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5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mong.press/wiki/End_user" TargetMode="External"/><Relationship Id="rId2" Type="http://schemas.openxmlformats.org/officeDocument/2006/relationships/hyperlink" Target="https://www.hmong.press/wiki/Android_Runtim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hmong.press/wiki/Android_Lollipop" TargetMode="External"/><Relationship Id="rId4" Type="http://schemas.openxmlformats.org/officeDocument/2006/relationships/hyperlink" Target="https://www.hmong.press/wiki/Technology_previe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1%80%D0%B0%D0%BD%D1%81%D0%BB%D1%8F%D1%82%D0%BE%D1%8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c.academic.ru/dic.nsf/ruwiki/28842" TargetMode="External"/><Relationship Id="rId5" Type="http://schemas.openxmlformats.org/officeDocument/2006/relationships/hyperlink" Target="https://dic.academic.ru/dic.nsf/ruwiki/17901" TargetMode="External"/><Relationship Id="rId4" Type="http://schemas.openxmlformats.org/officeDocument/2006/relationships/hyperlink" Target="https://ru.wikipedia.org/wiki/%D0%90%D0%BD%D0%B3%D0%BB%D0%B8%D0%B9%D1%81%D0%BA%D0%B8%D0%B9_%D1%8F%D0%B7%D1%8B%D0%B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ndroid.googlesource.com/platform/bionic/" TargetMode="External"/><Relationship Id="rId2" Type="http://schemas.openxmlformats.org/officeDocument/2006/relationships/hyperlink" Target="https://www.gnu.org/software/libc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mong.press/wiki/Bytecode" TargetMode="External"/><Relationship Id="rId3" Type="http://schemas.openxmlformats.org/officeDocument/2006/relationships/hyperlink" Target="https://www.hmong.press/wiki/Android_(operating_system)" TargetMode="External"/><Relationship Id="rId7" Type="http://schemas.openxmlformats.org/officeDocument/2006/relationships/hyperlink" Target="https://www.hmong.press/wiki/Java_programming_language" TargetMode="External"/><Relationship Id="rId2" Type="http://schemas.openxmlformats.org/officeDocument/2006/relationships/hyperlink" Target="https://www.hmong.press/wiki/Process_virtual_machin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mong.press/wiki/Computer_program" TargetMode="External"/><Relationship Id="rId5" Type="http://schemas.openxmlformats.org/officeDocument/2006/relationships/hyperlink" Target="https://www.hmong.press/wiki/Android_KitKat" TargetMode="External"/><Relationship Id="rId4" Type="http://schemas.openxmlformats.org/officeDocument/2006/relationships/hyperlink" Target="https://www.hmong.press/wiki/Android_version_history" TargetMode="External"/><Relationship Id="rId9" Type="http://schemas.openxmlformats.org/officeDocument/2006/relationships/hyperlink" Target="https://www.hmong.press/wiki/Java_virtual_machi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ОПЕРАЦИОННЫЕ СИСТЕМЫ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/>
              <a:t>ОС для мобильных устройств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525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27" y="1337911"/>
            <a:ext cx="119353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Преемником </a:t>
            </a:r>
            <a:r>
              <a:rPr lang="ru-RU" sz="2800" dirty="0" err="1"/>
              <a:t>Dalvik</a:t>
            </a:r>
            <a:r>
              <a:rPr lang="ru-RU" sz="2800" dirty="0"/>
              <a:t> является </a:t>
            </a:r>
            <a:r>
              <a:rPr lang="ru-RU" sz="2800" u="sng" dirty="0" err="1">
                <a:hlinkClick r:id="rId2" tooltip="Среда выполнения Android"/>
              </a:rPr>
              <a:t>Android</a:t>
            </a:r>
            <a:r>
              <a:rPr lang="ru-RU" sz="2800" u="sng" dirty="0">
                <a:hlinkClick r:id="rId2" tooltip="Среда выполнения Android"/>
              </a:rPr>
              <a:t> </a:t>
            </a:r>
            <a:r>
              <a:rPr lang="ru-RU" sz="2800" u="sng" dirty="0" err="1">
                <a:hlinkClick r:id="rId2" tooltip="Среда выполнения Android"/>
              </a:rPr>
              <a:t>Runtime</a:t>
            </a:r>
            <a:r>
              <a:rPr lang="ru-RU" sz="2800" dirty="0"/>
              <a:t> (ART), в которой используются те же файлы байт-кода и .</a:t>
            </a:r>
            <a:r>
              <a:rPr lang="ru-RU" sz="2800" dirty="0" err="1"/>
              <a:t>dex</a:t>
            </a:r>
            <a:r>
              <a:rPr lang="ru-RU" sz="2800" dirty="0"/>
              <a:t> (но не файлы .</a:t>
            </a:r>
            <a:r>
              <a:rPr lang="ru-RU" sz="2800" dirty="0" err="1"/>
              <a:t>odex</a:t>
            </a:r>
            <a:r>
              <a:rPr lang="ru-RU" sz="2800" dirty="0"/>
              <a:t>), при этом преемственность направлена ​​на повышение производительности, прозрачное для </a:t>
            </a:r>
            <a:r>
              <a:rPr lang="ru-RU" sz="2800" u="sng" dirty="0">
                <a:hlinkClick r:id="rId3" tooltip="Конечный пользователь"/>
              </a:rPr>
              <a:t>конечных пользователей</a:t>
            </a:r>
            <a:r>
              <a:rPr lang="ru-RU" sz="2800" dirty="0"/>
              <a:t> . Новая среда выполнения была включена в первый раз в </a:t>
            </a:r>
            <a:r>
              <a:rPr lang="ru-RU" sz="2800" dirty="0" err="1"/>
              <a:t>Android</a:t>
            </a:r>
            <a:r>
              <a:rPr lang="ru-RU" sz="2800" dirty="0"/>
              <a:t> 4.4 «</a:t>
            </a:r>
            <a:r>
              <a:rPr lang="ru-RU" sz="2800" dirty="0" err="1"/>
              <a:t>KitKat</a:t>
            </a:r>
            <a:r>
              <a:rPr lang="ru-RU" sz="2800" dirty="0"/>
              <a:t>» как </a:t>
            </a:r>
            <a:r>
              <a:rPr lang="ru-RU" sz="2800" u="sng" dirty="0">
                <a:hlinkClick r:id="rId4" tooltip="Предварительный просмотр технологии"/>
              </a:rPr>
              <a:t>технология предварительного </a:t>
            </a:r>
            <a:r>
              <a:rPr lang="ru-RU" sz="2800" u="sng" dirty="0" smtClean="0">
                <a:hlinkClick r:id="rId4" tooltip="Предварительный просмотр технологии"/>
              </a:rPr>
              <a:t>просмотра</a:t>
            </a:r>
            <a:r>
              <a:rPr lang="ru-RU" sz="2800" dirty="0" smtClean="0"/>
              <a:t>,</a:t>
            </a:r>
            <a:r>
              <a:rPr lang="ru-RU" sz="2800" dirty="0"/>
              <a:t> </a:t>
            </a:r>
            <a:r>
              <a:rPr lang="ru-RU" sz="2800" dirty="0" smtClean="0"/>
              <a:t>и </a:t>
            </a:r>
            <a:r>
              <a:rPr lang="ru-RU" sz="2800" dirty="0"/>
              <a:t>заменить </a:t>
            </a:r>
            <a:r>
              <a:rPr lang="ru-RU" sz="2800" dirty="0" err="1"/>
              <a:t>Dalvik</a:t>
            </a:r>
            <a:r>
              <a:rPr lang="ru-RU" sz="2800" dirty="0"/>
              <a:t> полностью в более поздних версиях; </a:t>
            </a:r>
            <a:r>
              <a:rPr lang="ru-RU" sz="2800" u="sng" dirty="0" err="1">
                <a:hlinkClick r:id="rId5" tooltip="Android Lollipop"/>
              </a:rPr>
              <a:t>Android</a:t>
            </a:r>
            <a:r>
              <a:rPr lang="ru-RU" sz="2800" u="sng" dirty="0">
                <a:hlinkClick r:id="rId5" tooltip="Android Lollipop"/>
              </a:rPr>
              <a:t> 5.0 «</a:t>
            </a:r>
            <a:r>
              <a:rPr lang="ru-RU" sz="2800" u="sng" dirty="0" err="1">
                <a:hlinkClick r:id="rId5" tooltip="Android Lollipop"/>
              </a:rPr>
              <a:t>Lollipop</a:t>
            </a:r>
            <a:r>
              <a:rPr lang="ru-RU" sz="2800" u="sng" dirty="0">
                <a:hlinkClick r:id="rId5" tooltip="Android Lollipop"/>
              </a:rPr>
              <a:t>»</a:t>
            </a:r>
            <a:r>
              <a:rPr lang="ru-RU" sz="2800" dirty="0"/>
              <a:t> - первая версия, в которую включена только среда исполнения ART</a:t>
            </a:r>
            <a:r>
              <a:rPr lang="ru-RU" sz="2800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72589" y="192506"/>
            <a:ext cx="468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err="1"/>
              <a:t>Android</a:t>
            </a:r>
            <a:r>
              <a:rPr lang="ru-RU" sz="3600" u="sng" dirty="0"/>
              <a:t> </a:t>
            </a:r>
            <a:r>
              <a:rPr lang="ru-RU" sz="3600" u="sng" dirty="0" err="1"/>
              <a:t>Runtime</a:t>
            </a:r>
            <a:r>
              <a:rPr lang="ru-RU" sz="3600" dirty="0"/>
              <a:t> (ART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2131" y="5265019"/>
            <a:ext cx="113289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Основное явное отличие ART от DVM состоит в том, что ART использует AOT компиляцию, а DVM — JIT компиляцию. Не так давно ART начал </a:t>
            </a:r>
            <a:r>
              <a:rPr lang="ru-RU" sz="2800" dirty="0">
                <a:solidFill>
                  <a:schemeClr val="bg1"/>
                </a:solidFill>
              </a:rPr>
              <a:t>использовать гибрид AOT и JIT</a:t>
            </a:r>
          </a:p>
        </p:txBody>
      </p:sp>
    </p:spTree>
    <p:extLst>
      <p:ext uri="{BB962C8B-B14F-4D97-AF65-F5344CB8AC3E}">
        <p14:creationId xmlns:p14="http://schemas.microsoft.com/office/powerpoint/2010/main" val="21207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ernkn.com/wp-content/uploads/2013/11/dalvikope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20592"/>
            <a:ext cx="4524749" cy="602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5887" y="3970318"/>
            <a:ext cx="70938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Ahead-of-Time (AOT) </a:t>
            </a:r>
            <a:r>
              <a:rPr lang="ru-RU" sz="2800" b="1" dirty="0"/>
              <a:t>компилятор</a:t>
            </a:r>
            <a:r>
              <a:rPr lang="ru-RU" sz="2800" dirty="0"/>
              <a:t> — это вид </a:t>
            </a:r>
            <a:r>
              <a:rPr lang="ru-RU" sz="2800" dirty="0">
                <a:hlinkClick r:id="rId3" tooltip="Транслятор"/>
              </a:rPr>
              <a:t>транслятора</a:t>
            </a:r>
            <a:r>
              <a:rPr lang="ru-RU" sz="2800" dirty="0"/>
              <a:t>, который использует метод компиляции перед исполнением (</a:t>
            </a:r>
            <a:r>
              <a:rPr lang="ru-RU" sz="2800" dirty="0">
                <a:hlinkClick r:id="rId4" tooltip="Английский язык"/>
              </a:rPr>
              <a:t>англ.</a:t>
            </a:r>
            <a:r>
              <a:rPr lang="ru-RU" sz="2800" dirty="0"/>
              <a:t> </a:t>
            </a:r>
            <a:r>
              <a:rPr lang="en-US" sz="2800" i="1" dirty="0"/>
              <a:t>ahead-of-time compilation</a:t>
            </a:r>
            <a:r>
              <a:rPr lang="en-US" sz="2800" dirty="0"/>
              <a:t>). 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985887" y="0"/>
            <a:ext cx="70938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Just-in-time</a:t>
            </a:r>
            <a:r>
              <a:rPr lang="ru-RU" sz="2800" b="1" dirty="0"/>
              <a:t> </a:t>
            </a:r>
            <a:r>
              <a:rPr lang="ru-RU" sz="2800" b="1" dirty="0" err="1"/>
              <a:t>compilation</a:t>
            </a:r>
            <a:r>
              <a:rPr lang="ru-RU" sz="2800" b="1" dirty="0"/>
              <a:t> </a:t>
            </a:r>
            <a:r>
              <a:rPr lang="ru-RU" sz="2800" dirty="0"/>
              <a:t>(JIT, компиляция «на лету»), </a:t>
            </a:r>
            <a:r>
              <a:rPr lang="ru-RU" sz="2800" dirty="0" err="1"/>
              <a:t>dynamic</a:t>
            </a:r>
            <a:r>
              <a:rPr lang="ru-RU" sz="2800" dirty="0"/>
              <a:t> </a:t>
            </a:r>
            <a:r>
              <a:rPr lang="ru-RU" sz="2800" dirty="0" err="1"/>
              <a:t>translation</a:t>
            </a:r>
            <a:r>
              <a:rPr lang="ru-RU" sz="2800" dirty="0"/>
              <a:t> (динамическая компиляция) — технология увеличения производительности программных систем, использующих </a:t>
            </a:r>
            <a:r>
              <a:rPr lang="ru-RU" sz="2800" u="sng" dirty="0">
                <a:hlinkClick r:id="rId5"/>
              </a:rPr>
              <a:t>байт-код</a:t>
            </a:r>
            <a:r>
              <a:rPr lang="ru-RU" sz="2800" dirty="0"/>
              <a:t>, путём компиляции байт-кода в </a:t>
            </a:r>
            <a:r>
              <a:rPr lang="ru-RU" sz="2800" u="sng" dirty="0">
                <a:hlinkClick r:id="rId6"/>
              </a:rPr>
              <a:t>машинный код</a:t>
            </a:r>
            <a:r>
              <a:rPr lang="ru-RU" sz="2800" dirty="0"/>
              <a:t> непосредственно во время работы программы </a:t>
            </a:r>
          </a:p>
        </p:txBody>
      </p:sp>
    </p:spTree>
    <p:extLst>
      <p:ext uri="{BB962C8B-B14F-4D97-AF65-F5344CB8AC3E}">
        <p14:creationId xmlns:p14="http://schemas.microsoft.com/office/powerpoint/2010/main" val="206400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bo/da/tk/bodatk3z8hn-l5mhna6pvwewof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36" y="79726"/>
            <a:ext cx="5803900" cy="2925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9882" y="3080084"/>
            <a:ext cx="1178132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Использует JIT компиляцию: всякий раз при запуске приложения,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компилируется та часть кода, которая необходима для выполнения приложения. Остальная часть кода компилируется динамически. Это замедляет запуск и работу приложений, но уменьшает время установки.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Ускоряет загрузку устройства, поскольку </a:t>
            </a:r>
            <a:r>
              <a:rPr lang="ru-RU" sz="2400" dirty="0" err="1"/>
              <a:t>кеш</a:t>
            </a:r>
            <a:r>
              <a:rPr lang="ru-RU" sz="2400" dirty="0"/>
              <a:t> приложения создается во время выполнения.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Приложения, работающие на DVM, требуют меньше памяти, чем те, которые работают на ART.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Уменьшает резерв батареи, увеличивая нагрузку на CPU.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bg1"/>
                </a:solidFill>
              </a:rPr>
              <a:t>Dalvik</a:t>
            </a:r>
            <a:r>
              <a:rPr lang="ru-RU" sz="2400" dirty="0">
                <a:solidFill>
                  <a:schemeClr val="bg1"/>
                </a:solidFill>
              </a:rPr>
              <a:t> является “устаревшим” и не используется на </a:t>
            </a:r>
            <a:r>
              <a:rPr lang="ru-RU" sz="2400" dirty="0" err="1">
                <a:solidFill>
                  <a:schemeClr val="bg1"/>
                </a:solidFill>
              </a:rPr>
              <a:t>андроид</a:t>
            </a:r>
            <a:r>
              <a:rPr lang="ru-RU" sz="2400" dirty="0">
                <a:solidFill>
                  <a:schemeClr val="bg1"/>
                </a:solidFill>
              </a:rPr>
              <a:t> версиях выше 4.4.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04775" y="654518"/>
            <a:ext cx="2002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DVM</a:t>
            </a:r>
          </a:p>
        </p:txBody>
      </p:sp>
    </p:spTree>
    <p:extLst>
      <p:ext uri="{BB962C8B-B14F-4D97-AF65-F5344CB8AC3E}">
        <p14:creationId xmlns:p14="http://schemas.microsoft.com/office/powerpoint/2010/main" val="3384030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ol/mz/fn/olmzfns3mnb-fhats8pxpu0arq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625" y="75615"/>
            <a:ext cx="5946140" cy="324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86626" y="3195587"/>
            <a:ext cx="12201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Использует AOT компиляцию, то есть компилирует весь код во время установки приложения. Это ускоряет запуск и работу приложений, но требует большего времени установки.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Замедляет загрузку устройства, так как </a:t>
            </a:r>
            <a:r>
              <a:rPr lang="ru-RU" sz="2400" dirty="0" err="1"/>
              <a:t>кеш</a:t>
            </a:r>
            <a:r>
              <a:rPr lang="ru-RU" sz="2400" dirty="0"/>
              <a:t> создается во время первой загрузки.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Ввиду использования подхода AOT компиляции, требует больше памяти в сравнении с приложениями на DVM.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Увеличивает резерв батареи, сокращая работу процессора из-за отсутствия компиляции при выполнении приложений.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Улучшенная </a:t>
            </a:r>
            <a:r>
              <a:rPr lang="ru-RU" sz="2400" dirty="0" err="1">
                <a:solidFill>
                  <a:schemeClr val="bg1"/>
                </a:solidFill>
              </a:rPr>
              <a:t>Garbage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Collection</a:t>
            </a:r>
            <a:r>
              <a:rPr lang="ru-RU" sz="2400" dirty="0">
                <a:solidFill>
                  <a:schemeClr val="bg1"/>
                </a:solidFill>
              </a:rPr>
              <a:t> или сборка мусора. Во времена использования </a:t>
            </a:r>
            <a:r>
              <a:rPr lang="ru-RU" sz="2400" dirty="0" err="1">
                <a:solidFill>
                  <a:schemeClr val="bg1"/>
                </a:solidFill>
              </a:rPr>
              <a:t>Dalvik</a:t>
            </a:r>
            <a:r>
              <a:rPr lang="ru-RU" sz="2400" dirty="0">
                <a:solidFill>
                  <a:schemeClr val="bg1"/>
                </a:solidFill>
              </a:rPr>
              <a:t>, сборщики мусора должны были осуществить 2 прохода по куче (</a:t>
            </a:r>
            <a:r>
              <a:rPr lang="ru-RU" sz="2400" dirty="0" err="1">
                <a:solidFill>
                  <a:schemeClr val="bg1"/>
                </a:solidFill>
              </a:rPr>
              <a:t>heap</a:t>
            </a:r>
            <a:r>
              <a:rPr lang="ru-RU" sz="2400" dirty="0">
                <a:solidFill>
                  <a:schemeClr val="bg1"/>
                </a:solidFill>
              </a:rPr>
              <a:t>), </a:t>
            </a:r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случае с </a:t>
            </a:r>
            <a:r>
              <a:rPr lang="ru-RU" sz="2400" dirty="0" smtClean="0">
                <a:solidFill>
                  <a:schemeClr val="bg1"/>
                </a:solidFill>
              </a:rPr>
              <a:t>ART-1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44897" y="644892"/>
            <a:ext cx="1491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AOT</a:t>
            </a:r>
          </a:p>
        </p:txBody>
      </p:sp>
    </p:spTree>
    <p:extLst>
      <p:ext uri="{BB962C8B-B14F-4D97-AF65-F5344CB8AC3E}">
        <p14:creationId xmlns:p14="http://schemas.microsoft.com/office/powerpoint/2010/main" val="2559070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ernkn.com/wp-content/uploads/2013/11/stackad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30" y="350955"/>
            <a:ext cx="6351270" cy="2161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www.sternkn.com/wp-content/uploads/2013/11/registerad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30" y="2680269"/>
            <a:ext cx="6351270" cy="31045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094846" y="1761423"/>
            <a:ext cx="1116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СТЕК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950467" y="4697128"/>
            <a:ext cx="2002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РЕГИСТРЫ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96426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41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3257" y="157739"/>
            <a:ext cx="3416320" cy="592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3200" b="1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32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sz="32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endParaRPr lang="ru-RU" sz="3200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656" y="954960"/>
            <a:ext cx="119518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и в </a:t>
            </a:r>
            <a:r>
              <a:rPr lang="ru-RU" sz="2800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Linux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–системах</a:t>
            </a:r>
            <a:r>
              <a:rPr lang="ru-RU" sz="2800" dirty="0" smtClean="0"/>
              <a:t>,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ядро </a:t>
            </a:r>
            <a:r>
              <a:rPr 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Android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обеспечивает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низкоуровневое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памятью, защиту данных, поддержку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мультипроцессности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многопоточности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Ряд компонентов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заменены аналогами, более приспособленными для использования в условиях ограниченной памяти, низкой скорости процессора и минимального потребления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энергии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</a:t>
            </a:r>
            <a:r>
              <a:rPr 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libc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(стандартной библиотеки языка C) в </a:t>
            </a:r>
            <a:r>
              <a:rPr 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Android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используется не </a:t>
            </a:r>
            <a:r>
              <a:rPr lang="ru-RU" sz="2800" b="1" i="1" dirty="0"/>
              <a:t>GNU C</a:t>
            </a:r>
            <a:r>
              <a:rPr lang="ru-RU" sz="2800" dirty="0"/>
              <a:t>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library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glibc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а собственная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минималистичная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реализация под названием </a:t>
            </a:r>
            <a:r>
              <a:rPr 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bionic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оптимизированная для встраиваемых (</a:t>
            </a:r>
            <a:r>
              <a:rPr 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embedded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систем  —  она значительно быстрее, меньше и менее требовательна к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памяти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18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8830" y="168179"/>
            <a:ext cx="6741397" cy="580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Устройство платформы </a:t>
            </a:r>
            <a:r>
              <a:rPr lang="ru-RU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</a:t>
            </a:r>
            <a:endParaRPr lang="ru-RU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345" y="868219"/>
            <a:ext cx="109081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 точки зрения архитектуры, система </a:t>
            </a:r>
            <a:r>
              <a:rPr lang="ru-RU" sz="2400" b="1" i="1" dirty="0" err="1"/>
              <a:t>Android</a:t>
            </a:r>
            <a:r>
              <a:rPr lang="ru-RU" sz="2400" dirty="0"/>
              <a:t> представляет собой полный программный стек, в котором можно выделить следующие </a:t>
            </a:r>
            <a:r>
              <a:rPr lang="ru-RU" sz="2400" dirty="0" smtClean="0"/>
              <a:t>уровни</a:t>
            </a:r>
            <a:r>
              <a:rPr lang="ru-RU" sz="2400" dirty="0"/>
              <a:t>: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• </a:t>
            </a:r>
            <a:r>
              <a:rPr lang="ru-RU" sz="2400" b="1" dirty="0"/>
              <a:t>Базовый уровень </a:t>
            </a:r>
            <a:r>
              <a:rPr lang="ru-RU" sz="2400" dirty="0"/>
              <a:t>(</a:t>
            </a:r>
            <a:r>
              <a:rPr lang="ru-RU" sz="2400" b="1" i="1" dirty="0" err="1"/>
              <a:t>Linux</a:t>
            </a:r>
            <a:r>
              <a:rPr lang="ru-RU" sz="2400" b="1" i="1" dirty="0"/>
              <a:t> </a:t>
            </a:r>
            <a:r>
              <a:rPr lang="ru-RU" sz="2400" b="1" i="1" dirty="0" err="1"/>
              <a:t>Kernel</a:t>
            </a:r>
            <a:r>
              <a:rPr lang="ru-RU" sz="2400" dirty="0"/>
              <a:t>) - уровень абстракции между аппаратным уровнем и программным стеком; </a:t>
            </a:r>
            <a:endParaRPr lang="ru-RU" sz="2400" dirty="0" smtClean="0"/>
          </a:p>
          <a:p>
            <a:pPr algn="just"/>
            <a:r>
              <a:rPr lang="ru-RU" sz="2400" dirty="0" smtClean="0"/>
              <a:t>• </a:t>
            </a:r>
            <a:r>
              <a:rPr lang="ru-RU" sz="2400" b="1" dirty="0"/>
              <a:t>Набор библиотек и среда исполнения </a:t>
            </a:r>
            <a:r>
              <a:rPr lang="ru-RU" sz="2400" dirty="0"/>
              <a:t>(</a:t>
            </a:r>
            <a:r>
              <a:rPr lang="ru-RU" sz="2400" b="1" i="1" dirty="0" err="1"/>
              <a:t>Libraries</a:t>
            </a:r>
            <a:r>
              <a:rPr lang="ru-RU" sz="2400" b="1" i="1" dirty="0"/>
              <a:t> &amp; </a:t>
            </a:r>
            <a:r>
              <a:rPr lang="ru-RU" sz="2400" b="1" i="1" dirty="0" err="1"/>
              <a:t>Android</a:t>
            </a:r>
            <a:r>
              <a:rPr lang="ru-RU" sz="2400" b="1" i="1" dirty="0"/>
              <a:t> </a:t>
            </a:r>
            <a:r>
              <a:rPr lang="ru-RU" sz="2400" b="1" i="1" dirty="0" err="1"/>
              <a:t>Runtime</a:t>
            </a:r>
            <a:r>
              <a:rPr lang="ru-RU" sz="2400" dirty="0"/>
              <a:t>) обеспечивает важнейший базовый функционал для </a:t>
            </a:r>
            <a:r>
              <a:rPr lang="ru-RU" sz="2400" dirty="0" smtClean="0"/>
              <a:t>приложений</a:t>
            </a:r>
            <a:r>
              <a:rPr lang="ru-RU" sz="2400" dirty="0"/>
              <a:t>, содержит виртуальную машину </a:t>
            </a:r>
            <a:r>
              <a:rPr lang="ru-RU" sz="2400" b="1" i="1" dirty="0" err="1"/>
              <a:t>Dalvik</a:t>
            </a:r>
            <a:r>
              <a:rPr lang="ru-RU" sz="2400" dirty="0"/>
              <a:t> и базовые </a:t>
            </a:r>
            <a:r>
              <a:rPr lang="ru-RU" sz="2400" dirty="0" smtClean="0"/>
              <a:t>библиотеки </a:t>
            </a:r>
            <a:r>
              <a:rPr lang="ru-RU" sz="2400" b="1" i="1" dirty="0" err="1"/>
              <a:t>Java</a:t>
            </a:r>
            <a:r>
              <a:rPr lang="ru-RU" sz="2400" dirty="0"/>
              <a:t> необходимые для запуска </a:t>
            </a:r>
            <a:r>
              <a:rPr lang="ru-RU" sz="2400" b="1" i="1" dirty="0" err="1"/>
              <a:t>Android</a:t>
            </a:r>
            <a:r>
              <a:rPr lang="ru-RU" sz="2400" dirty="0"/>
              <a:t> приложений; </a:t>
            </a:r>
            <a:endParaRPr lang="ru-RU" sz="2400" dirty="0" smtClean="0"/>
          </a:p>
          <a:p>
            <a:pPr algn="just"/>
            <a:r>
              <a:rPr lang="ru-RU" sz="2400" dirty="0" smtClean="0"/>
              <a:t>• </a:t>
            </a:r>
            <a:r>
              <a:rPr lang="ru-RU" sz="2400" b="1" dirty="0"/>
              <a:t>Уровень каркаса приложений </a:t>
            </a:r>
            <a:r>
              <a:rPr lang="ru-RU" sz="2400" dirty="0"/>
              <a:t>(</a:t>
            </a:r>
            <a:r>
              <a:rPr lang="ru-RU" sz="2400" b="1" i="1" dirty="0" err="1"/>
              <a:t>Application</a:t>
            </a:r>
            <a:r>
              <a:rPr lang="ru-RU" sz="2400" b="1" i="1" dirty="0"/>
              <a:t> </a:t>
            </a:r>
            <a:r>
              <a:rPr lang="ru-RU" sz="2400" b="1" i="1" dirty="0" err="1"/>
              <a:t>Framework</a:t>
            </a:r>
            <a:r>
              <a:rPr lang="ru-RU" sz="2400" dirty="0"/>
              <a:t>) </a:t>
            </a:r>
            <a:r>
              <a:rPr lang="ru-RU" sz="2400" dirty="0" smtClean="0"/>
              <a:t>обеспечивает </a:t>
            </a:r>
            <a:r>
              <a:rPr lang="ru-RU" sz="2400" dirty="0"/>
              <a:t>разработчикам доступ к </a:t>
            </a:r>
            <a:r>
              <a:rPr lang="ru-RU" sz="2400" b="1" i="1" dirty="0"/>
              <a:t>API</a:t>
            </a:r>
            <a:r>
              <a:rPr lang="ru-RU" sz="2400" dirty="0"/>
              <a:t>, предоставляемым </a:t>
            </a:r>
            <a:r>
              <a:rPr lang="ru-RU" sz="2400" dirty="0" smtClean="0"/>
              <a:t>компонентами </a:t>
            </a:r>
            <a:r>
              <a:rPr lang="ru-RU" sz="2400" dirty="0"/>
              <a:t>системы уровня библиотек; </a:t>
            </a:r>
            <a:endParaRPr lang="ru-RU" sz="2400" dirty="0" smtClean="0"/>
          </a:p>
          <a:p>
            <a:pPr algn="just"/>
            <a:r>
              <a:rPr lang="ru-RU" sz="2400" dirty="0" smtClean="0"/>
              <a:t>• </a:t>
            </a:r>
            <a:r>
              <a:rPr lang="ru-RU" sz="2400" b="1" dirty="0"/>
              <a:t>Уровень приложений</a:t>
            </a:r>
            <a:r>
              <a:rPr lang="ru-RU" sz="2400" dirty="0"/>
              <a:t> (</a:t>
            </a:r>
            <a:r>
              <a:rPr lang="ru-RU" sz="2400" b="1" i="1" dirty="0" err="1"/>
              <a:t>Applications</a:t>
            </a:r>
            <a:r>
              <a:rPr lang="ru-RU" sz="2400" dirty="0"/>
              <a:t>) - набор </a:t>
            </a:r>
            <a:r>
              <a:rPr lang="ru-RU" sz="2400" dirty="0" smtClean="0"/>
              <a:t>предустановленных </a:t>
            </a:r>
            <a:r>
              <a:rPr lang="ru-RU" sz="2400" dirty="0"/>
              <a:t>базовых приложений. </a:t>
            </a:r>
          </a:p>
        </p:txBody>
      </p:sp>
    </p:spTree>
    <p:extLst>
      <p:ext uri="{BB962C8B-B14F-4D97-AF65-F5344CB8AC3E}">
        <p14:creationId xmlns:p14="http://schemas.microsoft.com/office/powerpoint/2010/main" val="35505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672" y="803564"/>
            <a:ext cx="9679709" cy="56295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92076" y="140915"/>
            <a:ext cx="4497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Архитектура</a:t>
            </a:r>
            <a:r>
              <a:rPr lang="ru-RU" dirty="0"/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Android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171450"/>
            <a:ext cx="9134475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0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18" y="273665"/>
            <a:ext cx="8423564" cy="651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551" y="974807"/>
            <a:ext cx="1201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81721"/>
                </a:solidFill>
                <a:latin typeface="-apple-system"/>
              </a:rPr>
              <a:t>В качестве среды выполнения в нашей любимой операционной системе </a:t>
            </a:r>
            <a:r>
              <a:rPr lang="ru-RU" sz="2400" dirty="0" err="1">
                <a:solidFill>
                  <a:srgbClr val="181721"/>
                </a:solidFill>
                <a:latin typeface="-apple-system"/>
              </a:rPr>
              <a:t>Android</a:t>
            </a:r>
            <a:r>
              <a:rPr lang="ru-RU" sz="2400" dirty="0">
                <a:solidFill>
                  <a:srgbClr val="181721"/>
                </a:solidFill>
                <a:latin typeface="-apple-system"/>
              </a:rPr>
              <a:t> используются виртуальные машины, первая из которых — </a:t>
            </a:r>
            <a:r>
              <a:rPr lang="ru-RU" sz="2400" dirty="0" err="1">
                <a:solidFill>
                  <a:srgbClr val="181721"/>
                </a:solidFill>
                <a:latin typeface="-apple-system"/>
              </a:rPr>
              <a:t>Dalvik</a:t>
            </a:r>
            <a:r>
              <a:rPr lang="ru-RU" sz="2400" dirty="0">
                <a:solidFill>
                  <a:srgbClr val="181721"/>
                </a:solidFill>
                <a:latin typeface="-apple-system"/>
              </a:rPr>
              <a:t> — заработала еще в далеком 2007 году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86475" y="219335"/>
            <a:ext cx="316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Среда выполнения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3635" y="2315325"/>
            <a:ext cx="7292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b="1" dirty="0">
                <a:solidFill>
                  <a:srgbClr val="181721"/>
                </a:solidFill>
                <a:latin typeface="-apple-system"/>
              </a:rPr>
              <a:t>Почему именно виртуальные машины?</a:t>
            </a:r>
            <a:endParaRPr lang="ru-RU" sz="2800" b="1" i="0" dirty="0">
              <a:solidFill>
                <a:srgbClr val="181721"/>
              </a:solidFill>
              <a:effectLst/>
              <a:latin typeface="-apple-syste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218" y="3118923"/>
            <a:ext cx="119609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81721"/>
                </a:solidFill>
                <a:latin typeface="-apple-system"/>
              </a:rPr>
              <a:t>Данный тип среды выполнения имеет два безоговорочных плюса, которые облегчают жизнь не только разработчикам, но и нам, пользователям. </a:t>
            </a:r>
            <a:endParaRPr lang="ru-RU" sz="2400" dirty="0" smtClean="0">
              <a:solidFill>
                <a:srgbClr val="181721"/>
              </a:solidFill>
              <a:latin typeface="-apple-system"/>
            </a:endParaRPr>
          </a:p>
          <a:p>
            <a:r>
              <a:rPr lang="ru-RU" sz="2400" b="1" dirty="0" smtClean="0">
                <a:solidFill>
                  <a:srgbClr val="181721"/>
                </a:solidFill>
                <a:latin typeface="-apple-system"/>
              </a:rPr>
              <a:t>Первое </a:t>
            </a:r>
            <a:r>
              <a:rPr lang="ru-RU" sz="2400" b="1" dirty="0">
                <a:solidFill>
                  <a:srgbClr val="181721"/>
                </a:solidFill>
                <a:latin typeface="-apple-system"/>
              </a:rPr>
              <a:t>достоинство </a:t>
            </a:r>
            <a:r>
              <a:rPr lang="ru-RU" sz="2400" dirty="0">
                <a:solidFill>
                  <a:srgbClr val="181721"/>
                </a:solidFill>
                <a:latin typeface="-apple-system"/>
              </a:rPr>
              <a:t>— защита системы. Виртуальная машина неслучайно называется виртуальной: ее работа абсолютно изолирована от операционной системы</a:t>
            </a:r>
            <a:r>
              <a:rPr lang="ru-RU" sz="2400" dirty="0" smtClean="0">
                <a:solidFill>
                  <a:srgbClr val="181721"/>
                </a:solidFill>
                <a:latin typeface="-apple-system"/>
              </a:rPr>
              <a:t>.</a:t>
            </a:r>
          </a:p>
          <a:p>
            <a:r>
              <a:rPr lang="ru-RU" sz="2400" b="1" dirty="0" smtClean="0">
                <a:solidFill>
                  <a:srgbClr val="181721"/>
                </a:solidFill>
                <a:latin typeface="-apple-system"/>
              </a:rPr>
              <a:t>Второй плюс </a:t>
            </a:r>
            <a:r>
              <a:rPr lang="ru-RU" sz="2400" dirty="0" smtClean="0">
                <a:solidFill>
                  <a:srgbClr val="181721"/>
                </a:solidFill>
                <a:latin typeface="-apple-system"/>
              </a:rPr>
              <a:t>— </a:t>
            </a:r>
            <a:r>
              <a:rPr lang="ru-RU" sz="2400" dirty="0" err="1">
                <a:solidFill>
                  <a:srgbClr val="181721"/>
                </a:solidFill>
                <a:latin typeface="-apple-system"/>
              </a:rPr>
              <a:t>кросплатформенность</a:t>
            </a:r>
            <a:r>
              <a:rPr lang="ru-RU" sz="2400" dirty="0">
                <a:solidFill>
                  <a:srgbClr val="181721"/>
                </a:solidFill>
                <a:latin typeface="-apple-system"/>
              </a:rPr>
              <a:t>. Виртуальная машина сможет запустить приложение, даже если оно создано на PC.</a:t>
            </a:r>
          </a:p>
        </p:txBody>
      </p:sp>
    </p:spTree>
    <p:extLst>
      <p:ext uri="{BB962C8B-B14F-4D97-AF65-F5344CB8AC3E}">
        <p14:creationId xmlns:p14="http://schemas.microsoft.com/office/powerpoint/2010/main" val="88463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ie/mj/n7/iemjn7d0kvwpnmfrdd6h2rj_3r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564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343048" y="404261"/>
            <a:ext cx="53708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Java</a:t>
            </a:r>
            <a:r>
              <a:rPr lang="ru-RU" b="1" dirty="0"/>
              <a:t> </a:t>
            </a:r>
            <a:r>
              <a:rPr lang="ru-RU" b="1" dirty="0" err="1"/>
              <a:t>Virtual</a:t>
            </a:r>
            <a:r>
              <a:rPr lang="ru-RU" b="1" dirty="0"/>
              <a:t> </a:t>
            </a:r>
            <a:r>
              <a:rPr lang="ru-RU" b="1" dirty="0" err="1"/>
              <a:t>Machine</a:t>
            </a:r>
            <a:r>
              <a:rPr lang="ru-RU" dirty="0"/>
              <a:t> — виртуальная машина, способная выполнять байт-код </a:t>
            </a:r>
            <a:r>
              <a:rPr lang="ru-RU" dirty="0" err="1"/>
              <a:t>Java</a:t>
            </a:r>
            <a:r>
              <a:rPr lang="ru-RU" dirty="0"/>
              <a:t> независимо от базовой платформы. </a:t>
            </a:r>
            <a:r>
              <a:rPr lang="ru-RU" dirty="0" smtClean="0"/>
              <a:t> Байт-код </a:t>
            </a:r>
            <a:r>
              <a:rPr lang="ru-RU" dirty="0" err="1"/>
              <a:t>Java</a:t>
            </a:r>
            <a:r>
              <a:rPr lang="ru-RU" dirty="0"/>
              <a:t> может быть запущен на любой машине, способной поддерживать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43048" y="1963553"/>
            <a:ext cx="56307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Dalvik</a:t>
            </a:r>
            <a:r>
              <a:rPr lang="ru-RU" b="1" dirty="0"/>
              <a:t> </a:t>
            </a:r>
            <a:r>
              <a:rPr lang="ru-RU" b="1" dirty="0" err="1"/>
              <a:t>Virtual</a:t>
            </a:r>
            <a:r>
              <a:rPr lang="ru-RU" b="1" dirty="0"/>
              <a:t> </a:t>
            </a:r>
            <a:r>
              <a:rPr lang="ru-RU" b="1" dirty="0" err="1"/>
              <a:t>Machine</a:t>
            </a:r>
            <a:r>
              <a:rPr lang="ru-RU" b="1" dirty="0"/>
              <a:t> </a:t>
            </a:r>
            <a:r>
              <a:rPr lang="ru-RU" dirty="0"/>
              <a:t>(DVM) — виртуальная </a:t>
            </a:r>
            <a:r>
              <a:rPr lang="ru-RU" dirty="0" err="1"/>
              <a:t>Java</a:t>
            </a:r>
            <a:r>
              <a:rPr lang="ru-RU" dirty="0"/>
              <a:t> машина, разработанная и написанная Дэном </a:t>
            </a:r>
            <a:r>
              <a:rPr lang="ru-RU" dirty="0" err="1"/>
              <a:t>Борнштейном</a:t>
            </a:r>
            <a:r>
              <a:rPr lang="ru-RU" dirty="0"/>
              <a:t> (англ. </a:t>
            </a:r>
            <a:r>
              <a:rPr lang="ru-RU" dirty="0" err="1"/>
              <a:t>Dan</a:t>
            </a:r>
            <a:r>
              <a:rPr lang="ru-RU" dirty="0"/>
              <a:t> </a:t>
            </a:r>
            <a:r>
              <a:rPr lang="ru-RU" dirty="0" err="1"/>
              <a:t>Bornstein</a:t>
            </a:r>
            <a:r>
              <a:rPr lang="ru-RU" dirty="0"/>
              <a:t>) и </a:t>
            </a:r>
            <a:r>
              <a:rPr lang="ru-RU" dirty="0" smtClean="0"/>
              <a:t>др. как </a:t>
            </a:r>
            <a:r>
              <a:rPr lang="ru-RU" dirty="0"/>
              <a:t>часть мобильной платформы </a:t>
            </a:r>
            <a:r>
              <a:rPr lang="ru-RU" dirty="0" err="1"/>
              <a:t>Android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 err="1" smtClean="0"/>
              <a:t>Dalvik</a:t>
            </a:r>
            <a:r>
              <a:rPr lang="ru-RU" dirty="0" smtClean="0"/>
              <a:t> </a:t>
            </a:r>
            <a:r>
              <a:rPr lang="ru-RU" dirty="0"/>
              <a:t>— это среда для выполнения компонентов операционной системы </a:t>
            </a:r>
            <a:r>
              <a:rPr lang="ru-RU" dirty="0" err="1"/>
              <a:t>Android</a:t>
            </a:r>
            <a:r>
              <a:rPr lang="ru-RU" dirty="0"/>
              <a:t> и пользовательских приложений. Каждый процесс выполняется в своём, изолированном адресном пространстве. </a:t>
            </a:r>
            <a:r>
              <a:rPr lang="ru-RU" dirty="0" smtClean="0"/>
              <a:t>Ядро </a:t>
            </a:r>
            <a:r>
              <a:rPr lang="ru-RU" dirty="0"/>
              <a:t>виртуальной машины </a:t>
            </a:r>
            <a:r>
              <a:rPr lang="ru-RU" dirty="0" err="1"/>
              <a:t>Dalvik</a:t>
            </a:r>
            <a:r>
              <a:rPr lang="ru-RU" dirty="0"/>
              <a:t> (</a:t>
            </a:r>
            <a:r>
              <a:rPr lang="ru-RU" dirty="0" err="1"/>
              <a:t>Zygote</a:t>
            </a:r>
            <a:r>
              <a:rPr lang="ru-RU" dirty="0"/>
              <a:t> </a:t>
            </a:r>
            <a:r>
              <a:rPr lang="ru-RU" dirty="0" err="1"/>
              <a:t>Dalvik</a:t>
            </a:r>
            <a:r>
              <a:rPr lang="ru-RU" dirty="0"/>
              <a:t> VM) создает отдельный, защищенный процесс в общей памяти, в котором непосредственно разворачивается VM, как среда для запуска приложения. Другими словами, изнутри </a:t>
            </a:r>
            <a:r>
              <a:rPr lang="ru-RU" dirty="0" err="1"/>
              <a:t>Android</a:t>
            </a:r>
            <a:r>
              <a:rPr lang="ru-RU" dirty="0"/>
              <a:t> выглядит как набор виртуальных машин </a:t>
            </a:r>
            <a:r>
              <a:rPr lang="ru-RU" dirty="0" err="1"/>
              <a:t>Dalvik</a:t>
            </a:r>
            <a:r>
              <a:rPr lang="ru-RU" dirty="0"/>
              <a:t>, в каждой из которых исполняется приложение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64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76" y="500514"/>
            <a:ext cx="120027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Dalvik</a:t>
            </a:r>
            <a:r>
              <a:rPr lang="ru-RU" sz="2800" dirty="0"/>
              <a:t> - это </a:t>
            </a:r>
            <a:r>
              <a:rPr lang="ru-RU" sz="2800" u="sng" dirty="0">
                <a:hlinkClick r:id="rId2" tooltip="Виртуальная машина процесса"/>
              </a:rPr>
              <a:t>виртуальная машина</a:t>
            </a:r>
            <a:r>
              <a:rPr lang="ru-RU" sz="2800" dirty="0"/>
              <a:t> (ВМ) </a:t>
            </a:r>
            <a:r>
              <a:rPr lang="ru-RU" sz="2800" dirty="0" smtClean="0"/>
              <a:t>в</a:t>
            </a:r>
            <a:r>
              <a:rPr lang="ru-RU" sz="2800" dirty="0"/>
              <a:t> </a:t>
            </a:r>
            <a:r>
              <a:rPr lang="ru-RU" sz="2800" u="sng" dirty="0">
                <a:hlinkClick r:id="rId3" tooltip="Android (операционная система)"/>
              </a:rPr>
              <a:t>операционной системе </a:t>
            </a:r>
            <a:r>
              <a:rPr lang="ru-RU" sz="2800" dirty="0" err="1">
                <a:hlinkClick r:id="rId3" tooltip="Android (операционная система)"/>
              </a:rPr>
              <a:t>Android</a:t>
            </a:r>
            <a:r>
              <a:rPr lang="ru-RU" sz="2800" dirty="0">
                <a:hlinkClick r:id="rId3" tooltip="Android (операционная система)"/>
              </a:rPr>
              <a:t>,</a:t>
            </a:r>
            <a:r>
              <a:rPr lang="ru-RU" sz="2800" dirty="0"/>
              <a:t> которая выполняет приложения, написанные для </a:t>
            </a:r>
            <a:r>
              <a:rPr lang="ru-RU" sz="2800" dirty="0" err="1"/>
              <a:t>Android</a:t>
            </a:r>
            <a:r>
              <a:rPr lang="ru-RU" sz="2800" dirty="0"/>
              <a:t>. </a:t>
            </a:r>
          </a:p>
          <a:p>
            <a:r>
              <a:rPr lang="ru-RU" sz="2800" dirty="0" err="1"/>
              <a:t>Dalvik</a:t>
            </a:r>
            <a:r>
              <a:rPr lang="ru-RU" sz="2800" dirty="0"/>
              <a:t> был неотъемлемой частью стека программного обеспечения </a:t>
            </a:r>
            <a:r>
              <a:rPr lang="ru-RU" sz="2800" dirty="0" err="1"/>
              <a:t>Android</a:t>
            </a:r>
            <a:r>
              <a:rPr lang="ru-RU" sz="2800" dirty="0"/>
              <a:t> в (теперь не поддерживаемой) </a:t>
            </a:r>
            <a:r>
              <a:rPr lang="ru-RU" sz="2800" dirty="0">
                <a:hlinkClick r:id="rId4" tooltip="История версий Android"/>
              </a:rPr>
              <a:t>версии </a:t>
            </a:r>
            <a:r>
              <a:rPr lang="ru-RU" sz="2800" dirty="0" err="1">
                <a:hlinkClick r:id="rId4" tooltip="История версий Android"/>
              </a:rPr>
              <a:t>Android</a:t>
            </a:r>
            <a:r>
              <a:rPr lang="ru-RU" sz="2800" dirty="0">
                <a:hlinkClick r:id="rId4" tooltip="История версий Android"/>
              </a:rPr>
              <a:t> </a:t>
            </a:r>
            <a:r>
              <a:rPr lang="ru-RU" sz="2800" dirty="0">
                <a:hlinkClick r:id="rId5" tooltip="Android KitKat"/>
              </a:rPr>
              <a:t>4.4 «</a:t>
            </a:r>
            <a:r>
              <a:rPr lang="ru-RU" sz="2800" dirty="0" err="1">
                <a:hlinkClick r:id="rId5" tooltip="Android KitKat"/>
              </a:rPr>
              <a:t>KitKat</a:t>
            </a:r>
            <a:r>
              <a:rPr lang="ru-RU" sz="2800" dirty="0" smtClean="0">
                <a:hlinkClick r:id="rId5" tooltip="Android KitKat"/>
              </a:rPr>
              <a:t>»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>
                <a:hlinkClick r:id="rId6" tooltip="Компьютерная программа"/>
              </a:rPr>
              <a:t>Программы</a:t>
            </a:r>
            <a:r>
              <a:rPr lang="ru-RU" sz="2800" dirty="0"/>
              <a:t> для </a:t>
            </a:r>
            <a:r>
              <a:rPr lang="ru-RU" sz="2800" dirty="0" err="1"/>
              <a:t>Android</a:t>
            </a:r>
            <a:r>
              <a:rPr lang="ru-RU" sz="2800" dirty="0"/>
              <a:t> обычно пишутся на </a:t>
            </a:r>
            <a:r>
              <a:rPr lang="ru-RU" sz="2800" dirty="0" err="1">
                <a:hlinkClick r:id="rId7" tooltip="Язык программирования Java"/>
              </a:rPr>
              <a:t>Java</a:t>
            </a:r>
            <a:r>
              <a:rPr lang="ru-RU" sz="2800" dirty="0"/>
              <a:t> и компилируются в </a:t>
            </a:r>
            <a:r>
              <a:rPr lang="ru-RU" sz="2800" dirty="0">
                <a:hlinkClick r:id="rId8" tooltip="Байт-код"/>
              </a:rPr>
              <a:t>байт-код</a:t>
            </a:r>
            <a:r>
              <a:rPr lang="ru-RU" sz="2800" dirty="0"/>
              <a:t> для </a:t>
            </a:r>
            <a:r>
              <a:rPr lang="ru-RU" sz="2800" dirty="0">
                <a:hlinkClick r:id="rId9" tooltip="Виртуальная машина Java"/>
              </a:rPr>
              <a:t>виртуальной машины </a:t>
            </a:r>
            <a:r>
              <a:rPr lang="ru-RU" sz="2800" dirty="0" err="1">
                <a:hlinkClick r:id="rId9" tooltip="Виртуальная машина Java"/>
              </a:rPr>
              <a:t>Java</a:t>
            </a:r>
            <a:r>
              <a:rPr lang="ru-RU" sz="2800" dirty="0"/>
              <a:t> , который затем транслируется в байт-код </a:t>
            </a:r>
            <a:r>
              <a:rPr lang="ru-RU" sz="2800" dirty="0" err="1"/>
              <a:t>Dalvik</a:t>
            </a:r>
            <a:r>
              <a:rPr lang="ru-RU" sz="2800" dirty="0"/>
              <a:t> и сохраняется в </a:t>
            </a:r>
            <a:r>
              <a:rPr lang="ru-RU" sz="2800" dirty="0" err="1"/>
              <a:t>файлах.dex</a:t>
            </a:r>
            <a:r>
              <a:rPr lang="ru-RU" sz="2800" dirty="0"/>
              <a:t> ( </a:t>
            </a:r>
            <a:r>
              <a:rPr lang="ru-RU" sz="2800" dirty="0" err="1"/>
              <a:t>Dalvik</a:t>
            </a:r>
            <a:r>
              <a:rPr lang="ru-RU" sz="2800" dirty="0"/>
              <a:t> </a:t>
            </a:r>
            <a:r>
              <a:rPr lang="ru-RU" sz="2800" dirty="0" err="1"/>
              <a:t>EXecutable</a:t>
            </a:r>
            <a:r>
              <a:rPr lang="ru-RU" sz="2800" dirty="0"/>
              <a:t> ) и .</a:t>
            </a:r>
            <a:r>
              <a:rPr lang="ru-RU" sz="2800" dirty="0" err="1"/>
              <a:t>odex</a:t>
            </a:r>
            <a:r>
              <a:rPr lang="ru-RU" sz="2800" dirty="0"/>
              <a:t>( </a:t>
            </a:r>
            <a:r>
              <a:rPr lang="ru-RU" sz="2800" dirty="0" err="1"/>
              <a:t>Optimized</a:t>
            </a:r>
            <a:r>
              <a:rPr lang="ru-RU" sz="2800" dirty="0"/>
              <a:t> </a:t>
            </a:r>
            <a:r>
              <a:rPr lang="ru-RU" sz="2800" dirty="0" err="1"/>
              <a:t>Dalvik</a:t>
            </a:r>
            <a:r>
              <a:rPr lang="ru-RU" sz="2800" dirty="0"/>
              <a:t> </a:t>
            </a:r>
            <a:r>
              <a:rPr lang="ru-RU" sz="2800" dirty="0" err="1"/>
              <a:t>EXecutable</a:t>
            </a:r>
            <a:r>
              <a:rPr lang="ru-RU" sz="2800" dirty="0"/>
              <a:t> );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379" y="4706754"/>
            <a:ext cx="116754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81721"/>
                </a:solidFill>
                <a:latin typeface="-apple-system"/>
              </a:rPr>
              <a:t>Новая виртуальная машина, которая успела отметиться далеко не самым замысловатым названием — </a:t>
            </a:r>
            <a:r>
              <a:rPr lang="ru-RU" sz="2800" b="1" dirty="0" err="1">
                <a:solidFill>
                  <a:srgbClr val="181721"/>
                </a:solidFill>
                <a:latin typeface="-apple-system"/>
              </a:rPr>
              <a:t>Android</a:t>
            </a:r>
            <a:r>
              <a:rPr lang="ru-RU" sz="2800" b="1" dirty="0">
                <a:solidFill>
                  <a:srgbClr val="181721"/>
                </a:solidFill>
                <a:latin typeface="-apple-system"/>
              </a:rPr>
              <a:t> </a:t>
            </a:r>
            <a:r>
              <a:rPr lang="ru-RU" sz="2800" b="1" dirty="0" err="1">
                <a:solidFill>
                  <a:srgbClr val="181721"/>
                </a:solidFill>
                <a:latin typeface="-apple-system"/>
              </a:rPr>
              <a:t>Runtime</a:t>
            </a:r>
            <a:r>
              <a:rPr lang="ru-RU" sz="2800" dirty="0">
                <a:solidFill>
                  <a:srgbClr val="181721"/>
                </a:solidFill>
                <a:latin typeface="-apple-system"/>
              </a:rPr>
              <a:t>. Или же сокращенно — ART.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40955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18</TotalTime>
  <Words>534</Words>
  <Application>Microsoft Office PowerPoint</Application>
  <PresentationFormat>Широкоэкранный</PresentationFormat>
  <Paragraphs>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-apple-system</vt:lpstr>
      <vt:lpstr>Arial</vt:lpstr>
      <vt:lpstr>Calibri</vt:lpstr>
      <vt:lpstr>Calibri Light</vt:lpstr>
      <vt:lpstr>Gill Sans MT</vt:lpstr>
      <vt:lpstr>Times New Roman</vt:lpstr>
      <vt:lpstr>Gallery</vt:lpstr>
      <vt:lpstr>ОПЕРАЦИОННЫЕ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ОПЕРАЦИОННЫЕ СИСТЕМЫ</dc:title>
  <dc:creator>kis</dc:creator>
  <cp:lastModifiedBy>kis</cp:lastModifiedBy>
  <cp:revision>5</cp:revision>
  <dcterms:created xsi:type="dcterms:W3CDTF">2022-04-09T19:05:57Z</dcterms:created>
  <dcterms:modified xsi:type="dcterms:W3CDTF">2022-04-20T19:17:09Z</dcterms:modified>
</cp:coreProperties>
</file>