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317" r:id="rId7"/>
    <p:sldId id="336" r:id="rId8"/>
    <p:sldId id="328" r:id="rId9"/>
    <p:sldId id="337" r:id="rId10"/>
    <p:sldId id="334" r:id="rId11"/>
    <p:sldId id="335" r:id="rId12"/>
    <p:sldId id="338" r:id="rId13"/>
    <p:sldId id="27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96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4032" y="3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C48FB7-4632-4FB7-A822-C8EE7A1BCE57}" type="datetime1">
              <a:rPr lang="ru-RU" smtClean="0"/>
              <a:t>вс 11.06.23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F9A36D-7FAC-478F-9944-F324014F6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D626-816E-4770-8022-B9B504B09470}" type="datetime1">
              <a:rPr lang="ru-RU" smtClean="0"/>
              <a:pPr/>
              <a:t>вс 11.06.23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B9A9E5-4F7F-4A7D-9DE1-89923232926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1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4B9A9E5-4F7F-4A7D-9DE1-89923232926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2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12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0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94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591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796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167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13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B9A9E5-4F7F-4A7D-9DE1-89923232926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2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rtlCol="0" anchor="b">
            <a:noAutofit/>
          </a:bodyPr>
          <a:lstStyle>
            <a:lvl1pPr algn="l">
              <a:defRPr sz="3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ыночное сравн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9698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26261" y="4824188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938210" y="4824188"/>
            <a:ext cx="3124093" cy="462927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Графический объект 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25" name="Объект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1129698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526261" y="5280763"/>
            <a:ext cx="3139479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938210" y="5280763"/>
            <a:ext cx="3124093" cy="462927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 rtlCol="0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33700" y="3834606"/>
            <a:ext cx="3924300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410173" y="3834606"/>
            <a:ext cx="3943627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1" name="Графический объект 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20" name="Текст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7" name="Текст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9" name="Текст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46070C-E825-43D0-99F4-8B4614131131}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Текст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7" name="Текст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9" name="Текст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l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A35437-CCDE-4D92-B879-F23B329C8EC3}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Дата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37" name="Нижний колонтитул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38" name="Номер слайда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полнитель графического элемента SmartArt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2136776"/>
            <a:ext cx="10515600" cy="369764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графический элемент SmartArt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6988B2D-0240-4256-8268-4B9FF1E72363}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8EEAAE1-3D04-41C3-B2D2-B3BEF34C3B27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4 человек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3248" y="5084524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692980" y="5099206"/>
            <a:ext cx="2135755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83644" y="5099206"/>
            <a:ext cx="2123743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03525" y="5084524"/>
            <a:ext cx="2123742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команды: 8 человек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7" name="Рисунок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 rtlCol="0">
            <a:noAutofit/>
          </a:bodyPr>
          <a:lstStyle>
            <a:lvl1pPr marL="0" indent="0" algn="l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9" name="Рисунок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5" name="Рисунок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</a:lstStyle>
          <a:p>
            <a:pPr lvl="0"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2" name="Текст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59" name="Текст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3" name="Текст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0" name="Текст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4" name="Текст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1" name="Текст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65" name="Текст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Графический объект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содержимо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ADC2540D-94C4-405B-8607-0CEDD6F54B9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4" name="Объект 10">
            <a:extLst>
              <a:ext uri="{FF2B5EF4-FFF2-40B4-BE49-F238E27FC236}">
                <a16:creationId xmlns:a16="http://schemas.microsoft.com/office/drawing/2014/main" id="{11C6EC54-ADFA-4CFF-9E9B-DC7E96C854C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0565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3562665" y="5120722"/>
            <a:ext cx="2342205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Объект 10">
            <a:extLst>
              <a:ext uri="{FF2B5EF4-FFF2-40B4-BE49-F238E27FC236}">
                <a16:creationId xmlns:a16="http://schemas.microsoft.com/office/drawing/2014/main" id="{1B6DD41C-FCE2-4AC6-A235-2FF1B905DAAD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30117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98609" y="5120722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6" name="Объект 10">
            <a:extLst>
              <a:ext uri="{FF2B5EF4-FFF2-40B4-BE49-F238E27FC236}">
                <a16:creationId xmlns:a16="http://schemas.microsoft.com/office/drawing/2014/main" id="{CEB4C3DB-E51E-4479-90C2-DFE5DB4B248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370670"/>
            <a:ext cx="1856232" cy="1664208"/>
          </a:xfrm>
        </p:spPr>
        <p:txBody>
          <a:bodyPr rtlCol="0"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 rtl="0"/>
            <a:r>
              <a:rPr lang="ru-RU" noProof="0"/>
              <a:t>Щелкните, чтобы добавить содержимое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№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9023074" y="5120366"/>
            <a:ext cx="2330726" cy="853167"/>
          </a:xfrm>
        </p:spPr>
        <p:txBody>
          <a:bodyPr lIns="0" r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76875" y="3682546"/>
            <a:ext cx="5111750" cy="1525588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Дата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22" name="Нижний колонтитул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24" name="Номер слайда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sz="32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pic>
        <p:nvPicPr>
          <p:cNvPr id="6" name="Графический объект 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Дата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овестка дн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rtlCol="0" anchor="b">
            <a:normAutofit/>
          </a:bodyPr>
          <a:lstStyle>
            <a:lvl1pPr>
              <a:defRPr sz="28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499" y="2924175"/>
            <a:ext cx="3171825" cy="2519363"/>
          </a:xfrm>
        </p:spPr>
        <p:txBody>
          <a:bodyPr rtlCol="0"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Графический объект 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 rtlCol="0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rtlCol="0" anchor="ctr">
            <a:noAutofit/>
          </a:bodyPr>
          <a:lstStyle>
            <a:lvl1pPr marL="0" indent="0" algn="r">
              <a:buNone/>
              <a:defRPr sz="160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4" name="Текст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5" name="Текст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8256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6" name="Текст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sp>
        <p:nvSpPr>
          <p:cNvPr id="37" name="Текст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rtlCol="0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стиль текста на образце слайда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Дата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rtl="0"/>
            <a:r>
              <a:rPr lang="ru-RU" noProof="0"/>
              <a:t>20XX г.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55823" y="6356350"/>
            <a:ext cx="1808712" cy="365125"/>
          </a:xfrm>
        </p:spPr>
        <p:txBody>
          <a:bodyPr rtlCol="0"/>
          <a:lstStyle>
            <a:lvl1pPr algn="l"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3 столбцами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1" name="Текст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3" name="Текст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2" name="Текст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64D564EB-CA78-42C6-AD76-3C4E7B3AE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8" name="Графический объект 7">
            <a:extLst>
              <a:ext uri="{FF2B5EF4-FFF2-40B4-BE49-F238E27FC236}">
                <a16:creationId xmlns:a16="http://schemas.microsoft.com/office/drawing/2014/main" id="{1CFFBB3A-BDCF-4878-8D04-E8BB9A050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с 2 столбцам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rtlCol="0"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7" name="Текст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8" name="Текст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9" name="Текст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0" name="Текст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  <p:pic>
        <p:nvPicPr>
          <p:cNvPr id="2" name="Графический объект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Вступление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rtlCol="0" anchor="b">
            <a:normAutofit/>
          </a:bodyPr>
          <a:lstStyle>
            <a:lvl1pPr>
              <a:defRPr lang="en-US" sz="28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62075" y="3660774"/>
            <a:ext cx="5111750" cy="1525588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Дата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0" name="Нижний колонтитул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рыв 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rtlCol="0" anchor="ctr">
            <a:noAutofit/>
          </a:bodyPr>
          <a:lstStyle>
            <a:lvl1pPr algn="l">
              <a:defRPr sz="3600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НА ОБРАЗЦЕ СЛАЙДА</a:t>
            </a:r>
          </a:p>
        </p:txBody>
      </p:sp>
      <p:pic>
        <p:nvPicPr>
          <p:cNvPr id="5" name="Графический объект 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Графический объект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rtlCol="0"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2" name="Текст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 rtlCol="0"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 rtl="0"/>
            <a:r>
              <a:rPr lang="ru-RU" noProof="0"/>
              <a:t>ЩЕЛКНИТЕ, ЧТОБЫ ДОБАВИТЬ ПОДЗАГОЛОВОК</a:t>
            </a:r>
          </a:p>
        </p:txBody>
      </p:sp>
      <p:sp>
        <p:nvSpPr>
          <p:cNvPr id="16" name="Текст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Текст слайда</a:t>
            </a:r>
          </a:p>
        </p:txBody>
      </p:sp>
      <p:sp>
        <p:nvSpPr>
          <p:cNvPr id="17" name="Дата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18" name="Нижний колонтитул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19" name="Номер слайда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 rtlCol="0"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43104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47665" y="3834606"/>
            <a:ext cx="2896671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rtlCol="0"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ОБРАЗЕЦ ТЕКСТА</a:t>
            </a:r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066421" y="3834606"/>
            <a:ext cx="2882475" cy="1997867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20ГГ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r>
              <a:rPr lang="ru-RU" noProof="0"/>
              <a:t>Набор слайдов для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900"/>
            </a:lvl1pPr>
          </a:lstStyle>
          <a:p>
            <a:pPr rtl="0"/>
            <a:fld id="{B5CEABB6-07DC-46E8-9B57-56EC44A396E5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ru-RU" noProof="0"/>
              <a:t>Набор слайдов для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CEABB6-07DC-46E8-9B57-56EC44A396E5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92" r:id="rId13"/>
    <p:sldLayoutId id="2147483681" r:id="rId14"/>
    <p:sldLayoutId id="2147483674" r:id="rId15"/>
    <p:sldLayoutId id="2147483675" r:id="rId16"/>
    <p:sldLayoutId id="2147483696" r:id="rId17"/>
    <p:sldLayoutId id="2147483677" r:id="rId18"/>
    <p:sldLayoutId id="2147483678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obac15@mail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796" y="4405151"/>
            <a:ext cx="5823911" cy="1122202"/>
          </a:xfrm>
        </p:spPr>
        <p:txBody>
          <a:bodyPr rtlCol="0"/>
          <a:lstStyle/>
          <a:p>
            <a:pPr algn="r" rtl="0"/>
            <a:r>
              <a:rPr lang="ru-RU" dirty="0"/>
              <a:t>Основы научных исследований и патентное дело.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71288" y="5628453"/>
            <a:ext cx="4941770" cy="396660"/>
          </a:xfrm>
        </p:spPr>
        <p:txBody>
          <a:bodyPr rtlCol="0">
            <a:normAutofit fontScale="85000" lnSpcReduction="10000"/>
          </a:bodyPr>
          <a:lstStyle/>
          <a:p>
            <a:pPr rtl="0"/>
            <a:r>
              <a:rPr lang="ru-RU" dirty="0"/>
              <a:t>Петров Тимур Игоревич, доц. каф. ЭПП ФГБОУ ВО КГЭУ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Петров Тимур Игоревич</a:t>
            </a:r>
          </a:p>
          <a:p>
            <a:pPr rtl="0"/>
            <a:r>
              <a:rPr lang="en-US" dirty="0">
                <a:hlinkClick r:id="rId3"/>
              </a:rPr>
              <a:t>tobac15@mail.ru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A7980-C870-4C9A-84FA-4120D8AF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 rtlCol="0"/>
          <a:lstStyle/>
          <a:p>
            <a:pPr rtl="0"/>
            <a:r>
              <a:rPr lang="ru-RU" dirty="0"/>
              <a:t>20</a:t>
            </a:r>
            <a:r>
              <a:rPr lang="en-US" dirty="0"/>
              <a:t>23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CFF82-B70F-4971-9182-7C3AEA3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3C71EE-574F-4ADB-A7A9-0CA4DCAF0706}"/>
              </a:ext>
            </a:extLst>
          </p:cNvPr>
          <p:cNvSpPr txBox="1"/>
          <p:nvPr/>
        </p:nvSpPr>
        <p:spPr>
          <a:xfrm>
            <a:off x="6356985" y="4689370"/>
            <a:ext cx="5613071" cy="1667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для презентации взята:</a:t>
            </a:r>
          </a:p>
          <a:p>
            <a:pPr indent="450215" algn="r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http://www.myshared.ru/slide/634570/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https://portal.tpu.ru/SHARED/a/ALENCHA/work/tfrvd/Tab4/LK8%20Patent.pptx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2982" y="2571235"/>
            <a:ext cx="5729844" cy="1715531"/>
          </a:xfrm>
        </p:spPr>
        <p:txBody>
          <a:bodyPr rtlCol="0"/>
          <a:lstStyle/>
          <a:p>
            <a:pPr algn="ctr" rtl="0"/>
            <a:r>
              <a:rPr lang="ru-RU" dirty="0"/>
              <a:t>научные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504660"/>
            <a:ext cx="11697195" cy="2180103"/>
          </a:xfrm>
        </p:spPr>
        <p:txBody>
          <a:bodyPr rtlCol="0">
            <a:noAutofit/>
          </a:bodyPr>
          <a:lstStyle/>
          <a:p>
            <a:pPr indent="457200" rtl="0"/>
            <a:r>
              <a:rPr lang="ru-RU" sz="2200" dirty="0"/>
              <a:t>Научное исследование</a:t>
            </a:r>
          </a:p>
          <a:p>
            <a:pPr indent="457200" algn="just" rtl="0"/>
            <a:r>
              <a:rPr lang="ru-RU" sz="2200" dirty="0"/>
              <a:t>это процесс познания нового явления и раскрытия закономерностей изменения изучаемого объекта в зависимости от влияния различных факторов для последующего практического использования этих закономерностей.</a:t>
            </a:r>
          </a:p>
          <a:p>
            <a:pPr indent="457200" algn="just" rtl="0"/>
            <a:endParaRPr lang="ru-RU" sz="2200" dirty="0"/>
          </a:p>
          <a:p>
            <a:pPr indent="457200" rtl="0"/>
            <a:r>
              <a:rPr lang="ru-RU" sz="2200" dirty="0"/>
              <a:t>Классификация научных исследований</a:t>
            </a:r>
          </a:p>
          <a:p>
            <a:pPr indent="457200" algn="just" rtl="0"/>
            <a:r>
              <a:rPr lang="ru-RU" sz="2200" dirty="0"/>
              <a:t>по целевому назначению:</a:t>
            </a:r>
          </a:p>
          <a:p>
            <a:pPr indent="457200" algn="just" rtl="0"/>
            <a:r>
              <a:rPr lang="ru-RU" sz="2200" dirty="0"/>
              <a:t>фундаментальные, </a:t>
            </a:r>
          </a:p>
          <a:p>
            <a:pPr indent="457200" algn="just" rtl="0"/>
            <a:r>
              <a:rPr lang="ru-RU" sz="2200" dirty="0"/>
              <a:t>прикладные, </a:t>
            </a:r>
          </a:p>
          <a:p>
            <a:pPr indent="457200" algn="just" rtl="0"/>
            <a:r>
              <a:rPr lang="ru-RU" sz="2200" dirty="0"/>
              <a:t>поисковые </a:t>
            </a:r>
          </a:p>
          <a:p>
            <a:pPr indent="457200" algn="just" rtl="0"/>
            <a:r>
              <a:rPr lang="ru-RU" sz="2200" dirty="0"/>
              <a:t>разработки</a:t>
            </a:r>
          </a:p>
          <a:p>
            <a:pPr indent="457200" algn="just" rtl="0"/>
            <a:r>
              <a:rPr lang="ru-RU" sz="2200" dirty="0"/>
              <a:t> 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6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76822"/>
            <a:ext cx="11697195" cy="2180103"/>
          </a:xfrm>
        </p:spPr>
        <p:txBody>
          <a:bodyPr rtlCol="0">
            <a:noAutofit/>
          </a:bodyPr>
          <a:lstStyle/>
          <a:p>
            <a:pPr indent="457200" rtl="0">
              <a:spcBef>
                <a:spcPts val="600"/>
              </a:spcBef>
            </a:pPr>
            <a:r>
              <a:rPr lang="ru-RU" sz="2200" dirty="0"/>
              <a:t>Фундаментальное научное исследование</a:t>
            </a:r>
          </a:p>
          <a:p>
            <a:pPr indent="457200" algn="just" rtl="0">
              <a:spcBef>
                <a:spcPts val="600"/>
              </a:spcBef>
            </a:pPr>
            <a:r>
              <a:rPr lang="ru-RU" sz="2200" dirty="0"/>
              <a:t>это экспериментальная или теоретическая деятельность, направленная на получение новых знаний об основных закономерностях строения, функционирования и развития человека, общества, окружающей природной среды. </a:t>
            </a:r>
          </a:p>
          <a:p>
            <a:pPr indent="457200" algn="just" rtl="0">
              <a:spcBef>
                <a:spcPts val="600"/>
              </a:spcBef>
            </a:pPr>
            <a:endParaRPr lang="ru-RU" sz="2200" dirty="0"/>
          </a:p>
          <a:p>
            <a:pPr indent="457200">
              <a:spcBef>
                <a:spcPts val="600"/>
              </a:spcBef>
            </a:pPr>
            <a:r>
              <a:rPr lang="ru-RU" sz="2200" dirty="0"/>
              <a:t>Прикладное научное исследование</a:t>
            </a:r>
          </a:p>
          <a:p>
            <a:pPr indent="457200" algn="just" rtl="0">
              <a:spcBef>
                <a:spcPts val="600"/>
              </a:spcBef>
            </a:pPr>
            <a:r>
              <a:rPr lang="ru-RU" sz="2200" dirty="0"/>
              <a:t>это исследования, направленные преимущественно на применение новых знаний для достижения практических целей и решения конкретных задач.</a:t>
            </a:r>
          </a:p>
          <a:p>
            <a:pPr indent="457200" algn="just" rtl="0">
              <a:spcBef>
                <a:spcPts val="600"/>
              </a:spcBef>
            </a:pPr>
            <a:endParaRPr lang="ru-RU" sz="2200" dirty="0"/>
          </a:p>
          <a:p>
            <a:pPr indent="457200">
              <a:spcBef>
                <a:spcPts val="600"/>
              </a:spcBef>
            </a:pPr>
            <a:r>
              <a:rPr lang="ru-RU" sz="2200" dirty="0"/>
              <a:t>Поисковое научное исследование</a:t>
            </a:r>
          </a:p>
          <a:p>
            <a:pPr indent="457200" algn="just" rtl="0">
              <a:spcBef>
                <a:spcPts val="600"/>
              </a:spcBef>
            </a:pPr>
            <a:r>
              <a:rPr lang="ru-RU" sz="2200" dirty="0"/>
              <a:t>направлены на определение перспективности работы над темой, отыскание путей решения научных задач.</a:t>
            </a:r>
          </a:p>
          <a:p>
            <a:pPr indent="457200" algn="just" rtl="0">
              <a:spcBef>
                <a:spcPts val="600"/>
              </a:spcBef>
            </a:pPr>
            <a:endParaRPr lang="ru-RU" sz="2200" dirty="0"/>
          </a:p>
          <a:p>
            <a:pPr indent="457200" rtl="0">
              <a:spcBef>
                <a:spcPts val="600"/>
              </a:spcBef>
            </a:pPr>
            <a:r>
              <a:rPr lang="ru-RU" sz="2200" dirty="0"/>
              <a:t>Разработка</a:t>
            </a:r>
          </a:p>
          <a:p>
            <a:pPr indent="457200" algn="just" rtl="0">
              <a:spcBef>
                <a:spcPts val="600"/>
              </a:spcBef>
            </a:pPr>
            <a:r>
              <a:rPr lang="ru-RU" sz="2200" dirty="0"/>
              <a:t>это исследование, которое направлено на внедрение в практику результатов конкретных фундаментальных и прикладных исследований.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5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03993"/>
            <a:ext cx="5641671" cy="2180103"/>
          </a:xfrm>
        </p:spPr>
        <p:txBody>
          <a:bodyPr rtlCol="0"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Методы эмпирического исследования: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-наблюдение,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-сравнение,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-эксперимент,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-измерение,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-анкетный опрос,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-собеседование,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-тесты,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-описание, </a:t>
            </a:r>
          </a:p>
          <a:p>
            <a:pPr algn="l" eaLnBrk="1" hangingPunct="1">
              <a:lnSpc>
                <a:spcPct val="80000"/>
              </a:lnSpc>
            </a:pPr>
            <a:r>
              <a:rPr lang="ru-RU" altLang="ru-RU" sz="2800" dirty="0"/>
              <a:t>-метод проб и ошибок и т.д. 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73612489-637C-4690-B117-874877158D07}"/>
              </a:ext>
            </a:extLst>
          </p:cNvPr>
          <p:cNvSpPr txBox="1">
            <a:spLocks/>
          </p:cNvSpPr>
          <p:nvPr/>
        </p:nvSpPr>
        <p:spPr>
          <a:xfrm>
            <a:off x="5215082" y="403993"/>
            <a:ext cx="5641671" cy="218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altLang="ru-RU" sz="2800" dirty="0"/>
              <a:t>Методы теоретического исследования: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800" dirty="0"/>
              <a:t>-моделирование,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800" dirty="0"/>
              <a:t>-абстрагирование,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800" dirty="0"/>
              <a:t>-идеализация,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800" dirty="0"/>
              <a:t>-формализация,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800" dirty="0"/>
              <a:t>-анализ и синтез,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800" dirty="0"/>
              <a:t>-индукция и дедукция,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altLang="ru-RU" sz="2800" dirty="0"/>
              <a:t>-обобщение и т.д. </a:t>
            </a:r>
            <a:endParaRPr lang="en-US" altLang="ru-RU" sz="2800" dirty="0"/>
          </a:p>
          <a:p>
            <a:pPr algn="r">
              <a:lnSpc>
                <a:spcPct val="80000"/>
              </a:lnSpc>
            </a:pPr>
            <a:r>
              <a:rPr lang="ru-RU" alt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504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1248897"/>
            <a:ext cx="11697195" cy="2180103"/>
          </a:xfrm>
        </p:spPr>
        <p:txBody>
          <a:bodyPr rtlCol="0">
            <a:noAutofit/>
          </a:bodyPr>
          <a:lstStyle/>
          <a:p>
            <a:pPr indent="457200" rtl="0"/>
            <a:r>
              <a:rPr lang="ru-RU" sz="2200" dirty="0"/>
              <a:t>Объект исследования </a:t>
            </a:r>
          </a:p>
          <a:p>
            <a:pPr indent="457200" algn="just" rtl="0"/>
            <a:r>
              <a:rPr lang="ru-RU" sz="2200" dirty="0"/>
              <a:t>это область, в рамках которой ведётся исследование совокупности связей, отношений и свойств как источника необходимой для исследователя информации.</a:t>
            </a:r>
          </a:p>
          <a:p>
            <a:pPr indent="457200" algn="just" rtl="0"/>
            <a:endParaRPr lang="ru-RU" sz="2200" dirty="0"/>
          </a:p>
          <a:p>
            <a:pPr indent="457200" rtl="0"/>
            <a:r>
              <a:rPr lang="ru-RU" sz="2200" dirty="0"/>
              <a:t>Предмет исследования </a:t>
            </a:r>
          </a:p>
          <a:p>
            <a:pPr indent="457200" algn="just" rtl="0"/>
            <a:r>
              <a:rPr lang="ru-RU" sz="2200" dirty="0"/>
              <a:t>более конкретен и включает только те связи и отношения, которые подлежат непосредственному изучению в данной работе, он устанавливает границы научного поиска в каждом объекте. </a:t>
            </a:r>
          </a:p>
          <a:p>
            <a:pPr indent="457200" algn="just" rtl="0"/>
            <a:r>
              <a:rPr lang="ru-RU" sz="2200" dirty="0"/>
              <a:t> </a:t>
            </a: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5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DE7F2-E890-4744-88DD-A75F5E3005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4239" y="2571235"/>
            <a:ext cx="6008587" cy="1715531"/>
          </a:xfrm>
        </p:spPr>
        <p:txBody>
          <a:bodyPr rtlCol="0"/>
          <a:lstStyle/>
          <a:p>
            <a:pPr algn="ctr" rtl="0"/>
            <a:r>
              <a:rPr lang="ru-RU" dirty="0"/>
              <a:t>Патентное дело</a:t>
            </a:r>
          </a:p>
        </p:txBody>
      </p:sp>
    </p:spTree>
    <p:extLst>
      <p:ext uri="{BB962C8B-B14F-4D97-AF65-F5344CB8AC3E}">
        <p14:creationId xmlns:p14="http://schemas.microsoft.com/office/powerpoint/2010/main" val="3196690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6125" y="1040234"/>
            <a:ext cx="11697195" cy="2180103"/>
          </a:xfrm>
        </p:spPr>
        <p:txBody>
          <a:bodyPr rtlCol="0">
            <a:noAutofit/>
          </a:bodyPr>
          <a:lstStyle/>
          <a:p>
            <a:pPr indent="457200" algn="just">
              <a:spcBef>
                <a:spcPts val="600"/>
              </a:spcBef>
            </a:pPr>
            <a:r>
              <a:rPr lang="ru-RU" sz="2000" b="1" i="0" u="sng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Патент</a:t>
            </a:r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 – это исключительное право на изделие или процесс, который, как правило, представляет собой новый способ выполнения того или иного действия или предлагает новое техническое решение той или иной задачи. </a:t>
            </a:r>
          </a:p>
          <a:p>
            <a:pPr indent="457200" algn="just">
              <a:spcBef>
                <a:spcPts val="600"/>
              </a:spcBef>
            </a:pPr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Для получения патента требуется, чтобы техническая информация об изобретении была раскрыта публике в заявке на патент. </a:t>
            </a:r>
          </a:p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rgbClr val="3E4447"/>
                </a:solidFill>
              </a:rPr>
              <a:t>Патентовладелец может дать разрешение или выдать лицензию другим сторонам на использование изобретения на взаимосогласованных условиях. </a:t>
            </a:r>
          </a:p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rgbClr val="3E4447"/>
                </a:solidFill>
              </a:rPr>
              <a:t>Патентовладелец может также продать свое право на изобретение какому-то иному лицу, которое после этого становится новым владельцем патента. </a:t>
            </a:r>
          </a:p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rgbClr val="3E4447"/>
                </a:solidFill>
              </a:rPr>
              <a:t>В отличие от продажи или передачи патента другой стороне, лицензиар по-прежнему имеет права собственности на запатентованное изобретение.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dirty="0">
                <a:solidFill>
                  <a:srgbClr val="3E4447"/>
                </a:solidFill>
              </a:rPr>
              <a:t>По истечении срока действия патента охрана изобретения прекращается, и изобретение становится общественным достоянием - любое лицо может использовать изобретение в коммерческих целях, и такое использование не будет являться нарушением патента.</a:t>
            </a:r>
          </a:p>
          <a:p>
            <a:pPr indent="457200" algn="l">
              <a:spcBef>
                <a:spcPts val="600"/>
              </a:spcBef>
            </a:pPr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52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AC1C80FB-53F9-42EE-B1E6-D0F998EC5D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7402" y="201335"/>
            <a:ext cx="11697195" cy="2180103"/>
          </a:xfrm>
        </p:spPr>
        <p:txBody>
          <a:bodyPr rtlCol="0">
            <a:noAutofit/>
          </a:bodyPr>
          <a:lstStyle/>
          <a:p>
            <a:pPr indent="457200">
              <a:spcBef>
                <a:spcPts val="600"/>
              </a:spcBef>
            </a:pPr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Патентный поиск.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Ключом патентной информации является система классификации. Исторически каждая страна сначала создавала свою классификационную систему – были российская, французская, германская, английская, американская, японская крупные системы, различающиеся языком, алфавитом, культурным наследием каждой страны. Такие отличия были существенным барьером при обмене информации между странами.</a:t>
            </a:r>
          </a:p>
          <a:p>
            <a:pPr indent="457200" algn="just">
              <a:spcBef>
                <a:spcPts val="600"/>
              </a:spcBef>
            </a:pPr>
            <a:r>
              <a:rPr lang="ru-RU" sz="2000" i="0" dirty="0">
                <a:solidFill>
                  <a:srgbClr val="3E4447"/>
                </a:solidFill>
                <a:effectLst/>
                <a:latin typeface="Arial" panose="020B0604020202020204" pitchFamily="34" charset="0"/>
              </a:rPr>
              <a:t>Мировое сообщество пришло к созданию Международной Патентной Классификации (МПК) изобретений, за основу которой была принята французская система. С 1973 года МПК действует в России. Исключениями являются пока системы классификации США и Великобритании, но на их патентных документах проставляют индекс МПК.</a:t>
            </a:r>
          </a:p>
          <a:p>
            <a:pPr indent="457200" algn="just" defTabSz="540000"/>
            <a:r>
              <a:rPr lang="ru-RU" sz="2000" dirty="0"/>
              <a:t>МПК охватывает все области знаний, объекты которых могут подлежать защите охранными документами. Для конкретизации области существуют пять основных уровней иерархии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/>
              <a:t>Раздел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/>
              <a:t>Класс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/>
              <a:t>Подкласс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/>
              <a:t>Группа</a:t>
            </a:r>
          </a:p>
          <a:p>
            <a:pPr indent="457200" algn="just">
              <a:buFont typeface="Arial" panose="020B0604020202020204" pitchFamily="34" charset="0"/>
              <a:buChar char="•"/>
            </a:pPr>
            <a:r>
              <a:rPr lang="ru-RU" sz="2000" dirty="0"/>
              <a:t>Подгруппа</a:t>
            </a:r>
            <a:endParaRPr lang="ru-RU" sz="2000" i="0" dirty="0">
              <a:solidFill>
                <a:srgbClr val="3E4447"/>
              </a:solidFill>
              <a:effectLst/>
            </a:endParaRPr>
          </a:p>
          <a:p>
            <a:pPr indent="457200" algn="l">
              <a:spcBef>
                <a:spcPts val="600"/>
              </a:spcBef>
            </a:pPr>
            <a:endParaRPr lang="ru-RU" sz="1800" b="0" i="0" dirty="0">
              <a:solidFill>
                <a:srgbClr val="3E444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Дата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ru-RU" dirty="0"/>
              <a:t>2023 г.</a:t>
            </a:r>
          </a:p>
        </p:txBody>
      </p:sp>
      <p:sp>
        <p:nvSpPr>
          <p:cNvPr id="82" name="Номер слайда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57405"/>
      </p:ext>
    </p:extLst>
  </p:cSld>
  <p:clrMapOvr>
    <a:masterClrMapping/>
  </p:clrMapOvr>
</p:sld>
</file>

<file path=ppt/theme/theme1.xml><?xml version="1.0" encoding="utf-8"?>
<a:theme xmlns:a="http://schemas.openxmlformats.org/drawingml/2006/main" name="Одиночная линия">
  <a:themeElements>
    <a:clrScheme name="Custom 16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F4EF"/>
      </a:accent1>
      <a:accent2>
        <a:srgbClr val="F7F6F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9043_TF56180624_Win32" id="{67C9E7EB-4B67-47D2-AC94-A62F98E9F47B}" vid="{DA75A8E3-E007-44ED-9BA5-5388846DD698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BC90D6-94CF-42F7-AAC4-9CF6824C54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97B18F-50BC-4F30-8373-93489E845F8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4CF2EF3-001F-4BE9-81B3-86ECBBF942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светлая презентация</Template>
  <TotalTime>1473</TotalTime>
  <Words>629</Words>
  <Application>Microsoft Office PowerPoint</Application>
  <PresentationFormat>Широкоэкранный</PresentationFormat>
  <Paragraphs>95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Одиночная линия</vt:lpstr>
      <vt:lpstr>Основы научных исследований и патентное дело.</vt:lpstr>
      <vt:lpstr>научные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Патентное дело</vt:lpstr>
      <vt:lpstr>Презентация PowerPoint</vt:lpstr>
      <vt:lpstr>Презентация PowerPoint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инженерной деятельности и роль инженера в современном мире.</dc:title>
  <dc:creator>Администратор</dc:creator>
  <cp:lastModifiedBy>Администратор</cp:lastModifiedBy>
  <cp:revision>12</cp:revision>
  <dcterms:created xsi:type="dcterms:W3CDTF">2023-06-11T09:29:42Z</dcterms:created>
  <dcterms:modified xsi:type="dcterms:W3CDTF">2023-06-12T10:02:58Z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