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8CDAE79-6335-47D8-8FFE-4C7A05CEC609}" type="datetimeFigureOut">
              <a:rPr lang="ru-RU" smtClean="0"/>
              <a:pPr/>
              <a:t>30.10.2023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5A74F6-FD18-4241-85E6-0275109E310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CDAE79-6335-47D8-8FFE-4C7A05CEC609}" type="datetimeFigureOut">
              <a:rPr lang="ru-RU" smtClean="0"/>
              <a:pPr/>
              <a:t>30.10.2023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A74F6-FD18-4241-85E6-0275109E310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vseokraskah.net/wp-content/uploads/2013/02/nitrifikaciya-stochnoi-vody.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00043"/>
            <a:ext cx="7772400" cy="1928825"/>
          </a:xfrm>
        </p:spPr>
        <p:txBody>
          <a:bodyPr>
            <a:normAutofit/>
          </a:bodyPr>
          <a:lstStyle/>
          <a:p>
            <a:r>
              <a:rPr lang="ru-RU" sz="3200" dirty="0" smtClean="0"/>
              <a:t>Дисциплина «Химические основы в экологии»</a:t>
            </a:r>
            <a:endParaRPr lang="ru-RU" sz="3200" dirty="0"/>
          </a:p>
        </p:txBody>
      </p:sp>
      <p:sp>
        <p:nvSpPr>
          <p:cNvPr id="3" name="Подзаголовок 2"/>
          <p:cNvSpPr>
            <a:spLocks noGrp="1"/>
          </p:cNvSpPr>
          <p:nvPr>
            <p:ph type="subTitle" idx="1"/>
          </p:nvPr>
        </p:nvSpPr>
        <p:spPr>
          <a:xfrm>
            <a:off x="785786" y="2643182"/>
            <a:ext cx="7643866" cy="2995618"/>
          </a:xfrm>
        </p:spPr>
        <p:txBody>
          <a:bodyPr>
            <a:normAutofit/>
          </a:bodyPr>
          <a:lstStyle/>
          <a:p>
            <a:r>
              <a:rPr lang="ru-RU" sz="2800" dirty="0" smtClean="0">
                <a:solidFill>
                  <a:schemeClr val="tx1"/>
                </a:solidFill>
              </a:rPr>
              <a:t>Лекция № </a:t>
            </a:r>
            <a:r>
              <a:rPr lang="ru-RU" sz="2800" dirty="0">
                <a:solidFill>
                  <a:schemeClr val="tx1"/>
                </a:solidFill>
              </a:rPr>
              <a:t>8. Химические основы процессов очистки сточных вод от основных загрязняющих веществ. Коагуляция и </a:t>
            </a:r>
            <a:r>
              <a:rPr lang="ru-RU" sz="2800" dirty="0" err="1">
                <a:solidFill>
                  <a:schemeClr val="tx1"/>
                </a:solidFill>
              </a:rPr>
              <a:t>флокуляция</a:t>
            </a:r>
            <a:r>
              <a:rPr lang="ru-RU" sz="2800" dirty="0">
                <a:solidFill>
                  <a:schemeClr val="tx1"/>
                </a:solidFill>
              </a:rPr>
              <a:t>. Адсорбция. Ионный обмен. Биологические методы очистки</a:t>
            </a:r>
          </a:p>
          <a:p>
            <a:endParaRPr lang="ru-RU"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86874" cy="6572296"/>
          </a:xfrm>
        </p:spPr>
        <p:txBody>
          <a:bodyPr>
            <a:normAutofit fontScale="62500" lnSpcReduction="20000"/>
          </a:bodyPr>
          <a:lstStyle/>
          <a:p>
            <a:pPr marL="0" algn="just" fontAlgn="base">
              <a:buNone/>
            </a:pPr>
            <a:r>
              <a:rPr lang="ru-RU" dirty="0"/>
              <a:t>При разрушении </a:t>
            </a:r>
            <a:r>
              <a:rPr lang="ru-RU" dirty="0" err="1"/>
              <a:t>цианидных</a:t>
            </a:r>
            <a:r>
              <a:rPr lang="ru-RU" dirty="0"/>
              <a:t> комплексов образуются </a:t>
            </a:r>
            <a:r>
              <a:rPr lang="ru-RU" dirty="0" err="1"/>
              <a:t>гидроксиды</a:t>
            </a:r>
            <a:r>
              <a:rPr lang="ru-RU" dirty="0"/>
              <a:t> тяжелых металлов, которые необходимо постоянно удалять. Для улучшения процесса очистки и повышения степени окисления необходимы катализаторы (соли меди, железа, ванадия), это сокращает время и количество требуемого озона. Катализаторы ускоряют процесс, повышая эффективность в 1,5–2 раза. Основными преимуществами метода является высокая степень очистки, отсутствие промежуточных токсических соединений, возможность повторного использования очищенной воды, окисление значительного количества органических соединений, присутствующих в стоках. Недостатки – высокая энергоемкость процесса получения озона и громоздкость оборудования. </a:t>
            </a:r>
          </a:p>
          <a:p>
            <a:pPr marL="0" algn="just" fontAlgn="base">
              <a:buNone/>
            </a:pPr>
            <a:r>
              <a:rPr lang="ru-RU" dirty="0" err="1"/>
              <a:t>Железосульфатный</a:t>
            </a:r>
            <a:r>
              <a:rPr lang="ru-RU" dirty="0"/>
              <a:t> метод обезвреживания цианистых стоков основан на переводе токсичных ионов в малотоксичные ионы [</a:t>
            </a:r>
            <a:r>
              <a:rPr lang="ru-RU" dirty="0" err="1"/>
              <a:t>Fe</a:t>
            </a:r>
            <a:r>
              <a:rPr lang="ru-RU" dirty="0"/>
              <a:t>(CN)</a:t>
            </a:r>
            <a:r>
              <a:rPr lang="ru-RU" baseline="-25000" dirty="0"/>
              <a:t>6</a:t>
            </a:r>
            <a:r>
              <a:rPr lang="ru-RU" dirty="0"/>
              <a:t>] в слабощелочной среде. При </a:t>
            </a:r>
            <a:r>
              <a:rPr lang="ru-RU" dirty="0" err="1"/>
              <a:t>pH</a:t>
            </a:r>
            <a:r>
              <a:rPr lang="ru-RU" dirty="0"/>
              <a:t> = 7 и без подогрева образуется значительное количество токсичного осадка простого цианида железа: </a:t>
            </a:r>
          </a:p>
          <a:p>
            <a:pPr marL="0" algn="just" fontAlgn="base">
              <a:buNone/>
            </a:pPr>
            <a:r>
              <a:rPr lang="ru-RU" dirty="0"/>
              <a:t>2NaCN + FeSO</a:t>
            </a:r>
            <a:r>
              <a:rPr lang="ru-RU" baseline="-25000" dirty="0"/>
              <a:t>4</a:t>
            </a:r>
            <a:r>
              <a:rPr lang="ru-RU" dirty="0"/>
              <a:t> = </a:t>
            </a:r>
            <a:r>
              <a:rPr lang="ru-RU" dirty="0" err="1"/>
              <a:t>Fe</a:t>
            </a:r>
            <a:r>
              <a:rPr lang="ru-RU" dirty="0"/>
              <a:t>(CN)</a:t>
            </a:r>
            <a:r>
              <a:rPr lang="ru-RU" baseline="-25000" dirty="0"/>
              <a:t>2</a:t>
            </a:r>
            <a:r>
              <a:rPr lang="ru-RU" dirty="0"/>
              <a:t>↓ + Na</a:t>
            </a:r>
            <a:r>
              <a:rPr lang="ru-RU" baseline="-25000" dirty="0"/>
              <a:t>2</a:t>
            </a:r>
            <a:r>
              <a:rPr lang="ru-RU" dirty="0"/>
              <a:t>SO</a:t>
            </a:r>
            <a:r>
              <a:rPr lang="ru-RU" baseline="-25000" dirty="0"/>
              <a:t>4</a:t>
            </a:r>
            <a:endParaRPr lang="ru-RU" dirty="0"/>
          </a:p>
          <a:p>
            <a:pPr marL="0" algn="just" fontAlgn="base">
              <a:buNone/>
            </a:pPr>
            <a:r>
              <a:rPr lang="ru-RU" dirty="0"/>
              <a:t>При дополнительном введении в обрабатываемый сток FeSO</a:t>
            </a:r>
            <a:r>
              <a:rPr lang="ru-RU" baseline="-25000" dirty="0"/>
              <a:t>4</a:t>
            </a:r>
            <a:r>
              <a:rPr lang="ru-RU" dirty="0"/>
              <a:t> цианид железа взаимодействует с </a:t>
            </a:r>
            <a:r>
              <a:rPr lang="ru-RU" dirty="0" err="1"/>
              <a:t>непрореагированными</a:t>
            </a:r>
            <a:r>
              <a:rPr lang="ru-RU" dirty="0"/>
              <a:t> цианидами с образованием нетоксичной берлинской лазури: </a:t>
            </a:r>
          </a:p>
          <a:p>
            <a:pPr marL="0" algn="just" fontAlgn="base">
              <a:buNone/>
            </a:pPr>
            <a:r>
              <a:rPr lang="en-US" dirty="0"/>
              <a:t>2Fe(CN)</a:t>
            </a:r>
            <a:r>
              <a:rPr lang="en-US" baseline="-25000" dirty="0"/>
              <a:t>2</a:t>
            </a:r>
            <a:r>
              <a:rPr lang="en-US" dirty="0"/>
              <a:t> + 2NaCN + FeSO</a:t>
            </a:r>
            <a:r>
              <a:rPr lang="en-US" baseline="-25000" dirty="0"/>
              <a:t>4</a:t>
            </a:r>
            <a:r>
              <a:rPr lang="en-US" dirty="0"/>
              <a:t> = Fe</a:t>
            </a:r>
            <a:r>
              <a:rPr lang="en-US" baseline="-25000" dirty="0"/>
              <a:t>4</a:t>
            </a:r>
            <a:r>
              <a:rPr lang="en-US" dirty="0"/>
              <a:t> [Fe(CN)</a:t>
            </a:r>
            <a:r>
              <a:rPr lang="en-US" baseline="-25000" dirty="0"/>
              <a:t>6</a:t>
            </a:r>
            <a:r>
              <a:rPr lang="en-US" dirty="0"/>
              <a:t>]↓ + Na</a:t>
            </a:r>
            <a:r>
              <a:rPr lang="en-US" baseline="-25000" dirty="0"/>
              <a:t>2</a:t>
            </a:r>
            <a:r>
              <a:rPr lang="en-US" dirty="0"/>
              <a:t>SO</a:t>
            </a:r>
            <a:r>
              <a:rPr lang="en-US" baseline="-25000" dirty="0"/>
              <a:t>4</a:t>
            </a:r>
            <a:endParaRPr lang="ru-RU" dirty="0"/>
          </a:p>
          <a:p>
            <a:pPr marL="0" algn="just" fontAlgn="base">
              <a:buNone/>
            </a:pPr>
            <a:r>
              <a:rPr lang="ru-RU" dirty="0"/>
              <a:t>Расход FeSO</a:t>
            </a:r>
            <a:r>
              <a:rPr lang="ru-RU" baseline="-25000" dirty="0"/>
              <a:t>4</a:t>
            </a:r>
            <a:r>
              <a:rPr lang="ru-RU" dirty="0"/>
              <a:t>·7H</a:t>
            </a:r>
            <a:r>
              <a:rPr lang="ru-RU" baseline="-25000" dirty="0"/>
              <a:t>2</a:t>
            </a:r>
            <a:r>
              <a:rPr lang="ru-RU" dirty="0"/>
              <a:t>O составляет 5,36 мг на каждый 1 мг цианида. Для того, чтобы реакция шла в нужном направлении, увеличивают количество вводимого FeSO</a:t>
            </a:r>
            <a:r>
              <a:rPr lang="ru-RU" baseline="-25000" dirty="0"/>
              <a:t>4</a:t>
            </a:r>
            <a:r>
              <a:rPr lang="ru-RU" dirty="0"/>
              <a:t> в 4 и более раз, при этом остаточная концентрация CN составляет 2 мг/л. Количество образующегося осадка при обработке стоков железным купоросом составляет 20–25 % от первоначального объема стока.</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715436" cy="6357982"/>
          </a:xfrm>
        </p:spPr>
        <p:txBody>
          <a:bodyPr>
            <a:normAutofit fontScale="62500" lnSpcReduction="20000"/>
          </a:bodyPr>
          <a:lstStyle/>
          <a:p>
            <a:pPr marL="0" algn="just" fontAlgn="base">
              <a:buNone/>
            </a:pPr>
            <a:r>
              <a:rPr lang="ru-RU" b="1" i="1" dirty="0" smtClean="0"/>
              <a:t>2.3 </a:t>
            </a:r>
            <a:r>
              <a:rPr lang="ru-RU" b="1" i="1" dirty="0"/>
              <a:t>Очистка сточных вод от ионов тяжелых металлов (хрома, цинка, никеля, меди, свинца, железа</a:t>
            </a:r>
            <a:r>
              <a:rPr lang="ru-RU" b="1" i="1" dirty="0" smtClean="0"/>
              <a:t>)</a:t>
            </a:r>
          </a:p>
          <a:p>
            <a:pPr marL="0" algn="just" fontAlgn="base"/>
            <a:endParaRPr lang="ru-RU" dirty="0"/>
          </a:p>
          <a:p>
            <a:pPr marL="0" algn="just">
              <a:buNone/>
            </a:pPr>
            <a:r>
              <a:rPr lang="ru-RU" dirty="0"/>
              <a:t>Для удаления из сточных вод соединений ионов тяжелых металлов наиболее распространены </a:t>
            </a:r>
            <a:r>
              <a:rPr lang="ru-RU" dirty="0" err="1"/>
              <a:t>реагентные</a:t>
            </a:r>
            <a:r>
              <a:rPr lang="ru-RU" dirty="0"/>
              <a:t> методы очистки, сущность которых заключается в переводе растворимых в воде веществ в нерастворимые при добавлении различных реагентов с последующим отделением их от воды в виде осадков.</a:t>
            </a:r>
          </a:p>
          <a:p>
            <a:pPr marL="0" algn="just">
              <a:buNone/>
            </a:pPr>
            <a:r>
              <a:rPr lang="ru-RU" dirty="0"/>
              <a:t>В качестве реагентов для удаления из сточных вод ионов тяжелых металлов используют </a:t>
            </a:r>
            <a:r>
              <a:rPr lang="ru-RU" dirty="0" err="1"/>
              <a:t>гидроксиды</a:t>
            </a:r>
            <a:r>
              <a:rPr lang="ru-RU" dirty="0"/>
              <a:t> кальция и натрия, карбонат натрия, сульфиды натрия, различные отходы. Наиболее широко применяют </a:t>
            </a:r>
            <a:r>
              <a:rPr lang="ru-RU" dirty="0" err="1"/>
              <a:t>гидроксид</a:t>
            </a:r>
            <a:r>
              <a:rPr lang="ru-RU" dirty="0"/>
              <a:t> кальция. Осаждение металлов происходит в виде </a:t>
            </a:r>
            <a:r>
              <a:rPr lang="ru-RU" dirty="0" err="1"/>
              <a:t>гидроксидов</a:t>
            </a:r>
            <a:r>
              <a:rPr lang="ru-RU" dirty="0"/>
              <a:t>. При обработке кислых вод оксидом кальция и </a:t>
            </a:r>
            <a:r>
              <a:rPr lang="ru-RU" dirty="0" err="1"/>
              <a:t>гидроксидом</a:t>
            </a:r>
            <a:r>
              <a:rPr lang="ru-RU" dirty="0"/>
              <a:t> натрия ионы цинка, меди, никеля, свинца, кадмия, кобальта, содержащиеся в стоках, связываются в </a:t>
            </a:r>
            <a:r>
              <a:rPr lang="ru-RU" dirty="0" err="1"/>
              <a:t>труднорастворимые</a:t>
            </a:r>
            <a:r>
              <a:rPr lang="ru-RU" dirty="0"/>
              <a:t> соединения.</a:t>
            </a:r>
          </a:p>
          <a:p>
            <a:pPr marL="0" algn="just" fontAlgn="base">
              <a:buNone/>
            </a:pPr>
            <a:r>
              <a:rPr lang="ru-RU" dirty="0"/>
              <a:t>Обработка сточных вод от ионов хрома осуществляется в две стадии:</a:t>
            </a:r>
          </a:p>
          <a:p>
            <a:pPr marL="0" algn="just" fontAlgn="base">
              <a:buNone/>
            </a:pPr>
            <a:r>
              <a:rPr lang="ru-RU" dirty="0"/>
              <a:t> − восстановление </a:t>
            </a:r>
            <a:r>
              <a:rPr lang="ru-RU" dirty="0" err="1"/>
              <a:t>Сr</a:t>
            </a:r>
            <a:r>
              <a:rPr lang="ru-RU" dirty="0"/>
              <a:t> (VI) до </a:t>
            </a:r>
            <a:r>
              <a:rPr lang="ru-RU" dirty="0" err="1"/>
              <a:t>Cr</a:t>
            </a:r>
            <a:r>
              <a:rPr lang="ru-RU" dirty="0"/>
              <a:t> (III), которые менее токсичны;</a:t>
            </a:r>
          </a:p>
          <a:p>
            <a:pPr marL="0" algn="just" fontAlgn="base">
              <a:buNone/>
            </a:pPr>
            <a:r>
              <a:rPr lang="ru-RU" dirty="0"/>
              <a:t> − осаждение </a:t>
            </a:r>
            <a:r>
              <a:rPr lang="ru-RU" dirty="0" err="1"/>
              <a:t>Cr</a:t>
            </a:r>
            <a:r>
              <a:rPr lang="ru-RU" dirty="0"/>
              <a:t> (III) в виде </a:t>
            </a:r>
            <a:r>
              <a:rPr lang="ru-RU" dirty="0" err="1"/>
              <a:t>гидроксида</a:t>
            </a:r>
            <a:r>
              <a:rPr lang="ru-RU" dirty="0"/>
              <a:t>.</a:t>
            </a:r>
          </a:p>
          <a:p>
            <a:pPr marL="0" algn="just" fontAlgn="base">
              <a:buNone/>
            </a:pPr>
            <a:r>
              <a:rPr lang="ru-RU" dirty="0"/>
              <a:t>В качестве реагентов-восстановителей наибольшее применение получили натриевые соли сернистой кислоты – сульфит (Nа</a:t>
            </a:r>
            <a:r>
              <a:rPr lang="ru-RU" baseline="-25000" dirty="0"/>
              <a:t>2</a:t>
            </a:r>
            <a:r>
              <a:rPr lang="ru-RU" dirty="0"/>
              <a:t>SО</a:t>
            </a:r>
            <a:r>
              <a:rPr lang="ru-RU" baseline="-25000" dirty="0"/>
              <a:t>3</a:t>
            </a:r>
            <a:r>
              <a:rPr lang="ru-RU" dirty="0"/>
              <a:t>), гидросульфит (NaHSO</a:t>
            </a:r>
            <a:r>
              <a:rPr lang="ru-RU" baseline="-25000" dirty="0"/>
              <a:t>3</a:t>
            </a:r>
            <a:r>
              <a:rPr lang="ru-RU" dirty="0"/>
              <a:t>), </a:t>
            </a:r>
            <a:r>
              <a:rPr lang="ru-RU" dirty="0" err="1"/>
              <a:t>пиросульфит</a:t>
            </a:r>
            <a:r>
              <a:rPr lang="ru-RU" dirty="0"/>
              <a:t> (</a:t>
            </a:r>
            <a:r>
              <a:rPr lang="ru-RU" dirty="0" err="1"/>
              <a:t>пиросернистокислый</a:t>
            </a:r>
            <a:r>
              <a:rPr lang="ru-RU" dirty="0"/>
              <a:t> натрий, метабисульфит натрия) (Na</a:t>
            </a:r>
            <a:r>
              <a:rPr lang="ru-RU" baseline="-25000" dirty="0"/>
              <a:t>2</a:t>
            </a:r>
            <a:r>
              <a:rPr lang="ru-RU" dirty="0"/>
              <a:t>S</a:t>
            </a:r>
            <a:r>
              <a:rPr lang="ru-RU" baseline="-25000" dirty="0"/>
              <a:t>2</a:t>
            </a:r>
            <a:r>
              <a:rPr lang="ru-RU" dirty="0"/>
              <a:t>О</a:t>
            </a:r>
            <a:r>
              <a:rPr lang="ru-RU" baseline="-25000" dirty="0"/>
              <a:t>5</a:t>
            </a:r>
            <a:r>
              <a:rPr lang="ru-RU" dirty="0"/>
              <a:t>), а также тиосульфат натрия (Na</a:t>
            </a:r>
            <a:r>
              <a:rPr lang="ru-RU" baseline="-25000" dirty="0"/>
              <a:t>2</a:t>
            </a:r>
            <a:r>
              <a:rPr lang="ru-RU" dirty="0"/>
              <a:t>S</a:t>
            </a:r>
            <a:r>
              <a:rPr lang="ru-RU" baseline="-25000" dirty="0"/>
              <a:t>2</a:t>
            </a:r>
            <a:r>
              <a:rPr lang="ru-RU" dirty="0"/>
              <a:t>О</a:t>
            </a:r>
            <a:r>
              <a:rPr lang="ru-RU" baseline="-25000" dirty="0"/>
              <a:t>3</a:t>
            </a:r>
            <a:r>
              <a:rPr lang="ru-RU" dirty="0"/>
              <a:t>).</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500858"/>
          </a:xfrm>
        </p:spPr>
        <p:txBody>
          <a:bodyPr>
            <a:normAutofit fontScale="70000" lnSpcReduction="20000"/>
          </a:bodyPr>
          <a:lstStyle/>
          <a:p>
            <a:pPr marL="0" algn="just" fontAlgn="base">
              <a:buNone/>
            </a:pPr>
            <a:r>
              <a:rPr lang="ru-RU" dirty="0"/>
              <a:t>Восстановление </a:t>
            </a:r>
            <a:r>
              <a:rPr lang="ru-RU" dirty="0" err="1"/>
              <a:t>Сr</a:t>
            </a:r>
            <a:r>
              <a:rPr lang="ru-RU" dirty="0"/>
              <a:t> (VI) до </a:t>
            </a:r>
            <a:r>
              <a:rPr lang="ru-RU" dirty="0" err="1"/>
              <a:t>Сr</a:t>
            </a:r>
            <a:r>
              <a:rPr lang="ru-RU" dirty="0"/>
              <a:t> (III) происходит в кислой среде по реакциям: </a:t>
            </a:r>
          </a:p>
          <a:p>
            <a:pPr marL="0" algn="just" fontAlgn="base">
              <a:buNone/>
            </a:pPr>
            <a:r>
              <a:rPr lang="ru-RU" dirty="0"/>
              <a:t>– восстановление сульфитом натрия </a:t>
            </a:r>
          </a:p>
          <a:p>
            <a:pPr marL="0" algn="just" fontAlgn="base">
              <a:buNone/>
            </a:pPr>
            <a:r>
              <a:rPr lang="en-US" dirty="0"/>
              <a:t>Cr</a:t>
            </a:r>
            <a:r>
              <a:rPr lang="en-US" baseline="-25000" dirty="0"/>
              <a:t>2</a:t>
            </a:r>
            <a:r>
              <a:rPr lang="en-US" dirty="0"/>
              <a:t>O</a:t>
            </a:r>
            <a:r>
              <a:rPr lang="en-US" baseline="-25000" dirty="0"/>
              <a:t>7</a:t>
            </a:r>
            <a:r>
              <a:rPr lang="en-US" baseline="30000" dirty="0"/>
              <a:t>2-</a:t>
            </a:r>
            <a:r>
              <a:rPr lang="en-US" dirty="0"/>
              <a:t> + 3SO</a:t>
            </a:r>
            <a:r>
              <a:rPr lang="en-US" baseline="-25000" dirty="0"/>
              <a:t>3</a:t>
            </a:r>
            <a:r>
              <a:rPr lang="en-US" baseline="30000" dirty="0"/>
              <a:t>2-</a:t>
            </a:r>
            <a:r>
              <a:rPr lang="en-US" dirty="0"/>
              <a:t> + 8H</a:t>
            </a:r>
            <a:r>
              <a:rPr lang="en-US" baseline="30000" dirty="0"/>
              <a:t>+</a:t>
            </a:r>
            <a:r>
              <a:rPr lang="en-US" dirty="0"/>
              <a:t> → 2Cr</a:t>
            </a:r>
            <a:r>
              <a:rPr lang="en-US" baseline="30000" dirty="0"/>
              <a:t>3+</a:t>
            </a:r>
            <a:r>
              <a:rPr lang="en-US" dirty="0"/>
              <a:t> + 3SO</a:t>
            </a:r>
            <a:r>
              <a:rPr lang="en-US" baseline="-25000" dirty="0"/>
              <a:t>4</a:t>
            </a:r>
            <a:r>
              <a:rPr lang="en-US" baseline="30000" dirty="0"/>
              <a:t>2-</a:t>
            </a:r>
            <a:r>
              <a:rPr lang="en-US" dirty="0"/>
              <a:t> + 4H</a:t>
            </a:r>
            <a:r>
              <a:rPr lang="en-US" baseline="-25000" dirty="0"/>
              <a:t>2</a:t>
            </a:r>
            <a:r>
              <a:rPr lang="en-US" dirty="0"/>
              <a:t>O</a:t>
            </a:r>
            <a:endParaRPr lang="ru-RU" dirty="0"/>
          </a:p>
          <a:p>
            <a:pPr marL="0" algn="just" fontAlgn="base">
              <a:buNone/>
            </a:pPr>
            <a:r>
              <a:rPr lang="ru-RU" dirty="0"/>
              <a:t>– восстановление бисульфитом натрия</a:t>
            </a:r>
          </a:p>
          <a:p>
            <a:pPr marL="0" algn="just" fontAlgn="base">
              <a:buNone/>
            </a:pPr>
            <a:r>
              <a:rPr lang="en-US" dirty="0"/>
              <a:t>Cr</a:t>
            </a:r>
            <a:r>
              <a:rPr lang="en-US" baseline="-25000" dirty="0"/>
              <a:t>2</a:t>
            </a:r>
            <a:r>
              <a:rPr lang="en-US" dirty="0"/>
              <a:t>O</a:t>
            </a:r>
            <a:r>
              <a:rPr lang="en-US" baseline="-25000" dirty="0"/>
              <a:t>7</a:t>
            </a:r>
            <a:r>
              <a:rPr lang="en-US" baseline="30000" dirty="0"/>
              <a:t>2-</a:t>
            </a:r>
            <a:r>
              <a:rPr lang="en-US" dirty="0"/>
              <a:t> + 3HSO</a:t>
            </a:r>
            <a:r>
              <a:rPr lang="en-US" baseline="-25000" dirty="0"/>
              <a:t>3</a:t>
            </a:r>
            <a:r>
              <a:rPr lang="en-US" baseline="30000" dirty="0"/>
              <a:t>-</a:t>
            </a:r>
            <a:r>
              <a:rPr lang="en-US" dirty="0"/>
              <a:t> + 5H</a:t>
            </a:r>
            <a:r>
              <a:rPr lang="en-US" baseline="30000" dirty="0"/>
              <a:t>+</a:t>
            </a:r>
            <a:r>
              <a:rPr lang="en-US" dirty="0"/>
              <a:t> → 2Cr</a:t>
            </a:r>
            <a:r>
              <a:rPr lang="en-US" baseline="30000" dirty="0"/>
              <a:t>3+</a:t>
            </a:r>
            <a:r>
              <a:rPr lang="en-US" dirty="0"/>
              <a:t> + 3SO</a:t>
            </a:r>
            <a:r>
              <a:rPr lang="en-US" baseline="-25000" dirty="0"/>
              <a:t>4</a:t>
            </a:r>
            <a:r>
              <a:rPr lang="en-US" baseline="30000" dirty="0"/>
              <a:t>2-</a:t>
            </a:r>
            <a:r>
              <a:rPr lang="en-US" dirty="0"/>
              <a:t> + 4H</a:t>
            </a:r>
            <a:r>
              <a:rPr lang="en-US" baseline="-25000" dirty="0"/>
              <a:t>2</a:t>
            </a:r>
            <a:r>
              <a:rPr lang="en-US" dirty="0"/>
              <a:t>O</a:t>
            </a:r>
            <a:endParaRPr lang="ru-RU" dirty="0"/>
          </a:p>
          <a:p>
            <a:pPr marL="0" algn="just" fontAlgn="base">
              <a:buNone/>
            </a:pPr>
            <a:r>
              <a:rPr lang="ru-RU" dirty="0"/>
              <a:t>– восстановление </a:t>
            </a:r>
            <a:r>
              <a:rPr lang="ru-RU" dirty="0" err="1"/>
              <a:t>пиросульфатом</a:t>
            </a:r>
            <a:r>
              <a:rPr lang="ru-RU" dirty="0"/>
              <a:t> натрия</a:t>
            </a:r>
          </a:p>
          <a:p>
            <a:pPr marL="0" algn="just" fontAlgn="base">
              <a:buNone/>
            </a:pPr>
            <a:r>
              <a:rPr lang="en-US" dirty="0"/>
              <a:t>2Cr</a:t>
            </a:r>
            <a:r>
              <a:rPr lang="en-US" baseline="-25000" dirty="0"/>
              <a:t>2</a:t>
            </a:r>
            <a:r>
              <a:rPr lang="en-US" dirty="0"/>
              <a:t>O</a:t>
            </a:r>
            <a:r>
              <a:rPr lang="en-US" baseline="-25000" dirty="0"/>
              <a:t>7</a:t>
            </a:r>
            <a:r>
              <a:rPr lang="en-US" baseline="30000" dirty="0"/>
              <a:t>2-</a:t>
            </a:r>
            <a:r>
              <a:rPr lang="en-US" dirty="0"/>
              <a:t> + 3S</a:t>
            </a:r>
            <a:r>
              <a:rPr lang="en-US" baseline="-25000" dirty="0"/>
              <a:t>2</a:t>
            </a:r>
            <a:r>
              <a:rPr lang="en-US" dirty="0"/>
              <a:t>O</a:t>
            </a:r>
            <a:r>
              <a:rPr lang="en-US" baseline="-25000" dirty="0"/>
              <a:t>5</a:t>
            </a:r>
            <a:r>
              <a:rPr lang="en-US" baseline="30000" dirty="0"/>
              <a:t>2-</a:t>
            </a:r>
            <a:r>
              <a:rPr lang="en-US" dirty="0"/>
              <a:t> + 10H</a:t>
            </a:r>
            <a:r>
              <a:rPr lang="en-US" baseline="30000" dirty="0"/>
              <a:t>+</a:t>
            </a:r>
            <a:r>
              <a:rPr lang="en-US" dirty="0"/>
              <a:t> → 4Cr</a:t>
            </a:r>
            <a:r>
              <a:rPr lang="en-US" baseline="30000" dirty="0"/>
              <a:t>3+</a:t>
            </a:r>
            <a:r>
              <a:rPr lang="en-US" dirty="0"/>
              <a:t> + 6SO</a:t>
            </a:r>
            <a:r>
              <a:rPr lang="en-US" baseline="-25000" dirty="0"/>
              <a:t>4</a:t>
            </a:r>
            <a:r>
              <a:rPr lang="en-US" baseline="30000" dirty="0"/>
              <a:t>2-</a:t>
            </a:r>
            <a:r>
              <a:rPr lang="en-US" dirty="0"/>
              <a:t> + 5H</a:t>
            </a:r>
            <a:r>
              <a:rPr lang="en-US" baseline="-25000" dirty="0"/>
              <a:t>2</a:t>
            </a:r>
            <a:r>
              <a:rPr lang="en-US" dirty="0"/>
              <a:t>O</a:t>
            </a:r>
            <a:endParaRPr lang="ru-RU" dirty="0"/>
          </a:p>
          <a:p>
            <a:pPr marL="0" algn="just" fontAlgn="base">
              <a:buNone/>
            </a:pPr>
            <a:r>
              <a:rPr lang="ru-RU" dirty="0"/>
              <a:t>– восстановление тиосульфатом</a:t>
            </a:r>
          </a:p>
          <a:p>
            <a:pPr marL="0" algn="just" fontAlgn="base">
              <a:buNone/>
            </a:pPr>
            <a:r>
              <a:rPr lang="en-US" dirty="0"/>
              <a:t>Cr</a:t>
            </a:r>
            <a:r>
              <a:rPr lang="en-US" baseline="-25000" dirty="0"/>
              <a:t>2</a:t>
            </a:r>
            <a:r>
              <a:rPr lang="en-US" dirty="0"/>
              <a:t>O</a:t>
            </a:r>
            <a:r>
              <a:rPr lang="en-US" baseline="-25000" dirty="0"/>
              <a:t>7</a:t>
            </a:r>
            <a:r>
              <a:rPr lang="en-US" baseline="30000" dirty="0"/>
              <a:t>2-</a:t>
            </a:r>
            <a:r>
              <a:rPr lang="en-US" dirty="0"/>
              <a:t> </a:t>
            </a:r>
            <a:r>
              <a:rPr lang="en-US"/>
              <a:t>+ </a:t>
            </a:r>
            <a:r>
              <a:rPr lang="en-US" smtClean="0"/>
              <a:t>S</a:t>
            </a:r>
            <a:r>
              <a:rPr lang="en-US" baseline="-25000" smtClean="0"/>
              <a:t>2</a:t>
            </a:r>
            <a:r>
              <a:rPr lang="en-US" smtClean="0"/>
              <a:t>O</a:t>
            </a:r>
            <a:r>
              <a:rPr lang="en-US" baseline="-25000" smtClean="0"/>
              <a:t>3</a:t>
            </a:r>
            <a:r>
              <a:rPr lang="en-US" baseline="30000" smtClean="0"/>
              <a:t>2-</a:t>
            </a:r>
            <a:r>
              <a:rPr lang="en-US" smtClean="0"/>
              <a:t> </a:t>
            </a:r>
            <a:r>
              <a:rPr lang="en-US" dirty="0"/>
              <a:t>+ 4H</a:t>
            </a:r>
            <a:r>
              <a:rPr lang="en-US" baseline="30000" dirty="0"/>
              <a:t>+</a:t>
            </a:r>
            <a:r>
              <a:rPr lang="en-US" dirty="0"/>
              <a:t> → 2Cr</a:t>
            </a:r>
            <a:r>
              <a:rPr lang="en-US" baseline="30000" dirty="0"/>
              <a:t>3+</a:t>
            </a:r>
            <a:r>
              <a:rPr lang="en-US" dirty="0"/>
              <a:t> + 2SO</a:t>
            </a:r>
            <a:r>
              <a:rPr lang="en-US" baseline="-25000" dirty="0"/>
              <a:t>4</a:t>
            </a:r>
            <a:r>
              <a:rPr lang="en-US" baseline="30000" dirty="0"/>
              <a:t>2-</a:t>
            </a:r>
            <a:r>
              <a:rPr lang="en-US" dirty="0"/>
              <a:t> + 2H</a:t>
            </a:r>
            <a:r>
              <a:rPr lang="en-US" baseline="-25000" dirty="0"/>
              <a:t>2</a:t>
            </a:r>
            <a:r>
              <a:rPr lang="en-US" dirty="0"/>
              <a:t>O</a:t>
            </a:r>
            <a:endParaRPr lang="ru-RU" dirty="0"/>
          </a:p>
          <a:p>
            <a:pPr marL="0" algn="just">
              <a:buNone/>
            </a:pPr>
            <a:r>
              <a:rPr lang="ru-RU" dirty="0"/>
              <a:t>Выделение катионов Zn</a:t>
            </a:r>
            <a:r>
              <a:rPr lang="ru-RU" baseline="30000" dirty="0"/>
              <a:t>2+</a:t>
            </a:r>
            <a:r>
              <a:rPr lang="ru-RU" dirty="0"/>
              <a:t> щелочами основано на переводе их в </a:t>
            </a:r>
            <a:r>
              <a:rPr lang="ru-RU" dirty="0" err="1"/>
              <a:t>труднорастворимый</a:t>
            </a:r>
            <a:r>
              <a:rPr lang="ru-RU" dirty="0"/>
              <a:t> </a:t>
            </a:r>
            <a:r>
              <a:rPr lang="ru-RU" dirty="0" err="1"/>
              <a:t>гидроксид</a:t>
            </a:r>
            <a:r>
              <a:rPr lang="ru-RU" dirty="0"/>
              <a:t> цинка:</a:t>
            </a:r>
          </a:p>
          <a:p>
            <a:pPr marL="0" algn="just">
              <a:buNone/>
            </a:pPr>
            <a:r>
              <a:rPr lang="en-US" dirty="0"/>
              <a:t>Zn</a:t>
            </a:r>
            <a:r>
              <a:rPr lang="en-US" baseline="30000" dirty="0"/>
              <a:t>2+</a:t>
            </a:r>
            <a:r>
              <a:rPr lang="en-US" dirty="0"/>
              <a:t> + 2OH</a:t>
            </a:r>
            <a:r>
              <a:rPr lang="en-US" baseline="30000" dirty="0"/>
              <a:t>-</a:t>
            </a:r>
            <a:r>
              <a:rPr lang="en-US" dirty="0"/>
              <a:t> → Zn(OH)</a:t>
            </a:r>
            <a:r>
              <a:rPr lang="en-US" baseline="-25000" dirty="0"/>
              <a:t>2</a:t>
            </a:r>
            <a:r>
              <a:rPr lang="en-US" dirty="0"/>
              <a:t> ↓</a:t>
            </a:r>
            <a:endParaRPr lang="ru-RU" dirty="0"/>
          </a:p>
          <a:p>
            <a:pPr marL="0" algn="just">
              <a:buNone/>
            </a:pPr>
            <a:r>
              <a:rPr lang="ru-RU" dirty="0"/>
              <a:t>При действии соды на сточные воды, содержащие соли цинка, образуются </a:t>
            </a:r>
            <a:r>
              <a:rPr lang="ru-RU" dirty="0" err="1"/>
              <a:t>гидроксокарбонаты</a:t>
            </a:r>
            <a:r>
              <a:rPr lang="ru-RU" dirty="0"/>
              <a:t>:</a:t>
            </a:r>
          </a:p>
          <a:p>
            <a:pPr marL="0" algn="just">
              <a:buNone/>
            </a:pPr>
            <a:r>
              <a:rPr lang="en-US" dirty="0"/>
              <a:t>2ZnCl</a:t>
            </a:r>
            <a:r>
              <a:rPr lang="en-US" baseline="-25000" dirty="0"/>
              <a:t>2</a:t>
            </a:r>
            <a:r>
              <a:rPr lang="en-US" dirty="0"/>
              <a:t> + 2Na</a:t>
            </a:r>
            <a:r>
              <a:rPr lang="en-US" baseline="-25000" dirty="0"/>
              <a:t>2</a:t>
            </a:r>
            <a:r>
              <a:rPr lang="en-US" dirty="0"/>
              <a:t>CO</a:t>
            </a:r>
            <a:r>
              <a:rPr lang="en-US" baseline="-25000" dirty="0"/>
              <a:t>3</a:t>
            </a:r>
            <a:r>
              <a:rPr lang="en-US" dirty="0"/>
              <a:t> + H</a:t>
            </a:r>
            <a:r>
              <a:rPr lang="en-US" baseline="-25000" dirty="0"/>
              <a:t>2</a:t>
            </a:r>
            <a:r>
              <a:rPr lang="en-US" dirty="0"/>
              <a:t>O → 4NaCl + CO</a:t>
            </a:r>
            <a:r>
              <a:rPr lang="en-US" baseline="-25000" dirty="0"/>
              <a:t>2</a:t>
            </a:r>
            <a:r>
              <a:rPr lang="en-US" dirty="0"/>
              <a:t> + (ZnOH</a:t>
            </a:r>
            <a:r>
              <a:rPr lang="en-US" baseline="-25000" dirty="0"/>
              <a:t>2</a:t>
            </a:r>
            <a:r>
              <a:rPr lang="en-US" dirty="0"/>
              <a:t>)CO</a:t>
            </a:r>
            <a:r>
              <a:rPr lang="en-US" baseline="-25000" dirty="0"/>
              <a:t>3</a:t>
            </a:r>
            <a:r>
              <a:rPr lang="en-US" dirty="0"/>
              <a:t> ↓</a:t>
            </a:r>
            <a:endParaRPr lang="ru-RU" dirty="0"/>
          </a:p>
          <a:p>
            <a:pPr marL="0" algn="just">
              <a:buNone/>
            </a:pPr>
            <a:r>
              <a:rPr lang="ru-RU" dirty="0"/>
              <a:t>Очистка сточных вод от меди связана с осаждением ее в виде </a:t>
            </a:r>
            <a:r>
              <a:rPr lang="ru-RU" dirty="0" err="1"/>
              <a:t>гидроксида</a:t>
            </a:r>
            <a:r>
              <a:rPr lang="ru-RU" dirty="0"/>
              <a:t> или </a:t>
            </a:r>
            <a:r>
              <a:rPr lang="ru-RU" dirty="0" err="1"/>
              <a:t>гидроксид-карбоната</a:t>
            </a:r>
            <a:r>
              <a:rPr lang="ru-RU" dirty="0"/>
              <a:t>:</a:t>
            </a:r>
          </a:p>
          <a:p>
            <a:pPr marL="0" algn="just">
              <a:buNone/>
            </a:pPr>
            <a:r>
              <a:rPr lang="en-US" dirty="0"/>
              <a:t>2Cu</a:t>
            </a:r>
            <a:r>
              <a:rPr lang="en-US" baseline="30000" dirty="0"/>
              <a:t>2+</a:t>
            </a:r>
            <a:r>
              <a:rPr lang="en-US" dirty="0"/>
              <a:t> + 2OH</a:t>
            </a:r>
            <a:r>
              <a:rPr lang="en-US" baseline="30000" dirty="0"/>
              <a:t>-</a:t>
            </a:r>
            <a:r>
              <a:rPr lang="en-US" dirty="0"/>
              <a:t> + CO</a:t>
            </a:r>
            <a:r>
              <a:rPr lang="en-US" baseline="-25000" dirty="0"/>
              <a:t>3</a:t>
            </a:r>
            <a:r>
              <a:rPr lang="en-US" baseline="30000" dirty="0"/>
              <a:t>2-</a:t>
            </a:r>
            <a:r>
              <a:rPr lang="en-US" dirty="0"/>
              <a:t> → (</a:t>
            </a:r>
            <a:r>
              <a:rPr lang="en-US" dirty="0" err="1"/>
              <a:t>CuOH</a:t>
            </a:r>
            <a:r>
              <a:rPr lang="en-US" dirty="0"/>
              <a:t>)</a:t>
            </a:r>
            <a:r>
              <a:rPr lang="en-US" baseline="-25000" dirty="0"/>
              <a:t>2</a:t>
            </a:r>
            <a:r>
              <a:rPr lang="en-US" dirty="0"/>
              <a:t>CO</a:t>
            </a:r>
            <a:r>
              <a:rPr lang="en-US" baseline="-25000" dirty="0"/>
              <a:t>3</a:t>
            </a:r>
            <a:r>
              <a:rPr lang="en-US" dirty="0"/>
              <a:t> ↓</a:t>
            </a:r>
            <a:endParaRPr lang="ru-RU" dirty="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70000" lnSpcReduction="20000"/>
          </a:bodyPr>
          <a:lstStyle/>
          <a:p>
            <a:pPr marL="0" algn="just">
              <a:buNone/>
            </a:pPr>
            <a:r>
              <a:rPr lang="ru-RU" dirty="0"/>
              <a:t>Возможен процесс извлечения меди из сточных вод осаждением </a:t>
            </a:r>
            <a:r>
              <a:rPr lang="ru-RU" dirty="0" err="1"/>
              <a:t>ферроцианидом</a:t>
            </a:r>
            <a:r>
              <a:rPr lang="ru-RU" dirty="0"/>
              <a:t> калия. Этот реагент может быть использован и для осаждения других ионов тяжелых металлов.</a:t>
            </a:r>
          </a:p>
          <a:p>
            <a:pPr marL="0" algn="just">
              <a:buNone/>
            </a:pPr>
            <a:r>
              <a:rPr lang="ru-RU" dirty="0"/>
              <a:t>Очистка сточных вод от никеля основана на выделении его из раствора в виде </a:t>
            </a:r>
            <a:r>
              <a:rPr lang="ru-RU" dirty="0" err="1"/>
              <a:t>труднорастворимых</a:t>
            </a:r>
            <a:r>
              <a:rPr lang="ru-RU" dirty="0"/>
              <a:t> соединений</a:t>
            </a:r>
            <a:r>
              <a:rPr lang="ru-RU" dirty="0" smtClean="0"/>
              <a:t>:</a:t>
            </a:r>
          </a:p>
          <a:p>
            <a:pPr marL="0" algn="just">
              <a:buNone/>
            </a:pPr>
            <a:endParaRPr lang="ru-RU" dirty="0"/>
          </a:p>
          <a:p>
            <a:pPr marL="0" algn="just">
              <a:buNone/>
            </a:pPr>
            <a:endParaRPr lang="ru-RU" dirty="0"/>
          </a:p>
          <a:p>
            <a:pPr marL="0" algn="just">
              <a:buNone/>
            </a:pPr>
            <a:r>
              <a:rPr lang="ru-RU" dirty="0"/>
              <a:t>Находящиеся в растворе катионы свинца переводят в осадок в виде одного из </a:t>
            </a:r>
            <a:r>
              <a:rPr lang="ru-RU" dirty="0" err="1"/>
              <a:t>труднорастворимых</a:t>
            </a:r>
            <a:r>
              <a:rPr lang="ru-RU" dirty="0"/>
              <a:t> соединений</a:t>
            </a:r>
            <a:r>
              <a:rPr lang="ru-RU" dirty="0" smtClean="0"/>
              <a:t>:</a:t>
            </a:r>
          </a:p>
          <a:p>
            <a:pPr marL="0" algn="just">
              <a:buNone/>
            </a:pPr>
            <a:endParaRPr lang="ru-RU" dirty="0"/>
          </a:p>
          <a:p>
            <a:pPr marL="0" algn="just">
              <a:buNone/>
            </a:pPr>
            <a:endParaRPr lang="ru-RU" dirty="0"/>
          </a:p>
          <a:p>
            <a:pPr marL="0" algn="just">
              <a:buNone/>
            </a:pPr>
            <a:r>
              <a:rPr lang="ru-RU" dirty="0"/>
              <a:t>Для очистки от солей железа применяют аэрацию, в процессе которой происходит окисление двухвалентного железа в трехвалентное</a:t>
            </a:r>
            <a:r>
              <a:rPr lang="ru-RU" dirty="0" smtClean="0"/>
              <a:t>:</a:t>
            </a:r>
          </a:p>
          <a:p>
            <a:pPr marL="0" algn="just">
              <a:buNone/>
            </a:pPr>
            <a:endParaRPr lang="ru-RU" dirty="0"/>
          </a:p>
          <a:p>
            <a:pPr marL="0" algn="just">
              <a:buNone/>
            </a:pPr>
            <a:endParaRPr lang="ru-RU" dirty="0"/>
          </a:p>
          <a:p>
            <a:pPr marL="0" algn="just">
              <a:buNone/>
            </a:pPr>
            <a:r>
              <a:rPr lang="ru-RU" dirty="0"/>
              <a:t>При высоком содержании железа в воде применяют </a:t>
            </a:r>
            <a:r>
              <a:rPr lang="ru-RU" dirty="0" err="1"/>
              <a:t>реагентные</a:t>
            </a:r>
            <a:r>
              <a:rPr lang="ru-RU" dirty="0"/>
              <a:t> методы. Для этой цели используют хлор, хлорит кальция (хлорную известь), перманганат калия, озон, оксид кальция (известь), карбонат натрия (соду).</a:t>
            </a:r>
          </a:p>
          <a:p>
            <a:pPr marL="0" algn="just">
              <a:buNone/>
            </a:pPr>
            <a:r>
              <a:rPr lang="ru-RU" dirty="0"/>
              <a:t>При взаимодействии соединений железа с хлором протекает реакция</a:t>
            </a:r>
          </a:p>
          <a:p>
            <a:endParaRPr lang="ru-RU" dirty="0" smtClean="0"/>
          </a:p>
          <a:p>
            <a:endParaRPr lang="ru-RU" dirty="0"/>
          </a:p>
          <a:p>
            <a:pPr>
              <a:buNone/>
            </a:pPr>
            <a:endParaRPr lang="ru-RU" dirty="0"/>
          </a:p>
        </p:txBody>
      </p:sp>
      <p:pic>
        <p:nvPicPr>
          <p:cNvPr id="4" name="Рисунок 3" descr="https://studref.com/htm/img/28/6204/453.png"/>
          <p:cNvPicPr/>
          <p:nvPr/>
        </p:nvPicPr>
        <p:blipFill>
          <a:blip r:embed="rId2">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14282" y="1500174"/>
            <a:ext cx="2071702" cy="642942"/>
          </a:xfrm>
          <a:prstGeom prst="rect">
            <a:avLst/>
          </a:prstGeom>
          <a:noFill/>
          <a:ln>
            <a:noFill/>
          </a:ln>
        </p:spPr>
      </p:pic>
      <p:pic>
        <p:nvPicPr>
          <p:cNvPr id="5" name="Рисунок 4" descr="https://studref.com/htm/img/28/6204/454.png"/>
          <p:cNvPicPr/>
          <p:nvPr/>
        </p:nvPicPr>
        <p:blipFill>
          <a:blip r:embed="rId3">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42844" y="2786058"/>
            <a:ext cx="2286015" cy="642943"/>
          </a:xfrm>
          <a:prstGeom prst="rect">
            <a:avLst/>
          </a:prstGeom>
          <a:noFill/>
          <a:ln>
            <a:noFill/>
          </a:ln>
        </p:spPr>
      </p:pic>
      <p:pic>
        <p:nvPicPr>
          <p:cNvPr id="6" name="Рисунок 5" descr="https://studref.com/htm/img/28/6204/456.png"/>
          <p:cNvPicPr/>
          <p:nvPr/>
        </p:nvPicPr>
        <p:blipFill>
          <a:blip r:embed="rId4">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14282" y="4143380"/>
            <a:ext cx="3171825" cy="390525"/>
          </a:xfrm>
          <a:prstGeom prst="rect">
            <a:avLst/>
          </a:prstGeom>
          <a:noFill/>
          <a:ln>
            <a:noFill/>
          </a:ln>
        </p:spPr>
      </p:pic>
      <p:pic>
        <p:nvPicPr>
          <p:cNvPr id="7" name="Рисунок 6" descr="https://studref.com/htm/img/28/6204/457.png"/>
          <p:cNvPicPr/>
          <p:nvPr/>
        </p:nvPicPr>
        <p:blipFill>
          <a:blip r:embed="rId5">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5720" y="6072206"/>
            <a:ext cx="4752975" cy="3333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55000" lnSpcReduction="20000"/>
          </a:bodyPr>
          <a:lstStyle/>
          <a:p>
            <a:pPr>
              <a:buNone/>
            </a:pPr>
            <a:r>
              <a:rPr lang="ru-RU" b="1" i="1" dirty="0"/>
              <a:t>2.4 Очистка вод от углеводородов (</a:t>
            </a:r>
            <a:r>
              <a:rPr lang="en-US" b="1" i="1" dirty="0"/>
              <a:t>RH</a:t>
            </a:r>
            <a:r>
              <a:rPr lang="ru-RU" b="1" i="1" dirty="0"/>
              <a:t>)</a:t>
            </a:r>
            <a:endParaRPr lang="ru-RU" dirty="0"/>
          </a:p>
          <a:p>
            <a:pPr>
              <a:buNone/>
            </a:pPr>
            <a:r>
              <a:rPr lang="ru-RU" dirty="0"/>
              <a:t>Очистку сточных вод от растворимых углеводородов поводится окислительными методами с применением кислорода воздуха, озоном. Процесс окисления углеводородов (RH) в жидкой фазе протекает по механизму цепных с вырожденным разветвлением цепей с образованием гидроксильных ОН</a:t>
            </a:r>
            <a:r>
              <a:rPr lang="ru-RU" baseline="30000" dirty="0"/>
              <a:t>•</a:t>
            </a:r>
            <a:r>
              <a:rPr lang="ru-RU" dirty="0"/>
              <a:t> и </a:t>
            </a:r>
            <a:r>
              <a:rPr lang="ru-RU" dirty="0" err="1"/>
              <a:t>гидропероксидных</a:t>
            </a:r>
            <a:r>
              <a:rPr lang="ru-RU" dirty="0"/>
              <a:t> радикалов НОО</a:t>
            </a:r>
            <a:r>
              <a:rPr lang="ru-RU" baseline="30000" dirty="0"/>
              <a:t>•</a:t>
            </a:r>
            <a:r>
              <a:rPr lang="ru-RU" dirty="0"/>
              <a:t>, который может быть записан в следующем виде:</a:t>
            </a:r>
          </a:p>
          <a:p>
            <a:pPr>
              <a:buNone/>
            </a:pPr>
            <a:r>
              <a:rPr lang="ru-RU" u="sng" dirty="0"/>
              <a:t>С кислородом воздуха:</a:t>
            </a:r>
            <a:endParaRPr lang="ru-RU" dirty="0"/>
          </a:p>
          <a:p>
            <a:pPr>
              <a:buNone/>
            </a:pPr>
            <a:r>
              <a:rPr lang="ru-RU" dirty="0"/>
              <a:t>а) инициирование цепи</a:t>
            </a:r>
          </a:p>
          <a:p>
            <a:pPr>
              <a:buNone/>
            </a:pPr>
            <a:r>
              <a:rPr lang="en-US" dirty="0"/>
              <a:t>RH</a:t>
            </a:r>
            <a:r>
              <a:rPr lang="ru-RU" dirty="0"/>
              <a:t> + </a:t>
            </a:r>
            <a:r>
              <a:rPr lang="en-US" dirty="0"/>
              <a:t>O</a:t>
            </a:r>
            <a:r>
              <a:rPr lang="ru-RU" baseline="-25000" dirty="0"/>
              <a:t>2</a:t>
            </a:r>
            <a:r>
              <a:rPr lang="ru-RU" dirty="0"/>
              <a:t>→</a:t>
            </a:r>
            <a:r>
              <a:rPr lang="en-US" dirty="0"/>
              <a:t>R</a:t>
            </a:r>
            <a:r>
              <a:rPr lang="ru-RU" baseline="30000" dirty="0"/>
              <a:t>• </a:t>
            </a:r>
            <a:r>
              <a:rPr lang="ru-RU" dirty="0"/>
              <a:t>+ </a:t>
            </a:r>
            <a:r>
              <a:rPr lang="en-US" dirty="0"/>
              <a:t>HOO</a:t>
            </a:r>
            <a:r>
              <a:rPr lang="ru-RU" baseline="30000" dirty="0"/>
              <a:t>•</a:t>
            </a:r>
            <a:r>
              <a:rPr lang="ru-RU" dirty="0"/>
              <a:t>,</a:t>
            </a:r>
          </a:p>
          <a:p>
            <a:pPr>
              <a:buNone/>
            </a:pPr>
            <a:r>
              <a:rPr lang="ru-RU" dirty="0"/>
              <a:t>2RH+О</a:t>
            </a:r>
            <a:r>
              <a:rPr lang="ru-RU" baseline="-25000" dirty="0"/>
              <a:t>2 </a:t>
            </a:r>
            <a:r>
              <a:rPr lang="ru-RU" dirty="0"/>
              <a:t>→ 2R</a:t>
            </a:r>
            <a:r>
              <a:rPr lang="ru-RU" baseline="30000" dirty="0"/>
              <a:t>•</a:t>
            </a:r>
            <a:r>
              <a:rPr lang="ru-RU" dirty="0"/>
              <a:t>+H</a:t>
            </a:r>
            <a:r>
              <a:rPr lang="ru-RU" baseline="-25000" dirty="0"/>
              <a:t>2</a:t>
            </a:r>
            <a:r>
              <a:rPr lang="ru-RU" dirty="0"/>
              <a:t>О</a:t>
            </a:r>
            <a:r>
              <a:rPr lang="ru-RU" baseline="-25000" dirty="0"/>
              <a:t>2</a:t>
            </a:r>
            <a:endParaRPr lang="ru-RU" dirty="0"/>
          </a:p>
          <a:p>
            <a:pPr>
              <a:buNone/>
            </a:pPr>
            <a:r>
              <a:rPr lang="ru-RU" dirty="0"/>
              <a:t>б) продолжение цепи</a:t>
            </a:r>
          </a:p>
          <a:p>
            <a:pPr>
              <a:buNone/>
            </a:pPr>
            <a:r>
              <a:rPr lang="en-US" dirty="0"/>
              <a:t>R</a:t>
            </a:r>
            <a:r>
              <a:rPr lang="en-US" baseline="30000" dirty="0"/>
              <a:t>• </a:t>
            </a:r>
            <a:r>
              <a:rPr lang="en-US" dirty="0"/>
              <a:t>+ O</a:t>
            </a:r>
            <a:r>
              <a:rPr lang="en-US" baseline="-25000" dirty="0"/>
              <a:t>2</a:t>
            </a:r>
            <a:r>
              <a:rPr lang="en-US" dirty="0"/>
              <a:t> → ROO</a:t>
            </a:r>
            <a:r>
              <a:rPr lang="en-US" baseline="30000" dirty="0"/>
              <a:t>•</a:t>
            </a:r>
            <a:r>
              <a:rPr lang="en-US" dirty="0"/>
              <a:t>,</a:t>
            </a:r>
            <a:endParaRPr lang="ru-RU" dirty="0"/>
          </a:p>
          <a:p>
            <a:pPr>
              <a:buNone/>
            </a:pPr>
            <a:r>
              <a:rPr lang="en-US" dirty="0"/>
              <a:t>ROO</a:t>
            </a:r>
            <a:r>
              <a:rPr lang="en-US" baseline="30000" dirty="0"/>
              <a:t>• </a:t>
            </a:r>
            <a:r>
              <a:rPr lang="en-US" dirty="0"/>
              <a:t>+ RH→ RO</a:t>
            </a:r>
            <a:r>
              <a:rPr lang="ru-RU" dirty="0"/>
              <a:t>О</a:t>
            </a:r>
            <a:r>
              <a:rPr lang="en-US" dirty="0"/>
              <a:t>H + R</a:t>
            </a:r>
            <a:r>
              <a:rPr lang="en-US" baseline="30000" dirty="0"/>
              <a:t>•</a:t>
            </a:r>
            <a:r>
              <a:rPr lang="en-US" dirty="0"/>
              <a:t>,</a:t>
            </a:r>
            <a:endParaRPr lang="ru-RU" dirty="0"/>
          </a:p>
          <a:p>
            <a:pPr>
              <a:buNone/>
            </a:pPr>
            <a:r>
              <a:rPr lang="ru-RU" dirty="0"/>
              <a:t>в) вырожденное разветвление</a:t>
            </a:r>
          </a:p>
          <a:p>
            <a:pPr>
              <a:buNone/>
            </a:pPr>
            <a:r>
              <a:rPr lang="en-US" dirty="0"/>
              <a:t>RO</a:t>
            </a:r>
            <a:r>
              <a:rPr lang="ru-RU" dirty="0"/>
              <a:t>О</a:t>
            </a:r>
            <a:r>
              <a:rPr lang="en-US" dirty="0"/>
              <a:t>H</a:t>
            </a:r>
            <a:r>
              <a:rPr lang="ru-RU" dirty="0"/>
              <a:t>→ </a:t>
            </a:r>
            <a:r>
              <a:rPr lang="en-US" dirty="0"/>
              <a:t>ROO</a:t>
            </a:r>
            <a:r>
              <a:rPr lang="ru-RU" baseline="30000" dirty="0"/>
              <a:t>•</a:t>
            </a:r>
            <a:r>
              <a:rPr lang="ru-RU" dirty="0"/>
              <a:t> + </a:t>
            </a:r>
            <a:r>
              <a:rPr lang="en-US" dirty="0"/>
              <a:t>HO</a:t>
            </a:r>
            <a:r>
              <a:rPr lang="ru-RU" baseline="30000" dirty="0"/>
              <a:t>•</a:t>
            </a:r>
            <a:r>
              <a:rPr lang="ru-RU" dirty="0"/>
              <a:t>,</a:t>
            </a:r>
          </a:p>
          <a:p>
            <a:pPr>
              <a:buNone/>
            </a:pPr>
            <a:r>
              <a:rPr lang="ru-RU" dirty="0"/>
              <a:t>ROOН+RН→ RО</a:t>
            </a:r>
            <a:r>
              <a:rPr lang="ru-RU" baseline="30000" dirty="0"/>
              <a:t>•</a:t>
            </a:r>
            <a:r>
              <a:rPr lang="ru-RU" dirty="0"/>
              <a:t> + H</a:t>
            </a:r>
            <a:r>
              <a:rPr lang="ru-RU" baseline="-25000" dirty="0"/>
              <a:t>2</a:t>
            </a:r>
            <a:r>
              <a:rPr lang="ru-RU" dirty="0"/>
              <a:t>О + R</a:t>
            </a:r>
            <a:r>
              <a:rPr lang="ru-RU" baseline="30000" dirty="0"/>
              <a:t>•</a:t>
            </a:r>
            <a:endParaRPr lang="ru-RU" dirty="0"/>
          </a:p>
          <a:p>
            <a:pPr>
              <a:buNone/>
            </a:pPr>
            <a:r>
              <a:rPr lang="ru-RU" dirty="0"/>
              <a:t>2ROOН → RO</a:t>
            </a:r>
            <a:r>
              <a:rPr lang="ru-RU" baseline="30000" dirty="0"/>
              <a:t>•</a:t>
            </a:r>
            <a:r>
              <a:rPr lang="ru-RU" dirty="0"/>
              <a:t>+</a:t>
            </a:r>
            <a:r>
              <a:rPr lang="ru-RU" dirty="0" smtClean="0"/>
              <a:t>Н</a:t>
            </a:r>
            <a:r>
              <a:rPr lang="ru-RU" baseline="-25000" dirty="0" smtClean="0"/>
              <a:t>2</a:t>
            </a:r>
            <a:r>
              <a:rPr lang="ru-RU" dirty="0" smtClean="0"/>
              <a:t>О+RО</a:t>
            </a:r>
            <a:r>
              <a:rPr lang="ru-RU" baseline="-25000" dirty="0" smtClean="0"/>
              <a:t>2</a:t>
            </a:r>
            <a:r>
              <a:rPr lang="ru-RU" baseline="30000" dirty="0" smtClean="0"/>
              <a:t>•</a:t>
            </a:r>
            <a:endParaRPr lang="ru-RU" dirty="0" smtClean="0"/>
          </a:p>
          <a:p>
            <a:pPr>
              <a:buNone/>
            </a:pPr>
            <a:r>
              <a:rPr lang="ru-RU" dirty="0" smtClean="0"/>
              <a:t>г) обрыв цепи</a:t>
            </a:r>
          </a:p>
          <a:p>
            <a:pPr>
              <a:buNone/>
            </a:pPr>
            <a:r>
              <a:rPr lang="en-US" dirty="0" smtClean="0"/>
              <a:t>R</a:t>
            </a:r>
            <a:r>
              <a:rPr lang="en-US" baseline="30000" dirty="0"/>
              <a:t>•</a:t>
            </a:r>
            <a:r>
              <a:rPr lang="en-US" dirty="0"/>
              <a:t> + R</a:t>
            </a:r>
            <a:r>
              <a:rPr lang="en-US" baseline="30000" dirty="0"/>
              <a:t>• </a:t>
            </a:r>
            <a:r>
              <a:rPr lang="en-US" dirty="0"/>
              <a:t>→ R–R,</a:t>
            </a:r>
            <a:endParaRPr lang="ru-RU" dirty="0"/>
          </a:p>
          <a:p>
            <a:pPr>
              <a:buNone/>
            </a:pPr>
            <a:r>
              <a:rPr lang="en-US" dirty="0"/>
              <a:t>ROO</a:t>
            </a:r>
            <a:r>
              <a:rPr lang="en-US" baseline="30000" dirty="0"/>
              <a:t>• </a:t>
            </a:r>
            <a:r>
              <a:rPr lang="en-US" dirty="0"/>
              <a:t>+ R→ RO</a:t>
            </a:r>
            <a:r>
              <a:rPr lang="ru-RU" dirty="0"/>
              <a:t>О</a:t>
            </a:r>
            <a:r>
              <a:rPr lang="en-US" dirty="0" smtClean="0"/>
              <a:t>R</a:t>
            </a:r>
            <a:endParaRPr lang="ru-RU" dirty="0" smtClean="0"/>
          </a:p>
          <a:p>
            <a:pPr>
              <a:buNone/>
            </a:pPr>
            <a:r>
              <a:rPr lang="en-US" dirty="0" smtClean="0"/>
              <a:t> </a:t>
            </a:r>
            <a:endParaRPr lang="ru-RU" dirty="0" smtClean="0"/>
          </a:p>
          <a:p>
            <a:pPr>
              <a:buNone/>
            </a:pPr>
            <a:r>
              <a:rPr lang="ru-RU" u="sng" dirty="0" smtClean="0"/>
              <a:t>С </a:t>
            </a:r>
            <a:r>
              <a:rPr lang="ru-RU" u="sng" dirty="0"/>
              <a:t>озоном:</a:t>
            </a:r>
            <a:endParaRPr lang="ru-RU" dirty="0"/>
          </a:p>
          <a:p>
            <a:pPr>
              <a:buNone/>
            </a:pPr>
            <a:r>
              <a:rPr lang="en-US" dirty="0"/>
              <a:t>RH</a:t>
            </a:r>
            <a:r>
              <a:rPr lang="ru-RU" dirty="0"/>
              <a:t> + </a:t>
            </a:r>
            <a:r>
              <a:rPr lang="en-US" dirty="0"/>
              <a:t>O</a:t>
            </a:r>
            <a:r>
              <a:rPr lang="ru-RU" baseline="-25000" dirty="0"/>
              <a:t>3</a:t>
            </a:r>
            <a:r>
              <a:rPr lang="ru-RU" dirty="0"/>
              <a:t>→ </a:t>
            </a:r>
            <a:r>
              <a:rPr lang="en-US" dirty="0"/>
              <a:t>R</a:t>
            </a:r>
            <a:r>
              <a:rPr lang="ru-RU" baseline="30000" dirty="0"/>
              <a:t>• </a:t>
            </a:r>
            <a:r>
              <a:rPr lang="ru-RU" dirty="0"/>
              <a:t>+ </a:t>
            </a:r>
            <a:r>
              <a:rPr lang="en-US" dirty="0"/>
              <a:t>O</a:t>
            </a:r>
            <a:r>
              <a:rPr lang="ru-RU" baseline="-25000" dirty="0"/>
              <a:t>2</a:t>
            </a:r>
            <a:r>
              <a:rPr lang="ru-RU" dirty="0"/>
              <a:t>+ </a:t>
            </a:r>
            <a:r>
              <a:rPr lang="en-US" dirty="0"/>
              <a:t>HO</a:t>
            </a:r>
            <a:r>
              <a:rPr lang="ru-RU" baseline="30000" dirty="0"/>
              <a:t>•</a:t>
            </a:r>
            <a:r>
              <a:rPr lang="ru-RU" dirty="0"/>
              <a:t>,</a:t>
            </a:r>
          </a:p>
          <a:p>
            <a:pPr>
              <a:buNone/>
            </a:pPr>
            <a:r>
              <a:rPr lang="en-US" dirty="0"/>
              <a:t>RH</a:t>
            </a:r>
            <a:r>
              <a:rPr lang="ru-RU" dirty="0"/>
              <a:t> + </a:t>
            </a:r>
            <a:r>
              <a:rPr lang="en-US" dirty="0"/>
              <a:t>O</a:t>
            </a:r>
            <a:r>
              <a:rPr lang="ru-RU" baseline="-25000" dirty="0"/>
              <a:t>3</a:t>
            </a:r>
            <a:r>
              <a:rPr lang="ru-RU" dirty="0"/>
              <a:t>→ </a:t>
            </a:r>
            <a:r>
              <a:rPr lang="en-US" dirty="0"/>
              <a:t>ROH </a:t>
            </a:r>
            <a:r>
              <a:rPr lang="ru-RU" dirty="0"/>
              <a:t>+ </a:t>
            </a:r>
            <a:r>
              <a:rPr lang="en-US" dirty="0"/>
              <a:t>O</a:t>
            </a:r>
            <a:r>
              <a:rPr lang="ru-RU" baseline="-25000" dirty="0"/>
              <a:t>2</a:t>
            </a:r>
            <a:r>
              <a:rPr lang="ru-RU" dirty="0" smtClean="0"/>
              <a:t>.</a:t>
            </a:r>
            <a:r>
              <a:rPr lang="ru-RU" dirty="0"/>
              <a:t> </a:t>
            </a:r>
          </a:p>
          <a:p>
            <a:endParaRPr lang="ru-RU"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429420"/>
          </a:xfrm>
        </p:spPr>
        <p:txBody>
          <a:bodyPr>
            <a:normAutofit fontScale="62500" lnSpcReduction="20000"/>
          </a:bodyPr>
          <a:lstStyle/>
          <a:p>
            <a:pPr marL="0" algn="just">
              <a:buNone/>
            </a:pPr>
            <a:r>
              <a:rPr lang="ru-RU" dirty="0" smtClean="0"/>
              <a:t>Кроме этого, для интенсификации процесса жидкофазного окисления органических компонентов применяют катализаторы, в качестве которых чаще всего используют металлы переменной валентности. Каталитический эффект ионов металлов переменной валентности в процессе окисления углеводородов в гомогенной фазе в общем виде можно представить образованием свободных радикалов в процессах, где лимитирующей стадией является одноэлектронный перенос: </a:t>
            </a:r>
          </a:p>
          <a:p>
            <a:pPr marL="0" algn="just">
              <a:buNone/>
            </a:pPr>
            <a:r>
              <a:rPr lang="en-US" dirty="0" smtClean="0"/>
              <a:t>ROOH + </a:t>
            </a:r>
            <a:r>
              <a:rPr lang="ru-RU" dirty="0" smtClean="0"/>
              <a:t>М</a:t>
            </a:r>
            <a:r>
              <a:rPr lang="en-US" dirty="0" smtClean="0"/>
              <a:t>e</a:t>
            </a:r>
            <a:r>
              <a:rPr lang="en-US" baseline="30000" dirty="0" smtClean="0"/>
              <a:t>2+</a:t>
            </a:r>
            <a:r>
              <a:rPr lang="en-US" dirty="0" smtClean="0"/>
              <a:t> → RO• + </a:t>
            </a:r>
            <a:r>
              <a:rPr lang="ru-RU" dirty="0" smtClean="0"/>
              <a:t>М</a:t>
            </a:r>
            <a:r>
              <a:rPr lang="en-US" dirty="0" smtClean="0"/>
              <a:t>e</a:t>
            </a:r>
            <a:r>
              <a:rPr lang="en-US" baseline="30000" dirty="0" smtClean="0"/>
              <a:t>3+</a:t>
            </a:r>
            <a:r>
              <a:rPr lang="en-US" dirty="0" smtClean="0"/>
              <a:t> + OH</a:t>
            </a:r>
            <a:r>
              <a:rPr lang="en-US" baseline="30000" dirty="0" smtClean="0"/>
              <a:t>–</a:t>
            </a:r>
            <a:r>
              <a:rPr lang="en-US" dirty="0" smtClean="0"/>
              <a:t> </a:t>
            </a:r>
            <a:endParaRPr lang="ru-RU" dirty="0" smtClean="0"/>
          </a:p>
          <a:p>
            <a:pPr marL="0" algn="just">
              <a:buNone/>
            </a:pPr>
            <a:r>
              <a:rPr lang="en-US" dirty="0" smtClean="0"/>
              <a:t>ROOH + </a:t>
            </a:r>
            <a:r>
              <a:rPr lang="ru-RU" dirty="0" smtClean="0"/>
              <a:t>М</a:t>
            </a:r>
            <a:r>
              <a:rPr lang="en-US" dirty="0" smtClean="0"/>
              <a:t>e</a:t>
            </a:r>
            <a:r>
              <a:rPr lang="en-US" baseline="30000" dirty="0" smtClean="0"/>
              <a:t>3+ </a:t>
            </a:r>
            <a:r>
              <a:rPr lang="en-US" dirty="0" smtClean="0"/>
              <a:t>→ ROO• + </a:t>
            </a:r>
            <a:r>
              <a:rPr lang="ru-RU" dirty="0" smtClean="0"/>
              <a:t>М</a:t>
            </a:r>
            <a:r>
              <a:rPr lang="en-US" dirty="0" smtClean="0"/>
              <a:t>e</a:t>
            </a:r>
            <a:r>
              <a:rPr lang="en-US" baseline="30000" dirty="0" smtClean="0"/>
              <a:t>2+</a:t>
            </a:r>
            <a:r>
              <a:rPr lang="en-US" dirty="0" smtClean="0"/>
              <a:t>+ H</a:t>
            </a:r>
            <a:r>
              <a:rPr lang="en-US" baseline="30000" dirty="0" smtClean="0"/>
              <a:t>+</a:t>
            </a:r>
            <a:endParaRPr lang="ru-RU" dirty="0" smtClean="0"/>
          </a:p>
          <a:p>
            <a:pPr marL="0" lvl="0" algn="just">
              <a:buNone/>
            </a:pPr>
            <a:endParaRPr lang="ru-RU" b="1" dirty="0" smtClean="0"/>
          </a:p>
          <a:p>
            <a:pPr marL="0" lvl="0" algn="just">
              <a:buNone/>
            </a:pPr>
            <a:r>
              <a:rPr lang="ru-RU" b="1" dirty="0" smtClean="0"/>
              <a:t>Механизмы </a:t>
            </a:r>
            <a:r>
              <a:rPr lang="ru-RU" b="1" dirty="0"/>
              <a:t>процесса умягчения воды</a:t>
            </a:r>
            <a:endParaRPr lang="ru-RU" dirty="0"/>
          </a:p>
          <a:p>
            <a:pPr marL="0" algn="just">
              <a:buNone/>
            </a:pPr>
            <a:r>
              <a:rPr lang="ru-RU" b="1" dirty="0"/>
              <a:t> </a:t>
            </a:r>
            <a:endParaRPr lang="ru-RU" dirty="0"/>
          </a:p>
          <a:p>
            <a:pPr marL="0" algn="just">
              <a:buNone/>
            </a:pPr>
            <a:r>
              <a:rPr lang="ru-RU" dirty="0"/>
              <a:t>Умягчение воды сводится к уменьшению концентрации в ней кальциевых и магниевых солей. Умягчение воды для хозяйственно-питьевых целей также целесообразно, особенно в случае, если она превышает 7мг-экв/дм</a:t>
            </a:r>
            <a:r>
              <a:rPr lang="ru-RU" baseline="30000" dirty="0"/>
              <a:t>3</a:t>
            </a:r>
            <a:r>
              <a:rPr lang="ru-RU" dirty="0"/>
              <a:t>.</a:t>
            </a:r>
          </a:p>
          <a:p>
            <a:pPr marL="0" algn="just">
              <a:buNone/>
            </a:pPr>
            <a:r>
              <a:rPr lang="ru-RU" b="1" i="1" dirty="0"/>
              <a:t>3.1 Термическое умягчение воды</a:t>
            </a:r>
            <a:endParaRPr lang="ru-RU" dirty="0"/>
          </a:p>
          <a:p>
            <a:pPr marL="0" algn="just">
              <a:buNone/>
            </a:pPr>
            <a:r>
              <a:rPr lang="ru-RU" dirty="0"/>
              <a:t>При нагревании воды до кипения происходит превращение гидрокарбонатов кальция и магния в карбонаты по следующим схемам:</a:t>
            </a:r>
          </a:p>
          <a:p>
            <a:pPr marL="0" algn="just">
              <a:buNone/>
            </a:pPr>
            <a:r>
              <a:rPr lang="ru-RU" dirty="0" err="1"/>
              <a:t>Са</a:t>
            </a:r>
            <a:r>
              <a:rPr lang="ru-RU" dirty="0"/>
              <a:t> (HCO</a:t>
            </a:r>
            <a:r>
              <a:rPr lang="ru-RU" baseline="-25000" dirty="0"/>
              <a:t>3</a:t>
            </a:r>
            <a:r>
              <a:rPr lang="ru-RU" dirty="0"/>
              <a:t>)</a:t>
            </a:r>
            <a:r>
              <a:rPr lang="ru-RU" baseline="-25000" dirty="0"/>
              <a:t>2</a:t>
            </a:r>
            <a:r>
              <a:rPr lang="ru-RU" dirty="0"/>
              <a:t> = CaCO</a:t>
            </a:r>
            <a:r>
              <a:rPr lang="ru-RU" baseline="-25000" dirty="0"/>
              <a:t>3</a:t>
            </a:r>
            <a:r>
              <a:rPr lang="ru-RU" dirty="0"/>
              <a:t>↓+ СО</a:t>
            </a:r>
            <a:r>
              <a:rPr lang="ru-RU" baseline="-25000" dirty="0"/>
              <a:t>2</a:t>
            </a:r>
            <a:r>
              <a:rPr lang="ru-RU" dirty="0"/>
              <a:t> + Н</a:t>
            </a:r>
            <a:r>
              <a:rPr lang="ru-RU" baseline="-25000" dirty="0"/>
              <a:t>2</a:t>
            </a:r>
            <a:r>
              <a:rPr lang="ru-RU" dirty="0"/>
              <a:t>О;</a:t>
            </a:r>
          </a:p>
          <a:p>
            <a:pPr marL="0" algn="just">
              <a:buNone/>
            </a:pPr>
            <a:r>
              <a:rPr lang="ru-RU" dirty="0" err="1"/>
              <a:t>Mg</a:t>
            </a:r>
            <a:r>
              <a:rPr lang="ru-RU" dirty="0"/>
              <a:t>(HCO</a:t>
            </a:r>
            <a:r>
              <a:rPr lang="ru-RU" baseline="-25000" dirty="0"/>
              <a:t>3</a:t>
            </a:r>
            <a:r>
              <a:rPr lang="ru-RU" dirty="0"/>
              <a:t>)</a:t>
            </a:r>
            <a:r>
              <a:rPr lang="ru-RU" baseline="-25000" dirty="0"/>
              <a:t>2</a:t>
            </a:r>
            <a:r>
              <a:rPr lang="ru-RU" dirty="0"/>
              <a:t> = МgСО</a:t>
            </a:r>
            <a:r>
              <a:rPr lang="ru-RU" baseline="-25000" dirty="0"/>
              <a:t>3</a:t>
            </a:r>
            <a:r>
              <a:rPr lang="ru-RU" dirty="0"/>
              <a:t> + СО</a:t>
            </a:r>
            <a:r>
              <a:rPr lang="ru-RU" baseline="-25000" dirty="0"/>
              <a:t>2</a:t>
            </a:r>
            <a:r>
              <a:rPr lang="ru-RU" dirty="0"/>
              <a:t> + Н</a:t>
            </a:r>
            <a:r>
              <a:rPr lang="ru-RU" baseline="-25000" dirty="0"/>
              <a:t>2</a:t>
            </a:r>
            <a:r>
              <a:rPr lang="ru-RU" dirty="0"/>
              <a:t>О.</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715148"/>
          </a:xfrm>
        </p:spPr>
        <p:txBody>
          <a:bodyPr>
            <a:normAutofit fontScale="62500" lnSpcReduction="20000"/>
          </a:bodyPr>
          <a:lstStyle/>
          <a:p>
            <a:pPr marL="0" algn="just">
              <a:buNone/>
            </a:pPr>
            <a:r>
              <a:rPr lang="ru-RU" dirty="0"/>
              <a:t>Эти обратимые процессы можно почти целиком сместить вправо за счет кипячения воды, так как при высоких температурах растворимость двуокиси углерода понижается. Однако полностью устранить карбонатную жесткость нельзя, так как углекислый кальций хотя и незначительно (около 9,95 мг/л при 15 °С), но растворим в воде. Растворимость MgCO</a:t>
            </a:r>
            <a:r>
              <a:rPr lang="ru-RU" baseline="-25000" dirty="0"/>
              <a:t>3</a:t>
            </a:r>
            <a:r>
              <a:rPr lang="ru-RU" dirty="0"/>
              <a:t> достаточно высока (110 мг/л), поэтому при длительном кипячении он </a:t>
            </a:r>
            <a:r>
              <a:rPr lang="ru-RU" dirty="0" err="1"/>
              <a:t>гидролизуется</a:t>
            </a:r>
            <a:r>
              <a:rPr lang="ru-RU" dirty="0"/>
              <a:t> с образованием малорастворимой (8 мг/л) гидроокиси магния:</a:t>
            </a:r>
          </a:p>
          <a:p>
            <a:pPr marL="0" algn="just">
              <a:buNone/>
            </a:pPr>
            <a:r>
              <a:rPr lang="en-US" dirty="0"/>
              <a:t>MgCO</a:t>
            </a:r>
            <a:r>
              <a:rPr lang="en-US" baseline="-25000" dirty="0"/>
              <a:t>3</a:t>
            </a:r>
            <a:r>
              <a:rPr lang="en-US" dirty="0"/>
              <a:t> + H</a:t>
            </a:r>
            <a:r>
              <a:rPr lang="en-US" baseline="-25000" dirty="0"/>
              <a:t>2</a:t>
            </a:r>
            <a:r>
              <a:rPr lang="en-US" dirty="0"/>
              <a:t>O ═ Mg (OH)</a:t>
            </a:r>
            <a:r>
              <a:rPr lang="en-US" baseline="-25000" dirty="0"/>
              <a:t>2</a:t>
            </a:r>
            <a:r>
              <a:rPr lang="en-US" dirty="0"/>
              <a:t>↓ + CO</a:t>
            </a:r>
            <a:r>
              <a:rPr lang="en-US" baseline="-25000" dirty="0"/>
              <a:t>2</a:t>
            </a:r>
            <a:r>
              <a:rPr lang="en-US" dirty="0"/>
              <a:t>.</a:t>
            </a:r>
            <a:endParaRPr lang="ru-RU" dirty="0"/>
          </a:p>
          <a:p>
            <a:pPr marL="0" algn="just">
              <a:buNone/>
            </a:pPr>
            <a:r>
              <a:rPr lang="ru-RU" dirty="0"/>
              <a:t>Этот метод может применяться для умягчения воды, содержащей преимущественно карбонатную жесткость и идущей для питания котлов низкого и среднего давления.</a:t>
            </a:r>
          </a:p>
          <a:p>
            <a:pPr marL="0" algn="just">
              <a:buNone/>
            </a:pPr>
            <a:r>
              <a:rPr lang="ru-RU" dirty="0"/>
              <a:t>Недостатки: снижается только временная (карбонатная) жесткость; требуются большие </a:t>
            </a:r>
            <a:r>
              <a:rPr lang="ru-RU" dirty="0" err="1"/>
              <a:t>энергозатраты</a:t>
            </a:r>
            <a:r>
              <a:rPr lang="ru-RU" dirty="0"/>
              <a:t> – в промышленности этот способ водоподготовки используют лишь при наличии дешевых источников тепла (на ТЭЦ, например).</a:t>
            </a:r>
          </a:p>
          <a:p>
            <a:pPr marL="0" algn="just">
              <a:buNone/>
            </a:pPr>
            <a:endParaRPr lang="ru-RU" dirty="0"/>
          </a:p>
          <a:p>
            <a:pPr marL="0" algn="just">
              <a:buNone/>
            </a:pPr>
            <a:r>
              <a:rPr lang="ru-RU" b="1" i="1" dirty="0"/>
              <a:t>3.2 </a:t>
            </a:r>
            <a:r>
              <a:rPr lang="ru-RU" b="1" i="1" dirty="0" err="1"/>
              <a:t>Реагентное</a:t>
            </a:r>
            <a:r>
              <a:rPr lang="ru-RU" b="1" i="1" dirty="0"/>
              <a:t> умягчение воды</a:t>
            </a:r>
            <a:endParaRPr lang="ru-RU" dirty="0"/>
          </a:p>
          <a:p>
            <a:pPr marL="0" algn="just">
              <a:buNone/>
            </a:pPr>
            <a:r>
              <a:rPr lang="ru-RU" dirty="0"/>
              <a:t>Из </a:t>
            </a:r>
            <a:r>
              <a:rPr lang="ru-RU" dirty="0" err="1"/>
              <a:t>реагентных</a:t>
            </a:r>
            <a:r>
              <a:rPr lang="ru-RU" dirty="0"/>
              <a:t> методов наиболее распространен </a:t>
            </a:r>
            <a:r>
              <a:rPr lang="ru-RU" b="1" i="1" dirty="0"/>
              <a:t>содово-известковый способ умягчения</a:t>
            </a:r>
            <a:r>
              <a:rPr lang="ru-RU" dirty="0"/>
              <a:t>. Сущность его сводится к получению вместо растворенных в воде солей </a:t>
            </a:r>
            <a:r>
              <a:rPr lang="ru-RU" dirty="0" err="1"/>
              <a:t>Са</a:t>
            </a:r>
            <a:r>
              <a:rPr lang="ru-RU" dirty="0"/>
              <a:t> и </a:t>
            </a:r>
            <a:r>
              <a:rPr lang="ru-RU" dirty="0" err="1"/>
              <a:t>Mg</a:t>
            </a:r>
            <a:r>
              <a:rPr lang="ru-RU" dirty="0"/>
              <a:t> нерастворимых солей СаСО</a:t>
            </a:r>
            <a:r>
              <a:rPr lang="ru-RU" baseline="-25000" dirty="0"/>
              <a:t>3</a:t>
            </a:r>
            <a:r>
              <a:rPr lang="ru-RU" dirty="0"/>
              <a:t> и </a:t>
            </a:r>
            <a:r>
              <a:rPr lang="ru-RU" dirty="0" err="1"/>
              <a:t>Mg</a:t>
            </a:r>
            <a:r>
              <a:rPr lang="ru-RU" dirty="0"/>
              <a:t>(OH)</a:t>
            </a:r>
            <a:r>
              <a:rPr lang="ru-RU" baseline="-25000" dirty="0"/>
              <a:t>2</a:t>
            </a:r>
            <a:r>
              <a:rPr lang="ru-RU" dirty="0"/>
              <a:t>, выпадающих в осадок. Оба реагента — соду Na</a:t>
            </a:r>
            <a:r>
              <a:rPr lang="ru-RU" baseline="-25000" dirty="0"/>
              <a:t>2</a:t>
            </a:r>
            <a:r>
              <a:rPr lang="ru-RU" dirty="0"/>
              <a:t>CO</a:t>
            </a:r>
            <a:r>
              <a:rPr lang="ru-RU" baseline="-25000" dirty="0"/>
              <a:t>3</a:t>
            </a:r>
            <a:r>
              <a:rPr lang="ru-RU" dirty="0"/>
              <a:t> и известь </a:t>
            </a:r>
            <a:r>
              <a:rPr lang="ru-RU" dirty="0" err="1"/>
              <a:t>Са</a:t>
            </a:r>
            <a:r>
              <a:rPr lang="ru-RU" dirty="0"/>
              <a:t>(ОН)</a:t>
            </a:r>
            <a:r>
              <a:rPr lang="ru-RU" baseline="-25000" dirty="0"/>
              <a:t>2</a:t>
            </a:r>
            <a:r>
              <a:rPr lang="ru-RU" dirty="0"/>
              <a:t> –  вводят в умягчаемую воду одновременно или поочередно. Соли карбонатной, временной жесткости удаляют известью, не карбонатной, постоянной жесткости – содой.</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715148"/>
          </a:xfrm>
        </p:spPr>
        <p:txBody>
          <a:bodyPr>
            <a:normAutofit fontScale="62500" lnSpcReduction="20000"/>
          </a:bodyPr>
          <a:lstStyle/>
          <a:p>
            <a:pPr marL="0" algn="just">
              <a:buNone/>
            </a:pPr>
            <a:r>
              <a:rPr lang="ru-RU" dirty="0"/>
              <a:t>Химические реакции при удалении карбонатной жесткости протекают следующим образом:</a:t>
            </a:r>
          </a:p>
          <a:p>
            <a:pPr marL="0" algn="just">
              <a:buNone/>
            </a:pPr>
            <a:r>
              <a:rPr lang="ru-RU" dirty="0" err="1"/>
              <a:t>Са</a:t>
            </a:r>
            <a:r>
              <a:rPr lang="ru-RU" dirty="0"/>
              <a:t>(НСО</a:t>
            </a:r>
            <a:r>
              <a:rPr lang="ru-RU" baseline="-25000" dirty="0"/>
              <a:t>3</a:t>
            </a:r>
            <a:r>
              <a:rPr lang="ru-RU" dirty="0"/>
              <a:t>)</a:t>
            </a:r>
            <a:r>
              <a:rPr lang="ru-RU" baseline="-25000" dirty="0"/>
              <a:t>2</a:t>
            </a:r>
            <a:r>
              <a:rPr lang="ru-RU" dirty="0"/>
              <a:t> + </a:t>
            </a:r>
            <a:r>
              <a:rPr lang="ru-RU" dirty="0" err="1"/>
              <a:t>Са</a:t>
            </a:r>
            <a:r>
              <a:rPr lang="ru-RU" dirty="0"/>
              <a:t>(ОН)</a:t>
            </a:r>
            <a:r>
              <a:rPr lang="ru-RU" baseline="-25000" dirty="0"/>
              <a:t>2</a:t>
            </a:r>
            <a:r>
              <a:rPr lang="ru-RU" dirty="0"/>
              <a:t> = 2СаСО</a:t>
            </a:r>
            <a:r>
              <a:rPr lang="ru-RU" baseline="-25000" dirty="0"/>
              <a:t>3</a:t>
            </a:r>
            <a:r>
              <a:rPr lang="ru-RU" dirty="0"/>
              <a:t> + 2Н</a:t>
            </a:r>
            <a:r>
              <a:rPr lang="ru-RU" baseline="-25000" dirty="0"/>
              <a:t>2</a:t>
            </a:r>
            <a:r>
              <a:rPr lang="ru-RU" dirty="0"/>
              <a:t>О</a:t>
            </a:r>
          </a:p>
          <a:p>
            <a:pPr marL="0" algn="just">
              <a:buNone/>
            </a:pPr>
            <a:r>
              <a:rPr lang="ru-RU" dirty="0"/>
              <a:t>Гидрат окиси магния </a:t>
            </a:r>
            <a:r>
              <a:rPr lang="ru-RU" dirty="0" err="1"/>
              <a:t>Mg</a:t>
            </a:r>
            <a:r>
              <a:rPr lang="ru-RU" dirty="0"/>
              <a:t>(OH)</a:t>
            </a:r>
            <a:r>
              <a:rPr lang="ru-RU" baseline="-25000" dirty="0"/>
              <a:t>2</a:t>
            </a:r>
            <a:r>
              <a:rPr lang="ru-RU" dirty="0"/>
              <a:t> коагулирует и выпадает в осадок. Для устранения некарбонатной жесткости в умягчаемую воду вводят Na</a:t>
            </a:r>
            <a:r>
              <a:rPr lang="ru-RU" baseline="-25000" dirty="0"/>
              <a:t>2</a:t>
            </a:r>
            <a:r>
              <a:rPr lang="ru-RU" dirty="0"/>
              <a:t>CO</a:t>
            </a:r>
            <a:r>
              <a:rPr lang="ru-RU" baseline="-25000" dirty="0"/>
              <a:t>3</a:t>
            </a:r>
            <a:r>
              <a:rPr lang="ru-RU" dirty="0"/>
              <a:t>.</a:t>
            </a:r>
          </a:p>
          <a:p>
            <a:pPr marL="0" algn="just">
              <a:buNone/>
            </a:pPr>
            <a:r>
              <a:rPr lang="ru-RU" dirty="0"/>
              <a:t>Химические реакции при удалении некарбонатной жесткости следующие:</a:t>
            </a:r>
          </a:p>
          <a:p>
            <a:pPr marL="0" algn="just">
              <a:buNone/>
            </a:pPr>
            <a:r>
              <a:rPr lang="en-US" dirty="0"/>
              <a:t>Na</a:t>
            </a:r>
            <a:r>
              <a:rPr lang="en-US" baseline="-25000" dirty="0"/>
              <a:t>2</a:t>
            </a:r>
            <a:r>
              <a:rPr lang="en-US" dirty="0"/>
              <a:t>CO</a:t>
            </a:r>
            <a:r>
              <a:rPr lang="en-US" baseline="-25000" dirty="0"/>
              <a:t>3</a:t>
            </a:r>
            <a:r>
              <a:rPr lang="en-US" dirty="0"/>
              <a:t> + CaSO</a:t>
            </a:r>
            <a:r>
              <a:rPr lang="en-US" baseline="-25000" dirty="0"/>
              <a:t>4</a:t>
            </a:r>
            <a:r>
              <a:rPr lang="en-US" dirty="0"/>
              <a:t> = CaCO</a:t>
            </a:r>
            <a:r>
              <a:rPr lang="en-US" baseline="-25000" dirty="0"/>
              <a:t>3</a:t>
            </a:r>
            <a:r>
              <a:rPr lang="en-US" dirty="0"/>
              <a:t> + Na</a:t>
            </a:r>
            <a:r>
              <a:rPr lang="en-US" baseline="-25000" dirty="0"/>
              <a:t>2</a:t>
            </a:r>
            <a:r>
              <a:rPr lang="en-US" dirty="0"/>
              <a:t>SO</a:t>
            </a:r>
            <a:r>
              <a:rPr lang="en-US" baseline="-25000" dirty="0"/>
              <a:t>4</a:t>
            </a:r>
            <a:r>
              <a:rPr lang="en-US" dirty="0"/>
              <a:t>;</a:t>
            </a:r>
            <a:endParaRPr lang="ru-RU" dirty="0"/>
          </a:p>
          <a:p>
            <a:pPr marL="0" algn="just">
              <a:buNone/>
            </a:pPr>
            <a:r>
              <a:rPr lang="en-US" dirty="0"/>
              <a:t>Na</a:t>
            </a:r>
            <a:r>
              <a:rPr lang="en-US" baseline="-25000" dirty="0"/>
              <a:t>2</a:t>
            </a:r>
            <a:r>
              <a:rPr lang="en-US" dirty="0"/>
              <a:t>CO</a:t>
            </a:r>
            <a:r>
              <a:rPr lang="en-US" baseline="-25000" dirty="0"/>
              <a:t>3</a:t>
            </a:r>
            <a:r>
              <a:rPr lang="en-US" dirty="0"/>
              <a:t> + </a:t>
            </a:r>
            <a:r>
              <a:rPr lang="ru-RU" dirty="0" err="1"/>
              <a:t>СаС</a:t>
            </a:r>
            <a:r>
              <a:rPr lang="en-US" dirty="0"/>
              <a:t>l</a:t>
            </a:r>
            <a:r>
              <a:rPr lang="en-US" baseline="-25000" dirty="0"/>
              <a:t>2</a:t>
            </a:r>
            <a:r>
              <a:rPr lang="en-US" dirty="0"/>
              <a:t> = </a:t>
            </a:r>
            <a:r>
              <a:rPr lang="ru-RU" dirty="0" err="1"/>
              <a:t>СаСО</a:t>
            </a:r>
            <a:r>
              <a:rPr lang="en-US" baseline="-25000" dirty="0"/>
              <a:t>3</a:t>
            </a:r>
            <a:r>
              <a:rPr lang="en-US" dirty="0"/>
              <a:t> + 2NaCl.</a:t>
            </a:r>
            <a:endParaRPr lang="ru-RU" dirty="0"/>
          </a:p>
          <a:p>
            <a:pPr marL="0" algn="just">
              <a:buNone/>
            </a:pPr>
            <a:r>
              <a:rPr lang="ru-RU" dirty="0"/>
              <a:t>В результате реакции получается углекислый кальций, который выпадает в осадок.</a:t>
            </a:r>
          </a:p>
          <a:p>
            <a:pPr marL="0" algn="just">
              <a:buNone/>
            </a:pPr>
            <a:endParaRPr lang="ru-RU" b="1" i="1" dirty="0" smtClean="0"/>
          </a:p>
          <a:p>
            <a:pPr marL="0" algn="just">
              <a:buNone/>
            </a:pPr>
            <a:r>
              <a:rPr lang="ru-RU" b="1" i="1" dirty="0" smtClean="0"/>
              <a:t>Умягчение </a:t>
            </a:r>
            <a:r>
              <a:rPr lang="ru-RU" b="1" i="1" dirty="0"/>
              <a:t>воды бариевыми солями</a:t>
            </a:r>
            <a:r>
              <a:rPr lang="ru-RU" dirty="0"/>
              <a:t> схож с известково-содовым, но имеет то преимущество, что образующиеся при реакции продукты нерастворимы в воде. Содержание солей, обусловливающих жесткость воды, при этом методе понижается, и умягчение идет гораздо полнее. Кроме того, нерастворимость ВаСО</a:t>
            </a:r>
            <a:r>
              <a:rPr lang="ru-RU" baseline="-25000" dirty="0"/>
              <a:t>3</a:t>
            </a:r>
            <a:r>
              <a:rPr lang="ru-RU" dirty="0"/>
              <a:t> не требует строгих дозировок, процесс может протекать автоматически.</a:t>
            </a:r>
          </a:p>
          <a:p>
            <a:pPr marL="0" algn="just">
              <a:buNone/>
            </a:pPr>
            <a:r>
              <a:rPr lang="ru-RU" dirty="0"/>
              <a:t>Реакции, протекающие при умягчении бариевыми </a:t>
            </a:r>
            <a:r>
              <a:rPr lang="ru-RU" dirty="0" smtClean="0"/>
              <a:t>соединениями</a:t>
            </a:r>
            <a:r>
              <a:rPr lang="en-US" dirty="0" smtClean="0"/>
              <a:t>:</a:t>
            </a:r>
            <a:endParaRPr lang="ru-RU" dirty="0"/>
          </a:p>
          <a:p>
            <a:pPr marL="0" algn="just">
              <a:buNone/>
            </a:pPr>
            <a:r>
              <a:rPr lang="ru-RU" dirty="0"/>
              <a:t>CaSO</a:t>
            </a:r>
            <a:r>
              <a:rPr lang="ru-RU" baseline="-25000" dirty="0"/>
              <a:t>4</a:t>
            </a:r>
            <a:r>
              <a:rPr lang="ru-RU" dirty="0"/>
              <a:t> + </a:t>
            </a:r>
            <a:r>
              <a:rPr lang="ru-RU" dirty="0" err="1"/>
              <a:t>Ba</a:t>
            </a:r>
            <a:r>
              <a:rPr lang="ru-RU" dirty="0"/>
              <a:t> (ОН)</a:t>
            </a:r>
            <a:r>
              <a:rPr lang="ru-RU" baseline="-25000" dirty="0"/>
              <a:t>2 </a:t>
            </a:r>
            <a:r>
              <a:rPr lang="ru-RU" dirty="0"/>
              <a:t>→ </a:t>
            </a:r>
            <a:r>
              <a:rPr lang="ru-RU" dirty="0" err="1"/>
              <a:t>Са</a:t>
            </a:r>
            <a:r>
              <a:rPr lang="ru-RU" dirty="0"/>
              <a:t> (ОН)</a:t>
            </a:r>
            <a:r>
              <a:rPr lang="ru-RU" baseline="-25000" dirty="0"/>
              <a:t>2</a:t>
            </a:r>
            <a:r>
              <a:rPr lang="ru-RU" dirty="0"/>
              <a:t> + ВаSО</a:t>
            </a:r>
            <a:r>
              <a:rPr lang="ru-RU" baseline="-25000" dirty="0"/>
              <a:t>4</a:t>
            </a:r>
            <a:r>
              <a:rPr lang="ru-RU" dirty="0"/>
              <a:t>↓;</a:t>
            </a:r>
          </a:p>
          <a:p>
            <a:pPr marL="0" algn="just">
              <a:buNone/>
            </a:pPr>
            <a:r>
              <a:rPr lang="en-US" dirty="0" err="1"/>
              <a:t>MgSO</a:t>
            </a:r>
            <a:r>
              <a:rPr lang="ru-RU" baseline="-25000" dirty="0"/>
              <a:t>4</a:t>
            </a:r>
            <a:r>
              <a:rPr lang="ru-RU" dirty="0"/>
              <a:t> + </a:t>
            </a:r>
            <a:r>
              <a:rPr lang="en-US" dirty="0" err="1"/>
              <a:t>Ba</a:t>
            </a:r>
            <a:r>
              <a:rPr lang="ru-RU" dirty="0"/>
              <a:t> (</a:t>
            </a:r>
            <a:r>
              <a:rPr lang="en-US" dirty="0"/>
              <a:t>OH</a:t>
            </a:r>
            <a:r>
              <a:rPr lang="ru-RU" dirty="0"/>
              <a:t>)</a:t>
            </a:r>
            <a:r>
              <a:rPr lang="ru-RU" baseline="-25000" dirty="0"/>
              <a:t>2</a:t>
            </a:r>
            <a:r>
              <a:rPr lang="ru-RU" dirty="0"/>
              <a:t> → </a:t>
            </a:r>
            <a:r>
              <a:rPr lang="en-US" dirty="0"/>
              <a:t>Mg</a:t>
            </a:r>
            <a:r>
              <a:rPr lang="ru-RU" dirty="0"/>
              <a:t> (ОН)</a:t>
            </a:r>
            <a:r>
              <a:rPr lang="ru-RU" baseline="-25000" dirty="0"/>
              <a:t>2</a:t>
            </a:r>
            <a:r>
              <a:rPr lang="ru-RU" dirty="0"/>
              <a:t>↓ + </a:t>
            </a:r>
            <a:r>
              <a:rPr lang="en-US" dirty="0" err="1"/>
              <a:t>BaS</a:t>
            </a:r>
            <a:r>
              <a:rPr lang="ru-RU" dirty="0"/>
              <a:t>0</a:t>
            </a:r>
            <a:r>
              <a:rPr lang="ru-RU" baseline="-25000" dirty="0"/>
              <a:t>4</a:t>
            </a:r>
            <a:r>
              <a:rPr lang="ru-RU" dirty="0"/>
              <a:t>↓;</a:t>
            </a:r>
          </a:p>
          <a:p>
            <a:pPr marL="0" algn="just">
              <a:buNone/>
            </a:pPr>
            <a:r>
              <a:rPr lang="ru-RU" dirty="0" err="1"/>
              <a:t>Са</a:t>
            </a:r>
            <a:r>
              <a:rPr lang="ru-RU" dirty="0"/>
              <a:t> (НСО</a:t>
            </a:r>
            <a:r>
              <a:rPr lang="ru-RU" baseline="-25000" dirty="0"/>
              <a:t>3</a:t>
            </a:r>
            <a:r>
              <a:rPr lang="ru-RU" dirty="0"/>
              <a:t>)</a:t>
            </a:r>
            <a:r>
              <a:rPr lang="ru-RU" baseline="-25000" dirty="0"/>
              <a:t>2</a:t>
            </a:r>
            <a:r>
              <a:rPr lang="ru-RU" dirty="0"/>
              <a:t> + </a:t>
            </a:r>
            <a:r>
              <a:rPr lang="ru-RU" dirty="0" err="1"/>
              <a:t>Ba</a:t>
            </a:r>
            <a:r>
              <a:rPr lang="ru-RU" dirty="0"/>
              <a:t> (OH)</a:t>
            </a:r>
            <a:r>
              <a:rPr lang="ru-RU" baseline="-25000" dirty="0"/>
              <a:t>2</a:t>
            </a:r>
            <a:r>
              <a:rPr lang="ru-RU" dirty="0"/>
              <a:t> → CaCO</a:t>
            </a:r>
            <a:r>
              <a:rPr lang="ru-RU" baseline="-25000" dirty="0"/>
              <a:t>3</a:t>
            </a:r>
            <a:r>
              <a:rPr lang="ru-RU" dirty="0"/>
              <a:t>↓ + ВаСО</a:t>
            </a:r>
            <a:r>
              <a:rPr lang="ru-RU" baseline="-25000" dirty="0"/>
              <a:t>3</a:t>
            </a:r>
            <a:r>
              <a:rPr lang="ru-RU" dirty="0"/>
              <a:t>↓ + 2Н</a:t>
            </a:r>
            <a:r>
              <a:rPr lang="ru-RU" baseline="-25000" dirty="0"/>
              <a:t>2</a:t>
            </a:r>
            <a:r>
              <a:rPr lang="ru-RU" dirty="0"/>
              <a:t>О;</a:t>
            </a:r>
          </a:p>
          <a:p>
            <a:pPr marL="0" algn="just">
              <a:buNone/>
            </a:pPr>
            <a:r>
              <a:rPr lang="ru-RU" dirty="0" err="1"/>
              <a:t>Mg</a:t>
            </a:r>
            <a:r>
              <a:rPr lang="ru-RU" dirty="0"/>
              <a:t> (НС0</a:t>
            </a:r>
            <a:r>
              <a:rPr lang="ru-RU" baseline="-25000" dirty="0"/>
              <a:t>3</a:t>
            </a:r>
            <a:r>
              <a:rPr lang="ru-RU" dirty="0"/>
              <a:t>)</a:t>
            </a:r>
            <a:r>
              <a:rPr lang="ru-RU" baseline="-25000" dirty="0"/>
              <a:t>2</a:t>
            </a:r>
            <a:r>
              <a:rPr lang="ru-RU" dirty="0"/>
              <a:t> + 2Ва (OH)</a:t>
            </a:r>
            <a:r>
              <a:rPr lang="ru-RU" baseline="-25000" dirty="0"/>
              <a:t>2</a:t>
            </a:r>
            <a:r>
              <a:rPr lang="ru-RU" dirty="0"/>
              <a:t> → 2BaCO</a:t>
            </a:r>
            <a:r>
              <a:rPr lang="ru-RU" baseline="-25000" dirty="0"/>
              <a:t>3</a:t>
            </a:r>
            <a:r>
              <a:rPr lang="ru-RU" dirty="0"/>
              <a:t>↓ + </a:t>
            </a:r>
            <a:r>
              <a:rPr lang="ru-RU" dirty="0" err="1"/>
              <a:t>Mg</a:t>
            </a:r>
            <a:r>
              <a:rPr lang="ru-RU" dirty="0"/>
              <a:t> (OH)</a:t>
            </a:r>
            <a:r>
              <a:rPr lang="ru-RU" baseline="-25000" dirty="0"/>
              <a:t>2</a:t>
            </a:r>
            <a:r>
              <a:rPr lang="ru-RU" dirty="0"/>
              <a:t>↓ + 2Н</a:t>
            </a:r>
            <a:r>
              <a:rPr lang="ru-RU" baseline="-25000" dirty="0"/>
              <a:t>2</a:t>
            </a:r>
            <a:r>
              <a:rPr lang="ru-RU" dirty="0"/>
              <a:t>О;</a:t>
            </a:r>
          </a:p>
          <a:p>
            <a:pPr marL="0" algn="just">
              <a:buNone/>
            </a:pPr>
            <a:r>
              <a:rPr lang="ru-RU" dirty="0"/>
              <a:t>ВаСО</a:t>
            </a:r>
            <a:r>
              <a:rPr lang="ru-RU" baseline="-25000" dirty="0"/>
              <a:t>3</a:t>
            </a:r>
            <a:r>
              <a:rPr lang="ru-RU" dirty="0"/>
              <a:t> + CaSO</a:t>
            </a:r>
            <a:r>
              <a:rPr lang="ru-RU" baseline="-25000" dirty="0"/>
              <a:t>4</a:t>
            </a:r>
            <a:r>
              <a:rPr lang="ru-RU" dirty="0"/>
              <a:t> → BaSO</a:t>
            </a:r>
            <a:r>
              <a:rPr lang="ru-RU" baseline="-25000" dirty="0"/>
              <a:t>4</a:t>
            </a:r>
            <a:r>
              <a:rPr lang="ru-RU" dirty="0"/>
              <a:t>↓ + CaCO</a:t>
            </a:r>
            <a:r>
              <a:rPr lang="ru-RU" baseline="-25000" dirty="0"/>
              <a:t>3</a:t>
            </a:r>
            <a:r>
              <a:rPr lang="ru-RU" dirty="0"/>
              <a:t>↓;</a:t>
            </a:r>
          </a:p>
          <a:p>
            <a:pPr marL="0" algn="just">
              <a:buNone/>
            </a:pPr>
            <a:r>
              <a:rPr lang="en-US" dirty="0"/>
              <a:t>Ca (OH)</a:t>
            </a:r>
            <a:r>
              <a:rPr lang="en-US" baseline="-25000" dirty="0"/>
              <a:t>2</a:t>
            </a:r>
            <a:r>
              <a:rPr lang="en-US" dirty="0"/>
              <a:t> + Ca (HCO</a:t>
            </a:r>
            <a:r>
              <a:rPr lang="en-US" baseline="-25000" dirty="0"/>
              <a:t>3</a:t>
            </a:r>
            <a:r>
              <a:rPr lang="en-US" dirty="0"/>
              <a:t>)</a:t>
            </a:r>
            <a:r>
              <a:rPr lang="en-US" baseline="-25000" dirty="0"/>
              <a:t>2</a:t>
            </a:r>
            <a:r>
              <a:rPr lang="en-US" dirty="0"/>
              <a:t>→ 2CaCO</a:t>
            </a:r>
            <a:r>
              <a:rPr lang="en-US" baseline="-25000" dirty="0"/>
              <a:t>3</a:t>
            </a:r>
            <a:r>
              <a:rPr lang="en-US" dirty="0"/>
              <a:t>↓ + 2H</a:t>
            </a:r>
            <a:r>
              <a:rPr lang="en-US" baseline="-25000" dirty="0"/>
              <a:t>2</a:t>
            </a:r>
            <a:r>
              <a:rPr lang="en-US" dirty="0"/>
              <a:t>O.</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715436" cy="6858000"/>
          </a:xfrm>
        </p:spPr>
        <p:txBody>
          <a:bodyPr>
            <a:normAutofit fontScale="62500" lnSpcReduction="20000"/>
          </a:bodyPr>
          <a:lstStyle/>
          <a:p>
            <a:pPr marL="0" algn="just">
              <a:buNone/>
            </a:pPr>
            <a:r>
              <a:rPr lang="ru-RU" dirty="0"/>
              <a:t>При умягчении бариевыми солями реакции приводят не к замене одной соли другой, а к полному удалению их из воды – в этом заключается преимущество умягчения бариевыми солями. К недостаткам этого метода относятся высокая стоимость бариевых солей и медленное течение реакции с карбонатом бария ВаСО</a:t>
            </a:r>
            <a:r>
              <a:rPr lang="ru-RU" baseline="-25000" dirty="0"/>
              <a:t>3</a:t>
            </a:r>
            <a:r>
              <a:rPr lang="ru-RU" dirty="0"/>
              <a:t>.</a:t>
            </a:r>
          </a:p>
          <a:p>
            <a:pPr marL="0" algn="just">
              <a:buNone/>
            </a:pPr>
            <a:r>
              <a:rPr lang="ru-RU" dirty="0" err="1"/>
              <a:t>Реагентная</a:t>
            </a:r>
            <a:r>
              <a:rPr lang="ru-RU" dirty="0"/>
              <a:t> водоподготовка применяется только на больших станциях водоподготовки, поскольку связан с рядом специфических проблем: утилизация твердого осадка, специально оборудованные хранилища для реагентов, необходимость точной дозировки химикатов и их правильной подачи в исходную воду.</a:t>
            </a:r>
          </a:p>
          <a:p>
            <a:pPr marL="0" algn="just">
              <a:buNone/>
            </a:pPr>
            <a:endParaRPr lang="ru-RU" dirty="0"/>
          </a:p>
          <a:p>
            <a:pPr marL="0" lvl="0" algn="just">
              <a:buNone/>
            </a:pPr>
            <a:r>
              <a:rPr lang="en-US" b="1" dirty="0" smtClean="0"/>
              <a:t>4. </a:t>
            </a:r>
            <a:r>
              <a:rPr lang="ru-RU" b="1" dirty="0" smtClean="0"/>
              <a:t>Механизмы </a:t>
            </a:r>
            <a:r>
              <a:rPr lang="ru-RU" b="1" dirty="0"/>
              <a:t>биологической очистки вод</a:t>
            </a:r>
            <a:endParaRPr lang="ru-RU" dirty="0"/>
          </a:p>
          <a:p>
            <a:pPr marL="0" algn="just">
              <a:buNone/>
            </a:pPr>
            <a:r>
              <a:rPr lang="ru-RU" dirty="0"/>
              <a:t> </a:t>
            </a:r>
          </a:p>
          <a:p>
            <a:pPr marL="0" algn="just">
              <a:buNone/>
            </a:pPr>
            <a:r>
              <a:rPr lang="ru-RU" dirty="0"/>
              <a:t>Процесс </a:t>
            </a:r>
            <a:r>
              <a:rPr lang="ru-RU" b="1" i="1" dirty="0"/>
              <a:t>биохимической очистки</a:t>
            </a:r>
            <a:r>
              <a:rPr lang="ru-RU" dirty="0"/>
              <a:t> основан на способности микроорганизмов использовать растворенные органические вещества сточных вод для питания в процессе жизнедеятельности. Часть органических веществ превращается в воду, диоксид углерода, нитрит- и </a:t>
            </a:r>
            <a:r>
              <a:rPr lang="ru-RU" dirty="0" err="1"/>
              <a:t>сульфат-ионы</a:t>
            </a:r>
            <a:r>
              <a:rPr lang="ru-RU" dirty="0"/>
              <a:t>, часть идет на образование биомассы.</a:t>
            </a:r>
          </a:p>
          <a:p>
            <a:pPr marL="0" algn="just">
              <a:buNone/>
            </a:pPr>
            <a:r>
              <a:rPr lang="ru-RU" b="1" i="1" dirty="0"/>
              <a:t>4.1 Аэробные и анаэробные методы биологической очистки</a:t>
            </a:r>
            <a:endParaRPr lang="ru-RU" dirty="0"/>
          </a:p>
          <a:p>
            <a:pPr marL="0" algn="just">
              <a:buNone/>
            </a:pPr>
            <a:r>
              <a:rPr lang="ru-RU" dirty="0"/>
              <a:t>Различают </a:t>
            </a:r>
            <a:r>
              <a:rPr lang="ru-RU" i="1" u="sng" dirty="0"/>
              <a:t>аэробные и анаэробные методы</a:t>
            </a:r>
            <a:r>
              <a:rPr lang="ru-RU" dirty="0"/>
              <a:t> биохимической очистки сточных вод.</a:t>
            </a:r>
          </a:p>
          <a:p>
            <a:pPr marL="0" algn="just">
              <a:buNone/>
            </a:pPr>
            <a:r>
              <a:rPr lang="ru-RU" i="1" u="sng" dirty="0"/>
              <a:t>Аэробные методы биохимической очистки</a:t>
            </a:r>
            <a:r>
              <a:rPr lang="ru-RU" dirty="0"/>
              <a:t> протекают в присутствии кислорода. Они основаны на использовании аэробных групп организмов, для жизнедеятельности которых необходим постоянный приток кислорода и температура 20–40 °C.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fontScale="62500" lnSpcReduction="20000"/>
          </a:bodyPr>
          <a:lstStyle/>
          <a:p>
            <a:pPr marL="0" algn="just">
              <a:buNone/>
            </a:pPr>
            <a:r>
              <a:rPr lang="ru-RU" dirty="0"/>
              <a:t>При аэробной очистке микроорганизмы культивируются в активном иле и </a:t>
            </a:r>
            <a:r>
              <a:rPr lang="ru-RU" dirty="0" err="1"/>
              <a:t>биопленке</a:t>
            </a:r>
            <a:r>
              <a:rPr lang="ru-RU" dirty="0"/>
              <a:t>. Активный ил – это смесь биомассы микроорганизмов и загрязняющих веществ вместе с поступающими в </a:t>
            </a:r>
            <a:r>
              <a:rPr lang="ru-RU" dirty="0" err="1"/>
              <a:t>аэротенк</a:t>
            </a:r>
            <a:r>
              <a:rPr lang="ru-RU" dirty="0"/>
              <a:t> сточными водами. Активный ил представляет собой темно-коричневые хлопья размером до нескольких сотен микрометров. На 70 % он состоит из живых организмов и на 30 % – из твердых частиц неорганической природы.</a:t>
            </a:r>
          </a:p>
          <a:p>
            <a:pPr marL="0" algn="just">
              <a:buNone/>
            </a:pPr>
            <a:r>
              <a:rPr lang="ru-RU" dirty="0"/>
              <a:t>Аэробные микроорганизмы существуют только в кислородсодержащей среде и полностью расщепляют органику до СО</a:t>
            </a:r>
            <a:r>
              <a:rPr lang="ru-RU" baseline="-25000" dirty="0"/>
              <a:t>2</a:t>
            </a:r>
            <a:r>
              <a:rPr lang="ru-RU" dirty="0"/>
              <a:t> и Н</a:t>
            </a:r>
            <a:r>
              <a:rPr lang="ru-RU" baseline="-25000" dirty="0"/>
              <a:t>2</a:t>
            </a:r>
            <a:r>
              <a:rPr lang="ru-RU" dirty="0"/>
              <a:t>О, одновременно синтезируя собственную биомассу. Формула данного процесса выглядит следующим образом:</a:t>
            </a:r>
          </a:p>
          <a:p>
            <a:pPr marL="0" algn="just">
              <a:buNone/>
            </a:pPr>
            <a:r>
              <a:rPr lang="ru-RU" dirty="0" err="1"/>
              <a:t>CxHyOz</a:t>
            </a:r>
            <a:r>
              <a:rPr lang="ru-RU" dirty="0"/>
              <a:t> + O</a:t>
            </a:r>
            <a:r>
              <a:rPr lang="ru-RU" baseline="-25000" dirty="0"/>
              <a:t>2</a:t>
            </a:r>
            <a:r>
              <a:rPr lang="ru-RU" dirty="0"/>
              <a:t> → CO</a:t>
            </a:r>
            <a:r>
              <a:rPr lang="ru-RU" baseline="-25000" dirty="0"/>
              <a:t>2</a:t>
            </a:r>
            <a:r>
              <a:rPr lang="ru-RU" dirty="0"/>
              <a:t> + H</a:t>
            </a:r>
            <a:r>
              <a:rPr lang="ru-RU" baseline="-25000" dirty="0"/>
              <a:t>2</a:t>
            </a:r>
            <a:r>
              <a:rPr lang="ru-RU" dirty="0"/>
              <a:t>O + биомасса бактерий,</a:t>
            </a:r>
          </a:p>
          <a:p>
            <a:pPr marL="0" algn="just">
              <a:buNone/>
            </a:pPr>
            <a:r>
              <a:rPr lang="ru-RU" dirty="0"/>
              <a:t>где </a:t>
            </a:r>
            <a:r>
              <a:rPr lang="ru-RU" dirty="0" err="1"/>
              <a:t>CxHyOz</a:t>
            </a:r>
            <a:r>
              <a:rPr lang="ru-RU" dirty="0"/>
              <a:t> – органическое вещество.</a:t>
            </a:r>
          </a:p>
          <a:p>
            <a:pPr marL="0" algn="just">
              <a:buNone/>
            </a:pPr>
            <a:r>
              <a:rPr lang="ru-RU" dirty="0"/>
              <a:t>Процесс биохимической очистки сточных вод от органических веществ в </a:t>
            </a:r>
            <a:r>
              <a:rPr lang="ru-RU" dirty="0" err="1"/>
              <a:t>аэротенках</a:t>
            </a:r>
            <a:r>
              <a:rPr lang="ru-RU" dirty="0"/>
              <a:t> состоит из следующих этапов:</a:t>
            </a:r>
          </a:p>
          <a:p>
            <a:pPr marL="0" algn="just">
              <a:buNone/>
            </a:pPr>
            <a:r>
              <a:rPr lang="ru-RU" dirty="0">
                <a:sym typeface="Symbol"/>
              </a:rPr>
              <a:t></a:t>
            </a:r>
            <a:r>
              <a:rPr lang="ru-RU" dirty="0"/>
              <a:t> адсорбция и коагуляция активным илом взвешенных и коллоидных частиц;</a:t>
            </a:r>
          </a:p>
          <a:p>
            <a:pPr marL="0" algn="just">
              <a:buNone/>
            </a:pPr>
            <a:r>
              <a:rPr lang="ru-RU" dirty="0">
                <a:sym typeface="Symbol"/>
              </a:rPr>
              <a:t></a:t>
            </a:r>
            <a:r>
              <a:rPr lang="ru-RU" dirty="0"/>
              <a:t> окисление микроорганизмами растворенных и адсорбированных илом органических соединений;</a:t>
            </a:r>
          </a:p>
          <a:p>
            <a:pPr marL="0" algn="just">
              <a:buNone/>
            </a:pPr>
            <a:r>
              <a:rPr lang="ru-RU" dirty="0">
                <a:sym typeface="Symbol"/>
              </a:rPr>
              <a:t></a:t>
            </a:r>
            <a:r>
              <a:rPr lang="ru-RU" dirty="0"/>
              <a:t> нитрификация и регенерация активного ила.</a:t>
            </a:r>
          </a:p>
          <a:p>
            <a:pPr marL="0" algn="just">
              <a:buNone/>
            </a:pPr>
            <a:r>
              <a:rPr lang="ru-RU" dirty="0"/>
              <a:t>– удаление избыточного активного ила из сооружения.</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786874" cy="6357982"/>
          </a:xfrm>
        </p:spPr>
        <p:txBody>
          <a:bodyPr>
            <a:normAutofit fontScale="62500" lnSpcReduction="20000"/>
          </a:bodyPr>
          <a:lstStyle/>
          <a:p>
            <a:pPr marL="0" lvl="0" algn="just">
              <a:buNone/>
            </a:pPr>
            <a:r>
              <a:rPr lang="ru-RU" b="1" dirty="0"/>
              <a:t>Физико-химические превращения в процессе </a:t>
            </a:r>
            <a:r>
              <a:rPr lang="ru-RU" b="1" dirty="0" err="1"/>
              <a:t>коагуляционно-флокуляционной</a:t>
            </a:r>
            <a:r>
              <a:rPr lang="ru-RU" b="1" dirty="0"/>
              <a:t> очистки вод</a:t>
            </a:r>
            <a:endParaRPr lang="ru-RU" dirty="0"/>
          </a:p>
          <a:p>
            <a:pPr marL="0" algn="just" fontAlgn="base"/>
            <a:endParaRPr lang="ru-RU" b="1" i="1" dirty="0" smtClean="0"/>
          </a:p>
          <a:p>
            <a:pPr marL="0" algn="just" fontAlgn="base">
              <a:buNone/>
            </a:pPr>
            <a:r>
              <a:rPr lang="ru-RU" b="1" i="1" dirty="0" smtClean="0"/>
              <a:t>Коагуляция</a:t>
            </a:r>
            <a:r>
              <a:rPr lang="ru-RU" dirty="0" smtClean="0"/>
              <a:t> </a:t>
            </a:r>
            <a:r>
              <a:rPr lang="ru-RU" dirty="0"/>
              <a:t>– это процесс укрупнения дисперсных частиц в результате их взаимодействия и объединения в агрегаты. В очистке сточных вод ее применяют для ускорения процесса осаждения тонкодисперсных примесей и </a:t>
            </a:r>
            <a:r>
              <a:rPr lang="ru-RU" dirty="0" err="1"/>
              <a:t>эмульгированных</a:t>
            </a:r>
            <a:r>
              <a:rPr lang="ru-RU" dirty="0"/>
              <a:t> веществ. Коагуляция может происходить самопроизвольно, под влиянием химических и физических процессов. Однако в процессах очистки сточных вод коагуляция происходит под влиянием добавляемых к ним специальных веществ – коагулянтов.</a:t>
            </a:r>
          </a:p>
          <a:p>
            <a:pPr marL="0" algn="just" fontAlgn="base">
              <a:buNone/>
            </a:pPr>
            <a:r>
              <a:rPr lang="ru-RU" dirty="0"/>
              <a:t>Коагулянты в воде образуют хлопья гидратов оксидов металлов, которые быстро оседают под действием силы тяжести. Хлопья обладают способностью улавливать коллоидные и взвешенные частицы и агрегировать их. Так как коллоидные частицы имеют слабый отрицательный заряд, а хлопья коагулянтов слабый положительный заряд, то между ними возникает взаимное притяжение. Процесс гидролиза коагулянтов и образования хлопьев происходит по следующим стадиям:</a:t>
            </a:r>
          </a:p>
          <a:p>
            <a:pPr marL="0" algn="just" fontAlgn="base">
              <a:buNone/>
            </a:pPr>
            <a:r>
              <a:rPr lang="ru-RU" dirty="0"/>
              <a:t>Me</a:t>
            </a:r>
            <a:r>
              <a:rPr lang="ru-RU" baseline="30000" dirty="0"/>
              <a:t>3+</a:t>
            </a:r>
            <a:r>
              <a:rPr lang="ru-RU" dirty="0"/>
              <a:t>+ НОН ⇄ </a:t>
            </a:r>
            <a:r>
              <a:rPr lang="ru-RU" dirty="0" err="1"/>
              <a:t>Ме</a:t>
            </a:r>
            <a:r>
              <a:rPr lang="ru-RU" dirty="0"/>
              <a:t>(ОН)</a:t>
            </a:r>
            <a:r>
              <a:rPr lang="ru-RU" baseline="30000" dirty="0"/>
              <a:t>2+</a:t>
            </a:r>
            <a:r>
              <a:rPr lang="ru-RU" dirty="0"/>
              <a:t>+ Н</a:t>
            </a:r>
            <a:r>
              <a:rPr lang="ru-RU" baseline="30000" dirty="0"/>
              <a:t>+</a:t>
            </a:r>
            <a:endParaRPr lang="ru-RU" dirty="0"/>
          </a:p>
          <a:p>
            <a:pPr marL="0" algn="just" fontAlgn="base">
              <a:buNone/>
            </a:pPr>
            <a:r>
              <a:rPr lang="ru-RU" dirty="0" err="1"/>
              <a:t>Ме</a:t>
            </a:r>
            <a:r>
              <a:rPr lang="ru-RU" dirty="0"/>
              <a:t>(ОН)</a:t>
            </a:r>
            <a:r>
              <a:rPr lang="ru-RU" baseline="30000" dirty="0"/>
              <a:t>2+</a:t>
            </a:r>
            <a:r>
              <a:rPr lang="ru-RU" dirty="0"/>
              <a:t>+ НОН ⇄ </a:t>
            </a:r>
            <a:r>
              <a:rPr lang="ru-RU" dirty="0" err="1"/>
              <a:t>Ме</a:t>
            </a:r>
            <a:r>
              <a:rPr lang="ru-RU" dirty="0"/>
              <a:t>(ОН)</a:t>
            </a:r>
            <a:r>
              <a:rPr lang="ru-RU" baseline="-25000" dirty="0"/>
              <a:t>2</a:t>
            </a:r>
            <a:r>
              <a:rPr lang="ru-RU" baseline="30000" dirty="0"/>
              <a:t>+</a:t>
            </a:r>
            <a:r>
              <a:rPr lang="ru-RU" dirty="0"/>
              <a:t>+ Н</a:t>
            </a:r>
            <a:r>
              <a:rPr lang="ru-RU" baseline="30000" dirty="0"/>
              <a:t>+</a:t>
            </a:r>
            <a:endParaRPr lang="ru-RU" dirty="0"/>
          </a:p>
          <a:p>
            <a:pPr marL="0" algn="just" fontAlgn="base">
              <a:buNone/>
            </a:pPr>
            <a:r>
              <a:rPr lang="ru-RU" dirty="0" err="1"/>
              <a:t>Ме</a:t>
            </a:r>
            <a:r>
              <a:rPr lang="ru-RU" dirty="0"/>
              <a:t>(ОН)</a:t>
            </a:r>
            <a:r>
              <a:rPr lang="ru-RU" baseline="-25000" dirty="0"/>
              <a:t>2</a:t>
            </a:r>
            <a:r>
              <a:rPr lang="ru-RU" baseline="30000" dirty="0"/>
              <a:t>+</a:t>
            </a:r>
            <a:r>
              <a:rPr lang="ru-RU" dirty="0"/>
              <a:t>+ НОН ⇄ </a:t>
            </a:r>
            <a:r>
              <a:rPr lang="ru-RU" dirty="0" err="1"/>
              <a:t>Ме</a:t>
            </a:r>
            <a:r>
              <a:rPr lang="ru-RU" dirty="0"/>
              <a:t>(ОН)</a:t>
            </a:r>
            <a:r>
              <a:rPr lang="ru-RU" baseline="-25000" dirty="0"/>
              <a:t>3</a:t>
            </a:r>
            <a:r>
              <a:rPr lang="ru-RU" dirty="0"/>
              <a:t>+ Н</a:t>
            </a:r>
            <a:r>
              <a:rPr lang="ru-RU" baseline="30000" dirty="0"/>
              <a:t>+</a:t>
            </a:r>
            <a:endParaRPr lang="ru-RU" dirty="0"/>
          </a:p>
          <a:p>
            <a:pPr marL="0" algn="just" fontAlgn="base">
              <a:buNone/>
            </a:pPr>
            <a:r>
              <a:rPr lang="ru-RU" dirty="0"/>
              <a:t>Ме</a:t>
            </a:r>
            <a:r>
              <a:rPr lang="ru-RU" baseline="30000" dirty="0"/>
              <a:t>3+</a:t>
            </a:r>
            <a:r>
              <a:rPr lang="ru-RU" dirty="0"/>
              <a:t>+ НОН ⇄ </a:t>
            </a:r>
            <a:r>
              <a:rPr lang="ru-RU" dirty="0" err="1"/>
              <a:t>Ме</a:t>
            </a:r>
            <a:r>
              <a:rPr lang="ru-RU" dirty="0"/>
              <a:t>(ОН)</a:t>
            </a:r>
            <a:r>
              <a:rPr lang="ru-RU" baseline="-25000" dirty="0"/>
              <a:t>3</a:t>
            </a:r>
            <a:r>
              <a:rPr lang="ru-RU" dirty="0"/>
              <a:t>↓+ 3Н</a:t>
            </a:r>
            <a:r>
              <a:rPr lang="ru-RU" baseline="30000" dirty="0"/>
              <a:t>+</a:t>
            </a:r>
            <a:endParaRPr lang="ru-RU" dirty="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8858312" cy="6643710"/>
          </a:xfrm>
        </p:spPr>
        <p:txBody>
          <a:bodyPr>
            <a:normAutofit fontScale="62500" lnSpcReduction="20000"/>
          </a:bodyPr>
          <a:lstStyle/>
          <a:p>
            <a:pPr marL="0" algn="just">
              <a:buNone/>
            </a:pPr>
            <a:r>
              <a:rPr lang="ru-RU" i="1" u="sng" dirty="0"/>
              <a:t>Анаэробная очистка</a:t>
            </a:r>
            <a:r>
              <a:rPr lang="ru-RU" i="1" dirty="0"/>
              <a:t> –</a:t>
            </a:r>
            <a:r>
              <a:rPr lang="ru-RU" dirty="0"/>
              <a:t> процесс сбраживания высококонцентрированных сточных вод, осуществляемый микроорганизмами в отсутствии кислорода (в анаэробных условиях) с получением горючего </a:t>
            </a:r>
            <a:r>
              <a:rPr lang="ru-RU" dirty="0" err="1"/>
              <a:t>биогаза</a:t>
            </a:r>
            <a:r>
              <a:rPr lang="ru-RU" dirty="0"/>
              <a:t>. </a:t>
            </a:r>
            <a:r>
              <a:rPr lang="ru-RU" dirty="0" err="1"/>
              <a:t>Биогаз</a:t>
            </a:r>
            <a:r>
              <a:rPr lang="ru-RU" dirty="0"/>
              <a:t> – это смесь, состоящая из 65 % метана, 30 % СО</a:t>
            </a:r>
            <a:r>
              <a:rPr lang="ru-RU" baseline="-25000" dirty="0"/>
              <a:t>2</a:t>
            </a:r>
            <a:r>
              <a:rPr lang="ru-RU" dirty="0"/>
              <a:t>, 1% H</a:t>
            </a:r>
            <a:r>
              <a:rPr lang="ru-RU" baseline="-25000" dirty="0"/>
              <a:t>2</a:t>
            </a:r>
            <a:r>
              <a:rPr lang="ru-RU" dirty="0"/>
              <a:t>S и незначительных примесей N</a:t>
            </a:r>
            <a:r>
              <a:rPr lang="ru-RU" baseline="-25000" dirty="0"/>
              <a:t>2</a:t>
            </a:r>
            <a:r>
              <a:rPr lang="ru-RU" dirty="0"/>
              <a:t>, O</a:t>
            </a:r>
            <a:r>
              <a:rPr lang="ru-RU" baseline="-25000" dirty="0"/>
              <a:t>2</a:t>
            </a:r>
            <a:r>
              <a:rPr lang="ru-RU" dirty="0"/>
              <a:t>, H</a:t>
            </a:r>
            <a:r>
              <a:rPr lang="ru-RU" baseline="-25000" dirty="0"/>
              <a:t>2</a:t>
            </a:r>
            <a:r>
              <a:rPr lang="ru-RU" dirty="0"/>
              <a:t> и CO (угарного газа). Анаэробные методы очистки используют главным образом для обезвреживания осадков. Процессы анаэробной очистки воды происходят в </a:t>
            </a:r>
            <a:r>
              <a:rPr lang="ru-RU" dirty="0" err="1"/>
              <a:t>метантенках</a:t>
            </a:r>
            <a:r>
              <a:rPr lang="ru-RU" dirty="0"/>
              <a:t> и </a:t>
            </a:r>
            <a:r>
              <a:rPr lang="ru-RU" dirty="0" err="1"/>
              <a:t>биореакторах</a:t>
            </a:r>
            <a:r>
              <a:rPr lang="ru-RU" dirty="0"/>
              <a:t>.</a:t>
            </a:r>
          </a:p>
          <a:p>
            <a:pPr marL="0" algn="just">
              <a:buNone/>
            </a:pPr>
            <a:r>
              <a:rPr lang="ru-RU" dirty="0"/>
              <a:t>Анаэробные микроорганизмы нормально обходятся без кислорода, но и прирост биомассы у них небольшой. Бактерии данного типа нужны для </a:t>
            </a:r>
            <a:r>
              <a:rPr lang="ru-RU" dirty="0" err="1"/>
              <a:t>бескислородного</a:t>
            </a:r>
            <a:r>
              <a:rPr lang="ru-RU" dirty="0"/>
              <a:t> брожения органических соединений с образованием метана. Формула данного процесса выглядит следующим образом:</a:t>
            </a:r>
          </a:p>
          <a:p>
            <a:pPr marL="0" algn="just">
              <a:buNone/>
            </a:pPr>
            <a:r>
              <a:rPr lang="ru-RU" dirty="0" err="1"/>
              <a:t>CxHyOz</a:t>
            </a:r>
            <a:r>
              <a:rPr lang="ru-RU" dirty="0"/>
              <a:t> → CH</a:t>
            </a:r>
            <a:r>
              <a:rPr lang="ru-RU" baseline="-25000" dirty="0"/>
              <a:t>4</a:t>
            </a:r>
            <a:r>
              <a:rPr lang="ru-RU" dirty="0"/>
              <a:t> + CO</a:t>
            </a:r>
            <a:r>
              <a:rPr lang="ru-RU" baseline="-25000" dirty="0"/>
              <a:t>2</a:t>
            </a:r>
            <a:r>
              <a:rPr lang="ru-RU" dirty="0"/>
              <a:t> + биомасса бактерий</a:t>
            </a:r>
          </a:p>
          <a:p>
            <a:pPr marL="0" algn="just">
              <a:buNone/>
            </a:pPr>
            <a:r>
              <a:rPr lang="ru-RU" dirty="0"/>
              <a:t>Стадии анаэробной очистки:</a:t>
            </a:r>
          </a:p>
          <a:p>
            <a:pPr marL="0" algn="just">
              <a:buNone/>
            </a:pPr>
            <a:r>
              <a:rPr lang="ru-RU" dirty="0"/>
              <a:t>– гидролиз: сложные углеводороды разлагаются на воду и более простые составляющие;</a:t>
            </a:r>
          </a:p>
          <a:p>
            <a:pPr marL="0" algn="just">
              <a:buNone/>
            </a:pPr>
            <a:r>
              <a:rPr lang="ru-RU" dirty="0"/>
              <a:t>– предварительное окисление: в результате выделяются спирты и кислоты;</a:t>
            </a:r>
          </a:p>
          <a:p>
            <a:pPr marL="0" algn="just">
              <a:buNone/>
            </a:pPr>
            <a:r>
              <a:rPr lang="ru-RU" dirty="0"/>
              <a:t>– завершающее окисление продуктов;</a:t>
            </a:r>
          </a:p>
          <a:p>
            <a:pPr marL="0" algn="just">
              <a:buNone/>
            </a:pPr>
            <a:r>
              <a:rPr lang="ru-RU" dirty="0"/>
              <a:t>– переработка веществ бактериями и выделение метана.</a:t>
            </a:r>
          </a:p>
          <a:p>
            <a:pPr marL="0" algn="just">
              <a:buNone/>
            </a:pPr>
            <a:r>
              <a:rPr lang="ru-RU" dirty="0"/>
              <a:t>Все стадии анаэробного очищения тесно связаны между собой. При нарушении одного этапа очистка прекращается.</a:t>
            </a:r>
          </a:p>
          <a:p>
            <a:pPr marL="0" algn="just">
              <a:buNone/>
            </a:pPr>
            <a:r>
              <a:rPr lang="ru-RU" dirty="0"/>
              <a:t>Анаэробные методики незаменимы при высоких концентрациях органики – которые превышают предельно допустимые для аэробных микроорганизмов. При низком содержании органики анаэробные микроорганизмы, наоборот, малоэффективны.</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85728"/>
            <a:ext cx="8786874" cy="6215106"/>
          </a:xfrm>
        </p:spPr>
        <p:txBody>
          <a:bodyPr>
            <a:normAutofit fontScale="70000" lnSpcReduction="20000"/>
          </a:bodyPr>
          <a:lstStyle/>
          <a:p>
            <a:pPr marL="0" algn="just">
              <a:buNone/>
            </a:pPr>
            <a:r>
              <a:rPr lang="ru-RU" b="1" i="1" dirty="0"/>
              <a:t>4.2 Механизм процесса нитрификации-денитрификации </a:t>
            </a:r>
            <a:endParaRPr lang="en-US" b="1" i="1" dirty="0" smtClean="0"/>
          </a:p>
          <a:p>
            <a:pPr marL="0" algn="just">
              <a:buNone/>
            </a:pPr>
            <a:endParaRPr lang="ru-RU" dirty="0"/>
          </a:p>
          <a:p>
            <a:pPr marL="0" algn="just">
              <a:buNone/>
            </a:pPr>
            <a:r>
              <a:rPr lang="ru-RU" dirty="0"/>
              <a:t>Удаление из сточных вод аммонийного азота происходит в результате процесса </a:t>
            </a:r>
            <a:r>
              <a:rPr lang="ru-RU" b="1" i="1" dirty="0"/>
              <a:t>нитрификации</a:t>
            </a:r>
            <a:r>
              <a:rPr lang="ru-RU" dirty="0"/>
              <a:t>, которая осуществляется автотрофными бактериями, использующими для питания неорганический углерод (углекислоту, карбонаты, бикарбонаты). Присутствие в воде органических веществ может тормозить развитие нитрифицирующих бактерий. Это связано с тем, что нитрифицирующие бактерии способны потреблять только тот азот, который не использован гетеротрофными микроорганизмами, развивающимися при наличии органических веществ и потребляющими азот в процессе конструктивного обмена. Кроме того, гетеротрофные бактерии усиленно поглощают кислород, необходимый </a:t>
            </a:r>
            <a:r>
              <a:rPr lang="ru-RU" dirty="0" err="1"/>
              <a:t>нитрификаторам</a:t>
            </a:r>
            <a:r>
              <a:rPr lang="ru-RU" dirty="0"/>
              <a:t>.</a:t>
            </a:r>
          </a:p>
          <a:p>
            <a:pPr marL="0" algn="just">
              <a:buNone/>
            </a:pPr>
            <a:r>
              <a:rPr lang="ru-RU" dirty="0"/>
              <a:t>На первой стадии процесса бактерии рода </a:t>
            </a:r>
            <a:r>
              <a:rPr lang="ru-RU" dirty="0" err="1"/>
              <a:t>Nitrosomonas</a:t>
            </a:r>
            <a:r>
              <a:rPr lang="ru-RU" dirty="0"/>
              <a:t> окисляют азот аммонийный до нитритов. В качестве субстрата </a:t>
            </a:r>
            <a:r>
              <a:rPr lang="ru-RU" dirty="0" err="1"/>
              <a:t>Nitrosomonas</a:t>
            </a:r>
            <a:r>
              <a:rPr lang="ru-RU" dirty="0"/>
              <a:t> может использовать аммонийный азот, мочевину, мочевую кислоту, гуанин, но органическая часть молекулы не потребляется. На второй стадии бактерии рода </a:t>
            </a:r>
            <a:r>
              <a:rPr lang="ru-RU" dirty="0" err="1"/>
              <a:t>Nitrobacter</a:t>
            </a:r>
            <a:r>
              <a:rPr lang="ru-RU" dirty="0"/>
              <a:t> окисляют нитриты до нитратов.</a:t>
            </a:r>
          </a:p>
          <a:p>
            <a:pPr marL="0" algn="just">
              <a:buNone/>
            </a:pPr>
            <a:r>
              <a:rPr lang="ru-RU" dirty="0"/>
              <a:t>Реакции окисления азота аммонийного:</a:t>
            </a:r>
          </a:p>
          <a:p>
            <a:pPr marL="0" algn="just">
              <a:buNone/>
            </a:pPr>
            <a:r>
              <a:rPr lang="en-US" dirty="0"/>
              <a:t>NH</a:t>
            </a:r>
            <a:r>
              <a:rPr lang="ru-RU" baseline="-25000" dirty="0"/>
              <a:t>4</a:t>
            </a:r>
            <a:r>
              <a:rPr lang="ru-RU" baseline="30000" dirty="0"/>
              <a:t>+</a:t>
            </a:r>
            <a:r>
              <a:rPr lang="ru-RU" dirty="0"/>
              <a:t> + 3</a:t>
            </a:r>
            <a:r>
              <a:rPr lang="en-US" dirty="0"/>
              <a:t>O</a:t>
            </a:r>
            <a:r>
              <a:rPr lang="ru-RU" baseline="-25000" dirty="0"/>
              <a:t>2</a:t>
            </a:r>
            <a:r>
              <a:rPr lang="ru-RU" dirty="0"/>
              <a:t> → 2 </a:t>
            </a:r>
            <a:r>
              <a:rPr lang="en-US" dirty="0"/>
              <a:t>NO</a:t>
            </a:r>
            <a:r>
              <a:rPr lang="ru-RU" baseline="-25000" dirty="0"/>
              <a:t>2</a:t>
            </a:r>
            <a:r>
              <a:rPr lang="ru-RU" baseline="30000" dirty="0"/>
              <a:t>–</a:t>
            </a:r>
            <a:r>
              <a:rPr lang="ru-RU" dirty="0"/>
              <a:t> + 2</a:t>
            </a:r>
            <a:r>
              <a:rPr lang="en-US" dirty="0"/>
              <a:t>H</a:t>
            </a:r>
            <a:r>
              <a:rPr lang="ru-RU" baseline="-25000" dirty="0"/>
              <a:t>2</a:t>
            </a:r>
            <a:r>
              <a:rPr lang="en-US" dirty="0"/>
              <a:t>O</a:t>
            </a:r>
            <a:r>
              <a:rPr lang="ru-RU" dirty="0"/>
              <a:t> + 4</a:t>
            </a:r>
            <a:r>
              <a:rPr lang="en-US" dirty="0"/>
              <a:t>H</a:t>
            </a:r>
            <a:r>
              <a:rPr lang="ru-RU" baseline="30000" dirty="0"/>
              <a:t>+</a:t>
            </a:r>
            <a:endParaRPr lang="ru-RU" dirty="0"/>
          </a:p>
          <a:p>
            <a:pPr marL="0" algn="just">
              <a:buNone/>
            </a:pPr>
            <a:r>
              <a:rPr lang="ru-RU" dirty="0"/>
              <a:t>2 </a:t>
            </a:r>
            <a:r>
              <a:rPr lang="en-US" dirty="0"/>
              <a:t>NO</a:t>
            </a:r>
            <a:r>
              <a:rPr lang="ru-RU" baseline="-25000" dirty="0"/>
              <a:t>2</a:t>
            </a:r>
            <a:r>
              <a:rPr lang="ru-RU" baseline="30000" dirty="0"/>
              <a:t>–</a:t>
            </a:r>
            <a:r>
              <a:rPr lang="ru-RU" dirty="0"/>
              <a:t> + О</a:t>
            </a:r>
            <a:r>
              <a:rPr lang="ru-RU" baseline="-25000" dirty="0"/>
              <a:t>2</a:t>
            </a:r>
            <a:r>
              <a:rPr lang="ru-RU" dirty="0"/>
              <a:t> → 2 </a:t>
            </a:r>
            <a:r>
              <a:rPr lang="en-US" dirty="0"/>
              <a:t>NO</a:t>
            </a:r>
            <a:r>
              <a:rPr lang="en-US" baseline="30000" dirty="0"/>
              <a:t> </a:t>
            </a:r>
            <a:r>
              <a:rPr lang="ru-RU" baseline="30000" dirty="0"/>
              <a:t>3–</a:t>
            </a:r>
            <a:endParaRPr lang="ru-RU" dirty="0"/>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fontScale="70000" lnSpcReduction="20000"/>
          </a:bodyPr>
          <a:lstStyle/>
          <a:p>
            <a:pPr marL="0" algn="just">
              <a:buNone/>
            </a:pPr>
            <a:r>
              <a:rPr lang="ru-RU" dirty="0"/>
              <a:t>При нитрификации в качестве источника кислорода бактериями используются также гидрокарбонаты – НСО</a:t>
            </a:r>
            <a:r>
              <a:rPr lang="ru-RU" baseline="-25000" dirty="0"/>
              <a:t>3</a:t>
            </a:r>
            <a:r>
              <a:rPr lang="ru-RU" baseline="30000" dirty="0"/>
              <a:t>–</a:t>
            </a:r>
            <a:r>
              <a:rPr lang="ru-RU" dirty="0"/>
              <a:t>, при этом увеличивается концентрация угольной кислоты – Н</a:t>
            </a:r>
            <a:r>
              <a:rPr lang="ru-RU" baseline="-25000" dirty="0"/>
              <a:t>2</a:t>
            </a:r>
            <a:r>
              <a:rPr lang="ru-RU" dirty="0"/>
              <a:t>СО</a:t>
            </a:r>
            <a:r>
              <a:rPr lang="ru-RU" baseline="-25000" dirty="0"/>
              <a:t>3</a:t>
            </a:r>
            <a:r>
              <a:rPr lang="ru-RU" dirty="0"/>
              <a:t> и, следовательно, снижается </a:t>
            </a:r>
            <a:r>
              <a:rPr lang="ru-RU" dirty="0" err="1"/>
              <a:t>рН</a:t>
            </a:r>
            <a:r>
              <a:rPr lang="ru-RU" dirty="0"/>
              <a:t> среды. Степень снижения </a:t>
            </a:r>
            <a:r>
              <a:rPr lang="ru-RU" dirty="0" err="1"/>
              <a:t>рН</a:t>
            </a:r>
            <a:r>
              <a:rPr lang="ru-RU" dirty="0"/>
              <a:t> зависит от величины щелочности воды: на 1 мг окисленного азота используется 8,7 мг щелочности. При условии осуществления нитрификации в </a:t>
            </a:r>
            <a:r>
              <a:rPr lang="ru-RU" dirty="0" err="1"/>
              <a:t>аэротенке</a:t>
            </a:r>
            <a:r>
              <a:rPr lang="ru-RU" dirty="0"/>
              <a:t> необходимо учитывать дополнительный расход кислорода из расчета 4,6 мг О</a:t>
            </a:r>
            <a:r>
              <a:rPr lang="ru-RU" baseline="-25000" dirty="0"/>
              <a:t>2</a:t>
            </a:r>
            <a:r>
              <a:rPr lang="ru-RU" dirty="0"/>
              <a:t> на 1 мг окисленного азота.</a:t>
            </a:r>
          </a:p>
          <a:p>
            <a:pPr marL="0" algn="just">
              <a:buNone/>
            </a:pPr>
            <a:r>
              <a:rPr lang="ru-RU" dirty="0"/>
              <a:t>Основным требованием к процессу нитрификации при осуществлении его в </a:t>
            </a:r>
            <a:r>
              <a:rPr lang="ru-RU" dirty="0" err="1"/>
              <a:t>аэротенках</a:t>
            </a:r>
            <a:r>
              <a:rPr lang="ru-RU" dirty="0"/>
              <a:t> является наличие достаточной биомассы </a:t>
            </a:r>
            <a:r>
              <a:rPr lang="ru-RU" dirty="0" err="1"/>
              <a:t>бактерий-нитрификаторов</a:t>
            </a:r>
            <a:r>
              <a:rPr lang="ru-RU" dirty="0"/>
              <a:t>. Поскольку скорость роста автотрофов значительно ниже чем, гетеротрофов, ведущих процесс разложения органических загрязнений, при осуществлении процесса нитрификации в одном сооружении с окислением органических загрязнений требуется увеличение продолжительности очистки или снижение органической нагрузки. Скорость прироста </a:t>
            </a:r>
            <a:r>
              <a:rPr lang="ru-RU" dirty="0" err="1"/>
              <a:t>бактерий-нитрификаторов</a:t>
            </a:r>
            <a:r>
              <a:rPr lang="ru-RU" dirty="0"/>
              <a:t> определяет минимальный возраст активного ила в </a:t>
            </a:r>
            <a:r>
              <a:rPr lang="ru-RU" dirty="0" err="1"/>
              <a:t>аэротенке</a:t>
            </a:r>
            <a:r>
              <a:rPr lang="ru-RU" dirty="0"/>
              <a:t>, ниже которого эти бактерии будут просто изыматься из </a:t>
            </a:r>
            <a:r>
              <a:rPr lang="ru-RU" dirty="0" err="1"/>
              <a:t>аэротенка</a:t>
            </a:r>
            <a:r>
              <a:rPr lang="ru-RU" dirty="0"/>
              <a:t> с избыточным активным илом.</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70000" lnSpcReduction="20000"/>
          </a:bodyPr>
          <a:lstStyle/>
          <a:p>
            <a:pPr marL="0" algn="just">
              <a:buNone/>
            </a:pPr>
            <a:r>
              <a:rPr lang="ru-RU" dirty="0"/>
              <a:t>В </a:t>
            </a:r>
            <a:r>
              <a:rPr lang="ru-RU" dirty="0" err="1"/>
              <a:t>аэротенках</a:t>
            </a:r>
            <a:r>
              <a:rPr lang="ru-RU" dirty="0"/>
              <a:t> полного окисления (продленной аэрации) нитрификация проходит довольно полно, так как возраст ила в этих сооружениях достигает 30 суток и более. Здесь отмечается высокое содержание нитратов в очищенной воде (до 8-10 мг/л) и соответственно более низкие концентрации солей аммония (1-2 мг/л). Более глубокую нитрификацию (NH</a:t>
            </a:r>
            <a:r>
              <a:rPr lang="ru-RU" baseline="-25000" dirty="0"/>
              <a:t>4</a:t>
            </a:r>
            <a:r>
              <a:rPr lang="ru-RU" dirty="0"/>
              <a:t> до 0,5 мг/л) можно осуществить в </a:t>
            </a:r>
            <a:r>
              <a:rPr lang="ru-RU" dirty="0" err="1"/>
              <a:t>аэротенках</a:t>
            </a:r>
            <a:r>
              <a:rPr lang="ru-RU" dirty="0"/>
              <a:t> с прикрепленной микрофлорой, оснащенных различной загрузкой. Применение </a:t>
            </a:r>
            <a:r>
              <a:rPr lang="ru-RU" dirty="0" err="1"/>
              <a:t>аэротенков</a:t>
            </a:r>
            <a:r>
              <a:rPr lang="ru-RU" dirty="0"/>
              <a:t> полного окисления на станциях большой производительности ранее не применялось по технико-экономическим показателям (увеличение объемов </a:t>
            </a:r>
            <a:r>
              <a:rPr lang="ru-RU" dirty="0" err="1"/>
              <a:t>аэротенков</a:t>
            </a:r>
            <a:r>
              <a:rPr lang="ru-RU" dirty="0"/>
              <a:t> и количества подаваемого в них воздуха). Однако считается, что этот метод наиболее перспективен, особенно с учетом современных требований к степени удаления из воды соединений азота (при применении обычных </a:t>
            </a:r>
            <a:r>
              <a:rPr lang="ru-RU" dirty="0" err="1"/>
              <a:t>аэротенков</a:t>
            </a:r>
            <a:r>
              <a:rPr lang="ru-RU" dirty="0"/>
              <a:t> все равно необходимо предусматривать дополнительные сооружения для проведения нитрификации).</a:t>
            </a:r>
          </a:p>
          <a:p>
            <a:pPr marL="0" algn="just">
              <a:buNone/>
            </a:pPr>
            <a:r>
              <a:rPr lang="ru-RU" dirty="0"/>
              <a:t>Достоинством </a:t>
            </a:r>
            <a:r>
              <a:rPr lang="ru-RU" dirty="0" err="1"/>
              <a:t>аэротенков</a:t>
            </a:r>
            <a:r>
              <a:rPr lang="ru-RU" dirty="0"/>
              <a:t> полного окисления, особенно при использовании затопленной загрузки, является также то, что в них одновременно протекает процесс денитрификации, эффективность которой может достигать 60-80 %.</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786874" cy="6357982"/>
          </a:xfrm>
        </p:spPr>
        <p:txBody>
          <a:bodyPr>
            <a:normAutofit fontScale="70000" lnSpcReduction="20000"/>
          </a:bodyPr>
          <a:lstStyle/>
          <a:p>
            <a:pPr marL="0" algn="just">
              <a:buNone/>
            </a:pPr>
            <a:r>
              <a:rPr lang="ru-RU" dirty="0"/>
              <a:t>Скорость процесса нитрификации зависит от </a:t>
            </a:r>
            <a:r>
              <a:rPr lang="ru-RU" dirty="0" err="1"/>
              <a:t>рН</a:t>
            </a:r>
            <a:r>
              <a:rPr lang="ru-RU" dirty="0"/>
              <a:t> среды и температуры. Так при </a:t>
            </a:r>
            <a:r>
              <a:rPr lang="ru-RU" dirty="0" err="1"/>
              <a:t>рН</a:t>
            </a:r>
            <a:r>
              <a:rPr lang="ru-RU" dirty="0"/>
              <a:t> менее 6 и температуре менее 10° С интенсивность нитрификации значительно снижается, присутствие свободного аммиака и солей тяжелых металлов ингибируют процесс. Оптимальными являются температура 20-25°С и </a:t>
            </a:r>
            <a:r>
              <a:rPr lang="ru-RU" dirty="0" err="1"/>
              <a:t>рН</a:t>
            </a:r>
            <a:r>
              <a:rPr lang="ru-RU" dirty="0"/>
              <a:t> более 8,4.</a:t>
            </a:r>
          </a:p>
          <a:p>
            <a:pPr marL="0" algn="just">
              <a:buNone/>
            </a:pPr>
            <a:r>
              <a:rPr lang="ru-RU" dirty="0"/>
              <a:t>Для удаления из воды окисленных форм азота – нитритов и нитратов, образующихся в результате нитрификации, осуществляется процесс </a:t>
            </a:r>
            <a:r>
              <a:rPr lang="ru-RU" b="1" i="1" dirty="0"/>
              <a:t>денитрификации</a:t>
            </a:r>
            <a:r>
              <a:rPr lang="ru-RU" dirty="0"/>
              <a:t>, сущность которого заключается в том, что гетеротрофные бактерии – </a:t>
            </a:r>
            <a:r>
              <a:rPr lang="ru-RU" dirty="0" err="1"/>
              <a:t>денитрификаторы</a:t>
            </a:r>
            <a:r>
              <a:rPr lang="ru-RU" dirty="0"/>
              <a:t> (</a:t>
            </a:r>
            <a:r>
              <a:rPr lang="ru-RU" dirty="0" err="1"/>
              <a:t>Tluoresccus</a:t>
            </a:r>
            <a:r>
              <a:rPr lang="ru-RU" dirty="0"/>
              <a:t>, </a:t>
            </a:r>
            <a:r>
              <a:rPr lang="ru-RU" dirty="0" err="1"/>
              <a:t>Denitrificans</a:t>
            </a:r>
            <a:r>
              <a:rPr lang="ru-RU" dirty="0"/>
              <a:t>, </a:t>
            </a:r>
            <a:r>
              <a:rPr lang="ru-RU" dirty="0" err="1"/>
              <a:t>Pyacvaneum</a:t>
            </a:r>
            <a:r>
              <a:rPr lang="ru-RU" dirty="0"/>
              <a:t>) в процессе своей жизнедеятельности для окисления органического вещества используют связанный кислород нитратов и нитритов, восстанавливая их до молекулярного азота.</a:t>
            </a:r>
          </a:p>
          <a:p>
            <a:pPr marL="0" algn="just">
              <a:buNone/>
            </a:pPr>
            <a:r>
              <a:rPr lang="ru-RU" dirty="0"/>
              <a:t>Процесс биологической денитрификации проводится в анаэробных условиях в присутствии органических веществ, необходимых для жизнедеятельности бактерий. Органические вещества окисляются кислородом, который был извлечен из нитритов и нитратов. Окисляются в основном </a:t>
            </a:r>
            <a:r>
              <a:rPr lang="ru-RU" dirty="0" err="1"/>
              <a:t>легкоокисляемые</a:t>
            </a:r>
            <a:r>
              <a:rPr lang="ru-RU" dirty="0"/>
              <a:t> вещества: углеводы, органические кислоты, спирты. Денитрифицирующие бактерии не могут использовать высокомолекулярные полимерные соединения. Максимальная интенсивность процесса достигается при </a:t>
            </a:r>
            <a:r>
              <a:rPr lang="ru-RU" dirty="0" err="1"/>
              <a:t>рН</a:t>
            </a:r>
            <a:r>
              <a:rPr lang="ru-RU" dirty="0"/>
              <a:t> 7.0 – 8.2. При значениях </a:t>
            </a:r>
            <a:r>
              <a:rPr lang="ru-RU" dirty="0" err="1"/>
              <a:t>рН</a:t>
            </a:r>
            <a:r>
              <a:rPr lang="ru-RU" dirty="0"/>
              <a:t> ниже 6,1 и выше 9,6 процесс полностью затормаживается. Повышение температуры интенсифицирует процесс.</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643998" cy="6500858"/>
          </a:xfrm>
        </p:spPr>
        <p:txBody>
          <a:bodyPr>
            <a:normAutofit fontScale="70000" lnSpcReduction="20000"/>
          </a:bodyPr>
          <a:lstStyle/>
          <a:p>
            <a:pPr marL="0" algn="just">
              <a:buNone/>
            </a:pPr>
            <a:r>
              <a:rPr lang="ru-RU" dirty="0"/>
              <a:t>Денитрификация происходит согласно такой </a:t>
            </a:r>
            <a:r>
              <a:rPr lang="ru-RU" dirty="0" smtClean="0"/>
              <a:t>схеме:</a:t>
            </a:r>
            <a:endParaRPr lang="en-US" dirty="0" smtClean="0"/>
          </a:p>
          <a:p>
            <a:pPr marL="0" algn="just">
              <a:buNone/>
            </a:pPr>
            <a:endParaRPr lang="en-US" dirty="0"/>
          </a:p>
          <a:p>
            <a:pPr marL="0" algn="just">
              <a:buNone/>
            </a:pPr>
            <a:endParaRPr lang="en-US" dirty="0" smtClean="0"/>
          </a:p>
          <a:p>
            <a:pPr marL="0" algn="just">
              <a:buNone/>
            </a:pPr>
            <a:endParaRPr lang="en-US" dirty="0" smtClean="0"/>
          </a:p>
          <a:p>
            <a:pPr marL="0" algn="just">
              <a:buNone/>
            </a:pPr>
            <a:endParaRPr lang="en-US" dirty="0"/>
          </a:p>
          <a:p>
            <a:pPr marL="0" algn="just">
              <a:buNone/>
            </a:pPr>
            <a:endParaRPr lang="en-US" dirty="0" smtClean="0"/>
          </a:p>
          <a:p>
            <a:pPr marL="0" algn="just">
              <a:buNone/>
            </a:pPr>
            <a:endParaRPr lang="en-US" dirty="0"/>
          </a:p>
          <a:p>
            <a:pPr marL="0" algn="just">
              <a:buNone/>
            </a:pPr>
            <a:endParaRPr lang="en-US" dirty="0"/>
          </a:p>
          <a:p>
            <a:pPr marL="0" algn="just">
              <a:buNone/>
            </a:pPr>
            <a:r>
              <a:rPr lang="ru-RU" dirty="0"/>
              <a:t>Следует отметить, что аммиака и оксидов азота в процессе образуется немного. Удельная скорость восстановления нитратов колеблется от 5 до 10 мг/(г.ч).</a:t>
            </a:r>
          </a:p>
          <a:p>
            <a:pPr marL="0" algn="just">
              <a:buNone/>
            </a:pPr>
            <a:r>
              <a:rPr lang="ru-RU" dirty="0"/>
              <a:t>Для эффективной денитрификации необходимо присутствие </a:t>
            </a:r>
            <a:r>
              <a:rPr lang="ru-RU" dirty="0" err="1"/>
              <a:t>легкоокисляемых</a:t>
            </a:r>
            <a:r>
              <a:rPr lang="ru-RU" dirty="0"/>
              <a:t> органических веществ (спиртов, низкомолекулярных органических кислот) в качестве источника углеродного питания. Процессы нитрификации и денитрификации проходят в </a:t>
            </a:r>
            <a:r>
              <a:rPr lang="ru-RU" dirty="0" err="1"/>
              <a:t>аэротенке</a:t>
            </a:r>
            <a:r>
              <a:rPr lang="ru-RU" dirty="0"/>
              <a:t> одновременно, так как в активном иле всегда есть аэрируемые зоны и зоны с дефицитом кислорода, где образовавшиеся в процессе нитрификации нитриты и нитраты восстанавливаются. Разделение процессов нитрификации и денитрификации позволяет улучшить условия проведения каждого из них и, соответственно, обеспечить глубокое удаление азота.</a:t>
            </a:r>
          </a:p>
          <a:p>
            <a:pPr>
              <a:buNone/>
            </a:pPr>
            <a:endParaRPr lang="ru-RU" dirty="0"/>
          </a:p>
        </p:txBody>
      </p:sp>
      <p:pic>
        <p:nvPicPr>
          <p:cNvPr id="4" name="Рисунок 3" descr="http://vseokraskah.net/wp-content/uploads/2013/02/nitrifikaciya-stochnoi-vody.jpg">
            <a:hlinkClick r:id="rId2"/>
          </p:cNvPr>
          <p:cNvPicPr/>
          <p:nvPr/>
        </p:nvPicPr>
        <p:blipFill>
          <a:blip r:embed="rId3">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14282" y="500042"/>
            <a:ext cx="6429420" cy="228601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pPr marL="0" algn="just" fontAlgn="base">
              <a:buNone/>
            </a:pPr>
            <a:r>
              <a:rPr lang="ru-RU" dirty="0"/>
              <a:t>В качестве коагулянтов обычно используют соли алюминия, железа или их смеси.</a:t>
            </a:r>
          </a:p>
          <a:p>
            <a:pPr marL="0" algn="just" fontAlgn="base">
              <a:buNone/>
            </a:pPr>
            <a:r>
              <a:rPr lang="ru-RU" dirty="0"/>
              <a:t>Выбор коагулянта зависит от его состава, физико-химических свойств и стоимости.</a:t>
            </a:r>
          </a:p>
          <a:p>
            <a:pPr marL="0" algn="just" fontAlgn="base">
              <a:buNone/>
            </a:pPr>
            <a:r>
              <a:rPr lang="ru-RU" dirty="0"/>
              <a:t>Из солей алюминия наиболее распространен сульфат алюминия, который эффективен в интервале значений </a:t>
            </a:r>
            <a:r>
              <a:rPr lang="ru-RU" dirty="0" err="1"/>
              <a:t>рН</a:t>
            </a:r>
            <a:r>
              <a:rPr lang="ru-RU" dirty="0"/>
              <a:t> = 5–7,5. Он хорошо растворим в воде и имеет относительно низкую стоимость. Его применяют в сухом виде или в виде 50 %-го раствора. При </a:t>
            </a:r>
            <a:r>
              <a:rPr lang="ru-RU" dirty="0" err="1"/>
              <a:t>коагулировании</a:t>
            </a:r>
            <a:r>
              <a:rPr lang="ru-RU" dirty="0"/>
              <a:t> сульфат алюминия взаимодействует с гидрокарбонатами, имеющимися в воде:</a:t>
            </a:r>
          </a:p>
          <a:p>
            <a:pPr marL="0" algn="just" fontAlgn="base">
              <a:buNone/>
            </a:pPr>
            <a:r>
              <a:rPr lang="ru-RU" dirty="0" smtClean="0"/>
              <a:t>A</a:t>
            </a:r>
            <a:r>
              <a:rPr lang="en-US" dirty="0" smtClean="0"/>
              <a:t>l</a:t>
            </a:r>
            <a:r>
              <a:rPr lang="ru-RU" baseline="-25000" dirty="0" smtClean="0"/>
              <a:t>2</a:t>
            </a:r>
            <a:r>
              <a:rPr lang="ru-RU" dirty="0" smtClean="0"/>
              <a:t>(SО</a:t>
            </a:r>
            <a:r>
              <a:rPr lang="ru-RU" baseline="-25000" dirty="0" smtClean="0"/>
              <a:t>4</a:t>
            </a:r>
            <a:r>
              <a:rPr lang="ru-RU" dirty="0" smtClean="0"/>
              <a:t>)</a:t>
            </a:r>
            <a:r>
              <a:rPr lang="ru-RU" baseline="-25000" dirty="0" smtClean="0"/>
              <a:t>3</a:t>
            </a:r>
            <a:r>
              <a:rPr lang="ru-RU" dirty="0"/>
              <a:t>+ 3Са(НСО</a:t>
            </a:r>
            <a:r>
              <a:rPr lang="ru-RU" baseline="-25000" dirty="0"/>
              <a:t>3</a:t>
            </a:r>
            <a:r>
              <a:rPr lang="ru-RU" dirty="0"/>
              <a:t>)</a:t>
            </a:r>
            <a:r>
              <a:rPr lang="ru-RU" baseline="-25000" dirty="0"/>
              <a:t>2</a:t>
            </a:r>
            <a:r>
              <a:rPr lang="ru-RU" dirty="0"/>
              <a:t>⇄ </a:t>
            </a:r>
            <a:r>
              <a:rPr lang="ru-RU" dirty="0" smtClean="0"/>
              <a:t>2А</a:t>
            </a:r>
            <a:r>
              <a:rPr lang="en-US" dirty="0" smtClean="0"/>
              <a:t>l</a:t>
            </a:r>
            <a:r>
              <a:rPr lang="ru-RU" dirty="0" smtClean="0"/>
              <a:t>(ОН)</a:t>
            </a:r>
            <a:r>
              <a:rPr lang="ru-RU" baseline="-25000" dirty="0" smtClean="0"/>
              <a:t>3</a:t>
            </a:r>
            <a:r>
              <a:rPr lang="ru-RU" dirty="0"/>
              <a:t>↓+ 3CaSO</a:t>
            </a:r>
            <a:r>
              <a:rPr lang="ru-RU" baseline="-25000" dirty="0"/>
              <a:t>4</a:t>
            </a:r>
            <a:r>
              <a:rPr lang="ru-RU" dirty="0"/>
              <a:t>+ 6CO</a:t>
            </a:r>
            <a:r>
              <a:rPr lang="ru-RU" baseline="-25000" dirty="0"/>
              <a:t>2</a:t>
            </a:r>
            <a:endParaRPr lang="ru-RU" dirty="0"/>
          </a:p>
          <a:p>
            <a:pPr marL="0" algn="just" fontAlgn="base">
              <a:buNone/>
            </a:pPr>
            <a:r>
              <a:rPr lang="ru-RU" dirty="0"/>
              <a:t>Алюминат натрия применяют в сухом виде или в виде 45 % раствора. Он является щелочным реагентом, при </a:t>
            </a:r>
            <a:r>
              <a:rPr lang="ru-RU" dirty="0" err="1"/>
              <a:t>рН</a:t>
            </a:r>
            <a:r>
              <a:rPr lang="ru-RU" dirty="0"/>
              <a:t> 9,3…9,8 образует </a:t>
            </a:r>
            <a:r>
              <a:rPr lang="ru-RU" dirty="0" err="1"/>
              <a:t>быстроосаждающнеся</a:t>
            </a:r>
            <a:r>
              <a:rPr lang="ru-RU" dirty="0"/>
              <a:t> хлопья. Для нейтрализации избыточной щелочности можно использовать кислоты или дымовые газы, содержащие СО</a:t>
            </a:r>
            <a:r>
              <a:rPr lang="ru-RU" baseline="-25000" dirty="0"/>
              <a:t>2</a:t>
            </a:r>
            <a:r>
              <a:rPr lang="ru-RU" dirty="0"/>
              <a:t>:</a:t>
            </a:r>
          </a:p>
          <a:p>
            <a:pPr marL="0" algn="just" fontAlgn="base">
              <a:buNone/>
            </a:pPr>
            <a:r>
              <a:rPr lang="en-US" dirty="0"/>
              <a:t>2NaAlO</a:t>
            </a:r>
            <a:r>
              <a:rPr lang="en-US" baseline="-25000" dirty="0"/>
              <a:t>2</a:t>
            </a:r>
            <a:r>
              <a:rPr lang="en-US" dirty="0"/>
              <a:t>+ CO</a:t>
            </a:r>
            <a:r>
              <a:rPr lang="en-US" baseline="-25000" dirty="0"/>
              <a:t>2</a:t>
            </a:r>
            <a:r>
              <a:rPr lang="en-US" dirty="0"/>
              <a:t>+ 3H</a:t>
            </a:r>
            <a:r>
              <a:rPr lang="en-US" baseline="-25000" dirty="0"/>
              <a:t>2</a:t>
            </a:r>
            <a:r>
              <a:rPr lang="en-US" dirty="0"/>
              <a:t>O ⇄ 2</a:t>
            </a:r>
            <a:r>
              <a:rPr lang="ru-RU" dirty="0"/>
              <a:t>А</a:t>
            </a:r>
            <a:r>
              <a:rPr lang="en-US" dirty="0"/>
              <a:t>1(</a:t>
            </a:r>
            <a:r>
              <a:rPr lang="ru-RU" dirty="0"/>
              <a:t>ОН</a:t>
            </a:r>
            <a:r>
              <a:rPr lang="en-US" dirty="0"/>
              <a:t>)</a:t>
            </a:r>
            <a:r>
              <a:rPr lang="en-US" baseline="-25000" dirty="0"/>
              <a:t>3</a:t>
            </a:r>
            <a:r>
              <a:rPr lang="en-US" dirty="0"/>
              <a:t>+ Na</a:t>
            </a:r>
            <a:r>
              <a:rPr lang="en-US" baseline="-25000" dirty="0"/>
              <a:t>2</a:t>
            </a:r>
            <a:r>
              <a:rPr lang="en-US" dirty="0"/>
              <a:t>CO</a:t>
            </a:r>
            <a:r>
              <a:rPr lang="en-US" baseline="-25000" dirty="0"/>
              <a:t>3</a:t>
            </a:r>
            <a:endParaRPr lang="ru-RU" dirty="0"/>
          </a:p>
          <a:p>
            <a:pPr marL="0" algn="just" fontAlgn="base">
              <a:buNone/>
            </a:pPr>
            <a:r>
              <a:rPr lang="ru-RU" dirty="0"/>
              <a:t>В большинстве случаев используют смесь NaAlO</a:t>
            </a:r>
            <a:r>
              <a:rPr lang="ru-RU" baseline="-25000" dirty="0"/>
              <a:t>2</a:t>
            </a:r>
            <a:r>
              <a:rPr lang="ru-RU" dirty="0"/>
              <a:t>+ Al</a:t>
            </a:r>
            <a:r>
              <a:rPr lang="ru-RU" baseline="-25000" dirty="0"/>
              <a:t>2</a:t>
            </a:r>
            <a:r>
              <a:rPr lang="ru-RU" dirty="0"/>
              <a:t>(SO</a:t>
            </a:r>
            <a:r>
              <a:rPr lang="ru-RU" baseline="-25000" dirty="0"/>
              <a:t>4</a:t>
            </a:r>
            <a:r>
              <a:rPr lang="ru-RU" dirty="0"/>
              <a:t>)</a:t>
            </a:r>
            <a:r>
              <a:rPr lang="ru-RU" baseline="-25000" dirty="0"/>
              <a:t>3</a:t>
            </a:r>
            <a:r>
              <a:rPr lang="ru-RU" dirty="0"/>
              <a:t> в соотношении (10 : 1) – (20 : 1):</a:t>
            </a:r>
          </a:p>
          <a:p>
            <a:pPr marL="0" algn="just" fontAlgn="base">
              <a:buNone/>
            </a:pPr>
            <a:r>
              <a:rPr lang="en-US" dirty="0"/>
              <a:t>6NaAlO</a:t>
            </a:r>
            <a:r>
              <a:rPr lang="en-US" baseline="-25000" dirty="0"/>
              <a:t>2</a:t>
            </a:r>
            <a:r>
              <a:rPr lang="en-US" dirty="0"/>
              <a:t>+ Al</a:t>
            </a:r>
            <a:r>
              <a:rPr lang="en-US" baseline="-25000" dirty="0"/>
              <a:t>2</a:t>
            </a:r>
            <a:r>
              <a:rPr lang="en-US" dirty="0"/>
              <a:t>(SO</a:t>
            </a:r>
            <a:r>
              <a:rPr lang="en-US" baseline="-25000" dirty="0"/>
              <a:t>4</a:t>
            </a:r>
            <a:r>
              <a:rPr lang="en-US" dirty="0"/>
              <a:t>)</a:t>
            </a:r>
            <a:r>
              <a:rPr lang="en-US" baseline="-25000" dirty="0"/>
              <a:t>3</a:t>
            </a:r>
            <a:r>
              <a:rPr lang="en-US" dirty="0"/>
              <a:t>+ 12</a:t>
            </a:r>
            <a:r>
              <a:rPr lang="ru-RU" dirty="0"/>
              <a:t>Н</a:t>
            </a:r>
            <a:r>
              <a:rPr lang="en-US" baseline="-25000" dirty="0"/>
              <a:t>2</a:t>
            </a:r>
            <a:r>
              <a:rPr lang="en-US" dirty="0"/>
              <a:t>O ⇄ 8</a:t>
            </a:r>
            <a:r>
              <a:rPr lang="ru-RU" dirty="0"/>
              <a:t>А</a:t>
            </a:r>
            <a:r>
              <a:rPr lang="en-US" dirty="0"/>
              <a:t>1(</a:t>
            </a:r>
            <a:r>
              <a:rPr lang="ru-RU" dirty="0"/>
              <a:t>ОН</a:t>
            </a:r>
            <a:r>
              <a:rPr lang="en-US" dirty="0"/>
              <a:t>)</a:t>
            </a:r>
            <a:r>
              <a:rPr lang="en-US" baseline="-25000" dirty="0"/>
              <a:t>3</a:t>
            </a:r>
            <a:r>
              <a:rPr lang="en-US" dirty="0"/>
              <a:t>+ 3Na</a:t>
            </a:r>
            <a:r>
              <a:rPr lang="en-US" baseline="-25000" dirty="0"/>
              <a:t>2</a:t>
            </a:r>
            <a:r>
              <a:rPr lang="en-US" dirty="0"/>
              <a:t>SO</a:t>
            </a:r>
            <a:r>
              <a:rPr lang="en-US" baseline="-25000" dirty="0"/>
              <a:t>4</a:t>
            </a:r>
            <a:endParaRPr lang="ru-RU" dirty="0"/>
          </a:p>
          <a:p>
            <a:pPr marL="0" algn="just" fontAlgn="base">
              <a:buNone/>
            </a:pPr>
            <a:r>
              <a:rPr lang="ru-RU" dirty="0"/>
              <a:t>Совместное употребление этих солей дает возможность повысить эффект осветления, увеличить плотность и скорость осаждения хлопьев, расширить оптимальную область </a:t>
            </a:r>
            <a:r>
              <a:rPr lang="ru-RU" dirty="0" err="1"/>
              <a:t>рН</a:t>
            </a:r>
            <a:r>
              <a:rPr lang="ru-RU" dirty="0"/>
              <a:t> среды.</a:t>
            </a:r>
          </a:p>
          <a:p>
            <a:pPr marL="0" algn="just" fontAlgn="base">
              <a:buNone/>
            </a:pPr>
            <a:r>
              <a:rPr lang="ru-RU" dirty="0" err="1"/>
              <a:t>Оксихлорид</a:t>
            </a:r>
            <a:r>
              <a:rPr lang="ru-RU" dirty="0"/>
              <a:t> алюминия обладает меньшей кислотностью и поэтому пригоден для очистки слабощелочных вод; ввиду высокого содержания в нем </a:t>
            </a:r>
            <a:r>
              <a:rPr lang="ru-RU" dirty="0" err="1"/>
              <a:t>водорастворимого</a:t>
            </a:r>
            <a:r>
              <a:rPr lang="ru-RU" dirty="0"/>
              <a:t> алюминия ускоряется хлопьеобразование и осаждение коагулированной взвеси, например, по реакции:</a:t>
            </a:r>
          </a:p>
          <a:p>
            <a:pPr marL="0" algn="just" fontAlgn="base">
              <a:buNone/>
            </a:pPr>
            <a:r>
              <a:rPr lang="ru-RU" dirty="0"/>
              <a:t>2А1</a:t>
            </a:r>
            <a:r>
              <a:rPr lang="ru-RU" baseline="-25000" dirty="0"/>
              <a:t>2</a:t>
            </a:r>
            <a:r>
              <a:rPr lang="ru-RU" dirty="0"/>
              <a:t>(OН)</a:t>
            </a:r>
            <a:r>
              <a:rPr lang="ru-RU" baseline="-25000" dirty="0"/>
              <a:t>5</a:t>
            </a:r>
            <a:r>
              <a:rPr lang="ru-RU" dirty="0"/>
              <a:t>С1 + </a:t>
            </a:r>
            <a:r>
              <a:rPr lang="ru-RU" dirty="0" err="1"/>
              <a:t>Сa</a:t>
            </a:r>
            <a:r>
              <a:rPr lang="ru-RU" dirty="0"/>
              <a:t>(НCO</a:t>
            </a:r>
            <a:r>
              <a:rPr lang="ru-RU" baseline="-25000" dirty="0"/>
              <a:t>3</a:t>
            </a:r>
            <a:r>
              <a:rPr lang="ru-RU" dirty="0"/>
              <a:t>)</a:t>
            </a:r>
            <a:r>
              <a:rPr lang="ru-RU" baseline="-25000" dirty="0"/>
              <a:t>2 </a:t>
            </a:r>
            <a:r>
              <a:rPr lang="ru-RU" dirty="0"/>
              <a:t>→ 4А1(ОН)</a:t>
            </a:r>
            <a:r>
              <a:rPr lang="ru-RU" baseline="-25000" dirty="0"/>
              <a:t>3</a:t>
            </a:r>
            <a:r>
              <a:rPr lang="ru-RU" dirty="0"/>
              <a:t>+ СаС1</a:t>
            </a:r>
            <a:r>
              <a:rPr lang="ru-RU" baseline="-25000" dirty="0"/>
              <a:t>2</a:t>
            </a:r>
            <a:r>
              <a:rPr lang="ru-RU" dirty="0"/>
              <a:t>+ 2СО</a:t>
            </a:r>
            <a:r>
              <a:rPr lang="ru-RU" baseline="-25000" dirty="0"/>
              <a:t>2</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62500" lnSpcReduction="20000"/>
          </a:bodyPr>
          <a:lstStyle/>
          <a:p>
            <a:pPr marL="0" algn="just" fontAlgn="base">
              <a:buNone/>
            </a:pPr>
            <a:r>
              <a:rPr lang="ru-RU" dirty="0"/>
              <a:t>Из солей железа в качестве коагулянтов используют сульфаты железа Fe</a:t>
            </a:r>
            <a:r>
              <a:rPr lang="ru-RU" baseline="-25000" dirty="0"/>
              <a:t>2</a:t>
            </a:r>
            <a:r>
              <a:rPr lang="ru-RU" dirty="0"/>
              <a:t>(SO</a:t>
            </a:r>
            <a:r>
              <a:rPr lang="ru-RU" baseline="-25000" dirty="0"/>
              <a:t>4</a:t>
            </a:r>
            <a:r>
              <a:rPr lang="ru-RU" dirty="0"/>
              <a:t>)</a:t>
            </a:r>
            <a:r>
              <a:rPr lang="ru-RU" baseline="-25000" dirty="0"/>
              <a:t>3</a:t>
            </a:r>
            <a:r>
              <a:rPr lang="ru-RU" dirty="0"/>
              <a:t>∙2H</a:t>
            </a:r>
            <a:r>
              <a:rPr lang="ru-RU" baseline="-25000" dirty="0"/>
              <a:t>2</a:t>
            </a:r>
            <a:r>
              <a:rPr lang="ru-RU" dirty="0"/>
              <a:t>O, Fe</a:t>
            </a:r>
            <a:r>
              <a:rPr lang="ru-RU" baseline="-25000" dirty="0"/>
              <a:t>2</a:t>
            </a:r>
            <a:r>
              <a:rPr lang="ru-RU" dirty="0"/>
              <a:t>(SO</a:t>
            </a:r>
            <a:r>
              <a:rPr lang="ru-RU" baseline="-25000" dirty="0"/>
              <a:t>4</a:t>
            </a:r>
            <a:r>
              <a:rPr lang="ru-RU" dirty="0"/>
              <a:t>)</a:t>
            </a:r>
            <a:r>
              <a:rPr lang="ru-RU" baseline="-25000" dirty="0"/>
              <a:t>3</a:t>
            </a:r>
            <a:r>
              <a:rPr lang="ru-RU" dirty="0"/>
              <a:t>∙3H</a:t>
            </a:r>
            <a:r>
              <a:rPr lang="ru-RU" baseline="-25000" dirty="0"/>
              <a:t>2</a:t>
            </a:r>
            <a:r>
              <a:rPr lang="ru-RU" dirty="0"/>
              <a:t>O и FeSO</a:t>
            </a:r>
            <a:r>
              <a:rPr lang="ru-RU" baseline="-25000" dirty="0"/>
              <a:t>4</a:t>
            </a:r>
            <a:r>
              <a:rPr lang="ru-RU" dirty="0"/>
              <a:t>∙7H</a:t>
            </a:r>
            <a:r>
              <a:rPr lang="ru-RU" baseline="-25000" dirty="0"/>
              <a:t>2</a:t>
            </a:r>
            <a:r>
              <a:rPr lang="ru-RU" dirty="0"/>
              <a:t>O, а также хлорное железо FеС1</a:t>
            </a:r>
            <a:r>
              <a:rPr lang="ru-RU" baseline="-25000" dirty="0"/>
              <a:t>3</a:t>
            </a:r>
            <a:r>
              <a:rPr lang="ru-RU" dirty="0"/>
              <a:t>. Наибольшее осветление происходит при использовании солей трехвалентного железа. Хлорное железо применяют в сухом виде или в виде 10…15 %-</a:t>
            </a:r>
            <a:r>
              <a:rPr lang="ru-RU" dirty="0" err="1"/>
              <a:t>х</a:t>
            </a:r>
            <a:r>
              <a:rPr lang="ru-RU" dirty="0"/>
              <a:t> растворов. Сульфаты используют в виде порошков. Доза коагулянта зависит от </a:t>
            </a:r>
            <a:r>
              <a:rPr lang="ru-RU" dirty="0" err="1"/>
              <a:t>рН</a:t>
            </a:r>
            <a:r>
              <a:rPr lang="ru-RU" dirty="0"/>
              <a:t> сточных вод и количества взвешенных веществ. Для Fe</a:t>
            </a:r>
            <a:r>
              <a:rPr lang="ru-RU" baseline="30000" dirty="0"/>
              <a:t>3+</a:t>
            </a:r>
            <a:r>
              <a:rPr lang="ru-RU" dirty="0"/>
              <a:t> </a:t>
            </a:r>
            <a:r>
              <a:rPr lang="ru-RU" dirty="0" err="1"/>
              <a:t>рН</a:t>
            </a:r>
            <a:r>
              <a:rPr lang="ru-RU" dirty="0"/>
              <a:t> = 6–9, а для Fe</a:t>
            </a:r>
            <a:r>
              <a:rPr lang="ru-RU" baseline="30000" dirty="0"/>
              <a:t>2+</a:t>
            </a:r>
            <a:r>
              <a:rPr lang="ru-RU" dirty="0"/>
              <a:t> </a:t>
            </a:r>
            <a:r>
              <a:rPr lang="ru-RU" dirty="0" err="1"/>
              <a:t>рН</a:t>
            </a:r>
            <a:r>
              <a:rPr lang="ru-RU" dirty="0"/>
              <a:t> = 9,5 и выше. Для подщелачивания сточных вод используют </a:t>
            </a:r>
            <a:r>
              <a:rPr lang="ru-RU" dirty="0" err="1"/>
              <a:t>NaOH</a:t>
            </a:r>
            <a:r>
              <a:rPr lang="ru-RU" dirty="0"/>
              <a:t> и </a:t>
            </a:r>
            <a:r>
              <a:rPr lang="ru-RU" dirty="0" err="1"/>
              <a:t>Са</a:t>
            </a:r>
            <a:r>
              <a:rPr lang="ru-RU" dirty="0"/>
              <a:t>(ОН)</a:t>
            </a:r>
            <a:r>
              <a:rPr lang="ru-RU" baseline="-25000" dirty="0"/>
              <a:t>2</a:t>
            </a:r>
            <a:r>
              <a:rPr lang="ru-RU" dirty="0"/>
              <a:t>. Образование хлопьев протекает по реакциям:</a:t>
            </a:r>
          </a:p>
          <a:p>
            <a:pPr marL="0" algn="just" fontAlgn="base">
              <a:buNone/>
            </a:pPr>
            <a:r>
              <a:rPr lang="en-US" dirty="0"/>
              <a:t>FeCl</a:t>
            </a:r>
            <a:r>
              <a:rPr lang="en-US" baseline="-25000" dirty="0"/>
              <a:t>3</a:t>
            </a:r>
            <a:r>
              <a:rPr lang="en-US" dirty="0"/>
              <a:t> + 3</a:t>
            </a:r>
            <a:r>
              <a:rPr lang="ru-RU" dirty="0"/>
              <a:t>Н</a:t>
            </a:r>
            <a:r>
              <a:rPr lang="en-US" baseline="-25000" dirty="0"/>
              <a:t>2</a:t>
            </a:r>
            <a:r>
              <a:rPr lang="ru-RU" dirty="0"/>
              <a:t>О </a:t>
            </a:r>
            <a:r>
              <a:rPr lang="en-US" dirty="0"/>
              <a:t>→ Fe(OH)</a:t>
            </a:r>
            <a:r>
              <a:rPr lang="en-US" baseline="-25000" dirty="0"/>
              <a:t>3</a:t>
            </a:r>
            <a:r>
              <a:rPr lang="en-US" dirty="0"/>
              <a:t> + 3</a:t>
            </a:r>
            <a:r>
              <a:rPr lang="ru-RU" dirty="0"/>
              <a:t>НС</a:t>
            </a:r>
            <a:r>
              <a:rPr lang="en-US" dirty="0"/>
              <a:t>1</a:t>
            </a:r>
            <a:endParaRPr lang="ru-RU" dirty="0"/>
          </a:p>
          <a:p>
            <a:pPr marL="0" algn="just" fontAlgn="base">
              <a:buNone/>
            </a:pPr>
            <a:r>
              <a:rPr lang="en-US" dirty="0"/>
              <a:t>Fe</a:t>
            </a:r>
            <a:r>
              <a:rPr lang="en-US" baseline="-25000" dirty="0"/>
              <a:t>2</a:t>
            </a:r>
            <a:r>
              <a:rPr lang="en-US" dirty="0"/>
              <a:t>(SO</a:t>
            </a:r>
            <a:r>
              <a:rPr lang="en-US" baseline="-25000" dirty="0"/>
              <a:t>4</a:t>
            </a:r>
            <a:r>
              <a:rPr lang="en-US" dirty="0"/>
              <a:t>)</a:t>
            </a:r>
            <a:r>
              <a:rPr lang="en-US" baseline="-25000" dirty="0"/>
              <a:t>3</a:t>
            </a:r>
            <a:r>
              <a:rPr lang="en-US" dirty="0"/>
              <a:t> + 6</a:t>
            </a:r>
            <a:r>
              <a:rPr lang="ru-RU" dirty="0"/>
              <a:t>Н</a:t>
            </a:r>
            <a:r>
              <a:rPr lang="en-US" baseline="-25000" dirty="0"/>
              <a:t>2</a:t>
            </a:r>
            <a:r>
              <a:rPr lang="ru-RU" dirty="0"/>
              <a:t>О </a:t>
            </a:r>
            <a:r>
              <a:rPr lang="en-US" dirty="0"/>
              <a:t>→ 2Fe(OH)</a:t>
            </a:r>
            <a:r>
              <a:rPr lang="en-US" baseline="-25000" dirty="0"/>
              <a:t>3</a:t>
            </a:r>
            <a:r>
              <a:rPr lang="en-US" dirty="0"/>
              <a:t> + 3H</a:t>
            </a:r>
            <a:r>
              <a:rPr lang="en-US" baseline="-25000" dirty="0"/>
              <a:t>2</a:t>
            </a:r>
            <a:r>
              <a:rPr lang="en-US" dirty="0"/>
              <a:t>SO</a:t>
            </a:r>
            <a:r>
              <a:rPr lang="en-US" baseline="-25000" dirty="0"/>
              <a:t>4</a:t>
            </a:r>
            <a:endParaRPr lang="ru-RU" dirty="0"/>
          </a:p>
          <a:p>
            <a:pPr marL="0" algn="just" fontAlgn="base">
              <a:buNone/>
            </a:pPr>
            <a:r>
              <a:rPr lang="ru-RU" dirty="0"/>
              <a:t>При подщелачивании сточных вод протекают следующие реакции:</a:t>
            </a:r>
          </a:p>
          <a:p>
            <a:pPr marL="0" algn="just" fontAlgn="base">
              <a:buNone/>
            </a:pPr>
            <a:r>
              <a:rPr lang="ru-RU" dirty="0"/>
              <a:t>2FeCl</a:t>
            </a:r>
            <a:r>
              <a:rPr lang="ru-RU" baseline="-25000" dirty="0"/>
              <a:t>3</a:t>
            </a:r>
            <a:r>
              <a:rPr lang="ru-RU" dirty="0"/>
              <a:t>+ 3Са(ОН)</a:t>
            </a:r>
            <a:r>
              <a:rPr lang="ru-RU" baseline="-25000" dirty="0"/>
              <a:t>2 </a:t>
            </a:r>
            <a:r>
              <a:rPr lang="ru-RU" dirty="0"/>
              <a:t>→ 2Fe(OH)</a:t>
            </a:r>
            <a:r>
              <a:rPr lang="ru-RU" baseline="-25000" dirty="0"/>
              <a:t>3</a:t>
            </a:r>
            <a:r>
              <a:rPr lang="ru-RU" dirty="0"/>
              <a:t>+ 3СаС1</a:t>
            </a:r>
            <a:r>
              <a:rPr lang="ru-RU" baseline="-25000" dirty="0"/>
              <a:t>2</a:t>
            </a:r>
            <a:endParaRPr lang="ru-RU" dirty="0"/>
          </a:p>
          <a:p>
            <a:pPr marL="0" algn="just" fontAlgn="base">
              <a:buNone/>
            </a:pPr>
            <a:r>
              <a:rPr lang="en-US" dirty="0"/>
              <a:t>Fe</a:t>
            </a:r>
            <a:r>
              <a:rPr lang="en-US" baseline="-25000" dirty="0"/>
              <a:t>2</a:t>
            </a:r>
            <a:r>
              <a:rPr lang="en-US" dirty="0"/>
              <a:t>(SO</a:t>
            </a:r>
            <a:r>
              <a:rPr lang="en-US" baseline="-25000" dirty="0"/>
              <a:t>4</a:t>
            </a:r>
            <a:r>
              <a:rPr lang="en-US" dirty="0"/>
              <a:t>)</a:t>
            </a:r>
            <a:r>
              <a:rPr lang="en-US" baseline="-25000" dirty="0"/>
              <a:t>3</a:t>
            </a:r>
            <a:r>
              <a:rPr lang="en-US" dirty="0"/>
              <a:t>+ 3Ca(OH)</a:t>
            </a:r>
            <a:r>
              <a:rPr lang="en-US" baseline="-25000" dirty="0"/>
              <a:t>2 </a:t>
            </a:r>
            <a:r>
              <a:rPr lang="en-US" dirty="0"/>
              <a:t>→ 2Fe(OH)</a:t>
            </a:r>
            <a:r>
              <a:rPr lang="en-US" baseline="-25000" dirty="0"/>
              <a:t>3</a:t>
            </a:r>
            <a:r>
              <a:rPr lang="en-US" dirty="0"/>
              <a:t>+ 3CaSO</a:t>
            </a:r>
            <a:r>
              <a:rPr lang="en-US" baseline="-25000" dirty="0"/>
              <a:t>4</a:t>
            </a:r>
            <a:endParaRPr lang="ru-RU" dirty="0"/>
          </a:p>
          <a:p>
            <a:pPr marL="0" algn="just" fontAlgn="base">
              <a:buNone/>
            </a:pPr>
            <a:r>
              <a:rPr lang="ru-RU" dirty="0"/>
              <a:t>Соли железа как коагулянты имеют ряд </a:t>
            </a:r>
            <a:r>
              <a:rPr lang="ru-RU" u="sng" dirty="0"/>
              <a:t>преимуществ</a:t>
            </a:r>
            <a:r>
              <a:rPr lang="ru-RU" dirty="0"/>
              <a:t> перед солями алюминия:</a:t>
            </a:r>
          </a:p>
          <a:p>
            <a:pPr marL="0" algn="just" fontAlgn="base">
              <a:buNone/>
            </a:pPr>
            <a:r>
              <a:rPr lang="ru-RU" dirty="0"/>
              <a:t>– лучше действуют при низких температурах воды;</a:t>
            </a:r>
          </a:p>
          <a:p>
            <a:pPr marL="0" algn="just" fontAlgn="base">
              <a:buNone/>
            </a:pPr>
            <a:r>
              <a:rPr lang="ru-RU" dirty="0"/>
              <a:t>– для них более широкая область оптимальных значений </a:t>
            </a:r>
            <a:r>
              <a:rPr lang="ru-RU" dirty="0" err="1"/>
              <a:t>рН</a:t>
            </a:r>
            <a:r>
              <a:rPr lang="ru-RU" dirty="0"/>
              <a:t> среды;</a:t>
            </a:r>
          </a:p>
          <a:p>
            <a:pPr marL="0" algn="just" fontAlgn="base">
              <a:buNone/>
            </a:pPr>
            <a:r>
              <a:rPr lang="ru-RU" dirty="0"/>
              <a:t>– большая прочность и гидравлическая крупность хлопьев;</a:t>
            </a:r>
          </a:p>
          <a:p>
            <a:pPr marL="0" algn="just" fontAlgn="base">
              <a:buNone/>
            </a:pPr>
            <a:r>
              <a:rPr lang="ru-RU" dirty="0" smtClean="0"/>
              <a:t>– </a:t>
            </a:r>
            <a:r>
              <a:rPr lang="ru-RU" dirty="0"/>
              <a:t>их можно использовать для вод с более широким диапазоном солевого состава;</a:t>
            </a:r>
          </a:p>
          <a:p>
            <a:pPr marL="0" algn="just" fontAlgn="base">
              <a:buNone/>
            </a:pPr>
            <a:r>
              <a:rPr lang="ru-RU" dirty="0" smtClean="0"/>
              <a:t>– </a:t>
            </a:r>
            <a:r>
              <a:rPr lang="ru-RU" dirty="0"/>
              <a:t>они способны устранять вредные запахи и привкусы, обусловленные присутствием сероводорода.</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786874" cy="6572296"/>
          </a:xfrm>
        </p:spPr>
        <p:txBody>
          <a:bodyPr>
            <a:normAutofit fontScale="62500" lnSpcReduction="20000"/>
          </a:bodyPr>
          <a:lstStyle/>
          <a:p>
            <a:pPr marL="0" algn="just" fontAlgn="base">
              <a:buNone/>
            </a:pPr>
            <a:r>
              <a:rPr lang="ru-RU" dirty="0"/>
              <a:t>Однако имеются и </a:t>
            </a:r>
            <a:r>
              <a:rPr lang="ru-RU" u="sng" dirty="0"/>
              <a:t>недостатки</a:t>
            </a:r>
            <a:r>
              <a:rPr lang="ru-RU" dirty="0"/>
              <a:t>: при реакции катионов железа с некоторыми органическими соединениями образуются сильно окрашивающие растворимые комплексы; соли железа обладают сильными кислотными свойствами, усиливающими коррозию аппаратуры; они имеют менее развитую поверхность хлопьев.</a:t>
            </a:r>
          </a:p>
          <a:p>
            <a:pPr marL="0" algn="just" fontAlgn="base">
              <a:buNone/>
            </a:pPr>
            <a:r>
              <a:rPr lang="ru-RU" dirty="0"/>
              <a:t>При использовании смесей A1</a:t>
            </a:r>
            <a:r>
              <a:rPr lang="ru-RU" baseline="-25000" dirty="0"/>
              <a:t>2</a:t>
            </a:r>
            <a:r>
              <a:rPr lang="ru-RU" dirty="0"/>
              <a:t>(SO</a:t>
            </a:r>
            <a:r>
              <a:rPr lang="ru-RU" baseline="-25000" dirty="0"/>
              <a:t>4</a:t>
            </a:r>
            <a:r>
              <a:rPr lang="ru-RU" dirty="0"/>
              <a:t>)</a:t>
            </a:r>
            <a:r>
              <a:rPr lang="ru-RU" baseline="-25000" dirty="0"/>
              <a:t>3</a:t>
            </a:r>
            <a:r>
              <a:rPr lang="ru-RU" dirty="0"/>
              <a:t> и FeCl</a:t>
            </a:r>
            <a:r>
              <a:rPr lang="ru-RU" baseline="-25000" dirty="0"/>
              <a:t>3</a:t>
            </a:r>
            <a:r>
              <a:rPr lang="ru-RU" dirty="0"/>
              <a:t> в соотношениях 1 : 1 до 1 : 2 достигается лучший результат </a:t>
            </a:r>
            <a:r>
              <a:rPr lang="ru-RU" dirty="0" err="1"/>
              <a:t>коагулирования</a:t>
            </a:r>
            <a:r>
              <a:rPr lang="ru-RU" dirty="0"/>
              <a:t>, чем при раздельном использовании реагентов. Происходит ускорение осаждения хлопьев.</a:t>
            </a:r>
          </a:p>
          <a:p>
            <a:pPr marL="0" algn="just" fontAlgn="base">
              <a:buNone/>
            </a:pPr>
            <a:r>
              <a:rPr lang="ru-RU" dirty="0"/>
              <a:t>Кроме названных коагулянтов для обработки сточных вод могут быть использованы различные глины, </a:t>
            </a:r>
            <a:r>
              <a:rPr lang="ru-RU" dirty="0" err="1"/>
              <a:t>алюминийсодержащие</a:t>
            </a:r>
            <a:r>
              <a:rPr lang="ru-RU" dirty="0"/>
              <a:t> отходы производства, травильные растворы, пасты, смеси, шлаки, содержащие кремнекислоту.</a:t>
            </a:r>
          </a:p>
          <a:p>
            <a:pPr marL="0" algn="just" fontAlgn="base">
              <a:buNone/>
            </a:pPr>
            <a:endParaRPr lang="en-US" b="1" i="1" dirty="0" smtClean="0"/>
          </a:p>
          <a:p>
            <a:pPr marL="0" algn="just" fontAlgn="base">
              <a:buNone/>
            </a:pPr>
            <a:r>
              <a:rPr lang="ru-RU" b="1" i="1" dirty="0" err="1" smtClean="0"/>
              <a:t>Флокуляция</a:t>
            </a:r>
            <a:r>
              <a:rPr lang="ru-RU" dirty="0" smtClean="0"/>
              <a:t> </a:t>
            </a:r>
            <a:r>
              <a:rPr lang="ru-RU" dirty="0"/>
              <a:t>– это процесс агрегации взвешенных частиц при добавлении в сточную воду высокомолекулярных соединений, называемых </a:t>
            </a:r>
            <a:r>
              <a:rPr lang="ru-RU" dirty="0" err="1"/>
              <a:t>флокулянтами</a:t>
            </a:r>
            <a:r>
              <a:rPr lang="ru-RU" dirty="0"/>
              <a:t>. В отличие от коагуляции при </a:t>
            </a:r>
            <a:r>
              <a:rPr lang="ru-RU" dirty="0" err="1"/>
              <a:t>флокуляции</a:t>
            </a:r>
            <a:r>
              <a:rPr lang="ru-RU" dirty="0"/>
              <a:t> агрегация происходит не только при непосредственном контакте частиц, но и в результате взаимодействия молекул адсорбированного на частицах </a:t>
            </a:r>
            <a:r>
              <a:rPr lang="ru-RU" dirty="0" err="1"/>
              <a:t>флокулянта</a:t>
            </a:r>
            <a:r>
              <a:rPr lang="ru-RU" dirty="0"/>
              <a:t>. </a:t>
            </a:r>
            <a:r>
              <a:rPr lang="ru-RU" dirty="0" err="1"/>
              <a:t>Флокуляцию</a:t>
            </a:r>
            <a:r>
              <a:rPr lang="ru-RU" dirty="0"/>
              <a:t> проводят</a:t>
            </a:r>
            <a:r>
              <a:rPr lang="ru-RU" b="1" dirty="0"/>
              <a:t> </a:t>
            </a:r>
            <a:r>
              <a:rPr lang="ru-RU" dirty="0"/>
              <a:t>для интенсификации процесса образования хлопьев </a:t>
            </a:r>
            <a:r>
              <a:rPr lang="ru-RU" dirty="0" err="1"/>
              <a:t>гидроксидов</a:t>
            </a:r>
            <a:r>
              <a:rPr lang="ru-RU" dirty="0"/>
              <a:t> алюминия и железа с целью повышения скорости их осаждения. Использование </a:t>
            </a:r>
            <a:r>
              <a:rPr lang="ru-RU" dirty="0" err="1"/>
              <a:t>флокулянтов</a:t>
            </a:r>
            <a:r>
              <a:rPr lang="ru-RU" dirty="0"/>
              <a:t> позволяет снизить дозы коагулянтов, уменьшить продолжительность процесса </a:t>
            </a:r>
            <a:r>
              <a:rPr lang="ru-RU" dirty="0" err="1"/>
              <a:t>коагулирования</a:t>
            </a:r>
            <a:r>
              <a:rPr lang="ru-RU" dirty="0"/>
              <a:t> и повысить скорость осаждения образующихся хлопьев.</a:t>
            </a:r>
          </a:p>
          <a:p>
            <a:pPr marL="0" algn="just">
              <a:buNone/>
            </a:pPr>
            <a:r>
              <a:rPr lang="ru-RU" dirty="0"/>
              <a:t>Для очистки сточных вод используют природные и синтетические </a:t>
            </a:r>
            <a:r>
              <a:rPr lang="ru-RU" dirty="0" err="1"/>
              <a:t>флокулянты</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357982"/>
          </a:xfrm>
        </p:spPr>
        <p:txBody>
          <a:bodyPr>
            <a:normAutofit fontScale="70000" lnSpcReduction="20000"/>
          </a:bodyPr>
          <a:lstStyle/>
          <a:p>
            <a:pPr marL="0" algn="just" fontAlgn="base">
              <a:buNone/>
            </a:pPr>
            <a:r>
              <a:rPr lang="ru-RU" dirty="0"/>
              <a:t>К природным </a:t>
            </a:r>
            <a:r>
              <a:rPr lang="ru-RU" dirty="0" err="1"/>
              <a:t>флокулянтам</a:t>
            </a:r>
            <a:r>
              <a:rPr lang="ru-RU" dirty="0"/>
              <a:t> относятся крахмал, декстрин, эфиры, целлюлоза, др. Активная кремневая кислота (xSiO</a:t>
            </a:r>
            <a:r>
              <a:rPr lang="ru-RU" baseline="-25000" dirty="0"/>
              <a:t>2 </a:t>
            </a:r>
            <a:r>
              <a:rPr lang="ru-RU" dirty="0"/>
              <a:t>∙yH</a:t>
            </a:r>
            <a:r>
              <a:rPr lang="ru-RU" baseline="-25000" dirty="0"/>
              <a:t>2</a:t>
            </a:r>
            <a:r>
              <a:rPr lang="ru-RU" dirty="0"/>
              <a:t>O) является наиболее распространенным неорганическим </a:t>
            </a:r>
            <a:r>
              <a:rPr lang="ru-RU" dirty="0" err="1"/>
              <a:t>флокулянтом</a:t>
            </a:r>
            <a:r>
              <a:rPr lang="ru-RU" dirty="0"/>
              <a:t>. Из синтетических органических </a:t>
            </a:r>
            <a:r>
              <a:rPr lang="ru-RU" dirty="0" err="1"/>
              <a:t>флокулянтов</a:t>
            </a:r>
            <a:r>
              <a:rPr lang="ru-RU" dirty="0"/>
              <a:t> наибольшее применение в нашей стране получил </a:t>
            </a:r>
            <a:r>
              <a:rPr lang="ru-RU" dirty="0" err="1"/>
              <a:t>полиакриламид</a:t>
            </a:r>
            <a:r>
              <a:rPr lang="ru-RU" dirty="0"/>
              <a:t> технический (ПАА) и </a:t>
            </a:r>
            <a:r>
              <a:rPr lang="ru-RU" dirty="0" err="1"/>
              <a:t>гидролизованный</a:t>
            </a:r>
            <a:r>
              <a:rPr lang="ru-RU" dirty="0"/>
              <a:t> (ГПАА). Технический ПАА получают при взаимодействии акрилонитрила с серной кислотой с последующей полимеризацией акриламида. </a:t>
            </a:r>
            <a:r>
              <a:rPr lang="ru-RU" dirty="0" err="1"/>
              <a:t>Гидролизованный</a:t>
            </a:r>
            <a:r>
              <a:rPr lang="ru-RU" dirty="0"/>
              <a:t> </a:t>
            </a:r>
            <a:r>
              <a:rPr lang="ru-RU" dirty="0" err="1"/>
              <a:t>полиакриламид</a:t>
            </a:r>
            <a:r>
              <a:rPr lang="ru-RU" dirty="0"/>
              <a:t> получают омылением технического ПАА щелочью. При выборе состава и дозы </a:t>
            </a:r>
            <a:r>
              <a:rPr lang="ru-RU" dirty="0" err="1"/>
              <a:t>флокулянта</a:t>
            </a:r>
            <a:r>
              <a:rPr lang="ru-RU" dirty="0"/>
              <a:t> учитывают свойства его макромолекул и природу </a:t>
            </a:r>
            <a:r>
              <a:rPr lang="ru-RU" dirty="0" err="1"/>
              <a:t>диспергированных</a:t>
            </a:r>
            <a:r>
              <a:rPr lang="ru-RU" dirty="0"/>
              <a:t> частиц. Оптимальная доза ПАА для очистки промышленных сточных вод колеблется в пределах 0,4…1 г/м</a:t>
            </a:r>
            <a:r>
              <a:rPr lang="ru-RU" baseline="30000" dirty="0"/>
              <a:t>3</a:t>
            </a:r>
            <a:r>
              <a:rPr lang="ru-RU" dirty="0"/>
              <a:t>. </a:t>
            </a:r>
            <a:r>
              <a:rPr lang="ru-RU" dirty="0" err="1"/>
              <a:t>Полиакриламид</a:t>
            </a:r>
            <a:r>
              <a:rPr lang="ru-RU" dirty="0"/>
              <a:t> технический действует в широком диапазоне </a:t>
            </a:r>
            <a:r>
              <a:rPr lang="ru-RU" dirty="0" err="1"/>
              <a:t>рН</a:t>
            </a:r>
            <a:r>
              <a:rPr lang="ru-RU" dirty="0"/>
              <a:t> среды. Однако скорость осаждения </a:t>
            </a:r>
            <a:r>
              <a:rPr lang="ru-RU" dirty="0" err="1"/>
              <a:t>сфлокулировавших</a:t>
            </a:r>
            <a:r>
              <a:rPr lang="ru-RU" dirty="0"/>
              <a:t> хлопьев при </a:t>
            </a:r>
            <a:r>
              <a:rPr lang="ru-RU" dirty="0" err="1"/>
              <a:t>рН</a:t>
            </a:r>
            <a:r>
              <a:rPr lang="ru-RU" dirty="0"/>
              <a:t> = 9 и более уменьшается.</a:t>
            </a:r>
          </a:p>
          <a:p>
            <a:pPr marL="0" algn="just" fontAlgn="base">
              <a:buNone/>
            </a:pPr>
            <a:r>
              <a:rPr lang="ru-RU" dirty="0"/>
              <a:t>Механизм действия </a:t>
            </a:r>
            <a:r>
              <a:rPr lang="ru-RU" dirty="0" err="1"/>
              <a:t>флокулянтов</a:t>
            </a:r>
            <a:r>
              <a:rPr lang="ru-RU" dirty="0"/>
              <a:t> основан на следующих явлениях:</a:t>
            </a:r>
          </a:p>
          <a:p>
            <a:pPr marL="0" algn="just" fontAlgn="base">
              <a:buNone/>
            </a:pPr>
            <a:r>
              <a:rPr lang="ru-RU" dirty="0"/>
              <a:t>– адсорбции молекул </a:t>
            </a:r>
            <a:r>
              <a:rPr lang="ru-RU" dirty="0" err="1"/>
              <a:t>флокулянта</a:t>
            </a:r>
            <a:r>
              <a:rPr lang="ru-RU" dirty="0"/>
              <a:t> на поверхности коллоидных частиц;</a:t>
            </a:r>
          </a:p>
          <a:p>
            <a:pPr marL="0" algn="just" fontAlgn="base">
              <a:buNone/>
            </a:pPr>
            <a:r>
              <a:rPr lang="ru-RU" dirty="0"/>
              <a:t>– </a:t>
            </a:r>
            <a:r>
              <a:rPr lang="ru-RU" dirty="0" err="1"/>
              <a:t>ретикуляции</a:t>
            </a:r>
            <a:r>
              <a:rPr lang="ru-RU" dirty="0"/>
              <a:t> (образовании сетчатой структуры) молекул </a:t>
            </a:r>
            <a:r>
              <a:rPr lang="ru-RU" dirty="0" err="1"/>
              <a:t>флокулянта</a:t>
            </a:r>
            <a:r>
              <a:rPr lang="ru-RU" dirty="0"/>
              <a:t>;</a:t>
            </a:r>
          </a:p>
          <a:p>
            <a:pPr marL="0" algn="just" fontAlgn="base">
              <a:buNone/>
            </a:pPr>
            <a:r>
              <a:rPr lang="ru-RU" dirty="0"/>
              <a:t>– слипании коллоидных частиц за счет сил Ван-дер-Ваальса.</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858312" cy="6357982"/>
          </a:xfrm>
        </p:spPr>
        <p:txBody>
          <a:bodyPr>
            <a:normAutofit fontScale="62500" lnSpcReduction="20000"/>
          </a:bodyPr>
          <a:lstStyle/>
          <a:p>
            <a:pPr marL="0" lvl="0" algn="just" fontAlgn="base">
              <a:buNone/>
            </a:pPr>
            <a:r>
              <a:rPr lang="ru-RU" b="1" dirty="0" smtClean="0"/>
              <a:t>2. Химические </a:t>
            </a:r>
            <a:r>
              <a:rPr lang="ru-RU" b="1" dirty="0"/>
              <a:t>превращения в процессе </a:t>
            </a:r>
            <a:r>
              <a:rPr lang="ru-RU" b="1" dirty="0" err="1"/>
              <a:t>реагентной</a:t>
            </a:r>
            <a:r>
              <a:rPr lang="ru-RU" b="1" dirty="0"/>
              <a:t> очистки сточных вод</a:t>
            </a:r>
            <a:endParaRPr lang="ru-RU" dirty="0"/>
          </a:p>
          <a:p>
            <a:pPr marL="0" algn="just" fontAlgn="base"/>
            <a:endParaRPr lang="ru-RU" b="1" i="1" dirty="0" smtClean="0"/>
          </a:p>
          <a:p>
            <a:pPr marL="0" algn="just" fontAlgn="base">
              <a:buNone/>
            </a:pPr>
            <a:r>
              <a:rPr lang="ru-RU" b="1" i="1" dirty="0" smtClean="0"/>
              <a:t>2.1 </a:t>
            </a:r>
            <a:r>
              <a:rPr lang="ru-RU" b="1" i="1" dirty="0"/>
              <a:t>Нейтрализация сточных вод</a:t>
            </a:r>
            <a:endParaRPr lang="ru-RU" dirty="0"/>
          </a:p>
          <a:p>
            <a:pPr marL="0" algn="just">
              <a:buNone/>
            </a:pPr>
            <a:r>
              <a:rPr lang="ru-RU" dirty="0"/>
              <a:t>Производственные сточные воды от технологических процессов многих отраслей промышленности содержат щелочи и кислоты, а также соли тяжелых металлов. Для предупреждения нарушения физико-химических и биохимических процессов в </a:t>
            </a:r>
            <a:r>
              <a:rPr lang="ru-RU" dirty="0" err="1"/>
              <a:t>биоокислителях</a:t>
            </a:r>
            <a:r>
              <a:rPr lang="ru-RU" dirty="0"/>
              <a:t> и в водоемах, а также для осаждения из сточных вод солей тяжелых металлов кислые и щелочные стоки подвергают нейтрализации. Практически нейтральными считаются воды, имеющие </a:t>
            </a:r>
            <a:r>
              <a:rPr lang="ru-RU" dirty="0" err="1"/>
              <a:t>pH</a:t>
            </a:r>
            <a:r>
              <a:rPr lang="ru-RU" dirty="0"/>
              <a:t> = 6,5–8,5.</a:t>
            </a:r>
          </a:p>
          <a:p>
            <a:pPr marL="0" algn="just">
              <a:buNone/>
            </a:pPr>
            <a:r>
              <a:rPr lang="ru-RU" i="1" dirty="0"/>
              <a:t>Нейтрализация</a:t>
            </a:r>
            <a:r>
              <a:rPr lang="ru-RU" dirty="0"/>
              <a:t> – это реакция между </a:t>
            </a:r>
            <a:r>
              <a:rPr lang="ru-RU" dirty="0" err="1"/>
              <a:t>гидратированными</a:t>
            </a:r>
            <a:r>
              <a:rPr lang="ru-RU" dirty="0"/>
              <a:t> ионами водорода сильных кислот и ионами гидроксила в основаниях, приводящая к образованию молекул воды. В общем виде реакция нейтрализации выражается </a:t>
            </a:r>
            <a:r>
              <a:rPr lang="ru-RU" dirty="0" smtClean="0"/>
              <a:t>уравнением</a:t>
            </a:r>
            <a:r>
              <a:rPr lang="ru-RU" dirty="0"/>
              <a:t> </a:t>
            </a:r>
          </a:p>
          <a:p>
            <a:pPr marL="0" algn="just">
              <a:buNone/>
            </a:pPr>
            <a:r>
              <a:rPr lang="ru-RU" dirty="0"/>
              <a:t>Н</a:t>
            </a:r>
            <a:r>
              <a:rPr lang="ru-RU" baseline="30000" dirty="0"/>
              <a:t>+</a:t>
            </a:r>
            <a:r>
              <a:rPr lang="ru-RU" dirty="0"/>
              <a:t>  + ОН</a:t>
            </a:r>
            <a:r>
              <a:rPr lang="ru-RU" baseline="30000" dirty="0"/>
              <a:t>-</a:t>
            </a:r>
            <a:r>
              <a:rPr lang="ru-RU" dirty="0"/>
              <a:t> → Н</a:t>
            </a:r>
            <a:r>
              <a:rPr lang="ru-RU" baseline="-25000" dirty="0"/>
              <a:t>2</a:t>
            </a:r>
            <a:r>
              <a:rPr lang="ru-RU" dirty="0"/>
              <a:t>О</a:t>
            </a:r>
          </a:p>
          <a:p>
            <a:pPr marL="0" algn="just">
              <a:buNone/>
            </a:pPr>
            <a:r>
              <a:rPr lang="ru-RU" dirty="0" smtClean="0"/>
              <a:t>В </a:t>
            </a:r>
            <a:r>
              <a:rPr lang="ru-RU" dirty="0"/>
              <a:t>результате концентрация каждого из этих ионов становится равной той, которая свойственна самой воде, т. е. активная реакция водной среды приближается к </a:t>
            </a:r>
            <a:r>
              <a:rPr lang="ru-RU" dirty="0" err="1"/>
              <a:t>pH</a:t>
            </a:r>
            <a:r>
              <a:rPr lang="ru-RU" dirty="0"/>
              <a:t> = 7. Нейтрализацию можно проводить различными способами: смешением кислых и щелочных сточных вод, добавлением реагентов, фильтрованием кислых вод через нейтрализующие материалы, абсорбцией кислых газов щелочными водами или абсорбцией аммиака кислыми водами. В процессе нейтрализации могут образовываться осадки.</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15436" cy="6572296"/>
          </a:xfrm>
        </p:spPr>
        <p:txBody>
          <a:bodyPr>
            <a:normAutofit fontScale="62500" lnSpcReduction="20000"/>
          </a:bodyPr>
          <a:lstStyle/>
          <a:p>
            <a:pPr marL="0" algn="just" fontAlgn="base">
              <a:buNone/>
            </a:pPr>
            <a:r>
              <a:rPr lang="ru-RU" b="1" i="1" dirty="0"/>
              <a:t>2.2 </a:t>
            </a:r>
            <a:r>
              <a:rPr lang="ru-RU" b="1" i="1" dirty="0" err="1"/>
              <a:t>Реагентная</a:t>
            </a:r>
            <a:r>
              <a:rPr lang="ru-RU" b="1" i="1" dirty="0"/>
              <a:t> очистка сточных вод, содержащих </a:t>
            </a:r>
            <a:r>
              <a:rPr lang="ru-RU" b="1" i="1" dirty="0" err="1"/>
              <a:t>цианид-ионы</a:t>
            </a:r>
            <a:endParaRPr lang="ru-RU" dirty="0"/>
          </a:p>
          <a:p>
            <a:pPr marL="0" algn="just" fontAlgn="base">
              <a:buNone/>
            </a:pPr>
            <a:r>
              <a:rPr lang="ru-RU" dirty="0"/>
              <a:t>Для обезвреживания циансодержащих сточных вод используется </a:t>
            </a:r>
            <a:r>
              <a:rPr lang="ru-RU" dirty="0" err="1"/>
              <a:t>реагентный</a:t>
            </a:r>
            <a:r>
              <a:rPr lang="ru-RU" dirty="0"/>
              <a:t> метод, основанный на химическом превращении высокотоксичных цианидов в нетоксичные соединения. Цианиды окисляют различными окислителями: соединениями, содержащими активный хлор (хлорная известь, гипохлорит кальция, гипохлорит натрия, жидкий хлор), озоном, перманганатом калия, перекисью водорода. Рассмотрим реакции, по которым осуществляются данные процессы:</a:t>
            </a:r>
          </a:p>
          <a:p>
            <a:pPr marL="0" algn="just" fontAlgn="base">
              <a:buNone/>
            </a:pPr>
            <a:r>
              <a:rPr lang="ru-RU" dirty="0"/>
              <a:t>а) При обработке циансодержащих стоков гипохлоритом протекают следующие реакции: </a:t>
            </a:r>
          </a:p>
          <a:p>
            <a:pPr marL="0" algn="just" fontAlgn="base">
              <a:buNone/>
            </a:pPr>
            <a:r>
              <a:rPr lang="ru-RU" dirty="0"/>
              <a:t>CN</a:t>
            </a:r>
            <a:r>
              <a:rPr lang="ru-RU" baseline="30000" dirty="0"/>
              <a:t>–</a:t>
            </a:r>
            <a:r>
              <a:rPr lang="ru-RU" dirty="0"/>
              <a:t> + </a:t>
            </a:r>
            <a:r>
              <a:rPr lang="ru-RU" dirty="0" err="1"/>
              <a:t>OCl</a:t>
            </a:r>
            <a:r>
              <a:rPr lang="ru-RU" baseline="30000" dirty="0"/>
              <a:t>–</a:t>
            </a:r>
            <a:r>
              <a:rPr lang="ru-RU" dirty="0"/>
              <a:t> = CNO</a:t>
            </a:r>
            <a:r>
              <a:rPr lang="ru-RU" baseline="30000" dirty="0"/>
              <a:t>–</a:t>
            </a:r>
            <a:r>
              <a:rPr lang="ru-RU" dirty="0"/>
              <a:t> + </a:t>
            </a:r>
            <a:r>
              <a:rPr lang="ru-RU" dirty="0" err="1"/>
              <a:t>Cl</a:t>
            </a:r>
            <a:r>
              <a:rPr lang="ru-RU" baseline="30000" dirty="0"/>
              <a:t>–</a:t>
            </a:r>
            <a:endParaRPr lang="ru-RU" dirty="0"/>
          </a:p>
          <a:p>
            <a:pPr marL="0" algn="just" fontAlgn="base">
              <a:buNone/>
            </a:pPr>
            <a:r>
              <a:rPr lang="ru-RU" dirty="0"/>
              <a:t>б) При избытке </a:t>
            </a:r>
            <a:r>
              <a:rPr lang="ru-RU" dirty="0" err="1"/>
              <a:t>гипохлорит-иона</a:t>
            </a:r>
            <a:r>
              <a:rPr lang="ru-RU" dirty="0"/>
              <a:t> протекает реакция: </a:t>
            </a:r>
          </a:p>
          <a:p>
            <a:pPr marL="0" algn="just" fontAlgn="base">
              <a:buNone/>
            </a:pPr>
            <a:r>
              <a:rPr lang="en-US" dirty="0"/>
              <a:t>2CNO</a:t>
            </a:r>
            <a:r>
              <a:rPr lang="en-US" baseline="30000" dirty="0"/>
              <a:t>–</a:t>
            </a:r>
            <a:r>
              <a:rPr lang="en-US" dirty="0"/>
              <a:t> + 3OCl</a:t>
            </a:r>
            <a:r>
              <a:rPr lang="en-US" baseline="30000" dirty="0"/>
              <a:t>–</a:t>
            </a:r>
            <a:r>
              <a:rPr lang="en-US" dirty="0"/>
              <a:t> + 2H </a:t>
            </a:r>
            <a:r>
              <a:rPr lang="en-US" baseline="30000" dirty="0"/>
              <a:t>+</a:t>
            </a:r>
            <a:r>
              <a:rPr lang="en-US" dirty="0"/>
              <a:t> = 2CO</a:t>
            </a:r>
            <a:r>
              <a:rPr lang="en-US" baseline="-25000" dirty="0"/>
              <a:t>2</a:t>
            </a:r>
            <a:r>
              <a:rPr lang="en-US" dirty="0"/>
              <a:t> + 3Cl</a:t>
            </a:r>
            <a:r>
              <a:rPr lang="en-US" baseline="30000" dirty="0"/>
              <a:t>–</a:t>
            </a:r>
            <a:r>
              <a:rPr lang="en-US" dirty="0"/>
              <a:t> + N</a:t>
            </a:r>
            <a:r>
              <a:rPr lang="en-US" baseline="-25000" dirty="0"/>
              <a:t>2</a:t>
            </a:r>
            <a:r>
              <a:rPr lang="en-US" dirty="0"/>
              <a:t> + H</a:t>
            </a:r>
            <a:r>
              <a:rPr lang="en-US" baseline="-25000" dirty="0"/>
              <a:t>2</a:t>
            </a:r>
            <a:r>
              <a:rPr lang="en-US" dirty="0"/>
              <a:t>O</a:t>
            </a:r>
            <a:endParaRPr lang="ru-RU" dirty="0"/>
          </a:p>
          <a:p>
            <a:pPr marL="0" algn="just" fontAlgn="base">
              <a:buNone/>
            </a:pPr>
            <a:r>
              <a:rPr lang="ru-RU" dirty="0"/>
              <a:t>Для устранения побочных реакций образования токсичного хлорциана выделяющуюся соляную кислоту необходимо </a:t>
            </a:r>
            <a:r>
              <a:rPr lang="ru-RU" dirty="0" err="1"/>
              <a:t>нейтрализовывать</a:t>
            </a:r>
            <a:r>
              <a:rPr lang="ru-RU" dirty="0"/>
              <a:t> постоянным добавлением щелочи.</a:t>
            </a:r>
          </a:p>
          <a:p>
            <a:pPr marL="0" algn="just" fontAlgn="base">
              <a:buNone/>
            </a:pPr>
            <a:r>
              <a:rPr lang="ru-RU" dirty="0"/>
              <a:t>При окислении жидким хлором протекает следующая реакция:</a:t>
            </a:r>
          </a:p>
          <a:p>
            <a:pPr marL="0" algn="just" fontAlgn="base">
              <a:buNone/>
            </a:pPr>
            <a:r>
              <a:rPr lang="en-US" dirty="0"/>
              <a:t>CN</a:t>
            </a:r>
            <a:r>
              <a:rPr lang="en-US" baseline="30000" dirty="0"/>
              <a:t>–</a:t>
            </a:r>
            <a:r>
              <a:rPr lang="en-US" dirty="0"/>
              <a:t> + Cl</a:t>
            </a:r>
            <a:r>
              <a:rPr lang="en-US" baseline="-25000" dirty="0"/>
              <a:t>2</a:t>
            </a:r>
            <a:r>
              <a:rPr lang="en-US" dirty="0"/>
              <a:t> + 2OH</a:t>
            </a:r>
            <a:r>
              <a:rPr lang="en-US" baseline="30000" dirty="0"/>
              <a:t>–</a:t>
            </a:r>
            <a:r>
              <a:rPr lang="en-US" dirty="0"/>
              <a:t> = CNO</a:t>
            </a:r>
            <a:r>
              <a:rPr lang="en-US" baseline="30000" dirty="0"/>
              <a:t>–</a:t>
            </a:r>
            <a:r>
              <a:rPr lang="en-US" dirty="0"/>
              <a:t> + 2Cl</a:t>
            </a:r>
            <a:r>
              <a:rPr lang="en-US" baseline="30000" dirty="0"/>
              <a:t>–</a:t>
            </a:r>
            <a:r>
              <a:rPr lang="en-US" dirty="0"/>
              <a:t> + H</a:t>
            </a:r>
            <a:r>
              <a:rPr lang="en-US" baseline="-25000" dirty="0"/>
              <a:t>2</a:t>
            </a:r>
            <a:r>
              <a:rPr lang="en-US" dirty="0"/>
              <a:t>O</a:t>
            </a:r>
            <a:endParaRPr lang="ru-RU" dirty="0"/>
          </a:p>
          <a:p>
            <a:pPr marL="0" algn="just" fontAlgn="base">
              <a:buNone/>
            </a:pPr>
            <a:r>
              <a:rPr lang="ru-RU" dirty="0"/>
              <a:t>При работе с жидким хлором следует иметь в виду, что при растворении его в воде происходит подкисление воды:</a:t>
            </a:r>
          </a:p>
          <a:p>
            <a:pPr marL="0" algn="just" fontAlgn="base">
              <a:buNone/>
            </a:pPr>
            <a:r>
              <a:rPr lang="ru-RU" dirty="0"/>
              <a:t>Cl</a:t>
            </a:r>
            <a:r>
              <a:rPr lang="ru-RU" baseline="-25000" dirty="0"/>
              <a:t>2</a:t>
            </a:r>
            <a:r>
              <a:rPr lang="ru-RU" dirty="0"/>
              <a:t> + H</a:t>
            </a:r>
            <a:r>
              <a:rPr lang="ru-RU" baseline="-25000" dirty="0"/>
              <a:t>2</a:t>
            </a:r>
            <a:r>
              <a:rPr lang="ru-RU" dirty="0"/>
              <a:t>O = </a:t>
            </a:r>
            <a:r>
              <a:rPr lang="ru-RU" dirty="0" err="1"/>
              <a:t>HOCl</a:t>
            </a:r>
            <a:r>
              <a:rPr lang="ru-RU" dirty="0"/>
              <a:t> + </a:t>
            </a:r>
            <a:r>
              <a:rPr lang="ru-RU" dirty="0" err="1"/>
              <a:t>HCl</a:t>
            </a:r>
            <a:endParaRPr lang="ru-RU" dirty="0"/>
          </a:p>
          <a:p>
            <a:pPr marL="0" algn="just" fontAlgn="base">
              <a:buNone/>
            </a:pPr>
            <a:r>
              <a:rPr lang="ru-RU" dirty="0"/>
              <a:t>и образование хлорциана по реакции:</a:t>
            </a:r>
          </a:p>
          <a:p>
            <a:pPr marL="0" algn="just" fontAlgn="base">
              <a:buNone/>
            </a:pPr>
            <a:r>
              <a:rPr lang="ru-RU" dirty="0"/>
              <a:t>2CN</a:t>
            </a:r>
            <a:r>
              <a:rPr lang="ru-RU" baseline="30000" dirty="0"/>
              <a:t>–</a:t>
            </a:r>
            <a:r>
              <a:rPr lang="ru-RU" dirty="0"/>
              <a:t> + Cl</a:t>
            </a:r>
            <a:r>
              <a:rPr lang="ru-RU" baseline="-25000" dirty="0"/>
              <a:t>2</a:t>
            </a:r>
            <a:r>
              <a:rPr lang="ru-RU" dirty="0"/>
              <a:t> = 2ClCN</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472518" cy="6429420"/>
          </a:xfrm>
        </p:spPr>
        <p:txBody>
          <a:bodyPr>
            <a:normAutofit fontScale="70000" lnSpcReduction="20000"/>
          </a:bodyPr>
          <a:lstStyle/>
          <a:p>
            <a:pPr marL="0" algn="just" fontAlgn="base">
              <a:buNone/>
            </a:pPr>
            <a:r>
              <a:rPr lang="ru-RU" dirty="0"/>
              <a:t>В этом случае требуется постоянное добавление щелочи. Полным окислением цианидов считается наличие в обработанной воде остаточной концентрации активного хлора 2–3 мг/л. Под «активным хлором» понимается недиссоциированная форма </a:t>
            </a:r>
            <a:r>
              <a:rPr lang="ru-RU" dirty="0" err="1"/>
              <a:t>HClO</a:t>
            </a:r>
            <a:r>
              <a:rPr lang="ru-RU" dirty="0"/>
              <a:t>. Таким образом, окисления хлором и хлорсодержащими компонентами требует достаточно большого количества щелочи, что делает процесс дорогим и усиливает загрязнение сточных вод дополнительными компонентами.</a:t>
            </a:r>
          </a:p>
          <a:p>
            <a:pPr marL="0" algn="just" fontAlgn="base">
              <a:buNone/>
            </a:pPr>
            <a:r>
              <a:rPr lang="ru-RU" dirty="0"/>
              <a:t>Окисление цианидов раствором перманганата калия протекает по реакции</a:t>
            </a:r>
          </a:p>
          <a:p>
            <a:pPr marL="0" algn="just" fontAlgn="base">
              <a:buNone/>
            </a:pPr>
            <a:r>
              <a:rPr lang="en-US" dirty="0"/>
              <a:t>3CN</a:t>
            </a:r>
            <a:r>
              <a:rPr lang="en-US" baseline="30000" dirty="0"/>
              <a:t>–</a:t>
            </a:r>
            <a:r>
              <a:rPr lang="en-US" dirty="0"/>
              <a:t> + 2  + H</a:t>
            </a:r>
            <a:r>
              <a:rPr lang="en-US" baseline="-25000" dirty="0"/>
              <a:t>2</a:t>
            </a:r>
            <a:r>
              <a:rPr lang="en-US" dirty="0"/>
              <a:t>O = 3CNO</a:t>
            </a:r>
            <a:r>
              <a:rPr lang="en-US" baseline="30000" dirty="0"/>
              <a:t>–</a:t>
            </a:r>
            <a:r>
              <a:rPr lang="en-US" dirty="0"/>
              <a:t> + 2MnO</a:t>
            </a:r>
            <a:r>
              <a:rPr lang="en-US" baseline="-25000" dirty="0"/>
              <a:t>2</a:t>
            </a:r>
            <a:r>
              <a:rPr lang="en-US" dirty="0"/>
              <a:t>↓ + 2OH</a:t>
            </a:r>
            <a:r>
              <a:rPr lang="en-US" baseline="30000" dirty="0"/>
              <a:t>–</a:t>
            </a:r>
            <a:r>
              <a:rPr lang="en-US" dirty="0"/>
              <a:t>.</a:t>
            </a:r>
            <a:endParaRPr lang="ru-RU" dirty="0"/>
          </a:p>
          <a:p>
            <a:pPr marL="0" algn="just" fontAlgn="base">
              <a:buNone/>
            </a:pPr>
            <a:r>
              <a:rPr lang="ru-RU" dirty="0"/>
              <a:t>Процесс проводят при </a:t>
            </a:r>
            <a:r>
              <a:rPr lang="ru-RU" dirty="0" err="1"/>
              <a:t>pH</a:t>
            </a:r>
            <a:r>
              <a:rPr lang="ru-RU" dirty="0"/>
              <a:t> &gt; 7, используя оборудование периодического действия. Целесообразнее вести процесс при наличии отходов перманганата калия на производстве, использовании установок малой производительности, в аварийных ситуациях.</a:t>
            </a:r>
          </a:p>
          <a:p>
            <a:pPr marL="0" algn="just" fontAlgn="base">
              <a:buNone/>
            </a:pPr>
            <a:r>
              <a:rPr lang="ru-RU" dirty="0"/>
              <a:t>Обезвреживание больших объемов сточных вод с концентрацией [CN</a:t>
            </a:r>
            <a:r>
              <a:rPr lang="ru-RU" baseline="30000" dirty="0"/>
              <a:t>–</a:t>
            </a:r>
            <a:r>
              <a:rPr lang="ru-RU" dirty="0"/>
              <a:t>] &lt; 100 мг/л можно проводить методом окисления озоном. В слабощелочной среде озон быстро реагирует с цианидами, образуя </a:t>
            </a:r>
            <a:r>
              <a:rPr lang="ru-RU" dirty="0" err="1"/>
              <a:t>цианаты</a:t>
            </a:r>
            <a:r>
              <a:rPr lang="ru-RU" dirty="0"/>
              <a:t>, которые окисляются до карбонатов и N</a:t>
            </a:r>
            <a:r>
              <a:rPr lang="ru-RU" baseline="-25000" dirty="0"/>
              <a:t>2</a:t>
            </a:r>
            <a:r>
              <a:rPr lang="ru-RU" dirty="0"/>
              <a:t>, по реакции</a:t>
            </a:r>
          </a:p>
          <a:p>
            <a:pPr marL="0" algn="just" fontAlgn="base">
              <a:buNone/>
            </a:pPr>
            <a:r>
              <a:rPr lang="en-US" dirty="0"/>
              <a:t>CN</a:t>
            </a:r>
            <a:r>
              <a:rPr lang="ru-RU" baseline="30000" dirty="0"/>
              <a:t>–</a:t>
            </a:r>
            <a:r>
              <a:rPr lang="ru-RU" dirty="0"/>
              <a:t> + </a:t>
            </a:r>
            <a:r>
              <a:rPr lang="en-US" dirty="0"/>
              <a:t>O</a:t>
            </a:r>
            <a:r>
              <a:rPr lang="ru-RU" baseline="-25000" dirty="0"/>
              <a:t>3</a:t>
            </a:r>
            <a:r>
              <a:rPr lang="ru-RU" dirty="0"/>
              <a:t> = </a:t>
            </a:r>
            <a:r>
              <a:rPr lang="en-US" dirty="0"/>
              <a:t>CNO</a:t>
            </a:r>
            <a:r>
              <a:rPr lang="ru-RU" baseline="30000" dirty="0"/>
              <a:t>–</a:t>
            </a:r>
            <a:r>
              <a:rPr lang="ru-RU" dirty="0"/>
              <a:t> + </a:t>
            </a:r>
            <a:r>
              <a:rPr lang="en-US" dirty="0"/>
              <a:t>O</a:t>
            </a:r>
            <a:r>
              <a:rPr lang="ru-RU" baseline="-25000" dirty="0"/>
              <a:t>2</a:t>
            </a:r>
            <a:endParaRPr lang="ru-RU" dirty="0"/>
          </a:p>
          <a:p>
            <a:pPr marL="0" algn="just" fontAlgn="base">
              <a:buNone/>
            </a:pPr>
            <a:r>
              <a:rPr lang="ru-RU" dirty="0"/>
              <a:t>2</a:t>
            </a:r>
            <a:r>
              <a:rPr lang="en-US" dirty="0"/>
              <a:t>CNO</a:t>
            </a:r>
            <a:r>
              <a:rPr lang="ru-RU" baseline="30000" dirty="0"/>
              <a:t>–</a:t>
            </a:r>
            <a:r>
              <a:rPr lang="ru-RU" dirty="0"/>
              <a:t> + 3</a:t>
            </a:r>
            <a:r>
              <a:rPr lang="en-US" dirty="0"/>
              <a:t>O</a:t>
            </a:r>
            <a:r>
              <a:rPr lang="ru-RU" baseline="-25000" dirty="0"/>
              <a:t>3</a:t>
            </a:r>
            <a:r>
              <a:rPr lang="ru-RU" dirty="0"/>
              <a:t> + 2</a:t>
            </a:r>
            <a:r>
              <a:rPr lang="en-US" dirty="0"/>
              <a:t>OH</a:t>
            </a:r>
            <a:r>
              <a:rPr lang="ru-RU" baseline="30000" dirty="0"/>
              <a:t>–</a:t>
            </a:r>
            <a:r>
              <a:rPr lang="ru-RU" dirty="0"/>
              <a:t> = 2</a:t>
            </a:r>
            <a:r>
              <a:rPr lang="en-US" dirty="0"/>
              <a:t> </a:t>
            </a:r>
            <a:r>
              <a:rPr lang="ru-RU" dirty="0"/>
              <a:t> + 3</a:t>
            </a:r>
            <a:r>
              <a:rPr lang="en-US" dirty="0"/>
              <a:t>O</a:t>
            </a:r>
            <a:r>
              <a:rPr lang="ru-RU" baseline="-25000" dirty="0"/>
              <a:t>2</a:t>
            </a:r>
            <a:r>
              <a:rPr lang="ru-RU" dirty="0"/>
              <a:t> + </a:t>
            </a:r>
            <a:r>
              <a:rPr lang="en-US" dirty="0"/>
              <a:t>N</a:t>
            </a:r>
            <a:r>
              <a:rPr lang="ru-RU" baseline="-25000" dirty="0"/>
              <a:t>2</a:t>
            </a:r>
            <a:r>
              <a:rPr lang="ru-RU" dirty="0"/>
              <a:t> + </a:t>
            </a:r>
            <a:r>
              <a:rPr lang="en-US" dirty="0"/>
              <a:t>H</a:t>
            </a:r>
            <a:r>
              <a:rPr lang="ru-RU" baseline="-25000" dirty="0"/>
              <a:t>2</a:t>
            </a:r>
            <a:r>
              <a:rPr lang="en-US" dirty="0"/>
              <a:t>O</a:t>
            </a:r>
            <a:endParaRPr lang="ru-RU" dirty="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3940</Words>
  <Application>Microsoft Office PowerPoint</Application>
  <PresentationFormat>Экран (4:3)</PresentationFormat>
  <Paragraphs>219</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Дисциплина «Химические основы в экологии»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Дисциплина «Химические основы в экологии»</dc:title>
  <dc:creator>вово</dc:creator>
  <cp:lastModifiedBy>вово</cp:lastModifiedBy>
  <cp:revision>19</cp:revision>
  <dcterms:created xsi:type="dcterms:W3CDTF">2023-10-30T01:00:11Z</dcterms:created>
  <dcterms:modified xsi:type="dcterms:W3CDTF">2023-10-30T02:36:02Z</dcterms:modified>
</cp:coreProperties>
</file>