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434" r:id="rId3"/>
    <p:sldId id="446" r:id="rId4"/>
    <p:sldId id="447" r:id="rId5"/>
    <p:sldId id="511" r:id="rId6"/>
    <p:sldId id="462" r:id="rId7"/>
    <p:sldId id="465" r:id="rId8"/>
    <p:sldId id="464" r:id="rId9"/>
    <p:sldId id="509" r:id="rId10"/>
    <p:sldId id="512" r:id="rId11"/>
    <p:sldId id="501" r:id="rId12"/>
    <p:sldId id="503" r:id="rId13"/>
    <p:sldId id="443" r:id="rId14"/>
    <p:sldId id="495" r:id="rId15"/>
    <p:sldId id="444" r:id="rId16"/>
    <p:sldId id="504" r:id="rId17"/>
    <p:sldId id="445" r:id="rId18"/>
    <p:sldId id="514" r:id="rId19"/>
    <p:sldId id="515" r:id="rId20"/>
    <p:sldId id="516" r:id="rId21"/>
    <p:sldId id="517" r:id="rId22"/>
    <p:sldId id="518" r:id="rId23"/>
    <p:sldId id="519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  <a:srgbClr val="66FFFF"/>
    <a:srgbClr val="FFFF00"/>
    <a:srgbClr val="FF66FF"/>
    <a:srgbClr val="0000FF"/>
    <a:srgbClr val="99FFCC"/>
    <a:srgbClr val="FF99FF"/>
    <a:srgbClr val="FF9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55" autoAdjust="0"/>
    <p:restoredTop sz="86445" autoAdjust="0"/>
  </p:normalViewPr>
  <p:slideViewPr>
    <p:cSldViewPr>
      <p:cViewPr>
        <p:scale>
          <a:sx n="75" d="100"/>
          <a:sy n="75" d="100"/>
        </p:scale>
        <p:origin x="-7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CF513D-D9D3-47EC-9FFA-A67F600A60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453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DF736B-69CA-4F9A-8F95-50A3913398D8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979A0-69C0-4C8A-9BA3-EB1AFF1B4C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7EB61-500A-4EB1-8B8E-1563EB30DF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BA030-9AAC-4405-875B-741629CF00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3B36-9C0E-4DA2-9A48-BA58B8C70A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B1B9-7CF9-48D4-99DA-6F99F2B40C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5244-F526-4C55-95B3-4990588FAA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9E80-4A92-43CB-A191-E1A5D4F0A6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65630-E892-478B-8A81-FBA489FC0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716C0-6CEA-4BFE-8A20-3D59B7E109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48BD9-8414-4393-8242-2C78FFB0F3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19D2-12D2-4348-8421-0879F5D2B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1D2B86-7696-47FC-BC2E-7E6890CD76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Виды суждений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3957638"/>
            <a:ext cx="8561387" cy="263842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accent3"/>
                </a:solidFill>
              </a:rPr>
              <a:t>Лекция 9</a:t>
            </a:r>
          </a:p>
          <a:p>
            <a:pPr eaLnBrk="1" hangingPunct="1"/>
            <a:r>
              <a:rPr lang="ru-RU" sz="2400" b="1" dirty="0" smtClean="0">
                <a:solidFill>
                  <a:schemeClr val="accent3"/>
                </a:solidFill>
              </a:rPr>
              <a:t/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000" b="1" dirty="0" smtClean="0">
                <a:solidFill>
                  <a:schemeClr val="accent3"/>
                </a:solidFill>
              </a:rPr>
              <a:t/>
            </a:r>
            <a:br>
              <a:rPr lang="ru-RU" sz="2000" b="1" dirty="0" smtClean="0">
                <a:solidFill>
                  <a:schemeClr val="accent3"/>
                </a:solidFill>
              </a:rPr>
            </a:br>
            <a:endParaRPr lang="ru-RU" sz="4000" b="1" dirty="0" smtClean="0">
              <a:solidFill>
                <a:schemeClr val="accent3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000" y="1602000"/>
            <a:ext cx="9036000" cy="486000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ru-RU" sz="1800" b="1" dirty="0" smtClean="0">
                <a:solidFill>
                  <a:srgbClr val="FFFF00"/>
                </a:solidFill>
              </a:rPr>
              <a:t>Утвердительные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отрицательные</a:t>
            </a:r>
            <a:r>
              <a:rPr lang="ru-RU" sz="1800" b="1" dirty="0" smtClean="0">
                <a:solidFill>
                  <a:srgbClr val="00FFFF"/>
                </a:solidFill>
              </a:rPr>
              <a:t> аподиктические, ассерторические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/>
            </a:r>
            <a:br>
              <a:rPr lang="ru-RU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и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проблематические</a:t>
            </a:r>
            <a:r>
              <a:rPr lang="en-GB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 следует отличать от суждений, </a:t>
            </a:r>
            <a:r>
              <a:rPr lang="ru-RU" sz="1800" b="1" dirty="0" smtClean="0">
                <a:solidFill>
                  <a:srgbClr val="00FF00"/>
                </a:solidFill>
              </a:rPr>
              <a:t>утверждающих</a:t>
            </a:r>
            <a:r>
              <a:rPr lang="ru-RU" sz="1800" b="1" dirty="0" smtClean="0">
                <a:solidFill>
                  <a:schemeClr val="bg1"/>
                </a:solidFill>
              </a:rPr>
              <a:t> или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отрицающих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их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истинность.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</a:p>
          <a:p>
            <a:pPr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Отрицание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 </a:t>
            </a:r>
            <a:r>
              <a:rPr lang="ru-RU" sz="1800" b="1" dirty="0" smtClean="0">
                <a:solidFill>
                  <a:schemeClr val="bg1"/>
                </a:solidFill>
              </a:rPr>
              <a:t>(утверждение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ложности</a:t>
            </a:r>
            <a:r>
              <a:rPr lang="ru-RU" sz="1800" b="1" dirty="0" smtClean="0">
                <a:solidFill>
                  <a:schemeClr val="bg1"/>
                </a:solidFill>
              </a:rPr>
              <a:t>)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утвердительного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аподиктического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/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необходимо</a:t>
            </a:r>
            <a:r>
              <a:rPr lang="ru-RU" sz="1800" b="1" dirty="0" smtClean="0">
                <a:solidFill>
                  <a:schemeClr val="bg1"/>
                </a:solidFill>
              </a:rPr>
              <a:t>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</a:t>
            </a:r>
            <a:r>
              <a:rPr lang="ru-RU" sz="1800" b="1" dirty="0" smtClean="0">
                <a:solidFill>
                  <a:srgbClr val="FF9966"/>
                </a:solidFill>
              </a:rPr>
              <a:t> </a:t>
            </a:r>
            <a:endParaRPr lang="en-GB" sz="1800" b="1" dirty="0" smtClean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логически эквивалентно не утверждению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9966"/>
                </a:solidFill>
              </a:rPr>
              <a:t>контрарного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отрицательного </a:t>
            </a:r>
            <a:r>
              <a:rPr lang="ru-RU" sz="1800" b="1" dirty="0" smtClean="0">
                <a:solidFill>
                  <a:srgbClr val="00FFFF"/>
                </a:solidFill>
              </a:rPr>
              <a:t>аподиктического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необходимо</a:t>
            </a:r>
            <a:r>
              <a:rPr lang="ru-RU" sz="1800" b="1" dirty="0" smtClean="0">
                <a:solidFill>
                  <a:schemeClr val="bg1"/>
                </a:solidFill>
              </a:rPr>
              <a:t> не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P”,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а утверждению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 </a:t>
            </a:r>
            <a:r>
              <a:rPr lang="ru-RU" sz="1800" b="1" dirty="0" smtClean="0">
                <a:solidFill>
                  <a:srgbClr val="FF9966"/>
                </a:solidFill>
              </a:rPr>
              <a:t>контрадикторного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отрицательного </a:t>
            </a:r>
            <a:r>
              <a:rPr lang="ru-RU" sz="1800" b="1" dirty="0" smtClean="0">
                <a:solidFill>
                  <a:srgbClr val="00FFFF"/>
                </a:solidFill>
              </a:rPr>
              <a:t>проблематического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возможно</a:t>
            </a:r>
            <a:r>
              <a:rPr lang="ru-RU" sz="1800" b="1" dirty="0" smtClean="0">
                <a:solidFill>
                  <a:schemeClr val="bg1"/>
                </a:solidFill>
              </a:rPr>
              <a:t> не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P”.</a:t>
            </a:r>
            <a:r>
              <a:rPr lang="en-GB" sz="1800" b="1" dirty="0" smtClean="0"/>
              <a:t> </a:t>
            </a:r>
          </a:p>
          <a:p>
            <a:pPr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Равным образом</a:t>
            </a:r>
            <a:r>
              <a:rPr lang="en-GB" sz="1800" b="1" dirty="0" smtClean="0">
                <a:solidFill>
                  <a:schemeClr val="bg1"/>
                </a:solidFill>
              </a:rPr>
              <a:t>, </a:t>
            </a:r>
            <a:r>
              <a:rPr lang="ru-RU" sz="1800" b="1" dirty="0" smtClean="0">
                <a:solidFill>
                  <a:schemeClr val="bg1"/>
                </a:solidFill>
              </a:rPr>
              <a:t>отрицание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 </a:t>
            </a:r>
            <a:r>
              <a:rPr lang="ru-RU" sz="1800" b="1" dirty="0" smtClean="0">
                <a:solidFill>
                  <a:schemeClr val="bg1"/>
                </a:solidFill>
              </a:rPr>
              <a:t>(утверждение </a:t>
            </a:r>
            <a:r>
              <a:rPr lang="ru-RU" sz="1800" b="1" dirty="0" smtClean="0">
                <a:solidFill>
                  <a:srgbClr val="FF66FF"/>
                </a:solidFill>
              </a:rPr>
              <a:t>ложности</a:t>
            </a:r>
            <a:r>
              <a:rPr lang="ru-RU" sz="1800" b="1" dirty="0" smtClean="0">
                <a:solidFill>
                  <a:schemeClr val="bg1"/>
                </a:solidFill>
              </a:rPr>
              <a:t>)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отрицательного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проблематического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возможно</a:t>
            </a:r>
            <a:r>
              <a:rPr lang="ru-RU" sz="1800" b="1" dirty="0" smtClean="0">
                <a:solidFill>
                  <a:schemeClr val="bg1"/>
                </a:solidFill>
              </a:rPr>
              <a:t> не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логически эквивалентно не утверждению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9966"/>
                </a:solidFill>
              </a:rPr>
              <a:t>субконтрарного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утвердительного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проблематического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возможно</a:t>
            </a:r>
            <a:r>
              <a:rPr lang="ru-RU" sz="1800" b="1" dirty="0" smtClean="0">
                <a:solidFill>
                  <a:schemeClr val="bg1"/>
                </a:solidFill>
              </a:rPr>
              <a:t>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</a:t>
            </a:r>
            <a:r>
              <a:rPr lang="en-GB" sz="1800" b="1" dirty="0" smtClean="0">
                <a:solidFill>
                  <a:schemeClr val="bg1"/>
                </a:solidFill>
              </a:rPr>
              <a:t> (</a:t>
            </a:r>
            <a:r>
              <a:rPr lang="ru-RU" sz="1800" b="1" dirty="0" smtClean="0">
                <a:solidFill>
                  <a:schemeClr val="bg1"/>
                </a:solidFill>
              </a:rPr>
              <a:t>хотя оно, разумеется, истинно в этом случае</a:t>
            </a:r>
            <a:r>
              <a:rPr lang="en-GB" sz="1800" b="1" dirty="0" smtClean="0">
                <a:solidFill>
                  <a:schemeClr val="bg1"/>
                </a:solidFill>
              </a:rPr>
              <a:t>), 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а утверждению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истинности </a:t>
            </a:r>
            <a:r>
              <a:rPr lang="ru-RU" sz="1800" b="1" dirty="0" smtClean="0">
                <a:solidFill>
                  <a:srgbClr val="FF9966"/>
                </a:solidFill>
              </a:rPr>
              <a:t>контрадикторного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утвердительного</a:t>
            </a:r>
            <a:r>
              <a:rPr lang="en-GB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FF"/>
                </a:solidFill>
              </a:rPr>
              <a:t>аподиктического</a:t>
            </a:r>
            <a:r>
              <a:rPr lang="en-GB" sz="1800" b="1" dirty="0" smtClean="0"/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</a:t>
            </a:r>
            <a:r>
              <a:rPr lang="en-GB" sz="1800" b="1" dirty="0" smtClean="0"/>
              <a:t> </a:t>
            </a:r>
            <a:r>
              <a:rPr lang="en-US" sz="1800" b="1" dirty="0" smtClean="0">
                <a:solidFill>
                  <a:srgbClr val="FF9966"/>
                </a:solidFill>
              </a:rPr>
              <a:t>“</a:t>
            </a:r>
            <a:r>
              <a:rPr lang="en-GB" sz="1800" b="1" dirty="0" smtClean="0">
                <a:solidFill>
                  <a:srgbClr val="FF9966"/>
                </a:solidFill>
              </a:rPr>
              <a:t>S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необходимо</a:t>
            </a:r>
            <a:r>
              <a:rPr lang="ru-RU" sz="1800" b="1" dirty="0" smtClean="0">
                <a:solidFill>
                  <a:schemeClr val="bg1"/>
                </a:solidFill>
              </a:rPr>
              <a:t> есть</a:t>
            </a:r>
            <a:r>
              <a:rPr lang="en-GB" sz="1800" b="1" dirty="0" smtClean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rgbClr val="FF9966"/>
                </a:solidFill>
              </a:rPr>
              <a:t>P”</a:t>
            </a:r>
            <a:r>
              <a:rPr lang="ru-RU" sz="1800" b="1" dirty="0" smtClean="0">
                <a:solidFill>
                  <a:srgbClr val="FF9966"/>
                </a:solidFill>
              </a:rPr>
              <a:t>.</a:t>
            </a:r>
            <a:r>
              <a:rPr lang="en-GB" sz="1800" b="1" dirty="0" smtClean="0">
                <a:solidFill>
                  <a:srgbClr val="FF9966"/>
                </a:solidFill>
              </a:rPr>
              <a:t> </a:t>
            </a:r>
            <a:endParaRPr lang="en-GB" sz="1800" b="1" dirty="0" smtClean="0">
              <a:solidFill>
                <a:srgbClr val="FF66CC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6838" y="274638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Отрицание модальных суждений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4000" y="2520000"/>
            <a:ext cx="4104000" cy="54000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FF00"/>
                </a:solidFill>
              </a:rPr>
              <a:t>верно,</a:t>
            </a:r>
            <a:r>
              <a:rPr lang="ru-RU" dirty="0" smtClean="0"/>
              <a:t> что </a:t>
            </a:r>
            <a:r>
              <a:rPr lang="en-US" dirty="0" smtClean="0">
                <a:solidFill>
                  <a:srgbClr val="FF9966"/>
                </a:solidFill>
              </a:rPr>
              <a:t>S</a:t>
            </a:r>
            <a:r>
              <a:rPr lang="ru-RU" dirty="0" smtClean="0">
                <a:solidFill>
                  <a:srgbClr val="00FFFF"/>
                </a:solidFill>
              </a:rPr>
              <a:t> необходимо </a:t>
            </a:r>
            <a:r>
              <a:rPr lang="ru-RU" dirty="0" smtClean="0"/>
              <a:t>есть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en-US" dirty="0" smtClean="0">
                <a:solidFill>
                  <a:srgbClr val="FF9966"/>
                </a:solidFill>
              </a:rPr>
              <a:t>P</a:t>
            </a:r>
            <a:r>
              <a:rPr lang="ru-RU" dirty="0" smtClean="0">
                <a:solidFill>
                  <a:srgbClr val="FF9966"/>
                </a:solidFill>
              </a:rPr>
              <a:t>, </a:t>
            </a:r>
            <a:r>
              <a:rPr lang="ru-RU" dirty="0" smtClean="0"/>
              <a:t>–</a:t>
            </a:r>
            <a:endParaRPr lang="ru-RU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16000" y="2520000"/>
            <a:ext cx="4104000" cy="540000"/>
          </a:xfrm>
          <a:prstGeom prst="rect">
            <a:avLst/>
          </a:prstGeom>
          <a:noFill/>
          <a:ln w="19050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FF66FF"/>
                </a:solidFill>
              </a:rPr>
              <a:t>ложно,</a:t>
            </a:r>
            <a:r>
              <a:rPr lang="ru-RU" dirty="0" smtClean="0"/>
              <a:t> что </a:t>
            </a:r>
            <a:r>
              <a:rPr lang="en-US" dirty="0" smtClean="0">
                <a:solidFill>
                  <a:srgbClr val="FF9966"/>
                </a:solidFill>
              </a:rPr>
              <a:t>S</a:t>
            </a:r>
            <a:r>
              <a:rPr lang="ru-RU" dirty="0" smtClean="0">
                <a:solidFill>
                  <a:srgbClr val="00FFFF"/>
                </a:solidFill>
              </a:rPr>
              <a:t> необходимо </a:t>
            </a:r>
            <a:r>
              <a:rPr lang="ru-RU" dirty="0" smtClean="0"/>
              <a:t>есть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en-US" dirty="0" smtClean="0">
                <a:solidFill>
                  <a:srgbClr val="FF9966"/>
                </a:solidFill>
              </a:rPr>
              <a:t>P</a:t>
            </a:r>
            <a:r>
              <a:rPr lang="ru-RU" dirty="0" smtClean="0">
                <a:solidFill>
                  <a:srgbClr val="FF9966"/>
                </a:solidFill>
              </a:rPr>
              <a:t>, </a:t>
            </a:r>
            <a:r>
              <a:rPr lang="ru-RU" dirty="0" smtClean="0"/>
              <a:t>–</a:t>
            </a:r>
            <a:endParaRPr lang="ru-RU" dirty="0">
              <a:solidFill>
                <a:srgbClr val="FF9966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4000" y="3960000"/>
            <a:ext cx="4104000" cy="540000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FFFF"/>
                </a:solidFill>
              </a:rPr>
              <a:t>необходимо,</a:t>
            </a:r>
            <a:r>
              <a:rPr lang="en-GB" dirty="0" smtClean="0">
                <a:solidFill>
                  <a:srgbClr val="FF9966"/>
                </a:solidFill>
              </a:rPr>
              <a:t> </a:t>
            </a:r>
            <a:r>
              <a:rPr lang="ru-RU" dirty="0" smtClean="0"/>
              <a:t>что</a:t>
            </a:r>
            <a:r>
              <a:rPr lang="en-GB" dirty="0" smtClean="0">
                <a:solidFill>
                  <a:srgbClr val="FF9966"/>
                </a:solidFill>
              </a:rPr>
              <a:t> S </a:t>
            </a:r>
            <a:r>
              <a:rPr lang="ru-RU" dirty="0" smtClean="0"/>
              <a:t>есть</a:t>
            </a:r>
            <a:r>
              <a:rPr lang="en-GB" dirty="0" smtClean="0">
                <a:solidFill>
                  <a:srgbClr val="FF9966"/>
                </a:solidFill>
              </a:rPr>
              <a:t> P,</a:t>
            </a:r>
            <a:r>
              <a:rPr lang="ru-RU" dirty="0" smtClean="0">
                <a:solidFill>
                  <a:srgbClr val="FF9966"/>
                </a:solidFill>
              </a:rPr>
              <a:t> </a:t>
            </a:r>
            <a:r>
              <a:rPr lang="ru-RU" dirty="0" smtClean="0"/>
              <a:t>–</a:t>
            </a:r>
            <a:r>
              <a:rPr lang="en-GB" dirty="0" smtClean="0">
                <a:solidFill>
                  <a:srgbClr val="00FFFF"/>
                </a:solidFill>
              </a:rPr>
              <a:t> </a:t>
            </a:r>
            <a:endParaRPr lang="en-GB" dirty="0">
              <a:solidFill>
                <a:srgbClr val="00FFFF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16000" y="3960000"/>
            <a:ext cx="4104000" cy="5400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FFFF"/>
                </a:solidFill>
              </a:rPr>
              <a:t>необходимо,</a:t>
            </a:r>
            <a:r>
              <a:rPr lang="en-GB" dirty="0" smtClean="0">
                <a:solidFill>
                  <a:srgbClr val="FF9966"/>
                </a:solidFill>
              </a:rPr>
              <a:t> </a:t>
            </a:r>
            <a:r>
              <a:rPr lang="ru-RU" dirty="0" smtClean="0"/>
              <a:t>что</a:t>
            </a:r>
            <a:r>
              <a:rPr lang="en-GB" dirty="0" smtClean="0">
                <a:solidFill>
                  <a:srgbClr val="FF9966"/>
                </a:solidFill>
              </a:rPr>
              <a:t> S </a:t>
            </a:r>
            <a:r>
              <a:rPr lang="ru-RU" dirty="0" smtClean="0"/>
              <a:t>не есть </a:t>
            </a:r>
            <a:r>
              <a:rPr lang="en-GB" dirty="0" smtClean="0">
                <a:solidFill>
                  <a:srgbClr val="FF9966"/>
                </a:solidFill>
              </a:rPr>
              <a:t>P,</a:t>
            </a:r>
            <a:r>
              <a:rPr lang="ru-RU" dirty="0" smtClean="0">
                <a:solidFill>
                  <a:srgbClr val="FF9966"/>
                </a:solidFill>
              </a:rPr>
              <a:t> </a:t>
            </a:r>
            <a:r>
              <a:rPr lang="ru-RU" dirty="0" smtClean="0"/>
              <a:t>–</a:t>
            </a:r>
            <a:r>
              <a:rPr lang="en-GB" dirty="0" smtClean="0">
                <a:solidFill>
                  <a:srgbClr val="00FFFF"/>
                </a:solidFill>
              </a:rPr>
              <a:t> </a:t>
            </a:r>
            <a:endParaRPr lang="en-GB" dirty="0">
              <a:solidFill>
                <a:srgbClr val="00FFFF"/>
              </a:solidFill>
            </a:endParaRPr>
          </a:p>
        </p:txBody>
      </p:sp>
      <p:sp>
        <p:nvSpPr>
          <p:cNvPr id="12296" name="TextBox 14"/>
          <p:cNvSpPr txBox="1">
            <a:spLocks noChangeArrowheads="1"/>
          </p:cNvSpPr>
          <p:nvPr/>
        </p:nvSpPr>
        <p:spPr bwMode="auto">
          <a:xfrm>
            <a:off x="252000" y="1800000"/>
            <a:ext cx="4248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Если </a:t>
            </a:r>
            <a:r>
              <a:rPr lang="ru-RU" dirty="0" smtClean="0">
                <a:solidFill>
                  <a:srgbClr val="FFFF00"/>
                </a:solidFill>
              </a:rPr>
              <a:t>утверждение </a:t>
            </a:r>
            <a:r>
              <a:rPr lang="ru-RU" dirty="0" smtClean="0">
                <a:solidFill>
                  <a:srgbClr val="00FFFF"/>
                </a:solidFill>
              </a:rPr>
              <a:t>необходимости: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297" name="TextBox 17"/>
          <p:cNvSpPr txBox="1">
            <a:spLocks noChangeArrowheads="1"/>
          </p:cNvSpPr>
          <p:nvPr/>
        </p:nvSpPr>
        <p:spPr bwMode="auto">
          <a:xfrm>
            <a:off x="324000" y="3060000"/>
            <a:ext cx="4104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логически эквивалентно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00FFFF"/>
                </a:solidFill>
              </a:rPr>
              <a:t>необходимости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утверждения: 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16000" y="1800000"/>
            <a:ext cx="4104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то </a:t>
            </a:r>
            <a:r>
              <a:rPr lang="ru-RU" dirty="0" smtClean="0">
                <a:solidFill>
                  <a:srgbClr val="FFFF00"/>
                </a:solidFill>
              </a:rPr>
              <a:t>отрицание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00FFFF"/>
                </a:solidFill>
              </a:rPr>
              <a:t>необходимости: </a:t>
            </a:r>
            <a:endParaRPr lang="en-GB" dirty="0">
              <a:solidFill>
                <a:srgbClr val="00FFFF"/>
              </a:solidFill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4716000" y="3060000"/>
            <a:ext cx="4104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логически эквивалентно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не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00FFFF"/>
                </a:solidFill>
              </a:rPr>
              <a:t>необходимости </a:t>
            </a:r>
            <a:r>
              <a:rPr lang="ru-RU" dirty="0" smtClean="0">
                <a:solidFill>
                  <a:srgbClr val="FFFF00"/>
                </a:solidFill>
              </a:rPr>
              <a:t>отрицания: </a:t>
            </a:r>
            <a:endParaRPr lang="en-GB" dirty="0"/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4716000" y="4500000"/>
            <a:ext cx="4104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а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00FFFF"/>
                </a:solidFill>
              </a:rPr>
              <a:t>не-необходимости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утверждения</a:t>
            </a:r>
            <a:r>
              <a:rPr lang="en-GB" dirty="0" smtClean="0">
                <a:solidFill>
                  <a:srgbClr val="FFFF00"/>
                </a:solidFill>
              </a:rPr>
              <a:t>,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т</a:t>
            </a:r>
            <a:r>
              <a:rPr lang="en-GB" dirty="0" smtClean="0"/>
              <a:t>.</a:t>
            </a:r>
            <a:r>
              <a:rPr lang="ru-RU" dirty="0" smtClean="0"/>
              <a:t> е</a:t>
            </a:r>
            <a:r>
              <a:rPr lang="en-GB" dirty="0" smtClean="0"/>
              <a:t>. </a:t>
            </a:r>
            <a:r>
              <a:rPr lang="ru-RU" dirty="0" smtClean="0">
                <a:solidFill>
                  <a:srgbClr val="00FFFF"/>
                </a:solidFill>
              </a:rPr>
              <a:t>возможности</a:t>
            </a:r>
            <a:r>
              <a:rPr lang="en-GB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отрицания: 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16000" y="5400000"/>
            <a:ext cx="4104000" cy="540000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FFFF"/>
                </a:solidFill>
              </a:rPr>
              <a:t>возможно,</a:t>
            </a:r>
            <a:r>
              <a:rPr lang="en-GB" dirty="0" smtClean="0">
                <a:solidFill>
                  <a:srgbClr val="FF9966"/>
                </a:solidFill>
              </a:rPr>
              <a:t> </a:t>
            </a:r>
            <a:r>
              <a:rPr lang="ru-RU" dirty="0" smtClean="0"/>
              <a:t>что</a:t>
            </a:r>
            <a:r>
              <a:rPr lang="en-GB" dirty="0" smtClean="0">
                <a:solidFill>
                  <a:srgbClr val="FF9966"/>
                </a:solidFill>
              </a:rPr>
              <a:t> S </a:t>
            </a:r>
            <a:r>
              <a:rPr lang="ru-RU" dirty="0" smtClean="0"/>
              <a:t>не есть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9966"/>
                </a:solidFill>
              </a:rPr>
              <a:t>P.</a:t>
            </a:r>
            <a:endParaRPr lang="en-GB" dirty="0">
              <a:solidFill>
                <a:srgbClr val="00FFFF"/>
              </a:solidFill>
            </a:endParaRPr>
          </a:p>
        </p:txBody>
      </p:sp>
      <p:cxnSp>
        <p:nvCxnSpPr>
          <p:cNvPr id="2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4716000" y="3960000"/>
            <a:ext cx="4068000" cy="5400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6" name="Прямая соединительная линия 25"/>
          <p:cNvCxnSpPr>
            <a:cxnSpLocks noChangeShapeType="1"/>
          </p:cNvCxnSpPr>
          <p:nvPr/>
        </p:nvCxnSpPr>
        <p:spPr bwMode="auto">
          <a:xfrm rot="-900000">
            <a:off x="4714837" y="3950896"/>
            <a:ext cx="4104000" cy="5400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96838" y="274638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Отрицание модальных суждений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 animBg="1"/>
      <p:bldP spid="11" grpId="0" animBg="1"/>
      <p:bldP spid="12296" grpId="0"/>
      <p:bldP spid="12297" grpId="0"/>
      <p:bldP spid="15" grpId="0"/>
      <p:bldP spid="16" grpId="0"/>
      <p:bldP spid="17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296000" y="5904000"/>
            <a:ext cx="576000" cy="288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8028000" y="5904000"/>
            <a:ext cx="504000" cy="288000"/>
          </a:xfrm>
          <a:prstGeom prst="roundRect">
            <a:avLst/>
          </a:prstGeom>
          <a:solidFill>
            <a:srgbClr val="99FFCC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либо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552000" y="5904000"/>
            <a:ext cx="504000" cy="288000"/>
          </a:xfrm>
          <a:prstGeom prst="rect">
            <a:avLst/>
          </a:prstGeom>
          <a:solidFill>
            <a:schemeClr val="accent1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108000" tIns="36000" bIns="5400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9" name="Oval 4"/>
          <p:cNvSpPr>
            <a:spLocks noChangeAspect="1" noChangeArrowheads="1"/>
          </p:cNvSpPr>
          <p:nvPr/>
        </p:nvSpPr>
        <p:spPr bwMode="auto">
          <a:xfrm>
            <a:off x="756000" y="5760000"/>
            <a:ext cx="576000" cy="57600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S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14" name="Oval 6"/>
          <p:cNvSpPr>
            <a:spLocks noChangeAspect="1" noChangeArrowheads="1"/>
          </p:cNvSpPr>
          <p:nvPr/>
        </p:nvSpPr>
        <p:spPr bwMode="auto">
          <a:xfrm>
            <a:off x="1836000" y="5760000"/>
            <a:ext cx="576000" cy="576001"/>
          </a:xfrm>
          <a:prstGeom prst="ellipse">
            <a:avLst/>
          </a:prstGeom>
          <a:solidFill>
            <a:srgbClr val="FFCCCC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6120000" y="5760000"/>
            <a:ext cx="468000" cy="57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7056000" y="5904000"/>
            <a:ext cx="504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либо</a:t>
            </a:r>
            <a:endParaRPr lang="ru-RU" sz="1600" b="1" dirty="0"/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7560000" y="5760000"/>
            <a:ext cx="468000" cy="576001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8532000" y="5760000"/>
            <a:ext cx="468000" cy="576001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Q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21" name="AutoShape 16"/>
          <p:cNvSpPr>
            <a:spLocks noChangeArrowheads="1"/>
          </p:cNvSpPr>
          <p:nvPr/>
        </p:nvSpPr>
        <p:spPr bwMode="auto">
          <a:xfrm>
            <a:off x="3420000" y="5904000"/>
            <a:ext cx="648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</a:t>
            </a:r>
            <a:endParaRPr lang="ru-RU" sz="1600" b="1" dirty="0"/>
          </a:p>
        </p:txBody>
      </p:sp>
      <p:sp>
        <p:nvSpPr>
          <p:cNvPr id="22" name="Oval 4"/>
          <p:cNvSpPr>
            <a:spLocks noChangeAspect="1" noChangeArrowheads="1"/>
          </p:cNvSpPr>
          <p:nvPr/>
        </p:nvSpPr>
        <p:spPr bwMode="auto">
          <a:xfrm>
            <a:off x="4068000" y="5760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23" name="AutoShape 16"/>
          <p:cNvSpPr>
            <a:spLocks noChangeArrowheads="1"/>
          </p:cNvSpPr>
          <p:nvPr/>
        </p:nvSpPr>
        <p:spPr bwMode="auto">
          <a:xfrm>
            <a:off x="4644000" y="5904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ru-RU" sz="1600" b="1" dirty="0"/>
          </a:p>
        </p:txBody>
      </p:sp>
      <p:sp>
        <p:nvSpPr>
          <p:cNvPr id="24" name="Oval 4"/>
          <p:cNvSpPr>
            <a:spLocks noChangeAspect="1" noChangeArrowheads="1"/>
          </p:cNvSpPr>
          <p:nvPr/>
        </p:nvSpPr>
        <p:spPr bwMode="auto">
          <a:xfrm>
            <a:off x="5148000" y="5760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44463" y="1620000"/>
            <a:ext cx="2879725" cy="3600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Категорическое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утверждается или </a:t>
            </a:r>
            <a:br>
              <a:rPr lang="ru-RU" sz="1600" dirty="0"/>
            </a:br>
            <a:r>
              <a:rPr lang="ru-RU" sz="1600" dirty="0"/>
              <a:t>отрицается </a:t>
            </a:r>
            <a:br>
              <a:rPr lang="ru-RU" sz="1600" dirty="0"/>
            </a:br>
            <a:r>
              <a:rPr lang="ru-RU" sz="1600" dirty="0"/>
              <a:t>принадлежность </a:t>
            </a:r>
            <a:br>
              <a:rPr lang="ru-RU" sz="1600" dirty="0"/>
            </a:br>
            <a:r>
              <a:rPr lang="ru-RU" sz="1600" dirty="0"/>
              <a:t>признака </a:t>
            </a:r>
            <a:r>
              <a:rPr lang="ru-RU" sz="1600" dirty="0" smtClean="0"/>
              <a:t>предмету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независимо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от каких-либо условий.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132138" y="1620000"/>
            <a:ext cx="2879725" cy="3600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Условное 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 smtClean="0"/>
              <a:t>отображается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>
                <a:solidFill>
                  <a:srgbClr val="00FF00"/>
                </a:solidFill>
              </a:rPr>
              <a:t>зависимость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того или иного </a:t>
            </a:r>
            <a:r>
              <a:rPr lang="ru-RU" sz="1600" dirty="0" smtClean="0">
                <a:solidFill>
                  <a:srgbClr val="00FF00"/>
                </a:solidFill>
              </a:rPr>
              <a:t>явления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от каких-либо условий.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119813" y="1620000"/>
            <a:ext cx="2879725" cy="3600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Разделительное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 smtClean="0"/>
              <a:t>суждение</a:t>
            </a:r>
            <a:r>
              <a:rPr lang="ru-RU" sz="1600" dirty="0"/>
              <a:t>, утверждающее</a:t>
            </a:r>
            <a:r>
              <a:rPr lang="ru-RU" sz="1600" dirty="0" smtClean="0"/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что </a:t>
            </a:r>
            <a:r>
              <a:rPr lang="en-US" sz="1600" dirty="0"/>
              <a:t>1) </a:t>
            </a:r>
            <a:r>
              <a:rPr lang="ru-RU" sz="1600" dirty="0"/>
              <a:t>данному предмету </a:t>
            </a:r>
            <a:br>
              <a:rPr lang="ru-RU" sz="1600" dirty="0"/>
            </a:br>
            <a:r>
              <a:rPr lang="ru-RU" sz="1600" dirty="0"/>
              <a:t>присущ (или не присущ</a:t>
            </a:r>
            <a:r>
              <a:rPr lang="ru-RU" sz="1600" dirty="0" smtClean="0"/>
              <a:t>)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только один из признаков,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/>
              <a:t>перечисленных </a:t>
            </a:r>
            <a:br>
              <a:rPr lang="ru-RU" sz="1600" dirty="0"/>
            </a:br>
            <a:r>
              <a:rPr lang="ru-RU" sz="1600" dirty="0"/>
              <a:t>в предикате суждения</a:t>
            </a:r>
            <a:r>
              <a:rPr lang="ru-RU" sz="1600" dirty="0" smtClean="0"/>
              <a:t>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2) данный признак </a:t>
            </a:r>
            <a:r>
              <a:rPr lang="ru-RU" sz="1600" dirty="0" smtClean="0"/>
              <a:t>присущ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(или не присущ) </a:t>
            </a:r>
            <a:r>
              <a:rPr lang="ru-RU" sz="1600" dirty="0" smtClean="0">
                <a:solidFill>
                  <a:srgbClr val="00FF00"/>
                </a:solidFill>
              </a:rPr>
              <a:t>только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одному из предметов</a:t>
            </a:r>
            <a:r>
              <a:rPr lang="ru-RU" sz="1600" dirty="0" smtClean="0">
                <a:solidFill>
                  <a:srgbClr val="00FF00"/>
                </a:solidFill>
              </a:rPr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перечисленных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в субъекте суждения.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rgbClr val="FFFF00"/>
                </a:solidFill>
              </a:rPr>
              <a:t>Классификация суждений по </a:t>
            </a:r>
            <a:r>
              <a:rPr lang="ru-RU" sz="3200" dirty="0" smtClean="0">
                <a:solidFill>
                  <a:srgbClr val="FFFF00"/>
                </a:solidFill>
              </a:rPr>
              <a:t>отношению</a:t>
            </a:r>
            <a:endParaRPr lang="ru-RU" sz="3200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16" grpId="0" animBg="1"/>
      <p:bldP spid="9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chemeClr val="accent3"/>
                </a:solidFill>
              </a:rPr>
              <a:t>Классификация суждений по отношению</a:t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Условные суждения</a:t>
            </a:r>
            <a:endParaRPr lang="ru-RU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76263" y="1871663"/>
            <a:ext cx="3743325" cy="1728787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Основание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часть условного суждения, </a:t>
            </a:r>
            <a:br>
              <a:rPr lang="ru-RU" dirty="0"/>
            </a:br>
            <a:r>
              <a:rPr lang="ru-RU" dirty="0"/>
              <a:t>отображающая </a:t>
            </a:r>
            <a:r>
              <a:rPr lang="ru-RU" dirty="0">
                <a:solidFill>
                  <a:srgbClr val="00FF00"/>
                </a:solidFill>
              </a:rPr>
              <a:t>условие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от которого </a:t>
            </a:r>
            <a:r>
              <a:rPr lang="ru-RU" dirty="0" smtClean="0"/>
              <a:t>зависит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следствия.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24413" y="1871663"/>
            <a:ext cx="3743325" cy="1728787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Следствие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 smtClean="0"/>
              <a:t>часть </a:t>
            </a:r>
            <a:r>
              <a:rPr lang="ru-RU" dirty="0"/>
              <a:t>условного суждения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</a:t>
            </a:r>
            <a:r>
              <a:rPr lang="ru-RU" dirty="0" smtClean="0"/>
              <a:t>которого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FF00"/>
                </a:solidFill>
              </a:rPr>
              <a:t>определяется условием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/>
              <a:t>выставленным в основании.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00225" y="5940425"/>
            <a:ext cx="5580063" cy="539750"/>
          </a:xfrm>
          <a:prstGeom prst="flowChartAlternateProcess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>
              <a:defRPr/>
            </a:pPr>
            <a:r>
              <a:rPr lang="ru-RU" sz="1600" dirty="0">
                <a:solidFill>
                  <a:srgbClr val="00FFFF"/>
                </a:solidFill>
              </a:rPr>
              <a:t>Основание</a:t>
            </a:r>
            <a:r>
              <a:rPr lang="ru-RU" sz="1600" dirty="0">
                <a:solidFill>
                  <a:schemeClr val="accent3"/>
                </a:solidFill>
              </a:rPr>
              <a:t> и </a:t>
            </a:r>
            <a:r>
              <a:rPr lang="ru-RU" sz="1600" dirty="0">
                <a:solidFill>
                  <a:srgbClr val="00FFFF"/>
                </a:solidFill>
              </a:rPr>
              <a:t>следствие</a:t>
            </a:r>
            <a:r>
              <a:rPr lang="ru-RU" sz="1600" dirty="0">
                <a:solidFill>
                  <a:schemeClr val="accent3"/>
                </a:solidFill>
              </a:rPr>
              <a:t> – относительные понятия</a:t>
            </a:r>
            <a:r>
              <a:rPr lang="ru-RU" sz="1600" dirty="0" smtClean="0"/>
              <a:t>. 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647700" y="3816350"/>
            <a:ext cx="36004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600" dirty="0"/>
              <a:t>Основание – часть </a:t>
            </a:r>
            <a:r>
              <a:rPr lang="ru-RU" sz="1600" dirty="0" smtClean="0"/>
              <a:t>условного суждения</a:t>
            </a:r>
            <a:r>
              <a:rPr lang="ru-RU" sz="1600" dirty="0"/>
              <a:t>, заключённая </a:t>
            </a:r>
            <a:r>
              <a:rPr lang="ru-RU" sz="1600" dirty="0" smtClean="0">
                <a:solidFill>
                  <a:srgbClr val="00FF00"/>
                </a:solidFill>
              </a:rPr>
              <a:t>между союзом </a:t>
            </a:r>
            <a:r>
              <a:rPr lang="ru-RU" sz="1600" dirty="0">
                <a:solidFill>
                  <a:srgbClr val="00FF00"/>
                </a:solidFill>
              </a:rPr>
              <a:t>«если» и частицей «то».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4895850" y="3816350"/>
            <a:ext cx="36004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600" dirty="0"/>
              <a:t>Следствие – часть </a:t>
            </a:r>
            <a:r>
              <a:rPr lang="ru-RU" sz="1600" dirty="0" smtClean="0"/>
              <a:t>условного суждения</a:t>
            </a:r>
            <a:r>
              <a:rPr lang="ru-RU" sz="1600" dirty="0"/>
              <a:t>, </a:t>
            </a:r>
            <a:r>
              <a:rPr lang="ru-RU" sz="1600" dirty="0" smtClean="0"/>
              <a:t>стоящая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>
                <a:solidFill>
                  <a:srgbClr val="00FF00"/>
                </a:solidFill>
              </a:rPr>
              <a:t>после </a:t>
            </a:r>
            <a:r>
              <a:rPr lang="ru-RU" sz="1600" dirty="0">
                <a:solidFill>
                  <a:srgbClr val="00FF00"/>
                </a:solidFill>
              </a:rPr>
              <a:t>частицы «то».</a:t>
            </a: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1872000" y="5112000"/>
            <a:ext cx="576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</a:t>
            </a:r>
            <a:endParaRPr lang="en-GB" sz="1600" b="1" dirty="0"/>
          </a:p>
        </p:txBody>
      </p:sp>
      <p:sp>
        <p:nvSpPr>
          <p:cNvPr id="13" name="Oval 4"/>
          <p:cNvSpPr>
            <a:spLocks noChangeAspect="1" noChangeArrowheads="1"/>
          </p:cNvSpPr>
          <p:nvPr/>
        </p:nvSpPr>
        <p:spPr bwMode="auto">
          <a:xfrm>
            <a:off x="2448000" y="4968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6120000" y="5112000"/>
            <a:ext cx="576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en-GB" sz="1600" b="1" dirty="0"/>
          </a:p>
        </p:txBody>
      </p:sp>
      <p:sp>
        <p:nvSpPr>
          <p:cNvPr id="16" name="Oval 4"/>
          <p:cNvSpPr>
            <a:spLocks noChangeAspect="1" noChangeArrowheads="1"/>
          </p:cNvSpPr>
          <p:nvPr/>
        </p:nvSpPr>
        <p:spPr bwMode="auto">
          <a:xfrm>
            <a:off x="6715140" y="4968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4" grpId="0" animBg="1"/>
      <p:bldP spid="25" grpId="0"/>
      <p:bldP spid="26" grpId="0"/>
      <p:bldP spid="11" grpId="0" animBg="1"/>
      <p:bldP spid="13" grpId="0" animBg="1"/>
      <p:bldP spid="14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4000" y="2340000"/>
            <a:ext cx="3708000" cy="16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Достаточное условие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условие, при наличии которого наличествует и обусловленное.</a:t>
            </a:r>
            <a:endParaRPr lang="ru-RU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2000" y="2340000"/>
            <a:ext cx="3708000" cy="162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Необходимое условие </a:t>
            </a:r>
            <a:r>
              <a:rPr lang="ru-RU" dirty="0"/>
              <a:t>–</a:t>
            </a:r>
            <a:br>
              <a:rPr lang="ru-RU" dirty="0"/>
            </a:br>
            <a:r>
              <a:rPr lang="ru-RU" dirty="0" smtClean="0"/>
              <a:t>условие, отсутствие которого делает обусловленное невозможным.</a:t>
            </a:r>
            <a:endParaRPr lang="ru-RU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chemeClr val="accent3"/>
                </a:solidFill>
              </a:rPr>
              <a:t>Классификация суждений по отношению</a:t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Условные суждения</a:t>
            </a:r>
            <a:endParaRPr lang="ru-RU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000" y="4860000"/>
            <a:ext cx="6984000" cy="12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dirty="0" smtClean="0"/>
              <a:t>Условие может быть необходимым или достаточным, </a:t>
            </a:r>
            <a:br>
              <a:rPr lang="ru-RU" dirty="0" smtClean="0"/>
            </a:br>
            <a:r>
              <a:rPr lang="ru-RU" dirty="0" smtClean="0"/>
              <a:t>не будучи и тем, и другим.</a:t>
            </a:r>
            <a:r>
              <a:rPr lang="en-US" dirty="0" smtClean="0"/>
              <a:t> </a:t>
            </a:r>
          </a:p>
          <a:p>
            <a:pPr algn="ctr">
              <a:spcBef>
                <a:spcPts val="1200"/>
              </a:spcBef>
            </a:pPr>
            <a:r>
              <a:rPr lang="ru-RU" dirty="0" smtClean="0"/>
              <a:t>Но оно также может быть и необходимым, и достаточным.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chemeClr val="accent3"/>
                </a:solidFill>
              </a:rPr>
              <a:t>Классификация суждений по отношению</a:t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Условные суждения</a:t>
            </a:r>
            <a:endParaRPr lang="ru-RU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2952750" y="1511300"/>
            <a:ext cx="3238500" cy="64928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Условные суждения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60363" y="2376488"/>
            <a:ext cx="3959225" cy="5397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0000FF"/>
                </a:solidFill>
              </a:rPr>
              <a:t>Невыделяющие условные 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824413" y="2376488"/>
            <a:ext cx="3959225" cy="5397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0000FF"/>
                </a:solidFill>
              </a:rPr>
              <a:t>Выделяющие условные 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18" name="AutoShape 9"/>
          <p:cNvCxnSpPr>
            <a:cxnSpLocks noChangeShapeType="1"/>
          </p:cNvCxnSpPr>
          <p:nvPr/>
        </p:nvCxnSpPr>
        <p:spPr bwMode="auto">
          <a:xfrm>
            <a:off x="4572000" y="216058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339975" y="2268538"/>
            <a:ext cx="22320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1" name="AutoShape 9"/>
          <p:cNvCxnSpPr>
            <a:cxnSpLocks noChangeShapeType="1"/>
          </p:cNvCxnSpPr>
          <p:nvPr/>
        </p:nvCxnSpPr>
        <p:spPr bwMode="auto">
          <a:xfrm>
            <a:off x="2339975" y="226853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572000" y="2268538"/>
            <a:ext cx="22320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3" name="AutoShape 9"/>
          <p:cNvCxnSpPr>
            <a:cxnSpLocks noChangeShapeType="1"/>
          </p:cNvCxnSpPr>
          <p:nvPr/>
        </p:nvCxnSpPr>
        <p:spPr bwMode="auto">
          <a:xfrm>
            <a:off x="6804025" y="226853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16000" y="3060700"/>
            <a:ext cx="4248000" cy="1871663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5000"/>
              </a:lnSpc>
            </a:pPr>
            <a:r>
              <a:rPr lang="ru-RU" dirty="0">
                <a:solidFill>
                  <a:srgbClr val="FFFF00"/>
                </a:solidFill>
              </a:rPr>
              <a:t>Невыделяющее условное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суждение –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условное суждение, в котором </a:t>
            </a:r>
            <a:br>
              <a:rPr lang="ru-RU" sz="1600" dirty="0"/>
            </a:br>
            <a:r>
              <a:rPr lang="ru-RU" sz="1600" dirty="0"/>
              <a:t>утверждается, что то, о чём говорится </a:t>
            </a:r>
            <a:br>
              <a:rPr lang="ru-RU" sz="1600" dirty="0"/>
            </a:br>
            <a:r>
              <a:rPr lang="ru-RU" sz="1600" dirty="0"/>
              <a:t>в основании, </a:t>
            </a:r>
            <a:r>
              <a:rPr lang="ru-RU" sz="1600" dirty="0">
                <a:solidFill>
                  <a:srgbClr val="00FF00"/>
                </a:solidFill>
              </a:rPr>
              <a:t>достаточно, но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не необходимо</a:t>
            </a:r>
            <a:r>
              <a:rPr lang="ru-RU" sz="1600" dirty="0"/>
              <a:t> для существования </a:t>
            </a:r>
            <a:br>
              <a:rPr lang="ru-RU" sz="1600" dirty="0"/>
            </a:br>
            <a:r>
              <a:rPr lang="ru-RU" sz="1600" dirty="0"/>
              <a:t>того, о чём говорится в следствии.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80000" y="3060700"/>
            <a:ext cx="4248000" cy="1871663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5000"/>
              </a:lnSpc>
            </a:pPr>
            <a:r>
              <a:rPr lang="ru-RU" dirty="0">
                <a:solidFill>
                  <a:srgbClr val="FFFF00"/>
                </a:solidFill>
              </a:rPr>
              <a:t>Выделяющее условное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суждение –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условное суждение, в котором </a:t>
            </a:r>
            <a:br>
              <a:rPr lang="ru-RU" sz="1600" dirty="0"/>
            </a:br>
            <a:r>
              <a:rPr lang="ru-RU" sz="1600" dirty="0"/>
              <a:t>утверждается, что то, о чём говорится </a:t>
            </a:r>
            <a:br>
              <a:rPr lang="ru-RU" sz="1600" dirty="0"/>
            </a:br>
            <a:r>
              <a:rPr lang="ru-RU" sz="1600" dirty="0"/>
              <a:t>в основании, </a:t>
            </a:r>
            <a:r>
              <a:rPr lang="ru-RU" sz="1600" dirty="0">
                <a:solidFill>
                  <a:srgbClr val="00FF00"/>
                </a:solidFill>
              </a:rPr>
              <a:t>достаточно </a:t>
            </a:r>
            <a:r>
              <a:rPr lang="ru-RU" sz="1600" dirty="0" smtClean="0">
                <a:solidFill>
                  <a:srgbClr val="00FF00"/>
                </a:solidFill>
              </a:rPr>
              <a:t/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00"/>
                </a:solidFill>
              </a:rPr>
              <a:t>и необходимо</a:t>
            </a:r>
            <a:r>
              <a:rPr lang="ru-RU" sz="1600" dirty="0" smtClean="0"/>
              <a:t> </a:t>
            </a:r>
            <a:r>
              <a:rPr lang="ru-RU" sz="1600" dirty="0"/>
              <a:t>для существования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того, о </a:t>
            </a:r>
            <a:r>
              <a:rPr lang="ru-RU" sz="1600" dirty="0"/>
              <a:t>чём говорится в следствии.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6000" y="4932000"/>
            <a:ext cx="4248000" cy="108108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lnSpc>
                <a:spcPct val="95000"/>
              </a:lnSpc>
              <a:defRPr/>
            </a:pPr>
            <a:r>
              <a:rPr lang="ru-RU" sz="1600" dirty="0" smtClean="0"/>
              <a:t>Соответственно, то</a:t>
            </a:r>
            <a:r>
              <a:rPr lang="ru-RU" sz="1600" dirty="0"/>
              <a:t>, о чём говорится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следствии, </a:t>
            </a:r>
            <a:r>
              <a:rPr lang="ru-RU" sz="1600" dirty="0" smtClean="0">
                <a:solidFill>
                  <a:srgbClr val="00FF00"/>
                </a:solidFill>
              </a:rPr>
              <a:t>необходимо</a:t>
            </a:r>
            <a:r>
              <a:rPr lang="ru-RU" sz="1600" dirty="0">
                <a:solidFill>
                  <a:srgbClr val="00FF00"/>
                </a:solidFill>
              </a:rPr>
              <a:t>, </a:t>
            </a:r>
            <a:r>
              <a:rPr lang="ru-RU" sz="1600" dirty="0" smtClean="0">
                <a:solidFill>
                  <a:srgbClr val="00FF00"/>
                </a:solidFill>
              </a:rPr>
              <a:t/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00"/>
                </a:solidFill>
              </a:rPr>
              <a:t>но </a:t>
            </a:r>
            <a:r>
              <a:rPr lang="ru-RU" sz="1600" dirty="0">
                <a:solidFill>
                  <a:srgbClr val="00FF00"/>
                </a:solidFill>
              </a:rPr>
              <a:t>не </a:t>
            </a:r>
            <a:r>
              <a:rPr lang="ru-RU" sz="1600" dirty="0" smtClean="0">
                <a:solidFill>
                  <a:srgbClr val="00FF00"/>
                </a:solidFill>
              </a:rPr>
              <a:t>достаточно</a:t>
            </a:r>
            <a:r>
              <a:rPr lang="ru-RU" sz="1600" dirty="0">
                <a:solidFill>
                  <a:srgbClr val="00FF00"/>
                </a:solidFill>
              </a:rPr>
              <a:t> </a:t>
            </a:r>
            <a:r>
              <a:rPr lang="ru-RU" sz="1600" dirty="0" smtClean="0"/>
              <a:t>для </a:t>
            </a:r>
            <a:r>
              <a:rPr lang="ru-RU" sz="1600" dirty="0"/>
              <a:t>существования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того, о </a:t>
            </a:r>
            <a:r>
              <a:rPr lang="ru-RU" sz="1600" dirty="0"/>
              <a:t>чём говорится в основании.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80000" y="4932000"/>
            <a:ext cx="4248000" cy="108108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lnSpc>
                <a:spcPct val="95000"/>
              </a:lnSpc>
              <a:defRPr/>
            </a:pPr>
            <a:r>
              <a:rPr lang="ru-RU" sz="1600" dirty="0" smtClean="0"/>
              <a:t>Соответственно, то</a:t>
            </a:r>
            <a:r>
              <a:rPr lang="ru-RU" sz="1600" dirty="0"/>
              <a:t>, о чём </a:t>
            </a:r>
            <a:r>
              <a:rPr lang="ru-RU" sz="1600" dirty="0" smtClean="0"/>
              <a:t>говорится </a:t>
            </a:r>
            <a:br>
              <a:rPr lang="ru-RU" sz="1600" dirty="0" smtClean="0"/>
            </a:br>
            <a:r>
              <a:rPr lang="ru-RU" sz="1600" dirty="0" smtClean="0"/>
              <a:t>в следствии, </a:t>
            </a:r>
            <a:r>
              <a:rPr lang="ru-RU" sz="1600" dirty="0" smtClean="0">
                <a:solidFill>
                  <a:srgbClr val="00FF00"/>
                </a:solidFill>
              </a:rPr>
              <a:t>необходимо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00"/>
                </a:solidFill>
              </a:rPr>
              <a:t>и достаточно</a:t>
            </a:r>
            <a:r>
              <a:rPr lang="ru-RU" sz="1600" dirty="0">
                <a:solidFill>
                  <a:srgbClr val="00FF00"/>
                </a:solidFill>
              </a:rPr>
              <a:t> </a:t>
            </a:r>
            <a:r>
              <a:rPr lang="ru-RU" sz="1600" dirty="0" smtClean="0"/>
              <a:t>для существования </a:t>
            </a:r>
            <a:br>
              <a:rPr lang="ru-RU" sz="1600" dirty="0" smtClean="0"/>
            </a:br>
            <a:r>
              <a:rPr lang="ru-RU" sz="1600" dirty="0" smtClean="0"/>
              <a:t>того, о </a:t>
            </a:r>
            <a:r>
              <a:rPr lang="ru-RU" sz="1600" dirty="0"/>
              <a:t>чём говорится в основании.</a:t>
            </a:r>
          </a:p>
        </p:txBody>
      </p:sp>
      <p:sp>
        <p:nvSpPr>
          <p:cNvPr id="27" name="AutoShape 16"/>
          <p:cNvSpPr>
            <a:spLocks noChangeArrowheads="1"/>
          </p:cNvSpPr>
          <p:nvPr/>
        </p:nvSpPr>
        <p:spPr bwMode="auto">
          <a:xfrm>
            <a:off x="1188000" y="6300000"/>
            <a:ext cx="648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</a:t>
            </a:r>
            <a:endParaRPr lang="en-GB" sz="1600" b="1" dirty="0"/>
          </a:p>
        </p:txBody>
      </p:sp>
      <p:sp>
        <p:nvSpPr>
          <p:cNvPr id="28" name="Oval 4"/>
          <p:cNvSpPr>
            <a:spLocks noChangeAspect="1" noChangeArrowheads="1"/>
          </p:cNvSpPr>
          <p:nvPr/>
        </p:nvSpPr>
        <p:spPr bwMode="auto">
          <a:xfrm>
            <a:off x="1836000" y="6156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29" name="AutoShape 16"/>
          <p:cNvSpPr>
            <a:spLocks noChangeArrowheads="1"/>
          </p:cNvSpPr>
          <p:nvPr/>
        </p:nvSpPr>
        <p:spPr bwMode="auto">
          <a:xfrm>
            <a:off x="2412000" y="6300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en-GB" sz="1600" b="1" dirty="0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2916000" y="6156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5040000" y="6300000"/>
            <a:ext cx="1944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 и только если</a:t>
            </a:r>
            <a:endParaRPr lang="en-GB" sz="1600" b="1" dirty="0"/>
          </a:p>
        </p:txBody>
      </p:sp>
      <p:sp>
        <p:nvSpPr>
          <p:cNvPr id="32" name="Oval 4"/>
          <p:cNvSpPr>
            <a:spLocks noChangeAspect="1" noChangeArrowheads="1"/>
          </p:cNvSpPr>
          <p:nvPr/>
        </p:nvSpPr>
        <p:spPr bwMode="auto">
          <a:xfrm>
            <a:off x="6984000" y="6156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34" name="AutoShape 16"/>
          <p:cNvSpPr>
            <a:spLocks noChangeArrowheads="1"/>
          </p:cNvSpPr>
          <p:nvPr/>
        </p:nvSpPr>
        <p:spPr bwMode="auto">
          <a:xfrm>
            <a:off x="7560000" y="6300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en-GB" sz="1600" b="1" dirty="0"/>
          </a:p>
        </p:txBody>
      </p:sp>
      <p:sp>
        <p:nvSpPr>
          <p:cNvPr id="35" name="Oval 4"/>
          <p:cNvSpPr>
            <a:spLocks noChangeAspect="1" noChangeArrowheads="1"/>
          </p:cNvSpPr>
          <p:nvPr/>
        </p:nvSpPr>
        <p:spPr bwMode="auto">
          <a:xfrm>
            <a:off x="8064000" y="6156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9" grpId="0" animBg="1"/>
      <p:bldP spid="22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chemeClr val="accent3"/>
                </a:solidFill>
              </a:rPr>
              <a:t>Классификация суждений по отношению</a:t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Условные суждения</a:t>
            </a:r>
            <a:endParaRPr lang="ru-RU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2952750" y="1511300"/>
            <a:ext cx="3238500" cy="64928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Условные суждения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60363" y="2376488"/>
            <a:ext cx="3959225" cy="5397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0000FF"/>
                </a:solidFill>
              </a:rPr>
              <a:t>Невыделяющие условные 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824413" y="2376488"/>
            <a:ext cx="3959225" cy="5397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0000FF"/>
                </a:solidFill>
              </a:rPr>
              <a:t>Выделяющие условные суждения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18" name="AutoShape 9"/>
          <p:cNvCxnSpPr>
            <a:cxnSpLocks noChangeShapeType="1"/>
          </p:cNvCxnSpPr>
          <p:nvPr/>
        </p:nvCxnSpPr>
        <p:spPr bwMode="auto">
          <a:xfrm>
            <a:off x="4572000" y="216058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339975" y="2268538"/>
            <a:ext cx="22320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1" name="AutoShape 9"/>
          <p:cNvCxnSpPr>
            <a:cxnSpLocks noChangeShapeType="1"/>
          </p:cNvCxnSpPr>
          <p:nvPr/>
        </p:nvCxnSpPr>
        <p:spPr bwMode="auto">
          <a:xfrm>
            <a:off x="2339975" y="226853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572000" y="2268538"/>
            <a:ext cx="22320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cxnSp>
        <p:nvCxnSpPr>
          <p:cNvPr id="23" name="AutoShape 9"/>
          <p:cNvCxnSpPr>
            <a:cxnSpLocks noChangeShapeType="1"/>
          </p:cNvCxnSpPr>
          <p:nvPr/>
        </p:nvCxnSpPr>
        <p:spPr bwMode="auto">
          <a:xfrm>
            <a:off x="6804025" y="2268538"/>
            <a:ext cx="1588" cy="1079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27" name="AutoShape 16"/>
          <p:cNvSpPr>
            <a:spLocks noChangeArrowheads="1"/>
          </p:cNvSpPr>
          <p:nvPr/>
        </p:nvSpPr>
        <p:spPr bwMode="auto">
          <a:xfrm>
            <a:off x="1188000" y="6300000"/>
            <a:ext cx="648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</a:t>
            </a:r>
            <a:endParaRPr lang="en-GB" sz="1600" b="1" dirty="0"/>
          </a:p>
        </p:txBody>
      </p:sp>
      <p:sp>
        <p:nvSpPr>
          <p:cNvPr id="28" name="Oval 4"/>
          <p:cNvSpPr>
            <a:spLocks noChangeAspect="1" noChangeArrowheads="1"/>
          </p:cNvSpPr>
          <p:nvPr/>
        </p:nvSpPr>
        <p:spPr bwMode="auto">
          <a:xfrm>
            <a:off x="1836000" y="6156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29" name="AutoShape 16"/>
          <p:cNvSpPr>
            <a:spLocks noChangeArrowheads="1"/>
          </p:cNvSpPr>
          <p:nvPr/>
        </p:nvSpPr>
        <p:spPr bwMode="auto">
          <a:xfrm>
            <a:off x="2412000" y="6300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en-GB" sz="1600" b="1" dirty="0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2916000" y="6156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5040000" y="6300000"/>
            <a:ext cx="1944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Если и только если</a:t>
            </a:r>
            <a:endParaRPr lang="en-GB" sz="1600" b="1" dirty="0"/>
          </a:p>
        </p:txBody>
      </p:sp>
      <p:sp>
        <p:nvSpPr>
          <p:cNvPr id="32" name="Oval 4"/>
          <p:cNvSpPr>
            <a:spLocks noChangeAspect="1" noChangeArrowheads="1"/>
          </p:cNvSpPr>
          <p:nvPr/>
        </p:nvSpPr>
        <p:spPr bwMode="auto">
          <a:xfrm>
            <a:off x="6984000" y="6156000"/>
            <a:ext cx="576000" cy="576000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A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34" name="AutoShape 16"/>
          <p:cNvSpPr>
            <a:spLocks noChangeArrowheads="1"/>
          </p:cNvSpPr>
          <p:nvPr/>
        </p:nvSpPr>
        <p:spPr bwMode="auto">
          <a:xfrm>
            <a:off x="7560000" y="6300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то</a:t>
            </a:r>
            <a:endParaRPr lang="en-GB" sz="1600" b="1" dirty="0"/>
          </a:p>
        </p:txBody>
      </p:sp>
      <p:sp>
        <p:nvSpPr>
          <p:cNvPr id="35" name="Oval 4"/>
          <p:cNvSpPr>
            <a:spLocks noChangeAspect="1" noChangeArrowheads="1"/>
          </p:cNvSpPr>
          <p:nvPr/>
        </p:nvSpPr>
        <p:spPr bwMode="auto">
          <a:xfrm>
            <a:off x="8064000" y="6156000"/>
            <a:ext cx="576000" cy="576000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B</a:t>
            </a:r>
            <a:endParaRPr lang="en-GB" sz="2000" b="1" baseline="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2000" y="3096000"/>
            <a:ext cx="4176000" cy="28800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/>
              <a:t>Части </a:t>
            </a:r>
            <a:r>
              <a:rPr lang="ru-RU" sz="1600" dirty="0" smtClean="0">
                <a:solidFill>
                  <a:srgbClr val="00FFFF"/>
                </a:solidFill>
              </a:rPr>
              <a:t>невыделяющего</a:t>
            </a:r>
            <a:r>
              <a:rPr lang="ru-RU" sz="1600" dirty="0" smtClean="0"/>
              <a:t> условного суждения (рассматриваемые </a:t>
            </a:r>
            <a:br>
              <a:rPr lang="ru-RU" sz="1600" dirty="0" smtClean="0"/>
            </a:br>
            <a:r>
              <a:rPr lang="ru-RU" sz="1600" dirty="0" smtClean="0"/>
              <a:t>как отдельные суждения) находятся </a:t>
            </a:r>
            <a:br>
              <a:rPr lang="ru-RU" sz="1600" dirty="0" smtClean="0"/>
            </a:br>
            <a:r>
              <a:rPr lang="ru-RU" sz="1600" dirty="0" smtClean="0"/>
              <a:t>друг к другу в логическом отношении </a:t>
            </a:r>
            <a:r>
              <a:rPr lang="ru-RU" sz="1600" dirty="0" smtClean="0">
                <a:solidFill>
                  <a:srgbClr val="FFFF00"/>
                </a:solidFill>
              </a:rPr>
              <a:t>подчинения:</a:t>
            </a:r>
            <a:r>
              <a:rPr lang="ru-RU" sz="1600" dirty="0" smtClean="0"/>
              <a:t> из </a:t>
            </a:r>
            <a:r>
              <a:rPr lang="ru-RU" sz="1600" dirty="0" smtClean="0">
                <a:solidFill>
                  <a:srgbClr val="00FF00"/>
                </a:solidFill>
              </a:rPr>
              <a:t>истинности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9966"/>
                </a:solidFill>
              </a:rPr>
              <a:t>основания</a:t>
            </a:r>
            <a:r>
              <a:rPr lang="ru-RU" sz="1600" dirty="0" smtClean="0">
                <a:solidFill>
                  <a:srgbClr val="00FF00"/>
                </a:solidFill>
              </a:rPr>
              <a:t> </a:t>
            </a:r>
            <a:r>
              <a:rPr lang="ru-RU" sz="1600" dirty="0" smtClean="0"/>
              <a:t>(</a:t>
            </a:r>
            <a:r>
              <a:rPr lang="ru-RU" sz="1600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600" dirty="0" smtClean="0"/>
              <a:t> суждения) следует </a:t>
            </a:r>
            <a:r>
              <a:rPr lang="ru-RU" sz="1600" dirty="0" smtClean="0">
                <a:solidFill>
                  <a:srgbClr val="00FF00"/>
                </a:solidFill>
              </a:rPr>
              <a:t>истинность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9966"/>
                </a:solidFill>
              </a:rPr>
              <a:t>следствия</a:t>
            </a:r>
            <a:r>
              <a:rPr lang="ru-RU" sz="1600" dirty="0" smtClean="0">
                <a:solidFill>
                  <a:srgbClr val="00FF00"/>
                </a:solidFill>
              </a:rPr>
              <a:t> </a:t>
            </a:r>
            <a:r>
              <a:rPr lang="ru-RU" sz="1600" dirty="0" smtClean="0"/>
              <a:t>(</a:t>
            </a:r>
            <a:r>
              <a:rPr lang="ru-RU" sz="1600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600" dirty="0" smtClean="0"/>
              <a:t> суждения); из </a:t>
            </a:r>
            <a:r>
              <a:rPr lang="ru-RU" sz="1600" dirty="0" smtClean="0">
                <a:solidFill>
                  <a:srgbClr val="FF66FF"/>
                </a:solidFill>
              </a:rPr>
              <a:t>ложности </a:t>
            </a:r>
            <a:r>
              <a:rPr lang="ru-RU" sz="1600" dirty="0" smtClean="0">
                <a:solidFill>
                  <a:srgbClr val="FF9966"/>
                </a:solidFill>
              </a:rPr>
              <a:t>следствия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/>
              <a:t>(</a:t>
            </a:r>
            <a:r>
              <a:rPr lang="ru-RU" sz="1600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600" dirty="0" smtClean="0"/>
              <a:t> суждения) следует </a:t>
            </a:r>
            <a:r>
              <a:rPr lang="ru-RU" sz="1600" dirty="0" smtClean="0">
                <a:solidFill>
                  <a:srgbClr val="FF66FF"/>
                </a:solidFill>
              </a:rPr>
              <a:t>ложность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9966"/>
                </a:solidFill>
              </a:rPr>
              <a:t>основания</a:t>
            </a:r>
            <a:r>
              <a:rPr lang="ru-RU" sz="1600" dirty="0" smtClean="0">
                <a:solidFill>
                  <a:srgbClr val="FF66FF"/>
                </a:solidFill>
              </a:rPr>
              <a:t> </a:t>
            </a:r>
            <a:r>
              <a:rPr lang="ru-RU" sz="1600" dirty="0" smtClean="0"/>
              <a:t>(</a:t>
            </a:r>
            <a:r>
              <a:rPr lang="ru-RU" sz="1600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600" dirty="0" smtClean="0"/>
              <a:t> суждения).</a:t>
            </a:r>
            <a:endParaRPr lang="ru-RU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4716000" y="3096000"/>
            <a:ext cx="4176000" cy="28440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/>
              <a:t>Части </a:t>
            </a:r>
            <a:r>
              <a:rPr lang="ru-RU" sz="1600" dirty="0" smtClean="0">
                <a:solidFill>
                  <a:srgbClr val="00FFFF"/>
                </a:solidFill>
              </a:rPr>
              <a:t>выделяющего</a:t>
            </a:r>
            <a:r>
              <a:rPr lang="ru-RU" sz="1600" dirty="0" smtClean="0"/>
              <a:t> условного суждения (рассматриваемые </a:t>
            </a:r>
            <a:br>
              <a:rPr lang="ru-RU" sz="1600" dirty="0" smtClean="0"/>
            </a:br>
            <a:r>
              <a:rPr lang="ru-RU" sz="1600" dirty="0" smtClean="0"/>
              <a:t>как отдельные суждения) находятся друг к другу в логическом отношении </a:t>
            </a:r>
            <a:r>
              <a:rPr lang="ru-RU" sz="1600" dirty="0" smtClean="0">
                <a:solidFill>
                  <a:srgbClr val="FFFF00"/>
                </a:solidFill>
              </a:rPr>
              <a:t>равнозначности: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из </a:t>
            </a:r>
            <a:r>
              <a:rPr lang="ru-RU" sz="1600" dirty="0" smtClean="0">
                <a:solidFill>
                  <a:srgbClr val="00FF00"/>
                </a:solidFill>
              </a:rPr>
              <a:t>истинности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/>
              <a:t>или </a:t>
            </a:r>
            <a:r>
              <a:rPr lang="ru-RU" sz="1600" dirty="0" smtClean="0">
                <a:solidFill>
                  <a:srgbClr val="FF66FF"/>
                </a:solidFill>
              </a:rPr>
              <a:t>ложности </a:t>
            </a:r>
            <a:r>
              <a:rPr lang="ru-RU" sz="1600" dirty="0" smtClean="0">
                <a:solidFill>
                  <a:srgbClr val="FF9966"/>
                </a:solidFill>
              </a:rPr>
              <a:t>основания </a:t>
            </a:r>
            <a:r>
              <a:rPr lang="ru-RU" sz="1600" dirty="0" smtClean="0"/>
              <a:t>следует </a:t>
            </a:r>
            <a:r>
              <a:rPr lang="ru-RU" sz="1600" dirty="0" smtClean="0">
                <a:solidFill>
                  <a:srgbClr val="00FF00"/>
                </a:solidFill>
              </a:rPr>
              <a:t>истинность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/>
              <a:t>или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ложность </a:t>
            </a:r>
            <a:r>
              <a:rPr lang="ru-RU" sz="1600" dirty="0" smtClean="0">
                <a:solidFill>
                  <a:srgbClr val="FF9966"/>
                </a:solidFill>
              </a:rPr>
              <a:t>следствия; </a:t>
            </a:r>
            <a:r>
              <a:rPr lang="ru-RU" sz="1600" dirty="0" smtClean="0"/>
              <a:t>равным образом, из </a:t>
            </a:r>
            <a:r>
              <a:rPr lang="ru-RU" sz="1600" dirty="0" smtClean="0">
                <a:solidFill>
                  <a:srgbClr val="00FF00"/>
                </a:solidFill>
              </a:rPr>
              <a:t>истинности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/>
              <a:t>или </a:t>
            </a:r>
            <a:r>
              <a:rPr lang="ru-RU" sz="1600" dirty="0" smtClean="0">
                <a:solidFill>
                  <a:srgbClr val="FF66FF"/>
                </a:solidFill>
              </a:rPr>
              <a:t>ложности</a:t>
            </a:r>
            <a:r>
              <a:rPr lang="ru-RU" sz="1600" dirty="0" smtClean="0">
                <a:solidFill>
                  <a:srgbClr val="FF9966"/>
                </a:solidFill>
              </a:rPr>
              <a:t> следствия</a:t>
            </a:r>
            <a:r>
              <a:rPr lang="ru-RU" sz="1600" dirty="0" smtClean="0"/>
              <a:t> следует </a:t>
            </a:r>
            <a:r>
              <a:rPr lang="ru-RU" sz="1600" dirty="0" smtClean="0">
                <a:solidFill>
                  <a:srgbClr val="00FF00"/>
                </a:solidFill>
              </a:rPr>
              <a:t>истинность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/>
              <a:t>или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ложность </a:t>
            </a:r>
            <a:r>
              <a:rPr lang="ru-RU" sz="1600" dirty="0" smtClean="0">
                <a:solidFill>
                  <a:srgbClr val="FF9966"/>
                </a:solidFill>
              </a:rPr>
              <a:t>основания.</a:t>
            </a:r>
            <a:r>
              <a:rPr lang="ru-RU" sz="1600" dirty="0" smtClean="0">
                <a:solidFill>
                  <a:srgbClr val="FF66FF"/>
                </a:solidFill>
              </a:rPr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876000" y="5292000"/>
            <a:ext cx="504000" cy="288000"/>
          </a:xfrm>
          <a:prstGeom prst="rect">
            <a:avLst/>
          </a:prstGeom>
          <a:solidFill>
            <a:schemeClr val="accent1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36000" bIns="5400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 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796000" y="4608000"/>
            <a:ext cx="504000" cy="288000"/>
          </a:xfrm>
          <a:prstGeom prst="rect">
            <a:avLst/>
          </a:prstGeom>
          <a:solidFill>
            <a:schemeClr val="accent1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36000" bIns="5400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880000" y="5292000"/>
            <a:ext cx="504000" cy="288000"/>
          </a:xfrm>
          <a:prstGeom prst="rect">
            <a:avLst/>
          </a:prstGeom>
          <a:solidFill>
            <a:schemeClr val="accent1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36000" bIns="5400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 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296000" y="4608000"/>
            <a:ext cx="504000" cy="288000"/>
          </a:xfrm>
          <a:prstGeom prst="rect">
            <a:avLst/>
          </a:prstGeom>
          <a:solidFill>
            <a:schemeClr val="accent1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36000" bIns="5400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 есть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>
                <a:solidFill>
                  <a:schemeClr val="accent3"/>
                </a:solidFill>
              </a:rPr>
              <a:t>Классификация суждений по отношению</a:t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Разделительные суждения</a:t>
            </a:r>
            <a:endParaRPr lang="ru-RU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88000" y="1511300"/>
            <a:ext cx="4140000" cy="2808288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5000"/>
              </a:lnSpc>
            </a:pPr>
            <a:r>
              <a:rPr lang="ru-RU" dirty="0">
                <a:solidFill>
                  <a:srgbClr val="FFFF00"/>
                </a:solidFill>
                <a:cs typeface="Arial" charset="0"/>
              </a:rPr>
              <a:t>Разделительное суждение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 smtClean="0"/>
              <a:t>суждение</a:t>
            </a:r>
            <a:r>
              <a:rPr lang="ru-RU" sz="1600" dirty="0"/>
              <a:t>, утверждающее, что </a:t>
            </a:r>
            <a:br>
              <a:rPr lang="ru-RU" sz="1600" dirty="0"/>
            </a:br>
            <a:r>
              <a:rPr lang="en-US" sz="1600" dirty="0"/>
              <a:t>1) </a:t>
            </a:r>
            <a:r>
              <a:rPr lang="ru-RU" sz="1600" dirty="0"/>
              <a:t>данному предмету присущ </a:t>
            </a:r>
            <a:br>
              <a:rPr lang="ru-RU" sz="1600" dirty="0"/>
            </a:br>
            <a:r>
              <a:rPr lang="ru-RU" sz="1600" dirty="0"/>
              <a:t>(или не присущ) </a:t>
            </a:r>
            <a:r>
              <a:rPr lang="ru-RU" sz="1600" dirty="0">
                <a:solidFill>
                  <a:srgbClr val="00FF00"/>
                </a:solidFill>
              </a:rPr>
              <a:t>только один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из признаков, </a:t>
            </a:r>
            <a:r>
              <a:rPr lang="ru-RU" sz="1600" dirty="0"/>
              <a:t>перечисленных </a:t>
            </a:r>
            <a:br>
              <a:rPr lang="ru-RU" sz="1600" dirty="0"/>
            </a:br>
            <a:r>
              <a:rPr lang="ru-RU" sz="1600" dirty="0"/>
              <a:t>в предикате суждения</a:t>
            </a:r>
            <a:r>
              <a:rPr lang="ru-RU" sz="1600" dirty="0" smtClean="0"/>
              <a:t>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2) данный признак присущ (или </a:t>
            </a:r>
            <a:br>
              <a:rPr lang="ru-RU" sz="1600" dirty="0"/>
            </a:br>
            <a:r>
              <a:rPr lang="ru-RU" sz="1600" dirty="0"/>
              <a:t>не присущ) </a:t>
            </a:r>
            <a:r>
              <a:rPr lang="ru-RU" sz="1600" dirty="0">
                <a:solidFill>
                  <a:srgbClr val="00FF00"/>
                </a:solidFill>
              </a:rPr>
              <a:t>только одному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из предметов, </a:t>
            </a:r>
            <a:r>
              <a:rPr lang="ru-RU" sz="1600" dirty="0"/>
              <a:t>перечисленных </a:t>
            </a:r>
            <a:br>
              <a:rPr lang="ru-RU" sz="1600" dirty="0"/>
            </a:br>
            <a:r>
              <a:rPr lang="ru-RU" sz="1600" dirty="0"/>
              <a:t>в субъекте суждения.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716463" y="1511300"/>
            <a:ext cx="4140000" cy="2808288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5000"/>
              </a:lnSpc>
            </a:pPr>
            <a:r>
              <a:rPr lang="ru-RU" dirty="0">
                <a:solidFill>
                  <a:srgbClr val="FFFF00"/>
                </a:solidFill>
              </a:rPr>
              <a:t>Соединительно-р</a:t>
            </a:r>
            <a:r>
              <a:rPr lang="ru-RU" dirty="0">
                <a:solidFill>
                  <a:srgbClr val="FFFF00"/>
                </a:solidFill>
                <a:cs typeface="Arial" charset="0"/>
              </a:rPr>
              <a:t>азделительное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 smtClean="0"/>
              <a:t>суждение</a:t>
            </a:r>
            <a:r>
              <a:rPr lang="ru-RU" sz="1600" dirty="0"/>
              <a:t>, утверждающее, что </a:t>
            </a:r>
            <a:br>
              <a:rPr lang="ru-RU" sz="1600" dirty="0"/>
            </a:br>
            <a:r>
              <a:rPr lang="en-US" sz="1600" dirty="0"/>
              <a:t>1) </a:t>
            </a:r>
            <a:r>
              <a:rPr lang="ru-RU" sz="1600" dirty="0"/>
              <a:t>данному предмету присущ/и </a:t>
            </a:r>
            <a:br>
              <a:rPr lang="ru-RU" sz="1600" dirty="0"/>
            </a:br>
            <a:r>
              <a:rPr lang="ru-RU" sz="1600" dirty="0"/>
              <a:t>(или не присущ/и) </a:t>
            </a:r>
            <a:r>
              <a:rPr lang="ru-RU" sz="1600" dirty="0">
                <a:solidFill>
                  <a:srgbClr val="00FF00"/>
                </a:solidFill>
              </a:rPr>
              <a:t>какой-то (какие-то) </a:t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из признаков, </a:t>
            </a:r>
            <a:r>
              <a:rPr lang="ru-RU" sz="1600" dirty="0"/>
              <a:t>перечисленных </a:t>
            </a:r>
            <a:br>
              <a:rPr lang="ru-RU" sz="1600" dirty="0"/>
            </a:br>
            <a:r>
              <a:rPr lang="ru-RU" sz="1600" dirty="0"/>
              <a:t>в предикате суждения</a:t>
            </a:r>
            <a:r>
              <a:rPr lang="ru-RU" sz="1600" dirty="0" smtClean="0"/>
              <a:t>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2) данный признак присущ (или </a:t>
            </a:r>
            <a:br>
              <a:rPr lang="ru-RU" sz="1600" dirty="0"/>
            </a:br>
            <a:r>
              <a:rPr lang="ru-RU" sz="1600" dirty="0"/>
              <a:t>не присущ) </a:t>
            </a:r>
            <a:r>
              <a:rPr lang="ru-RU" sz="1600" dirty="0">
                <a:solidFill>
                  <a:srgbClr val="00FF00"/>
                </a:solidFill>
              </a:rPr>
              <a:t>какому-то (каким-то</a:t>
            </a:r>
            <a:r>
              <a:rPr lang="ru-RU" sz="1600" dirty="0" smtClean="0">
                <a:solidFill>
                  <a:srgbClr val="00FF00"/>
                </a:solidFill>
              </a:rPr>
              <a:t>)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из предметов, </a:t>
            </a:r>
            <a:r>
              <a:rPr lang="ru-RU" sz="1600" dirty="0"/>
              <a:t>перечисленных </a:t>
            </a:r>
            <a:br>
              <a:rPr lang="ru-RU" sz="1600" dirty="0"/>
            </a:br>
            <a:r>
              <a:rPr lang="ru-RU" sz="1600" dirty="0"/>
              <a:t>в субъекте суждения.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7950" y="5724000"/>
            <a:ext cx="43926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 anchor="ctr" anchorCtr="1"/>
          <a:lstStyle/>
          <a:p>
            <a:pPr algn="ctr">
              <a:lnSpc>
                <a:spcPct val="95000"/>
              </a:lnSpc>
            </a:pPr>
            <a:r>
              <a:rPr lang="ru-RU" sz="1600" dirty="0"/>
              <a:t>Признаки, перечисленные в </a:t>
            </a:r>
            <a:r>
              <a:rPr lang="ru-RU" sz="1600" dirty="0" smtClean="0"/>
              <a:t>предикате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(предметы, перечисленные в субъекте</a:t>
            </a:r>
            <a:r>
              <a:rPr lang="ru-RU" sz="1600" dirty="0" smtClean="0"/>
              <a:t>),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разделительного суждения </a:t>
            </a:r>
            <a:r>
              <a:rPr lang="ru-RU" sz="1600" dirty="0" smtClean="0">
                <a:solidFill>
                  <a:srgbClr val="66FFFF"/>
                </a:solidFill>
              </a:rPr>
              <a:t>должны</a:t>
            </a:r>
            <a:r>
              <a:rPr lang="ru-RU" sz="1600" dirty="0" smtClean="0"/>
              <a:t>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быть </a:t>
            </a:r>
            <a:r>
              <a:rPr lang="ru-RU" sz="1600" dirty="0" smtClean="0">
                <a:solidFill>
                  <a:srgbClr val="00FF00"/>
                </a:solidFill>
              </a:rPr>
              <a:t>несовместимыми понятиями.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35488" y="5724000"/>
            <a:ext cx="4537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 anchor="ctr" anchorCtr="1"/>
          <a:lstStyle/>
          <a:p>
            <a:pPr algn="ctr">
              <a:lnSpc>
                <a:spcPct val="95000"/>
              </a:lnSpc>
            </a:pPr>
            <a:r>
              <a:rPr lang="ru-RU" sz="1600" dirty="0"/>
              <a:t>Признаки, перечисленные в </a:t>
            </a:r>
            <a:r>
              <a:rPr lang="ru-RU" sz="1600" dirty="0" smtClean="0"/>
              <a:t>предикате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(предметы, перечисленные в субъекте</a:t>
            </a:r>
            <a:r>
              <a:rPr lang="ru-RU" sz="1600" dirty="0" smtClean="0"/>
              <a:t>),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соединительно-разделительного суждения </a:t>
            </a:r>
            <a:br>
              <a:rPr lang="ru-RU" sz="1600" dirty="0"/>
            </a:br>
            <a:r>
              <a:rPr lang="ru-RU" sz="1600" dirty="0">
                <a:solidFill>
                  <a:srgbClr val="66FFFF"/>
                </a:solidFill>
              </a:rPr>
              <a:t>могут</a:t>
            </a:r>
            <a:r>
              <a:rPr lang="ru-RU" sz="1600" dirty="0"/>
              <a:t> быть </a:t>
            </a:r>
            <a:r>
              <a:rPr lang="ru-RU" sz="1600" dirty="0">
                <a:solidFill>
                  <a:srgbClr val="00FF00"/>
                </a:solidFill>
              </a:rPr>
              <a:t>совместимыми понятиями.</a:t>
            </a:r>
          </a:p>
        </p:txBody>
      </p:sp>
      <p:sp>
        <p:nvSpPr>
          <p:cNvPr id="10" name="Oval 6"/>
          <p:cNvSpPr>
            <a:spLocks noChangeAspect="1" noChangeArrowheads="1"/>
          </p:cNvSpPr>
          <p:nvPr/>
        </p:nvSpPr>
        <p:spPr bwMode="auto">
          <a:xfrm>
            <a:off x="756000" y="4464000"/>
            <a:ext cx="576000" cy="57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1800000" y="4608000"/>
            <a:ext cx="504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либо</a:t>
            </a:r>
            <a:endParaRPr lang="ru-RU" sz="1600" b="1" dirty="0"/>
          </a:p>
        </p:txBody>
      </p:sp>
      <p:sp>
        <p:nvSpPr>
          <p:cNvPr id="13" name="Oval 6"/>
          <p:cNvSpPr>
            <a:spLocks noChangeAspect="1" noChangeArrowheads="1"/>
          </p:cNvSpPr>
          <p:nvPr/>
        </p:nvSpPr>
        <p:spPr bwMode="auto">
          <a:xfrm>
            <a:off x="2304000" y="4464000"/>
            <a:ext cx="576000" cy="576001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880000" y="4608000"/>
            <a:ext cx="504000" cy="288000"/>
          </a:xfrm>
          <a:prstGeom prst="roundRect">
            <a:avLst/>
          </a:prstGeom>
          <a:solidFill>
            <a:srgbClr val="99FFCC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400" b="1" baseline="0" dirty="0" smtClean="0">
                <a:solidFill>
                  <a:srgbClr val="0000FF"/>
                </a:solidFill>
              </a:rPr>
              <a:t>либо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15" name="Oval 6"/>
          <p:cNvSpPr>
            <a:spLocks noChangeAspect="1" noChangeArrowheads="1"/>
          </p:cNvSpPr>
          <p:nvPr/>
        </p:nvSpPr>
        <p:spPr bwMode="auto">
          <a:xfrm>
            <a:off x="3384000" y="4464000"/>
            <a:ext cx="576000" cy="576001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Q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756000" y="5292000"/>
            <a:ext cx="504000" cy="2880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Либо</a:t>
            </a:r>
            <a:endParaRPr lang="ru-RU" sz="1600" b="1" dirty="0"/>
          </a:p>
        </p:txBody>
      </p:sp>
      <p:sp>
        <p:nvSpPr>
          <p:cNvPr id="19" name="Oval 6"/>
          <p:cNvSpPr>
            <a:spLocks noChangeAspect="1" noChangeArrowheads="1"/>
          </p:cNvSpPr>
          <p:nvPr/>
        </p:nvSpPr>
        <p:spPr bwMode="auto">
          <a:xfrm>
            <a:off x="1260000" y="5148000"/>
            <a:ext cx="576000" cy="57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21" name="AutoShape 16"/>
          <p:cNvSpPr>
            <a:spLocks noChangeArrowheads="1"/>
          </p:cNvSpPr>
          <p:nvPr/>
        </p:nvSpPr>
        <p:spPr bwMode="auto">
          <a:xfrm>
            <a:off x="1836000" y="5292000"/>
            <a:ext cx="504000" cy="2880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90000" anchor="ctr" anchorCtr="1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0000FF"/>
                </a:solidFill>
              </a:rPr>
              <a:t>либо</a:t>
            </a:r>
            <a:endParaRPr lang="ru-RU" sz="1600" b="1" dirty="0"/>
          </a:p>
        </p:txBody>
      </p:sp>
      <p:sp>
        <p:nvSpPr>
          <p:cNvPr id="22" name="Oval 6"/>
          <p:cNvSpPr>
            <a:spLocks noChangeAspect="1" noChangeArrowheads="1"/>
          </p:cNvSpPr>
          <p:nvPr/>
        </p:nvSpPr>
        <p:spPr bwMode="auto">
          <a:xfrm>
            <a:off x="2340000" y="5148000"/>
            <a:ext cx="576000" cy="576001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28" name="Oval 6"/>
          <p:cNvSpPr>
            <a:spLocks noChangeAspect="1" noChangeArrowheads="1"/>
          </p:cNvSpPr>
          <p:nvPr/>
        </p:nvSpPr>
        <p:spPr bwMode="auto">
          <a:xfrm>
            <a:off x="3384000" y="5148000"/>
            <a:ext cx="576000" cy="576001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5256000" y="4464000"/>
            <a:ext cx="576000" cy="57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1" name="Oval 6"/>
          <p:cNvSpPr>
            <a:spLocks noChangeAspect="1" noChangeArrowheads="1"/>
          </p:cNvSpPr>
          <p:nvPr/>
        </p:nvSpPr>
        <p:spPr bwMode="auto">
          <a:xfrm>
            <a:off x="6300000" y="4464000"/>
            <a:ext cx="576000" cy="576001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76000" y="4608000"/>
            <a:ext cx="504000" cy="288000"/>
          </a:xfrm>
          <a:prstGeom prst="roundRect">
            <a:avLst/>
          </a:prstGeom>
          <a:solidFill>
            <a:srgbClr val="99FFCC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400" dirty="0" smtClean="0">
                <a:solidFill>
                  <a:srgbClr val="0000FF"/>
                </a:solidFill>
              </a:rPr>
              <a:t>и</a:t>
            </a:r>
            <a:r>
              <a:rPr lang="ru-RU" sz="1400" b="1" baseline="0" dirty="0" smtClean="0">
                <a:solidFill>
                  <a:srgbClr val="0000FF"/>
                </a:solidFill>
              </a:rPr>
              <a:t>ли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33" name="Oval 6"/>
          <p:cNvSpPr>
            <a:spLocks noChangeAspect="1" noChangeArrowheads="1"/>
          </p:cNvSpPr>
          <p:nvPr/>
        </p:nvSpPr>
        <p:spPr bwMode="auto">
          <a:xfrm>
            <a:off x="7380000" y="4464000"/>
            <a:ext cx="576000" cy="576001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Q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34" name="Oval 6"/>
          <p:cNvSpPr>
            <a:spLocks noChangeAspect="1" noChangeArrowheads="1"/>
          </p:cNvSpPr>
          <p:nvPr/>
        </p:nvSpPr>
        <p:spPr bwMode="auto">
          <a:xfrm>
            <a:off x="5256000" y="5148000"/>
            <a:ext cx="576000" cy="576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832000" y="5292000"/>
            <a:ext cx="504000" cy="288000"/>
          </a:xfrm>
          <a:prstGeom prst="roundRect">
            <a:avLst/>
          </a:prstGeom>
          <a:solidFill>
            <a:srgbClr val="99FFCC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 anchor="ctr" anchorCtr="1"/>
          <a:lstStyle/>
          <a:p>
            <a:pPr algn="ctr"/>
            <a:r>
              <a:rPr lang="ru-RU" sz="1400" dirty="0" smtClean="0">
                <a:solidFill>
                  <a:srgbClr val="0000FF"/>
                </a:solidFill>
              </a:rPr>
              <a:t>и</a:t>
            </a:r>
            <a:r>
              <a:rPr lang="ru-RU" sz="1400" b="1" baseline="0" dirty="0" smtClean="0">
                <a:solidFill>
                  <a:srgbClr val="0000FF"/>
                </a:solidFill>
              </a:rPr>
              <a:t>ли</a:t>
            </a:r>
            <a:endParaRPr lang="en-GB" b="1" baseline="0" dirty="0">
              <a:solidFill>
                <a:srgbClr val="0000FF"/>
              </a:solidFill>
            </a:endParaRPr>
          </a:p>
        </p:txBody>
      </p:sp>
      <p:sp>
        <p:nvSpPr>
          <p:cNvPr id="36" name="Oval 6"/>
          <p:cNvSpPr>
            <a:spLocks noChangeAspect="1" noChangeArrowheads="1"/>
          </p:cNvSpPr>
          <p:nvPr/>
        </p:nvSpPr>
        <p:spPr bwMode="auto">
          <a:xfrm>
            <a:off x="6336000" y="5148000"/>
            <a:ext cx="576000" cy="576001"/>
          </a:xfrm>
          <a:prstGeom prst="ellipse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  <p:sp>
        <p:nvSpPr>
          <p:cNvPr id="38" name="Oval 6"/>
          <p:cNvSpPr>
            <a:spLocks noChangeAspect="1" noChangeArrowheads="1"/>
          </p:cNvSpPr>
          <p:nvPr/>
        </p:nvSpPr>
        <p:spPr bwMode="auto">
          <a:xfrm>
            <a:off x="7380000" y="5148000"/>
            <a:ext cx="576000" cy="576001"/>
          </a:xfrm>
          <a:prstGeom prst="ellipse">
            <a:avLst/>
          </a:prstGeom>
          <a:solidFill>
            <a:srgbClr val="66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baseline="0" dirty="0" smtClean="0">
                <a:solidFill>
                  <a:srgbClr val="0000FF"/>
                </a:solidFill>
              </a:rPr>
              <a:t>P</a:t>
            </a:r>
            <a:endParaRPr lang="en-GB" sz="2800" b="1" baseline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0" grpId="0" animBg="1"/>
      <p:bldP spid="23" grpId="0" animBg="1"/>
      <p:bldP spid="11" grpId="0" animBg="1"/>
      <p:bldP spid="20" grpId="0" animBg="1"/>
      <p:bldP spid="24" grpId="0" animBg="1"/>
      <p:bldP spid="25" grpId="0"/>
      <p:bldP spid="26" grpId="0"/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1" grpId="0" animBg="1"/>
      <p:bldP spid="22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Виды сложных суждений</a:t>
            </a:r>
            <a:r>
              <a:rPr lang="ru-RU" sz="3200" b="1" dirty="0" smtClean="0">
                <a:solidFill>
                  <a:schemeClr val="accent3"/>
                </a:solidFill>
              </a:rPr>
              <a:t/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Отрицание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52525" y="1619250"/>
            <a:ext cx="6838950" cy="1656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Отрицание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логическая операция, </a:t>
            </a:r>
            <a:r>
              <a:rPr lang="ru-RU" dirty="0" smtClean="0"/>
              <a:t>отрицающая истинность (утверждающая ложность) некоторого высказывания,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результате </a:t>
            </a:r>
            <a:r>
              <a:rPr lang="ru-RU" dirty="0" smtClean="0"/>
              <a:t>чего </a:t>
            </a:r>
            <a:r>
              <a:rPr lang="ru-RU" dirty="0"/>
              <a:t>из данного </a:t>
            </a:r>
            <a:r>
              <a:rPr lang="ru-RU" dirty="0" smtClean="0"/>
              <a:t>высказывания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получается высказывание, </a:t>
            </a:r>
            <a:r>
              <a:rPr lang="ru-RU" dirty="0">
                <a:solidFill>
                  <a:srgbClr val="00FFFF"/>
                </a:solidFill>
              </a:rPr>
              <a:t>контрадикторное</a:t>
            </a:r>
            <a:r>
              <a:rPr lang="ru-RU" dirty="0"/>
              <a:t> исходному.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511300" y="4859338"/>
            <a:ext cx="1079500" cy="54133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92388" y="4859338"/>
            <a:ext cx="1079500" cy="54133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~A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11300" y="5400675"/>
            <a:ext cx="1079500" cy="5397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92388" y="5400675"/>
            <a:ext cx="1079500" cy="5397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11300" y="5940425"/>
            <a:ext cx="1079500" cy="5397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592388" y="5940425"/>
            <a:ext cx="1079500" cy="5397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52525" y="3384000"/>
            <a:ext cx="6838950" cy="12954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отрицания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определяется следующим образом</a:t>
            </a:r>
            <a:r>
              <a:rPr lang="ru-RU" dirty="0" smtClean="0">
                <a:solidFill>
                  <a:schemeClr val="accent3"/>
                </a:solidFill>
              </a:rPr>
              <a:t>: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1) отрицание </a:t>
            </a:r>
            <a:r>
              <a:rPr lang="ru-RU" dirty="0">
                <a:solidFill>
                  <a:srgbClr val="FF66FF"/>
                </a:solidFill>
              </a:rPr>
              <a:t>ложно,</a:t>
            </a:r>
            <a:r>
              <a:rPr lang="ru-RU" dirty="0">
                <a:solidFill>
                  <a:schemeClr val="accent3"/>
                </a:solidFill>
              </a:rPr>
              <a:t> если отрицаемое суждение </a:t>
            </a:r>
            <a:r>
              <a:rPr lang="ru-RU" dirty="0">
                <a:solidFill>
                  <a:srgbClr val="00FF00"/>
                </a:solidFill>
              </a:rPr>
              <a:t>истинно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отрицание </a:t>
            </a:r>
            <a:r>
              <a:rPr lang="ru-RU" dirty="0">
                <a:solidFill>
                  <a:srgbClr val="00FF00"/>
                </a:solidFill>
              </a:rPr>
              <a:t>истинно,</a:t>
            </a:r>
            <a:r>
              <a:rPr lang="ru-RU" dirty="0">
                <a:solidFill>
                  <a:schemeClr val="accent3"/>
                </a:solidFill>
              </a:rPr>
              <a:t> если отрицаемое суждение </a:t>
            </a:r>
            <a:r>
              <a:rPr lang="ru-RU" dirty="0">
                <a:solidFill>
                  <a:srgbClr val="FF66FF"/>
                </a:solidFill>
              </a:rPr>
              <a:t>ложно.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1511300" y="4859338"/>
            <a:ext cx="21590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511300" y="5400675"/>
            <a:ext cx="21590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511300" y="5940425"/>
            <a:ext cx="21590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511300" y="6480175"/>
            <a:ext cx="21590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1511300" y="4859338"/>
            <a:ext cx="0" cy="16208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2592388" y="4859338"/>
            <a:ext cx="0" cy="16208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671888" y="4859338"/>
            <a:ext cx="0" cy="16208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5472113" y="4859338"/>
            <a:ext cx="2159000" cy="1620837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dirty="0">
                <a:solidFill>
                  <a:srgbClr val="FFFF00"/>
                </a:solidFill>
              </a:rPr>
              <a:t>~A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Овал 20"/>
          <p:cNvSpPr>
            <a:spLocks noChangeAspect="1"/>
          </p:cNvSpPr>
          <p:nvPr/>
        </p:nvSpPr>
        <p:spPr bwMode="auto">
          <a:xfrm>
            <a:off x="6011863" y="5219700"/>
            <a:ext cx="1079500" cy="1081088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A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5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Виды сложных суждений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Конъюнкция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439863" y="1619250"/>
            <a:ext cx="6264275" cy="1441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Конъюнкция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логическая операция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соединяющая несколько высказываний с </a:t>
            </a:r>
            <a:r>
              <a:rPr lang="ru-RU" dirty="0" smtClean="0"/>
              <a:t>помощью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союза (пропозициональной связки) </a:t>
            </a:r>
            <a:r>
              <a:rPr lang="ru-RU" dirty="0">
                <a:solidFill>
                  <a:srgbClr val="00FFFF"/>
                </a:solidFill>
              </a:rPr>
              <a:t>«и».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398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193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B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398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193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398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5193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1550" y="3240088"/>
            <a:ext cx="7200900" cy="1295400"/>
          </a:xfrm>
          <a:prstGeom prst="rect">
            <a:avLst/>
          </a:prstGeom>
          <a:noFill/>
        </p:spPr>
        <p:txBody>
          <a:bodyPr wrap="square" lIns="36000" rIns="36000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конъюнкции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определяется следующим образом</a:t>
            </a:r>
            <a:r>
              <a:rPr lang="ru-RU" dirty="0" smtClean="0">
                <a:solidFill>
                  <a:schemeClr val="accent3"/>
                </a:solidFill>
              </a:rPr>
              <a:t>: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1) конъюнкция </a:t>
            </a:r>
            <a:r>
              <a:rPr lang="ru-RU" dirty="0">
                <a:solidFill>
                  <a:srgbClr val="00FF00"/>
                </a:solidFill>
              </a:rPr>
              <a:t>истинна,</a:t>
            </a:r>
            <a:r>
              <a:rPr lang="ru-RU" dirty="0">
                <a:solidFill>
                  <a:schemeClr val="accent3"/>
                </a:solidFill>
              </a:rPr>
              <a:t> только если </a:t>
            </a:r>
            <a:r>
              <a:rPr lang="ru-RU" dirty="0">
                <a:solidFill>
                  <a:srgbClr val="00FFFF"/>
                </a:solidFill>
              </a:rPr>
              <a:t>все</a:t>
            </a:r>
            <a:r>
              <a:rPr lang="ru-RU" dirty="0">
                <a:solidFill>
                  <a:schemeClr val="accent3"/>
                </a:solidFill>
              </a:rPr>
              <a:t> её члены </a:t>
            </a:r>
            <a:r>
              <a:rPr lang="ru-RU" dirty="0">
                <a:solidFill>
                  <a:srgbClr val="00FF00"/>
                </a:solidFill>
              </a:rPr>
              <a:t>истинны</a:t>
            </a:r>
            <a:r>
              <a:rPr lang="ru-RU" dirty="0" smtClean="0">
                <a:solidFill>
                  <a:srgbClr val="00FF00"/>
                </a:solidFill>
              </a:rPr>
              <a:t>;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конъюнкция </a:t>
            </a:r>
            <a:r>
              <a:rPr lang="ru-RU" dirty="0">
                <a:solidFill>
                  <a:srgbClr val="FF66FF"/>
                </a:solidFill>
              </a:rPr>
              <a:t>ложна,</a:t>
            </a:r>
            <a:r>
              <a:rPr lang="ru-RU" dirty="0">
                <a:solidFill>
                  <a:schemeClr val="accent3"/>
                </a:solidFill>
              </a:rPr>
              <a:t> если </a:t>
            </a:r>
            <a:r>
              <a:rPr lang="ru-RU" dirty="0">
                <a:solidFill>
                  <a:srgbClr val="00FFFF"/>
                </a:solidFill>
              </a:rPr>
              <a:t>хотя бы один</a:t>
            </a:r>
            <a:r>
              <a:rPr lang="ru-RU" dirty="0">
                <a:solidFill>
                  <a:schemeClr val="accent3"/>
                </a:solidFill>
              </a:rPr>
              <a:t> из её членов </a:t>
            </a:r>
            <a:r>
              <a:rPr lang="ru-RU" dirty="0">
                <a:solidFill>
                  <a:srgbClr val="FF66FF"/>
                </a:solidFill>
              </a:rPr>
              <a:t>ложен.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1439863" y="46799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439863" y="50403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439863" y="57594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439863" y="61198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14398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25193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6004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46799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6004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</a:t>
            </a:r>
            <a:r>
              <a:rPr lang="ru-RU" dirty="0">
                <a:solidFill>
                  <a:srgbClr val="FFFF00"/>
                </a:solidFill>
              </a:rPr>
              <a:t> Λ </a:t>
            </a:r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004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6004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1439863" y="54006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4398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5193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6004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4398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5193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6004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1439863" y="64801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Овал 30"/>
          <p:cNvSpPr>
            <a:spLocks noChangeAspect="1"/>
          </p:cNvSpPr>
          <p:nvPr/>
        </p:nvSpPr>
        <p:spPr bwMode="auto">
          <a:xfrm>
            <a:off x="5688013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   A           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2" name="Овал 31"/>
          <p:cNvSpPr>
            <a:spLocks noChangeAspect="1"/>
          </p:cNvSpPr>
          <p:nvPr/>
        </p:nvSpPr>
        <p:spPr bwMode="auto">
          <a:xfrm>
            <a:off x="6156325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          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5184775" y="4679950"/>
            <a:ext cx="2519363" cy="1800225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119813" y="5400675"/>
            <a:ext cx="7207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r>
              <a:rPr lang="ru-RU">
                <a:solidFill>
                  <a:srgbClr val="FFFF00"/>
                </a:solidFill>
              </a:rPr>
              <a:t>Λ</a:t>
            </a:r>
            <a:r>
              <a:rPr lang="en-US">
                <a:solidFill>
                  <a:srgbClr val="FFFF00"/>
                </a:solidFill>
              </a:rPr>
              <a:t>B</a:t>
            </a:r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1" grpId="0" animBg="1"/>
      <p:bldP spid="32" grpId="0" animBg="1"/>
      <p:bldP spid="33" grpId="0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327264" cy="567926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Модальное </a:t>
            </a:r>
            <a:r>
              <a:rPr lang="ru-RU" sz="2400" b="1" dirty="0" smtClean="0">
                <a:solidFill>
                  <a:srgbClr val="FFFF00"/>
                </a:solidFill>
              </a:rPr>
              <a:t>суждение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Понятие алетической модальности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Алетический шестиугольник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Классификация суждений по отношению (характеру связи)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Категорические суждения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Условные суждения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Разделительные </a:t>
            </a:r>
            <a:r>
              <a:rPr lang="ru-RU" sz="2400" b="1" dirty="0" smtClean="0">
                <a:solidFill>
                  <a:schemeClr val="accent3"/>
                </a:solidFill>
              </a:rPr>
              <a:t>суждения</a:t>
            </a:r>
          </a:p>
          <a:p>
            <a:pPr>
              <a:spcBef>
                <a:spcPts val="30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rgbClr val="FFFF00"/>
                </a:solidFill>
              </a:rPr>
              <a:t>Виды сложных суждений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3"/>
                </a:solidFill>
              </a:rPr>
              <a:t>Отрицание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3"/>
                </a:solidFill>
              </a:rPr>
              <a:t>Конъюнкция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3"/>
                </a:solidFill>
              </a:rPr>
              <a:t>Дизъюнкция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3"/>
                </a:solidFill>
              </a:rPr>
              <a:t>Исключающая (строгая) дизъюнкция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accent3"/>
                </a:solidFill>
              </a:rPr>
              <a:t>Импликация</a:t>
            </a:r>
          </a:p>
          <a:p>
            <a:pPr lvl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2400" b="1" dirty="0" err="1">
                <a:solidFill>
                  <a:schemeClr val="accent3"/>
                </a:solidFill>
              </a:rPr>
              <a:t>Эквиваленция</a:t>
            </a:r>
            <a:r>
              <a:rPr lang="ru-RU" sz="2400" b="1" dirty="0">
                <a:solidFill>
                  <a:schemeClr val="accent3"/>
                </a:solidFill>
              </a:rPr>
              <a:t> (эквивалентность)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ru-RU" sz="3200" b="1" dirty="0" smtClean="0">
              <a:solidFill>
                <a:schemeClr val="accent3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Суждение как форма мышления</a:t>
            </a:r>
            <a:endParaRPr lang="ru-RU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Виды сложных суждений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Дизъюнкция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439863" y="1619250"/>
            <a:ext cx="6264275" cy="1441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Дизъюнкция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логическая операция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соединяющая несколько высказываний с </a:t>
            </a:r>
            <a:r>
              <a:rPr lang="ru-RU" dirty="0" smtClean="0"/>
              <a:t>помощью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союза (пропозициональной связки) </a:t>
            </a:r>
            <a:r>
              <a:rPr lang="ru-RU" dirty="0">
                <a:solidFill>
                  <a:srgbClr val="00FFFF"/>
                </a:solidFill>
              </a:rPr>
              <a:t>«или».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398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193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398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193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398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5193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163" y="3240088"/>
            <a:ext cx="7559675" cy="1295400"/>
          </a:xfrm>
          <a:prstGeom prst="rect">
            <a:avLst/>
          </a:prstGeom>
          <a:noFill/>
        </p:spPr>
        <p:txBody>
          <a:bodyPr wrap="square" lIns="0" rIns="0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дизъюнкции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определяется следующим образом</a:t>
            </a:r>
            <a:r>
              <a:rPr lang="ru-RU" dirty="0" smtClean="0">
                <a:solidFill>
                  <a:schemeClr val="accent3"/>
                </a:solidFill>
              </a:rPr>
              <a:t>: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1) дизъюнкция </a:t>
            </a:r>
            <a:r>
              <a:rPr lang="ru-RU" dirty="0">
                <a:solidFill>
                  <a:srgbClr val="00FF00"/>
                </a:solidFill>
              </a:rPr>
              <a:t>истинна,</a:t>
            </a:r>
            <a:r>
              <a:rPr lang="ru-RU" dirty="0">
                <a:solidFill>
                  <a:schemeClr val="accent3"/>
                </a:solidFill>
              </a:rPr>
              <a:t> если </a:t>
            </a:r>
            <a:r>
              <a:rPr lang="ru-RU" dirty="0">
                <a:solidFill>
                  <a:srgbClr val="00FFFF"/>
                </a:solidFill>
              </a:rPr>
              <a:t>хотя бы один</a:t>
            </a:r>
            <a:r>
              <a:rPr lang="ru-RU" dirty="0">
                <a:solidFill>
                  <a:schemeClr val="accent3"/>
                </a:solidFill>
              </a:rPr>
              <a:t> из её членов </a:t>
            </a:r>
            <a:r>
              <a:rPr lang="ru-RU" dirty="0">
                <a:solidFill>
                  <a:srgbClr val="00FF00"/>
                </a:solidFill>
              </a:rPr>
              <a:t>истинен</a:t>
            </a:r>
            <a:r>
              <a:rPr lang="ru-RU" dirty="0" smtClean="0">
                <a:solidFill>
                  <a:srgbClr val="00FF00"/>
                </a:solidFill>
              </a:rPr>
              <a:t>;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дизъюнкция </a:t>
            </a:r>
            <a:r>
              <a:rPr lang="ru-RU" dirty="0">
                <a:solidFill>
                  <a:srgbClr val="FF66FF"/>
                </a:solidFill>
              </a:rPr>
              <a:t>ложна,</a:t>
            </a:r>
            <a:r>
              <a:rPr lang="ru-RU" dirty="0">
                <a:solidFill>
                  <a:schemeClr val="accent3"/>
                </a:solidFill>
              </a:rPr>
              <a:t> только если </a:t>
            </a:r>
            <a:r>
              <a:rPr lang="ru-RU" dirty="0">
                <a:solidFill>
                  <a:srgbClr val="00FFFF"/>
                </a:solidFill>
              </a:rPr>
              <a:t>все</a:t>
            </a:r>
            <a:r>
              <a:rPr lang="ru-RU" dirty="0">
                <a:solidFill>
                  <a:schemeClr val="accent3"/>
                </a:solidFill>
              </a:rPr>
              <a:t> её члены </a:t>
            </a:r>
            <a:r>
              <a:rPr lang="ru-RU" dirty="0">
                <a:solidFill>
                  <a:srgbClr val="FF66FF"/>
                </a:solidFill>
              </a:rPr>
              <a:t>ложны.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1439863" y="46799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439863" y="50403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439863" y="57594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439863" y="61198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14398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25193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6004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46799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6004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V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004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6004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1439863" y="54006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4398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5193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6004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4398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5193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6004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1439863" y="64801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Овал 30"/>
          <p:cNvSpPr>
            <a:spLocks noChangeAspect="1"/>
          </p:cNvSpPr>
          <p:nvPr/>
        </p:nvSpPr>
        <p:spPr bwMode="auto">
          <a:xfrm>
            <a:off x="5688013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  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   </a:t>
            </a:r>
            <a:r>
              <a:rPr lang="en-US" dirty="0">
                <a:solidFill>
                  <a:srgbClr val="FFFF00"/>
                </a:solidFill>
              </a:rPr>
              <a:t>A           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2" name="Овал 31"/>
          <p:cNvSpPr>
            <a:spLocks noChangeAspect="1"/>
          </p:cNvSpPr>
          <p:nvPr/>
        </p:nvSpPr>
        <p:spPr bwMode="auto">
          <a:xfrm>
            <a:off x="6156325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         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         </a:t>
            </a:r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5184775" y="4679950"/>
            <a:ext cx="2519363" cy="1800225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940425" y="5184775"/>
            <a:ext cx="1042988" cy="360363"/>
          </a:xfrm>
          <a:prstGeom prst="round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A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V B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9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1" grpId="0" animBg="1"/>
      <p:bldP spid="32" grpId="0" animBg="1"/>
      <p:bldP spid="33" grpId="0" animBg="1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Виды сложных суждений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Исключающая (строгая</a:t>
            </a:r>
            <a:r>
              <a:rPr lang="ru-RU" sz="2800" b="1" smtClean="0">
                <a:solidFill>
                  <a:schemeClr val="accent3"/>
                </a:solidFill>
              </a:rPr>
              <a:t>) дизъюнкция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31913" y="1619250"/>
            <a:ext cx="6480175" cy="1441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Исключающая (строгая) дизъюнкция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логическая операция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соединяющая два высказывания с </a:t>
            </a:r>
            <a:r>
              <a:rPr lang="ru-RU" dirty="0" smtClean="0"/>
              <a:t>помощью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союза (пропозициональной связки) </a:t>
            </a:r>
            <a:r>
              <a:rPr lang="ru-RU" dirty="0">
                <a:solidFill>
                  <a:srgbClr val="00FFFF"/>
                </a:solidFill>
              </a:rPr>
              <a:t>«либо…, </a:t>
            </a:r>
            <a:r>
              <a:rPr lang="ru-RU" dirty="0" err="1">
                <a:solidFill>
                  <a:srgbClr val="00FFFF"/>
                </a:solidFill>
              </a:rPr>
              <a:t>либо</a:t>
            </a:r>
            <a:r>
              <a:rPr lang="ru-RU" dirty="0">
                <a:solidFill>
                  <a:srgbClr val="00FFFF"/>
                </a:solidFill>
              </a:rPr>
              <a:t>…».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398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19363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398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19363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398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519363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8" y="3240088"/>
            <a:ext cx="9001125" cy="12954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исключающей (строгой) дизъюнкции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определяется следующим образом: 1) строгая дизъюнкция </a:t>
            </a:r>
            <a:r>
              <a:rPr lang="ru-RU" dirty="0">
                <a:solidFill>
                  <a:srgbClr val="00FF00"/>
                </a:solidFill>
              </a:rPr>
              <a:t>истинна,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если </a:t>
            </a:r>
            <a:r>
              <a:rPr lang="ru-RU" dirty="0">
                <a:solidFill>
                  <a:srgbClr val="00FFFF"/>
                </a:solidFill>
              </a:rPr>
              <a:t>один</a:t>
            </a:r>
            <a:r>
              <a:rPr lang="ru-RU" dirty="0">
                <a:solidFill>
                  <a:schemeClr val="accent3"/>
                </a:solidFill>
              </a:rPr>
              <a:t> из её членов </a:t>
            </a:r>
            <a:r>
              <a:rPr lang="ru-RU" dirty="0">
                <a:solidFill>
                  <a:srgbClr val="00FF00"/>
                </a:solidFill>
              </a:rPr>
              <a:t>истинен, </a:t>
            </a:r>
            <a:r>
              <a:rPr lang="ru-RU" dirty="0">
                <a:solidFill>
                  <a:schemeClr val="accent3"/>
                </a:solidFill>
              </a:rPr>
              <a:t>а другой </a:t>
            </a:r>
            <a:r>
              <a:rPr lang="ru-RU" dirty="0">
                <a:solidFill>
                  <a:srgbClr val="FF66FF"/>
                </a:solidFill>
              </a:rPr>
              <a:t>ложен</a:t>
            </a:r>
            <a:r>
              <a:rPr lang="ru-RU" dirty="0" smtClean="0">
                <a:solidFill>
                  <a:srgbClr val="FF66FF"/>
                </a:solidFill>
              </a:rPr>
              <a:t>;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строгая дизъюнкция </a:t>
            </a:r>
            <a:r>
              <a:rPr lang="ru-RU" dirty="0">
                <a:solidFill>
                  <a:srgbClr val="FF66FF"/>
                </a:solidFill>
              </a:rPr>
              <a:t>ложна,</a:t>
            </a:r>
            <a:r>
              <a:rPr lang="ru-RU" dirty="0">
                <a:solidFill>
                  <a:schemeClr val="accent3"/>
                </a:solidFill>
              </a:rPr>
              <a:t> если её члены</a:t>
            </a:r>
            <a:r>
              <a:rPr lang="ru-RU" dirty="0">
                <a:solidFill>
                  <a:srgbClr val="00FFFF"/>
                </a:solidFill>
              </a:rPr>
              <a:t> оба </a:t>
            </a:r>
            <a:r>
              <a:rPr lang="ru-RU" dirty="0">
                <a:solidFill>
                  <a:srgbClr val="00FF00"/>
                </a:solidFill>
              </a:rPr>
              <a:t>истинны </a:t>
            </a:r>
            <a:r>
              <a:rPr lang="ru-RU" dirty="0">
                <a:solidFill>
                  <a:schemeClr val="accent3"/>
                </a:solidFill>
              </a:rPr>
              <a:t>или </a:t>
            </a:r>
            <a:r>
              <a:rPr lang="ru-RU" dirty="0">
                <a:solidFill>
                  <a:srgbClr val="00FFFF"/>
                </a:solidFill>
              </a:rPr>
              <a:t>оба </a:t>
            </a:r>
            <a:r>
              <a:rPr lang="ru-RU" dirty="0">
                <a:solidFill>
                  <a:srgbClr val="FF66FF"/>
                </a:solidFill>
              </a:rPr>
              <a:t>ложны.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1439863" y="46799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439863" y="50403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439863" y="57594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439863" y="61198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14398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2519363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6004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46799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6004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r>
              <a:rPr lang="ru-RU">
                <a:solidFill>
                  <a:srgbClr val="FFFF00"/>
                </a:solidFill>
              </a:rPr>
              <a:t> </a:t>
            </a:r>
            <a:r>
              <a:rPr lang="en-US">
                <a:solidFill>
                  <a:srgbClr val="FFFF00"/>
                </a:solidFill>
              </a:rPr>
              <a:t>VV</a:t>
            </a:r>
            <a:r>
              <a:rPr lang="ru-RU">
                <a:solidFill>
                  <a:srgbClr val="FFFF00"/>
                </a:solidFill>
              </a:rPr>
              <a:t> </a:t>
            </a:r>
            <a:r>
              <a:rPr lang="en-US">
                <a:solidFill>
                  <a:srgbClr val="FFFF00"/>
                </a:solidFill>
              </a:rPr>
              <a:t>B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004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6004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1439863" y="54006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4398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519363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6004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4398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519363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6004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1439863" y="64801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Овал 30"/>
          <p:cNvSpPr>
            <a:spLocks noChangeAspect="1"/>
          </p:cNvSpPr>
          <p:nvPr/>
        </p:nvSpPr>
        <p:spPr bwMode="auto">
          <a:xfrm>
            <a:off x="5327650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A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2" name="Овал 31"/>
          <p:cNvSpPr>
            <a:spLocks noChangeAspect="1"/>
          </p:cNvSpPr>
          <p:nvPr/>
        </p:nvSpPr>
        <p:spPr bwMode="auto">
          <a:xfrm>
            <a:off x="6480175" y="5040313"/>
            <a:ext cx="1079500" cy="1081087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5184775" y="4679950"/>
            <a:ext cx="2519363" cy="1800225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1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1" grpId="0" animBg="1"/>
      <p:bldP spid="31" grpId="1" animBg="1"/>
      <p:bldP spid="32" grpId="0" animBg="1"/>
      <p:bldP spid="32" grpId="1" animBg="1"/>
      <p:bldP spid="32" grpId="2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Виды сложных суждений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Импликация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11300" y="1619250"/>
            <a:ext cx="6121400" cy="1441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Импликация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логическая операция, </a:t>
            </a:r>
            <a:br>
              <a:rPr lang="ru-RU" dirty="0"/>
            </a:br>
            <a:r>
              <a:rPr lang="ru-RU" dirty="0" smtClean="0"/>
              <a:t>соединяющая </a:t>
            </a:r>
            <a:r>
              <a:rPr lang="ru-RU" dirty="0"/>
              <a:t>два высказывания с </a:t>
            </a:r>
            <a:r>
              <a:rPr lang="ru-RU" dirty="0" smtClean="0"/>
              <a:t>помощью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союза (пропозициональной связки) </a:t>
            </a:r>
            <a:r>
              <a:rPr lang="ru-RU" dirty="0">
                <a:solidFill>
                  <a:srgbClr val="00FFFF"/>
                </a:solidFill>
              </a:rPr>
              <a:t>«если…, то…».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9527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0322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9527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0322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9527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0322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8" y="3240088"/>
            <a:ext cx="9001125" cy="12954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импликации определяется следующим образом: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1) импликация </a:t>
            </a:r>
            <a:r>
              <a:rPr lang="ru-RU" dirty="0">
                <a:solidFill>
                  <a:srgbClr val="00FF00"/>
                </a:solidFill>
              </a:rPr>
              <a:t>истинна</a:t>
            </a:r>
            <a:r>
              <a:rPr lang="ru-RU" dirty="0">
                <a:solidFill>
                  <a:schemeClr val="accent3"/>
                </a:solidFill>
              </a:rPr>
              <a:t> во всех случаях, когда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антецедент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FF66FF"/>
                </a:solidFill>
              </a:rPr>
              <a:t>ложен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или </a:t>
            </a:r>
            <a:r>
              <a:rPr lang="ru-RU" dirty="0" err="1">
                <a:solidFill>
                  <a:schemeClr val="accent3"/>
                </a:solidFill>
              </a:rPr>
              <a:t>консеквент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00"/>
                </a:solidFill>
              </a:rPr>
              <a:t>истинен;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импликация </a:t>
            </a:r>
            <a:r>
              <a:rPr lang="ru-RU" dirty="0">
                <a:solidFill>
                  <a:srgbClr val="FF66FF"/>
                </a:solidFill>
              </a:rPr>
              <a:t>ложна</a:t>
            </a:r>
            <a:r>
              <a:rPr lang="ru-RU" dirty="0">
                <a:solidFill>
                  <a:schemeClr val="accent3"/>
                </a:solidFill>
              </a:rPr>
              <a:t> только если </a:t>
            </a:r>
            <a:r>
              <a:rPr lang="ru-RU" dirty="0">
                <a:solidFill>
                  <a:srgbClr val="00FFFF"/>
                </a:solidFill>
              </a:rPr>
              <a:t>антецедент </a:t>
            </a:r>
            <a:r>
              <a:rPr lang="ru-RU" dirty="0">
                <a:solidFill>
                  <a:srgbClr val="00FF00"/>
                </a:solidFill>
              </a:rPr>
              <a:t>истинен, </a:t>
            </a:r>
            <a:r>
              <a:rPr lang="ru-RU" dirty="0">
                <a:solidFill>
                  <a:schemeClr val="accent3"/>
                </a:solidFill>
              </a:rPr>
              <a:t>а </a:t>
            </a:r>
            <a:r>
              <a:rPr lang="ru-RU" dirty="0" err="1">
                <a:solidFill>
                  <a:srgbClr val="00FFFF"/>
                </a:solidFill>
              </a:rPr>
              <a:t>консеквент</a:t>
            </a:r>
            <a:r>
              <a:rPr lang="ru-RU" dirty="0">
                <a:solidFill>
                  <a:srgbClr val="00FFFF"/>
                </a:solidFill>
              </a:rPr>
              <a:t> </a:t>
            </a:r>
            <a:r>
              <a:rPr lang="ru-RU" dirty="0">
                <a:solidFill>
                  <a:srgbClr val="FF66FF"/>
                </a:solidFill>
              </a:rPr>
              <a:t>ложен.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2952750" y="46799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952750" y="50403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952750" y="57594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2952750" y="61198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29527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40322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51117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61912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1117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r>
              <a:rPr lang="ru-RU">
                <a:solidFill>
                  <a:srgbClr val="FFFF00"/>
                </a:solidFill>
              </a:rPr>
              <a:t> → </a:t>
            </a:r>
            <a:r>
              <a:rPr lang="en-US">
                <a:solidFill>
                  <a:srgbClr val="FFFF00"/>
                </a:solidFill>
              </a:rPr>
              <a:t>B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1117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1117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2952750" y="54006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9527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40322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1117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9527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40322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51117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  <a:endParaRPr lang="ru-RU">
              <a:solidFill>
                <a:srgbClr val="FF66FF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2952750" y="64801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215900" y="4679950"/>
            <a:ext cx="2339975" cy="18002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Антецедент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первый </a:t>
            </a:r>
            <a:r>
              <a:rPr lang="ru-RU" sz="1600" dirty="0" smtClean="0"/>
              <a:t>член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импликации</a:t>
            </a:r>
            <a:r>
              <a:rPr lang="ru-RU" sz="1600" dirty="0" smtClean="0"/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заключённый </a:t>
            </a:r>
            <a:r>
              <a:rPr lang="ru-RU" sz="1600" dirty="0" smtClean="0">
                <a:solidFill>
                  <a:srgbClr val="00FF00"/>
                </a:solidFill>
              </a:rPr>
              <a:t>между союзом «если</a:t>
            </a:r>
            <a:r>
              <a:rPr lang="ru-RU" sz="1600" dirty="0">
                <a:solidFill>
                  <a:srgbClr val="00FF00"/>
                </a:solidFill>
              </a:rPr>
              <a:t>» </a:t>
            </a:r>
            <a:r>
              <a:rPr lang="ru-RU" sz="1600" dirty="0" smtClean="0">
                <a:solidFill>
                  <a:srgbClr val="00FF00"/>
                </a:solidFill>
              </a:rPr>
              <a:t>и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частицей «то».</a:t>
            </a:r>
            <a:endParaRPr lang="ru-RU" sz="1600" dirty="0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588125" y="4679950"/>
            <a:ext cx="2339975" cy="18002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err="1">
                <a:solidFill>
                  <a:srgbClr val="FFFF00"/>
                </a:solidFill>
                <a:cs typeface="Arial" charset="0"/>
              </a:rPr>
              <a:t>Консеквент</a:t>
            </a:r>
            <a:r>
              <a:rPr lang="ru-RU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второй </a:t>
            </a:r>
            <a:r>
              <a:rPr lang="ru-RU" sz="1600" dirty="0" smtClean="0"/>
              <a:t>член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импликации</a:t>
            </a:r>
            <a:r>
              <a:rPr lang="ru-RU" sz="1600" dirty="0" smtClean="0"/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стоящий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00FF00"/>
                </a:solidFill>
              </a:rPr>
              <a:t>после </a:t>
            </a:r>
            <a:r>
              <a:rPr lang="ru-RU" sz="1600" dirty="0">
                <a:solidFill>
                  <a:srgbClr val="00FF00"/>
                </a:solidFill>
              </a:rPr>
              <a:t/>
            </a:r>
            <a:br>
              <a:rPr lang="ru-RU" sz="1600" dirty="0">
                <a:solidFill>
                  <a:srgbClr val="00FF00"/>
                </a:solidFill>
              </a:rPr>
            </a:br>
            <a:r>
              <a:rPr lang="ru-RU" sz="1600" dirty="0">
                <a:solidFill>
                  <a:srgbClr val="00FF00"/>
                </a:solidFill>
              </a:rPr>
              <a:t>частицы «то».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0892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4" grpId="0" animBg="1"/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Виды сложных суждений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 </a:t>
            </a:r>
            <a:r>
              <a:rPr lang="ru-RU" sz="2800" b="1" dirty="0" err="1" smtClean="0">
                <a:solidFill>
                  <a:schemeClr val="accent3"/>
                </a:solidFill>
              </a:rPr>
              <a:t>Эквиваленция</a:t>
            </a:r>
            <a:r>
              <a:rPr lang="ru-RU" sz="2800" b="1" dirty="0" smtClean="0">
                <a:solidFill>
                  <a:schemeClr val="accent3"/>
                </a:solidFill>
              </a:rPr>
              <a:t> (эквивалентность)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20725" y="1619250"/>
            <a:ext cx="7702550" cy="14414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2000" dirty="0" err="1">
                <a:solidFill>
                  <a:srgbClr val="FFFF00"/>
                </a:solidFill>
                <a:cs typeface="Arial" charset="0"/>
              </a:rPr>
              <a:t>Эквиваленция</a:t>
            </a:r>
            <a:r>
              <a:rPr lang="ru-RU" sz="2000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smtClean="0"/>
              <a:t>логическая </a:t>
            </a:r>
            <a:r>
              <a:rPr lang="ru-RU" dirty="0"/>
              <a:t>операция, соединяющая два высказывания </a:t>
            </a:r>
            <a:br>
              <a:rPr lang="ru-RU" dirty="0"/>
            </a:br>
            <a:r>
              <a:rPr lang="ru-RU" dirty="0"/>
              <a:t>с помощью союза (пропозициональной связки) </a:t>
            </a:r>
            <a:br>
              <a:rPr lang="ru-RU" dirty="0"/>
            </a:br>
            <a:r>
              <a:rPr lang="ru-RU" dirty="0">
                <a:solidFill>
                  <a:srgbClr val="00FFFF"/>
                </a:solidFill>
              </a:rPr>
              <a:t>«если и только если…, то…» </a:t>
            </a:r>
            <a:r>
              <a:rPr lang="ru-RU" dirty="0">
                <a:solidFill>
                  <a:schemeClr val="accent3"/>
                </a:solidFill>
              </a:rPr>
              <a:t>или </a:t>
            </a:r>
            <a:r>
              <a:rPr lang="ru-RU" dirty="0">
                <a:solidFill>
                  <a:srgbClr val="00FFFF"/>
                </a:solidFill>
              </a:rPr>
              <a:t>«тогда и только тогда, когда…».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9527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00"/>
                </a:solidFill>
              </a:rPr>
              <a:t>A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0322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9527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0322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9527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0322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8" y="3240088"/>
            <a:ext cx="9001125" cy="12954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</a:rPr>
              <a:t>Логическое значение </a:t>
            </a:r>
            <a:r>
              <a:rPr lang="ru-RU" dirty="0" err="1">
                <a:solidFill>
                  <a:schemeClr val="accent3"/>
                </a:solidFill>
              </a:rPr>
              <a:t>эквиваленции</a:t>
            </a:r>
            <a:r>
              <a:rPr lang="ru-RU" dirty="0">
                <a:solidFill>
                  <a:schemeClr val="accent3"/>
                </a:solidFill>
              </a:rPr>
              <a:t> определяется следующим образом: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1) </a:t>
            </a:r>
            <a:r>
              <a:rPr lang="ru-RU" dirty="0" err="1">
                <a:solidFill>
                  <a:schemeClr val="accent3"/>
                </a:solidFill>
              </a:rPr>
              <a:t>эквиваленция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rgbClr val="00FF00"/>
                </a:solidFill>
              </a:rPr>
              <a:t>истинна,</a:t>
            </a:r>
            <a:r>
              <a:rPr lang="ru-RU" dirty="0">
                <a:solidFill>
                  <a:schemeClr val="accent3"/>
                </a:solidFill>
              </a:rPr>
              <a:t> если её члены</a:t>
            </a:r>
            <a:r>
              <a:rPr lang="ru-RU" dirty="0">
                <a:solidFill>
                  <a:srgbClr val="00FFFF"/>
                </a:solidFill>
              </a:rPr>
              <a:t> оба </a:t>
            </a:r>
            <a:r>
              <a:rPr lang="ru-RU" dirty="0">
                <a:solidFill>
                  <a:srgbClr val="00FF00"/>
                </a:solidFill>
              </a:rPr>
              <a:t>истинны </a:t>
            </a:r>
            <a:r>
              <a:rPr lang="ru-RU" dirty="0">
                <a:solidFill>
                  <a:schemeClr val="accent3"/>
                </a:solidFill>
              </a:rPr>
              <a:t>или </a:t>
            </a:r>
            <a:r>
              <a:rPr lang="ru-RU" dirty="0">
                <a:solidFill>
                  <a:srgbClr val="00FFFF"/>
                </a:solidFill>
              </a:rPr>
              <a:t>оба </a:t>
            </a:r>
            <a:r>
              <a:rPr lang="ru-RU" dirty="0">
                <a:solidFill>
                  <a:srgbClr val="FF66FF"/>
                </a:solidFill>
              </a:rPr>
              <a:t>ложны</a:t>
            </a:r>
            <a:r>
              <a:rPr lang="ru-RU" dirty="0" smtClean="0">
                <a:solidFill>
                  <a:srgbClr val="FF66FF"/>
                </a:solidFill>
              </a:rPr>
              <a:t>;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2) </a:t>
            </a:r>
            <a:r>
              <a:rPr lang="ru-RU" dirty="0" err="1">
                <a:solidFill>
                  <a:schemeClr val="accent3"/>
                </a:solidFill>
              </a:rPr>
              <a:t>эквиваленция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rgbClr val="FF66FF"/>
                </a:solidFill>
              </a:rPr>
              <a:t>ложна,</a:t>
            </a:r>
            <a:r>
              <a:rPr lang="ru-RU" dirty="0">
                <a:solidFill>
                  <a:schemeClr val="accent3"/>
                </a:solidFill>
              </a:rPr>
              <a:t> если </a:t>
            </a:r>
            <a:r>
              <a:rPr lang="ru-RU" dirty="0">
                <a:solidFill>
                  <a:srgbClr val="00FFFF"/>
                </a:solidFill>
              </a:rPr>
              <a:t>один</a:t>
            </a:r>
            <a:r>
              <a:rPr lang="ru-RU" dirty="0">
                <a:solidFill>
                  <a:schemeClr val="accent3"/>
                </a:solidFill>
              </a:rPr>
              <a:t> из её членов </a:t>
            </a:r>
            <a:r>
              <a:rPr lang="ru-RU" dirty="0">
                <a:solidFill>
                  <a:srgbClr val="00FF00"/>
                </a:solidFill>
              </a:rPr>
              <a:t>истинен, </a:t>
            </a:r>
            <a:r>
              <a:rPr lang="ru-RU" dirty="0">
                <a:solidFill>
                  <a:schemeClr val="accent3"/>
                </a:solidFill>
              </a:rPr>
              <a:t>а другой </a:t>
            </a:r>
            <a:r>
              <a:rPr lang="ru-RU" dirty="0">
                <a:solidFill>
                  <a:srgbClr val="FF66FF"/>
                </a:solidFill>
              </a:rPr>
              <a:t>ложен.</a:t>
            </a:r>
            <a:r>
              <a:rPr lang="ru-RU" dirty="0">
                <a:solidFill>
                  <a:schemeClr val="accent3"/>
                </a:solidFill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2952750" y="46799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952750" y="50403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952750" y="5759450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2952750" y="6119813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Line 52"/>
          <p:cNvSpPr>
            <a:spLocks noChangeShapeType="1"/>
          </p:cNvSpPr>
          <p:nvPr/>
        </p:nvSpPr>
        <p:spPr bwMode="auto">
          <a:xfrm>
            <a:off x="29527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>
            <a:off x="40322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51117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6191250" y="4679950"/>
            <a:ext cx="0" cy="18002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111750" y="46799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</a:t>
            </a:r>
            <a:r>
              <a:rPr lang="ru-RU" dirty="0">
                <a:solidFill>
                  <a:srgbClr val="FFFF00"/>
                </a:solidFill>
              </a:rPr>
              <a:t> ↔ </a:t>
            </a:r>
            <a:r>
              <a:rPr lang="en-US" dirty="0">
                <a:solidFill>
                  <a:srgbClr val="FFFF00"/>
                </a:solidFill>
              </a:rPr>
              <a:t>B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111750" y="50403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111750" y="5759450"/>
            <a:ext cx="1079500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  <a:endParaRPr lang="ru-RU">
              <a:solidFill>
                <a:srgbClr val="00FF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2952750" y="54006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9527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40322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111750" y="5400675"/>
            <a:ext cx="1079500" cy="3587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9527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40322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>
                <a:solidFill>
                  <a:srgbClr val="FF66FF"/>
                </a:solidFill>
              </a:rPr>
              <a:t>л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5111750" y="6119813"/>
            <a:ext cx="1079500" cy="3603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>
                <a:solidFill>
                  <a:srgbClr val="00FF00"/>
                </a:solidFill>
              </a:rPr>
              <a:t>и</a:t>
            </a:r>
            <a:endParaRPr lang="ru-RU">
              <a:solidFill>
                <a:srgbClr val="FF66FF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2952750" y="6480175"/>
            <a:ext cx="3238500" cy="0"/>
          </a:xfrm>
          <a:prstGeom prst="lin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7226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 smtClean="0">
                <a:solidFill>
                  <a:srgbClr val="FFFF00"/>
                </a:solidFill>
              </a:rPr>
              <a:t>Модальное суждение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chemeClr val="accent3"/>
                </a:solidFill>
              </a:rPr>
              <a:t>Понятие </a:t>
            </a:r>
            <a:r>
              <a:rPr lang="ru-RU" sz="2800" dirty="0">
                <a:solidFill>
                  <a:schemeClr val="accent3"/>
                </a:solidFill>
              </a:rPr>
              <a:t>модальности</a:t>
            </a:r>
            <a:endParaRPr lang="ru-RU" sz="32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71550" y="1619250"/>
            <a:ext cx="7200900" cy="165735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</a:rPr>
              <a:t>Модальность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(от </a:t>
            </a:r>
            <a:r>
              <a:rPr lang="ru-RU" i="1" dirty="0">
                <a:solidFill>
                  <a:schemeClr val="accent3"/>
                </a:solidFill>
              </a:rPr>
              <a:t>лат</a:t>
            </a:r>
            <a:r>
              <a:rPr lang="ru-RU" dirty="0">
                <a:solidFill>
                  <a:schemeClr val="accent3"/>
                </a:solidFill>
              </a:rPr>
              <a:t>. </a:t>
            </a:r>
            <a:r>
              <a:rPr lang="en-US" dirty="0">
                <a:solidFill>
                  <a:srgbClr val="00FF00"/>
                </a:solidFill>
              </a:rPr>
              <a:t>modus</a:t>
            </a:r>
            <a:r>
              <a:rPr lang="ru-RU" dirty="0">
                <a:solidFill>
                  <a:srgbClr val="00FF00"/>
                </a:solidFill>
              </a:rPr>
              <a:t>,</a:t>
            </a:r>
            <a:r>
              <a:rPr lang="ru-RU" dirty="0">
                <a:solidFill>
                  <a:schemeClr val="accent3"/>
                </a:solidFill>
              </a:rPr>
              <a:t> наклонение</a:t>
            </a:r>
            <a:r>
              <a:rPr lang="ru-RU" dirty="0" smtClean="0">
                <a:solidFill>
                  <a:schemeClr val="accent3"/>
                </a:solidFill>
              </a:rPr>
              <a:t>) 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общее обозначение различных характеристик суждений,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определяемых спецификой и степенью устанавливаемых </a:t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ими связей между понятиями.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44463" y="3492500"/>
            <a:ext cx="2879725" cy="3059113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Алетическая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модальность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(от </a:t>
            </a:r>
            <a:r>
              <a:rPr lang="ru-RU" sz="1600" i="1" dirty="0"/>
              <a:t>греч</a:t>
            </a:r>
            <a:r>
              <a:rPr lang="ru-RU" sz="1600" dirty="0"/>
              <a:t>. </a:t>
            </a:r>
            <a:r>
              <a:rPr lang="el-GR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άλήθεια</a:t>
            </a:r>
            <a:r>
              <a:rPr lang="ru-RU" sz="1600" dirty="0">
                <a:solidFill>
                  <a:srgbClr val="00FF00"/>
                </a:solidFill>
              </a:rPr>
              <a:t>,</a:t>
            </a:r>
            <a:r>
              <a:rPr lang="ru-RU" sz="1600" i="1" dirty="0"/>
              <a:t> </a:t>
            </a:r>
            <a:r>
              <a:rPr lang="ru-RU" sz="1600" dirty="0"/>
              <a:t>истина</a:t>
            </a:r>
            <a:r>
              <a:rPr lang="ru-RU" sz="1600" dirty="0" smtClean="0"/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действительность) </a:t>
            </a:r>
            <a:r>
              <a:rPr lang="ru-RU" sz="1600" dirty="0" smtClean="0"/>
              <a:t>– </a:t>
            </a:r>
            <a:endParaRPr lang="ru-RU" sz="1600" dirty="0"/>
          </a:p>
          <a:p>
            <a:pPr algn="ctr"/>
            <a:r>
              <a:rPr lang="ru-RU" sz="1600" dirty="0"/>
              <a:t>характеристика </a:t>
            </a:r>
            <a:r>
              <a:rPr lang="ru-RU" sz="1600" dirty="0" smtClean="0"/>
              <a:t>суждений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посредством </a:t>
            </a:r>
            <a:r>
              <a:rPr lang="ru-RU" sz="1600" dirty="0" smtClean="0"/>
              <a:t>таких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модальных </a:t>
            </a:r>
            <a:r>
              <a:rPr lang="ru-RU" sz="1600" dirty="0" smtClean="0"/>
              <a:t>операторов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 «необходимо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«</a:t>
            </a:r>
            <a:r>
              <a:rPr lang="ru-RU" sz="1600" dirty="0"/>
              <a:t>возможно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«невозможно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«не-необходимо».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132138" y="3492500"/>
            <a:ext cx="2879725" cy="305911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Деонтическая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модальность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 smtClean="0"/>
              <a:t>(</a:t>
            </a:r>
            <a:r>
              <a:rPr lang="ru-RU" sz="1600" dirty="0"/>
              <a:t>от </a:t>
            </a:r>
            <a:r>
              <a:rPr lang="ru-RU" sz="1600" i="1" dirty="0"/>
              <a:t>греч</a:t>
            </a:r>
            <a:r>
              <a:rPr lang="ru-RU" sz="1600" dirty="0"/>
              <a:t>. </a:t>
            </a:r>
            <a:r>
              <a:rPr lang="el-GR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δέον</a:t>
            </a:r>
            <a:r>
              <a:rPr lang="ru-RU" sz="1600" dirty="0">
                <a:solidFill>
                  <a:srgbClr val="00FF00"/>
                </a:solidFill>
              </a:rPr>
              <a:t>,</a:t>
            </a:r>
            <a:r>
              <a:rPr lang="ru-RU" sz="1600" i="1" dirty="0"/>
              <a:t> </a:t>
            </a:r>
            <a:r>
              <a:rPr lang="ru-RU" sz="1600" dirty="0"/>
              <a:t>должное) </a:t>
            </a:r>
            <a:r>
              <a:rPr lang="ru-RU" sz="1600" dirty="0" smtClean="0"/>
              <a:t>– </a:t>
            </a:r>
            <a:endParaRPr lang="ru-RU" sz="1600" dirty="0"/>
          </a:p>
          <a:p>
            <a:pPr algn="ctr"/>
            <a:r>
              <a:rPr lang="ru-RU" sz="1600" dirty="0"/>
              <a:t>характеристика </a:t>
            </a:r>
            <a:r>
              <a:rPr lang="ru-RU" sz="1600" dirty="0" smtClean="0"/>
              <a:t>суждений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посредством </a:t>
            </a:r>
            <a:r>
              <a:rPr lang="ru-RU" sz="1600" dirty="0" smtClean="0"/>
              <a:t>таких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модальных </a:t>
            </a:r>
            <a:r>
              <a:rPr lang="ru-RU" sz="1600" dirty="0" smtClean="0"/>
              <a:t>операторов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 «обязательно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«</a:t>
            </a:r>
            <a:r>
              <a:rPr lang="ru-RU" sz="1600" dirty="0"/>
              <a:t>разрешено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«безразлично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«запрещено».</a:t>
            </a:r>
            <a:br>
              <a:rPr lang="ru-RU" sz="1600" dirty="0"/>
            </a:b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119813" y="3492500"/>
            <a:ext cx="2879725" cy="305911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Эпистемическая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модальность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(от </a:t>
            </a:r>
            <a:r>
              <a:rPr lang="ru-RU" sz="1600" i="1" dirty="0"/>
              <a:t>греч</a:t>
            </a:r>
            <a:r>
              <a:rPr lang="ru-RU" sz="1600" dirty="0"/>
              <a:t>. </a:t>
            </a:r>
            <a:r>
              <a:rPr lang="el-GR" dirty="0">
                <a:solidFill>
                  <a:srgbClr val="00FF00"/>
                </a:solidFill>
                <a:latin typeface="Times New Roman" pitchFamily="18" charset="0"/>
              </a:rPr>
              <a:t>επιςτήμη</a:t>
            </a:r>
            <a:r>
              <a:rPr lang="ru-RU" sz="1600" dirty="0">
                <a:solidFill>
                  <a:srgbClr val="00FF00"/>
                </a:solidFill>
              </a:rPr>
              <a:t>,</a:t>
            </a:r>
            <a:r>
              <a:rPr lang="ru-RU" sz="1600" dirty="0"/>
              <a:t> знание) – </a:t>
            </a:r>
            <a:br>
              <a:rPr lang="ru-RU" sz="1600" dirty="0"/>
            </a:br>
            <a:r>
              <a:rPr lang="ru-RU" sz="1600" dirty="0"/>
              <a:t>характеристика </a:t>
            </a:r>
            <a:r>
              <a:rPr lang="ru-RU" sz="1600" dirty="0" smtClean="0"/>
              <a:t>суждений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посредством </a:t>
            </a:r>
            <a:r>
              <a:rPr lang="ru-RU" sz="1600" dirty="0" smtClean="0"/>
              <a:t>таких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модальных </a:t>
            </a:r>
            <a:r>
              <a:rPr lang="ru-RU" sz="1600" dirty="0" smtClean="0"/>
              <a:t>операторов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как «известно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«доказуемо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«сомнительно</a:t>
            </a:r>
            <a:r>
              <a:rPr lang="ru-RU" sz="1600" dirty="0" smtClean="0"/>
              <a:t>»,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«</a:t>
            </a:r>
            <a:r>
              <a:rPr lang="ru-RU" sz="1600" dirty="0"/>
              <a:t>опровержимо».</a:t>
            </a:r>
            <a:br>
              <a:rPr lang="ru-RU" sz="1600" dirty="0"/>
            </a:b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920038" y="6372225"/>
            <a:ext cx="1079500" cy="360363"/>
          </a:xfrm>
          <a:prstGeom prst="round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>
                <a:solidFill>
                  <a:srgbClr val="00FFFF"/>
                </a:solidFill>
              </a:rPr>
              <a:t>и другие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6838" y="274638"/>
            <a:ext cx="8950325" cy="1143000"/>
          </a:xfrm>
          <a:prstGeom prst="rect">
            <a:avLst/>
          </a:prstGeom>
        </p:spPr>
        <p:txBody>
          <a:bodyPr anchor="ctr" anchorCtr="1"/>
          <a:lstStyle/>
          <a:p>
            <a:pPr algn="ctr">
              <a:defRPr/>
            </a:pPr>
            <a:r>
              <a:rPr lang="ru-RU" sz="3200" dirty="0" smtClean="0">
                <a:solidFill>
                  <a:schemeClr val="accent3"/>
                </a:solidFill>
              </a:rPr>
              <a:t>Модальное суждение</a:t>
            </a:r>
            <a:r>
              <a:rPr lang="ru-RU" sz="3200" dirty="0">
                <a:solidFill>
                  <a:schemeClr val="accent3"/>
                </a:solidFill>
              </a:rPr>
              <a:t/>
            </a:r>
            <a:br>
              <a:rPr lang="ru-RU" sz="3200" dirty="0">
                <a:solidFill>
                  <a:schemeClr val="accent3"/>
                </a:solidFill>
              </a:rPr>
            </a:br>
            <a:r>
              <a:rPr lang="ru-RU" sz="2800" dirty="0">
                <a:solidFill>
                  <a:schemeClr val="accent3"/>
                </a:solidFill>
              </a:rPr>
              <a:t>Алетическая модальность</a:t>
            </a:r>
            <a:endParaRPr lang="ru-RU" sz="3200" kern="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4463" y="1620000"/>
            <a:ext cx="2879725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Аподиктическое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утверждается </a:t>
            </a:r>
            <a:br>
              <a:rPr lang="ru-RU" sz="1600" dirty="0"/>
            </a:br>
            <a:r>
              <a:rPr lang="ru-RU" sz="1600" dirty="0"/>
              <a:t>или отрицается </a:t>
            </a:r>
            <a:br>
              <a:rPr lang="ru-RU" sz="1600" dirty="0"/>
            </a:br>
            <a:r>
              <a:rPr lang="ru-RU" sz="1600" dirty="0"/>
              <a:t>принадлежность </a:t>
            </a:r>
            <a:br>
              <a:rPr lang="ru-RU" sz="1600" dirty="0"/>
            </a:br>
            <a:r>
              <a:rPr lang="ru-RU" sz="1600" dirty="0"/>
              <a:t>признака </a:t>
            </a:r>
            <a:r>
              <a:rPr lang="ru-RU" sz="1600" dirty="0" smtClean="0"/>
              <a:t>предмету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при любых условиях,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32138" y="1620000"/>
            <a:ext cx="2879725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Ассерторическое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утверждается </a:t>
            </a:r>
            <a:br>
              <a:rPr lang="ru-RU" sz="1600" dirty="0"/>
            </a:br>
            <a:r>
              <a:rPr lang="ru-RU" sz="1600" dirty="0"/>
              <a:t>или отрицается </a:t>
            </a:r>
            <a:br>
              <a:rPr lang="ru-RU" sz="1600" dirty="0"/>
            </a:br>
            <a:r>
              <a:rPr lang="ru-RU" sz="1600" dirty="0"/>
              <a:t>принадлежность </a:t>
            </a:r>
            <a:br>
              <a:rPr lang="ru-RU" sz="1600" dirty="0"/>
            </a:br>
            <a:r>
              <a:rPr lang="ru-RU" sz="1600" dirty="0"/>
              <a:t>признака предмету </a:t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при имеющихся условиях,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19813" y="1620000"/>
            <a:ext cx="2879725" cy="23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  <a:cs typeface="Arial" charset="0"/>
              </a:rPr>
              <a:t>Проблематическое </a:t>
            </a:r>
            <a:br>
              <a:rPr lang="ru-RU" dirty="0">
                <a:solidFill>
                  <a:srgbClr val="FFFF00"/>
                </a:solidFill>
                <a:cs typeface="Arial" charset="0"/>
              </a:rPr>
            </a:br>
            <a:r>
              <a:rPr lang="ru-RU" dirty="0">
                <a:solidFill>
                  <a:srgbClr val="FFFF00"/>
                </a:solidFill>
                <a:cs typeface="Arial" charset="0"/>
              </a:rPr>
              <a:t>суждение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суждение, в котором </a:t>
            </a:r>
            <a:br>
              <a:rPr lang="ru-RU" sz="1600" dirty="0"/>
            </a:br>
            <a:r>
              <a:rPr lang="ru-RU" sz="1600" dirty="0"/>
              <a:t>утверждается </a:t>
            </a:r>
            <a:br>
              <a:rPr lang="ru-RU" sz="1600" dirty="0"/>
            </a:br>
            <a:r>
              <a:rPr lang="ru-RU" sz="1600" dirty="0"/>
              <a:t>или отрицается </a:t>
            </a:r>
            <a:br>
              <a:rPr lang="ru-RU" sz="1600" dirty="0"/>
            </a:br>
            <a:r>
              <a:rPr lang="ru-RU" sz="1600" dirty="0"/>
              <a:t>принадлежность </a:t>
            </a:r>
            <a:br>
              <a:rPr lang="ru-RU" sz="1600" dirty="0"/>
            </a:br>
            <a:r>
              <a:rPr lang="ru-RU" sz="1600" dirty="0"/>
              <a:t>признака </a:t>
            </a:r>
            <a:r>
              <a:rPr lang="ru-RU" sz="1600" dirty="0" smtClean="0"/>
              <a:t>предмету </a:t>
            </a:r>
            <a:r>
              <a:rPr lang="ru-RU" sz="1600" dirty="0" smtClean="0">
                <a:solidFill>
                  <a:srgbClr val="00FF00"/>
                </a:solidFill>
              </a:rPr>
              <a:t>при </a:t>
            </a:r>
            <a:r>
              <a:rPr lang="ru-RU" sz="1600" dirty="0">
                <a:solidFill>
                  <a:srgbClr val="00FF00"/>
                </a:solidFill>
              </a:rPr>
              <a:t>каких-нибудь </a:t>
            </a:r>
            <a:r>
              <a:rPr lang="ru-RU" sz="1600" dirty="0" smtClean="0">
                <a:solidFill>
                  <a:srgbClr val="00FF00"/>
                </a:solidFill>
              </a:rPr>
              <a:t>условиях</a:t>
            </a:r>
            <a:r>
              <a:rPr lang="ru-RU" sz="1600" dirty="0">
                <a:solidFill>
                  <a:srgbClr val="00FF00"/>
                </a:solidFill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463" y="5292000"/>
            <a:ext cx="2879725" cy="720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/>
          <a:lstStyle/>
          <a:p>
            <a:pPr algn="ctr">
              <a:spcBef>
                <a:spcPts val="0"/>
              </a:spcBef>
              <a:defRPr/>
            </a:pPr>
            <a:r>
              <a:rPr lang="en-US" sz="1700" dirty="0">
                <a:solidFill>
                  <a:schemeClr val="accent3"/>
                </a:solidFill>
              </a:rPr>
              <a:t>S</a:t>
            </a:r>
            <a:r>
              <a:rPr lang="ru-RU" sz="1700" dirty="0">
                <a:solidFill>
                  <a:schemeClr val="accent3"/>
                </a:solidFill>
              </a:rPr>
              <a:t> </a:t>
            </a:r>
            <a:r>
              <a:rPr lang="ru-RU" sz="1700" dirty="0">
                <a:solidFill>
                  <a:srgbClr val="00FF00"/>
                </a:solidFill>
              </a:rPr>
              <a:t>необходимо</a:t>
            </a:r>
            <a:r>
              <a:rPr lang="ru-RU" sz="1700" dirty="0">
                <a:solidFill>
                  <a:schemeClr val="accent3"/>
                </a:solidFill>
              </a:rPr>
              <a:t> </a:t>
            </a:r>
            <a:r>
              <a:rPr lang="ru-RU" sz="1700" dirty="0" smtClean="0">
                <a:solidFill>
                  <a:schemeClr val="accent3"/>
                </a:solidFill>
              </a:rPr>
              <a:t>(не) есть </a:t>
            </a:r>
            <a:r>
              <a:rPr lang="en-US" sz="1700" dirty="0">
                <a:solidFill>
                  <a:schemeClr val="accent3"/>
                </a:solidFill>
              </a:rPr>
              <a:t>P</a:t>
            </a:r>
            <a:endParaRPr lang="ru-RU" sz="1700" dirty="0">
              <a:solidFill>
                <a:schemeClr val="accent3"/>
              </a:solidFill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1700" dirty="0" smtClean="0">
                <a:solidFill>
                  <a:schemeClr val="accent3"/>
                </a:solidFill>
              </a:rPr>
              <a:t>S</a:t>
            </a:r>
            <a:r>
              <a:rPr lang="ru-RU" sz="1700" dirty="0" smtClean="0">
                <a:solidFill>
                  <a:schemeClr val="accent3"/>
                </a:solidFill>
              </a:rPr>
              <a:t> </a:t>
            </a:r>
            <a:r>
              <a:rPr lang="ru-RU" sz="1700" dirty="0" smtClean="0">
                <a:solidFill>
                  <a:srgbClr val="00FFFF"/>
                </a:solidFill>
              </a:rPr>
              <a:t>должно</a:t>
            </a:r>
            <a:r>
              <a:rPr lang="ru-RU" sz="1700" dirty="0" smtClean="0">
                <a:solidFill>
                  <a:schemeClr val="accent3"/>
                </a:solidFill>
              </a:rPr>
              <a:t> (не) быть </a:t>
            </a:r>
            <a:r>
              <a:rPr lang="en-US" sz="1700" dirty="0">
                <a:solidFill>
                  <a:schemeClr val="accent3"/>
                </a:solidFill>
              </a:rPr>
              <a:t>P</a:t>
            </a:r>
            <a:endParaRPr lang="ru-RU" sz="1700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2138" y="5292000"/>
            <a:ext cx="2879725" cy="720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sz="1700" dirty="0">
                <a:solidFill>
                  <a:schemeClr val="accent3"/>
                </a:solidFill>
              </a:rPr>
              <a:t>S</a:t>
            </a:r>
            <a:r>
              <a:rPr lang="ru-RU" sz="1700" dirty="0">
                <a:solidFill>
                  <a:schemeClr val="accent3"/>
                </a:solidFill>
              </a:rPr>
              <a:t> </a:t>
            </a:r>
            <a:r>
              <a:rPr lang="ru-RU" sz="1700" dirty="0" smtClean="0">
                <a:solidFill>
                  <a:srgbClr val="00FF00"/>
                </a:solidFill>
              </a:rPr>
              <a:t>действительно</a:t>
            </a:r>
            <a:r>
              <a:rPr lang="ru-RU" sz="1700" dirty="0" smtClean="0">
                <a:solidFill>
                  <a:schemeClr val="accent3"/>
                </a:solidFill>
              </a:rPr>
              <a:t> (не) есть </a:t>
            </a:r>
            <a:r>
              <a:rPr lang="en-US" sz="1700" dirty="0" smtClean="0">
                <a:solidFill>
                  <a:schemeClr val="accent3"/>
                </a:solidFill>
              </a:rPr>
              <a:t>P</a:t>
            </a:r>
            <a:endParaRPr lang="ru-RU" sz="1700" dirty="0" smtClean="0">
              <a:solidFill>
                <a:schemeClr val="accent3"/>
              </a:solidFill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1700" dirty="0" smtClean="0">
                <a:solidFill>
                  <a:schemeClr val="accent3"/>
                </a:solidFill>
              </a:rPr>
              <a:t>S</a:t>
            </a:r>
            <a:r>
              <a:rPr lang="ru-RU" sz="1700" dirty="0" smtClean="0">
                <a:solidFill>
                  <a:schemeClr val="accent3"/>
                </a:solidFill>
              </a:rPr>
              <a:t> (не) </a:t>
            </a:r>
            <a:r>
              <a:rPr lang="ru-RU" sz="1700" dirty="0" smtClean="0">
                <a:solidFill>
                  <a:srgbClr val="00FFFF"/>
                </a:solidFill>
              </a:rPr>
              <a:t>есть</a:t>
            </a:r>
            <a:r>
              <a:rPr lang="ru-RU" sz="1700" dirty="0" smtClean="0">
                <a:solidFill>
                  <a:schemeClr val="accent3"/>
                </a:solidFill>
              </a:rPr>
              <a:t> </a:t>
            </a:r>
            <a:r>
              <a:rPr lang="en-US" sz="1700" dirty="0" smtClean="0">
                <a:solidFill>
                  <a:schemeClr val="accent3"/>
                </a:solidFill>
              </a:rPr>
              <a:t>P</a:t>
            </a:r>
            <a:endParaRPr lang="ru-RU" sz="1700" dirty="0" smtClean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9813" y="5292000"/>
            <a:ext cx="2879725" cy="720000"/>
          </a:xfrm>
          <a:prstGeom prst="rect">
            <a:avLst/>
          </a:prstGeom>
          <a:noFill/>
          <a:ln w="19050">
            <a:noFill/>
          </a:ln>
        </p:spPr>
        <p:txBody>
          <a:bodyPr wrap="none" anchor="ctr" anchorCtr="1"/>
          <a:lstStyle/>
          <a:p>
            <a:pPr algn="ctr">
              <a:defRPr/>
            </a:pPr>
            <a:r>
              <a:rPr lang="en-US" sz="1700" dirty="0">
                <a:solidFill>
                  <a:schemeClr val="accent3"/>
                </a:solidFill>
              </a:rPr>
              <a:t>S</a:t>
            </a:r>
            <a:r>
              <a:rPr lang="ru-RU" sz="1700" dirty="0">
                <a:solidFill>
                  <a:schemeClr val="accent3"/>
                </a:solidFill>
              </a:rPr>
              <a:t> </a:t>
            </a:r>
            <a:r>
              <a:rPr lang="ru-RU" sz="1700" dirty="0" smtClean="0">
                <a:solidFill>
                  <a:srgbClr val="00FF00"/>
                </a:solidFill>
              </a:rPr>
              <a:t>возможно</a:t>
            </a:r>
            <a:r>
              <a:rPr lang="ru-RU" sz="1700" dirty="0" smtClean="0">
                <a:solidFill>
                  <a:schemeClr val="accent3"/>
                </a:solidFill>
              </a:rPr>
              <a:t> (не) есть </a:t>
            </a:r>
            <a:r>
              <a:rPr lang="en-US" sz="1700" dirty="0">
                <a:solidFill>
                  <a:schemeClr val="accent3"/>
                </a:solidFill>
              </a:rPr>
              <a:t>P</a:t>
            </a:r>
            <a:endParaRPr lang="ru-RU" sz="1700" dirty="0">
              <a:solidFill>
                <a:schemeClr val="accent3"/>
              </a:solidFill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1700" dirty="0" smtClean="0">
                <a:solidFill>
                  <a:schemeClr val="accent3"/>
                </a:solidFill>
              </a:rPr>
              <a:t>S</a:t>
            </a:r>
            <a:r>
              <a:rPr lang="ru-RU" sz="1700" dirty="0" smtClean="0">
                <a:solidFill>
                  <a:schemeClr val="accent3"/>
                </a:solidFill>
              </a:rPr>
              <a:t> </a:t>
            </a:r>
            <a:r>
              <a:rPr lang="ru-RU" sz="1700" dirty="0" smtClean="0">
                <a:solidFill>
                  <a:srgbClr val="00FFFF"/>
                </a:solidFill>
              </a:rPr>
              <a:t>может</a:t>
            </a:r>
            <a:r>
              <a:rPr lang="ru-RU" sz="1700" dirty="0" smtClean="0">
                <a:solidFill>
                  <a:schemeClr val="accent3"/>
                </a:solidFill>
              </a:rPr>
              <a:t> (не) быть </a:t>
            </a:r>
            <a:r>
              <a:rPr lang="en-US" sz="1700" dirty="0">
                <a:solidFill>
                  <a:schemeClr val="accent3"/>
                </a:solidFill>
              </a:rPr>
              <a:t>P</a:t>
            </a:r>
            <a:r>
              <a:rPr lang="ru-RU" sz="17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44463" y="3960000"/>
            <a:ext cx="2879725" cy="1224000"/>
          </a:xfrm>
          <a:prstGeom prst="rect">
            <a:avLst/>
          </a:prstGeom>
          <a:noFill/>
          <a:ln w="3175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rIns="36000" anchor="ctr" anchorCtr="1"/>
          <a:lstStyle/>
          <a:p>
            <a:pPr algn="ctr"/>
            <a:r>
              <a:rPr lang="ru-RU" sz="1600" dirty="0"/>
              <a:t>т</a:t>
            </a:r>
            <a:r>
              <a:rPr lang="ru-RU" sz="1600" dirty="0" smtClean="0"/>
              <a:t>. е</a:t>
            </a:r>
            <a:r>
              <a:rPr lang="ru-RU" sz="1600" dirty="0"/>
              <a:t>. утверждается </a:t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необходимость</a:t>
            </a:r>
            <a:r>
              <a:rPr lang="ru-RU" sz="1600" dirty="0"/>
              <a:t> наличия </a:t>
            </a:r>
            <a:br>
              <a:rPr lang="ru-RU" sz="1600" dirty="0"/>
            </a:br>
            <a:r>
              <a:rPr lang="ru-RU" sz="1600" dirty="0"/>
              <a:t>или отсутствия у </a:t>
            </a:r>
            <a:r>
              <a:rPr lang="ru-RU" sz="1600" dirty="0" smtClean="0"/>
              <a:t>предмета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того или иного признака.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132138" y="3960000"/>
            <a:ext cx="2879725" cy="1224000"/>
          </a:xfrm>
          <a:prstGeom prst="rect">
            <a:avLst/>
          </a:prstGeom>
          <a:noFill/>
          <a:ln w="3175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/>
              <a:t>т</a:t>
            </a:r>
            <a:r>
              <a:rPr lang="ru-RU" sz="1600" dirty="0" smtClean="0"/>
              <a:t>. е</a:t>
            </a:r>
            <a:r>
              <a:rPr lang="ru-RU" sz="1600" dirty="0"/>
              <a:t>. </a:t>
            </a:r>
            <a:r>
              <a:rPr lang="ru-RU" sz="1600" dirty="0" smtClean="0">
                <a:solidFill>
                  <a:srgbClr val="00FF00"/>
                </a:solidFill>
              </a:rPr>
              <a:t>констатируется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наличие или </a:t>
            </a:r>
            <a:r>
              <a:rPr lang="ru-RU" sz="1600" dirty="0" smtClean="0"/>
              <a:t>отсутствие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у предмета того или </a:t>
            </a:r>
            <a:br>
              <a:rPr lang="ru-RU" sz="1600" dirty="0"/>
            </a:br>
            <a:r>
              <a:rPr lang="ru-RU" sz="1600" dirty="0"/>
              <a:t>иного признака.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119813" y="3960000"/>
            <a:ext cx="2879725" cy="1224000"/>
          </a:xfrm>
          <a:prstGeom prst="rect">
            <a:avLst/>
          </a:prstGeom>
          <a:noFill/>
          <a:ln w="3175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pPr algn="ctr"/>
            <a:r>
              <a:rPr lang="ru-RU" sz="1600" dirty="0"/>
              <a:t>т</a:t>
            </a:r>
            <a:r>
              <a:rPr lang="ru-RU" sz="1600" dirty="0" smtClean="0"/>
              <a:t>. е</a:t>
            </a:r>
            <a:r>
              <a:rPr lang="ru-RU" sz="1600" dirty="0"/>
              <a:t>. утверждается </a:t>
            </a:r>
            <a:br>
              <a:rPr lang="ru-RU" sz="1600" dirty="0"/>
            </a:br>
            <a:r>
              <a:rPr lang="ru-RU" sz="1600" dirty="0">
                <a:solidFill>
                  <a:srgbClr val="00FF00"/>
                </a:solidFill>
              </a:rPr>
              <a:t>возможность</a:t>
            </a:r>
            <a:r>
              <a:rPr lang="ru-RU" sz="1600" dirty="0"/>
              <a:t> наличия </a:t>
            </a:r>
            <a:r>
              <a:rPr lang="ru-RU" sz="1600" dirty="0" smtClean="0"/>
              <a:t>или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отсутствия у </a:t>
            </a:r>
            <a:r>
              <a:rPr lang="ru-RU" sz="1600" dirty="0" smtClean="0"/>
              <a:t>предмета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того или иного признака.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0000" y="6084000"/>
            <a:ext cx="6984000" cy="54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/>
              <a:t>В этом курсе</a:t>
            </a:r>
            <a:r>
              <a:rPr lang="en-US" sz="1600" dirty="0" smtClean="0"/>
              <a:t> </a:t>
            </a:r>
            <a:r>
              <a:rPr lang="ru-RU" sz="1600" dirty="0" smtClean="0"/>
              <a:t>модальные глаголы </a:t>
            </a:r>
            <a:r>
              <a:rPr lang="en-US" sz="1600" dirty="0" smtClean="0">
                <a:solidFill>
                  <a:srgbClr val="66FFFF"/>
                </a:solidFill>
              </a:rPr>
              <a:t>“</a:t>
            </a:r>
            <a:r>
              <a:rPr lang="ru-RU" sz="1600" dirty="0" smtClean="0">
                <a:solidFill>
                  <a:srgbClr val="66FFFF"/>
                </a:solidFill>
              </a:rPr>
              <a:t>должен</a:t>
            </a:r>
            <a:r>
              <a:rPr lang="en-US" sz="1600" dirty="0" smtClean="0">
                <a:solidFill>
                  <a:srgbClr val="66FFFF"/>
                </a:solidFill>
              </a:rPr>
              <a:t>”</a:t>
            </a:r>
            <a:r>
              <a:rPr lang="en-US" sz="1600" dirty="0" smtClean="0"/>
              <a:t> </a:t>
            </a:r>
            <a:r>
              <a:rPr lang="ru-RU" sz="1600" dirty="0" smtClean="0"/>
              <a:t>и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66FFFF"/>
                </a:solidFill>
              </a:rPr>
              <a:t>“</a:t>
            </a:r>
            <a:r>
              <a:rPr lang="ru-RU" sz="1600" dirty="0" smtClean="0">
                <a:solidFill>
                  <a:srgbClr val="66FFFF"/>
                </a:solidFill>
              </a:rPr>
              <a:t>может</a:t>
            </a:r>
            <a:r>
              <a:rPr lang="en-US" sz="1600" dirty="0" smtClean="0">
                <a:solidFill>
                  <a:srgbClr val="66FFFF"/>
                </a:solidFill>
              </a:rPr>
              <a:t>”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ru-RU" sz="1600" dirty="0" smtClean="0"/>
              <a:t>употребляются в</a:t>
            </a:r>
            <a:r>
              <a:rPr lang="en-US" sz="1600" dirty="0" smtClean="0"/>
              <a:t> </a:t>
            </a:r>
            <a:r>
              <a:rPr lang="ru-RU" sz="1600" dirty="0" err="1" smtClean="0">
                <a:solidFill>
                  <a:srgbClr val="FF9966"/>
                </a:solidFill>
              </a:rPr>
              <a:t>алетическом</a:t>
            </a:r>
            <a:r>
              <a:rPr lang="en-US" sz="1600" dirty="0" smtClean="0">
                <a:solidFill>
                  <a:srgbClr val="FF9966"/>
                </a:solidFill>
              </a:rPr>
              <a:t>,</a:t>
            </a:r>
            <a:r>
              <a:rPr lang="en-US" sz="1600" dirty="0" smtClean="0"/>
              <a:t> </a:t>
            </a:r>
            <a:r>
              <a:rPr lang="ru-RU" sz="1600" dirty="0" smtClean="0"/>
              <a:t>не в </a:t>
            </a:r>
            <a:r>
              <a:rPr lang="ru-RU" sz="1600" dirty="0" err="1" smtClean="0">
                <a:solidFill>
                  <a:srgbClr val="FF9966"/>
                </a:solidFill>
              </a:rPr>
              <a:t>деонтическом</a:t>
            </a:r>
            <a:r>
              <a:rPr lang="en-US" sz="1600" dirty="0" smtClean="0"/>
              <a:t> </a:t>
            </a:r>
            <a:r>
              <a:rPr lang="ru-RU" sz="1600" dirty="0" smtClean="0"/>
              <a:t>смысле</a:t>
            </a:r>
            <a:r>
              <a:rPr lang="en-US" sz="1600" dirty="0" smtClean="0"/>
              <a:t>.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uiExpand="1" build="p"/>
      <p:bldP spid="11" grpId="0" uiExpand="1" build="p"/>
      <p:bldP spid="12" grpId="0" build="p"/>
      <p:bldP spid="15" grpId="0" animBg="1"/>
      <p:bldP spid="16" grpId="0" animBg="1"/>
      <p:bldP spid="17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 rot="-1920000">
            <a:off x="900113" y="3095625"/>
            <a:ext cx="1943100" cy="252413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 rot="1920000">
            <a:off x="6372225" y="3095625"/>
            <a:ext cx="1943100" cy="252413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2303463"/>
            <a:ext cx="2520950" cy="252412"/>
          </a:xfrm>
          <a:prstGeom prst="rect">
            <a:avLst/>
          </a:prstGeom>
          <a:solidFill>
            <a:srgbClr val="00FF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311525" y="5543550"/>
            <a:ext cx="2520950" cy="252413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39863" y="1331913"/>
            <a:ext cx="3060700" cy="646112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Аподиктическое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утвердительное 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79950" y="1331913"/>
            <a:ext cx="3060700" cy="646112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отрицательное 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39863" y="6119813"/>
            <a:ext cx="3060700" cy="647700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Проблематическое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утвердительное 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9950" y="6119813"/>
            <a:ext cx="3060700" cy="646112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Проблематическое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отрицательное суждение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 rot="840000">
            <a:off x="3311525" y="3095625"/>
            <a:ext cx="4716463" cy="252413"/>
          </a:xfrm>
          <a:prstGeom prst="rect">
            <a:avLst/>
          </a:prstGeom>
          <a:solidFill>
            <a:srgbClr val="00FF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                                                   </a:t>
            </a:r>
            <a:r>
              <a:rPr lang="ru-RU" sz="1600" dirty="0" err="1" smtClean="0">
                <a:solidFill>
                  <a:srgbClr val="0000FF"/>
                </a:solidFill>
              </a:rPr>
              <a:t>контрарность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 rot="-840000">
            <a:off x="1152525" y="3095625"/>
            <a:ext cx="4714875" cy="252413"/>
          </a:xfrm>
          <a:prstGeom prst="rect">
            <a:avLst/>
          </a:prstGeom>
          <a:solidFill>
            <a:srgbClr val="00FF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контрарность</a:t>
            </a:r>
            <a:r>
              <a:rPr lang="ru-RU" sz="1600" dirty="0" smtClean="0">
                <a:solidFill>
                  <a:srgbClr val="0000FF"/>
                </a:solidFill>
              </a:rPr>
              <a:t>                                                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контрадикторность</a:t>
            </a:r>
            <a:r>
              <a:rPr lang="ru-RU" sz="1600" dirty="0" smtClean="0">
                <a:solidFill>
                  <a:srgbClr val="0000FF"/>
                </a:solidFill>
              </a:rPr>
              <a:t>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</a:t>
            </a:r>
            <a:r>
              <a:rPr lang="ru-RU" sz="1600" dirty="0" err="1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759450" y="1979613"/>
            <a:ext cx="900113" cy="9001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E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-5400000">
            <a:off x="-431800" y="5148263"/>
            <a:ext cx="2160588" cy="900112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 суждение</a:t>
            </a:r>
          </a:p>
        </p:txBody>
      </p:sp>
      <p:sp>
        <p:nvSpPr>
          <p:cNvPr id="33" name="TextBox 32"/>
          <p:cNvSpPr txBox="1"/>
          <p:nvPr/>
        </p:nvSpPr>
        <p:spPr>
          <a:xfrm rot="5400000">
            <a:off x="7415213" y="5148262"/>
            <a:ext cx="2160588" cy="900113"/>
          </a:xfrm>
          <a:prstGeom prst="rect">
            <a:avLst/>
          </a:prstGeom>
          <a:noFill/>
        </p:spPr>
        <p:txBody>
          <a:bodyPr wrap="non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отрицательное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260475" y="3924300"/>
            <a:ext cx="6659563" cy="252413"/>
          </a:xfrm>
          <a:prstGeom prst="rect">
            <a:avLst/>
          </a:prstGeom>
          <a:solidFill>
            <a:srgbClr val="CC99FF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1800000" y="3923713"/>
            <a:ext cx="2339975" cy="25200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 rot="840000">
            <a:off x="1152525" y="4716463"/>
            <a:ext cx="4714875" cy="252412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субконтрарность</a:t>
            </a:r>
            <a:r>
              <a:rPr lang="ru-RU" sz="1600" dirty="0" smtClean="0">
                <a:solidFill>
                  <a:srgbClr val="0000FF"/>
                </a:solidFill>
              </a:rPr>
              <a:t> 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 rot="1920000">
            <a:off x="900113" y="4716463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5112000" y="3923713"/>
            <a:ext cx="2339975" cy="25200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подчинение 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 rot="-840000">
            <a:off x="3311525" y="4710113"/>
            <a:ext cx="4716463" cy="252412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 </a:t>
            </a:r>
            <a:r>
              <a:rPr lang="ru-RU" sz="1600" dirty="0" err="1" smtClean="0">
                <a:solidFill>
                  <a:srgbClr val="0000FF"/>
                </a:solidFill>
              </a:rPr>
              <a:t>субконтрарность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 rot="-1920000">
            <a:off x="6372225" y="4716463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519363" y="521970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I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7920038" y="360045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Y</a:t>
            </a:r>
            <a:endParaRPr lang="ru-RU" sz="3600" dirty="0" smtClean="0">
              <a:solidFill>
                <a:srgbClr val="0000FF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759450" y="5219700"/>
            <a:ext cx="900113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O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360363" y="360045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U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519363" y="1979613"/>
            <a:ext cx="900112" cy="9001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A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Модальное суждение</a:t>
            </a:r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Алетический</a:t>
            </a:r>
            <a:r>
              <a:rPr lang="ru-RU" sz="2800" b="1" dirty="0" smtClean="0">
                <a:solidFill>
                  <a:schemeClr val="bg1"/>
                </a:solidFill>
              </a:rPr>
              <a:t> шестиугольник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7" grpId="0" animBg="1"/>
      <p:bldP spid="8" grpId="0" animBg="1"/>
      <p:bldP spid="15" grpId="0"/>
      <p:bldP spid="16" grpId="0"/>
      <p:bldP spid="17" grpId="0"/>
      <p:bldP spid="18" grpId="0"/>
      <p:bldP spid="29" grpId="0" animBg="1"/>
      <p:bldP spid="28" grpId="0" animBg="1"/>
      <p:bldP spid="11" grpId="0" animBg="1"/>
      <p:bldP spid="12" grpId="0" animBg="1"/>
      <p:bldP spid="4" grpId="0" animBg="1"/>
      <p:bldP spid="32" grpId="0"/>
      <p:bldP spid="33" grpId="0"/>
      <p:bldP spid="27" grpId="0" animBg="1"/>
      <p:bldP spid="9" grpId="0" animBg="1"/>
      <p:bldP spid="30" grpId="0" animBg="1"/>
      <p:bldP spid="26" grpId="0" animBg="1"/>
      <p:bldP spid="10" grpId="0" animBg="1"/>
      <p:bldP spid="31" grpId="0" animBg="1"/>
      <p:bldP spid="24" grpId="0" animBg="1"/>
      <p:bldP spid="5" grpId="0" animBg="1"/>
      <p:bldP spid="22" grpId="0" animBg="1"/>
      <p:bldP spid="6" grpId="0" animBg="1"/>
      <p:bldP spid="21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088000" y="3924300"/>
            <a:ext cx="4968000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3600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контрадикторность</a:t>
            </a:r>
            <a:r>
              <a:rPr lang="ru-RU" sz="1600" dirty="0" smtClean="0">
                <a:solidFill>
                  <a:srgbClr val="0000FF"/>
                </a:solidFill>
              </a:rPr>
              <a:t>             </a:t>
            </a:r>
            <a:r>
              <a:rPr lang="ru-RU" sz="1600" dirty="0" err="1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 smtClean="0">
              <a:solidFill>
                <a:srgbClr val="0000FF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 bwMode="auto">
          <a:xfrm rot="-5040000">
            <a:off x="3132000" y="4392000"/>
            <a:ext cx="2664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3600000" y="4500000"/>
            <a:ext cx="1692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rot="5160000">
            <a:off x="3168000" y="3707644"/>
            <a:ext cx="2700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err="1" smtClean="0">
                <a:solidFill>
                  <a:schemeClr val="bg1"/>
                </a:solidFill>
              </a:rPr>
              <a:t>Алетическая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контрадикторность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endParaRPr lang="ru-RU" sz="1600" dirty="0">
              <a:solidFill>
                <a:schemeClr val="accent3"/>
              </a:solidFill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232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508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err="1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508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232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8400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7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70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6000" y="1800000"/>
            <a:ext cx="1584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FF"/>
                </a:solidFill>
              </a:rPr>
              <a:t>необходимости</a:t>
            </a:r>
            <a:br>
              <a:rPr lang="ru-RU" sz="1400" dirty="0" smtClean="0">
                <a:solidFill>
                  <a:srgbClr val="00FFFF"/>
                </a:solidFill>
              </a:rPr>
            </a:br>
            <a:r>
              <a:rPr lang="ru-RU" sz="1400" dirty="0" smtClean="0"/>
              <a:t>равнозначно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672000" y="5076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возможности</a:t>
            </a:r>
            <a:r>
              <a:rPr lang="ru-RU" sz="1400" dirty="0" smtClean="0">
                <a:solidFill>
                  <a:srgbClr val="00FFFF"/>
                </a:solidFill>
              </a:rPr>
              <a:t/>
            </a:r>
            <a:br>
              <a:rPr lang="ru-RU" sz="1400" dirty="0" smtClean="0">
                <a:solidFill>
                  <a:srgbClr val="00FFFF"/>
                </a:solidFill>
              </a:rPr>
            </a:br>
            <a:r>
              <a:rPr lang="ru-RU" sz="1400" dirty="0" smtClean="0"/>
              <a:t>противоположного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124000" y="4212000"/>
            <a:ext cx="1476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реальности</a:t>
            </a:r>
            <a:br>
              <a:rPr lang="ru-RU" sz="1400" dirty="0" smtClean="0">
                <a:solidFill>
                  <a:srgbClr val="00FF00"/>
                </a:solidFill>
              </a:rPr>
            </a:br>
            <a:r>
              <a:rPr lang="ru-RU" sz="1400" dirty="0" smtClean="0"/>
              <a:t> равнозначно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92000" y="4212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реальности</a:t>
            </a:r>
            <a:r>
              <a:rPr lang="ru-RU" sz="1400" dirty="0" smtClean="0"/>
              <a:t> противоположного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6000" y="5760000"/>
            <a:ext cx="1404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возможности</a:t>
            </a:r>
            <a:br>
              <a:rPr lang="ru-RU" sz="1400" dirty="0" smtClean="0">
                <a:solidFill>
                  <a:srgbClr val="FFFF00"/>
                </a:solidFill>
              </a:rPr>
            </a:br>
            <a:r>
              <a:rPr lang="ru-RU" sz="1400" dirty="0" smtClean="0"/>
              <a:t> равнозначно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72000" y="2484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FF"/>
                </a:solidFill>
              </a:rPr>
              <a:t>необходимости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противоположного</a:t>
            </a:r>
            <a:endParaRPr lang="ru-RU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5" grpId="0"/>
      <p:bldP spid="16" grpId="0"/>
      <p:bldP spid="17" grpId="0"/>
      <p:bldP spid="18" grpId="0"/>
      <p:bldP spid="11" grpId="0" animBg="1"/>
      <p:bldP spid="12" grpId="0" animBg="1"/>
      <p:bldP spid="5" grpId="0" animBg="1"/>
      <p:bldP spid="6" grpId="0" animBg="1"/>
      <p:bldP spid="4" grpId="0" animBg="1"/>
      <p:bldP spid="3" grpId="0" animBg="1"/>
      <p:bldP spid="32" grpId="0"/>
      <p:bldP spid="33" grpId="0"/>
      <p:bldP spid="21" grpId="0" animBg="1"/>
      <p:bldP spid="22" grpId="0" animBg="1"/>
      <p:bldP spid="19" grpId="0"/>
      <p:bldP spid="20" grpId="0"/>
      <p:bldP spid="25" grpId="0"/>
      <p:bldP spid="26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Алетическая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контрарность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2303463"/>
            <a:ext cx="2520950" cy="252412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 rot="-1020000">
            <a:off x="1152525" y="3492000"/>
            <a:ext cx="4714875" cy="252413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контрарность</a:t>
            </a:r>
            <a:r>
              <a:rPr lang="ru-RU" sz="1600" dirty="0" smtClean="0">
                <a:solidFill>
                  <a:srgbClr val="0000FF"/>
                </a:solidFill>
              </a:rPr>
              <a:t>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 rot="1020000">
            <a:off x="3311525" y="3492000"/>
            <a:ext cx="4716463" cy="252413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контрарность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5" name="Скругленный прямоугольник 34"/>
          <p:cNvSpPr>
            <a:spLocks noChangeArrowheads="1"/>
          </p:cNvSpPr>
          <p:nvPr/>
        </p:nvSpPr>
        <p:spPr bwMode="auto">
          <a:xfrm>
            <a:off x="2232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8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7" name="Скругленный прямоугольник 36"/>
          <p:cNvSpPr>
            <a:spLocks noChangeArrowheads="1"/>
          </p:cNvSpPr>
          <p:nvPr/>
        </p:nvSpPr>
        <p:spPr bwMode="auto">
          <a:xfrm>
            <a:off x="5508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0" name="Скругленный прямоугольник 39"/>
          <p:cNvSpPr>
            <a:spLocks noChangeArrowheads="1"/>
          </p:cNvSpPr>
          <p:nvPr/>
        </p:nvSpPr>
        <p:spPr bwMode="auto">
          <a:xfrm>
            <a:off x="7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8400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70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2232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1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6" name="Скругленный прямоугольник 45"/>
          <p:cNvSpPr>
            <a:spLocks noChangeArrowheads="1"/>
          </p:cNvSpPr>
          <p:nvPr/>
        </p:nvSpPr>
        <p:spPr bwMode="auto">
          <a:xfrm>
            <a:off x="5508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err="1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Алетическая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субконтрарность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564000" y="5543550"/>
            <a:ext cx="2016000" cy="252413"/>
          </a:xfrm>
          <a:prstGeom prst="rect">
            <a:avLst/>
          </a:prstGeom>
          <a:solidFill>
            <a:srgbClr val="99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 rot="-1020000">
            <a:off x="3311525" y="4392000"/>
            <a:ext cx="4716463" cy="252412"/>
          </a:xfrm>
          <a:prstGeom prst="rect">
            <a:avLst/>
          </a:prstGeom>
          <a:solidFill>
            <a:srgbClr val="99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 субконтрарность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 rot="960000">
            <a:off x="1152525" y="4392000"/>
            <a:ext cx="4714875" cy="252412"/>
          </a:xfrm>
          <a:prstGeom prst="rect">
            <a:avLst/>
          </a:prstGeom>
          <a:solidFill>
            <a:srgbClr val="99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err="1" smtClean="0">
                <a:solidFill>
                  <a:srgbClr val="0000FF"/>
                </a:solidFill>
              </a:rPr>
              <a:t>субконтрарность</a:t>
            </a:r>
            <a:r>
              <a:rPr lang="ru-RU" sz="1600" dirty="0" smtClean="0">
                <a:solidFill>
                  <a:srgbClr val="0000FF"/>
                </a:solidFill>
              </a:rPr>
              <a:t>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5" name="Скругленный прямоугольник 34"/>
          <p:cNvSpPr>
            <a:spLocks noChangeArrowheads="1"/>
          </p:cNvSpPr>
          <p:nvPr/>
        </p:nvSpPr>
        <p:spPr bwMode="auto">
          <a:xfrm>
            <a:off x="2232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8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7" name="Скругленный прямоугольник 36"/>
          <p:cNvSpPr>
            <a:spLocks noChangeArrowheads="1"/>
          </p:cNvSpPr>
          <p:nvPr/>
        </p:nvSpPr>
        <p:spPr bwMode="auto">
          <a:xfrm>
            <a:off x="5508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9" name="Скругленный прямоугольник 38"/>
          <p:cNvSpPr>
            <a:spLocks noChangeArrowheads="1"/>
          </p:cNvSpPr>
          <p:nvPr/>
        </p:nvSpPr>
        <p:spPr bwMode="auto">
          <a:xfrm>
            <a:off x="7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8400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2232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1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5508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err="1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5" name="Скругленный прямоугольник 44"/>
          <p:cNvSpPr>
            <a:spLocks noChangeArrowheads="1"/>
          </p:cNvSpPr>
          <p:nvPr/>
        </p:nvSpPr>
        <p:spPr bwMode="auto">
          <a:xfrm>
            <a:off x="70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1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 rot="1740000">
            <a:off x="1224000" y="4932000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 rot="-1740000">
            <a:off x="5940000" y="4932000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 rot="1920000">
            <a:off x="5940000" y="2988000"/>
            <a:ext cx="1943100" cy="2524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 rot="-1620000">
            <a:off x="1188000" y="2988000"/>
            <a:ext cx="19431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4356000" y="3924000"/>
            <a:ext cx="24840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2304000" y="3923925"/>
            <a:ext cx="24840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0" name="Скругленный прямоугольник 39"/>
          <p:cNvSpPr>
            <a:spLocks noChangeArrowheads="1"/>
          </p:cNvSpPr>
          <p:nvPr/>
        </p:nvSpPr>
        <p:spPr bwMode="auto">
          <a:xfrm>
            <a:off x="2844000" y="14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1" name="Скругленный прямоугольник 40"/>
          <p:cNvSpPr>
            <a:spLocks noChangeArrowheads="1"/>
          </p:cNvSpPr>
          <p:nvPr/>
        </p:nvSpPr>
        <p:spPr bwMode="auto">
          <a:xfrm>
            <a:off x="4896000" y="14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18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3" name="Скругленный прямоугольник 42"/>
          <p:cNvSpPr>
            <a:spLocks noChangeArrowheads="1"/>
          </p:cNvSpPr>
          <p:nvPr/>
        </p:nvSpPr>
        <p:spPr bwMode="auto">
          <a:xfrm>
            <a:off x="756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2844000" y="5292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45" name="Скругленный прямоугольник 44"/>
          <p:cNvSpPr>
            <a:spLocks noChangeArrowheads="1"/>
          </p:cNvSpPr>
          <p:nvPr/>
        </p:nvSpPr>
        <p:spPr bwMode="auto">
          <a:xfrm>
            <a:off x="4896000" y="5292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err="1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84000" y="338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r>
              <a:rPr lang="ru-RU" sz="1400" dirty="0" smtClean="0">
                <a:solidFill>
                  <a:srgbClr val="66FFFF"/>
                </a:solidFill>
              </a:rPr>
              <a:t/>
            </a:r>
            <a:br>
              <a:rPr lang="ru-RU" sz="1400" dirty="0" smtClean="0">
                <a:solidFill>
                  <a:srgbClr val="66FFFF"/>
                </a:solidFill>
              </a:rPr>
            </a:br>
            <a:r>
              <a:rPr lang="ru-RU" sz="1400" dirty="0" smtClean="0">
                <a:solidFill>
                  <a:srgbClr val="66FFFF"/>
                </a:solidFill>
              </a:rPr>
              <a:t>необходимо, </a:t>
            </a:r>
            <a:r>
              <a:rPr lang="en-US" sz="1400" dirty="0" smtClean="0">
                <a:solidFill>
                  <a:srgbClr val="66FFFF"/>
                </a:solidFill>
              </a:rPr>
              <a:t/>
            </a:r>
            <a:br>
              <a:rPr lang="en-US" sz="1400" dirty="0" smtClean="0">
                <a:solidFill>
                  <a:srgbClr val="66FFFF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реально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84000" y="410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реально, </a:t>
            </a:r>
            <a:r>
              <a:rPr lang="en-US" sz="1400" dirty="0" smtClean="0">
                <a:solidFill>
                  <a:srgbClr val="FFFF00"/>
                </a:solidFill>
              </a:rPr>
              <a:t/>
            </a:r>
            <a:br>
              <a:rPr lang="en-US" sz="1400" dirty="0" smtClean="0">
                <a:solidFill>
                  <a:srgbClr val="FFFF00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возможно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24000" y="3384000"/>
            <a:ext cx="1836000" cy="576000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br>
              <a:rPr lang="ru-RU" sz="1400" dirty="0" smtClean="0"/>
            </a:br>
            <a:r>
              <a:rPr lang="ru-RU" sz="1400" dirty="0" smtClean="0">
                <a:solidFill>
                  <a:srgbClr val="66FFFF"/>
                </a:solidFill>
              </a:rPr>
              <a:t>невозможно,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то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нереально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24000" y="410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нереально,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/>
              <a:t>то </a:t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не необходимо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4000" y="2916000"/>
            <a:ext cx="1224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r>
              <a:rPr lang="ru-RU" sz="1400" dirty="0" smtClean="0">
                <a:solidFill>
                  <a:srgbClr val="66FFFF"/>
                </a:solidFill>
              </a:rPr>
              <a:t>необходимо, </a:t>
            </a:r>
            <a:r>
              <a:rPr lang="en-US" sz="1400" dirty="0" smtClean="0">
                <a:solidFill>
                  <a:srgbClr val="66FFFF"/>
                </a:solidFill>
              </a:rPr>
              <a:t/>
            </a:r>
            <a:br>
              <a:rPr lang="en-US" sz="1400" dirty="0" smtClean="0">
                <a:solidFill>
                  <a:srgbClr val="66FFFF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возможно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4000" y="4608000"/>
            <a:ext cx="147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66FFFF"/>
                </a:solidFill>
              </a:rPr>
              <a:t>невозможно, </a:t>
            </a:r>
            <a:r>
              <a:rPr lang="ru-RU" sz="1400" dirty="0" smtClean="0"/>
              <a:t>то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не необходимо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96838" y="274638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Логические отношения между суждениями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Алетическое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accent3"/>
                </a:solidFill>
              </a:rPr>
              <a:t>подчинение</a:t>
            </a:r>
            <a:endParaRPr lang="ru-RU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6000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2304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84000" y="2304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25" grpId="0" animBg="1"/>
      <p:bldP spid="23" grpId="0" animBg="1"/>
      <p:bldP spid="10" grpId="0" animBg="1"/>
      <p:bldP spid="9" grpId="0" animBg="1"/>
      <p:bldP spid="21" grpId="0"/>
      <p:bldP spid="27" grpId="0"/>
      <p:bldP spid="28" grpId="0"/>
      <p:bldP spid="30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21252</TotalTime>
  <Words>727</Words>
  <Application>Microsoft Office PowerPoint</Application>
  <PresentationFormat>Экран (4:3)</PresentationFormat>
  <Paragraphs>372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Оформление по умолчанию</vt:lpstr>
      <vt:lpstr>Виды суждений</vt:lpstr>
      <vt:lpstr>Суждение как форма мышления</vt:lpstr>
      <vt:lpstr>Презентация PowerPoint</vt:lpstr>
      <vt:lpstr>Презентация PowerPoint</vt:lpstr>
      <vt:lpstr>Модальное суждение  Алетический шестиугольник</vt:lpstr>
      <vt:lpstr>Логические отношения между суждениями Алетическая контрадикторность</vt:lpstr>
      <vt:lpstr>Логические отношения между суждениями  Алетическая контрарность</vt:lpstr>
      <vt:lpstr>Логические отношения между суждениями  Алетическая субконтрарность</vt:lpstr>
      <vt:lpstr>Логические отношения между суждениями  Алетическое подчинение</vt:lpstr>
      <vt:lpstr>Логические отношения между суждениями Отрицание модальных суждений</vt:lpstr>
      <vt:lpstr>Логические отношения между суждениями Отрицание модальных суждений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сложных суждений Отрицание</vt:lpstr>
      <vt:lpstr>Виды сложных суждений Конъюнкция</vt:lpstr>
      <vt:lpstr>Виды сложных суждений Дизъюнкция</vt:lpstr>
      <vt:lpstr>Виды сложных суждений Исключающая (строгая) дизъюнкция</vt:lpstr>
      <vt:lpstr>Виды сложных суждений Импликация</vt:lpstr>
      <vt:lpstr>Виды сложных суждений  Эквиваленция (эквивалентность)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Суждение как форма мышления</dc:title>
  <dc:subject>Основы формальной логики - Тема 3 (из 11)</dc:subject>
  <dc:creator>Николай Бирюков / Nikolai Biryukov</dc:creator>
  <dc:description>Редакция февраля 2022 г.</dc:description>
  <cp:lastModifiedBy>USER</cp:lastModifiedBy>
  <cp:revision>1433</cp:revision>
  <dcterms:created xsi:type="dcterms:W3CDTF">2004-09-28T22:15:44Z</dcterms:created>
  <dcterms:modified xsi:type="dcterms:W3CDTF">2023-12-13T09:18:30Z</dcterms:modified>
</cp:coreProperties>
</file>