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4345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Ключевое звено концептуальной модели – это главная идея проекта. В ряде случаев началом инициации проекта становится само появление интересной идеи. Затем тот, кому она понравилась, должен подумать, кого ее реализация может заинтересовать. То есть в этом случае сначала появляется идея, а затем решается вопрос о том, для кого ее реализация полезна и выгодна, какие и чьи проблемы она может решить.</a:t>
            </a:r>
          </a:p>
          <a:p>
            <a:r>
              <a:rPr lang="ru-RU" sz="2400" dirty="0"/>
              <a:t>Но нередко вначале инициаторами проекта осознается определенная проблема – несоответствие того, что требуется, тому, что мы имеем. Затем инициаторы проекта приступают к поиску того, как устранить этот разрыв между «сущим» и «должным». Представление о продукте или услуге, создание которых позволит решить выявленную проблему, становятся идеей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41479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паспорте проектной идеи обычно указываются 1) потребитель (потребители) проекта, выигрывающий от реализации проекта; 2) проблема, которую должен решить данный проект, 3) параметрическое описание целей проекта; 4) способ (технология), при помощи которой будет реализован проект; 5) преимущества данной проектной идеи или способа ее реализации по сравнению с имеющимися аналогами; 6) допущения – условия или события, которые должны произойти, чтобы проект был успешен; 7) ориентировочный бюджет проекта; 8) ограничения, которые могут препятствовать реализации проекта; 9) авторство проектной идеи.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09120"/>
            <a:ext cx="2799591" cy="219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6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8" y="476672"/>
            <a:ext cx="8972864" cy="59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90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8898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Техники формулировки проектной идеи</a:t>
            </a:r>
          </a:p>
          <a:p>
            <a:r>
              <a:rPr lang="ru-RU" dirty="0"/>
              <a:t>Мозговой штурм</a:t>
            </a:r>
          </a:p>
          <a:p>
            <a:r>
              <a:rPr lang="ru-RU" dirty="0"/>
              <a:t>Для составления перечня проблем, генерации идей по их разрешению при разработке проектов широко используются различные варианты мозгового штурма. Общим для всех вариантов этого метода является разделение фазы генерации идей и фазы их анализа. В процессе генерации разрешается и активно поощряется выдвижение самых фантастических формулировок. Все без исключения идеи фиксируются. Эта фаза длится столько, сколько участники мозгового штурма будут в состоянии формулировать новые идеи. Далее производится сортировка полученных формулировок и оценка их ценности.</a:t>
            </a:r>
          </a:p>
          <a:p>
            <a:r>
              <a:rPr lang="ru-RU" dirty="0"/>
              <a:t>Стратегия Диснея</a:t>
            </a:r>
          </a:p>
          <a:p>
            <a:r>
              <a:rPr lang="ru-RU" dirty="0"/>
              <a:t>К числу высокоэффективных разновидностей мозгового штурма относится метод, получивший название «стратегии Диснея». В том случае участники мозгового штурма последовательно исполняют следующие роли: Мечтатель, Критик, Прагматик (Реалист). Мечтатель должен демонстрировать безудержный полет фантазии, называя все то, что ему приходит на ум в связи с темой обсуждения. Все это подробно записывается для последующего обсуждения.</a:t>
            </a:r>
          </a:p>
          <a:p>
            <a:r>
              <a:rPr lang="ru-RU" dirty="0"/>
              <a:t>Когда поток фантазий Мечтателей иссяк, за дело берутся Критики. В этой роли участники мозгового штурма отделяют наиболее ценное от абсолютно бесполезного. Производится ранжирование наработанного материала по степени его значимости.</a:t>
            </a:r>
          </a:p>
          <a:p>
            <a:r>
              <a:rPr lang="ru-RU" dirty="0"/>
              <a:t>Исполняющие роль Прагматиков (Реалистов) участники мозгового штурма выделяют из полученного материала то, что имеет практическую пользу для разработки жизнеспособного проекта. Они могут также наметить в общем виде конкретные пути продуктивного использования выбранного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7835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649" y="105833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 «6-5-3»</a:t>
            </a:r>
          </a:p>
          <a:p>
            <a:r>
              <a:rPr lang="ru-RU" dirty="0"/>
              <a:t>Для повышения продуктивности группового поиска проектных идей можно воспользоваться методом «6-5-3». Шесть участников должны сформулировать и записать по три идеи каждый. Затем каждый с учетом трех идей своих пяти партнеров формулирует еще по три идеи. В заключение проводится анализ полученных идей с учетом их перспективности, реалистичности, важности.</a:t>
            </a:r>
          </a:p>
          <a:p>
            <a:r>
              <a:rPr lang="ru-RU" dirty="0"/>
              <a:t>«Дерево проблем», «дерево идей»</a:t>
            </a:r>
          </a:p>
          <a:p>
            <a:r>
              <a:rPr lang="ru-RU" dirty="0"/>
              <a:t>Для структурирования результатов своей работы на стадии формулировки проблем и генерации идей инициаторы проекта могут использовать различные графические модели. Например, чтобы продемонстрировать логические взаимосвязи выявленных проблем, иногда строится так называемое «дерево проблем». С аналогичной целью может быть построено «дерево идей».</a:t>
            </a:r>
          </a:p>
          <a:p>
            <a:r>
              <a:rPr lang="ru-RU" dirty="0"/>
              <a:t>«Дерево проблем» – это структурированная, построенная по иерархическому принципу (распределенная по уровням, ранжированная) совокупность проблем, на решение которых может быть направлен разрабатываемый проект. В такой схеме должны быть выделены генеральная проблема («вершина дерева»), подчиненные ей </a:t>
            </a:r>
            <a:r>
              <a:rPr lang="ru-RU" dirty="0" err="1"/>
              <a:t>подпроблемы</a:t>
            </a:r>
            <a:r>
              <a:rPr lang="ru-RU" dirty="0"/>
              <a:t> (частные проблемы) первого, второго и последующего уровней («ветви дерева проблем»).</a:t>
            </a:r>
          </a:p>
        </p:txBody>
      </p:sp>
    </p:spTree>
    <p:extLst>
      <p:ext uri="{BB962C8B-B14F-4D97-AF65-F5344CB8AC3E}">
        <p14:creationId xmlns:p14="http://schemas.microsoft.com/office/powerpoint/2010/main" val="307638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584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«Дерево идей» – это структурированная, построенная по иерархическому принципу (распределенная по уровням, ранжированная) совокупность выдвинутых в ходе мозгового штурма идей, которые могут быть реализованы в результате инициируемого проекта. В этой схеме также должны быть выделены генеральная идея проекта («вершина дерева идей»), подчиненные ей идеи первого, второго и последующего уровней («ветви дерева идей»).</a:t>
            </a:r>
          </a:p>
          <a:p>
            <a:r>
              <a:rPr lang="ru-RU" dirty="0"/>
              <a:t>Названия «дерево проблем», «дерево идей» возникли из-за того, что при схематическом представлении совокупность распределенных по уровням проблем и идей проекта напоминает по виду перевернутое дерево. Термин «дерево» предполагает использование иерархической структуры, которая получается путем разделения общей проблемы, общей идеи на частные проблемы или частные идеи.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4628044" cy="284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0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9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«Дерево проблем» увязывает между собой главную проблему, на решение которой ориентирован проект в целом с частными проблемами, из решения которых складывается итоговый результат. При этом проблема высшего порядка соответствует вершине дерева. Нижние ярусы «дерева проблем» образуют локальные цели (задачи), с помощью которых обеспечивается достижение целей верхнего уровня.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5696826" cy="367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13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59" y="11247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«Дерево целей»</a:t>
            </a:r>
          </a:p>
          <a:p>
            <a:r>
              <a:rPr lang="ru-RU" dirty="0"/>
              <a:t>Дальнейшая разработка проектной идеи может быть организована как построение «дерева целей». Надо заметить, что в целях экономии времени после формулировки решаемой проблемы или обозначения главной идеи проекта разработчики строят только «дерево целей».</a:t>
            </a:r>
          </a:p>
          <a:p>
            <a:r>
              <a:rPr lang="ru-RU" dirty="0"/>
              <a:t>Как в описанных ранее построениях, «дерево целей» представляет собой структурированную, построенную по иерархическому принципу (распределенная по уровням, ранжированная) совокупность целей проекта. В нем также выделены генеральная цель проекта («вершина дерева») и подчиненные ей подцели первого, второго и последующего уровней («ветви дерева»).</a:t>
            </a:r>
          </a:p>
          <a:p>
            <a:r>
              <a:rPr lang="ru-RU" dirty="0"/>
              <a:t>«Дерево целей» связывает между собой перспективные цели и конкретные задачи на каждом уровне иерархии. При этом цель высшего порядка соответствует вершине дерева. Нижние ярусы «дерева целей» образуют локальные цели (задачи), с помощью которых обеспечивается достижение целей верхнего уровня.</a:t>
            </a:r>
          </a:p>
          <a:p>
            <a:r>
              <a:rPr lang="ru-RU" dirty="0"/>
              <a:t>На приведенном ниже рисунке представлен вариант построения «дерева целей» проекта в ориентации на долгосрочную перспективу.</a:t>
            </a:r>
          </a:p>
        </p:txBody>
      </p:sp>
    </p:spTree>
    <p:extLst>
      <p:ext uri="{BB962C8B-B14F-4D97-AF65-F5344CB8AC3E}">
        <p14:creationId xmlns:p14="http://schemas.microsoft.com/office/powerpoint/2010/main" val="6636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217738"/>
            <a:ext cx="582771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93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Технология ТОР</a:t>
            </a:r>
          </a:p>
          <a:p>
            <a:r>
              <a:rPr lang="ru-RU" dirty="0"/>
              <a:t>Комплексная взаимосвязь решаемых с помощью проекта проблем, намечаемых целей с построением плана по вехам часто организуется как логическая последовательность шагов. Каждый шаг представляет собой поиск ответа на определенные вопросы. Как показала наша многолетняя практика, в качестве такой последовательности могут быть использованы вопросы, вошедшие в состав технологии организационного развития – ТОР.</a:t>
            </a:r>
          </a:p>
          <a:p>
            <a:r>
              <a:rPr lang="ru-RU" dirty="0"/>
              <a:t>Содержание и последовательность приведенных ниже вопросов служат надежной основой для эффективной разработки укрупненного плана проекта по вехам. При использовании технологии ТОР разработка плана происходит путем последовательных ответов на указанные ниже вопросы.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70"/>
            <a:ext cx="3685951" cy="245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15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Паспорт идеи</a:t>
            </a:r>
          </a:p>
          <a:p>
            <a:r>
              <a:rPr lang="ru-RU" dirty="0"/>
              <a:t>Концепция проекта обычно излагается в виде паспорта проектной идеи.</a:t>
            </a:r>
          </a:p>
          <a:p>
            <a:r>
              <a:rPr lang="ru-RU" dirty="0"/>
              <a:t>Для организации работы над паспортом проектной идеи инициаторами может быть использован следующий перечень вопросов.</a:t>
            </a:r>
          </a:p>
          <a:p>
            <a:r>
              <a:rPr lang="ru-RU" dirty="0"/>
              <a:t>•	Кто конкретно заинтересован в данном проекте? Какие особенности </a:t>
            </a:r>
            <a:r>
              <a:rPr lang="ru-RU" dirty="0" err="1"/>
              <a:t>предпроектной</a:t>
            </a:r>
            <a:r>
              <a:rPr lang="ru-RU" dirty="0"/>
              <a:t> ситуации эту заинтересованность поддерживают?</a:t>
            </a:r>
          </a:p>
          <a:p>
            <a:r>
              <a:rPr lang="ru-RU" dirty="0"/>
              <a:t>•	Зачем данный проект нужен? Какую проблему он решает?</a:t>
            </a:r>
          </a:p>
          <a:p>
            <a:r>
              <a:rPr lang="ru-RU" dirty="0"/>
              <a:t>•	Какие изменения произойдут в случае успешной реализации проекта?</a:t>
            </a:r>
          </a:p>
          <a:p>
            <a:r>
              <a:rPr lang="ru-RU" dirty="0"/>
              <a:t>•	Какие мероприятия обеспечат планируемые изменения?</a:t>
            </a:r>
          </a:p>
          <a:p>
            <a:r>
              <a:rPr lang="ru-RU" dirty="0"/>
              <a:t>•	Какие качества команды, которая будет работать над проектом, позволяют надеяться на его успешное завершение?</a:t>
            </a:r>
          </a:p>
          <a:p>
            <a:r>
              <a:rPr lang="ru-RU" dirty="0"/>
              <a:t>•	Какие факторы будут существенным образом влиять на достижение успеха?</a:t>
            </a:r>
          </a:p>
          <a:p>
            <a:r>
              <a:rPr lang="ru-RU" dirty="0"/>
              <a:t>•	Какие затраты на реализацию проекта следует считать оправданными?</a:t>
            </a:r>
          </a:p>
        </p:txBody>
      </p:sp>
    </p:spTree>
    <p:extLst>
      <p:ext uri="{BB962C8B-B14F-4D97-AF65-F5344CB8AC3E}">
        <p14:creationId xmlns:p14="http://schemas.microsoft.com/office/powerpoint/2010/main" val="925546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Gimiki</dc:creator>
  <cp:lastModifiedBy>Пользователь Windows</cp:lastModifiedBy>
  <cp:revision>1</cp:revision>
  <dcterms:created xsi:type="dcterms:W3CDTF">2023-11-28T12:02:19Z</dcterms:created>
  <dcterms:modified xsi:type="dcterms:W3CDTF">2023-11-28T12:08:36Z</dcterms:modified>
</cp:coreProperties>
</file>