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58" r:id="rId7"/>
    <p:sldId id="259" r:id="rId8"/>
    <p:sldId id="260" r:id="rId9"/>
    <p:sldId id="261" r:id="rId10"/>
    <p:sldId id="266" r:id="rId11"/>
    <p:sldId id="262" r:id="rId12"/>
    <p:sldId id="263" r:id="rId13"/>
    <p:sldId id="264" r:id="rId14"/>
    <p:sldId id="265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5" d="100"/>
          <a:sy n="65" d="100"/>
        </p:scale>
        <p:origin x="-72" y="-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4%D0%BE%D0%BA%D0%B0%D0%B7%D0%B0%D1%82%D0%B5%D0%BB%D1%8C%D1%81%D1%82%D0%B2%D0%BE_%D0%BE%D1%82_%D0%BF%D1%80%D0%BE%D1%82%D0%B8%D0%B2%D0%BD%D0%BE%D0%B3%D0%B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u.wikipedia.org/wiki/%D0%94%D0%BE%D0%BA%D0%B0%D0%B7%D0%B0%D1%82%D0%B5%D0%BB%D1%8C%D1%81%D1%82%D0%B2%D0%BE_%D0%BE%D1%82_%D0%BF%D1%80%D0%BE%D1%82%D0%B8%D0%B2%D0%BD%D0%BE%D0%B3%D0%B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935" y="4837471"/>
            <a:ext cx="11826251" cy="1831386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</a:t>
            </a:r>
            <a:r>
              <a:rPr lang="ru-RU" sz="2800" dirty="0" smtClean="0"/>
              <a:t>Лекция 17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936" y="2884868"/>
            <a:ext cx="10572000" cy="1831544"/>
          </a:xfrm>
        </p:spPr>
        <p:txBody>
          <a:bodyPr/>
          <a:lstStyle/>
          <a:p>
            <a:r>
              <a:rPr lang="ru-RU" dirty="0" smtClean="0"/>
              <a:t>Риторические приёмы.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628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288" y="822162"/>
            <a:ext cx="10571998" cy="970450"/>
          </a:xfrm>
        </p:spPr>
        <p:txBody>
          <a:bodyPr/>
          <a:lstStyle/>
          <a:p>
            <a:pPr algn="ctr"/>
            <a:r>
              <a:rPr lang="ru-RU" dirty="0" smtClean="0"/>
              <a:t>Подмена аргумента: 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апелляция </a:t>
            </a:r>
            <a:r>
              <a:rPr lang="ru-RU" sz="3600" dirty="0"/>
              <a:t>к авторитету с элементом мистификации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164" y="2613674"/>
            <a:ext cx="42371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Отсылка </a:t>
            </a:r>
            <a:r>
              <a:rPr lang="ru-RU" sz="2800" b="1" dirty="0"/>
              <a:t>к "высшим интересам" без их </a:t>
            </a:r>
            <a:r>
              <a:rPr lang="ru-RU" sz="2800" b="1" dirty="0" smtClean="0"/>
              <a:t>расшифровки</a:t>
            </a:r>
          </a:p>
          <a:p>
            <a:endParaRPr lang="ru-RU" sz="2800" b="1" dirty="0"/>
          </a:p>
          <a:p>
            <a:r>
              <a:rPr lang="ru-RU" sz="2800" b="1" dirty="0" smtClean="0"/>
              <a:t>Недосказанность </a:t>
            </a:r>
            <a:r>
              <a:rPr lang="ru-RU" sz="2800" b="1" dirty="0"/>
              <a:t>с намеком на особые мотивы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422" y="2340333"/>
            <a:ext cx="4171950" cy="4136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91472" y="2756079"/>
            <a:ext cx="380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 с тех пор его никто не видел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3946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70" y="563098"/>
            <a:ext cx="10806616" cy="970450"/>
          </a:xfrm>
        </p:spPr>
        <p:txBody>
          <a:bodyPr/>
          <a:lstStyle/>
          <a:p>
            <a:pPr algn="ctr"/>
            <a:r>
              <a:rPr lang="ru-RU" dirty="0" smtClean="0"/>
              <a:t>Софизмы оспаривания: </a:t>
            </a:r>
            <a:r>
              <a:rPr lang="ru-RU" dirty="0"/>
              <a:t/>
            </a:r>
            <a:br>
              <a:rPr lang="ru-RU" dirty="0"/>
            </a:br>
            <a:r>
              <a:rPr lang="ru-RU" sz="3600" b="0" dirty="0" err="1"/>
              <a:t>reductio</a:t>
            </a:r>
            <a:r>
              <a:rPr lang="ru-RU" sz="3600" b="0" dirty="0"/>
              <a:t> </a:t>
            </a:r>
            <a:r>
              <a:rPr lang="ru-RU" sz="3600" b="0" dirty="0" err="1"/>
              <a:t>ad</a:t>
            </a:r>
            <a:r>
              <a:rPr lang="ru-RU" sz="3600" b="0" dirty="0"/>
              <a:t> </a:t>
            </a:r>
            <a:r>
              <a:rPr lang="ru-RU" sz="3600" b="0" dirty="0" err="1"/>
              <a:t>absurdum</a:t>
            </a:r>
            <a:r>
              <a:rPr lang="ru-RU" sz="3600" b="0" dirty="0"/>
              <a:t> («</a:t>
            </a:r>
            <a:r>
              <a:rPr lang="ru-RU" sz="3600" dirty="0"/>
              <a:t>сведение к абсурду</a:t>
            </a:r>
            <a:r>
              <a:rPr lang="ru-RU" sz="3600" b="0" dirty="0" smtClean="0"/>
              <a:t>»)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44699" y="2653048"/>
            <a:ext cx="62462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</a:t>
            </a:r>
            <a:r>
              <a:rPr lang="ru-RU" sz="2400" b="1" dirty="0" smtClean="0"/>
              <a:t>пора </a:t>
            </a:r>
            <a:r>
              <a:rPr lang="ru-RU" sz="2400" b="1" dirty="0"/>
              <a:t>на прошлое заявление оппонента и демонстрация противоречивости его нынешнего </a:t>
            </a:r>
            <a:r>
              <a:rPr lang="ru-RU" sz="2400" b="1" dirty="0" smtClean="0"/>
              <a:t>заявления.</a:t>
            </a:r>
          </a:p>
          <a:p>
            <a:endParaRPr lang="ru-RU" sz="2400" b="1" dirty="0"/>
          </a:p>
          <a:p>
            <a:r>
              <a:rPr lang="ru-RU" sz="2400" dirty="0"/>
              <a:t>Частным случаем доведения до абсурда является </a:t>
            </a:r>
            <a:r>
              <a:rPr lang="ru-RU" sz="2400" dirty="0">
                <a:hlinkClick r:id="rId2"/>
              </a:rPr>
              <a:t>доказательство от противного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35452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70" y="563098"/>
            <a:ext cx="10806616" cy="970450"/>
          </a:xfrm>
        </p:spPr>
        <p:txBody>
          <a:bodyPr/>
          <a:lstStyle/>
          <a:p>
            <a:pPr algn="ctr"/>
            <a:r>
              <a:rPr lang="ru-RU" dirty="0" smtClean="0"/>
              <a:t>Софизмы оспаривания: </a:t>
            </a:r>
            <a:r>
              <a:rPr lang="ru-RU" dirty="0"/>
              <a:t/>
            </a:r>
            <a:br>
              <a:rPr lang="ru-RU" dirty="0"/>
            </a:br>
            <a:r>
              <a:rPr lang="ru-RU" sz="3600" b="0" dirty="0" err="1"/>
              <a:t>reductio</a:t>
            </a:r>
            <a:r>
              <a:rPr lang="ru-RU" sz="3600" b="0" dirty="0"/>
              <a:t> </a:t>
            </a:r>
            <a:r>
              <a:rPr lang="ru-RU" sz="3600" b="0" dirty="0" err="1"/>
              <a:t>ad</a:t>
            </a:r>
            <a:r>
              <a:rPr lang="ru-RU" sz="3600" b="0" dirty="0"/>
              <a:t> </a:t>
            </a:r>
            <a:r>
              <a:rPr lang="ru-RU" sz="3600" b="0" dirty="0" err="1"/>
              <a:t>absurdum</a:t>
            </a:r>
            <a:r>
              <a:rPr lang="ru-RU" sz="3600" b="0" dirty="0"/>
              <a:t> («</a:t>
            </a:r>
            <a:r>
              <a:rPr lang="ru-RU" sz="3600" dirty="0"/>
              <a:t>сведение к абсурду</a:t>
            </a:r>
            <a:r>
              <a:rPr lang="ru-RU" sz="3600" b="0" dirty="0" smtClean="0"/>
              <a:t>»)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18941" y="2653048"/>
            <a:ext cx="62462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</a:t>
            </a:r>
            <a:r>
              <a:rPr lang="ru-RU" sz="2400" b="1" dirty="0" smtClean="0"/>
              <a:t>пора </a:t>
            </a:r>
            <a:r>
              <a:rPr lang="ru-RU" sz="2400" b="1" dirty="0"/>
              <a:t>на прошлое заявление оппонента и демонстрация противоречивости его нынешнего </a:t>
            </a:r>
            <a:r>
              <a:rPr lang="ru-RU" sz="2400" b="1" dirty="0" smtClean="0"/>
              <a:t>заявления.</a:t>
            </a:r>
          </a:p>
          <a:p>
            <a:endParaRPr lang="ru-RU" sz="2400" b="1" dirty="0"/>
          </a:p>
          <a:p>
            <a:r>
              <a:rPr lang="ru-RU" sz="2400" dirty="0"/>
              <a:t>Частным случаем доведения до абсурда является </a:t>
            </a:r>
            <a:r>
              <a:rPr lang="ru-RU" sz="2400" dirty="0">
                <a:hlinkClick r:id="rId2"/>
              </a:rPr>
              <a:t>доказательство от противного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586">
            <a:off x="4177499" y="1692589"/>
            <a:ext cx="7092613" cy="469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734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096" y="498704"/>
            <a:ext cx="10806616" cy="970450"/>
          </a:xfrm>
        </p:spPr>
        <p:txBody>
          <a:bodyPr/>
          <a:lstStyle/>
          <a:p>
            <a:pPr algn="ctr"/>
            <a:r>
              <a:rPr lang="ru-RU" dirty="0" smtClean="0"/>
              <a:t>Софизмы оспаривания: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«Троянский </a:t>
            </a:r>
            <a:r>
              <a:rPr lang="ru-RU" dirty="0" smtClean="0"/>
              <a:t>конь»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70457" y="2550016"/>
            <a:ext cx="53576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кажущийся переход на сторону оппонента, искажение его основного тезиса и доводов, утверждение несостоятельности искаженного тезиса или попытка его оправдания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684" y="2106048"/>
            <a:ext cx="6021234" cy="4559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9936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096" y="498704"/>
            <a:ext cx="10806616" cy="970450"/>
          </a:xfrm>
        </p:spPr>
        <p:txBody>
          <a:bodyPr/>
          <a:lstStyle/>
          <a:p>
            <a:pPr algn="ctr"/>
            <a:r>
              <a:rPr lang="ru-RU" dirty="0" smtClean="0"/>
              <a:t>Софизмы оспаривания: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Метод «бумеранга»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93184" y="2228045"/>
            <a:ext cx="53576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1</a:t>
            </a:r>
            <a:r>
              <a:rPr lang="ru-RU" sz="2400" b="1" dirty="0"/>
              <a:t>) видимая поддержка оппонента, нахождение плюсов в его </a:t>
            </a:r>
            <a:r>
              <a:rPr lang="ru-RU" sz="2400" b="1" dirty="0" smtClean="0"/>
              <a:t>аргументации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2</a:t>
            </a:r>
            <a:r>
              <a:rPr lang="ru-RU" sz="2400" b="1" dirty="0"/>
              <a:t>) предложение найти плюсы в аргументации </a:t>
            </a:r>
            <a:r>
              <a:rPr lang="ru-RU" sz="2400" b="1" dirty="0" smtClean="0"/>
              <a:t>говорящего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3</a:t>
            </a:r>
            <a:r>
              <a:rPr lang="ru-RU" sz="2400" b="1" dirty="0"/>
              <a:t>) концентрация на найденных положительных моментах в аргументации </a:t>
            </a:r>
            <a:r>
              <a:rPr lang="ru-RU" sz="2400" b="1" dirty="0" smtClean="0"/>
              <a:t>говорящего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052" y="2052874"/>
            <a:ext cx="46196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70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77" y="897949"/>
            <a:ext cx="11204620" cy="970450"/>
          </a:xfrm>
        </p:spPr>
        <p:txBody>
          <a:bodyPr/>
          <a:lstStyle/>
          <a:p>
            <a:pPr algn="ctr"/>
            <a:r>
              <a:rPr lang="ru-RU" dirty="0" smtClean="0"/>
              <a:t>Софизмы оспаривания: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принуждение </a:t>
            </a:r>
            <a:r>
              <a:rPr lang="ru-RU" dirty="0"/>
              <a:t>к </a:t>
            </a:r>
            <a:r>
              <a:rPr lang="ru-RU" dirty="0" smtClean="0"/>
              <a:t>строго </a:t>
            </a:r>
            <a:r>
              <a:rPr lang="ru-RU" dirty="0"/>
              <a:t>однозначному ответу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80306" y="2343955"/>
            <a:ext cx="53576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Главное в этой </a:t>
            </a:r>
            <a:r>
              <a:rPr lang="ru-RU" sz="2400" b="1" dirty="0" smtClean="0"/>
              <a:t>уловке — твердо </a:t>
            </a:r>
            <a:r>
              <a:rPr lang="ru-RU" sz="2400" b="1" dirty="0"/>
              <a:t>и решительно потребовать от оппонента дать однозначный </a:t>
            </a:r>
            <a:r>
              <a:rPr lang="ru-RU" sz="2400" b="1" dirty="0" smtClean="0"/>
              <a:t>ответ.</a:t>
            </a:r>
          </a:p>
          <a:p>
            <a:endParaRPr lang="ru-RU" sz="2400" b="1" dirty="0"/>
          </a:p>
          <a:p>
            <a:r>
              <a:rPr lang="ru-RU" sz="2400" b="1" dirty="0" smtClean="0"/>
              <a:t>Уловка </a:t>
            </a:r>
            <a:r>
              <a:rPr lang="ru-RU" sz="2400" b="1" dirty="0"/>
              <a:t>наиболее эффективна в общении со слабо образованным </a:t>
            </a:r>
            <a:r>
              <a:rPr lang="ru-RU" sz="2400" b="1" dirty="0" smtClean="0"/>
              <a:t>оппонентом.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827" y="2086377"/>
            <a:ext cx="5775033" cy="4623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573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156" y="588856"/>
            <a:ext cx="11204620" cy="970450"/>
          </a:xfrm>
        </p:spPr>
        <p:txBody>
          <a:bodyPr/>
          <a:lstStyle/>
          <a:p>
            <a:pPr algn="ctr"/>
            <a:r>
              <a:rPr lang="ru-RU" dirty="0" smtClean="0"/>
              <a:t>Софизмы оспаривания: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«лингвистическая косметика»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80306" y="2343955"/>
            <a:ext cx="53576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Суть уловки в том, что одну и ту же идею выражают по-разному, придавая ей нужный оттенок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Повторение </a:t>
            </a:r>
            <a:r>
              <a:rPr lang="ru-RU" sz="2400" b="1" dirty="0"/>
              <a:t>доводов собеседника «своими словами» с намеренным искажением полученной </a:t>
            </a:r>
            <a:r>
              <a:rPr lang="ru-RU" sz="2400" b="1" dirty="0" smtClean="0"/>
              <a:t>информации.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916" y="2224926"/>
            <a:ext cx="5562485" cy="4201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1916" y="5780227"/>
            <a:ext cx="4833307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Сейчас немного подкорректируем ваш аргумент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6934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70" y="563098"/>
            <a:ext cx="10806616" cy="970450"/>
          </a:xfrm>
        </p:spPr>
        <p:txBody>
          <a:bodyPr/>
          <a:lstStyle/>
          <a:p>
            <a:pPr algn="ctr"/>
            <a:r>
              <a:rPr lang="ru-RU" dirty="0" smtClean="0"/>
              <a:t>Состав риторического аргумента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44699" y="2653048"/>
            <a:ext cx="119473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ru-RU" sz="2800" dirty="0" smtClean="0"/>
              <a:t>положение </a:t>
            </a:r>
            <a:r>
              <a:rPr lang="ru-RU" sz="2800" dirty="0"/>
              <a:t>– формулировка мысли, которая выдвигается ритором, но представляется сомнительной </a:t>
            </a:r>
            <a:r>
              <a:rPr lang="ru-RU" sz="2800" dirty="0" smtClean="0"/>
              <a:t>аудитории</a:t>
            </a:r>
          </a:p>
          <a:p>
            <a:endParaRPr lang="ru-RU" sz="2800" dirty="0" smtClean="0"/>
          </a:p>
          <a:p>
            <a:pPr marL="457200" indent="-457200">
              <a:buAutoNum type="arabicParenBoth"/>
            </a:pPr>
            <a:r>
              <a:rPr lang="ru-RU" sz="2800" dirty="0" smtClean="0"/>
              <a:t>Обоснование </a:t>
            </a:r>
            <a:r>
              <a:rPr lang="ru-RU" sz="2800" dirty="0"/>
              <a:t>– совокупность доводов, формулировок мыслей, посредством которых ритор стремится сделать положение приемлемым для аудитории: ... если ум не может жить без истины, а он, кажется, живет, и, конечно, не хочет признавать себя лишенным жизни.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8093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70" y="563098"/>
            <a:ext cx="10806616" cy="970450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оздействие </a:t>
            </a:r>
            <a:r>
              <a:rPr lang="ru-RU" dirty="0"/>
              <a:t>через убеждение осуществляется: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699" y="2653048"/>
            <a:ext cx="118194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/>
              <a:t>— путем влияния на эмоции слушающих;</a:t>
            </a:r>
          </a:p>
          <a:p>
            <a:pPr lvl="0"/>
            <a:r>
              <a:rPr lang="ru-RU" sz="3200" dirty="0"/>
              <a:t>— создания положительного образа оратора;</a:t>
            </a:r>
          </a:p>
          <a:p>
            <a:r>
              <a:rPr lang="ru-RU" sz="3200" dirty="0"/>
              <a:t>— доказательства истинности выдвигаемых утверждений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8093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70" y="563098"/>
            <a:ext cx="10806616" cy="970450"/>
          </a:xfrm>
        </p:spPr>
        <p:txBody>
          <a:bodyPr/>
          <a:lstStyle/>
          <a:p>
            <a:pPr algn="ctr"/>
            <a:r>
              <a:rPr lang="ru-RU" dirty="0"/>
              <a:t>В риторической или диалектической </a:t>
            </a:r>
            <a:r>
              <a:rPr lang="ru-RU" dirty="0" err="1"/>
              <a:t>аргументативной</a:t>
            </a:r>
            <a:r>
              <a:rPr lang="ru-RU" dirty="0"/>
              <a:t> ситуации участвуют: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44699" y="2653048"/>
            <a:ext cx="117162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ритор </a:t>
            </a:r>
            <a:r>
              <a:rPr lang="ru-RU" sz="2800" dirty="0"/>
              <a:t>– отправитель сообщения, </a:t>
            </a: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аудитория </a:t>
            </a:r>
            <a:r>
              <a:rPr lang="ru-RU" sz="2800" dirty="0"/>
              <a:t>как получатель сообщения, принимающий решение о согласии с пропозицией и о присоединении к аргументации; </a:t>
            </a: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инстанция</a:t>
            </a:r>
            <a:r>
              <a:rPr lang="ru-RU" sz="2800" dirty="0"/>
              <a:t>, к которой апеллирует ритор и которая является значимым для аудитории источником топов, выбираемых в качестве посылок аргументации; </a:t>
            </a: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оппонент</a:t>
            </a:r>
            <a:r>
              <a:rPr lang="ru-RU" sz="2800" dirty="0"/>
              <a:t>, выдвигающий (или потенциально способный выдвинуть) несовместимые предложения.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288093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70" y="563098"/>
            <a:ext cx="10806616" cy="970450"/>
          </a:xfrm>
        </p:spPr>
        <p:txBody>
          <a:bodyPr/>
          <a:lstStyle/>
          <a:p>
            <a:pPr algn="ctr"/>
            <a:r>
              <a:rPr lang="ru-RU" dirty="0"/>
              <a:t>К числу некорректных приемов аргументации относят: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44699" y="2653048"/>
            <a:ext cx="117162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- аргумент к личности; </a:t>
            </a:r>
          </a:p>
          <a:p>
            <a:r>
              <a:rPr lang="ru-RU" sz="2800" dirty="0"/>
              <a:t>- аргумент к авторитету;  </a:t>
            </a:r>
          </a:p>
          <a:p>
            <a:r>
              <a:rPr lang="ru-RU" sz="2800" dirty="0"/>
              <a:t>- аргумент к тщеславию; </a:t>
            </a:r>
          </a:p>
          <a:p>
            <a:r>
              <a:rPr lang="ru-RU" sz="2800" dirty="0"/>
              <a:t>- аргумент к невежеству; </a:t>
            </a:r>
          </a:p>
          <a:p>
            <a:r>
              <a:rPr lang="ru-RU" sz="2800" dirty="0"/>
              <a:t>- аргумент к публике; </a:t>
            </a:r>
          </a:p>
          <a:p>
            <a:r>
              <a:rPr lang="ru-RU" sz="2800" dirty="0"/>
              <a:t>- аргумент к жалости; </a:t>
            </a:r>
          </a:p>
          <a:p>
            <a:r>
              <a:rPr lang="ru-RU" sz="2800" dirty="0"/>
              <a:t>- аргумент к силе; </a:t>
            </a:r>
          </a:p>
          <a:p>
            <a:r>
              <a:rPr lang="ru-RU" sz="2800" dirty="0"/>
              <a:t>- аргумент Фомы; </a:t>
            </a:r>
          </a:p>
          <a:p>
            <a:r>
              <a:rPr lang="ru-RU" sz="2800" dirty="0"/>
              <a:t>- «дамский» аргумент; </a:t>
            </a:r>
          </a:p>
          <a:p>
            <a:r>
              <a:rPr lang="ru-RU" sz="2800" dirty="0"/>
              <a:t>- усиление «контраргумента»</a:t>
            </a:r>
          </a:p>
        </p:txBody>
      </p:sp>
    </p:spTree>
    <p:extLst>
      <p:ext uri="{BB962C8B-B14F-4D97-AF65-F5344CB8AC3E}">
        <p14:creationId xmlns:p14="http://schemas.microsoft.com/office/powerpoint/2010/main" val="2440923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288" y="563098"/>
            <a:ext cx="10571998" cy="970450"/>
          </a:xfrm>
        </p:spPr>
        <p:txBody>
          <a:bodyPr/>
          <a:lstStyle/>
          <a:p>
            <a:pPr algn="ctr"/>
            <a:r>
              <a:rPr lang="ru-RU" dirty="0" smtClean="0"/>
              <a:t>Подмена аргумента: </a:t>
            </a:r>
            <a:br>
              <a:rPr lang="ru-RU" dirty="0" smtClean="0"/>
            </a:br>
            <a:r>
              <a:rPr lang="ru-RU" dirty="0" smtClean="0"/>
              <a:t>подмена истинности полезностью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2003" y="2485622"/>
            <a:ext cx="61677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Ц</a:t>
            </a:r>
            <a:r>
              <a:rPr lang="ru-RU" sz="2400" b="1" dirty="0" smtClean="0"/>
              <a:t>ель </a:t>
            </a:r>
            <a:r>
              <a:rPr lang="ru-RU" sz="2400" b="1" dirty="0"/>
              <a:t>уловки - убедить спорящего,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что </a:t>
            </a:r>
            <a:r>
              <a:rPr lang="ru-RU" sz="2400" b="1" dirty="0"/>
              <a:t>своим благополучием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он </a:t>
            </a:r>
            <a:r>
              <a:rPr lang="ru-RU" sz="2400" b="1" dirty="0"/>
              <a:t>обязан именно тому тезису, который оспаривает. </a:t>
            </a:r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/>
              <a:t>«Неужели Вы не задумывались, во что обойдется реализация Вашей идеи</a:t>
            </a:r>
            <a:r>
              <a:rPr lang="ru-RU" sz="2400" b="1" dirty="0" smtClean="0"/>
              <a:t>?»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036" y="1998840"/>
            <a:ext cx="4229100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120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288" y="563098"/>
            <a:ext cx="10571998" cy="970450"/>
          </a:xfrm>
        </p:spPr>
        <p:txBody>
          <a:bodyPr/>
          <a:lstStyle/>
          <a:p>
            <a:pPr algn="ctr"/>
            <a:r>
              <a:rPr lang="ru-RU" dirty="0" smtClean="0"/>
              <a:t>Подмена аргумента: </a:t>
            </a:r>
            <a:br>
              <a:rPr lang="ru-RU" dirty="0" smtClean="0"/>
            </a:b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пелляция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авторитетным источникам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245" y="2459864"/>
            <a:ext cx="51000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Предложение </a:t>
            </a:r>
            <a:r>
              <a:rPr lang="ru-RU" sz="2400" b="1" dirty="0"/>
              <a:t>считать некоторое утверждение корректным потому, что такое утверждение сделано неким источником, считающимся авторитетным. </a:t>
            </a:r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/>
              <a:t>«Как, вы этого не </a:t>
            </a:r>
            <a:r>
              <a:rPr lang="ru-RU" sz="2400" b="1" dirty="0" smtClean="0"/>
              <a:t>знаете?»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09" y="2217244"/>
            <a:ext cx="5978529" cy="4196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02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8460" r="11256"/>
          <a:stretch/>
        </p:blipFill>
        <p:spPr>
          <a:xfrm>
            <a:off x="6349285" y="2125926"/>
            <a:ext cx="5486400" cy="3952607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 rot="16200000" flipH="1">
            <a:off x="4325504" y="3672284"/>
            <a:ext cx="1764058" cy="423319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288" y="563098"/>
            <a:ext cx="10571998" cy="970450"/>
          </a:xfrm>
        </p:spPr>
        <p:txBody>
          <a:bodyPr/>
          <a:lstStyle/>
          <a:p>
            <a:pPr algn="ctr"/>
            <a:r>
              <a:rPr lang="ru-RU" dirty="0" smtClean="0"/>
              <a:t>Подмена аргумента: </a:t>
            </a:r>
            <a:br>
              <a:rPr lang="ru-RU" dirty="0" smtClean="0"/>
            </a:br>
            <a:r>
              <a:rPr lang="ru-RU" dirty="0" smtClean="0"/>
              <a:t>апелляция к авторитету науки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90934" y="5004052"/>
            <a:ext cx="4543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трансцендентальное единство самосознания является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констатируемой априорной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данностью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976" y="2438224"/>
            <a:ext cx="5537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</a:t>
            </a:r>
            <a:r>
              <a:rPr lang="ru-RU" sz="2800" b="1" dirty="0" smtClean="0"/>
              <a:t>ридание </a:t>
            </a:r>
            <a:r>
              <a:rPr lang="ru-RU" sz="2800" b="1" dirty="0"/>
              <a:t>аргументам наукообразия, использование непонятных слов и терминов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023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288" y="563098"/>
            <a:ext cx="10571998" cy="970450"/>
          </a:xfrm>
        </p:spPr>
        <p:txBody>
          <a:bodyPr/>
          <a:lstStyle/>
          <a:p>
            <a:pPr algn="ctr"/>
            <a:r>
              <a:rPr lang="ru-RU" dirty="0" smtClean="0"/>
              <a:t>Подмена аргумента: 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апелляция </a:t>
            </a:r>
            <a:r>
              <a:rPr lang="ru-RU" sz="3600" dirty="0"/>
              <a:t>к собственному </a:t>
            </a:r>
            <a:r>
              <a:rPr lang="ru-RU" sz="3600" dirty="0" smtClean="0"/>
              <a:t>авторитету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01288" y="3193223"/>
            <a:ext cx="42371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Повышение психологической значимости собственных доводов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066" y="2343218"/>
            <a:ext cx="5972535" cy="4006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7547020" y="1533067"/>
            <a:ext cx="3039414" cy="1184856"/>
          </a:xfrm>
          <a:prstGeom prst="wedgeEllipseCallou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075054" y="1663830"/>
            <a:ext cx="2395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Я, как человек, с уверенностью могу заявить…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210</TotalTime>
  <Words>392</Words>
  <Application>Microsoft Office PowerPoint</Application>
  <PresentationFormat>Произвольный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Цитаты</vt:lpstr>
      <vt:lpstr>Риторические приёмы. </vt:lpstr>
      <vt:lpstr>Состав риторического аргумента</vt:lpstr>
      <vt:lpstr>Воздействие через убеждение осуществляется:</vt:lpstr>
      <vt:lpstr>В риторической или диалектической аргументативной ситуации участвуют: </vt:lpstr>
      <vt:lpstr>К числу некорректных приемов аргументации относят: </vt:lpstr>
      <vt:lpstr>Подмена аргумента:  подмена истинности полезностью</vt:lpstr>
      <vt:lpstr>Подмена аргумента:  апелляция к авторитетным источникам </vt:lpstr>
      <vt:lpstr>Подмена аргумента:  апелляция к авторитету науки</vt:lpstr>
      <vt:lpstr>Подмена аргумента:  апелляция к собственному авторитету</vt:lpstr>
      <vt:lpstr>Подмена аргумента:  апелляция к авторитету с элементом мистификации</vt:lpstr>
      <vt:lpstr>Софизмы оспаривания:  reductio ad absurdum («сведение к абсурду»)</vt:lpstr>
      <vt:lpstr>Софизмы оспаривания:  reductio ad absurdum («сведение к абсурду»)</vt:lpstr>
      <vt:lpstr>Софизмы оспаривания:  «Троянский конь»</vt:lpstr>
      <vt:lpstr>Софизмы оспаривания:  Метод «бумеранга»</vt:lpstr>
      <vt:lpstr>Софизмы оспаривания:  принуждение к строго однозначному ответу</vt:lpstr>
      <vt:lpstr>Софизмы оспаривания:  «лингвистическая косметика»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Риторические приёмы. Софизмы.</dc:title>
  <dc:creator>u238</dc:creator>
  <cp:lastModifiedBy>USER</cp:lastModifiedBy>
  <cp:revision>17</cp:revision>
  <dcterms:created xsi:type="dcterms:W3CDTF">2021-05-25T17:19:15Z</dcterms:created>
  <dcterms:modified xsi:type="dcterms:W3CDTF">2023-12-13T14:58:39Z</dcterms:modified>
</cp:coreProperties>
</file>