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31C12694-0D8D-4EF0-ADBE-9C2597EC0710}" type="datetimeFigureOut">
              <a:rPr lang="ru-RU" smtClean="0"/>
              <a:t>21.04.2020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37BB46F-0726-4396-A99D-2A4260B44CB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C12694-0D8D-4EF0-ADBE-9C2597EC0710}"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7BB46F-0726-4396-A99D-2A4260B44C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C12694-0D8D-4EF0-ADBE-9C2597EC0710}"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7BB46F-0726-4396-A99D-2A4260B44CB1}"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Заголовок, текст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0550" y="266700"/>
            <a:ext cx="8324850" cy="11049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143000" y="1790700"/>
            <a:ext cx="3810000" cy="4381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иаграмма 3"/>
          <p:cNvSpPr>
            <a:spLocks noGrp="1"/>
          </p:cNvSpPr>
          <p:nvPr>
            <p:ph type="chart" sz="half" idx="2"/>
          </p:nvPr>
        </p:nvSpPr>
        <p:spPr>
          <a:xfrm>
            <a:off x="5105400" y="1790700"/>
            <a:ext cx="3810000" cy="4381500"/>
          </a:xfrm>
        </p:spPr>
        <p:txBody>
          <a:bodyPr/>
          <a:lstStyle/>
          <a:p>
            <a:pPr lvl="0"/>
            <a:endParaRPr lang="ru-RU" noProof="0"/>
          </a:p>
        </p:txBody>
      </p:sp>
      <p:sp>
        <p:nvSpPr>
          <p:cNvPr id="5" name="Rectangle 8"/>
          <p:cNvSpPr>
            <a:spLocks noGrp="1" noChangeArrowheads="1"/>
          </p:cNvSpPr>
          <p:nvPr>
            <p:ph type="ftr" sz="quarter" idx="10"/>
          </p:nvPr>
        </p:nvSpPr>
        <p:spPr>
          <a:ln/>
        </p:spPr>
        <p:txBody>
          <a:bodyPr/>
          <a:lstStyle>
            <a:lvl1pPr>
              <a:defRPr/>
            </a:lvl1pPr>
          </a:lstStyle>
          <a:p>
            <a:pPr>
              <a:defRPr/>
            </a:pPr>
            <a:endParaRPr lang="ru-RU"/>
          </a:p>
        </p:txBody>
      </p:sp>
      <p:sp>
        <p:nvSpPr>
          <p:cNvPr id="6" name="Rectangle 9"/>
          <p:cNvSpPr>
            <a:spLocks noGrp="1" noChangeArrowheads="1"/>
          </p:cNvSpPr>
          <p:nvPr>
            <p:ph type="sldNum" sz="quarter" idx="11"/>
          </p:nvPr>
        </p:nvSpPr>
        <p:spPr>
          <a:ln/>
        </p:spPr>
        <p:txBody>
          <a:bodyPr/>
          <a:lstStyle>
            <a:lvl1pPr>
              <a:defRPr/>
            </a:lvl1pPr>
          </a:lstStyle>
          <a:p>
            <a:pPr>
              <a:defRPr/>
            </a:pPr>
            <a:fld id="{2280A989-8DB9-42D9-9DCE-FABACBE2F1B6}" type="slidenum">
              <a:rPr lang="ru-RU"/>
              <a:pPr>
                <a:defRPr/>
              </a:pPr>
              <a:t>‹#›</a:t>
            </a:fld>
            <a:endParaRPr lang="ru-RU"/>
          </a:p>
        </p:txBody>
      </p:sp>
      <p:sp>
        <p:nvSpPr>
          <p:cNvPr id="7" name="Rectangle 10"/>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31C12694-0D8D-4EF0-ADBE-9C2597EC0710}" type="datetimeFigureOut">
              <a:rPr lang="ru-RU" smtClean="0"/>
              <a:t>21.04.2020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37BB46F-0726-4396-A99D-2A4260B44C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31C12694-0D8D-4EF0-ADBE-9C2597EC0710}" type="datetimeFigureOut">
              <a:rPr lang="ru-RU" smtClean="0"/>
              <a:t>21.04.2020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37BB46F-0726-4396-A99D-2A4260B44CB1}"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31C12694-0D8D-4EF0-ADBE-9C2597EC0710}" type="datetimeFigureOut">
              <a:rPr lang="ru-RU" smtClean="0"/>
              <a:t>21.04.2020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37BB46F-0726-4396-A99D-2A4260B44CB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31C12694-0D8D-4EF0-ADBE-9C2597EC0710}" type="datetimeFigureOut">
              <a:rPr lang="ru-RU" smtClean="0"/>
              <a:t>21.04.2020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37BB46F-0726-4396-A99D-2A4260B44CB1}"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31C12694-0D8D-4EF0-ADBE-9C2597EC0710}" type="datetimeFigureOut">
              <a:rPr lang="ru-RU" smtClean="0"/>
              <a:t>21.04.2020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7BB46F-0726-4396-A99D-2A4260B44CB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31C12694-0D8D-4EF0-ADBE-9C2597EC0710}" type="datetimeFigureOut">
              <a:rPr lang="ru-RU" smtClean="0"/>
              <a:t>21.04.2020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7BB46F-0726-4396-A99D-2A4260B44C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31C12694-0D8D-4EF0-ADBE-9C2597EC0710}" type="datetimeFigureOut">
              <a:rPr lang="ru-RU" smtClean="0"/>
              <a:t>21.04.2020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7BB46F-0726-4396-A99D-2A4260B44CB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31C12694-0D8D-4EF0-ADBE-9C2597EC0710}"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37BB46F-0726-4396-A99D-2A4260B44CB1}"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1C12694-0D8D-4EF0-ADBE-9C2597EC0710}" type="datetimeFigureOut">
              <a:rPr lang="ru-RU" smtClean="0"/>
              <a:t>21.04.2020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37BB46F-0726-4396-A99D-2A4260B44CB1}"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idx="4294967295"/>
          </p:nvPr>
        </p:nvSpPr>
        <p:spPr>
          <a:xfrm>
            <a:off x="0" y="2286000"/>
            <a:ext cx="7772400" cy="1143000"/>
          </a:xfrm>
        </p:spPr>
        <p:txBody>
          <a:bodyPr anchor="ctr">
            <a:normAutofit fontScale="90000"/>
          </a:bodyPr>
          <a:lstStyle/>
          <a:p>
            <a:pPr algn="ctr" eaLnBrk="1" hangingPunct="1">
              <a:defRPr/>
            </a:pPr>
            <a:r>
              <a:rPr lang="ru-RU" sz="4800" b="1" smtClean="0"/>
              <a:t>Барьеры входа на рынок </a:t>
            </a:r>
            <a:br>
              <a:rPr lang="ru-RU" sz="4800" b="1" smtClean="0"/>
            </a:br>
            <a:r>
              <a:rPr lang="ru-RU" sz="4800" b="1" smtClean="0"/>
              <a:t>и выхода с рынка</a:t>
            </a:r>
          </a:p>
        </p:txBody>
      </p:sp>
      <p:sp>
        <p:nvSpPr>
          <p:cNvPr id="49155" name="Rectangle 3"/>
          <p:cNvSpPr>
            <a:spLocks noGrp="1" noChangeArrowheads="1"/>
          </p:cNvSpPr>
          <p:nvPr>
            <p:ph type="subTitle" idx="4294967295"/>
          </p:nvPr>
        </p:nvSpPr>
        <p:spPr>
          <a:xfrm>
            <a:off x="0" y="3886200"/>
            <a:ext cx="6400800" cy="1752600"/>
          </a:xfrm>
        </p:spPr>
        <p:txBody>
          <a:bodyPr/>
          <a:lstStyle/>
          <a:p>
            <a:pPr marL="0" indent="0" algn="ctr" eaLnBrk="1" hangingPunct="1">
              <a:buFont typeface="Wingdings" pitchFamily="2" charset="2"/>
              <a:buNone/>
            </a:pPr>
            <a:r>
              <a:rPr lang="ru-RU" dirty="0" smtClean="0"/>
              <a:t>Лекция </a:t>
            </a:r>
            <a:r>
              <a:rPr lang="ru-RU" dirty="0" smtClean="0"/>
              <a:t>6</a:t>
            </a:r>
            <a:endParaRPr lang="ru-RU" dirty="0" smtClean="0"/>
          </a:p>
        </p:txBody>
      </p:sp>
      <p:sp>
        <p:nvSpPr>
          <p:cNvPr id="49156" name="Номер слайда 3"/>
          <p:cNvSpPr txBox="1">
            <a:spLocks noGrp="1"/>
          </p:cNvSpPr>
          <p:nvPr/>
        </p:nvSpPr>
        <p:spPr bwMode="auto">
          <a:xfrm>
            <a:off x="7010400" y="6400800"/>
            <a:ext cx="1905000" cy="457200"/>
          </a:xfrm>
          <a:prstGeom prst="rect">
            <a:avLst/>
          </a:prstGeom>
          <a:noFill/>
          <a:ln w="9525">
            <a:noFill/>
            <a:miter lim="800000"/>
            <a:headEnd/>
            <a:tailEnd/>
          </a:ln>
        </p:spPr>
        <p:txBody>
          <a:bodyPr wrap="none" lIns="92075" tIns="46038" rIns="92075" bIns="46038" anchor="ctr"/>
          <a:lstStyle/>
          <a:p>
            <a:pPr algn="r"/>
            <a:fld id="{18AB84B1-C8C8-4277-A550-9E87AB237F4A}" type="slidenum">
              <a:rPr kumimoji="0" lang="ru-RU" sz="1400"/>
              <a:pPr algn="r"/>
              <a:t>1</a:t>
            </a:fld>
            <a:endParaRPr kumimoji="0" lang="ru-RU" sz="1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defRPr/>
            </a:pPr>
            <a:r>
              <a:rPr lang="ru-RU" smtClean="0"/>
              <a:t>Оценка барьеров входа</a:t>
            </a:r>
          </a:p>
        </p:txBody>
      </p:sp>
      <p:sp>
        <p:nvSpPr>
          <p:cNvPr id="58371" name="Rectangle 3"/>
          <p:cNvSpPr>
            <a:spLocks noGrp="1" noChangeArrowheads="1"/>
          </p:cNvSpPr>
          <p:nvPr>
            <p:ph idx="1"/>
          </p:nvPr>
        </p:nvSpPr>
        <p:spPr/>
        <p:txBody>
          <a:bodyPr/>
          <a:lstStyle/>
          <a:p>
            <a:r>
              <a:rPr lang="ru-RU" smtClean="0"/>
              <a:t>Положительная отдача от масштаба -  наличие барьеров входа в отрасль.</a:t>
            </a:r>
          </a:p>
          <a:p>
            <a:r>
              <a:rPr lang="ru-RU" smtClean="0"/>
              <a:t>Разница между уровнем средних издержек крупных и мелких фирм в отрасли – высота барьеров входа, вызванных положительной отдачей от масштаба.</a:t>
            </a:r>
          </a:p>
          <a:p>
            <a:pPr>
              <a:buFont typeface="Wingdings" pitchFamily="2" charset="2"/>
              <a:buNone/>
            </a:pPr>
            <a:r>
              <a:rPr kumimoji="1" lang="ru-RU" i="1" smtClean="0">
                <a:latin typeface="Times New Roman" pitchFamily="18" charset="0"/>
              </a:rPr>
              <a:t>LRAC</a:t>
            </a:r>
            <a:r>
              <a:rPr kumimoji="1" lang="ru-RU" i="1" baseline="-25000" smtClean="0">
                <a:latin typeface="Times New Roman" pitchFamily="18" charset="0"/>
              </a:rPr>
              <a:t>10% мелких</a:t>
            </a:r>
            <a:r>
              <a:rPr kumimoji="1" lang="en-US" i="1" baseline="-25000" smtClean="0">
                <a:latin typeface="Times New Roman" pitchFamily="18" charset="0"/>
              </a:rPr>
              <a:t> </a:t>
            </a:r>
            <a:r>
              <a:rPr kumimoji="1" lang="ru-RU" i="1" smtClean="0">
                <a:latin typeface="Times New Roman" pitchFamily="18" charset="0"/>
              </a:rPr>
              <a:t> </a:t>
            </a:r>
            <a:r>
              <a:rPr kumimoji="1" lang="en-US" i="1" smtClean="0">
                <a:latin typeface="Times New Roman" pitchFamily="18" charset="0"/>
              </a:rPr>
              <a:t>/ </a:t>
            </a:r>
            <a:r>
              <a:rPr kumimoji="1" lang="ru-RU" i="1" smtClean="0">
                <a:latin typeface="Times New Roman" pitchFamily="18" charset="0"/>
              </a:rPr>
              <a:t>LRAC</a:t>
            </a:r>
            <a:r>
              <a:rPr kumimoji="1" lang="ru-RU" i="1" baseline="-25000" smtClean="0">
                <a:latin typeface="Times New Roman" pitchFamily="18" charset="0"/>
              </a:rPr>
              <a:t>10% крупных  </a:t>
            </a:r>
            <a:r>
              <a:rPr kumimoji="1" lang="ru-RU" i="1" smtClean="0">
                <a:latin typeface="Times New Roman" pitchFamily="18" charset="0"/>
              </a:rPr>
              <a:t>= 1,25</a:t>
            </a:r>
            <a:endParaRPr kumimoji="1" lang="ru-RU" i="1" baseline="-25000" smtClean="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fontScale="90000"/>
          </a:bodyPr>
          <a:lstStyle/>
          <a:p>
            <a:pPr>
              <a:defRPr/>
            </a:pPr>
            <a:r>
              <a:rPr lang="ru-RU" sz="4000" b="1" i="1" smtClean="0"/>
              <a:t>Вертикальная интеграция и барьеры входа</a:t>
            </a:r>
          </a:p>
        </p:txBody>
      </p:sp>
      <p:sp>
        <p:nvSpPr>
          <p:cNvPr id="59395" name="Rectangle 3"/>
          <p:cNvSpPr>
            <a:spLocks noGrp="1" noChangeArrowheads="1"/>
          </p:cNvSpPr>
          <p:nvPr>
            <p:ph idx="1"/>
          </p:nvPr>
        </p:nvSpPr>
        <p:spPr/>
        <p:txBody>
          <a:bodyPr/>
          <a:lstStyle/>
          <a:p>
            <a:pPr>
              <a:buFont typeface="Wingdings" pitchFamily="2" charset="2"/>
              <a:buNone/>
            </a:pPr>
            <a:r>
              <a:rPr lang="ru-RU" sz="2800" smtClean="0"/>
              <a:t>Вертикальная интеграция предполагает, что фирма, действующая на данном</a:t>
            </a:r>
            <a:r>
              <a:rPr lang="en-US" sz="2800" smtClean="0"/>
              <a:t> </a:t>
            </a:r>
            <a:r>
              <a:rPr lang="ru-RU" sz="2800" smtClean="0"/>
              <a:t>рынке, является также собственником </a:t>
            </a:r>
            <a:endParaRPr lang="en-US" sz="2800" smtClean="0"/>
          </a:p>
          <a:p>
            <a:r>
              <a:rPr lang="ru-RU" sz="2800" smtClean="0"/>
              <a:t>ранних стадий производственного процесса</a:t>
            </a:r>
            <a:r>
              <a:rPr lang="en-US" sz="2800" smtClean="0"/>
              <a:t> </a:t>
            </a:r>
            <a:r>
              <a:rPr lang="ru-RU" sz="2800" smtClean="0"/>
              <a:t>(интеграция первого типа, интеграция ресурсов);</a:t>
            </a:r>
            <a:endParaRPr lang="en-US" sz="2800" smtClean="0"/>
          </a:p>
          <a:p>
            <a:r>
              <a:rPr lang="ru-RU" sz="2800" smtClean="0"/>
              <a:t>поздних стадий (интеграция</a:t>
            </a:r>
            <a:r>
              <a:rPr lang="en-US" sz="2800" smtClean="0"/>
              <a:t> </a:t>
            </a:r>
            <a:r>
              <a:rPr lang="ru-RU" sz="2800" smtClean="0"/>
              <a:t>второго типа, интеграция конечного продукта).</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fontScale="90000"/>
          </a:bodyPr>
          <a:lstStyle/>
          <a:p>
            <a:pPr>
              <a:defRPr/>
            </a:pPr>
            <a:r>
              <a:rPr lang="ru-RU" sz="4000" smtClean="0"/>
              <a:t>Вертикальная интеграция двух типов</a:t>
            </a:r>
          </a:p>
        </p:txBody>
      </p:sp>
      <p:pic>
        <p:nvPicPr>
          <p:cNvPr id="60419" name="Picture 5" descr="http://www.vesti.az/photos/Avtomobil%20zavodu%20181011.jpg"/>
          <p:cNvPicPr>
            <a:picLocks noChangeAspect="1" noChangeArrowheads="1"/>
          </p:cNvPicPr>
          <p:nvPr/>
        </p:nvPicPr>
        <p:blipFill>
          <a:blip r:embed="rId2"/>
          <a:srcRect/>
          <a:stretch>
            <a:fillRect/>
          </a:stretch>
        </p:blipFill>
        <p:spPr bwMode="auto">
          <a:xfrm>
            <a:off x="990600" y="4038600"/>
            <a:ext cx="3048000" cy="2432050"/>
          </a:xfrm>
          <a:prstGeom prst="rect">
            <a:avLst/>
          </a:prstGeom>
          <a:noFill/>
          <a:ln w="9525">
            <a:noFill/>
            <a:miter lim="800000"/>
            <a:headEnd/>
            <a:tailEnd/>
          </a:ln>
        </p:spPr>
      </p:pic>
      <p:pic>
        <p:nvPicPr>
          <p:cNvPr id="60420" name="Picture 7" descr="http://citycelebrity.ru/userfiles/_DSC8273-2.jpg"/>
          <p:cNvPicPr>
            <a:picLocks noChangeAspect="1" noChangeArrowheads="1"/>
          </p:cNvPicPr>
          <p:nvPr/>
        </p:nvPicPr>
        <p:blipFill>
          <a:blip r:embed="rId3"/>
          <a:srcRect/>
          <a:stretch>
            <a:fillRect/>
          </a:stretch>
        </p:blipFill>
        <p:spPr bwMode="auto">
          <a:xfrm>
            <a:off x="990600" y="1600200"/>
            <a:ext cx="2971800" cy="1982788"/>
          </a:xfrm>
          <a:prstGeom prst="rect">
            <a:avLst/>
          </a:prstGeom>
          <a:noFill/>
          <a:ln w="9525">
            <a:noFill/>
            <a:miter lim="800000"/>
            <a:headEnd/>
            <a:tailEnd/>
          </a:ln>
        </p:spPr>
      </p:pic>
      <p:sp>
        <p:nvSpPr>
          <p:cNvPr id="60421" name="Line 8"/>
          <p:cNvSpPr>
            <a:spLocks noChangeShapeType="1"/>
          </p:cNvSpPr>
          <p:nvPr/>
        </p:nvSpPr>
        <p:spPr bwMode="auto">
          <a:xfrm flipV="1">
            <a:off x="2438400" y="3581400"/>
            <a:ext cx="0" cy="457200"/>
          </a:xfrm>
          <a:prstGeom prst="line">
            <a:avLst/>
          </a:prstGeom>
          <a:noFill/>
          <a:ln w="9525">
            <a:solidFill>
              <a:schemeClr val="tx1"/>
            </a:solidFill>
            <a:round/>
            <a:headEnd/>
            <a:tailEnd type="triangle" w="med" len="med"/>
          </a:ln>
        </p:spPr>
        <p:txBody>
          <a:bodyPr/>
          <a:lstStyle/>
          <a:p>
            <a:endParaRPr lang="ru-RU"/>
          </a:p>
        </p:txBody>
      </p:sp>
      <p:pic>
        <p:nvPicPr>
          <p:cNvPr id="60422" name="Picture 10" descr="http://pda.fedpress.ru/sites/fedpress/files/dedkov/news/6098.jpg"/>
          <p:cNvPicPr>
            <a:picLocks noChangeAspect="1" noChangeArrowheads="1"/>
          </p:cNvPicPr>
          <p:nvPr/>
        </p:nvPicPr>
        <p:blipFill>
          <a:blip r:embed="rId4"/>
          <a:srcRect/>
          <a:stretch>
            <a:fillRect/>
          </a:stretch>
        </p:blipFill>
        <p:spPr bwMode="auto">
          <a:xfrm>
            <a:off x="5105400" y="4038600"/>
            <a:ext cx="3200400" cy="2400300"/>
          </a:xfrm>
          <a:prstGeom prst="rect">
            <a:avLst/>
          </a:prstGeom>
          <a:noFill/>
          <a:ln w="9525">
            <a:noFill/>
            <a:miter lim="800000"/>
            <a:headEnd/>
            <a:tailEnd/>
          </a:ln>
        </p:spPr>
      </p:pic>
      <p:pic>
        <p:nvPicPr>
          <p:cNvPr id="60423" name="Picture 12" descr="http://datanews.ru/images/news/11_07/207684x0.jpg"/>
          <p:cNvPicPr>
            <a:picLocks noChangeAspect="1" noChangeArrowheads="1"/>
          </p:cNvPicPr>
          <p:nvPr/>
        </p:nvPicPr>
        <p:blipFill>
          <a:blip r:embed="rId5"/>
          <a:srcRect t="11810"/>
          <a:stretch>
            <a:fillRect/>
          </a:stretch>
        </p:blipFill>
        <p:spPr bwMode="auto">
          <a:xfrm>
            <a:off x="5181600" y="1600200"/>
            <a:ext cx="3048000" cy="2016125"/>
          </a:xfrm>
          <a:prstGeom prst="rect">
            <a:avLst/>
          </a:prstGeom>
          <a:noFill/>
          <a:ln w="9525">
            <a:noFill/>
            <a:miter lim="800000"/>
            <a:headEnd/>
            <a:tailEnd/>
          </a:ln>
        </p:spPr>
      </p:pic>
      <p:sp>
        <p:nvSpPr>
          <p:cNvPr id="60424" name="Line 14"/>
          <p:cNvSpPr>
            <a:spLocks noChangeShapeType="1"/>
          </p:cNvSpPr>
          <p:nvPr/>
        </p:nvSpPr>
        <p:spPr bwMode="auto">
          <a:xfrm>
            <a:off x="6705600" y="3581400"/>
            <a:ext cx="0" cy="457200"/>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defRPr/>
            </a:pPr>
            <a:endParaRPr lang="ru-RU" smtClean="0"/>
          </a:p>
        </p:txBody>
      </p:sp>
      <p:sp>
        <p:nvSpPr>
          <p:cNvPr id="61443" name="Rectangle 3"/>
          <p:cNvSpPr>
            <a:spLocks noGrp="1" noChangeArrowheads="1"/>
          </p:cNvSpPr>
          <p:nvPr>
            <p:ph idx="1"/>
          </p:nvPr>
        </p:nvSpPr>
        <p:spPr/>
        <p:txBody>
          <a:bodyPr/>
          <a:lstStyle/>
          <a:p>
            <a:pPr algn="ctr">
              <a:buFont typeface="Wingdings" pitchFamily="2" charset="2"/>
              <a:buNone/>
            </a:pPr>
            <a:endParaRPr lang="ru-RU" smtClean="0"/>
          </a:p>
          <a:p>
            <a:pPr algn="ctr">
              <a:buFont typeface="Wingdings" pitchFamily="2" charset="2"/>
              <a:buNone/>
            </a:pPr>
            <a:r>
              <a:rPr lang="ru-RU" smtClean="0"/>
              <a:t>Влияет ли вертикальная интеграция на рыночную власть?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pPr>
              <a:defRPr/>
            </a:pPr>
            <a:r>
              <a:rPr lang="ru-RU" sz="4000" smtClean="0"/>
              <a:t>Конкурентные преимущества вертикальной интеграции</a:t>
            </a:r>
          </a:p>
        </p:txBody>
      </p:sp>
      <p:sp>
        <p:nvSpPr>
          <p:cNvPr id="62467" name="Rectangle 3"/>
          <p:cNvSpPr>
            <a:spLocks noGrp="1" noChangeArrowheads="1"/>
          </p:cNvSpPr>
          <p:nvPr>
            <p:ph idx="1"/>
          </p:nvPr>
        </p:nvSpPr>
        <p:spPr/>
        <p:txBody>
          <a:bodyPr/>
          <a:lstStyle/>
          <a:p>
            <a:r>
              <a:rPr lang="ru-RU" smtClean="0"/>
              <a:t>ВИС может в большей степени снижать цену товара или получать большую прибыль при данной цене:</a:t>
            </a:r>
          </a:p>
          <a:p>
            <a:pPr>
              <a:buFontTx/>
              <a:buChar char="-"/>
            </a:pPr>
            <a:r>
              <a:rPr lang="ru-RU" smtClean="0"/>
              <a:t>снижение затрат на ресурсы (факторы производства);</a:t>
            </a:r>
          </a:p>
          <a:p>
            <a:pPr>
              <a:buFontTx/>
              <a:buChar char="-"/>
            </a:pPr>
            <a:r>
              <a:rPr lang="ru-RU" smtClean="0"/>
              <a:t>снижение трансакционных издержек (при продаже конечного продукта).</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pPr>
              <a:defRPr/>
            </a:pPr>
            <a:r>
              <a:rPr lang="ru-RU" sz="4000" smtClean="0"/>
              <a:t>Влияние ВИС на барьеры входа на рынок</a:t>
            </a:r>
          </a:p>
        </p:txBody>
      </p:sp>
      <p:sp>
        <p:nvSpPr>
          <p:cNvPr id="63491" name="Rectangle 3"/>
          <p:cNvSpPr>
            <a:spLocks noGrp="1" noChangeArrowheads="1"/>
          </p:cNvSpPr>
          <p:nvPr>
            <p:ph idx="1"/>
          </p:nvPr>
        </p:nvSpPr>
        <p:spPr/>
        <p:txBody>
          <a:bodyPr/>
          <a:lstStyle/>
          <a:p>
            <a:r>
              <a:rPr lang="ru-RU" sz="2800" smtClean="0"/>
              <a:t>Важным последствием интеграции служит повышение влияния продавцов на рынок: если одна из фирм, действующих на рынке, является крупнейшим собственником факторов производства или контролирует сбыт конечной продукции, располагая самой широкой дистрибьюторской сетью, новым фирмам, особенно если они не интегрированы, труднее получить доступ на этот рынок.</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pPr>
              <a:defRPr/>
            </a:pPr>
            <a:r>
              <a:rPr lang="ru-RU" sz="4000" b="1" i="1" smtClean="0"/>
              <a:t>Диверсификация деятельности фирмы</a:t>
            </a:r>
          </a:p>
        </p:txBody>
      </p:sp>
      <p:sp>
        <p:nvSpPr>
          <p:cNvPr id="64515" name="Rectangle 3"/>
          <p:cNvSpPr>
            <a:spLocks noGrp="1" noChangeArrowheads="1"/>
          </p:cNvSpPr>
          <p:nvPr>
            <p:ph idx="1"/>
          </p:nvPr>
        </p:nvSpPr>
        <p:spPr>
          <a:xfrm>
            <a:off x="1447800" y="1790700"/>
            <a:ext cx="7467600" cy="4381500"/>
          </a:xfrm>
        </p:spPr>
        <p:txBody>
          <a:bodyPr/>
          <a:lstStyle/>
          <a:p>
            <a:pPr>
              <a:buFont typeface="Wingdings" pitchFamily="2" charset="2"/>
              <a:buNone/>
            </a:pPr>
            <a:r>
              <a:rPr lang="ru-RU" smtClean="0">
                <a:latin typeface="Times New Roman" pitchFamily="18" charset="0"/>
              </a:rPr>
              <a:t>Индекс энтропии</a:t>
            </a:r>
          </a:p>
          <a:p>
            <a:pPr>
              <a:buFont typeface="Wingdings" pitchFamily="2" charset="2"/>
              <a:buNone/>
            </a:pPr>
            <a:r>
              <a:rPr lang="ru-RU" i="1" smtClean="0">
                <a:latin typeface="Times New Roman" pitchFamily="18" charset="0"/>
              </a:rPr>
              <a:t>E = ΣP</a:t>
            </a:r>
            <a:r>
              <a:rPr lang="ru-RU" i="1" baseline="-25000" smtClean="0">
                <a:latin typeface="Times New Roman" pitchFamily="18" charset="0"/>
              </a:rPr>
              <a:t>i</a:t>
            </a:r>
            <a:r>
              <a:rPr lang="ru-RU" i="1" smtClean="0">
                <a:latin typeface="Times New Roman" pitchFamily="18" charset="0"/>
              </a:rPr>
              <a:t>ln(1/P</a:t>
            </a:r>
            <a:r>
              <a:rPr lang="ru-RU" i="1" baseline="-25000" smtClean="0">
                <a:latin typeface="Times New Roman" pitchFamily="18" charset="0"/>
              </a:rPr>
              <a:t>i</a:t>
            </a:r>
            <a:r>
              <a:rPr lang="ru-RU" i="1" smtClean="0">
                <a:latin typeface="Times New Roman" pitchFamily="18" charset="0"/>
              </a:rPr>
              <a:t>), i = 1, 2,……, n,</a:t>
            </a:r>
          </a:p>
          <a:p>
            <a:pPr>
              <a:buFont typeface="Wingdings" pitchFamily="2" charset="2"/>
              <a:buNone/>
            </a:pPr>
            <a:r>
              <a:rPr lang="ru-RU" smtClean="0">
                <a:latin typeface="Times New Roman" pitchFamily="18" charset="0"/>
              </a:rPr>
              <a:t>где </a:t>
            </a:r>
            <a:r>
              <a:rPr lang="ru-RU" i="1" smtClean="0">
                <a:latin typeface="Times New Roman" pitchFamily="18" charset="0"/>
              </a:rPr>
              <a:t>i </a:t>
            </a:r>
            <a:r>
              <a:rPr lang="ru-RU" smtClean="0">
                <a:latin typeface="Times New Roman" pitchFamily="18" charset="0"/>
              </a:rPr>
              <a:t>= 1, 2,...,</a:t>
            </a:r>
            <a:r>
              <a:rPr lang="ru-RU" i="1" smtClean="0">
                <a:latin typeface="Times New Roman" pitchFamily="18" charset="0"/>
              </a:rPr>
              <a:t>n</a:t>
            </a:r>
            <a:r>
              <a:rPr lang="ru-RU" smtClean="0">
                <a:latin typeface="Times New Roman" pitchFamily="18" charset="0"/>
              </a:rPr>
              <a:t> - продукты, производимые и продаваемые фирмой;</a:t>
            </a:r>
          </a:p>
          <a:p>
            <a:pPr>
              <a:buFont typeface="Wingdings" pitchFamily="2" charset="2"/>
              <a:buNone/>
            </a:pPr>
            <a:r>
              <a:rPr lang="en-US" i="1" smtClean="0">
                <a:latin typeface="Times New Roman" pitchFamily="18" charset="0"/>
              </a:rPr>
              <a:t> 0 &lt; E &lt; </a:t>
            </a:r>
            <a:r>
              <a:rPr lang="en-US" i="1" smtClean="0">
                <a:latin typeface="Times New Roman" pitchFamily="18" charset="0"/>
                <a:cs typeface="Times New Roman" pitchFamily="18" charset="0"/>
              </a:rPr>
              <a:t>∞</a:t>
            </a:r>
            <a:r>
              <a:rPr lang="en-US" smtClean="0">
                <a:latin typeface="Times New Roman" pitchFamily="18" charset="0"/>
              </a:rPr>
              <a:t> </a:t>
            </a:r>
            <a:endParaRPr lang="ru-RU" smtClean="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pPr>
              <a:defRPr/>
            </a:pPr>
            <a:r>
              <a:rPr lang="ru-RU" sz="4000" smtClean="0"/>
              <a:t>Влияние диверсификации на барьеры входа</a:t>
            </a:r>
          </a:p>
        </p:txBody>
      </p:sp>
      <p:sp>
        <p:nvSpPr>
          <p:cNvPr id="65539" name="Rectangle 3"/>
          <p:cNvSpPr>
            <a:spLocks noGrp="1" noChangeArrowheads="1"/>
          </p:cNvSpPr>
          <p:nvPr>
            <p:ph idx="1"/>
          </p:nvPr>
        </p:nvSpPr>
        <p:spPr>
          <a:xfrm>
            <a:off x="1066800" y="1828800"/>
            <a:ext cx="7848600" cy="4381500"/>
          </a:xfrm>
        </p:spPr>
        <p:txBody>
          <a:bodyPr/>
          <a:lstStyle/>
          <a:p>
            <a:pPr algn="ctr">
              <a:buFont typeface="Wingdings" pitchFamily="2" charset="2"/>
              <a:buNone/>
            </a:pPr>
            <a:r>
              <a:rPr lang="ru-RU" smtClean="0"/>
              <a:t>Диверсифицированная </a:t>
            </a:r>
            <a:r>
              <a:rPr lang="en-US" smtClean="0"/>
              <a:t>- </a:t>
            </a:r>
            <a:r>
              <a:rPr lang="ru-RU" smtClean="0"/>
              <a:t> б</a:t>
            </a:r>
            <a:r>
              <a:rPr lang="en-US" smtClean="0">
                <a:cs typeface="Times New Roman" pitchFamily="18" charset="0"/>
              </a:rPr>
              <a:t>ó</a:t>
            </a:r>
            <a:r>
              <a:rPr lang="ru-RU" smtClean="0"/>
              <a:t>льшими размерами, чем недиверсифицированная</a:t>
            </a:r>
          </a:p>
          <a:p>
            <a:pPr algn="ctr">
              <a:buFont typeface="Wingdings" pitchFamily="2" charset="2"/>
              <a:buNone/>
            </a:pPr>
            <a:r>
              <a:rPr lang="ru-RU" smtClean="0">
                <a:sym typeface="Symbol" pitchFamily="18" charset="2"/>
              </a:rPr>
              <a:t></a:t>
            </a:r>
          </a:p>
          <a:p>
            <a:pPr algn="ctr">
              <a:buFont typeface="Wingdings" pitchFamily="2" charset="2"/>
              <a:buNone/>
            </a:pPr>
            <a:r>
              <a:rPr lang="en-US" smtClean="0">
                <a:sym typeface="Symbol" pitchFamily="18" charset="2"/>
              </a:rPr>
              <a:t>q</a:t>
            </a:r>
            <a:r>
              <a:rPr lang="ru-RU" baseline="30000" smtClean="0">
                <a:sym typeface="Symbol" pitchFamily="18" charset="2"/>
              </a:rPr>
              <a:t>*</a:t>
            </a:r>
            <a:r>
              <a:rPr lang="en-US" baseline="30000" smtClean="0">
                <a:sym typeface="Symbol" pitchFamily="18" charset="2"/>
              </a:rPr>
              <a:t> </a:t>
            </a:r>
            <a:r>
              <a:rPr lang="en-US" smtClean="0">
                <a:cs typeface="Arial" pitchFamily="34" charset="0"/>
                <a:sym typeface="Symbol" pitchFamily="18" charset="2"/>
              </a:rPr>
              <a:t>↑</a:t>
            </a:r>
          </a:p>
          <a:p>
            <a:pPr algn="ctr">
              <a:buFont typeface="Wingdings" pitchFamily="2" charset="2"/>
              <a:buNone/>
            </a:pPr>
            <a:r>
              <a:rPr lang="ru-RU" smtClean="0">
                <a:sym typeface="Symbol" pitchFamily="18" charset="2"/>
              </a:rPr>
              <a:t></a:t>
            </a:r>
            <a:endParaRPr lang="en-US" smtClean="0">
              <a:sym typeface="Symbol" pitchFamily="18" charset="2"/>
            </a:endParaRPr>
          </a:p>
          <a:p>
            <a:pPr algn="ctr">
              <a:buFont typeface="Wingdings" pitchFamily="2" charset="2"/>
              <a:buNone/>
            </a:pPr>
            <a:r>
              <a:rPr lang="ru-RU" smtClean="0">
                <a:sym typeface="Symbol" pitchFamily="18" charset="2"/>
              </a:rPr>
              <a:t>Барьеры входа растут</a:t>
            </a:r>
            <a:endParaRPr lang="en-US" smtClean="0">
              <a:sym typeface="Symbol" pitchFamily="18" charset="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defRPr/>
            </a:pPr>
            <a:r>
              <a:rPr lang="ru-RU" smtClean="0"/>
              <a:t>Преимущества диверсификации</a:t>
            </a:r>
          </a:p>
        </p:txBody>
      </p:sp>
      <p:sp>
        <p:nvSpPr>
          <p:cNvPr id="66563" name="Rectangle 3"/>
          <p:cNvSpPr>
            <a:spLocks noGrp="1" noChangeArrowheads="1"/>
          </p:cNvSpPr>
          <p:nvPr>
            <p:ph idx="1"/>
          </p:nvPr>
        </p:nvSpPr>
        <p:spPr/>
        <p:txBody>
          <a:bodyPr/>
          <a:lstStyle/>
          <a:p>
            <a:pPr>
              <a:lnSpc>
                <a:spcPct val="90000"/>
              </a:lnSpc>
            </a:pPr>
            <a:r>
              <a:rPr lang="ru-RU" sz="2400" smtClean="0">
                <a:latin typeface="Times New Roman" pitchFamily="18" charset="0"/>
              </a:rPr>
              <a:t>Возможность компенсировать прибылью от деятельности на одном рынке возможные убытки, которые компания терпит на другом.</a:t>
            </a:r>
          </a:p>
          <a:p>
            <a:pPr>
              <a:lnSpc>
                <a:spcPct val="90000"/>
              </a:lnSpc>
            </a:pPr>
            <a:r>
              <a:rPr lang="ru-RU" sz="2400" smtClean="0">
                <a:latin typeface="Times New Roman" pitchFamily="18" charset="0"/>
              </a:rPr>
              <a:t>Факт наличия диверсифицированной компании в отрасли отпугивает потенциальных конкурентов, поскольку они знают о ее возможностях вести конкурентную борьбу дольше и более жесткими методами.</a:t>
            </a:r>
          </a:p>
          <a:p>
            <a:pPr>
              <a:lnSpc>
                <a:spcPct val="90000"/>
              </a:lnSpc>
            </a:pPr>
            <a:r>
              <a:rPr lang="ru-RU" sz="2400" smtClean="0">
                <a:latin typeface="Times New Roman" pitchFamily="18" charset="0"/>
              </a:rPr>
              <a:t>Метод проникновения на новые рынки.</a:t>
            </a:r>
          </a:p>
          <a:p>
            <a:pPr>
              <a:lnSpc>
                <a:spcPct val="90000"/>
              </a:lnSpc>
            </a:pPr>
            <a:r>
              <a:rPr lang="ru-RU" sz="2400" smtClean="0">
                <a:latin typeface="Times New Roman" pitchFamily="18" charset="0"/>
              </a:rPr>
              <a:t>Служит и барьером входа в отрасль, и фактором снижения барьеров выхода из отрасли.</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defRPr/>
            </a:pPr>
            <a:r>
              <a:rPr lang="ru-RU" b="1" i="1" smtClean="0"/>
              <a:t>Дифференциация продукта</a:t>
            </a:r>
          </a:p>
        </p:txBody>
      </p:sp>
      <p:sp>
        <p:nvSpPr>
          <p:cNvPr id="67587" name="Rectangle 3"/>
          <p:cNvSpPr>
            <a:spLocks noGrp="1" noChangeArrowheads="1"/>
          </p:cNvSpPr>
          <p:nvPr>
            <p:ph type="body" sz="half" idx="1"/>
          </p:nvPr>
        </p:nvSpPr>
        <p:spPr>
          <a:xfrm>
            <a:off x="1143000" y="1790700"/>
            <a:ext cx="7620000" cy="1866900"/>
          </a:xfrm>
        </p:spPr>
        <p:txBody>
          <a:bodyPr/>
          <a:lstStyle/>
          <a:p>
            <a:r>
              <a:rPr lang="ru-RU" sz="2400" smtClean="0"/>
              <a:t>Дифференциация продукта означает разнообразие товаров, удовлетворяющих одну и ту же потребность, и обладающих одними и теми же базовыми характеристиками.</a:t>
            </a:r>
          </a:p>
        </p:txBody>
      </p:sp>
      <p:sp>
        <p:nvSpPr>
          <p:cNvPr id="67588" name="Text Box 4"/>
          <p:cNvSpPr txBox="1">
            <a:spLocks noChangeArrowheads="1"/>
          </p:cNvSpPr>
          <p:nvPr/>
        </p:nvSpPr>
        <p:spPr bwMode="auto">
          <a:xfrm>
            <a:off x="1524000" y="3581400"/>
            <a:ext cx="7391400" cy="1917700"/>
          </a:xfrm>
          <a:prstGeom prst="rect">
            <a:avLst/>
          </a:prstGeom>
          <a:noFill/>
          <a:ln w="9525">
            <a:noFill/>
            <a:miter lim="800000"/>
            <a:headEnd/>
            <a:tailEnd/>
          </a:ln>
        </p:spPr>
        <p:txBody>
          <a:bodyPr>
            <a:spAutoFit/>
          </a:bodyPr>
          <a:lstStyle/>
          <a:p>
            <a:r>
              <a:rPr kumimoji="0" lang="ru-RU" sz="2400"/>
              <a:t>Товары различаются: </a:t>
            </a:r>
          </a:p>
          <a:p>
            <a:pPr>
              <a:buFontTx/>
              <a:buChar char="•"/>
            </a:pPr>
            <a:r>
              <a:rPr kumimoji="0" lang="ru-RU" sz="2400"/>
              <a:t> упаковкой,</a:t>
            </a:r>
          </a:p>
          <a:p>
            <a:pPr>
              <a:buFontTx/>
              <a:buChar char="•"/>
            </a:pPr>
            <a:r>
              <a:rPr kumimoji="0" lang="ru-RU" sz="2400"/>
              <a:t> маркировкой,</a:t>
            </a:r>
          </a:p>
          <a:p>
            <a:pPr>
              <a:buFontTx/>
              <a:buChar char="•"/>
            </a:pPr>
            <a:r>
              <a:rPr kumimoji="0" lang="ru-RU" sz="2400"/>
              <a:t> незначительными внутренними модификациями</a:t>
            </a:r>
          </a:p>
          <a:p>
            <a:r>
              <a:rPr kumimoji="0" lang="ru-RU" sz="2400"/>
              <a:t>Относятся к одному товарному виду</a:t>
            </a:r>
          </a:p>
        </p:txBody>
      </p:sp>
      <p:pic>
        <p:nvPicPr>
          <p:cNvPr id="67589" name="Picture 9" descr="http://photodesk.tomsk.ru/upload/normal/remont_bytovoy_tehniki_107968.jpeg"/>
          <p:cNvPicPr>
            <a:picLocks noChangeAspect="1" noChangeArrowheads="1"/>
          </p:cNvPicPr>
          <p:nvPr/>
        </p:nvPicPr>
        <p:blipFill>
          <a:blip r:embed="rId2"/>
          <a:srcRect/>
          <a:stretch>
            <a:fillRect/>
          </a:stretch>
        </p:blipFill>
        <p:spPr bwMode="auto">
          <a:xfrm>
            <a:off x="1981200" y="5500688"/>
            <a:ext cx="1809750" cy="1357312"/>
          </a:xfrm>
          <a:prstGeom prst="rect">
            <a:avLst/>
          </a:prstGeom>
          <a:noFill/>
          <a:ln w="9525">
            <a:noFill/>
            <a:miter lim="800000"/>
            <a:headEnd/>
            <a:tailEnd/>
          </a:ln>
        </p:spPr>
      </p:pic>
      <p:pic>
        <p:nvPicPr>
          <p:cNvPr id="67590" name="Picture 11" descr="http://auto.vesti.ru/p/bg1024_385210.jpg"/>
          <p:cNvPicPr>
            <a:picLocks noChangeAspect="1" noChangeArrowheads="1"/>
          </p:cNvPicPr>
          <p:nvPr/>
        </p:nvPicPr>
        <p:blipFill>
          <a:blip r:embed="rId3"/>
          <a:srcRect/>
          <a:stretch>
            <a:fillRect/>
          </a:stretch>
        </p:blipFill>
        <p:spPr bwMode="auto">
          <a:xfrm>
            <a:off x="4391025" y="5521325"/>
            <a:ext cx="1781175" cy="1336675"/>
          </a:xfrm>
          <a:prstGeom prst="rect">
            <a:avLst/>
          </a:prstGeom>
          <a:noFill/>
          <a:ln w="9525">
            <a:noFill/>
            <a:miter lim="800000"/>
            <a:headEnd/>
            <a:tailEnd/>
          </a:ln>
        </p:spPr>
      </p:pic>
      <p:pic>
        <p:nvPicPr>
          <p:cNvPr id="67591" name="Picture 13" descr="http://img1.liveinternet.ru/images/attach/c/7/98/286/98286625_4809770_n21.jpg"/>
          <p:cNvPicPr>
            <a:picLocks noChangeAspect="1" noChangeArrowheads="1"/>
          </p:cNvPicPr>
          <p:nvPr/>
        </p:nvPicPr>
        <p:blipFill>
          <a:blip r:embed="rId4"/>
          <a:srcRect/>
          <a:stretch>
            <a:fillRect/>
          </a:stretch>
        </p:blipFill>
        <p:spPr bwMode="auto">
          <a:xfrm>
            <a:off x="6705600" y="5543550"/>
            <a:ext cx="1752600" cy="123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a:defRPr/>
            </a:pPr>
            <a:r>
              <a:rPr lang="ru-RU" b="1" smtClean="0"/>
              <a:t>Барьеры входа на рынок </a:t>
            </a:r>
          </a:p>
        </p:txBody>
      </p:sp>
      <p:sp>
        <p:nvSpPr>
          <p:cNvPr id="50179" name="Rectangle 3"/>
          <p:cNvSpPr>
            <a:spLocks noGrp="1" noChangeArrowheads="1"/>
          </p:cNvSpPr>
          <p:nvPr>
            <p:ph idx="1"/>
          </p:nvPr>
        </p:nvSpPr>
        <p:spPr>
          <a:xfrm>
            <a:off x="1143000" y="1790700"/>
            <a:ext cx="4343400" cy="4381500"/>
          </a:xfrm>
        </p:spPr>
        <p:txBody>
          <a:bodyPr>
            <a:normAutofit/>
          </a:bodyPr>
          <a:lstStyle/>
          <a:p>
            <a:pPr>
              <a:lnSpc>
                <a:spcPct val="90000"/>
              </a:lnSpc>
            </a:pPr>
            <a:r>
              <a:rPr lang="ru-RU" sz="2800" smtClean="0"/>
              <a:t>Факторы объективного или субъективного характера, из-за которых новым фирмам трудно или невозможно начать свое дело в выбранной отрасли</a:t>
            </a:r>
          </a:p>
          <a:p>
            <a:pPr>
              <a:lnSpc>
                <a:spcPct val="90000"/>
              </a:lnSpc>
            </a:pPr>
            <a:r>
              <a:rPr lang="ru-RU" sz="2800" smtClean="0"/>
              <a:t>Конкуренция не опасна для фирм существующих на рынке</a:t>
            </a:r>
          </a:p>
        </p:txBody>
      </p:sp>
      <p:pic>
        <p:nvPicPr>
          <p:cNvPr id="50180" name="Picture 5" descr="http://fti.fis.ru/popup_imgs/10027947.jpg"/>
          <p:cNvPicPr>
            <a:picLocks noChangeAspect="1" noChangeArrowheads="1"/>
          </p:cNvPicPr>
          <p:nvPr/>
        </p:nvPicPr>
        <p:blipFill>
          <a:blip r:embed="rId2"/>
          <a:srcRect t="7559" b="7559"/>
          <a:stretch>
            <a:fillRect/>
          </a:stretch>
        </p:blipFill>
        <p:spPr bwMode="auto">
          <a:xfrm rot="10810301" flipV="1">
            <a:off x="5486400" y="1828800"/>
            <a:ext cx="35814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pPr>
              <a:defRPr/>
            </a:pPr>
            <a:r>
              <a:rPr lang="ru-RU" sz="4000" smtClean="0"/>
              <a:t>Дифференциация и барьеры входа</a:t>
            </a:r>
          </a:p>
        </p:txBody>
      </p:sp>
      <p:sp>
        <p:nvSpPr>
          <p:cNvPr id="68611" name="Rectangle 3"/>
          <p:cNvSpPr>
            <a:spLocks noGrp="1" noChangeArrowheads="1"/>
          </p:cNvSpPr>
          <p:nvPr>
            <p:ph idx="1"/>
          </p:nvPr>
        </p:nvSpPr>
        <p:spPr/>
        <p:txBody>
          <a:bodyPr/>
          <a:lstStyle/>
          <a:p>
            <a:pPr marL="0" indent="0" algn="ctr">
              <a:lnSpc>
                <a:spcPct val="90000"/>
              </a:lnSpc>
              <a:buFont typeface="Wingdings" pitchFamily="2" charset="2"/>
              <a:buNone/>
            </a:pPr>
            <a:r>
              <a:rPr lang="ru-RU" sz="2800" smtClean="0"/>
              <a:t>притягательность конкретной марки продукта для отдельной категории потребителей </a:t>
            </a:r>
          </a:p>
          <a:p>
            <a:pPr marL="0" indent="0" algn="ctr">
              <a:lnSpc>
                <a:spcPct val="90000"/>
              </a:lnSpc>
              <a:buFont typeface="Wingdings" pitchFamily="2" charset="2"/>
              <a:buNone/>
            </a:pPr>
            <a:r>
              <a:rPr lang="ru-RU" sz="2800" smtClean="0"/>
              <a:t>(так называемая « приверженность марке» - brand loyalty)</a:t>
            </a:r>
          </a:p>
          <a:p>
            <a:pPr marL="0" indent="0" algn="ctr">
              <a:lnSpc>
                <a:spcPct val="90000"/>
              </a:lnSpc>
              <a:buFont typeface="Wingdings" pitchFamily="2" charset="2"/>
              <a:buNone/>
            </a:pPr>
            <a:r>
              <a:rPr lang="ru-RU" sz="2800" smtClean="0">
                <a:sym typeface="Symbol" pitchFamily="18" charset="2"/>
              </a:rPr>
              <a:t></a:t>
            </a:r>
          </a:p>
          <a:p>
            <a:pPr marL="0" indent="0" algn="ctr">
              <a:lnSpc>
                <a:spcPct val="90000"/>
              </a:lnSpc>
              <a:buFont typeface="Wingdings" pitchFamily="2" charset="2"/>
              <a:buNone/>
            </a:pPr>
            <a:r>
              <a:rPr lang="ru-RU" sz="2800" smtClean="0">
                <a:sym typeface="Symbol" pitchFamily="18" charset="2"/>
              </a:rPr>
              <a:t>новым фирмам приходится преодолевать стереотипы поведения потребителей</a:t>
            </a:r>
          </a:p>
          <a:p>
            <a:pPr marL="0" indent="0" algn="ctr">
              <a:lnSpc>
                <a:spcPct val="90000"/>
              </a:lnSpc>
              <a:buFont typeface="Wingdings" pitchFamily="2" charset="2"/>
              <a:buNone/>
            </a:pPr>
            <a:r>
              <a:rPr lang="ru-RU" sz="2800" smtClean="0">
                <a:sym typeface="Symbol" pitchFamily="18" charset="2"/>
              </a:rPr>
              <a:t></a:t>
            </a:r>
          </a:p>
          <a:p>
            <a:pPr marL="0" indent="0" algn="ctr">
              <a:lnSpc>
                <a:spcPct val="90000"/>
              </a:lnSpc>
              <a:buFont typeface="Wingdings" pitchFamily="2" charset="2"/>
              <a:buNone/>
            </a:pPr>
            <a:r>
              <a:rPr lang="ru-RU" sz="2800" smtClean="0">
                <a:sym typeface="Symbol" pitchFamily="18" charset="2"/>
              </a:rPr>
              <a:t>И </a:t>
            </a:r>
            <a:r>
              <a:rPr lang="en-US" sz="2800" smtClean="0">
                <a:cs typeface="Arial" pitchFamily="34" charset="0"/>
                <a:sym typeface="Symbol" pitchFamily="18" charset="2"/>
              </a:rPr>
              <a:t>↑</a:t>
            </a:r>
          </a:p>
          <a:p>
            <a:pPr marL="0" indent="0" algn="ctr">
              <a:lnSpc>
                <a:spcPct val="90000"/>
              </a:lnSpc>
              <a:buFont typeface="Wingdings" pitchFamily="2" charset="2"/>
              <a:buNone/>
            </a:pPr>
            <a:endParaRPr lang="ru-RU" sz="2800" smtClean="0">
              <a:sym typeface="Symbol" pitchFamily="18" charset="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pPr>
              <a:defRPr/>
            </a:pPr>
            <a:r>
              <a:rPr lang="ru-RU" sz="4000" smtClean="0"/>
              <a:t>Репутация новой фирмы при дифференциации </a:t>
            </a:r>
          </a:p>
        </p:txBody>
      </p:sp>
      <p:sp>
        <p:nvSpPr>
          <p:cNvPr id="69635" name="Rectangle 3"/>
          <p:cNvSpPr>
            <a:spLocks noGrp="1" noChangeArrowheads="1"/>
          </p:cNvSpPr>
          <p:nvPr>
            <p:ph idx="1"/>
          </p:nvPr>
        </p:nvSpPr>
        <p:spPr/>
        <p:txBody>
          <a:bodyPr/>
          <a:lstStyle/>
          <a:p>
            <a:pPr marL="0" indent="0" algn="ctr">
              <a:buFont typeface="Wingdings" pitchFamily="2" charset="2"/>
              <a:buNone/>
            </a:pPr>
            <a:r>
              <a:rPr lang="ru-RU" sz="2800" smtClean="0"/>
              <a:t>проблема выбора покупателем продавца при неизвестном качестве его продукта </a:t>
            </a:r>
          </a:p>
          <a:p>
            <a:pPr marL="0" indent="0" algn="ctr">
              <a:buFont typeface="Wingdings" pitchFamily="2" charset="2"/>
              <a:buNone/>
            </a:pPr>
            <a:r>
              <a:rPr lang="ru-RU" sz="2800" smtClean="0">
                <a:sym typeface="Symbol" pitchFamily="18" charset="2"/>
              </a:rPr>
              <a:t></a:t>
            </a:r>
          </a:p>
          <a:p>
            <a:pPr marL="0" indent="0" algn="ctr">
              <a:buFont typeface="Wingdings" pitchFamily="2" charset="2"/>
              <a:buNone/>
            </a:pPr>
            <a:r>
              <a:rPr lang="ru-RU" sz="2800" smtClean="0"/>
              <a:t>Репутация может рассматриваться в качестве барьера входа в отрасль</a:t>
            </a:r>
          </a:p>
          <a:p>
            <a:pPr marL="0" indent="0" algn="ctr">
              <a:buFont typeface="Wingdings" pitchFamily="2" charset="2"/>
              <a:buNone/>
            </a:pPr>
            <a:r>
              <a:rPr lang="ru-RU" sz="2800" smtClean="0">
                <a:sym typeface="Symbol" pitchFamily="18" charset="2"/>
              </a:rPr>
              <a:t></a:t>
            </a:r>
            <a:endParaRPr lang="ru-RU" sz="2800" smtClean="0"/>
          </a:p>
          <a:p>
            <a:pPr marL="0" indent="0" algn="ctr">
              <a:buFont typeface="Wingdings" pitchFamily="2" charset="2"/>
              <a:buNone/>
            </a:pPr>
            <a:r>
              <a:rPr lang="ru-RU" sz="2800" smtClean="0"/>
              <a:t>возможность осуществлять монопольную власть действующим в отрасли фирмам</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defRPr/>
            </a:pPr>
            <a:r>
              <a:rPr lang="ru-RU" smtClean="0"/>
              <a:t>Преодоление барьеров входа</a:t>
            </a:r>
          </a:p>
        </p:txBody>
      </p:sp>
      <p:sp>
        <p:nvSpPr>
          <p:cNvPr id="70659" name="Rectangle 3"/>
          <p:cNvSpPr>
            <a:spLocks noGrp="1" noChangeArrowheads="1"/>
          </p:cNvSpPr>
          <p:nvPr>
            <p:ph idx="1"/>
          </p:nvPr>
        </p:nvSpPr>
        <p:spPr/>
        <p:txBody>
          <a:bodyPr/>
          <a:lstStyle/>
          <a:p>
            <a:pPr>
              <a:lnSpc>
                <a:spcPct val="90000"/>
              </a:lnSpc>
            </a:pPr>
            <a:r>
              <a:rPr lang="ru-RU" sz="2800" smtClean="0"/>
              <a:t>рекламные кампании,</a:t>
            </a:r>
          </a:p>
          <a:p>
            <a:pPr>
              <a:lnSpc>
                <a:spcPct val="90000"/>
              </a:lnSpc>
            </a:pPr>
            <a:r>
              <a:rPr lang="ru-RU" sz="2800" smtClean="0"/>
              <a:t>весьма существенные ценовые скидки в начальный период деятельности на рынке,</a:t>
            </a:r>
          </a:p>
          <a:p>
            <a:pPr>
              <a:lnSpc>
                <a:spcPct val="90000"/>
              </a:lnSpc>
            </a:pPr>
            <a:r>
              <a:rPr lang="ru-RU" sz="2800" smtClean="0"/>
              <a:t>предоставляют покупателям более надежные и продолжительные гарантии на продаваемую продукцию. </a:t>
            </a:r>
          </a:p>
          <a:p>
            <a:pPr>
              <a:lnSpc>
                <a:spcPct val="90000"/>
              </a:lnSpc>
              <a:buFont typeface="Wingdings" pitchFamily="2" charset="2"/>
              <a:buNone/>
            </a:pPr>
            <a:r>
              <a:rPr lang="ru-RU" sz="2800" smtClean="0"/>
              <a:t>Все это вызывает дополнительные издержки для новой на конкретном рынке фирмы, которые можно рассматривать как инвестиции в ее доброе имя.</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defRPr/>
            </a:pPr>
            <a:r>
              <a:rPr lang="ru-RU" dirty="0" smtClean="0"/>
              <a:t>Эластичность и темпы роста спроса </a:t>
            </a:r>
            <a:endParaRPr lang="ru-RU" dirty="0"/>
          </a:p>
        </p:txBody>
      </p:sp>
      <p:sp>
        <p:nvSpPr>
          <p:cNvPr id="71683" name="Содержимое 2"/>
          <p:cNvSpPr>
            <a:spLocks noGrp="1"/>
          </p:cNvSpPr>
          <p:nvPr>
            <p:ph idx="1"/>
          </p:nvPr>
        </p:nvSpPr>
        <p:spPr>
          <a:xfrm>
            <a:off x="1600200" y="1790700"/>
            <a:ext cx="7315200" cy="4381500"/>
          </a:xfrm>
        </p:spPr>
        <p:txBody>
          <a:bodyPr>
            <a:normAutofit lnSpcReduction="10000"/>
          </a:bodyPr>
          <a:lstStyle/>
          <a:p>
            <a:pPr>
              <a:buFont typeface="Wingdings" pitchFamily="2" charset="2"/>
              <a:buNone/>
            </a:pPr>
            <a:r>
              <a:rPr lang="ru-RU" sz="2800" smtClean="0"/>
              <a:t>выше  темпы  роста  спроса</a:t>
            </a:r>
            <a:endParaRPr lang="en-US" sz="2800" smtClean="0"/>
          </a:p>
          <a:p>
            <a:pPr>
              <a:buFont typeface="Wingdings" pitchFamily="2" charset="2"/>
              <a:buNone/>
            </a:pPr>
            <a:r>
              <a:rPr lang="en-US" sz="2800" smtClean="0"/>
              <a:t>↓</a:t>
            </a:r>
          </a:p>
          <a:p>
            <a:pPr>
              <a:buFont typeface="Wingdings" pitchFamily="2" charset="2"/>
              <a:buNone/>
            </a:pPr>
            <a:r>
              <a:rPr lang="ru-RU" sz="2800" smtClean="0"/>
              <a:t>быстрее  увеличиваются масштабы рынка</a:t>
            </a:r>
            <a:endParaRPr lang="en-US" sz="2800" smtClean="0"/>
          </a:p>
          <a:p>
            <a:pPr>
              <a:buFont typeface="Wingdings" pitchFamily="2" charset="2"/>
              <a:buNone/>
            </a:pPr>
            <a:r>
              <a:rPr lang="en-US" sz="2800" smtClean="0"/>
              <a:t>↓</a:t>
            </a:r>
          </a:p>
          <a:p>
            <a:pPr>
              <a:buFont typeface="Wingdings" pitchFamily="2" charset="2"/>
              <a:buNone/>
            </a:pPr>
            <a:r>
              <a:rPr lang="ru-RU" sz="2800" smtClean="0"/>
              <a:t>легче новым фирмам войти в отрасль</a:t>
            </a:r>
            <a:endParaRPr lang="en-US" sz="2800" smtClean="0"/>
          </a:p>
          <a:p>
            <a:pPr>
              <a:buFont typeface="Wingdings" pitchFamily="2" charset="2"/>
              <a:buNone/>
            </a:pPr>
            <a:r>
              <a:rPr lang="en-US" sz="2800" smtClean="0"/>
              <a:t>↓</a:t>
            </a:r>
          </a:p>
          <a:p>
            <a:pPr>
              <a:buFont typeface="Wingdings" pitchFamily="2" charset="2"/>
              <a:buNone/>
            </a:pPr>
            <a:r>
              <a:rPr lang="ru-RU" sz="2800" smtClean="0"/>
              <a:t>Ниже уровень</a:t>
            </a:r>
            <a:r>
              <a:rPr lang="en-US" sz="2800" smtClean="0"/>
              <a:t> </a:t>
            </a:r>
            <a:r>
              <a:rPr lang="ru-RU" sz="2800" smtClean="0"/>
              <a:t>концентрации</a:t>
            </a:r>
            <a:endParaRPr lang="en-US" sz="2800" smtClean="0"/>
          </a:p>
          <a:p>
            <a:pPr>
              <a:buFont typeface="Wingdings" pitchFamily="2" charset="2"/>
              <a:buNone/>
            </a:pPr>
            <a:r>
              <a:rPr lang="en-US" sz="2800" smtClean="0"/>
              <a:t>↓</a:t>
            </a:r>
          </a:p>
          <a:p>
            <a:pPr>
              <a:buFont typeface="Wingdings" pitchFamily="2" charset="2"/>
              <a:buNone/>
            </a:pPr>
            <a:r>
              <a:rPr lang="ru-RU" sz="2800" smtClean="0"/>
              <a:t>выше степень конкурентности рынка. </a:t>
            </a:r>
          </a:p>
        </p:txBody>
      </p:sp>
      <p:sp>
        <p:nvSpPr>
          <p:cNvPr id="71684" name="Номер слайда 3"/>
          <p:cNvSpPr>
            <a:spLocks noGrp="1"/>
          </p:cNvSpPr>
          <p:nvPr>
            <p:ph type="sldNum" sz="quarter" idx="12"/>
          </p:nvPr>
        </p:nvSpPr>
        <p:spPr>
          <a:noFill/>
        </p:spPr>
        <p:txBody>
          <a:bodyPr/>
          <a:lstStyle/>
          <a:p>
            <a:fld id="{5878694E-52A5-4F87-BBFB-1AD5C27FE42B}" type="slidenum">
              <a:rPr lang="ru-RU" smtClean="0">
                <a:latin typeface="Arial" pitchFamily="34" charset="0"/>
              </a:rPr>
              <a:pPr/>
              <a:t>23</a:t>
            </a:fld>
            <a:endParaRPr lang="ru-RU" smtClean="0">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defRPr/>
            </a:pPr>
            <a:r>
              <a:rPr lang="ru-RU" dirty="0" smtClean="0"/>
              <a:t>Эластичность спроса и барьеры входа</a:t>
            </a:r>
            <a:endParaRPr lang="ru-RU" dirty="0"/>
          </a:p>
        </p:txBody>
      </p:sp>
      <p:sp>
        <p:nvSpPr>
          <p:cNvPr id="72707" name="Содержимое 2"/>
          <p:cNvSpPr>
            <a:spLocks noGrp="1"/>
          </p:cNvSpPr>
          <p:nvPr>
            <p:ph idx="1"/>
          </p:nvPr>
        </p:nvSpPr>
        <p:spPr/>
        <p:txBody>
          <a:bodyPr>
            <a:normAutofit/>
          </a:bodyPr>
          <a:lstStyle/>
          <a:p>
            <a:r>
              <a:rPr lang="ru-RU" smtClean="0"/>
              <a:t> Если спрос неэластичен, фирмы могут увеличить цену по сравнению с издержками  в большей  степени, чем  в условиях  эластичного  спроса. </a:t>
            </a:r>
            <a:endParaRPr lang="en-US" smtClean="0"/>
          </a:p>
          <a:p>
            <a:r>
              <a:rPr lang="ru-RU" smtClean="0"/>
              <a:t>Чем ниже  эластичность  спроса,  тем  легче  для  доминирующей  фирмы  одновременно ограничивать вход в отрасль и получать экономическую прибыль. </a:t>
            </a:r>
          </a:p>
        </p:txBody>
      </p:sp>
      <p:sp>
        <p:nvSpPr>
          <p:cNvPr id="72708" name="Номер слайда 3"/>
          <p:cNvSpPr>
            <a:spLocks noGrp="1"/>
          </p:cNvSpPr>
          <p:nvPr>
            <p:ph type="sldNum" sz="quarter" idx="12"/>
          </p:nvPr>
        </p:nvSpPr>
        <p:spPr>
          <a:noFill/>
        </p:spPr>
        <p:txBody>
          <a:bodyPr/>
          <a:lstStyle/>
          <a:p>
            <a:fld id="{8DE84443-A4BA-473F-9F68-8659680689BC}" type="slidenum">
              <a:rPr lang="ru-RU" smtClean="0">
                <a:latin typeface="Arial" pitchFamily="34" charset="0"/>
              </a:rPr>
              <a:pPr/>
              <a:t>24</a:t>
            </a:fld>
            <a:endParaRPr lang="ru-RU" smtClean="0">
              <a:latin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t>Иностранная конкуренция </a:t>
            </a:r>
            <a:endParaRPr lang="ru-RU" dirty="0"/>
          </a:p>
        </p:txBody>
      </p:sp>
      <p:sp>
        <p:nvSpPr>
          <p:cNvPr id="73731" name="Содержимое 2"/>
          <p:cNvSpPr>
            <a:spLocks noGrp="1"/>
          </p:cNvSpPr>
          <p:nvPr>
            <p:ph idx="1"/>
          </p:nvPr>
        </p:nvSpPr>
        <p:spPr>
          <a:xfrm>
            <a:off x="1143000" y="1790700"/>
            <a:ext cx="7772400" cy="1790700"/>
          </a:xfrm>
        </p:spPr>
        <p:txBody>
          <a:bodyPr/>
          <a:lstStyle/>
          <a:p>
            <a:r>
              <a:rPr lang="ru-RU" sz="2400" smtClean="0"/>
              <a:t>Иностранная конкуренция  играет  роль  фактора,  понижающего  уровень  концентрации  в  отрасли монопольной  власти  рыночных  агентов  и  степень  несовершенства  рынка</a:t>
            </a:r>
          </a:p>
        </p:txBody>
      </p:sp>
      <p:sp>
        <p:nvSpPr>
          <p:cNvPr id="73732" name="Номер слайда 3"/>
          <p:cNvSpPr>
            <a:spLocks noGrp="1"/>
          </p:cNvSpPr>
          <p:nvPr>
            <p:ph type="sldNum" sz="quarter" idx="12"/>
          </p:nvPr>
        </p:nvSpPr>
        <p:spPr>
          <a:noFill/>
        </p:spPr>
        <p:txBody>
          <a:bodyPr/>
          <a:lstStyle/>
          <a:p>
            <a:fld id="{1678D9FE-9B24-4273-B487-D6E4C7C8AF48}" type="slidenum">
              <a:rPr lang="ru-RU" smtClean="0">
                <a:latin typeface="Arial" pitchFamily="34" charset="0"/>
              </a:rPr>
              <a:pPr/>
              <a:t>25</a:t>
            </a:fld>
            <a:endParaRPr lang="ru-RU" smtClean="0">
              <a:latin typeface="Arial" pitchFamily="34" charset="0"/>
            </a:endParaRPr>
          </a:p>
        </p:txBody>
      </p:sp>
      <p:sp>
        <p:nvSpPr>
          <p:cNvPr id="73733" name="TextBox 4"/>
          <p:cNvSpPr txBox="1">
            <a:spLocks noChangeArrowheads="1"/>
          </p:cNvSpPr>
          <p:nvPr/>
        </p:nvSpPr>
        <p:spPr bwMode="auto">
          <a:xfrm>
            <a:off x="1524000" y="3581400"/>
            <a:ext cx="1323975" cy="923925"/>
          </a:xfrm>
          <a:prstGeom prst="rect">
            <a:avLst/>
          </a:prstGeom>
          <a:noFill/>
          <a:ln w="9525">
            <a:solidFill>
              <a:schemeClr val="tx1"/>
            </a:solidFill>
            <a:miter lim="800000"/>
            <a:headEnd/>
            <a:tailEnd/>
          </a:ln>
        </p:spPr>
        <p:txBody>
          <a:bodyPr wrap="none">
            <a:spAutoFit/>
          </a:bodyPr>
          <a:lstStyle/>
          <a:p>
            <a:pPr algn="ctr"/>
            <a:r>
              <a:rPr lang="ru-RU"/>
              <a:t>Высота</a:t>
            </a:r>
          </a:p>
          <a:p>
            <a:pPr algn="ctr"/>
            <a:r>
              <a:rPr lang="ru-RU"/>
              <a:t> барьеров </a:t>
            </a:r>
          </a:p>
          <a:p>
            <a:pPr algn="ctr"/>
            <a:r>
              <a:rPr lang="ru-RU"/>
              <a:t>входа</a:t>
            </a:r>
          </a:p>
        </p:txBody>
      </p:sp>
      <p:sp>
        <p:nvSpPr>
          <p:cNvPr id="73734" name="TextBox 5"/>
          <p:cNvSpPr txBox="1">
            <a:spLocks noChangeArrowheads="1"/>
          </p:cNvSpPr>
          <p:nvPr/>
        </p:nvSpPr>
        <p:spPr bwMode="auto">
          <a:xfrm>
            <a:off x="3048000" y="3581400"/>
            <a:ext cx="381000" cy="923925"/>
          </a:xfrm>
          <a:prstGeom prst="rect">
            <a:avLst/>
          </a:prstGeom>
          <a:noFill/>
          <a:ln w="9525">
            <a:noFill/>
            <a:miter lim="800000"/>
            <a:headEnd/>
            <a:tailEnd/>
          </a:ln>
        </p:spPr>
        <p:txBody>
          <a:bodyPr>
            <a:spAutoFit/>
          </a:bodyPr>
          <a:lstStyle/>
          <a:p>
            <a:r>
              <a:rPr lang="ru-RU" sz="5400"/>
              <a:t>=</a:t>
            </a:r>
          </a:p>
        </p:txBody>
      </p:sp>
      <p:sp>
        <p:nvSpPr>
          <p:cNvPr id="73735" name="TextBox 6"/>
          <p:cNvSpPr txBox="1">
            <a:spLocks noChangeArrowheads="1"/>
          </p:cNvSpPr>
          <p:nvPr/>
        </p:nvSpPr>
        <p:spPr bwMode="auto">
          <a:xfrm>
            <a:off x="3657600" y="3581400"/>
            <a:ext cx="1600200" cy="923925"/>
          </a:xfrm>
          <a:prstGeom prst="rect">
            <a:avLst/>
          </a:prstGeom>
          <a:noFill/>
          <a:ln w="9525">
            <a:solidFill>
              <a:schemeClr val="tx1"/>
            </a:solidFill>
            <a:miter lim="800000"/>
            <a:headEnd/>
            <a:tailEnd/>
          </a:ln>
        </p:spPr>
        <p:txBody>
          <a:bodyPr>
            <a:spAutoFit/>
          </a:bodyPr>
          <a:lstStyle/>
          <a:p>
            <a:pPr algn="ctr"/>
            <a:r>
              <a:rPr lang="ru-RU"/>
              <a:t>Ставка </a:t>
            </a:r>
          </a:p>
          <a:p>
            <a:pPr algn="ctr"/>
            <a:r>
              <a:rPr lang="ru-RU"/>
              <a:t>импортных тарифов</a:t>
            </a:r>
          </a:p>
        </p:txBody>
      </p:sp>
      <p:sp>
        <p:nvSpPr>
          <p:cNvPr id="8" name="Прямоугольник 7"/>
          <p:cNvSpPr/>
          <p:nvPr/>
        </p:nvSpPr>
        <p:spPr>
          <a:xfrm>
            <a:off x="1447800" y="4648200"/>
            <a:ext cx="7315200" cy="1938338"/>
          </a:xfrm>
          <a:prstGeom prst="rect">
            <a:avLst/>
          </a:prstGeom>
        </p:spPr>
        <p:txBody>
          <a:bodyPr>
            <a:spAutoFit/>
          </a:bodyPr>
          <a:lstStyle/>
          <a:p>
            <a:pPr>
              <a:defRPr/>
            </a:pPr>
            <a:r>
              <a:rPr lang="ru-RU" sz="2400" dirty="0">
                <a:latin typeface="+mn-lt"/>
              </a:rPr>
              <a:t>↑ импортного тарифа:</a:t>
            </a:r>
          </a:p>
          <a:p>
            <a:pPr>
              <a:buFont typeface="Arial" pitchFamily="34" charset="0"/>
              <a:buChar char="•"/>
              <a:defRPr/>
            </a:pPr>
            <a:r>
              <a:rPr lang="ru-RU" sz="2400" dirty="0">
                <a:latin typeface="+mn-lt"/>
              </a:rPr>
              <a:t> повышение равновесной цены и сокращению потребительского выигрыша;</a:t>
            </a:r>
          </a:p>
          <a:p>
            <a:pPr>
              <a:buFont typeface="Arial" pitchFamily="34" charset="0"/>
              <a:buChar char="•"/>
              <a:defRPr/>
            </a:pPr>
            <a:r>
              <a:rPr lang="ru-RU" sz="2400" dirty="0">
                <a:latin typeface="+mn-lt"/>
              </a:rPr>
              <a:t>увеличение  объема  продаж  и  прибыли  отечественной  фирмы.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pPr algn="ctr">
              <a:defRPr/>
            </a:pPr>
            <a:r>
              <a:rPr lang="ru-RU" sz="4000" smtClean="0"/>
              <a:t>Влияние барьеров входа на ситуацию на рынке</a:t>
            </a:r>
          </a:p>
        </p:txBody>
      </p:sp>
      <p:sp>
        <p:nvSpPr>
          <p:cNvPr id="51203" name="Rectangle 3"/>
          <p:cNvSpPr>
            <a:spLocks noGrp="1" noChangeArrowheads="1"/>
          </p:cNvSpPr>
          <p:nvPr>
            <p:ph idx="1"/>
          </p:nvPr>
        </p:nvSpPr>
        <p:spPr/>
        <p:txBody>
          <a:bodyPr/>
          <a:lstStyle/>
          <a:p>
            <a:pPr algn="ctr">
              <a:lnSpc>
                <a:spcPct val="90000"/>
              </a:lnSpc>
              <a:buFont typeface="Wingdings" pitchFamily="2" charset="2"/>
              <a:buNone/>
            </a:pPr>
            <a:r>
              <a:rPr lang="ru-RU" smtClean="0"/>
              <a:t>барьеры для входа</a:t>
            </a:r>
          </a:p>
          <a:p>
            <a:pPr algn="ctr">
              <a:lnSpc>
                <a:spcPct val="90000"/>
              </a:lnSpc>
              <a:buFont typeface="Wingdings" pitchFamily="2" charset="2"/>
              <a:buNone/>
            </a:pPr>
            <a:r>
              <a:rPr lang="ru-RU" smtClean="0"/>
              <a:t>+</a:t>
            </a:r>
          </a:p>
          <a:p>
            <a:pPr algn="ctr">
              <a:lnSpc>
                <a:spcPct val="90000"/>
              </a:lnSpc>
              <a:buFont typeface="Wingdings" pitchFamily="2" charset="2"/>
              <a:buNone/>
            </a:pPr>
            <a:r>
              <a:rPr lang="ru-RU" smtClean="0"/>
              <a:t>высокий уровень концентрации </a:t>
            </a:r>
          </a:p>
          <a:p>
            <a:pPr algn="ctr">
              <a:lnSpc>
                <a:spcPct val="90000"/>
              </a:lnSpc>
              <a:buFont typeface="Wingdings" pitchFamily="2" charset="2"/>
              <a:buNone/>
            </a:pPr>
            <a:r>
              <a:rPr lang="ru-RU" smtClean="0"/>
              <a:t>=</a:t>
            </a:r>
          </a:p>
          <a:p>
            <a:pPr algn="ctr">
              <a:lnSpc>
                <a:spcPct val="90000"/>
              </a:lnSpc>
              <a:buFont typeface="Wingdings" pitchFamily="2" charset="2"/>
              <a:buNone/>
            </a:pPr>
            <a:r>
              <a:rPr lang="en-US" smtClean="0"/>
              <a:t>[</a:t>
            </a:r>
            <a:r>
              <a:rPr lang="ru-RU" smtClean="0"/>
              <a:t> цены </a:t>
            </a:r>
            <a:r>
              <a:rPr lang="en-US" smtClean="0"/>
              <a:t>&gt;</a:t>
            </a:r>
            <a:r>
              <a:rPr lang="ru-RU" smtClean="0"/>
              <a:t> предельных издержек</a:t>
            </a:r>
            <a:r>
              <a:rPr lang="en-US" smtClean="0"/>
              <a:t>]</a:t>
            </a:r>
          </a:p>
          <a:p>
            <a:pPr algn="ctr">
              <a:lnSpc>
                <a:spcPct val="90000"/>
              </a:lnSpc>
              <a:buFont typeface="Wingdings" pitchFamily="2" charset="2"/>
              <a:buNone/>
            </a:pPr>
            <a:r>
              <a:rPr lang="en-US" smtClean="0"/>
              <a:t>= </a:t>
            </a:r>
          </a:p>
          <a:p>
            <a:pPr algn="ctr">
              <a:lnSpc>
                <a:spcPct val="90000"/>
              </a:lnSpc>
              <a:buFont typeface="Wingdings" pitchFamily="2" charset="2"/>
              <a:buNone/>
            </a:pPr>
            <a:r>
              <a:rPr lang="ru-RU" smtClean="0"/>
              <a:t>экономическая прибыль</a:t>
            </a:r>
          </a:p>
          <a:p>
            <a:pPr algn="ctr">
              <a:lnSpc>
                <a:spcPct val="90000"/>
              </a:lnSpc>
              <a:buFont typeface="Wingdings" pitchFamily="2" charset="2"/>
              <a:buNone/>
            </a:pPr>
            <a:r>
              <a:rPr lang="ru-RU" smtClean="0"/>
              <a:t>( </a:t>
            </a:r>
            <a:r>
              <a:rPr lang="en-US" smtClean="0"/>
              <a:t>t</a:t>
            </a:r>
            <a:r>
              <a:rPr lang="ru-RU" smtClean="0"/>
              <a:t> ; </a:t>
            </a:r>
            <a:r>
              <a:rPr lang="en-US" smtClean="0"/>
              <a:t>T</a:t>
            </a:r>
            <a:r>
              <a:rPr lang="ru-RU"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algn="ctr">
              <a:defRPr/>
            </a:pPr>
            <a:r>
              <a:rPr lang="ru-RU" sz="4000" smtClean="0"/>
              <a:t>Влияние барьеров входа на ситуацию на рынке</a:t>
            </a:r>
          </a:p>
        </p:txBody>
      </p:sp>
      <p:sp>
        <p:nvSpPr>
          <p:cNvPr id="52227" name="Rectangle 3"/>
          <p:cNvSpPr>
            <a:spLocks noGrp="1" noChangeArrowheads="1"/>
          </p:cNvSpPr>
          <p:nvPr>
            <p:ph idx="1"/>
          </p:nvPr>
        </p:nvSpPr>
        <p:spPr/>
        <p:txBody>
          <a:bodyPr/>
          <a:lstStyle/>
          <a:p>
            <a:pPr algn="ctr">
              <a:buFont typeface="Wingdings" pitchFamily="2" charset="2"/>
              <a:buNone/>
            </a:pPr>
            <a:r>
              <a:rPr lang="ru-RU" smtClean="0"/>
              <a:t>Барьеров для входа нет </a:t>
            </a:r>
          </a:p>
          <a:p>
            <a:pPr algn="ctr">
              <a:buFont typeface="Wingdings" pitchFamily="2" charset="2"/>
              <a:buNone/>
            </a:pPr>
            <a:r>
              <a:rPr lang="ru-RU" smtClean="0">
                <a:cs typeface="Arial" pitchFamily="34" charset="0"/>
              </a:rPr>
              <a:t>↓</a:t>
            </a:r>
          </a:p>
          <a:p>
            <a:pPr algn="ctr">
              <a:buFont typeface="Wingdings" pitchFamily="2" charset="2"/>
              <a:buNone/>
            </a:pPr>
            <a:r>
              <a:rPr lang="ru-RU" smtClean="0"/>
              <a:t>Фактические конкуренты</a:t>
            </a:r>
          </a:p>
          <a:p>
            <a:pPr algn="ctr">
              <a:buFont typeface="Wingdings" pitchFamily="2" charset="2"/>
              <a:buNone/>
            </a:pPr>
            <a:r>
              <a:rPr lang="ru-RU" smtClean="0"/>
              <a:t> </a:t>
            </a:r>
            <a:r>
              <a:rPr lang="en-US" smtClean="0"/>
              <a:t>+</a:t>
            </a:r>
            <a:endParaRPr lang="ru-RU" smtClean="0"/>
          </a:p>
          <a:p>
            <a:pPr algn="ctr">
              <a:buFont typeface="Wingdings" pitchFamily="2" charset="2"/>
              <a:buNone/>
            </a:pPr>
            <a:r>
              <a:rPr lang="en-US" smtClean="0"/>
              <a:t> </a:t>
            </a:r>
            <a:r>
              <a:rPr lang="ru-RU" smtClean="0"/>
              <a:t>потенциальные конкуренты</a:t>
            </a:r>
          </a:p>
          <a:p>
            <a:pPr>
              <a:buFont typeface="Wingdings" pitchFamily="2" charset="2"/>
              <a:buNone/>
            </a:pPr>
            <a:endParaRPr lang="ru-RU" smtClean="0"/>
          </a:p>
          <a:p>
            <a:pPr>
              <a:buFont typeface="Wingdings" pitchFamily="2" charset="2"/>
              <a:buNone/>
            </a:pPr>
            <a:r>
              <a:rPr lang="ru-RU" sz="2800" smtClean="0"/>
              <a:t>(при любой степени концентрации на рынке)</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ctr">
              <a:defRPr/>
            </a:pPr>
            <a:r>
              <a:rPr lang="ru-RU" sz="4000" smtClean="0"/>
              <a:t>Классификация барьеров </a:t>
            </a:r>
            <a:br>
              <a:rPr lang="ru-RU" sz="4000" smtClean="0"/>
            </a:br>
            <a:r>
              <a:rPr lang="ru-RU" sz="4000" smtClean="0"/>
              <a:t>входа на рынок</a:t>
            </a:r>
          </a:p>
        </p:txBody>
      </p:sp>
      <p:sp>
        <p:nvSpPr>
          <p:cNvPr id="53251" name="Rectangle 3"/>
          <p:cNvSpPr>
            <a:spLocks noGrp="1" noChangeArrowheads="1"/>
          </p:cNvSpPr>
          <p:nvPr>
            <p:ph idx="1"/>
          </p:nvPr>
        </p:nvSpPr>
        <p:spPr>
          <a:xfrm>
            <a:off x="1524000" y="1752600"/>
            <a:ext cx="7772400" cy="4381500"/>
          </a:xfrm>
        </p:spPr>
        <p:txBody>
          <a:bodyPr/>
          <a:lstStyle/>
          <a:p>
            <a:pPr>
              <a:lnSpc>
                <a:spcPct val="80000"/>
              </a:lnSpc>
              <a:buFont typeface="Wingdings" pitchFamily="2" charset="2"/>
              <a:buNone/>
            </a:pPr>
            <a:r>
              <a:rPr lang="ru-RU" sz="1800" b="1" smtClean="0"/>
              <a:t>Нестратегические факторы рыночной структуры: </a:t>
            </a:r>
          </a:p>
          <a:p>
            <a:pPr>
              <a:lnSpc>
                <a:spcPct val="80000"/>
              </a:lnSpc>
            </a:pPr>
            <a:r>
              <a:rPr lang="ru-RU" sz="1800" smtClean="0"/>
              <a:t>технология производства;</a:t>
            </a:r>
          </a:p>
          <a:p>
            <a:pPr>
              <a:lnSpc>
                <a:spcPct val="80000"/>
              </a:lnSpc>
            </a:pPr>
            <a:r>
              <a:rPr lang="ru-RU" sz="1800" smtClean="0"/>
              <a:t>характер предпочтений потребителей;</a:t>
            </a:r>
          </a:p>
          <a:p>
            <a:pPr>
              <a:lnSpc>
                <a:spcPct val="80000"/>
              </a:lnSpc>
            </a:pPr>
            <a:r>
              <a:rPr lang="ru-RU" sz="1800" smtClean="0"/>
              <a:t>динамика спроса;</a:t>
            </a:r>
          </a:p>
          <a:p>
            <a:pPr>
              <a:lnSpc>
                <a:spcPct val="80000"/>
              </a:lnSpc>
            </a:pPr>
            <a:r>
              <a:rPr lang="ru-RU" sz="1800" smtClean="0"/>
              <a:t>иностранная конкуренция</a:t>
            </a:r>
          </a:p>
          <a:p>
            <a:pPr>
              <a:lnSpc>
                <a:spcPct val="80000"/>
              </a:lnSpc>
            </a:pPr>
            <a:r>
              <a:rPr lang="ru-RU" sz="1800" smtClean="0"/>
              <a:t> т. д. </a:t>
            </a:r>
          </a:p>
          <a:p>
            <a:pPr>
              <a:lnSpc>
                <a:spcPct val="80000"/>
              </a:lnSpc>
              <a:buFont typeface="Wingdings" pitchFamily="2" charset="2"/>
              <a:buNone/>
            </a:pPr>
            <a:endParaRPr lang="ru-RU" sz="1800" smtClean="0"/>
          </a:p>
          <a:p>
            <a:pPr>
              <a:lnSpc>
                <a:spcPct val="80000"/>
              </a:lnSpc>
              <a:buFont typeface="Wingdings" pitchFamily="2" charset="2"/>
              <a:buNone/>
            </a:pPr>
            <a:r>
              <a:rPr lang="ru-RU" sz="1800" b="1" smtClean="0"/>
              <a:t>Стратегическое поведение фирм, действующих на рынке</a:t>
            </a:r>
          </a:p>
          <a:p>
            <a:pPr>
              <a:lnSpc>
                <a:spcPct val="80000"/>
              </a:lnSpc>
            </a:pPr>
            <a:r>
              <a:rPr lang="ru-RU" sz="1800" smtClean="0"/>
              <a:t>стратегическое ценообразование, ограничивающее вход потенциальных конкурентов в отрасль;</a:t>
            </a:r>
          </a:p>
          <a:p>
            <a:pPr>
              <a:lnSpc>
                <a:spcPct val="80000"/>
              </a:lnSpc>
            </a:pPr>
            <a:r>
              <a:rPr lang="ru-RU" sz="1800" smtClean="0"/>
              <a:t>стратегическая политика в области расходов на исследования и инновации,</a:t>
            </a:r>
          </a:p>
          <a:p>
            <a:pPr>
              <a:lnSpc>
                <a:spcPct val="80000"/>
              </a:lnSpc>
            </a:pPr>
            <a:r>
              <a:rPr lang="ru-RU" sz="1800" smtClean="0"/>
              <a:t>патенты;</a:t>
            </a:r>
          </a:p>
          <a:p>
            <a:pPr>
              <a:lnSpc>
                <a:spcPct val="80000"/>
              </a:lnSpc>
            </a:pPr>
            <a:r>
              <a:rPr lang="ru-RU" sz="1800" smtClean="0"/>
              <a:t>вертикальная интеграция и дифференциация продукта</a:t>
            </a:r>
          </a:p>
          <a:p>
            <a:pPr>
              <a:lnSpc>
                <a:spcPct val="80000"/>
              </a:lnSpc>
            </a:pPr>
            <a:r>
              <a:rPr lang="ru-RU" sz="1800" smtClean="0"/>
              <a:t>т. д.</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pPr>
              <a:defRPr/>
            </a:pPr>
            <a:r>
              <a:rPr lang="ru-RU" sz="4000" smtClean="0"/>
              <a:t>Положительная отдача от масштаба</a:t>
            </a:r>
            <a:br>
              <a:rPr lang="ru-RU" sz="4000" smtClean="0"/>
            </a:br>
            <a:r>
              <a:rPr lang="ru-RU" sz="4000" smtClean="0"/>
              <a:t>и минимально эффективный выпуск</a:t>
            </a:r>
          </a:p>
        </p:txBody>
      </p:sp>
      <p:sp>
        <p:nvSpPr>
          <p:cNvPr id="54275" name="Rectangle 3"/>
          <p:cNvSpPr>
            <a:spLocks noGrp="1" noChangeArrowheads="1"/>
          </p:cNvSpPr>
          <p:nvPr>
            <p:ph idx="1"/>
          </p:nvPr>
        </p:nvSpPr>
        <p:spPr>
          <a:xfrm>
            <a:off x="609600" y="1790700"/>
            <a:ext cx="8305800" cy="4381500"/>
          </a:xfrm>
        </p:spPr>
        <p:txBody>
          <a:bodyPr/>
          <a:lstStyle/>
          <a:p>
            <a:pPr>
              <a:lnSpc>
                <a:spcPct val="90000"/>
              </a:lnSpc>
              <a:buFont typeface="Wingdings" pitchFamily="2" charset="2"/>
              <a:buNone/>
            </a:pPr>
            <a:r>
              <a:rPr lang="ru-RU" sz="2800" b="1" smtClean="0">
                <a:solidFill>
                  <a:srgbClr val="FFFFCC"/>
                </a:solidFill>
              </a:rPr>
              <a:t>Минимально эффективный выпуск (МЭВ)</a:t>
            </a:r>
          </a:p>
          <a:p>
            <a:pPr>
              <a:lnSpc>
                <a:spcPct val="90000"/>
              </a:lnSpc>
              <a:buFont typeface="Wingdings" pitchFamily="2" charset="2"/>
              <a:buNone/>
            </a:pPr>
            <a:r>
              <a:rPr lang="ru-RU" sz="2800" b="1" smtClean="0">
                <a:solidFill>
                  <a:srgbClr val="FFFFCC"/>
                </a:solidFill>
              </a:rPr>
              <a:t> англ. Minimum efficient size, MES </a:t>
            </a:r>
          </a:p>
          <a:p>
            <a:pPr>
              <a:lnSpc>
                <a:spcPct val="90000"/>
              </a:lnSpc>
              <a:buFont typeface="Wingdings" pitchFamily="2" charset="2"/>
              <a:buNone/>
            </a:pPr>
            <a:endParaRPr lang="ru-RU" sz="2800" b="1" smtClean="0">
              <a:solidFill>
                <a:srgbClr val="FFFFCC"/>
              </a:solidFill>
            </a:endParaRPr>
          </a:p>
          <a:p>
            <a:pPr marL="1049338" lvl="1" indent="-592138">
              <a:lnSpc>
                <a:spcPct val="90000"/>
              </a:lnSpc>
            </a:pPr>
            <a:r>
              <a:rPr lang="ru-RU" smtClean="0"/>
              <a:t>Это такой объем выпуска, при котором положительная отдача от масштаба сменяется постоянной или убывающей, фирма достигает минимального уровня долгосрочных средних издержек.</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a:defRPr/>
            </a:pPr>
            <a:r>
              <a:rPr lang="ru-RU" sz="4000" smtClean="0"/>
              <a:t>Минимально эффективный выпуск</a:t>
            </a:r>
          </a:p>
        </p:txBody>
      </p:sp>
      <p:pic>
        <p:nvPicPr>
          <p:cNvPr id="55299" name="Picture 4"/>
          <p:cNvPicPr>
            <a:picLocks noChangeAspect="1" noChangeArrowheads="1"/>
          </p:cNvPicPr>
          <p:nvPr/>
        </p:nvPicPr>
        <p:blipFill>
          <a:blip r:embed="rId2"/>
          <a:srcRect r="50487" b="19449"/>
          <a:stretch>
            <a:fillRect/>
          </a:stretch>
        </p:blipFill>
        <p:spPr bwMode="auto">
          <a:xfrm>
            <a:off x="1676400" y="1914525"/>
            <a:ext cx="3352800" cy="2943225"/>
          </a:xfrm>
          <a:prstGeom prst="rect">
            <a:avLst/>
          </a:prstGeom>
          <a:noFill/>
          <a:ln w="9525">
            <a:noFill/>
            <a:miter lim="800000"/>
            <a:headEnd/>
            <a:tailEnd/>
          </a:ln>
        </p:spPr>
      </p:pic>
      <p:sp>
        <p:nvSpPr>
          <p:cNvPr id="55300" name="Text Box 5"/>
          <p:cNvSpPr txBox="1">
            <a:spLocks noChangeArrowheads="1"/>
          </p:cNvSpPr>
          <p:nvPr/>
        </p:nvSpPr>
        <p:spPr bwMode="auto">
          <a:xfrm>
            <a:off x="1752600" y="5029200"/>
            <a:ext cx="3124200" cy="1603375"/>
          </a:xfrm>
          <a:prstGeom prst="rect">
            <a:avLst/>
          </a:prstGeom>
          <a:noFill/>
          <a:ln w="9525">
            <a:noFill/>
            <a:miter lim="800000"/>
            <a:headEnd/>
            <a:tailEnd/>
          </a:ln>
        </p:spPr>
        <p:txBody>
          <a:bodyPr>
            <a:spAutoFit/>
          </a:bodyPr>
          <a:lstStyle/>
          <a:p>
            <a:pPr>
              <a:spcBef>
                <a:spcPct val="50000"/>
              </a:spcBef>
            </a:pPr>
            <a:r>
              <a:rPr lang="ru-RU"/>
              <a:t>Минимально эффективный выпуск для </a:t>
            </a:r>
            <a:r>
              <a:rPr lang="en-US"/>
              <a:t>L</a:t>
            </a:r>
            <a:r>
              <a:rPr lang="ru-RU"/>
              <a:t>-образной кривой издержек на единицу продукции</a:t>
            </a:r>
          </a:p>
          <a:p>
            <a:pPr>
              <a:spcBef>
                <a:spcPct val="50000"/>
              </a:spcBef>
            </a:pPr>
            <a:r>
              <a:rPr lang="ru-RU"/>
              <a:t>(естественная монополия)</a:t>
            </a:r>
          </a:p>
        </p:txBody>
      </p:sp>
      <p:sp>
        <p:nvSpPr>
          <p:cNvPr id="55301" name="Rectangle 6"/>
          <p:cNvSpPr>
            <a:spLocks noChangeArrowheads="1"/>
          </p:cNvSpPr>
          <p:nvPr/>
        </p:nvSpPr>
        <p:spPr bwMode="auto">
          <a:xfrm>
            <a:off x="5486400" y="5029200"/>
            <a:ext cx="3276600" cy="1616075"/>
          </a:xfrm>
          <a:prstGeom prst="rect">
            <a:avLst/>
          </a:prstGeom>
          <a:noFill/>
          <a:ln w="9525">
            <a:noFill/>
            <a:miter lim="800000"/>
            <a:headEnd/>
            <a:tailEnd/>
          </a:ln>
        </p:spPr>
        <p:txBody>
          <a:bodyPr>
            <a:spAutoFit/>
          </a:bodyPr>
          <a:lstStyle/>
          <a:p>
            <a:pPr>
              <a:spcBef>
                <a:spcPct val="50000"/>
              </a:spcBef>
            </a:pPr>
            <a:r>
              <a:rPr lang="ru-RU"/>
              <a:t>Минимально эффективный выпуск для </a:t>
            </a:r>
            <a:r>
              <a:rPr lang="en-US"/>
              <a:t>U</a:t>
            </a:r>
            <a:r>
              <a:rPr lang="ru-RU"/>
              <a:t>-образной кривой средних издержек в долгосрочном периоде</a:t>
            </a:r>
          </a:p>
          <a:p>
            <a:pPr>
              <a:spcBef>
                <a:spcPct val="50000"/>
              </a:spcBef>
            </a:pPr>
            <a:r>
              <a:rPr lang="ru-RU"/>
              <a:t>(</a:t>
            </a:r>
            <a:r>
              <a:rPr lang="ru-RU" i="1">
                <a:latin typeface="Times New Roman" pitchFamily="18" charset="0"/>
              </a:rPr>
              <a:t>Q</a:t>
            </a:r>
            <a:r>
              <a:rPr lang="ru-RU" i="1" baseline="-25000">
                <a:latin typeface="Times New Roman" pitchFamily="18" charset="0"/>
              </a:rPr>
              <a:t>d</a:t>
            </a:r>
            <a:r>
              <a:rPr lang="ru-RU"/>
              <a:t> </a:t>
            </a:r>
            <a:r>
              <a:rPr lang="en-US"/>
              <a:t>&lt;</a:t>
            </a:r>
            <a:r>
              <a:rPr lang="ru-RU"/>
              <a:t> </a:t>
            </a:r>
            <a:r>
              <a:rPr lang="en-US"/>
              <a:t>MES)</a:t>
            </a:r>
            <a:endParaRPr lang="ru-RU"/>
          </a:p>
        </p:txBody>
      </p:sp>
      <p:pic>
        <p:nvPicPr>
          <p:cNvPr id="55302" name="Picture 7"/>
          <p:cNvPicPr>
            <a:picLocks noChangeAspect="1" noChangeArrowheads="1"/>
          </p:cNvPicPr>
          <p:nvPr/>
        </p:nvPicPr>
        <p:blipFill>
          <a:blip r:embed="rId2"/>
          <a:srcRect l="48520" b="19449"/>
          <a:stretch>
            <a:fillRect/>
          </a:stretch>
        </p:blipFill>
        <p:spPr bwMode="auto">
          <a:xfrm>
            <a:off x="5326063" y="1905000"/>
            <a:ext cx="3436937"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defRPr/>
            </a:pPr>
            <a:r>
              <a:rPr lang="ru-RU" smtClean="0"/>
              <a:t>Количество фирм на рынке</a:t>
            </a:r>
          </a:p>
        </p:txBody>
      </p:sp>
      <p:sp>
        <p:nvSpPr>
          <p:cNvPr id="56323" name="Rectangle 3"/>
          <p:cNvSpPr>
            <a:spLocks noGrp="1" noChangeArrowheads="1"/>
          </p:cNvSpPr>
          <p:nvPr>
            <p:ph idx="1"/>
          </p:nvPr>
        </p:nvSpPr>
        <p:spPr>
          <a:xfrm>
            <a:off x="1066800" y="1828800"/>
            <a:ext cx="7467600" cy="2971800"/>
          </a:xfrm>
        </p:spPr>
        <p:txBody>
          <a:bodyPr/>
          <a:lstStyle/>
          <a:p>
            <a:pPr>
              <a:lnSpc>
                <a:spcPct val="80000"/>
              </a:lnSpc>
            </a:pPr>
            <a:r>
              <a:rPr lang="ru-RU" sz="2400" smtClean="0"/>
              <a:t>Количество фирм, действующих в отрасли в состоянии долгосрочного</a:t>
            </a:r>
            <a:r>
              <a:rPr lang="en-US" sz="2400" smtClean="0"/>
              <a:t> </a:t>
            </a:r>
            <a:r>
              <a:rPr lang="ru-RU" sz="2400" smtClean="0"/>
              <a:t>равновесия, определяется отношением объема рыночного спроса по цене, равной</a:t>
            </a:r>
            <a:r>
              <a:rPr lang="en-US" sz="2400" smtClean="0"/>
              <a:t> </a:t>
            </a:r>
            <a:r>
              <a:rPr lang="ru-RU" sz="2400" smtClean="0"/>
              <a:t>минимальному значению долгосрочных средних издержек,</a:t>
            </a:r>
            <a:r>
              <a:rPr lang="en-US" sz="2400" smtClean="0"/>
              <a:t> </a:t>
            </a:r>
            <a:r>
              <a:rPr lang="ru-RU" sz="2400" smtClean="0"/>
              <a:t>к минимально эффективному выпуску (при условии, что производственная</a:t>
            </a:r>
            <a:r>
              <a:rPr lang="en-US" sz="2400" smtClean="0"/>
              <a:t> </a:t>
            </a:r>
            <a:r>
              <a:rPr lang="ru-RU" sz="2400" smtClean="0"/>
              <a:t>функция и структура издержек всех фирм в отрасли идентична)</a:t>
            </a:r>
          </a:p>
        </p:txBody>
      </p:sp>
      <p:sp>
        <p:nvSpPr>
          <p:cNvPr id="56324" name="Rectangle 4"/>
          <p:cNvSpPr>
            <a:spLocks noChangeArrowheads="1"/>
          </p:cNvSpPr>
          <p:nvPr/>
        </p:nvSpPr>
        <p:spPr bwMode="auto">
          <a:xfrm>
            <a:off x="1447800" y="4732338"/>
            <a:ext cx="5473700" cy="641350"/>
          </a:xfrm>
          <a:prstGeom prst="rect">
            <a:avLst/>
          </a:prstGeom>
          <a:noFill/>
          <a:ln w="9525">
            <a:noFill/>
            <a:miter lim="800000"/>
            <a:headEnd/>
            <a:tailEnd/>
          </a:ln>
        </p:spPr>
        <p:txBody>
          <a:bodyPr wrap="none">
            <a:spAutoFit/>
          </a:bodyPr>
          <a:lstStyle/>
          <a:p>
            <a:r>
              <a:rPr lang="ru-RU" sz="3600" i="1">
                <a:latin typeface="Times New Roman" pitchFamily="18" charset="0"/>
              </a:rPr>
              <a:t>n = Q</a:t>
            </a:r>
            <a:r>
              <a:rPr lang="ru-RU" sz="3600" i="1" baseline="-25000">
                <a:latin typeface="Times New Roman" pitchFamily="18" charset="0"/>
              </a:rPr>
              <a:t>d</a:t>
            </a:r>
            <a:r>
              <a:rPr lang="en-US" sz="3600" i="1" baseline="-25000">
                <a:latin typeface="Times New Roman" pitchFamily="18" charset="0"/>
              </a:rPr>
              <a:t> </a:t>
            </a:r>
            <a:r>
              <a:rPr lang="ru-RU" sz="3600" i="1">
                <a:latin typeface="Times New Roman" pitchFamily="18" charset="0"/>
              </a:rPr>
              <a:t>(</a:t>
            </a:r>
            <a:r>
              <a:rPr lang="en-US" sz="3600" i="1">
                <a:latin typeface="Times New Roman" pitchFamily="18" charset="0"/>
              </a:rPr>
              <a:t> </a:t>
            </a:r>
            <a:r>
              <a:rPr lang="ru-RU" sz="3600" i="1">
                <a:latin typeface="Times New Roman" pitchFamily="18" charset="0"/>
              </a:rPr>
              <a:t>P</a:t>
            </a:r>
            <a:r>
              <a:rPr lang="en-US" sz="3600" i="1">
                <a:latin typeface="Times New Roman" pitchFamily="18" charset="0"/>
              </a:rPr>
              <a:t> </a:t>
            </a:r>
            <a:r>
              <a:rPr lang="ru-RU" sz="3600" i="1">
                <a:latin typeface="Times New Roman" pitchFamily="18" charset="0"/>
              </a:rPr>
              <a:t>=</a:t>
            </a:r>
            <a:r>
              <a:rPr lang="en-US" sz="3600" i="1">
                <a:latin typeface="Times New Roman" pitchFamily="18" charset="0"/>
              </a:rPr>
              <a:t> </a:t>
            </a:r>
            <a:r>
              <a:rPr lang="ru-RU" sz="3600" i="1">
                <a:latin typeface="Times New Roman" pitchFamily="18" charset="0"/>
              </a:rPr>
              <a:t>min</a:t>
            </a:r>
            <a:r>
              <a:rPr lang="en-US" sz="3600" i="1">
                <a:latin typeface="Times New Roman" pitchFamily="18" charset="0"/>
              </a:rPr>
              <a:t> </a:t>
            </a:r>
            <a:r>
              <a:rPr lang="ru-RU" sz="3600" i="1">
                <a:latin typeface="Times New Roman" pitchFamily="18" charset="0"/>
              </a:rPr>
              <a:t>LRAC)</a:t>
            </a:r>
            <a:r>
              <a:rPr lang="en-US" sz="3600" i="1">
                <a:latin typeface="Times New Roman" pitchFamily="18" charset="0"/>
              </a:rPr>
              <a:t> </a:t>
            </a:r>
            <a:r>
              <a:rPr lang="ru-RU" sz="3600" i="1">
                <a:latin typeface="Times New Roman" pitchFamily="18" charset="0"/>
              </a:rPr>
              <a:t>/ q*</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defRPr/>
            </a:pPr>
            <a:r>
              <a:rPr lang="ru-RU" smtClean="0"/>
              <a:t>Ситуация на рынке</a:t>
            </a:r>
          </a:p>
        </p:txBody>
      </p:sp>
      <p:sp>
        <p:nvSpPr>
          <p:cNvPr id="57347" name="Rectangle 3"/>
          <p:cNvSpPr>
            <a:spLocks noGrp="1" noChangeArrowheads="1"/>
          </p:cNvSpPr>
          <p:nvPr>
            <p:ph idx="1"/>
          </p:nvPr>
        </p:nvSpPr>
        <p:spPr/>
        <p:txBody>
          <a:bodyPr/>
          <a:lstStyle/>
          <a:p>
            <a:pPr algn="ctr">
              <a:buFont typeface="Wingdings" pitchFamily="2" charset="2"/>
              <a:buNone/>
            </a:pPr>
            <a:r>
              <a:rPr lang="ru-RU" smtClean="0">
                <a:latin typeface="Times New Roman" pitchFamily="18" charset="0"/>
              </a:rPr>
              <a:t>Если </a:t>
            </a:r>
            <a:r>
              <a:rPr lang="en-US" smtClean="0">
                <a:latin typeface="Times New Roman" pitchFamily="18" charset="0"/>
              </a:rPr>
              <a:t>n</a:t>
            </a:r>
            <a:r>
              <a:rPr lang="ru-RU" baseline="-10000" smtClean="0">
                <a:latin typeface="Times New Roman" pitchFamily="18" charset="0"/>
              </a:rPr>
              <a:t>ф</a:t>
            </a:r>
            <a:r>
              <a:rPr lang="ru-RU" baseline="-25000" smtClean="0">
                <a:latin typeface="Times New Roman" pitchFamily="18" charset="0"/>
              </a:rPr>
              <a:t> </a:t>
            </a:r>
            <a:r>
              <a:rPr lang="en-US" smtClean="0">
                <a:latin typeface="Times New Roman" pitchFamily="18" charset="0"/>
              </a:rPr>
              <a:t>&gt; n</a:t>
            </a:r>
            <a:r>
              <a:rPr lang="ru-RU" smtClean="0">
                <a:latin typeface="Times New Roman" pitchFamily="18" charset="0"/>
              </a:rPr>
              <a:t> </a:t>
            </a:r>
            <a:endParaRPr lang="en-US" smtClean="0">
              <a:latin typeface="Times New Roman" pitchFamily="18" charset="0"/>
            </a:endParaRPr>
          </a:p>
          <a:p>
            <a:pPr algn="ctr">
              <a:buFont typeface="Wingdings" pitchFamily="2" charset="2"/>
              <a:buNone/>
            </a:pPr>
            <a:r>
              <a:rPr lang="ru-RU" smtClean="0">
                <a:latin typeface="Times New Roman" pitchFamily="18" charset="0"/>
                <a:sym typeface="Symbol" pitchFamily="18" charset="2"/>
              </a:rPr>
              <a:t></a:t>
            </a:r>
          </a:p>
          <a:p>
            <a:pPr algn="ctr">
              <a:buFont typeface="Wingdings" pitchFamily="2" charset="2"/>
              <a:buNone/>
            </a:pPr>
            <a:r>
              <a:rPr kumimoji="1" lang="ru-RU" i="1" smtClean="0">
                <a:latin typeface="Times New Roman" pitchFamily="18" charset="0"/>
              </a:rPr>
              <a:t>LRAC</a:t>
            </a:r>
            <a:r>
              <a:rPr kumimoji="1" lang="en-US" i="1" baseline="-25000" smtClean="0">
                <a:latin typeface="Times New Roman" pitchFamily="18" charset="0"/>
              </a:rPr>
              <a:t>i </a:t>
            </a:r>
            <a:r>
              <a:rPr kumimoji="1" lang="ru-RU" i="1" smtClean="0">
                <a:latin typeface="Times New Roman" pitchFamily="18" charset="0"/>
              </a:rPr>
              <a:t> </a:t>
            </a:r>
            <a:r>
              <a:rPr kumimoji="1" lang="en-US" i="1" smtClean="0">
                <a:latin typeface="Times New Roman" pitchFamily="18" charset="0"/>
              </a:rPr>
              <a:t>&gt; </a:t>
            </a:r>
            <a:r>
              <a:rPr kumimoji="1" lang="ru-RU" i="1" smtClean="0">
                <a:latin typeface="Times New Roman" pitchFamily="18" charset="0"/>
              </a:rPr>
              <a:t>LRAC</a:t>
            </a:r>
            <a:r>
              <a:rPr kumimoji="1" lang="en-US" i="1" baseline="-25000" smtClean="0">
                <a:latin typeface="Times New Roman" pitchFamily="18" charset="0"/>
              </a:rPr>
              <a:t>min</a:t>
            </a:r>
          </a:p>
          <a:p>
            <a:pPr algn="ctr">
              <a:buFont typeface="Wingdings" pitchFamily="2" charset="2"/>
              <a:buNone/>
            </a:pPr>
            <a:r>
              <a:rPr kumimoji="1" lang="en-US" baseline="-25000" smtClean="0">
                <a:latin typeface="Times New Roman" pitchFamily="18" charset="0"/>
                <a:sym typeface="Symbol" pitchFamily="18" charset="2"/>
              </a:rPr>
              <a:t></a:t>
            </a:r>
            <a:endParaRPr lang="en-US" smtClean="0">
              <a:latin typeface="Times New Roman" pitchFamily="18" charset="0"/>
              <a:sym typeface="Symbol" pitchFamily="18" charset="2"/>
            </a:endParaRPr>
          </a:p>
          <a:p>
            <a:pPr algn="ctr">
              <a:buFont typeface="Wingdings" pitchFamily="2" charset="2"/>
              <a:buNone/>
            </a:pPr>
            <a:r>
              <a:rPr lang="ru-RU" i="1" smtClean="0">
                <a:latin typeface="Times New Roman" pitchFamily="18" charset="0"/>
              </a:rPr>
              <a:t>P</a:t>
            </a:r>
            <a:r>
              <a:rPr lang="en-US" i="1" baseline="-25000" smtClean="0">
                <a:latin typeface="Times New Roman" pitchFamily="18" charset="0"/>
              </a:rPr>
              <a:t>i </a:t>
            </a:r>
            <a:r>
              <a:rPr lang="en-US" i="1" smtClean="0">
                <a:latin typeface="Times New Roman" pitchFamily="18" charset="0"/>
                <a:cs typeface="Times New Roman" pitchFamily="18" charset="0"/>
              </a:rPr>
              <a:t>≤ </a:t>
            </a:r>
            <a:r>
              <a:rPr lang="ru-RU" i="1" smtClean="0">
                <a:latin typeface="Times New Roman" pitchFamily="18" charset="0"/>
              </a:rPr>
              <a:t>min</a:t>
            </a:r>
            <a:r>
              <a:rPr lang="en-US" i="1" smtClean="0">
                <a:latin typeface="Times New Roman" pitchFamily="18" charset="0"/>
              </a:rPr>
              <a:t> </a:t>
            </a:r>
            <a:r>
              <a:rPr lang="ru-RU" i="1" smtClean="0">
                <a:latin typeface="Times New Roman" pitchFamily="18" charset="0"/>
              </a:rPr>
              <a:t>LRAC</a:t>
            </a:r>
            <a:endParaRPr lang="en-US" i="1" smtClean="0">
              <a:latin typeface="Times New Roman" pitchFamily="18" charset="0"/>
            </a:endParaRPr>
          </a:p>
          <a:p>
            <a:pPr algn="ctr">
              <a:buFont typeface="Wingdings" pitchFamily="2" charset="2"/>
              <a:buNone/>
            </a:pPr>
            <a:r>
              <a:rPr lang="ru-RU" i="1" smtClean="0">
                <a:latin typeface="Times New Roman" pitchFamily="18" charset="0"/>
                <a:cs typeface="Times New Roman" pitchFamily="18" charset="0"/>
              </a:rPr>
              <a:t>↓</a:t>
            </a:r>
            <a:endParaRPr lang="en-US" i="1" smtClean="0">
              <a:latin typeface="Times New Roman" pitchFamily="18" charset="0"/>
              <a:cs typeface="Times New Roman" pitchFamily="18" charset="0"/>
            </a:endParaRPr>
          </a:p>
          <a:p>
            <a:pPr algn="ctr">
              <a:buFont typeface="Wingdings" pitchFamily="2" charset="2"/>
              <a:buNone/>
            </a:pPr>
            <a:r>
              <a:rPr lang="ru-RU" i="1" smtClean="0">
                <a:latin typeface="Times New Roman" pitchFamily="18" charset="0"/>
                <a:cs typeface="Times New Roman" pitchFamily="18" charset="0"/>
              </a:rPr>
              <a:t>Пр</a:t>
            </a:r>
            <a:r>
              <a:rPr lang="en-US" i="1" baseline="-25000" smtClean="0">
                <a:latin typeface="Times New Roman" pitchFamily="18" charset="0"/>
                <a:cs typeface="Times New Roman" pitchFamily="18" charset="0"/>
              </a:rPr>
              <a:t>i</a:t>
            </a:r>
            <a:r>
              <a:rPr lang="en-US" i="1" smtClean="0">
                <a:latin typeface="Times New Roman" pitchFamily="18" charset="0"/>
                <a:cs typeface="Times New Roman" pitchFamily="18" charset="0"/>
              </a:rPr>
              <a:t> &lt; 0</a:t>
            </a:r>
            <a:r>
              <a:rPr lang="ru-RU" i="1" smtClean="0">
                <a:latin typeface="Times New Roman" pitchFamily="18" charset="0"/>
                <a:cs typeface="Times New Roman" pitchFamily="18" charset="0"/>
              </a:rPr>
              <a:t>, фирма уходит с рынка</a:t>
            </a:r>
            <a:endParaRPr lang="ru-RU" i="1" baseline="-25000" smtClean="0">
              <a:latin typeface="Times New Roman" pitchFamily="18" charset="0"/>
              <a:cs typeface="Times New Roman" pitchFamily="18" charset="0"/>
            </a:endParaRPr>
          </a:p>
          <a:p>
            <a:pPr algn="ctr">
              <a:buFont typeface="Wingdings" pitchFamily="2" charset="2"/>
              <a:buNone/>
            </a:pPr>
            <a:endParaRPr lang="ru-RU" i="1" smtClean="0">
              <a:latin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TotalTime>
  <Words>938</Words>
  <Application>Microsoft Office PowerPoint</Application>
  <PresentationFormat>Экран (4:3)</PresentationFormat>
  <Paragraphs>143</Paragraphs>
  <Slides>25</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Arial</vt:lpstr>
      <vt:lpstr>Franklin Gothic Book</vt:lpstr>
      <vt:lpstr>Franklin Gothic Medium</vt:lpstr>
      <vt:lpstr>Symbol</vt:lpstr>
      <vt:lpstr>Times New Roman</vt:lpstr>
      <vt:lpstr>Wingdings</vt:lpstr>
      <vt:lpstr>Wingdings 2</vt:lpstr>
      <vt:lpstr>Трек</vt:lpstr>
      <vt:lpstr>Барьеры входа на рынок  и выхода с рынка</vt:lpstr>
      <vt:lpstr>Барьеры входа на рынок </vt:lpstr>
      <vt:lpstr>Влияние барьеров входа на ситуацию на рынке</vt:lpstr>
      <vt:lpstr>Влияние барьеров входа на ситуацию на рынке</vt:lpstr>
      <vt:lpstr>Классификация барьеров  входа на рынок</vt:lpstr>
      <vt:lpstr>Положительная отдача от масштаба и минимально эффективный выпуск</vt:lpstr>
      <vt:lpstr>Минимально эффективный выпуск</vt:lpstr>
      <vt:lpstr>Количество фирм на рынке</vt:lpstr>
      <vt:lpstr>Ситуация на рынке</vt:lpstr>
      <vt:lpstr>Оценка барьеров входа</vt:lpstr>
      <vt:lpstr>Вертикальная интеграция и барьеры входа</vt:lpstr>
      <vt:lpstr>Вертикальная интеграция двух типов</vt:lpstr>
      <vt:lpstr>Презентация PowerPoint</vt:lpstr>
      <vt:lpstr>Конкурентные преимущества вертикальной интеграции</vt:lpstr>
      <vt:lpstr>Влияние ВИС на барьеры входа на рынок</vt:lpstr>
      <vt:lpstr>Диверсификация деятельности фирмы</vt:lpstr>
      <vt:lpstr>Влияние диверсификации на барьеры входа</vt:lpstr>
      <vt:lpstr>Преимущества диверсификации</vt:lpstr>
      <vt:lpstr>Дифференциация продукта</vt:lpstr>
      <vt:lpstr>Дифференциация и барьеры входа</vt:lpstr>
      <vt:lpstr>Репутация новой фирмы при дифференциации </vt:lpstr>
      <vt:lpstr>Преодоление барьеров входа</vt:lpstr>
      <vt:lpstr>Эластичность и темпы роста спроса </vt:lpstr>
      <vt:lpstr>Эластичность спроса и барьеры входа</vt:lpstr>
      <vt:lpstr>Иностранная конкуренция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Барьеры входа на рынок  и выхода с рынка</dc:title>
  <dc:creator>napoikina.ea</dc:creator>
  <cp:lastModifiedBy>oleg297@inbox.ru</cp:lastModifiedBy>
  <cp:revision>2</cp:revision>
  <dcterms:created xsi:type="dcterms:W3CDTF">2018-10-24T07:52:17Z</dcterms:created>
  <dcterms:modified xsi:type="dcterms:W3CDTF">2020-04-21T07:39:16Z</dcterms:modified>
</cp:coreProperties>
</file>