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7E2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12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68340F6-E9A0-4DF5-8D69-9E378EAB0378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2547D33-EB1B-4ACD-9F02-581EC85AA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E4A339-A591-4929-9005-2DFB2C1F920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55D099-3944-4284-A472-7A52C8229D0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E3E8BF-7D38-4E51-A74D-57B51CD7F16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FAB6CF-C947-469C-AD56-2AAF9CE52F4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BE2F3D-EC54-4770-9926-768790DA688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A18B11-46F2-48FE-B69F-221BD2F243E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17D1CA-E34C-4AE7-BAD4-C3BE61741CF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0176A6-41EF-4954-849B-61CBE58190C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ADF7E9-738E-443D-AAF4-6267816CD1B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6228D3-4C1B-41AC-847E-0E6372A5B73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5459A-2673-40B8-8A25-429BED45FBCB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D357D-1E51-4828-951B-8B5D05A38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53D61-711E-4D34-9B03-2CBE93341600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4801F-A9FB-4722-A390-515CE1909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765F8-AC95-433D-89EA-D949530F791D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171F9-21FE-48BC-A2A5-69D650444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3F53-C582-4E61-812E-FC2B1D19F0F5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516DF-1A22-46D1-98E3-7CE9BB89B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C1CE6-537D-4014-83A0-6662D1403116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9062D-5FFB-4FC4-A3F1-0CB10B6DA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482B7-E1FE-41E0-86B3-BF200E48B0D1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CF4B-CDA2-4D43-8149-CFE146C1E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45234-B98F-4753-81DE-DAEE3BDD23C4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DAD7F-C397-4644-9C71-84D11AD42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790C4-94BC-4AB6-95F8-4C610D0957E7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D5D5B-0C3B-4D32-918C-225CEBF8D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F08D9-DDEA-4494-A464-4667FE35CAF5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DE813-9F6B-498C-AAD0-3FA27C68B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5CCEA-E333-4E38-8253-1FD5F2DE0409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9BF4-95EA-4CBC-BCE6-3AB6413DF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2EC0B-82C8-4608-BEEB-89C72FFDC57A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6FAF2-4D05-4AD3-A2F3-D8DE8548B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21C">
            <a:alpha val="3686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66E008-D30D-4554-86D1-063347D1DBBC}" type="datetimeFigureOut">
              <a:rPr lang="ru-RU"/>
              <a:pPr>
                <a:defRPr/>
              </a:pPr>
              <a:t>21.10.2014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5A7A9D-1A60-4B01-9334-EECC3F16E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2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750" y="188640"/>
            <a:ext cx="8064500" cy="432048"/>
          </a:xfrm>
          <a:prstGeom prst="rect">
            <a:avLst/>
          </a:prstGeom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Экология и экологическая безопасность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43574"/>
            <a:ext cx="1583978" cy="432048"/>
          </a:xfrm>
          <a:prstGeom prst="rect">
            <a:avLst/>
          </a:prstGeom>
        </p:spPr>
        <p:txBody>
          <a:bodyPr>
            <a:prstTxWarp prst="textPlain">
              <a:avLst>
                <a:gd name="adj" fmla="val 44020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План: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750" y="1916832"/>
            <a:ext cx="6480522" cy="540060"/>
          </a:xfrm>
          <a:prstGeom prst="rect">
            <a:avLst/>
          </a:prstGeom>
        </p:spPr>
        <p:txBody>
          <a:bodyPr>
            <a:prstTxWarp prst="textPlain">
              <a:avLst>
                <a:gd name="adj" fmla="val 48928"/>
              </a:avLst>
            </a:prstTxWarp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Глобальные проблемы человечества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749" y="2725102"/>
            <a:ext cx="3060241" cy="522058"/>
          </a:xfrm>
          <a:prstGeom prst="rect">
            <a:avLst/>
          </a:prstGeom>
        </p:spPr>
        <p:txBody>
          <a:bodyPr>
            <a:prstTxWarp prst="textPlain">
              <a:avLst>
                <a:gd name="adj" fmla="val 48928"/>
              </a:avLst>
            </a:prstTxWarp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Что такое экология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750" y="3717032"/>
            <a:ext cx="6120482" cy="522058"/>
          </a:xfrm>
          <a:prstGeom prst="rect">
            <a:avLst/>
          </a:prstGeom>
        </p:spPr>
        <p:txBody>
          <a:bodyPr>
            <a:prstTxWarp prst="textPlain">
              <a:avLst>
                <a:gd name="adj" fmla="val 48928"/>
              </a:avLst>
            </a:prstTxWarp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ru-RU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Экологические проблемы. Классификация.</a:t>
            </a:r>
            <a:endParaRPr lang="ru-RU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3548" y="4725144"/>
            <a:ext cx="6446724" cy="522058"/>
          </a:xfrm>
          <a:prstGeom prst="rect">
            <a:avLst/>
          </a:prstGeom>
        </p:spPr>
        <p:txBody>
          <a:bodyPr>
            <a:prstTxWarp prst="textPlain">
              <a:avLst>
                <a:gd name="adj" fmla="val 48928"/>
              </a:avLst>
            </a:prstTxWarp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ru-RU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Некоторые из глобальных экологических проблем.</a:t>
            </a:r>
            <a:endParaRPr lang="ru-RU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6560" y="5595590"/>
            <a:ext cx="6446725" cy="522058"/>
          </a:xfrm>
          <a:prstGeom prst="rect">
            <a:avLst/>
          </a:prstGeom>
        </p:spPr>
        <p:txBody>
          <a:bodyPr>
            <a:prstTxWarp prst="textPlain">
              <a:avLst>
                <a:gd name="adj" fmla="val 48928"/>
              </a:avLst>
            </a:prstTxWarp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ru-RU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Способы решения экологических проблем</a:t>
            </a:r>
            <a:endParaRPr lang="ru-RU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 descr="Фиолетовый узор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8280400" cy="523875"/>
          </a:xfrm>
          <a:prstGeom prst="rect">
            <a:avLst/>
          </a:prstGeom>
          <a:extLst/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Способы улучшения экологии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8865" y="5293437"/>
            <a:ext cx="7857512" cy="585710"/>
          </a:xfrm>
          <a:prstGeom prst="rect">
            <a:avLst/>
          </a:prstGeom>
          <a:extLst/>
        </p:spPr>
        <p:txBody>
          <a:bodyPr>
            <a:prstTxWarp prst="textPlain">
              <a:avLst>
                <a:gd name="adj" fmla="val 49275"/>
              </a:avLst>
            </a:prstTxWarp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разработка политики по управлению приростом населения.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3" y="1150590"/>
            <a:ext cx="8716344" cy="646331"/>
          </a:xfrm>
          <a:prstGeom prst="rect">
            <a:avLst/>
          </a:prstGeom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широкое использование экологически чистой солнечной энергии во всем мире;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1" y="2132856"/>
            <a:ext cx="8833710" cy="369332"/>
          </a:xfrm>
          <a:prstGeom prst="rect">
            <a:avLst/>
          </a:prstGeom>
        </p:spPr>
        <p:txBody>
          <a:bodyPr>
            <a:prstTxWarp prst="textPlain">
              <a:avLst>
                <a:gd name="adj" fmla="val 49275"/>
              </a:avLst>
            </a:prstTxWarp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соблюдение Киотского соглашения об уменьшении парникового эффекта;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2732386"/>
            <a:ext cx="5256583" cy="369332"/>
          </a:xfrm>
          <a:prstGeom prst="rect">
            <a:avLst/>
          </a:prstGeom>
        </p:spPr>
        <p:txBody>
          <a:bodyPr>
            <a:prstTxWarp prst="textPlain">
              <a:avLst>
                <a:gd name="adj" fmla="val 49275"/>
              </a:avLst>
            </a:prstTxWarp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освобождение от нефтяной зависимости;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5654" y="3313463"/>
            <a:ext cx="6504578" cy="369332"/>
          </a:xfrm>
          <a:prstGeom prst="rect">
            <a:avLst/>
          </a:prstGeom>
        </p:spPr>
        <p:txBody>
          <a:bodyPr>
            <a:prstTxWarp prst="textPlain">
              <a:avLst>
                <a:gd name="adj" fmla="val 49275"/>
              </a:avLst>
            </a:prstTxWarp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улучшение работы общественного транспорта;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110" y="3941932"/>
            <a:ext cx="8716343" cy="369332"/>
          </a:xfrm>
          <a:prstGeom prst="rect">
            <a:avLst/>
          </a:prstGeom>
        </p:spPr>
        <p:txBody>
          <a:bodyPr>
            <a:prstTxWarp prst="textPlain">
              <a:avLst>
                <a:gd name="adj" fmla="val 49275"/>
              </a:avLst>
            </a:prstTxWarp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ввод эффективного энергопотребления во всех жилых домах и учреждениях;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8864" y="4705121"/>
            <a:ext cx="8740203" cy="369332"/>
          </a:xfrm>
          <a:prstGeom prst="rect">
            <a:avLst/>
          </a:prstGeom>
        </p:spPr>
        <p:txBody>
          <a:bodyPr>
            <a:prstTxWarp prst="textPlain">
              <a:avLst>
                <a:gd name="adj" fmla="val 49275"/>
              </a:avLst>
            </a:prstTxWarp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снижение образования углекислого газа на электростанциях;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81159" y="404664"/>
            <a:ext cx="5184576" cy="620688"/>
          </a:xfrm>
          <a:prstGeom prst="rect">
            <a:avLst/>
          </a:prstGeom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Глобальные проблемы человечества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31938" y="252413"/>
            <a:ext cx="5689600" cy="76517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772816"/>
            <a:ext cx="2592288" cy="620688"/>
          </a:xfrm>
          <a:prstGeom prst="rect">
            <a:avLst/>
          </a:prstGeom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Проблемы, связанные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главными социальными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вопросами</a:t>
            </a:r>
            <a:endParaRPr lang="ru-RU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525" y="1700213"/>
            <a:ext cx="2833688" cy="76517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57513" y="1700213"/>
            <a:ext cx="2838450" cy="76517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62172" y="1772816"/>
            <a:ext cx="2589948" cy="620688"/>
          </a:xfrm>
          <a:prstGeom prst="rect">
            <a:avLst/>
          </a:prstGeom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Проблемы, связанные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отношениями человека и окружающей среды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84888" y="1700213"/>
            <a:ext cx="2879725" cy="76517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1766589"/>
            <a:ext cx="2736304" cy="620688"/>
          </a:xfrm>
          <a:prstGeom prst="rect">
            <a:avLst/>
          </a:prstGeom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Проблемы, связанные с отношениями между человеком и обществом</a:t>
            </a:r>
            <a:endParaRPr lang="ru-RU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>
            <a:stCxn id="4" idx="2"/>
            <a:endCxn id="6" idx="0"/>
          </p:cNvCxnSpPr>
          <p:nvPr/>
        </p:nvCxnSpPr>
        <p:spPr>
          <a:xfrm flipH="1">
            <a:off x="1427163" y="1017588"/>
            <a:ext cx="2949575" cy="682625"/>
          </a:xfrm>
          <a:prstGeom prst="lin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Прямая соединительная линия 12"/>
          <p:cNvCxnSpPr>
            <a:stCxn id="4" idx="2"/>
            <a:endCxn id="7" idx="0"/>
          </p:cNvCxnSpPr>
          <p:nvPr/>
        </p:nvCxnSpPr>
        <p:spPr>
          <a:xfrm>
            <a:off x="4376738" y="1017588"/>
            <a:ext cx="0" cy="682625"/>
          </a:xfrm>
          <a:prstGeom prst="lin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Прямая соединительная линия 15"/>
          <p:cNvCxnSpPr>
            <a:stCxn id="4" idx="2"/>
            <a:endCxn id="9" idx="0"/>
          </p:cNvCxnSpPr>
          <p:nvPr/>
        </p:nvCxnSpPr>
        <p:spPr>
          <a:xfrm>
            <a:off x="4376738" y="1017588"/>
            <a:ext cx="3148012" cy="682625"/>
          </a:xfrm>
          <a:prstGeom prst="lin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9525" y="2708275"/>
            <a:ext cx="2811463" cy="76517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2" name="Прямая соединительная линия 21"/>
          <p:cNvCxnSpPr>
            <a:stCxn id="6" idx="2"/>
            <a:endCxn id="21" idx="0"/>
          </p:cNvCxnSpPr>
          <p:nvPr/>
        </p:nvCxnSpPr>
        <p:spPr>
          <a:xfrm flipH="1">
            <a:off x="1414463" y="2465388"/>
            <a:ext cx="12700" cy="242887"/>
          </a:xfrm>
          <a:prstGeom prst="lin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30441" y="2780928"/>
            <a:ext cx="2592288" cy="620688"/>
          </a:xfrm>
          <a:prstGeom prst="rect">
            <a:avLst/>
          </a:prstGeom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Предотвращение мировой ядерной катастрофы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-23813" y="3594100"/>
            <a:ext cx="2811463" cy="1058863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30441" y="3666456"/>
            <a:ext cx="2592288" cy="986680"/>
          </a:xfrm>
          <a:prstGeom prst="rect">
            <a:avLst/>
          </a:prstGeom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Преодоление разрыва в уровнях развития между развитыми и развивающимися странами</a:t>
            </a:r>
          </a:p>
        </p:txBody>
      </p:sp>
      <p:cxnSp>
        <p:nvCxnSpPr>
          <p:cNvPr id="29" name="Прямая соединительная линия 28"/>
          <p:cNvCxnSpPr>
            <a:stCxn id="7" idx="2"/>
            <a:endCxn id="45" idx="0"/>
          </p:cNvCxnSpPr>
          <p:nvPr/>
        </p:nvCxnSpPr>
        <p:spPr>
          <a:xfrm>
            <a:off x="4376738" y="2465388"/>
            <a:ext cx="0" cy="242887"/>
          </a:xfrm>
          <a:prstGeom prst="lin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Скругленный прямоугольник 44"/>
          <p:cNvSpPr/>
          <p:nvPr/>
        </p:nvSpPr>
        <p:spPr>
          <a:xfrm>
            <a:off x="2957513" y="2708275"/>
            <a:ext cx="2838450" cy="51435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090897" y="2810524"/>
            <a:ext cx="2592288" cy="310344"/>
          </a:xfrm>
          <a:prstGeom prst="rect">
            <a:avLst/>
          </a:prstGeom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Экологическая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959100" y="3336925"/>
            <a:ext cx="2840038" cy="51435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090897" y="3439276"/>
            <a:ext cx="2592288" cy="310344"/>
          </a:xfrm>
          <a:prstGeom prst="rect">
            <a:avLst/>
          </a:prstGeom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Энергосырьевая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957513" y="3903663"/>
            <a:ext cx="2838450" cy="51276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080429" y="4004624"/>
            <a:ext cx="2592288" cy="310344"/>
          </a:xfrm>
          <a:prstGeom prst="rect">
            <a:avLst/>
          </a:prstGeom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Продовольственная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936875" y="4538663"/>
            <a:ext cx="2840038" cy="51276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090897" y="4640252"/>
            <a:ext cx="2592288" cy="310344"/>
          </a:xfrm>
          <a:prstGeom prst="rect">
            <a:avLst/>
          </a:prstGeom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Освоение космоса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Прямая соединительная линия 57"/>
          <p:cNvCxnSpPr>
            <a:stCxn id="9" idx="2"/>
            <a:endCxn id="61" idx="0"/>
          </p:cNvCxnSpPr>
          <p:nvPr/>
        </p:nvCxnSpPr>
        <p:spPr>
          <a:xfrm>
            <a:off x="7524750" y="2465388"/>
            <a:ext cx="0" cy="244475"/>
          </a:xfrm>
          <a:prstGeom prst="lin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1" name="Скругленный прямоугольник 60"/>
          <p:cNvSpPr/>
          <p:nvPr/>
        </p:nvSpPr>
        <p:spPr>
          <a:xfrm>
            <a:off x="6105525" y="2709863"/>
            <a:ext cx="2838450" cy="5143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6228184" y="2812124"/>
            <a:ext cx="2592288" cy="310344"/>
          </a:xfrm>
          <a:prstGeom prst="rect">
            <a:avLst/>
          </a:prstGeom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Использование достижений НТР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100763" y="3438525"/>
            <a:ext cx="2840037" cy="5143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224379" y="3540880"/>
            <a:ext cx="2592288" cy="310344"/>
          </a:xfrm>
          <a:prstGeom prst="rect">
            <a:avLst/>
          </a:prstGeom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Ликвидация опасных болезней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6124575" y="4102100"/>
            <a:ext cx="2840038" cy="5143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6248780" y="4204084"/>
            <a:ext cx="2592288" cy="310344"/>
          </a:xfrm>
          <a:prstGeom prst="rect">
            <a:avLst/>
          </a:prstGeom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Улучшение системы образования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807258" y="4675699"/>
            <a:ext cx="3048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303396" y="4558172"/>
            <a:ext cx="2157413" cy="22601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914709" y="5017301"/>
            <a:ext cx="2830827" cy="18677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5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0"/>
                            </p:stCondLst>
                            <p:childTnLst>
                              <p:par>
                                <p:cTn id="8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500"/>
                            </p:stCondLst>
                            <p:childTnLst>
                              <p:par>
                                <p:cTn id="8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4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0"/>
                            </p:stCondLst>
                            <p:childTnLst>
                              <p:par>
                                <p:cTn id="9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7500"/>
                            </p:stCondLst>
                            <p:childTnLst>
                              <p:par>
                                <p:cTn id="1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9500"/>
                            </p:stCondLst>
                            <p:childTnLst>
                              <p:par>
                                <p:cTn id="1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21" grpId="0" animBg="1"/>
      <p:bldP spid="27" grpId="0" animBg="1"/>
      <p:bldP spid="45" grpId="0" animBg="1"/>
      <p:bldP spid="52" grpId="0" animBg="1"/>
      <p:bldP spid="54" grpId="0" animBg="1"/>
      <p:bldP spid="56" grpId="0" animBg="1"/>
      <p:bldP spid="61" grpId="0" animBg="1"/>
      <p:bldP spid="64" grpId="0" animBg="1"/>
      <p:bldP spid="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5716" y="188640"/>
            <a:ext cx="4896544" cy="646331"/>
          </a:xfrm>
          <a:prstGeom prst="rect">
            <a:avLst/>
          </a:prstGeom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Термин "экология" предложен биологом Эрнестом Геккелем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217294" y="232995"/>
            <a:ext cx="2471763" cy="30519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457200" y="3494088"/>
            <a:ext cx="9144000" cy="0"/>
          </a:xfrm>
          <a:prstGeom prst="rect">
            <a:avLst/>
          </a:prstGeom>
          <a:solidFill>
            <a:srgbClr val="98FB98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17294" y="2924944"/>
            <a:ext cx="2782690" cy="1080001"/>
          </a:xfrm>
          <a:prstGeom prst="rect">
            <a:avLst/>
          </a:prstGeom>
        </p:spPr>
        <p:txBody>
          <a:bodyPr>
            <a:prstTxWarp prst="textChevronInverted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Э.Геккель (1834-1919) - крупный немецкий биолог, автор названия науки - экология.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24277" y="1345723"/>
            <a:ext cx="1448217" cy="369332"/>
          </a:xfrm>
          <a:prstGeom prst="rect">
            <a:avLst/>
          </a:prstGeom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Экология 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84363" y="1135063"/>
            <a:ext cx="1728787" cy="792162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3901" y="2740278"/>
            <a:ext cx="1342611" cy="369332"/>
          </a:xfrm>
          <a:prstGeom prst="rect">
            <a:avLst/>
          </a:prstGeom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эйкос - дом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18406" y="2740278"/>
            <a:ext cx="2361416" cy="369332"/>
          </a:xfrm>
          <a:prstGeom prst="rect">
            <a:avLst/>
          </a:prstGeom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логос - знание, наука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0375" y="2528888"/>
            <a:ext cx="1728788" cy="792162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46400" y="2519363"/>
            <a:ext cx="2778125" cy="792162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3" name="Прямая со стрелкой 12"/>
          <p:cNvCxnSpPr>
            <a:stCxn id="8" idx="2"/>
            <a:endCxn id="14" idx="0"/>
          </p:cNvCxnSpPr>
          <p:nvPr/>
        </p:nvCxnSpPr>
        <p:spPr>
          <a:xfrm flipH="1">
            <a:off x="1325563" y="1927225"/>
            <a:ext cx="1422400" cy="601663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2"/>
            <a:endCxn id="15" idx="0"/>
          </p:cNvCxnSpPr>
          <p:nvPr/>
        </p:nvCxnSpPr>
        <p:spPr>
          <a:xfrm>
            <a:off x="2747963" y="1927225"/>
            <a:ext cx="1587500" cy="59213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890253" y="3459515"/>
            <a:ext cx="4572000" cy="749816"/>
          </a:xfrm>
          <a:prstGeom prst="rect">
            <a:avLst/>
          </a:prstGeom>
        </p:spPr>
        <p:txBody>
          <a:bodyPr>
            <a:prstTxWarp prst="textPlain">
              <a:avLst>
                <a:gd name="adj" fmla="val 4862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"Всеобщая морфология организмов" (1866) и "Естественная история миротворения" (1868)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0375" y="3321050"/>
            <a:ext cx="5264150" cy="93027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7200" y="5013325"/>
            <a:ext cx="1728788" cy="792163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36578" y="5224554"/>
            <a:ext cx="1448217" cy="369332"/>
          </a:xfrm>
          <a:prstGeom prst="rect">
            <a:avLst/>
          </a:prstGeom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Экология 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41952" y="5224554"/>
            <a:ext cx="4297971" cy="369332"/>
          </a:xfrm>
          <a:prstGeom prst="rect">
            <a:avLst/>
          </a:prstGeom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сумма </a:t>
            </a: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знаний, относящихся к природе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435350" y="5003800"/>
            <a:ext cx="4521200" cy="792163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7" name="Прямая со стрелкой 26"/>
          <p:cNvCxnSpPr>
            <a:stCxn id="23" idx="3"/>
            <a:endCxn id="26" idx="1"/>
          </p:cNvCxnSpPr>
          <p:nvPr/>
        </p:nvCxnSpPr>
        <p:spPr>
          <a:xfrm flipV="1">
            <a:off x="2185988" y="5400675"/>
            <a:ext cx="1249362" cy="793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22" grpId="0" animBg="1"/>
      <p:bldP spid="23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57200" y="3219450"/>
            <a:ext cx="9144000" cy="0"/>
          </a:xfrm>
          <a:prstGeom prst="rect">
            <a:avLst/>
          </a:prstGeom>
          <a:solidFill>
            <a:srgbClr val="98FB98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9265" y="332656"/>
            <a:ext cx="1448217" cy="369332"/>
          </a:xfrm>
          <a:prstGeom prst="rect">
            <a:avLst/>
          </a:prstGeom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Экология 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8775" y="120650"/>
            <a:ext cx="1728788" cy="792163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4673" y="1372126"/>
            <a:ext cx="1153754" cy="184666"/>
          </a:xfrm>
          <a:prstGeom prst="rect">
            <a:avLst/>
          </a:prstGeom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наука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" y="1219200"/>
            <a:ext cx="1728788" cy="490538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73635" y="1403612"/>
            <a:ext cx="2664296" cy="184666"/>
          </a:xfrm>
          <a:prstGeom prst="rect">
            <a:avLst/>
          </a:prstGeom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взаимоотношениях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41638" y="1219200"/>
            <a:ext cx="2952750" cy="522288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90387" y="4015081"/>
            <a:ext cx="1881413" cy="184666"/>
          </a:xfrm>
          <a:prstGeom prst="rect">
            <a:avLst/>
          </a:prstGeom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растений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4538" y="2728913"/>
            <a:ext cx="2952750" cy="490537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10747" y="2801644"/>
            <a:ext cx="2664296" cy="184666"/>
          </a:xfrm>
          <a:prstGeom prst="rect">
            <a:avLst/>
          </a:prstGeom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средой обитания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67275" y="2667000"/>
            <a:ext cx="2951163" cy="492125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185988" y="2060575"/>
            <a:ext cx="4041775" cy="1728788"/>
          </a:xfrm>
          <a:prstGeom prst="ellipse">
            <a:avLst/>
          </a:prstGeom>
          <a:noFill/>
          <a:ln w="3810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854200" y="3221038"/>
            <a:ext cx="0" cy="64135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744538" y="3862388"/>
            <a:ext cx="2171700" cy="490537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68350" y="4352925"/>
            <a:ext cx="2171700" cy="490538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913084" y="4506107"/>
            <a:ext cx="1881413" cy="184666"/>
          </a:xfrm>
          <a:prstGeom prst="rect">
            <a:avLst/>
          </a:prstGeom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животных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46125" y="4843463"/>
            <a:ext cx="2170113" cy="492125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19069" y="4997133"/>
            <a:ext cx="1881413" cy="184666"/>
          </a:xfrm>
          <a:prstGeom prst="rect">
            <a:avLst/>
          </a:prstGeom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еловека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61489" y="2893977"/>
            <a:ext cx="2318695" cy="184666"/>
          </a:xfrm>
          <a:prstGeom prst="rect">
            <a:avLst/>
          </a:prstGeom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ивых организмов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6588125" y="3159125"/>
            <a:ext cx="0" cy="63023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5648325" y="3789363"/>
            <a:ext cx="2170113" cy="490537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805062" y="3922748"/>
            <a:ext cx="1881413" cy="184666"/>
          </a:xfrm>
          <a:prstGeom prst="rect">
            <a:avLst/>
          </a:prstGeom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естественной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648325" y="4279900"/>
            <a:ext cx="2170113" cy="490538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764119" y="4425710"/>
            <a:ext cx="1881413" cy="184666"/>
          </a:xfrm>
          <a:prstGeom prst="rect">
            <a:avLst/>
          </a:prstGeom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искусственной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098590" y="3694148"/>
            <a:ext cx="2299610" cy="22996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cxnSp>
        <p:nvCxnSpPr>
          <p:cNvPr id="39" name="Прямая со стрелкой 38"/>
          <p:cNvCxnSpPr>
            <a:stCxn id="7" idx="2"/>
          </p:cNvCxnSpPr>
          <p:nvPr/>
        </p:nvCxnSpPr>
        <p:spPr>
          <a:xfrm flipH="1">
            <a:off x="1223963" y="912813"/>
            <a:ext cx="0" cy="306387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2941638" y="271463"/>
            <a:ext cx="2952750" cy="49212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023331" y="447790"/>
            <a:ext cx="2664296" cy="184666"/>
          </a:xfrm>
          <a:prstGeom prst="rect">
            <a:avLst/>
          </a:prstGeom>
        </p:spPr>
        <p:txBody>
          <a:bodyPr>
            <a:prstTxWarp prst="textPlain">
              <a:avLst>
                <a:gd name="adj" fmla="val 4862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  закономерностях</a:t>
            </a:r>
          </a:p>
        </p:txBody>
      </p:sp>
      <p:cxnSp>
        <p:nvCxnSpPr>
          <p:cNvPr id="44" name="Прямая со стрелкой 43"/>
          <p:cNvCxnSpPr>
            <a:stCxn id="9" idx="3"/>
            <a:endCxn id="11" idx="1"/>
          </p:cNvCxnSpPr>
          <p:nvPr/>
        </p:nvCxnSpPr>
        <p:spPr>
          <a:xfrm>
            <a:off x="2185988" y="1463675"/>
            <a:ext cx="755650" cy="15875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9" idx="3"/>
          </p:cNvCxnSpPr>
          <p:nvPr/>
        </p:nvCxnSpPr>
        <p:spPr>
          <a:xfrm flipV="1">
            <a:off x="2185988" y="631825"/>
            <a:ext cx="755650" cy="83185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>
            <a:off x="6130925" y="120650"/>
            <a:ext cx="2951163" cy="7921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249101" y="237237"/>
            <a:ext cx="2664296" cy="582969"/>
          </a:xfrm>
          <a:prstGeom prst="rect">
            <a:avLst/>
          </a:prstGeom>
        </p:spPr>
        <p:txBody>
          <a:bodyPr>
            <a:prstTxWarp prst="textPlain">
              <a:avLst>
                <a:gd name="adj" fmla="val 4862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изменений организмов под их воздействием</a:t>
            </a:r>
          </a:p>
        </p:txBody>
      </p:sp>
      <p:cxnSp>
        <p:nvCxnSpPr>
          <p:cNvPr id="52" name="Прямая со стрелкой 51"/>
          <p:cNvCxnSpPr>
            <a:stCxn id="42" idx="3"/>
            <a:endCxn id="50" idx="1"/>
          </p:cNvCxnSpPr>
          <p:nvPr/>
        </p:nvCxnSpPr>
        <p:spPr>
          <a:xfrm>
            <a:off x="5894388" y="517525"/>
            <a:ext cx="236537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7" name="Прямоугольник 2066"/>
          <p:cNvSpPr/>
          <p:nvPr/>
        </p:nvSpPr>
        <p:spPr>
          <a:xfrm>
            <a:off x="0" y="5865652"/>
            <a:ext cx="9073601" cy="992347"/>
          </a:xfrm>
          <a:prstGeom prst="rect">
            <a:avLst/>
          </a:prstGeom>
        </p:spPr>
        <p:txBody>
          <a:bodyPr>
            <a:prstTxWarp prst="textPlain">
              <a:avLst>
                <a:gd name="adj" fmla="val 4862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Существуют и другие определения экологии, в которых сформулированы ее задачи. Например, считается, что экология - это наука, исследующая закономерности жизнедеятельности организмов (в любых ее проявлениях, на всех уровнях интеграции) в их естественной среде обитания с учетом изменений, вносимых в среду деятельностью человека.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5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0"/>
                            </p:stCondLst>
                            <p:childTnLst>
                              <p:par>
                                <p:cTn id="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5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000"/>
                            </p:stCondLst>
                            <p:childTnLst>
                              <p:par>
                                <p:cTn id="8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6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6500"/>
                            </p:stCondLst>
                            <p:childTnLst>
                              <p:par>
                                <p:cTn id="9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4500"/>
                            </p:stCondLst>
                            <p:childTnLst>
                              <p:par>
                                <p:cTn id="1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65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8" grpId="0" animBg="1"/>
      <p:bldP spid="24" grpId="0" animBg="1"/>
      <p:bldP spid="25" grpId="0" animBg="1"/>
      <p:bldP spid="27" grpId="0" animBg="1"/>
      <p:bldP spid="33" grpId="0" animBg="1"/>
      <p:bldP spid="35" grpId="0" animBg="1"/>
      <p:bldP spid="42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3868" y="459684"/>
            <a:ext cx="1656184" cy="216024"/>
          </a:xfrm>
          <a:prstGeom prst="rect">
            <a:avLst/>
          </a:prstGeom>
        </p:spPr>
        <p:txBody>
          <a:bodyPr>
            <a:prstTxWarp prst="textPlain">
              <a:avLst>
                <a:gd name="adj" fmla="val 4862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Экология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03575" y="387350"/>
            <a:ext cx="2016125" cy="3603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>
            <a:stCxn id="4" idx="2"/>
            <a:endCxn id="7" idx="0"/>
          </p:cNvCxnSpPr>
          <p:nvPr/>
        </p:nvCxnSpPr>
        <p:spPr>
          <a:xfrm flipH="1">
            <a:off x="1763713" y="747713"/>
            <a:ext cx="2447925" cy="5207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755650" y="1268413"/>
            <a:ext cx="2016125" cy="36036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45586" y="1340768"/>
            <a:ext cx="1836204" cy="216024"/>
          </a:xfrm>
          <a:prstGeom prst="rect">
            <a:avLst/>
          </a:prstGeom>
        </p:spPr>
        <p:txBody>
          <a:bodyPr>
            <a:prstTxWarp prst="textPlain">
              <a:avLst>
                <a:gd name="adj" fmla="val 4862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Теоретическая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>
            <a:stCxn id="7" idx="2"/>
            <a:endCxn id="14" idx="0"/>
          </p:cNvCxnSpPr>
          <p:nvPr/>
        </p:nvCxnSpPr>
        <p:spPr>
          <a:xfrm>
            <a:off x="1763713" y="1628775"/>
            <a:ext cx="431800" cy="727075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1187450" y="2355850"/>
            <a:ext cx="2016125" cy="3603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77634" y="2427551"/>
            <a:ext cx="1836204" cy="216024"/>
          </a:xfrm>
          <a:prstGeom prst="rect">
            <a:avLst/>
          </a:prstGeom>
        </p:spPr>
        <p:txBody>
          <a:bodyPr>
            <a:prstTxWarp prst="textPlain">
              <a:avLst>
                <a:gd name="adj" fmla="val 4862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животных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>
            <a:stCxn id="7" idx="2"/>
            <a:endCxn id="21" idx="0"/>
          </p:cNvCxnSpPr>
          <p:nvPr/>
        </p:nvCxnSpPr>
        <p:spPr>
          <a:xfrm>
            <a:off x="1763713" y="1628775"/>
            <a:ext cx="2862262" cy="727075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3617913" y="2355850"/>
            <a:ext cx="2016125" cy="3603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707904" y="2412935"/>
            <a:ext cx="1836204" cy="216024"/>
          </a:xfrm>
          <a:prstGeom prst="rect">
            <a:avLst/>
          </a:prstGeom>
        </p:spPr>
        <p:txBody>
          <a:bodyPr>
            <a:prstTxWarp prst="textPlain">
              <a:avLst>
                <a:gd name="adj" fmla="val 4862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растений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>
            <a:stCxn id="7" idx="2"/>
            <a:endCxn id="27" idx="0"/>
          </p:cNvCxnSpPr>
          <p:nvPr/>
        </p:nvCxnSpPr>
        <p:spPr>
          <a:xfrm>
            <a:off x="1763713" y="1628775"/>
            <a:ext cx="5724525" cy="72866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6227763" y="2357438"/>
            <a:ext cx="2520950" cy="36036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372200" y="2412935"/>
            <a:ext cx="2232248" cy="302648"/>
          </a:xfrm>
          <a:prstGeom prst="rect">
            <a:avLst/>
          </a:prstGeom>
        </p:spPr>
        <p:txBody>
          <a:bodyPr>
            <a:prstTxWarp prst="textPlain">
              <a:avLst>
                <a:gd name="adj" fmla="val 4862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микроорганизмов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единительная линия 33"/>
          <p:cNvCxnSpPr>
            <a:stCxn id="4" idx="2"/>
            <a:endCxn id="37" idx="0"/>
          </p:cNvCxnSpPr>
          <p:nvPr/>
        </p:nvCxnSpPr>
        <p:spPr>
          <a:xfrm>
            <a:off x="4211638" y="747713"/>
            <a:ext cx="2808287" cy="49371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6011863" y="1241425"/>
            <a:ext cx="2016125" cy="3603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102170" y="1330342"/>
            <a:ext cx="1836204" cy="216024"/>
          </a:xfrm>
          <a:prstGeom prst="rect">
            <a:avLst/>
          </a:prstGeom>
        </p:spPr>
        <p:txBody>
          <a:bodyPr>
            <a:prstTxWarp prst="textPlain">
              <a:avLst>
                <a:gd name="adj" fmla="val 4862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Прикладная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единительная линия 39"/>
          <p:cNvCxnSpPr>
            <a:stCxn id="37" idx="2"/>
            <a:endCxn id="43" idx="0"/>
          </p:cNvCxnSpPr>
          <p:nvPr/>
        </p:nvCxnSpPr>
        <p:spPr>
          <a:xfrm flipH="1">
            <a:off x="5003800" y="1601788"/>
            <a:ext cx="2016125" cy="180181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3995738" y="3403600"/>
            <a:ext cx="2016125" cy="3603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083548" y="3403633"/>
            <a:ext cx="1836204" cy="288032"/>
          </a:xfrm>
          <a:prstGeom prst="rect">
            <a:avLst/>
          </a:prstGeom>
        </p:spPr>
        <p:txBody>
          <a:bodyPr>
            <a:prstTxWarp prst="textPlain">
              <a:avLst>
                <a:gd name="adj" fmla="val 4862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Земная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единительная линия 46"/>
          <p:cNvCxnSpPr>
            <a:stCxn id="37" idx="2"/>
            <a:endCxn id="14" idx="0"/>
          </p:cNvCxnSpPr>
          <p:nvPr/>
        </p:nvCxnSpPr>
        <p:spPr>
          <a:xfrm flipH="1">
            <a:off x="2195513" y="1601788"/>
            <a:ext cx="4824412" cy="75406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37" idx="2"/>
            <a:endCxn id="21" idx="0"/>
          </p:cNvCxnSpPr>
          <p:nvPr/>
        </p:nvCxnSpPr>
        <p:spPr>
          <a:xfrm flipH="1">
            <a:off x="4625975" y="1601788"/>
            <a:ext cx="2393950" cy="75406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37" idx="2"/>
            <a:endCxn id="27" idx="0"/>
          </p:cNvCxnSpPr>
          <p:nvPr/>
        </p:nvCxnSpPr>
        <p:spPr>
          <a:xfrm>
            <a:off x="7019925" y="1601788"/>
            <a:ext cx="468313" cy="75565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4" idx="2"/>
            <a:endCxn id="59" idx="0"/>
          </p:cNvCxnSpPr>
          <p:nvPr/>
        </p:nvCxnSpPr>
        <p:spPr>
          <a:xfrm>
            <a:off x="4211638" y="747713"/>
            <a:ext cx="288925" cy="5207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Скругленный прямоугольник 58"/>
          <p:cNvSpPr/>
          <p:nvPr/>
        </p:nvSpPr>
        <p:spPr>
          <a:xfrm>
            <a:off x="3492500" y="1268413"/>
            <a:ext cx="2016125" cy="36036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3576634" y="1330342"/>
            <a:ext cx="1836204" cy="216024"/>
          </a:xfrm>
          <a:prstGeom prst="rect">
            <a:avLst/>
          </a:prstGeom>
        </p:spPr>
        <p:txBody>
          <a:bodyPr>
            <a:prstTxWarp prst="textPlain">
              <a:avLst>
                <a:gd name="adj" fmla="val 4862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Космическая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Прямая соединительная линия 62"/>
          <p:cNvCxnSpPr>
            <a:stCxn id="14" idx="2"/>
            <a:endCxn id="66" idx="0"/>
          </p:cNvCxnSpPr>
          <p:nvPr/>
        </p:nvCxnSpPr>
        <p:spPr>
          <a:xfrm flipH="1">
            <a:off x="1887538" y="2716213"/>
            <a:ext cx="307975" cy="687387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Скругленный прямоугольник 65"/>
          <p:cNvSpPr/>
          <p:nvPr/>
        </p:nvSpPr>
        <p:spPr>
          <a:xfrm>
            <a:off x="879475" y="3403600"/>
            <a:ext cx="2016125" cy="3603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935596" y="3475641"/>
            <a:ext cx="1836204" cy="216024"/>
          </a:xfrm>
          <a:prstGeom prst="rect">
            <a:avLst/>
          </a:prstGeom>
        </p:spPr>
        <p:txBody>
          <a:bodyPr>
            <a:prstTxWarp prst="textPlain">
              <a:avLst>
                <a:gd name="adj" fmla="val 4862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клетки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Прямая соединительная линия 68"/>
          <p:cNvCxnSpPr>
            <a:stCxn id="4" idx="2"/>
          </p:cNvCxnSpPr>
          <p:nvPr/>
        </p:nvCxnSpPr>
        <p:spPr>
          <a:xfrm>
            <a:off x="4211638" y="747713"/>
            <a:ext cx="765175" cy="5207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Скругленный прямоугольник 71"/>
          <p:cNvSpPr/>
          <p:nvPr/>
        </p:nvSpPr>
        <p:spPr>
          <a:xfrm>
            <a:off x="6480175" y="3317875"/>
            <a:ext cx="2555875" cy="35877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6570222" y="3399029"/>
            <a:ext cx="2466274" cy="216024"/>
          </a:xfrm>
          <a:prstGeom prst="rect">
            <a:avLst/>
          </a:prstGeom>
        </p:spPr>
        <p:txBody>
          <a:bodyPr>
            <a:prstTxWarp prst="textPlain">
              <a:avLst>
                <a:gd name="adj" fmla="val 4862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Воздушной среды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Прямая соединительная линия 75"/>
          <p:cNvCxnSpPr>
            <a:stCxn id="14" idx="2"/>
            <a:endCxn id="72" idx="0"/>
          </p:cNvCxnSpPr>
          <p:nvPr/>
        </p:nvCxnSpPr>
        <p:spPr>
          <a:xfrm>
            <a:off x="2195513" y="2716213"/>
            <a:ext cx="5562600" cy="60166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stCxn id="21" idx="2"/>
            <a:endCxn id="66" idx="0"/>
          </p:cNvCxnSpPr>
          <p:nvPr/>
        </p:nvCxnSpPr>
        <p:spPr>
          <a:xfrm flipH="1">
            <a:off x="1887538" y="2716213"/>
            <a:ext cx="2738437" cy="687387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5413375" y="1628775"/>
            <a:ext cx="1066800" cy="72866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>
            <a:endCxn id="72" idx="0"/>
          </p:cNvCxnSpPr>
          <p:nvPr/>
        </p:nvCxnSpPr>
        <p:spPr>
          <a:xfrm>
            <a:off x="6804025" y="2716213"/>
            <a:ext cx="954088" cy="60166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6"/>
          <p:cNvSpPr>
            <a:spLocks noChangeArrowheads="1"/>
          </p:cNvSpPr>
          <p:nvPr/>
        </p:nvSpPr>
        <p:spPr bwMode="auto">
          <a:xfrm>
            <a:off x="192905" y="4746602"/>
            <a:ext cx="8699575" cy="1994766"/>
          </a:xfrm>
          <a:prstGeom prst="rect">
            <a:avLst/>
          </a:prstGeom>
          <a:extLst/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состояние </a:t>
            </a: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защищенности окружающей среды и жизненно важных интересов человека и гражданина от возможного негативного воздействия хозяйственной и иной деятельности и угроз возникновения чрезвычайных ситуаций природного и техногенного характера, их последствий. </a:t>
            </a:r>
            <a:endParaRPr lang="ru-RU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Экологическая </a:t>
            </a: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безопасность заключается в устранении экологических проблем.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92905" y="4142858"/>
            <a:ext cx="6611343" cy="366261"/>
          </a:xfrm>
          <a:prstGeom prst="rect">
            <a:avLst/>
          </a:prstGeom>
        </p:spPr>
        <p:txBody>
          <a:bodyPr>
            <a:prstTxWarp prst="textPlain">
              <a:avLst>
                <a:gd name="adj" fmla="val 4915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ЭКОЛОГИЧЕСКАЯ БЕЗОПАСНОСТЬ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5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5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50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1500"/>
                            </p:stCondLst>
                            <p:childTnLst>
                              <p:par>
                                <p:cTn id="1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350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4" grpId="0" animBg="1"/>
      <p:bldP spid="21" grpId="0" animBg="1"/>
      <p:bldP spid="27" grpId="0" animBg="1"/>
      <p:bldP spid="37" grpId="0" animBg="1"/>
      <p:bldP spid="43" grpId="0" animBg="1"/>
      <p:bldP spid="59" grpId="0" animBg="1"/>
      <p:bldP spid="66" grpId="0" animBg="1"/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123728" y="116633"/>
            <a:ext cx="5112568" cy="576064"/>
          </a:xfrm>
          <a:prstGeom prst="rect">
            <a:avLst/>
          </a:prstGeom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Экологические проблемы.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Классификация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650" y="1268413"/>
            <a:ext cx="2016125" cy="36036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45586" y="1340768"/>
            <a:ext cx="1836204" cy="216024"/>
          </a:xfrm>
          <a:prstGeom prst="rect">
            <a:avLst/>
          </a:prstGeom>
        </p:spPr>
        <p:txBody>
          <a:bodyPr>
            <a:prstTxWarp prst="textPlain">
              <a:avLst>
                <a:gd name="adj" fmla="val 4862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Атмосферные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>
            <a:stCxn id="5" idx="3"/>
            <a:endCxn id="10" idx="1"/>
          </p:cNvCxnSpPr>
          <p:nvPr/>
        </p:nvCxnSpPr>
        <p:spPr>
          <a:xfrm>
            <a:off x="2771775" y="1449388"/>
            <a:ext cx="782638" cy="0"/>
          </a:xfrm>
          <a:prstGeom prst="straightConnector1">
            <a:avLst/>
          </a:prstGeom>
          <a:noFill/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3554413" y="1268413"/>
            <a:ext cx="4546600" cy="36036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75675" y="1304764"/>
            <a:ext cx="4302701" cy="288032"/>
          </a:xfrm>
          <a:prstGeom prst="rect">
            <a:avLst/>
          </a:prstGeom>
        </p:spPr>
        <p:txBody>
          <a:bodyPr>
            <a:prstTxWarp prst="textPlain">
              <a:avLst>
                <a:gd name="adj" fmla="val 4862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Загрязнение атмосферы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54413" y="1997075"/>
            <a:ext cx="2178050" cy="39687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81666" y="2087234"/>
            <a:ext cx="2070454" cy="216024"/>
          </a:xfrm>
          <a:prstGeom prst="rect">
            <a:avLst/>
          </a:prstGeom>
        </p:spPr>
        <p:txBody>
          <a:bodyPr>
            <a:prstTxWarp prst="textPlain">
              <a:avLst>
                <a:gd name="adj" fmla="val 4862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Радиологическое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21375" y="1990725"/>
            <a:ext cx="2179638" cy="39528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975487" y="2080771"/>
            <a:ext cx="2070454" cy="216024"/>
          </a:xfrm>
          <a:prstGeom prst="rect">
            <a:avLst/>
          </a:prstGeom>
        </p:spPr>
        <p:txBody>
          <a:bodyPr>
            <a:prstTxWarp prst="textPlain">
              <a:avLst>
                <a:gd name="adj" fmla="val 4862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Химическое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81400" y="2538413"/>
            <a:ext cx="2179638" cy="39687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636117" y="2629215"/>
            <a:ext cx="2070454" cy="216024"/>
          </a:xfrm>
          <a:prstGeom prst="rect">
            <a:avLst/>
          </a:prstGeom>
        </p:spPr>
        <p:txBody>
          <a:bodyPr>
            <a:prstTxWarp prst="textPlain">
              <a:avLst>
                <a:gd name="adj" fmla="val 4862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Механическое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975350" y="2538413"/>
            <a:ext cx="2179638" cy="39687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029938" y="2629215"/>
            <a:ext cx="2070454" cy="216024"/>
          </a:xfrm>
          <a:prstGeom prst="rect">
            <a:avLst/>
          </a:prstGeom>
        </p:spPr>
        <p:txBody>
          <a:bodyPr>
            <a:prstTxWarp prst="textPlain">
              <a:avLst>
                <a:gd name="adj" fmla="val 4862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Тепловое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76600" y="1773238"/>
            <a:ext cx="5111750" cy="1439862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1" y="1772816"/>
            <a:ext cx="2520280" cy="1775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3276600" y="3716338"/>
            <a:ext cx="4546600" cy="36036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397871" y="3753036"/>
            <a:ext cx="4302701" cy="288032"/>
          </a:xfrm>
          <a:prstGeom prst="rect">
            <a:avLst/>
          </a:prstGeom>
        </p:spPr>
        <p:txBody>
          <a:bodyPr>
            <a:prstTxWarp prst="textPlain">
              <a:avLst>
                <a:gd name="adj" fmla="val 4862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Водные проблемы</a:t>
            </a:r>
            <a:endParaRPr lang="ru-RU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276600" y="4292600"/>
            <a:ext cx="2178050" cy="47942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330307" y="4376454"/>
            <a:ext cx="2070454" cy="381674"/>
          </a:xfrm>
          <a:prstGeom prst="rect">
            <a:avLst/>
          </a:prstGeom>
        </p:spPr>
        <p:txBody>
          <a:bodyPr>
            <a:prstTxWarp prst="textPlain">
              <a:avLst>
                <a:gd name="adj" fmla="val 4862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Истощение водных ресурсов</a:t>
            </a:r>
            <a:endParaRPr lang="ru-RU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607050" y="4292600"/>
            <a:ext cx="2179638" cy="47942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662063" y="4338017"/>
            <a:ext cx="2070454" cy="381674"/>
          </a:xfrm>
          <a:prstGeom prst="rect">
            <a:avLst/>
          </a:prstGeom>
        </p:spPr>
        <p:txBody>
          <a:bodyPr>
            <a:prstTxWarp prst="textPlain">
              <a:avLst>
                <a:gd name="adj" fmla="val 4862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агрязнение водных ресурсов</a:t>
            </a:r>
            <a:endParaRPr lang="ru-RU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84188" y="6092825"/>
            <a:ext cx="3714750" cy="360363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99409" y="6165303"/>
            <a:ext cx="3484543" cy="216024"/>
          </a:xfrm>
          <a:prstGeom prst="rect">
            <a:avLst/>
          </a:prstGeom>
        </p:spPr>
        <p:txBody>
          <a:bodyPr>
            <a:prstTxWarp prst="textPlain">
              <a:avLst>
                <a:gd name="adj" fmla="val 4862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Геолого -геоморфологические</a:t>
            </a:r>
            <a:endParaRPr lang="ru-RU" b="1" dirty="0">
              <a:ln w="1905"/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>
            <a:stCxn id="43" idx="3"/>
            <a:endCxn id="47" idx="1"/>
          </p:cNvCxnSpPr>
          <p:nvPr/>
        </p:nvCxnSpPr>
        <p:spPr>
          <a:xfrm>
            <a:off x="4198938" y="6273800"/>
            <a:ext cx="1011237" cy="0"/>
          </a:xfrm>
          <a:prstGeom prst="straightConnector1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5210175" y="6034088"/>
            <a:ext cx="3600450" cy="479425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354530" y="6071662"/>
            <a:ext cx="3312368" cy="381674"/>
          </a:xfrm>
          <a:prstGeom prst="rect">
            <a:avLst/>
          </a:prstGeom>
        </p:spPr>
        <p:txBody>
          <a:bodyPr>
            <a:prstTxWarp prst="textPlain">
              <a:avLst>
                <a:gd name="adj" fmla="val 4862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Нарушение рельефа и геологического строения</a:t>
            </a:r>
            <a:endParaRPr lang="ru-RU" b="1" dirty="0">
              <a:ln w="1905"/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3717033"/>
            <a:ext cx="2654768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970241" y="4796376"/>
            <a:ext cx="1830260" cy="1237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3442851" y="4796376"/>
            <a:ext cx="2523515" cy="1267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0"/>
                            </p:stCondLst>
                            <p:childTnLst>
                              <p:par>
                                <p:cTn id="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7500"/>
                            </p:stCondLst>
                            <p:childTnLst>
                              <p:par>
                                <p:cTn id="9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9500"/>
                            </p:stCondLst>
                            <p:childTnLst>
                              <p:par>
                                <p:cTn id="9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7" grpId="0" animBg="1"/>
      <p:bldP spid="19" grpId="0" animBg="1"/>
      <p:bldP spid="21" grpId="0" animBg="1"/>
      <p:bldP spid="23" grpId="0" animBg="1"/>
      <p:bldP spid="28" grpId="0" animBg="1"/>
      <p:bldP spid="35" grpId="0" animBg="1"/>
      <p:bldP spid="38" grpId="0" animBg="1"/>
      <p:bldP spid="40" grpId="0" animBg="1"/>
      <p:bldP spid="43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0825" y="873125"/>
            <a:ext cx="2017713" cy="3603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7361" y="944724"/>
            <a:ext cx="1836204" cy="216024"/>
          </a:xfrm>
          <a:prstGeom prst="rect">
            <a:avLst/>
          </a:prstGeom>
        </p:spPr>
        <p:txBody>
          <a:bodyPr>
            <a:prstTxWarp prst="textPlain">
              <a:avLst>
                <a:gd name="adj" fmla="val 4862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Почвенные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>
            <a:stCxn id="3" idx="3"/>
          </p:cNvCxnSpPr>
          <p:nvPr/>
        </p:nvCxnSpPr>
        <p:spPr>
          <a:xfrm>
            <a:off x="2268538" y="1052513"/>
            <a:ext cx="347662" cy="0"/>
          </a:xfrm>
          <a:prstGeom prst="straightConnector1">
            <a:avLst/>
          </a:prstGeom>
          <a:noFill/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2867025" y="333375"/>
            <a:ext cx="2016125" cy="64770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38767" y="404664"/>
            <a:ext cx="1836204" cy="504056"/>
          </a:xfrm>
          <a:prstGeom prst="rect">
            <a:avLst/>
          </a:prstGeom>
        </p:spPr>
        <p:txBody>
          <a:bodyPr>
            <a:prstTxWarp prst="textPlain">
              <a:avLst>
                <a:gd name="adj" fmla="val 43424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Загрязнение почв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48263" y="333375"/>
            <a:ext cx="2016125" cy="64770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225663" y="387611"/>
            <a:ext cx="1836204" cy="504056"/>
          </a:xfrm>
          <a:prstGeom prst="rect">
            <a:avLst/>
          </a:prstGeom>
        </p:spPr>
        <p:txBody>
          <a:bodyPr>
            <a:prstTxWarp prst="textPlain">
              <a:avLst>
                <a:gd name="adj" fmla="val 43424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Эрозия почв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38463" y="1268413"/>
            <a:ext cx="2016125" cy="57626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016366" y="1340768"/>
            <a:ext cx="1836204" cy="360040"/>
          </a:xfrm>
          <a:prstGeom prst="rect">
            <a:avLst/>
          </a:prstGeom>
        </p:spPr>
        <p:txBody>
          <a:bodyPr>
            <a:prstTxWarp prst="textPlain">
              <a:avLst>
                <a:gd name="adj" fmla="val 44911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Заболачивание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48263" y="1233488"/>
            <a:ext cx="2016125" cy="57467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71072" y="1268760"/>
            <a:ext cx="1836204" cy="504056"/>
          </a:xfrm>
          <a:prstGeom prst="rect">
            <a:avLst/>
          </a:prstGeom>
        </p:spPr>
        <p:txBody>
          <a:bodyPr>
            <a:prstTxWarp prst="textPlain">
              <a:avLst>
                <a:gd name="adj" fmla="val 43424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Вторичное засоление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16200" y="115888"/>
            <a:ext cx="4710113" cy="1944687"/>
          </a:xfrm>
          <a:prstGeom prst="roundRect">
            <a:avLst/>
          </a:pr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6" name="Picture 2" descr="http://s60.radikal.ru/i167/0902/9e/dce7ad9154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452320" y="120141"/>
            <a:ext cx="1646843" cy="1940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244475" y="2997200"/>
            <a:ext cx="2016125" cy="3603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34778" y="3068960"/>
            <a:ext cx="1836204" cy="216024"/>
          </a:xfrm>
          <a:prstGeom prst="rect">
            <a:avLst/>
          </a:prstGeom>
        </p:spPr>
        <p:txBody>
          <a:bodyPr>
            <a:prstTxWarp prst="textPlain">
              <a:avLst>
                <a:gd name="adj" fmla="val 4862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Биотические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>
            <a:stCxn id="26" idx="3"/>
            <a:endCxn id="30" idx="1"/>
          </p:cNvCxnSpPr>
          <p:nvPr/>
        </p:nvCxnSpPr>
        <p:spPr>
          <a:xfrm>
            <a:off x="2260600" y="3176588"/>
            <a:ext cx="382588" cy="0"/>
          </a:xfrm>
          <a:prstGeom prst="straightConnector1">
            <a:avLst/>
          </a:prstGeom>
          <a:noFill/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2643188" y="2852738"/>
            <a:ext cx="2016125" cy="64770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733523" y="2924944"/>
            <a:ext cx="1836204" cy="504056"/>
          </a:xfrm>
          <a:prstGeom prst="rect">
            <a:avLst/>
          </a:prstGeom>
        </p:spPr>
        <p:txBody>
          <a:bodyPr>
            <a:prstTxWarp prst="textPlain">
              <a:avLst>
                <a:gd name="adj" fmla="val 43424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Деградация лесов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852988" y="2852738"/>
            <a:ext cx="2016125" cy="64770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942580" y="2926802"/>
            <a:ext cx="1836204" cy="504056"/>
          </a:xfrm>
          <a:prstGeom prst="rect">
            <a:avLst/>
          </a:prstGeom>
        </p:spPr>
        <p:txBody>
          <a:bodyPr>
            <a:prstTxWarp prst="textPlain">
              <a:avLst>
                <a:gd name="adj" fmla="val 43424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Сокращение видового разнообразия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943144" y="2276873"/>
            <a:ext cx="2268251" cy="15121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55563" y="4608513"/>
            <a:ext cx="2016125" cy="79216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45148" y="4772153"/>
            <a:ext cx="1836204" cy="216024"/>
          </a:xfrm>
          <a:prstGeom prst="rect">
            <a:avLst/>
          </a:prstGeom>
        </p:spPr>
        <p:txBody>
          <a:bodyPr>
            <a:prstTxWarp prst="textPlain">
              <a:avLst>
                <a:gd name="adj" fmla="val 4862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Комплексные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0858" y="5004916"/>
            <a:ext cx="1836204" cy="216024"/>
          </a:xfrm>
          <a:prstGeom prst="rect">
            <a:avLst/>
          </a:prstGeom>
        </p:spPr>
        <p:txBody>
          <a:bodyPr>
            <a:prstTxWarp prst="textPlain">
              <a:avLst>
                <a:gd name="adj" fmla="val 4862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(ландшафтные)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>
            <a:stCxn id="24" idx="3"/>
            <a:endCxn id="33" idx="1"/>
          </p:cNvCxnSpPr>
          <p:nvPr/>
        </p:nvCxnSpPr>
        <p:spPr>
          <a:xfrm flipV="1">
            <a:off x="2071688" y="4987925"/>
            <a:ext cx="395287" cy="17463"/>
          </a:xfrm>
          <a:prstGeom prst="straightConnector1">
            <a:avLst/>
          </a:prstGeom>
          <a:noFill/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2466975" y="4592638"/>
            <a:ext cx="2159000" cy="79216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657947" y="4865591"/>
            <a:ext cx="2084011" cy="245171"/>
          </a:xfrm>
          <a:prstGeom prst="rect">
            <a:avLst/>
          </a:prstGeom>
        </p:spPr>
        <p:txBody>
          <a:bodyPr>
            <a:prstTxWarp prst="textPlain">
              <a:avLst>
                <a:gd name="adj" fmla="val 4862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Опустынивание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781550" y="4608513"/>
            <a:ext cx="2159000" cy="79216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971290" y="4653075"/>
            <a:ext cx="2084011" cy="670199"/>
          </a:xfrm>
          <a:prstGeom prst="rect">
            <a:avLst/>
          </a:prstGeom>
        </p:spPr>
        <p:txBody>
          <a:bodyPr>
            <a:prstTxWarp prst="textPlain">
              <a:avLst>
                <a:gd name="adj" fmla="val 4862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Нарушение режима природоохранных территорий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983839" y="4293096"/>
            <a:ext cx="2121165" cy="1368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0"/>
                            </p:stCondLst>
                            <p:childTnLst>
                              <p:par>
                                <p:cTn id="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9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9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3" grpId="0" animBg="1"/>
      <p:bldP spid="15" grpId="0" animBg="1"/>
      <p:bldP spid="17" grpId="0" animBg="1"/>
      <p:bldP spid="19" grpId="0" animBg="1"/>
      <p:bldP spid="26" grpId="0" animBg="1"/>
      <p:bldP spid="30" grpId="0" animBg="1"/>
      <p:bldP spid="34" grpId="0" animBg="1"/>
      <p:bldP spid="24" grpId="0" animBg="1"/>
      <p:bldP spid="33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1547813" y="188640"/>
            <a:ext cx="6040236" cy="719410"/>
          </a:xfrm>
          <a:prstGeom prst="rect">
            <a:avLst/>
          </a:prstGeom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Экологические проблемы</a:t>
            </a: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H="1">
            <a:off x="1547813" y="1052513"/>
            <a:ext cx="936625" cy="792162"/>
          </a:xfrm>
          <a:prstGeom prst="line">
            <a:avLst/>
          </a:prstGeom>
          <a:noFill/>
          <a:ln w="3810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4500563" y="1052513"/>
            <a:ext cx="0" cy="79216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6516688" y="1052513"/>
            <a:ext cx="792162" cy="792162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68313" y="2060575"/>
            <a:ext cx="2017712" cy="641350"/>
          </a:xfrm>
          <a:prstGeom prst="rect">
            <a:avLst/>
          </a:prstGeom>
          <a:extLst/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>
            <a:defPPr>
              <a:defRPr lang="ru-RU"/>
            </a:defPPr>
            <a:lvl1pPr algn="ctr">
              <a:defRPr b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ЛОКАЛЬНЫЕ (МЕСТНЫЕ)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348038" y="2060575"/>
            <a:ext cx="2303462" cy="414843"/>
          </a:xfrm>
          <a:prstGeom prst="rect">
            <a:avLst/>
          </a:prstGeom>
          <a:extLst/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>
            <a:defPPr>
              <a:defRPr lang="ru-RU"/>
            </a:defPPr>
            <a:lvl1pPr algn="ctr">
              <a:defRPr b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РЕГИОНАЛЬНЫЕ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516688" y="2060575"/>
            <a:ext cx="2087562" cy="366713"/>
          </a:xfrm>
          <a:prstGeom prst="rect">
            <a:avLst/>
          </a:prstGeom>
          <a:extLst/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>
            <a:defPPr>
              <a:defRPr lang="ru-RU"/>
            </a:defPPr>
            <a:lvl1pPr algn="ctr">
              <a:defRPr b="1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66"/>
                </a:solidFill>
              </a:rPr>
              <a:t>ГЛОБАЛЬНЫЕ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2432" y="3056313"/>
            <a:ext cx="3139960" cy="1962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335323" y="3055190"/>
            <a:ext cx="2862647" cy="1963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516689" y="3056313"/>
            <a:ext cx="2234728" cy="2100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1475656" y="51531"/>
            <a:ext cx="5904656" cy="575345"/>
          </a:xfrm>
          <a:prstGeom prst="rect">
            <a:avLst/>
          </a:prstGeom>
          <a:extLst/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Глобальные экологические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проблемы</a:t>
            </a:r>
          </a:p>
        </p:txBody>
      </p:sp>
      <p:sp>
        <p:nvSpPr>
          <p:cNvPr id="3" name="Text Box 41"/>
          <p:cNvSpPr txBox="1">
            <a:spLocks noChangeArrowheads="1"/>
          </p:cNvSpPr>
          <p:nvPr/>
        </p:nvSpPr>
        <p:spPr bwMode="auto">
          <a:xfrm>
            <a:off x="179513" y="6021288"/>
            <a:ext cx="6264696" cy="364108"/>
          </a:xfrm>
          <a:prstGeom prst="rect">
            <a:avLst/>
          </a:prstGeom>
          <a:extLst/>
        </p:spPr>
        <p:txBody>
          <a:bodyPr>
            <a:prstTxWarp prst="textPlain">
              <a:avLst>
                <a:gd name="adj" fmla="val 49131"/>
              </a:avLst>
            </a:prstTxWarp>
            <a:spAutoFit/>
          </a:bodyPr>
          <a:lstStyle>
            <a:defPPr>
              <a:defRPr lang="ru-RU"/>
            </a:defPPr>
            <a:lvl1pPr marL="342900" indent="-342900" algn="ctr">
              <a:buFont typeface="+mj-lt"/>
              <a:buAutoNum type="arabicPeriod" startAt="7"/>
              <a:defRPr b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ru-RU" dirty="0"/>
              <a:t> постоянный прирост населения.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6652" y="1052736"/>
            <a:ext cx="7855748" cy="522512"/>
          </a:xfrm>
          <a:prstGeom prst="roundRect">
            <a:avLst/>
          </a:prstGeom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уничтожение тысяч видов растений и животных;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6651" y="1732166"/>
            <a:ext cx="4831413" cy="369332"/>
          </a:xfrm>
          <a:prstGeom prst="rect">
            <a:avLst/>
          </a:prstGeom>
        </p:spPr>
        <p:txBody>
          <a:bodyPr>
            <a:prstTxWarp prst="textPlain">
              <a:avLst>
                <a:gd name="adj" fmla="val 48328"/>
              </a:avLst>
            </a:prstTxWarp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истребление лесного покрова;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2882" y="2461538"/>
            <a:ext cx="8497193" cy="369332"/>
          </a:xfrm>
          <a:prstGeom prst="rect">
            <a:avLst/>
          </a:prstGeom>
        </p:spPr>
        <p:txBody>
          <a:bodyPr>
            <a:prstTxWarp prst="textPlain">
              <a:avLst>
                <a:gd name="adj" fmla="val 49131"/>
              </a:avLst>
            </a:prstTxWarp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стремительное сокращение запасов полезных ископаемых;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3125" y="3115734"/>
            <a:ext cx="8497192" cy="369332"/>
          </a:xfrm>
          <a:prstGeom prst="rect">
            <a:avLst/>
          </a:prstGeom>
        </p:spPr>
        <p:txBody>
          <a:bodyPr>
            <a:prstTxWarp prst="textPlain">
              <a:avLst>
                <a:gd name="adj" fmla="val 49131"/>
              </a:avLst>
            </a:prstTxWarp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истощение мирового океана в результате уничтожения живых организмов;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279" y="3947574"/>
            <a:ext cx="5524125" cy="369332"/>
          </a:xfrm>
          <a:prstGeom prst="rect">
            <a:avLst/>
          </a:prstGeom>
        </p:spPr>
        <p:txBody>
          <a:bodyPr>
            <a:prstTxWarp prst="textPlain">
              <a:avLst>
                <a:gd name="adj" fmla="val 49131"/>
              </a:avLst>
            </a:prstTxWarp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сильнейшее загрязнение атмосферы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0797" y="4653136"/>
            <a:ext cx="5020069" cy="369332"/>
          </a:xfrm>
          <a:prstGeom prst="rect">
            <a:avLst/>
          </a:prstGeom>
        </p:spPr>
        <p:txBody>
          <a:bodyPr>
            <a:prstTxWarp prst="textPlain">
              <a:avLst>
                <a:gd name="adj" fmla="val 49131"/>
              </a:avLst>
            </a:prstTxWarp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нарушение озонового слоя;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8083" y="5301208"/>
            <a:ext cx="8503820" cy="369332"/>
          </a:xfrm>
          <a:prstGeom prst="rect">
            <a:avLst/>
          </a:prstGeom>
        </p:spPr>
        <p:txBody>
          <a:bodyPr>
            <a:prstTxWarp prst="textPlain">
              <a:avLst>
                <a:gd name="adj" fmla="val 49131"/>
              </a:avLst>
            </a:prstTxWarp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загрязнение поверхности и обезображивание природных ландшафтов;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10</Words>
  <Application>Microsoft Office PowerPoint</Application>
  <PresentationFormat>Экран (4:3)</PresentationFormat>
  <Paragraphs>10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Лепонид</dc:creator>
  <cp:lastModifiedBy>Тимур</cp:lastModifiedBy>
  <cp:revision>37</cp:revision>
  <dcterms:created xsi:type="dcterms:W3CDTF">2012-02-19T00:56:36Z</dcterms:created>
  <dcterms:modified xsi:type="dcterms:W3CDTF">2014-10-21T15:33:05Z</dcterms:modified>
</cp:coreProperties>
</file>