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4727"/>
  </p:normalViewPr>
  <p:slideViewPr>
    <p:cSldViewPr snapToGrid="0" snapToObjects="1">
      <p:cViewPr>
        <p:scale>
          <a:sx n="118" d="100"/>
          <a:sy n="118" d="100"/>
        </p:scale>
        <p:origin x="-27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6166" y="473059"/>
            <a:ext cx="11214846" cy="167850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</a:p>
          <a:p>
            <a:pPr algn="ctr"/>
            <a:r>
              <a:rPr lang="ru-RU" sz="3800" b="1" spc="-5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Лекция</a:t>
            </a:r>
            <a:r>
              <a:rPr lang="en-US" sz="3800" b="1" spc="-3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ru-RU" sz="3800" b="1" spc="-30" dirty="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</a:t>
            </a:r>
            <a:r>
              <a:rPr lang="en-US" sz="3800" b="1" spc="-30" dirty="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.</a:t>
            </a:r>
            <a:r>
              <a:rPr lang="en-US" sz="3800" b="1" dirty="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800" b="1" spc="-5" dirty="0">
                <a:latin typeface="Lucida Sans Unicode"/>
                <a:cs typeface="Lucida Sans Unicode"/>
              </a:rPr>
              <a:t> </a:t>
            </a:r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ветроэнергетики. Ветровой поток как источник энергии для ветроэлектрических установок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D0378D1-A90E-0D0E-DD21-ED07457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40CEB2-64DC-EF67-7755-0751F4FA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93" y="0"/>
            <a:ext cx="8022593" cy="58954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552FCE-DD7E-0A44-95B7-3E5AE138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2FBE16-8FA4-0100-6BCD-4F6AC8AE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46F4C6-DD5A-08FF-8E24-D7FC8611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60" y="0"/>
            <a:ext cx="8592749" cy="60968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F3C801-0BD7-2E85-2A58-FD2C102B5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07CA22-138D-0754-97FF-1E6BE657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E913A0-C5EC-2022-F934-F3DD7111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67" y="0"/>
            <a:ext cx="9408774" cy="6034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A54CAC-FE99-7B35-E7C4-142CED87E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D04571-D279-BC0C-882D-192C50FB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A187C-6658-41E2-2E73-0D6493CB7870}"/>
              </a:ext>
            </a:extLst>
          </p:cNvPr>
          <p:cNvSpPr txBox="1"/>
          <p:nvPr/>
        </p:nvSpPr>
        <p:spPr>
          <a:xfrm>
            <a:off x="2976282" y="1365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Ветроэнергетический кадастр в точке 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238ED86B-AAFF-9613-B908-D2C0DA05517C}"/>
              </a:ext>
            </a:extLst>
          </p:cNvPr>
          <p:cNvSpPr txBox="1">
            <a:spLocks/>
          </p:cNvSpPr>
          <p:nvPr/>
        </p:nvSpPr>
        <p:spPr>
          <a:xfrm>
            <a:off x="0" y="765175"/>
            <a:ext cx="12192000" cy="516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Средняя скорость ветра </a:t>
            </a:r>
            <a:r>
              <a:rPr lang="en-US" sz="2300"/>
              <a:t>V</a:t>
            </a:r>
            <a:r>
              <a:rPr lang="en-US" sz="2300" baseline="-25000"/>
              <a:t>0</a:t>
            </a:r>
            <a:r>
              <a:rPr lang="ru-RU" sz="2300"/>
              <a:t>, м/с 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Коэффициент вариации </a:t>
            </a:r>
            <a:r>
              <a:rPr lang="en-US" sz="2300"/>
              <a:t> Cv, </a:t>
            </a:r>
            <a:r>
              <a:rPr lang="ru-RU" sz="2300"/>
              <a:t>о.е.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Повторяемости скорости ветра (дифференциальные, теоретические) </a:t>
            </a:r>
            <a:r>
              <a:rPr lang="en-US" sz="2300" i="1"/>
              <a:t>t</a:t>
            </a:r>
            <a:r>
              <a:rPr lang="ru-RU" sz="2300" i="1"/>
              <a:t>(</a:t>
            </a:r>
            <a:r>
              <a:rPr lang="en-US" sz="2300" i="1"/>
              <a:t>V</a:t>
            </a:r>
            <a:r>
              <a:rPr lang="ru-RU" sz="2300" i="1"/>
              <a:t>), %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Обеспеченность скорости ветра </a:t>
            </a:r>
            <a:r>
              <a:rPr lang="en-US" sz="2300" i="1"/>
              <a:t>P</a:t>
            </a:r>
            <a:r>
              <a:rPr lang="ru-RU" sz="2300" i="1"/>
              <a:t>(</a:t>
            </a:r>
            <a:r>
              <a:rPr lang="en-US" sz="2300" i="1"/>
              <a:t>V</a:t>
            </a:r>
            <a:r>
              <a:rPr lang="ru-RU" sz="2300" i="1"/>
              <a:t>)</a:t>
            </a:r>
            <a:r>
              <a:rPr lang="ru-RU" sz="2300"/>
              <a:t>, %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Повторяемость направлений ветра (НВ) </a:t>
            </a:r>
            <a:r>
              <a:rPr lang="en-US" sz="2300" i="1"/>
              <a:t>t</a:t>
            </a:r>
            <a:r>
              <a:rPr lang="ru-RU" sz="2300" i="1"/>
              <a:t>(НВ) , %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Удельная мощность </a:t>
            </a:r>
            <a:r>
              <a:rPr lang="en-US" sz="2300" i="1"/>
              <a:t>N</a:t>
            </a:r>
            <a:r>
              <a:rPr lang="ru-RU" sz="2300" i="1" baseline="-25000"/>
              <a:t>уд</a:t>
            </a:r>
            <a:r>
              <a:rPr lang="ru-RU" sz="2300"/>
              <a:t> и удельная энергия ветра </a:t>
            </a:r>
            <a:r>
              <a:rPr lang="ru-RU" sz="2300" i="1"/>
              <a:t>Э</a:t>
            </a:r>
            <a:r>
              <a:rPr lang="ru-RU" sz="2300" i="1" baseline="-25000"/>
              <a:t>уд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Временные вариации скорости ветра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 i="1"/>
              <a:t> </a:t>
            </a:r>
            <a:r>
              <a:rPr lang="ru-RU" sz="2300"/>
              <a:t>Максимальная скорость  ветра, м/с </a:t>
            </a:r>
          </a:p>
          <a:p>
            <a:pPr indent="-254000">
              <a:spcBef>
                <a:spcPts val="600"/>
              </a:spcBef>
              <a:buFont typeface="Arial" pitchFamily="34" charset="0"/>
              <a:buBlip>
                <a:blip r:embed="rId3"/>
              </a:buBlip>
              <a:tabLst>
                <a:tab pos="355600" algn="l"/>
              </a:tabLst>
            </a:pPr>
            <a:r>
              <a:rPr lang="ru-RU" sz="2300"/>
              <a:t>Вертикальный профиль средней скорости ветра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44160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A1FC33-C1BC-2E57-22A7-37C0BA69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  <p:sp>
        <p:nvSpPr>
          <p:cNvPr id="6" name="Полилиния 14">
            <a:extLst>
              <a:ext uri="{FF2B5EF4-FFF2-40B4-BE49-F238E27FC236}">
                <a16:creationId xmlns:a16="http://schemas.microsoft.com/office/drawing/2014/main" xmlns="" id="{19CEDEAE-BD8A-30E6-E1EF-4BCB6F93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81075"/>
            <a:ext cx="2447925" cy="3960813"/>
          </a:xfrm>
          <a:custGeom>
            <a:avLst/>
            <a:gdLst>
              <a:gd name="T0" fmla="*/ 297741 w 2641598"/>
              <a:gd name="T1" fmla="*/ 777480 h 3683001"/>
              <a:gd name="T2" fmla="*/ 57949 w 2641598"/>
              <a:gd name="T3" fmla="*/ 1743774 h 3683001"/>
              <a:gd name="T4" fmla="*/ 9991 w 2641598"/>
              <a:gd name="T5" fmla="*/ 3059935 h 3683001"/>
              <a:gd name="T6" fmla="*/ 117897 w 2641598"/>
              <a:gd name="T7" fmla="*/ 3809646 h 3683001"/>
              <a:gd name="T8" fmla="*/ 405648 w 2641598"/>
              <a:gd name="T9" fmla="*/ 4109531 h 3683001"/>
              <a:gd name="T10" fmla="*/ 1292878 w 2641598"/>
              <a:gd name="T11" fmla="*/ 4209493 h 3683001"/>
              <a:gd name="T12" fmla="*/ 1676545 w 2641598"/>
              <a:gd name="T13" fmla="*/ 4376096 h 3683001"/>
              <a:gd name="T14" fmla="*/ 2036233 w 2641598"/>
              <a:gd name="T15" fmla="*/ 3892949 h 3683001"/>
              <a:gd name="T16" fmla="*/ 2084191 w 2641598"/>
              <a:gd name="T17" fmla="*/ 2843351 h 3683001"/>
              <a:gd name="T18" fmla="*/ 2084191 w 2641598"/>
              <a:gd name="T19" fmla="*/ 1843737 h 3683001"/>
              <a:gd name="T20" fmla="*/ 2228066 w 2641598"/>
              <a:gd name="T21" fmla="*/ 1293948 h 3683001"/>
              <a:gd name="T22" fmla="*/ 2228066 w 2641598"/>
              <a:gd name="T23" fmla="*/ 694178 h 3683001"/>
              <a:gd name="T24" fmla="*/ 1880369 w 2641598"/>
              <a:gd name="T25" fmla="*/ 194371 h 3683001"/>
              <a:gd name="T26" fmla="*/ 1232930 w 2641598"/>
              <a:gd name="T27" fmla="*/ 27767 h 3683001"/>
              <a:gd name="T28" fmla="*/ 465595 w 2641598"/>
              <a:gd name="T29" fmla="*/ 360973 h 3683001"/>
              <a:gd name="T30" fmla="*/ 297741 w 2641598"/>
              <a:gd name="T31" fmla="*/ 777480 h 36830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1598"/>
              <a:gd name="T49" fmla="*/ 0 h 3683001"/>
              <a:gd name="T50" fmla="*/ 2641598 w 2641598"/>
              <a:gd name="T51" fmla="*/ 3683001 h 368300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1598" h="3683001">
                <a:moveTo>
                  <a:pt x="344054" y="646546"/>
                </a:moveTo>
                <a:cubicBezTo>
                  <a:pt x="265545" y="838200"/>
                  <a:pt x="122381" y="1133764"/>
                  <a:pt x="66963" y="1450109"/>
                </a:cubicBezTo>
                <a:cubicBezTo>
                  <a:pt x="11545" y="1766454"/>
                  <a:pt x="0" y="2258292"/>
                  <a:pt x="11545" y="2544619"/>
                </a:cubicBezTo>
                <a:cubicBezTo>
                  <a:pt x="23090" y="2830946"/>
                  <a:pt x="60035" y="3022600"/>
                  <a:pt x="136235" y="3168073"/>
                </a:cubicBezTo>
                <a:cubicBezTo>
                  <a:pt x="212435" y="3313546"/>
                  <a:pt x="242454" y="3362037"/>
                  <a:pt x="468745" y="3417455"/>
                </a:cubicBezTo>
                <a:cubicBezTo>
                  <a:pt x="695036" y="3472873"/>
                  <a:pt x="1249218" y="3463637"/>
                  <a:pt x="1493981" y="3500582"/>
                </a:cubicBezTo>
                <a:cubicBezTo>
                  <a:pt x="1738744" y="3537527"/>
                  <a:pt x="1794162" y="3683001"/>
                  <a:pt x="1937326" y="3639128"/>
                </a:cubicBezTo>
                <a:cubicBezTo>
                  <a:pt x="2080490" y="3595255"/>
                  <a:pt x="2274454" y="3449782"/>
                  <a:pt x="2352963" y="3237346"/>
                </a:cubicBezTo>
                <a:cubicBezTo>
                  <a:pt x="2431472" y="3024910"/>
                  <a:pt x="2399145" y="2648527"/>
                  <a:pt x="2408381" y="2364509"/>
                </a:cubicBezTo>
                <a:cubicBezTo>
                  <a:pt x="2417617" y="2080491"/>
                  <a:pt x="2380672" y="1747982"/>
                  <a:pt x="2408381" y="1533237"/>
                </a:cubicBezTo>
                <a:cubicBezTo>
                  <a:pt x="2436090" y="1318492"/>
                  <a:pt x="2546926" y="1235364"/>
                  <a:pt x="2574635" y="1076037"/>
                </a:cubicBezTo>
                <a:cubicBezTo>
                  <a:pt x="2602344" y="916710"/>
                  <a:pt x="2641598" y="729673"/>
                  <a:pt x="2574635" y="577273"/>
                </a:cubicBezTo>
                <a:cubicBezTo>
                  <a:pt x="2507672" y="424873"/>
                  <a:pt x="2364509" y="254001"/>
                  <a:pt x="2172854" y="161637"/>
                </a:cubicBezTo>
                <a:cubicBezTo>
                  <a:pt x="1981200" y="69273"/>
                  <a:pt x="1697181" y="0"/>
                  <a:pt x="1424708" y="23091"/>
                </a:cubicBezTo>
                <a:cubicBezTo>
                  <a:pt x="1152235" y="46182"/>
                  <a:pt x="720435" y="196273"/>
                  <a:pt x="538017" y="300182"/>
                </a:cubicBezTo>
                <a:cubicBezTo>
                  <a:pt x="355599" y="404091"/>
                  <a:pt x="422563" y="454892"/>
                  <a:pt x="344054" y="646546"/>
                </a:cubicBezTo>
                <a:close/>
              </a:path>
            </a:pathLst>
          </a:custGeom>
          <a:solidFill>
            <a:srgbClr val="CCE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6FB15E1-5004-E0FE-0474-C89F02E844E2}"/>
              </a:ext>
            </a:extLst>
          </p:cNvPr>
          <p:cNvSpPr txBox="1">
            <a:spLocks/>
          </p:cNvSpPr>
          <p:nvPr/>
        </p:nvSpPr>
        <p:spPr>
          <a:xfrm>
            <a:off x="827584" y="260648"/>
            <a:ext cx="781208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/>
              <a:t>Мощность ветрового потока (ВП)</a:t>
            </a:r>
            <a:br>
              <a:rPr lang="ru-RU" sz="2800"/>
            </a:br>
            <a:endParaRPr lang="ru-RU" sz="2800" dirty="0"/>
          </a:p>
        </p:txBody>
      </p:sp>
      <p:sp>
        <p:nvSpPr>
          <p:cNvPr id="9" name="Стрелка вправо 12">
            <a:extLst>
              <a:ext uri="{FF2B5EF4-FFF2-40B4-BE49-F238E27FC236}">
                <a16:creationId xmlns:a16="http://schemas.microsoft.com/office/drawing/2014/main" xmlns="" id="{A4B48F4A-6A11-1A81-AB99-EFEE85DF29DF}"/>
              </a:ext>
            </a:extLst>
          </p:cNvPr>
          <p:cNvSpPr/>
          <p:nvPr/>
        </p:nvSpPr>
        <p:spPr>
          <a:xfrm>
            <a:off x="755650" y="2349500"/>
            <a:ext cx="120967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18">
            <a:extLst>
              <a:ext uri="{FF2B5EF4-FFF2-40B4-BE49-F238E27FC236}">
                <a16:creationId xmlns:a16="http://schemas.microsoft.com/office/drawing/2014/main" xmlns="" id="{F788344B-278C-26EA-8AE1-5EB4F67A36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14463" y="4717276"/>
            <a:ext cx="214313" cy="360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9C87136C-EDFF-96E1-DD31-76251184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8" y="5149076"/>
            <a:ext cx="18716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latin typeface="Calibri" pitchFamily="34" charset="0"/>
              </a:rPr>
              <a:t>Сечение площадью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alibri" pitchFamily="34" charset="0"/>
              </a:rPr>
              <a:t>F [</a:t>
            </a:r>
            <a:r>
              <a:rPr lang="ru-RU" sz="2000" b="1" dirty="0" err="1">
                <a:latin typeface="Calibri" pitchFamily="34" charset="0"/>
              </a:rPr>
              <a:t>кв.м</a:t>
            </a:r>
            <a:r>
              <a:rPr lang="en-US" sz="2000" b="1" dirty="0">
                <a:latin typeface="Calibri" pitchFamily="34" charset="0"/>
              </a:rPr>
              <a:t>]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1D65BD2A-F9B6-1BAC-3F97-23D1B133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209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V</a:t>
            </a:r>
            <a:endParaRPr lang="ru-RU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5F845309-689C-49CD-95B9-F21F0C47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211" y="657998"/>
            <a:ext cx="529431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Кинетическая энергия ВП: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900" dirty="0"/>
          </a:p>
          <a:p>
            <a:endParaRPr lang="ru-RU" sz="900" dirty="0"/>
          </a:p>
          <a:p>
            <a:r>
              <a:rPr lang="ru-RU" sz="2400" dirty="0"/>
              <a:t>Масса воздуха, протекающего через это сечение за единицу времени: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900" dirty="0"/>
          </a:p>
          <a:p>
            <a:r>
              <a:rPr lang="ru-RU" sz="2400" dirty="0"/>
              <a:t>Мощность ВП:</a:t>
            </a:r>
          </a:p>
          <a:p>
            <a:endParaRPr lang="ru-RU" sz="2400" dirty="0"/>
          </a:p>
          <a:p>
            <a:endParaRPr lang="ru-RU" sz="800" dirty="0"/>
          </a:p>
          <a:p>
            <a:endParaRPr lang="ru-RU" sz="900" dirty="0"/>
          </a:p>
          <a:p>
            <a:r>
              <a:rPr lang="ru-RU" sz="2400" dirty="0"/>
              <a:t>Удельная мощность ВП: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8345CD1-DA01-ADB7-39A0-5DCA9E4D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BADEDCF-E23F-D261-651D-CB26429F3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43216"/>
              </p:ext>
            </p:extLst>
          </p:nvPr>
        </p:nvGraphicFramePr>
        <p:xfrm>
          <a:off x="6300192" y="980728"/>
          <a:ext cx="10795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68280" imgH="419040" progId="Equation.DSMT4">
                  <p:embed/>
                </p:oleObj>
              </mc:Choice>
              <mc:Fallback>
                <p:oleObj name="Equation" r:id="rId3" imgW="368280" imgH="419040" progId="Equation.DSMT4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80728"/>
                        <a:ext cx="107950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37A6D2AA-0657-5C5F-66FA-BB64FB6C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F1B164E1-8CDF-79C5-B385-9EE1A3F75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144" y="2996952"/>
          <a:ext cx="16986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609336" imgH="203112" progId="Equation.3">
                  <p:embed/>
                </p:oleObj>
              </mc:Choice>
              <mc:Fallback>
                <p:oleObj name="Формула" r:id="rId5" imgW="609336" imgH="203112" progId="Equation.3">
                  <p:embed/>
                  <p:pic>
                    <p:nvPicPr>
                      <p:cNvPr id="1126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996952"/>
                        <a:ext cx="169862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2761CBAB-7B7C-CD5E-6B08-F850C657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56EFE861-7311-30DA-58E6-414B61FE4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128" y="3717032"/>
          <a:ext cx="21859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850531" imgH="393529" progId="Equation.3">
                  <p:embed/>
                </p:oleObj>
              </mc:Choice>
              <mc:Fallback>
                <p:oleObj name="Формула" r:id="rId7" imgW="850531" imgH="393529" progId="Equation.3">
                  <p:embed/>
                  <p:pic>
                    <p:nvPicPr>
                      <p:cNvPr id="1126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717032"/>
                        <a:ext cx="218598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6E603957-F0F9-4CA1-A0A7-DDFD802C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2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EB4CB1EC-4E84-7DB3-80D0-100D41098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2147"/>
              </p:ext>
            </p:extLst>
          </p:nvPr>
        </p:nvGraphicFramePr>
        <p:xfrm>
          <a:off x="5724128" y="4900792"/>
          <a:ext cx="20907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9" imgW="761669" imgH="393529" progId="Equation.3">
                  <p:embed/>
                </p:oleObj>
              </mc:Choice>
              <mc:Fallback>
                <p:oleObj name="Формула" r:id="rId9" imgW="761669" imgH="393529" progId="Equation.3">
                  <p:embed/>
                  <p:pic>
                    <p:nvPicPr>
                      <p:cNvPr id="1126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900792"/>
                        <a:ext cx="2090737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трелка вправо 12">
            <a:extLst>
              <a:ext uri="{FF2B5EF4-FFF2-40B4-BE49-F238E27FC236}">
                <a16:creationId xmlns:a16="http://schemas.microsoft.com/office/drawing/2014/main" xmlns="" id="{1A4C6A7B-D4EE-A52C-5FFA-46B4BA1D77F6}"/>
              </a:ext>
            </a:extLst>
          </p:cNvPr>
          <p:cNvSpPr/>
          <p:nvPr/>
        </p:nvSpPr>
        <p:spPr>
          <a:xfrm>
            <a:off x="539750" y="2997200"/>
            <a:ext cx="127952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12">
            <a:extLst>
              <a:ext uri="{FF2B5EF4-FFF2-40B4-BE49-F238E27FC236}">
                <a16:creationId xmlns:a16="http://schemas.microsoft.com/office/drawing/2014/main" xmlns="" id="{3172B2B1-C324-0D19-1609-CA5BAD359DED}"/>
              </a:ext>
            </a:extLst>
          </p:cNvPr>
          <p:cNvSpPr/>
          <p:nvPr/>
        </p:nvSpPr>
        <p:spPr>
          <a:xfrm>
            <a:off x="611188" y="1412875"/>
            <a:ext cx="120967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12">
            <a:extLst>
              <a:ext uri="{FF2B5EF4-FFF2-40B4-BE49-F238E27FC236}">
                <a16:creationId xmlns:a16="http://schemas.microsoft.com/office/drawing/2014/main" xmlns="" id="{6E76EAE2-00AC-795C-F27D-8C7FB47E1277}"/>
              </a:ext>
            </a:extLst>
          </p:cNvPr>
          <p:cNvSpPr/>
          <p:nvPr/>
        </p:nvSpPr>
        <p:spPr>
          <a:xfrm>
            <a:off x="684213" y="1916113"/>
            <a:ext cx="1209675" cy="1444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12">
            <a:extLst>
              <a:ext uri="{FF2B5EF4-FFF2-40B4-BE49-F238E27FC236}">
                <a16:creationId xmlns:a16="http://schemas.microsoft.com/office/drawing/2014/main" xmlns="" id="{F7F85D63-7A90-1700-EC9C-6EFC566E2D4D}"/>
              </a:ext>
            </a:extLst>
          </p:cNvPr>
          <p:cNvSpPr/>
          <p:nvPr/>
        </p:nvSpPr>
        <p:spPr>
          <a:xfrm>
            <a:off x="611188" y="3429000"/>
            <a:ext cx="120967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12">
            <a:extLst>
              <a:ext uri="{FF2B5EF4-FFF2-40B4-BE49-F238E27FC236}">
                <a16:creationId xmlns:a16="http://schemas.microsoft.com/office/drawing/2014/main" xmlns="" id="{1186A2D5-2EBA-1FE6-61F4-0C2D514B17A5}"/>
              </a:ext>
            </a:extLst>
          </p:cNvPr>
          <p:cNvSpPr/>
          <p:nvPr/>
        </p:nvSpPr>
        <p:spPr>
          <a:xfrm>
            <a:off x="611188" y="2708275"/>
            <a:ext cx="120967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12">
            <a:extLst>
              <a:ext uri="{FF2B5EF4-FFF2-40B4-BE49-F238E27FC236}">
                <a16:creationId xmlns:a16="http://schemas.microsoft.com/office/drawing/2014/main" xmlns="" id="{9F4D21C7-8BE7-5ED6-8534-3F0C4D06D11F}"/>
              </a:ext>
            </a:extLst>
          </p:cNvPr>
          <p:cNvSpPr/>
          <p:nvPr/>
        </p:nvSpPr>
        <p:spPr>
          <a:xfrm>
            <a:off x="539750" y="4292600"/>
            <a:ext cx="120967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12">
            <a:extLst>
              <a:ext uri="{FF2B5EF4-FFF2-40B4-BE49-F238E27FC236}">
                <a16:creationId xmlns:a16="http://schemas.microsoft.com/office/drawing/2014/main" xmlns="" id="{083E1FB5-8324-C126-371E-81534A9047FF}"/>
              </a:ext>
            </a:extLst>
          </p:cNvPr>
          <p:cNvSpPr/>
          <p:nvPr/>
        </p:nvSpPr>
        <p:spPr>
          <a:xfrm>
            <a:off x="539750" y="3860800"/>
            <a:ext cx="1209675" cy="1444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E35CA7A-3F72-E0E5-6749-14329FB720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9B67FE-B666-2A02-308E-FB0FF837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67D4FC21-2653-7C6D-13F0-85B3C85DE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234557"/>
              </p:ext>
            </p:extLst>
          </p:nvPr>
        </p:nvGraphicFramePr>
        <p:xfrm>
          <a:off x="116541" y="950912"/>
          <a:ext cx="5786314" cy="388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4" imgW="8825717" imgH="5917885" progId="Word.Document.12">
                  <p:embed/>
                </p:oleObj>
              </mc:Choice>
              <mc:Fallback>
                <p:oleObj name="Документ" r:id="rId4" imgW="8825717" imgH="5917885" progId="Word.Document.12">
                  <p:embed/>
                  <p:pic>
                    <p:nvPicPr>
                      <p:cNvPr id="122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41" y="950912"/>
                        <a:ext cx="5786314" cy="3881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9DBBD5E9-2B2D-EB0A-AAC3-C54D2507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975"/>
            <a:ext cx="12075458" cy="10795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плотности воздуха от температуры и высотных отметок над уровнем моря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36A5D268-1CCF-C2A6-59D0-59CBCE95363E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30E640-2637-4271-8407-D8DE83DAB283}" type="slidenum">
              <a:rPr lang="ru-RU" smtClean="0">
                <a:solidFill>
                  <a:srgbClr val="898989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E8CB6F-7B9F-64DF-8686-1BDFBE61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C97424-6B34-67F4-7AE4-A910C0F83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075" y="1317999"/>
            <a:ext cx="6314234" cy="30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C5D7EA-E6F5-B06D-9851-5E82386F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5FE422-7C59-0A8E-722E-6D674864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AA5AE3-F5B5-E3E6-4DCC-49CE0FC0E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9" y="1336691"/>
            <a:ext cx="6244973" cy="43351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BC166-D016-2AF5-4357-992F469AD411}"/>
              </a:ext>
            </a:extLst>
          </p:cNvPr>
          <p:cNvSpPr txBox="1"/>
          <p:nvPr/>
        </p:nvSpPr>
        <p:spPr>
          <a:xfrm>
            <a:off x="1429871" y="93693"/>
            <a:ext cx="9332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Двухпараметрическое распределение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Вейбулла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различных γ</a:t>
            </a:r>
            <a:endParaRPr lang="ru-RU" sz="2400" b="1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3AACBE0-ACB7-CF42-74BF-862E076E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83597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7B7F594F-F5A4-8BC5-7665-8C71DE2B6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58361"/>
              </p:ext>
            </p:extLst>
          </p:nvPr>
        </p:nvGraphicFramePr>
        <p:xfrm>
          <a:off x="7553960" y="668102"/>
          <a:ext cx="2606040" cy="94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333500" imgH="482600" progId="Equation.DSMT4">
                  <p:embed/>
                </p:oleObj>
              </mc:Choice>
              <mc:Fallback>
                <p:oleObj name="Equation" r:id="rId5" imgW="1333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960" y="668102"/>
                        <a:ext cx="2606040" cy="949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428432C-27AB-4E0B-BEF8-D80F07C11A36}"/>
              </a:ext>
            </a:extLst>
          </p:cNvPr>
          <p:cNvSpPr txBox="1"/>
          <p:nvPr/>
        </p:nvSpPr>
        <p:spPr>
          <a:xfrm>
            <a:off x="6798564" y="1647189"/>
            <a:ext cx="5326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Параметры распределения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Вейбула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(γ — безразмерный параметр формы, β — параметр масштаба, м/с), определяются местными условиями.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273E98-9B5B-D559-7B0F-486E19D9B300}"/>
              </a:ext>
            </a:extLst>
          </p:cNvPr>
          <p:cNvSpPr txBox="1"/>
          <p:nvPr/>
        </p:nvSpPr>
        <p:spPr>
          <a:xfrm>
            <a:off x="6798564" y="2962000"/>
            <a:ext cx="5326380" cy="2402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случая, когда среднестатистическая скорость ветрового потока равна 10 м/с (т. е. β = 11,3 м/с) на рис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унке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приведён график для четырёх наиболее распространённых значений γ. Из графика видно, что при β =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увеличением γ существует тенденция расширения вероятности присутствия диапазона высоких скоростей ветрового потока, т. е. для ветроэнергетики высокие значения γ предпочтительней. Для большинства метеорологических станций России γ ≈ 2,0.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96EF4D-A816-1EF1-2117-E294B15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997B90F-0D12-4A77-02FD-0C5E34B6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0" y="551809"/>
            <a:ext cx="6442761" cy="546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EFE423-15FC-6697-B6D0-BBA65D94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7C2245-3913-8FF9-F212-641F477CCDD8}"/>
              </a:ext>
            </a:extLst>
          </p:cNvPr>
          <p:cNvSpPr txBox="1"/>
          <p:nvPr/>
        </p:nvSpPr>
        <p:spPr>
          <a:xfrm>
            <a:off x="153127" y="90144"/>
            <a:ext cx="1186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ветрового потока с ветровой турбиной при различной  частоте вращения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825332-7BB0-7ACD-5DDE-6779E82D8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303" y="802662"/>
            <a:ext cx="4042437" cy="50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CDD62B-5AF8-810A-979E-072245C5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xmlns="" id="{21EE9899-EA76-F904-0A63-F88E65DB31B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146951"/>
              </p:ext>
            </p:extLst>
          </p:nvPr>
        </p:nvGraphicFramePr>
        <p:xfrm>
          <a:off x="2315229" y="422837"/>
          <a:ext cx="7844771" cy="56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Документ" r:id="rId4" imgW="7789240" imgH="5637812" progId="Word.Document.12">
                  <p:embed/>
                </p:oleObj>
              </mc:Choice>
              <mc:Fallback>
                <p:oleObj name="Документ" r:id="rId4" imgW="7789240" imgH="5637812" progId="Word.Document.12">
                  <p:embed/>
                  <p:pic>
                    <p:nvPicPr>
                      <p:cNvPr id="4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229" y="422837"/>
                        <a:ext cx="7844771" cy="5676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63C237-FA56-87A5-064A-9F999C530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64A63D-B105-60C0-24D5-1FA48E876C6F}"/>
              </a:ext>
            </a:extLst>
          </p:cNvPr>
          <p:cNvSpPr txBox="1"/>
          <p:nvPr/>
        </p:nvSpPr>
        <p:spPr>
          <a:xfrm>
            <a:off x="-1" y="0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основных многолетних энергетических характеристик ветра по многолетнему ряду наблюдений</a:t>
            </a:r>
          </a:p>
        </p:txBody>
      </p:sp>
    </p:spTree>
    <p:extLst>
      <p:ext uri="{BB962C8B-B14F-4D97-AF65-F5344CB8AC3E}">
        <p14:creationId xmlns:p14="http://schemas.microsoft.com/office/powerpoint/2010/main" val="96570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97924B-D971-3880-950C-1D5157E7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D0E39F-654A-DCA4-799C-4958E2E0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E9E21D-0CEA-C7C7-BE59-ED5CB0E1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98" y="140482"/>
            <a:ext cx="9807714" cy="58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36275C-41CF-CF2A-1DC1-06197B5C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4E8C11-2804-53CD-AD64-BE16905A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29" y="0"/>
            <a:ext cx="7208847" cy="60073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E523A4-835C-4A05-126A-BF65B4BB2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7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26989</TotalTime>
  <Words>254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Тема1</vt:lpstr>
      <vt:lpstr>Equation</vt:lpstr>
      <vt:lpstr>Формула</vt:lpstr>
      <vt:lpstr>Документ</vt:lpstr>
      <vt:lpstr>Презентация PowerPoint</vt:lpstr>
      <vt:lpstr>Презентация PowerPoint</vt:lpstr>
      <vt:lpstr>Презентация PowerPoint</vt:lpstr>
      <vt:lpstr>Зависимость плотности воздуха от температуры и высотных отметок над уровнем моря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208</cp:revision>
  <dcterms:created xsi:type="dcterms:W3CDTF">2018-11-25T16:28:05Z</dcterms:created>
  <dcterms:modified xsi:type="dcterms:W3CDTF">2024-05-08T09:36:47Z</dcterms:modified>
</cp:coreProperties>
</file>