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2" r:id="rId18"/>
    <p:sldId id="293" r:id="rId19"/>
    <p:sldId id="289" r:id="rId20"/>
    <p:sldId id="290" r:id="rId21"/>
    <p:sldId id="291" r:id="rId22"/>
    <p:sldId id="294" r:id="rId23"/>
    <p:sldId id="260" r:id="rId24"/>
    <p:sldId id="261" r:id="rId25"/>
    <p:sldId id="262" r:id="rId26"/>
    <p:sldId id="265" r:id="rId27"/>
    <p:sldId id="263" r:id="rId28"/>
    <p:sldId id="266" r:id="rId29"/>
    <p:sldId id="267" r:id="rId30"/>
    <p:sldId id="270" r:id="rId31"/>
    <p:sldId id="271" r:id="rId32"/>
    <p:sldId id="268" r:id="rId33"/>
    <p:sldId id="269" r:id="rId34"/>
    <p:sldId id="264" r:id="rId35"/>
    <p:sldId id="272" r:id="rId36"/>
    <p:sldId id="273" r:id="rId37"/>
    <p:sldId id="274" r:id="rId38"/>
    <p:sldId id="27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acebook.github.io/jsx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onicframework.com/docs/native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Разработка мобильных приложений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КРОССПЛАТФОРМЕННЫЕ 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2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1" y="182880"/>
            <a:ext cx="116850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Roboto"/>
              </a:rPr>
              <a:t>React</a:t>
            </a:r>
            <a:r>
              <a:rPr lang="ru-RU" sz="28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Roboto"/>
              </a:rPr>
              <a:t>Native</a:t>
            </a:r>
            <a:endParaRPr lang="ru-RU" sz="2800" b="1" dirty="0" smtClean="0">
              <a:solidFill>
                <a:srgbClr val="000000"/>
              </a:solidFill>
              <a:latin typeface="Roboto"/>
            </a:endParaRPr>
          </a:p>
          <a:p>
            <a:pPr algn="ctr"/>
            <a:endParaRPr lang="ru-RU" sz="2800" b="1" dirty="0">
              <a:solidFill>
                <a:srgbClr val="000000"/>
              </a:solidFill>
              <a:latin typeface="Roboto"/>
            </a:endParaRPr>
          </a:p>
          <a:p>
            <a:r>
              <a:rPr lang="ru-RU" sz="2800" dirty="0">
                <a:solidFill>
                  <a:srgbClr val="000000"/>
                </a:solidFill>
                <a:latin typeface="Open Sans"/>
              </a:rPr>
              <a:t>Применяется для перевода кода приложения в машинный язык и обеспечивает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нативный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внешний вид мобильных приложений.</a:t>
            </a:r>
            <a:br>
              <a:rPr lang="ru-RU" sz="2800" dirty="0">
                <a:solidFill>
                  <a:srgbClr val="000000"/>
                </a:solidFill>
                <a:latin typeface="Open Sans"/>
              </a:rPr>
            </a:br>
            <a:r>
              <a:rPr lang="ru-RU" sz="2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Open Sans"/>
              </a:rPr>
            </a:br>
            <a:r>
              <a:rPr lang="ru-RU" sz="2800" dirty="0">
                <a:solidFill>
                  <a:srgbClr val="000000"/>
                </a:solidFill>
                <a:latin typeface="Open Sans"/>
              </a:rPr>
              <a:t>При работе с 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React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Native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вам необходимо сделать сборку своих собственных элементов управления, построить иерархию с учетом интеграции и разработать пользовательский интерфейс на языке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React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Native</a:t>
            </a:r>
            <a:r>
              <a:rPr lang="ru-RU" sz="2800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424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6" y="-66973"/>
            <a:ext cx="1190645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FuturaPT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FuturaPT"/>
              </a:rPr>
              <a:t>причины для выбора этой платформы при разработке мобильного приложения</a:t>
            </a:r>
            <a:r>
              <a:rPr lang="ru-RU" sz="2400" b="1" dirty="0" smtClean="0">
                <a:solidFill>
                  <a:srgbClr val="000000"/>
                </a:solidFill>
                <a:latin typeface="FuturaP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FuturaP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Кросс-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платформенность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. Приложение будет работать на всех платформах: почти весь код написан на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JavaScript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, общем языке для всех платформ, и этот код взаимодействует с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нативными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компонентами ОС. Но учтите, что, например, приведение приложения в соответствие с формальными требованиями разных ОС надо будет делать отдельно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Простота и легкость создания. Кросс-платформенный 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фреймворк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React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Native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достаточно прост и удобен (конечно, если разработчик понимает, что делает и что хочет получить в итоге).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Экономия времени. Кроссплатформенность, плагины с открытым исходным кодом и простота разработки — все это упрощает задачу и сокращает время.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Сходство с 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нативными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приложениями. Приложения, созданные с помощью 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React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Native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, по поведению и внешнему виду близки к 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нативным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React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Native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идеально подходит, если вам нужна скорость 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нативного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приложения, но не нужна сложность.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6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03" y="413886"/>
            <a:ext cx="1197061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FuturaPT"/>
              </a:rPr>
              <a:t>Из существенных минусов</a:t>
            </a:r>
            <a:r>
              <a:rPr lang="ru-RU" sz="2800" b="1" dirty="0" smtClean="0">
                <a:solidFill>
                  <a:srgbClr val="000000"/>
                </a:solidFill>
                <a:latin typeface="FuturaP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FuturaP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это 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молодой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фреймворк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и некоторые компоненты отсутствуют, да и обновлений слишком много, а это грозит тем, что вам постоянно придется следить за последними версиями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фреймворка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и его библиотек,</a:t>
            </a:r>
            <a:br>
              <a:rPr lang="ru-RU" sz="2400" dirty="0">
                <a:solidFill>
                  <a:srgbClr val="000000"/>
                </a:solidFill>
                <a:latin typeface="FuturaPT"/>
              </a:rPr>
            </a:br>
            <a:endParaRPr lang="ru-RU" sz="2400" dirty="0" smtClean="0">
              <a:solidFill>
                <a:srgbClr val="000000"/>
              </a:solidFill>
              <a:latin typeface="FuturaP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не подойдет для проект с тяжелой и сложной графикой и анимацией и, если очень надо, возможно, придется поковыряться с </a:t>
            </a:r>
            <a:r>
              <a:rPr lang="ru-RU" sz="2400" dirty="0" err="1" smtClean="0">
                <a:solidFill>
                  <a:srgbClr val="000000"/>
                </a:solidFill>
                <a:latin typeface="FuturaPT"/>
              </a:rPr>
              <a:t>нативным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кодом,</a:t>
            </a:r>
            <a:br>
              <a:rPr lang="ru-RU" sz="2400" dirty="0" smtClean="0">
                <a:solidFill>
                  <a:srgbClr val="000000"/>
                </a:solidFill>
                <a:latin typeface="FuturaPT"/>
              </a:rPr>
            </a:br>
            <a:endParaRPr lang="ru-RU" sz="2400" dirty="0" smtClean="0">
              <a:solidFill>
                <a:srgbClr val="000000"/>
              </a:solidFill>
              <a:latin typeface="FuturaP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при 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верстке элементов разработчики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iOS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пригрустнут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 — визуального редактора интерфейса нет и все делается в коде с помощью </a:t>
            </a:r>
            <a:r>
              <a:rPr lang="ru-RU" sz="2400" dirty="0">
                <a:solidFill>
                  <a:srgbClr val="B38959"/>
                </a:solidFill>
                <a:latin typeface="FuturaPT"/>
                <a:hlinkClick r:id="rId2"/>
              </a:rPr>
              <a:t>JSX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-разметки (не то, чтобы она обязательна, но так можно хотя бы увидеть иерархию компонентов). Для тех, кто по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Android'у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заметят сходство с XML и выдохнут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FuturaPT"/>
            </a:endParaRPr>
          </a:p>
        </p:txBody>
      </p:sp>
    </p:spTree>
    <p:extLst>
      <p:ext uri="{BB962C8B-B14F-4D97-AF65-F5344CB8AC3E}">
        <p14:creationId xmlns:p14="http://schemas.microsoft.com/office/powerpoint/2010/main" val="29865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03" y="209674"/>
            <a:ext cx="11819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00"/>
                </a:solidFill>
                <a:latin typeface="Roboto"/>
              </a:rPr>
              <a:t>Flutter</a:t>
            </a:r>
            <a:endParaRPr lang="ru-RU" sz="2800" b="1" dirty="0" smtClean="0">
              <a:solidFill>
                <a:srgbClr val="000000"/>
              </a:solidFill>
              <a:latin typeface="Roboto"/>
            </a:endParaRPr>
          </a:p>
          <a:p>
            <a:pPr algn="ctr"/>
            <a:endParaRPr lang="ru-RU" sz="2800" b="1" dirty="0">
              <a:solidFill>
                <a:srgbClr val="000000"/>
              </a:solidFill>
              <a:latin typeface="Roboto"/>
            </a:endParaRPr>
          </a:p>
          <a:p>
            <a:r>
              <a:rPr lang="ru-RU" sz="2800" dirty="0">
                <a:solidFill>
                  <a:srgbClr val="000000"/>
                </a:solidFill>
                <a:latin typeface="Open Sans"/>
              </a:rPr>
              <a:t>Позволяет создавать приложения на языке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Dart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Flutter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предлагает множество элементов интерфейса, которые выглядят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нативными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для ОС, но не являются таковыми. Этот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фреймворк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может подойти для создания унифицированного UX, и он придерживается иного подхода, чем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React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Native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.</a:t>
            </a:r>
            <a:br>
              <a:rPr lang="ru-RU" sz="2800" dirty="0">
                <a:solidFill>
                  <a:srgbClr val="000000"/>
                </a:solidFill>
                <a:latin typeface="Open Sans"/>
              </a:rPr>
            </a:br>
            <a:r>
              <a:rPr lang="ru-RU" sz="2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Open Sans"/>
              </a:rPr>
            </a:br>
            <a:r>
              <a:rPr lang="ru-RU" sz="2800" dirty="0" err="1">
                <a:solidFill>
                  <a:srgbClr val="000000"/>
                </a:solidFill>
                <a:latin typeface="Open Sans"/>
              </a:rPr>
              <a:t>Flutter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не превращает исходный код в 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нативный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, который выполняется платформой. Фактически он рисует окно на экране телефона и выводит все элементы сам</a:t>
            </a:r>
            <a:endParaRPr lang="ru-RU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942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19" y="97300"/>
            <a:ext cx="1210858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FuturaPT"/>
              </a:rPr>
              <a:t>А теперь подробнее о плюсах: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FuturaPT"/>
              </a:rPr>
              <a:t>Язык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Dart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FuturaPT"/>
              </a:rPr>
              <a:t>Изначально он задумывался как инструмент для разработки клиентских приложений, был оптимизирован и создан для разработки пользовательского интерфейса. Этот язык предоставляет отличные возможности для разработки кроссплатформенных мобильных приложений. Кроме того,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Dart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 был создан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Google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 как расширенная версия </a:t>
            </a:r>
            <a:r>
              <a:rPr lang="ru-RU" b="1" i="1" dirty="0" err="1" smtClean="0">
                <a:solidFill>
                  <a:srgbClr val="000000"/>
                </a:solidFill>
                <a:latin typeface="FuturaPT"/>
              </a:rPr>
              <a:t>JavaScript</a:t>
            </a:r>
            <a:r>
              <a:rPr lang="ru-RU" dirty="0" smtClean="0">
                <a:solidFill>
                  <a:srgbClr val="000000"/>
                </a:solidFill>
                <a:latin typeface="FuturaP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FuturaPT"/>
              </a:rPr>
              <a:t>Массовый 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переход на 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Flutter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000000"/>
                </a:solidFill>
                <a:latin typeface="FuturaPT"/>
              </a:rPr>
              <a:t>Flutter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 потребовался всего год, чтобы превзойти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React</a:t>
            </a:r>
            <a:r>
              <a:rPr lang="ru-RU" b="1" i="1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Native</a:t>
            </a:r>
            <a:r>
              <a:rPr lang="ru-RU" b="1" i="1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по популярности (хотя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React</a:t>
            </a:r>
            <a:r>
              <a:rPr lang="ru-RU" b="1" i="1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Native</a:t>
            </a:r>
            <a:r>
              <a:rPr lang="ru-RU" b="1" i="1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была самой востребованной платформой в свое время). Сегодня с 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Flutter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 вы получаете мощный источник ресурсов для обучения и более квалифицированных разработчиков для создания </a:t>
            </a:r>
            <a:r>
              <a:rPr lang="ru-RU" dirty="0" smtClean="0">
                <a:solidFill>
                  <a:srgbClr val="000000"/>
                </a:solidFill>
                <a:latin typeface="FuturaPT"/>
              </a:rPr>
              <a:t>приложения.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FuturaPT"/>
              </a:rPr>
              <a:t>Легкость 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обучения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FuturaPT"/>
              </a:rPr>
              <a:t>Кажется, что не существует такого языка или набора инструментов разработки, которые просты в освоении. Однако есть большая разница между тем, когда есть четкая документация и стандартные шаблоны проектирования, и когда можно найти только разнородную документацию и противоречивые способы решения, казалось бы, простых проблем.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Flutter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 — это первый </a:t>
            </a:r>
            <a:r>
              <a:rPr lang="ru-RU" dirty="0" smtClean="0">
                <a:solidFill>
                  <a:srgbClr val="000000"/>
                </a:solidFill>
                <a:latin typeface="FuturaPT"/>
              </a:rPr>
              <a:t>случай!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FuturaPT"/>
              </a:rPr>
              <a:t>Высокая 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скорость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FuturaPT"/>
              </a:rPr>
              <a:t>Приложения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Flutter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 компилируются в машинный код с использованием графики и движков рендеринга, встроенных в</a:t>
            </a:r>
            <a:r>
              <a:rPr lang="ru-RU" b="1" i="1" dirty="0">
                <a:solidFill>
                  <a:srgbClr val="000000"/>
                </a:solidFill>
                <a:latin typeface="FuturaPT"/>
              </a:rPr>
              <a:t> C/C++. 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Вот почему такие приложения быстрые и надежные. В сфере кроссплатформенных технологий это дает очевидное преимущество </a:t>
            </a:r>
            <a:r>
              <a:rPr lang="ru-RU" dirty="0" err="1">
                <a:solidFill>
                  <a:srgbClr val="000000"/>
                </a:solidFill>
                <a:latin typeface="FuturaPT"/>
              </a:rPr>
              <a:t>Flutter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 перед </a:t>
            </a:r>
            <a:r>
              <a:rPr lang="ru-RU" dirty="0" smtClean="0">
                <a:solidFill>
                  <a:srgbClr val="000000"/>
                </a:solidFill>
                <a:latin typeface="FuturaPT"/>
              </a:rPr>
              <a:t>конкурентами.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FuturaPT"/>
              </a:rPr>
              <a:t>Крутая разработка.  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Flutter</a:t>
            </a:r>
            <a:r>
              <a:rPr lang="ru-RU" dirty="0" smtClean="0">
                <a:solidFill>
                  <a:srgbClr val="000000"/>
                </a:solidFill>
                <a:latin typeface="FuturaPT"/>
              </a:rPr>
              <a:t> 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создан с отличным языком и быстрым движком рендеринга (</a:t>
            </a:r>
            <a:r>
              <a:rPr lang="ru-RU" b="1" i="1" dirty="0" err="1">
                <a:solidFill>
                  <a:srgbClr val="000000"/>
                </a:solidFill>
                <a:latin typeface="FuturaPT"/>
              </a:rPr>
              <a:t>Skia</a:t>
            </a:r>
            <a:r>
              <a:rPr lang="ru-RU" dirty="0" smtClean="0">
                <a:solidFill>
                  <a:srgbClr val="000000"/>
                </a:solidFill>
                <a:latin typeface="FuturaPT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6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653"/>
            <a:ext cx="1211820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0000"/>
                </a:solidFill>
                <a:latin typeface="FuturaPT"/>
              </a:rPr>
              <a:t> </a:t>
            </a:r>
            <a:r>
              <a:rPr lang="ru-RU" sz="2200" b="1" dirty="0">
                <a:solidFill>
                  <a:srgbClr val="000000"/>
                </a:solidFill>
                <a:latin typeface="FuturaPT"/>
              </a:rPr>
              <a:t>В</a:t>
            </a:r>
            <a:r>
              <a:rPr lang="ru-RU" sz="2200" b="1" dirty="0" smtClean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FuturaPT"/>
              </a:rPr>
              <a:t>целом</a:t>
            </a:r>
            <a:r>
              <a:rPr lang="ru-RU" sz="2800" b="1" dirty="0">
                <a:solidFill>
                  <a:srgbClr val="000000"/>
                </a:solidFill>
                <a:latin typeface="FuturaPT"/>
              </a:rPr>
              <a:t> — довольны, получилось очень неплохо. Но есть минусы: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0000"/>
                </a:solidFill>
                <a:latin typeface="FuturaPT"/>
              </a:rPr>
              <a:t>Сырой 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API. Могут поменять спецификацию «на лету</a:t>
            </a:r>
            <a:r>
              <a:rPr lang="ru-RU" sz="2200" dirty="0" smtClean="0">
                <a:solidFill>
                  <a:srgbClr val="000000"/>
                </a:solidFill>
                <a:latin typeface="FuturaPT"/>
              </a:rPr>
              <a:t>».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>
              <a:solidFill>
                <a:srgbClr val="000000"/>
              </a:solidFill>
              <a:latin typeface="FuturaP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0000"/>
                </a:solidFill>
                <a:latin typeface="FuturaPT"/>
              </a:rPr>
              <a:t>Не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 работают некоторые </a:t>
            </a:r>
            <a:r>
              <a:rPr lang="ru-RU" sz="2200" dirty="0" err="1">
                <a:solidFill>
                  <a:srgbClr val="000000"/>
                </a:solidFill>
                <a:latin typeface="FuturaPT"/>
              </a:rPr>
              <a:t>нативные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 вещи, которые должны работать из коробки. Например, до сих пор есть глюки в текстовых полях на некоторых моделях телефонов (</a:t>
            </a:r>
            <a:r>
              <a:rPr lang="ru-RU" sz="2200" dirty="0" err="1">
                <a:solidFill>
                  <a:srgbClr val="000000"/>
                </a:solidFill>
                <a:latin typeface="FuturaPT"/>
              </a:rPr>
              <a:t>задваивается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 текст). Решается костылями. А очень неприятно решать костылями то, что ожидаемо должно правильно работать из коробки.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0000"/>
                </a:solidFill>
                <a:latin typeface="FuturaPT"/>
              </a:rPr>
              <a:t>Нет 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НОРМАЛЬНОГО WYSIWYG-редактора (проект зефир скорее мертв, чем жив).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 err="1" smtClean="0">
                <a:solidFill>
                  <a:srgbClr val="000000"/>
                </a:solidFill>
                <a:latin typeface="FuturaPT"/>
              </a:rPr>
              <a:t>Виджеты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. Пришлось писать на </a:t>
            </a:r>
            <a:r>
              <a:rPr lang="ru-RU" sz="2200" dirty="0" err="1">
                <a:solidFill>
                  <a:srgbClr val="000000"/>
                </a:solidFill>
                <a:latin typeface="FuturaPT"/>
              </a:rPr>
              <a:t>нативе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. В итоге довольно сложная архитектура, т.к. </a:t>
            </a:r>
            <a:r>
              <a:rPr lang="ru-RU" sz="2200" dirty="0" err="1">
                <a:solidFill>
                  <a:srgbClr val="000000"/>
                </a:solidFill>
                <a:latin typeface="FuturaPT"/>
              </a:rPr>
              <a:t>виджет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 должен работать в паре с основным приложением, а поднимать </a:t>
            </a:r>
            <a:r>
              <a:rPr lang="ru-RU" sz="2200" dirty="0" err="1">
                <a:solidFill>
                  <a:srgbClr val="000000"/>
                </a:solidFill>
                <a:latin typeface="FuturaPT"/>
              </a:rPr>
              <a:t>дартовское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 приложение в фоне для </a:t>
            </a:r>
            <a:r>
              <a:rPr lang="ru-RU" sz="2200" dirty="0" err="1">
                <a:solidFill>
                  <a:srgbClr val="000000"/>
                </a:solidFill>
                <a:latin typeface="FuturaPT"/>
              </a:rPr>
              <a:t>виджета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 — это сразу большой расход памяти (напомню, у </a:t>
            </a:r>
            <a:r>
              <a:rPr lang="ru-RU" sz="2200" dirty="0" err="1">
                <a:solidFill>
                  <a:srgbClr val="000000"/>
                </a:solidFill>
                <a:latin typeface="FuturaPT"/>
              </a:rPr>
              <a:t>виджетов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 например на </a:t>
            </a:r>
            <a:r>
              <a:rPr lang="ru-RU" sz="2200" dirty="0" err="1">
                <a:solidFill>
                  <a:srgbClr val="000000"/>
                </a:solidFill>
                <a:latin typeface="FuturaPT"/>
              </a:rPr>
              <a:t>айфонах</a:t>
            </a:r>
            <a:r>
              <a:rPr lang="ru-RU" sz="2200" dirty="0">
                <a:solidFill>
                  <a:srgbClr val="000000"/>
                </a:solidFill>
                <a:latin typeface="FuturaPT"/>
              </a:rPr>
              <a:t> есть ограничение в 24 мегабайта). Выкрутиться можно, но архитектура получается довольно дремучая.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138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57" y="250257"/>
            <a:ext cx="1179094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00"/>
                </a:solidFill>
                <a:latin typeface="Roboto"/>
              </a:rPr>
              <a:t>Ionic</a:t>
            </a:r>
            <a:endParaRPr lang="ru-RU" sz="3200" b="1" dirty="0" smtClean="0">
              <a:solidFill>
                <a:srgbClr val="000000"/>
              </a:solidFill>
              <a:latin typeface="Roboto"/>
            </a:endParaRPr>
          </a:p>
          <a:p>
            <a:pPr algn="ctr"/>
            <a:endParaRPr lang="ru-RU" sz="2800" b="1" dirty="0">
              <a:solidFill>
                <a:srgbClr val="000000"/>
              </a:solidFill>
              <a:latin typeface="Roboto"/>
            </a:endParaRPr>
          </a:p>
          <a:p>
            <a:r>
              <a:rPr lang="ru-RU" sz="2800" dirty="0">
                <a:solidFill>
                  <a:srgbClr val="000000"/>
                </a:solidFill>
                <a:latin typeface="FuturaPT"/>
              </a:rPr>
              <a:t>Это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фреймворк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типа </a:t>
            </a:r>
            <a:r>
              <a:rPr lang="ru-RU" sz="2800" b="1" i="1" dirty="0" err="1">
                <a:solidFill>
                  <a:srgbClr val="000000"/>
                </a:solidFill>
                <a:latin typeface="FuturaPT"/>
              </a:rPr>
              <a:t>Hybrid-Web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, где приложение на телефоне выполняются в специальной оболочке (</a:t>
            </a:r>
            <a:r>
              <a:rPr lang="ru-RU" sz="2800" b="1" i="1" dirty="0" err="1">
                <a:solidFill>
                  <a:srgbClr val="000000"/>
                </a:solidFill>
                <a:latin typeface="FuturaPT"/>
              </a:rPr>
              <a:t>UIWebView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для </a:t>
            </a:r>
            <a:r>
              <a:rPr lang="ru-RU" sz="2800" b="1" i="1" dirty="0" err="1">
                <a:solidFill>
                  <a:srgbClr val="000000"/>
                </a:solidFill>
                <a:latin typeface="FuturaPT"/>
              </a:rPr>
              <a:t>iOS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и </a:t>
            </a:r>
            <a:r>
              <a:rPr lang="ru-RU" sz="2800" b="1" i="1" dirty="0" err="1">
                <a:solidFill>
                  <a:srgbClr val="000000"/>
                </a:solidFill>
                <a:latin typeface="FuturaPT"/>
              </a:rPr>
              <a:t>WebView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для </a:t>
            </a:r>
            <a:r>
              <a:rPr lang="ru-RU" sz="2800" b="1" i="1" dirty="0" err="1">
                <a:solidFill>
                  <a:srgbClr val="000000"/>
                </a:solidFill>
                <a:latin typeface="FuturaPT"/>
              </a:rPr>
              <a:t>Android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), а она уже позволяет показывать </a:t>
            </a:r>
            <a:r>
              <a:rPr lang="ru-RU" sz="2800" b="1" i="1" dirty="0">
                <a:solidFill>
                  <a:srgbClr val="000000"/>
                </a:solidFill>
                <a:latin typeface="FuturaPT"/>
              </a:rPr>
              <a:t>HTML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и выполнять </a:t>
            </a:r>
            <a:r>
              <a:rPr lang="ru-RU" sz="2800" b="1" i="1" dirty="0" err="1">
                <a:solidFill>
                  <a:srgbClr val="000000"/>
                </a:solidFill>
                <a:latin typeface="FuturaPT"/>
              </a:rPr>
              <a:t>JavaScript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. Получается, приложение работает как бы в веб-браузере :)</a:t>
            </a:r>
            <a:br>
              <a:rPr lang="ru-RU" sz="2800" dirty="0">
                <a:solidFill>
                  <a:srgbClr val="000000"/>
                </a:solidFill>
                <a:latin typeface="FuturaPT"/>
              </a:rPr>
            </a:br>
            <a:r>
              <a:rPr lang="ru-RU" sz="2800" dirty="0">
                <a:solidFill>
                  <a:srgbClr val="000000"/>
                </a:solidFill>
                <a:latin typeface="FuturaP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FuturaPT"/>
              </a:rPr>
            </a:br>
            <a:r>
              <a:rPr lang="ru-RU" sz="2800" dirty="0">
                <a:solidFill>
                  <a:srgbClr val="000000"/>
                </a:solidFill>
                <a:latin typeface="FuturaPT"/>
              </a:rPr>
              <a:t>Нет необходимости в глубоких познаниях в каком-либо из 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фреймворков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. У </a:t>
            </a:r>
            <a:r>
              <a:rPr lang="ru-RU" sz="2800" b="1" i="1" dirty="0" err="1">
                <a:solidFill>
                  <a:srgbClr val="000000"/>
                </a:solidFill>
                <a:latin typeface="FuturaPT"/>
              </a:rPr>
              <a:t>Ionic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огромная встроенная библиотека общих инструментов и большое количество плагинов и модулей, которые обеспечивают доступ к 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нативным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функциям.</a:t>
            </a:r>
            <a:br>
              <a:rPr lang="ru-RU" sz="2800" dirty="0">
                <a:solidFill>
                  <a:srgbClr val="000000"/>
                </a:solidFill>
                <a:latin typeface="FuturaPT"/>
              </a:rPr>
            </a:br>
            <a:endParaRPr lang="ru-RU" sz="2800" b="0" i="0" dirty="0">
              <a:solidFill>
                <a:srgbClr val="000000"/>
              </a:solidFill>
              <a:effectLst/>
              <a:latin typeface="FuturaPT"/>
            </a:endParaRPr>
          </a:p>
        </p:txBody>
      </p:sp>
    </p:spTree>
    <p:extLst>
      <p:ext uri="{BB962C8B-B14F-4D97-AF65-F5344CB8AC3E}">
        <p14:creationId xmlns:p14="http://schemas.microsoft.com/office/powerpoint/2010/main" val="21936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03" y="96826"/>
            <a:ext cx="1198345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FuturaPT"/>
              </a:rPr>
              <a:t>И еще немного о преимуществах этого </a:t>
            </a:r>
            <a:r>
              <a:rPr lang="ru-RU" sz="2800" b="1" dirty="0" err="1">
                <a:solidFill>
                  <a:srgbClr val="000000"/>
                </a:solidFill>
                <a:latin typeface="FuturaPT"/>
              </a:rPr>
              <a:t>фреймворка</a:t>
            </a:r>
            <a:r>
              <a:rPr lang="ru-RU" sz="2800" b="1" dirty="0">
                <a:solidFill>
                  <a:srgbClr val="000000"/>
                </a:solidFill>
                <a:latin typeface="FuturaPT"/>
              </a:rPr>
              <a:t>: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FuturaPT"/>
              </a:rPr>
            </a:br>
            <a:r>
              <a:rPr lang="ru-RU" sz="2800" dirty="0">
                <a:solidFill>
                  <a:srgbClr val="000000"/>
                </a:solidFill>
                <a:latin typeface="FuturaP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FuturaPT"/>
              </a:rPr>
            </a:br>
            <a:endParaRPr lang="ru-RU" sz="2800" dirty="0">
              <a:solidFill>
                <a:srgbClr val="000000"/>
              </a:solidFill>
              <a:latin typeface="FuturaP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FuturaPT"/>
              </a:rPr>
              <a:t>Используется инструментарий, хорошо известный всем разработчикам.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FuturaPT"/>
              </a:rPr>
              <a:t>Разработка на 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фреймворке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Ionic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происходит намного быстрее, чем на остальных. Он основан на 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Angular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, а это значит, что во время разработки приложение можно запускать в браузере и смотреть, как оно выглядит.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FuturaPT"/>
              </a:rPr>
              <a:t>Есть готовые шаблоны приложений и встроенные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пресеты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, так что начать разработку — проще простого</a:t>
            </a:r>
            <a:r>
              <a:rPr lang="ru-RU" sz="2800" dirty="0" smtClean="0">
                <a:solidFill>
                  <a:srgbClr val="000000"/>
                </a:solidFill>
                <a:latin typeface="FuturaPT"/>
              </a:rPr>
              <a:t>.</a:t>
            </a:r>
            <a:endParaRPr lang="ru-RU" sz="2800" dirty="0">
              <a:solidFill>
                <a:srgbClr val="000000"/>
              </a:solidFill>
              <a:latin typeface="FuturaP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FuturaPT"/>
              </a:rPr>
              <a:t>Концепция: «Создай один раз, используй всегда и везде</a:t>
            </a:r>
            <a:r>
              <a:rPr lang="ru-RU" sz="2800" dirty="0" smtClean="0">
                <a:solidFill>
                  <a:srgbClr val="000000"/>
                </a:solidFill>
                <a:latin typeface="FuturaPT"/>
              </a:rPr>
              <a:t>».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FuturaPT"/>
              </a:rPr>
              <a:t>  Доступны 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несколько компонентов пользовательского интерфейса</a:t>
            </a:r>
            <a:r>
              <a:rPr lang="ru-RU" dirty="0">
                <a:solidFill>
                  <a:srgbClr val="000000"/>
                </a:solidFill>
                <a:latin typeface="FuturaPT"/>
              </a:rPr>
              <a:t>.</a:t>
            </a:r>
            <a:br>
              <a:rPr lang="ru-RU" dirty="0">
                <a:solidFill>
                  <a:srgbClr val="000000"/>
                </a:solidFill>
                <a:latin typeface="FuturaPT"/>
              </a:rPr>
            </a:br>
            <a:endParaRPr lang="ru-RU" b="0" i="0" dirty="0">
              <a:solidFill>
                <a:srgbClr val="000000"/>
              </a:solidFill>
              <a:effectLst/>
              <a:latin typeface="FuturaPT"/>
            </a:endParaRPr>
          </a:p>
        </p:txBody>
      </p:sp>
    </p:spTree>
    <p:extLst>
      <p:ext uri="{BB962C8B-B14F-4D97-AF65-F5344CB8AC3E}">
        <p14:creationId xmlns:p14="http://schemas.microsoft.com/office/powerpoint/2010/main" val="2022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77" y="474345"/>
            <a:ext cx="1200270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FuturaPT"/>
              </a:rPr>
              <a:t>Из минусов:</a:t>
            </a:r>
            <a:r>
              <a:rPr lang="ru-RU" sz="2400"/>
              <a:t/>
            </a:r>
            <a:br>
              <a:rPr lang="ru-RU" sz="2400"/>
            </a:b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по отзывам разработчиков тестирование приложения может быть довольно сложным. Протестировать встроенные функции устройства (например, камера, вибрация, мигание), которые есть </a:t>
            </a:r>
            <a:r>
              <a:rPr lang="ru-RU" sz="2400" dirty="0" smtClean="0">
                <a:solidFill>
                  <a:srgbClr val="B38959"/>
                </a:solidFill>
                <a:latin typeface="FuturaPT"/>
                <a:hlinkClick r:id="rId2"/>
              </a:rPr>
              <a:t>в документации </a:t>
            </a:r>
            <a:r>
              <a:rPr lang="ru-RU" sz="2400" dirty="0" err="1" smtClean="0">
                <a:solidFill>
                  <a:srgbClr val="B38959"/>
                </a:solidFill>
                <a:latin typeface="FuturaPT"/>
                <a:hlinkClick r:id="rId2"/>
              </a:rPr>
              <a:t>Ionic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, нельзя, ведь эти функции просто не могут быть выполнены в браузере;</a:t>
            </a:r>
            <a:br>
              <a:rPr lang="ru-RU" sz="2400" dirty="0" smtClean="0">
                <a:solidFill>
                  <a:srgbClr val="000000"/>
                </a:solidFill>
                <a:latin typeface="FuturaPT"/>
              </a:rPr>
            </a:br>
            <a:endParaRPr lang="ru-RU" sz="2400" dirty="0" smtClean="0">
              <a:solidFill>
                <a:srgbClr val="000000"/>
              </a:solidFill>
              <a:latin typeface="FuturaP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различные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нативные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«фишки» сложно совместить друг с другом;</a:t>
            </a:r>
            <a:br>
              <a:rPr lang="ru-RU" sz="2400" dirty="0">
                <a:solidFill>
                  <a:srgbClr val="000000"/>
                </a:solidFill>
                <a:latin typeface="FuturaPT"/>
              </a:rPr>
            </a:br>
            <a:endParaRPr lang="ru-RU" sz="2400" dirty="0">
              <a:solidFill>
                <a:srgbClr val="000000"/>
              </a:solidFill>
              <a:latin typeface="FuturaP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FuturaPT"/>
              </a:rPr>
              <a:t>работать приложения на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Ionic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будут работать плохо на старых устройствах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Android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: чтобы запуститься приложение на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Ionic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будет использовать браузер, установленный по умолчанию на устройстве. Устройства со старыми версиями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Android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(4.0−4.3) по дефолту используют браузер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Android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, а не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Chrome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;</a:t>
            </a:r>
            <a:endParaRPr lang="ru-RU" sz="2400" dirty="0">
              <a:solidFill>
                <a:srgbClr val="000000"/>
              </a:solidFill>
              <a:latin typeface="FuturaP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FuturaPT"/>
              </a:rPr>
              <a:t>если на проекте сложная графика, то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Ionic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не подойдет.</a:t>
            </a:r>
            <a:endParaRPr lang="ru-RU" sz="2400" b="0" i="0" dirty="0">
              <a:solidFill>
                <a:srgbClr val="000000"/>
              </a:solidFill>
              <a:effectLst/>
              <a:latin typeface="FuturaPT"/>
            </a:endParaRPr>
          </a:p>
        </p:txBody>
      </p:sp>
    </p:spTree>
    <p:extLst>
      <p:ext uri="{BB962C8B-B14F-4D97-AF65-F5344CB8AC3E}">
        <p14:creationId xmlns:p14="http://schemas.microsoft.com/office/powerpoint/2010/main" val="11357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57" y="0"/>
            <a:ext cx="118294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Xamarin</a:t>
            </a:r>
            <a:endParaRPr lang="ru-RU" sz="3200" b="1" dirty="0">
              <a:solidFill>
                <a:srgbClr val="000000"/>
              </a:solidFill>
              <a:latin typeface="Roboto"/>
            </a:endParaRPr>
          </a:p>
          <a:p>
            <a:r>
              <a:rPr lang="ru-RU" sz="2800" dirty="0">
                <a:solidFill>
                  <a:srgbClr val="000000"/>
                </a:solidFill>
                <a:latin typeface="FuturaPT"/>
              </a:rPr>
              <a:t>Сравнительно новый кроссплатформенный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фреймворк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Hybrid-Native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, основанный на принципах основ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Microsoft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. Совместим абсолютно с любой ОС.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Xamarin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дает возможность создавать приложения, которые почти невозможно отличить от их 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нативных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аналогов.</a:t>
            </a:r>
            <a:br>
              <a:rPr lang="ru-RU" sz="2800" dirty="0">
                <a:solidFill>
                  <a:srgbClr val="000000"/>
                </a:solidFill>
                <a:latin typeface="FuturaPT"/>
              </a:rPr>
            </a:br>
            <a:r>
              <a:rPr lang="ru-RU" sz="2800" dirty="0">
                <a:solidFill>
                  <a:srgbClr val="000000"/>
                </a:solidFill>
                <a:latin typeface="FuturaP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FuturaPT"/>
              </a:rPr>
            </a:br>
            <a:r>
              <a:rPr lang="ru-RU" sz="2800" dirty="0">
                <a:solidFill>
                  <a:srgbClr val="000000"/>
                </a:solidFill>
                <a:latin typeface="FuturaPT"/>
              </a:rPr>
              <a:t>Фреймворк состоит из нескольких основных частей:</a:t>
            </a:r>
            <a:br>
              <a:rPr lang="ru-RU" sz="2800" dirty="0">
                <a:solidFill>
                  <a:srgbClr val="000000"/>
                </a:solidFill>
                <a:latin typeface="FuturaPT"/>
              </a:rPr>
            </a:br>
            <a:endParaRPr lang="ru-RU" sz="2800" dirty="0">
              <a:solidFill>
                <a:srgbClr val="000000"/>
              </a:solidFill>
              <a:latin typeface="FuturaP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FuturaPT"/>
              </a:rPr>
              <a:t>Xamarin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. IOS — библиотека классов для C# с доступом к 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iOS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SDK</a:t>
            </a:r>
            <a:r>
              <a:rPr lang="ru-RU" sz="2800" dirty="0" smtClean="0">
                <a:solidFill>
                  <a:srgbClr val="000000"/>
                </a:solidFill>
                <a:latin typeface="FuturaPT"/>
              </a:rPr>
              <a:t>);</a:t>
            </a:r>
            <a:endParaRPr lang="ru-RU" sz="2800" dirty="0">
              <a:solidFill>
                <a:srgbClr val="000000"/>
              </a:solidFill>
              <a:latin typeface="FuturaP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FuturaPT"/>
              </a:rPr>
              <a:t>Xamarin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Android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 — библиотека классов для C# с доступом к 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Android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SDK</a:t>
            </a:r>
            <a:r>
              <a:rPr lang="ru-RU" sz="2800" dirty="0" smtClean="0">
                <a:solidFill>
                  <a:srgbClr val="000000"/>
                </a:solidFill>
                <a:latin typeface="FuturaPT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FuturaPT"/>
              </a:rPr>
              <a:t>компиляторы для </a:t>
            </a:r>
            <a:r>
              <a:rPr lang="ru-RU" sz="2800" dirty="0" err="1" smtClean="0">
                <a:solidFill>
                  <a:srgbClr val="000000"/>
                </a:solidFill>
                <a:latin typeface="FuturaPT"/>
              </a:rPr>
              <a:t>iOS</a:t>
            </a:r>
            <a:r>
              <a:rPr lang="ru-RU" sz="2800" dirty="0" smtClean="0">
                <a:solidFill>
                  <a:srgbClr val="000000"/>
                </a:solidFill>
                <a:latin typeface="FuturaPT"/>
              </a:rPr>
              <a:t> и </a:t>
            </a:r>
            <a:r>
              <a:rPr lang="ru-RU" sz="2800" dirty="0" err="1" smtClean="0">
                <a:solidFill>
                  <a:srgbClr val="000000"/>
                </a:solidFill>
                <a:latin typeface="FuturaPT"/>
              </a:rPr>
              <a:t>Android</a:t>
            </a:r>
            <a:r>
              <a:rPr lang="ru-RU" sz="2800" dirty="0" smtClean="0">
                <a:solidFill>
                  <a:srgbClr val="000000"/>
                </a:solidFill>
                <a:latin typeface="FuturaPT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FuturaPT"/>
              </a:rPr>
              <a:t>среды 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разработки: IDE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Xamarin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Studio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(родная) или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Visual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Studio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FuturaPT"/>
            </a:endParaRPr>
          </a:p>
        </p:txBody>
      </p:sp>
    </p:spTree>
    <p:extLst>
      <p:ext uri="{BB962C8B-B14F-4D97-AF65-F5344CB8AC3E}">
        <p14:creationId xmlns:p14="http://schemas.microsoft.com/office/powerpoint/2010/main" val="28216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273" y="208631"/>
            <a:ext cx="108669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Термины</a:t>
            </a:r>
          </a:p>
          <a:p>
            <a:pPr algn="ctr"/>
            <a:endParaRPr lang="ru-RU" sz="3200" b="1" dirty="0" smtClean="0"/>
          </a:p>
          <a:p>
            <a:r>
              <a:rPr lang="ru-RU" sz="2800" b="1" dirty="0" err="1" smtClean="0"/>
              <a:t>Фреймфорки</a:t>
            </a:r>
            <a:r>
              <a:rPr lang="ru-RU" sz="2800" dirty="0" smtClean="0"/>
              <a:t> </a:t>
            </a:r>
            <a:r>
              <a:rPr lang="ru-RU" sz="2800" dirty="0"/>
              <a:t>определяются как сложные среды разработки программного обеспечения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b="1" dirty="0" smtClean="0"/>
              <a:t>Фреймворк </a:t>
            </a:r>
            <a:r>
              <a:rPr lang="ru-RU" sz="2800" b="1" dirty="0"/>
              <a:t>(</a:t>
            </a:r>
            <a:r>
              <a:rPr lang="ru-RU" sz="2800" b="1" dirty="0" err="1"/>
              <a:t>framework</a:t>
            </a:r>
            <a:r>
              <a:rPr lang="ru-RU" sz="2800" b="1" dirty="0"/>
              <a:t>),</a:t>
            </a:r>
            <a:r>
              <a:rPr lang="ru-RU" sz="2800" dirty="0"/>
              <a:t> который в </a:t>
            </a:r>
            <a:r>
              <a:rPr lang="ru-RU" sz="2800" dirty="0" smtClean="0"/>
              <a:t>какой-то </a:t>
            </a:r>
            <a:r>
              <a:rPr lang="ru-RU" sz="2800" dirty="0"/>
              <a:t>мере подменяет термин «технология» и более привычный — </a:t>
            </a:r>
            <a:r>
              <a:rPr lang="ru-RU" sz="2800" dirty="0" err="1"/>
              <a:t>software</a:t>
            </a:r>
            <a:r>
              <a:rPr lang="ru-RU" sz="2800" dirty="0"/>
              <a:t> </a:t>
            </a:r>
            <a:r>
              <a:rPr lang="ru-RU" sz="2800" dirty="0" err="1"/>
              <a:t>development</a:t>
            </a:r>
            <a:r>
              <a:rPr lang="ru-RU" sz="2800" dirty="0"/>
              <a:t> </a:t>
            </a:r>
            <a:r>
              <a:rPr lang="ru-RU" sz="2800" dirty="0" err="1"/>
              <a:t>kit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Экосистема</a:t>
            </a:r>
            <a:r>
              <a:rPr lang="ru-RU" sz="2800" dirty="0" smtClean="0"/>
              <a:t> </a:t>
            </a:r>
            <a:r>
              <a:rPr lang="ru-RU" sz="2800" dirty="0"/>
              <a:t>объединяет сообщество разработчиков. Система предусматривает возможность использования открытых и общих ресурсов каждым членом </a:t>
            </a:r>
            <a:r>
              <a:rPr lang="ru-RU" sz="2800" dirty="0" smtClean="0"/>
              <a:t>сообщества </a:t>
            </a:r>
            <a:r>
              <a:rPr lang="ru-RU" sz="2800" dirty="0"/>
              <a:t>(фактически каждым желающим), а с другой стороны, </a:t>
            </a:r>
            <a:r>
              <a:rPr lang="ru-RU" sz="2800" dirty="0" smtClean="0"/>
              <a:t>предусматривает </a:t>
            </a:r>
            <a:r>
              <a:rPr lang="ru-RU" sz="2800" dirty="0"/>
              <a:t>механизмы пожертвования своих разработок сообществу. </a:t>
            </a:r>
          </a:p>
        </p:txBody>
      </p:sp>
    </p:spTree>
    <p:extLst>
      <p:ext uri="{BB962C8B-B14F-4D97-AF65-F5344CB8AC3E}">
        <p14:creationId xmlns:p14="http://schemas.microsoft.com/office/powerpoint/2010/main" val="15697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29" y="211756"/>
            <a:ext cx="116754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NativeScript</a:t>
            </a:r>
            <a:endParaRPr lang="ru-RU" sz="3200" b="1" dirty="0">
              <a:solidFill>
                <a:srgbClr val="000000"/>
              </a:solidFill>
              <a:latin typeface="Roboto"/>
            </a:endParaRPr>
          </a:p>
          <a:p>
            <a:r>
              <a:rPr lang="ru-RU" sz="2800" dirty="0">
                <a:solidFill>
                  <a:srgbClr val="000000"/>
                </a:solidFill>
                <a:latin typeface="FuturaPT"/>
              </a:rPr>
              <a:t>Этот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фреймворк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использует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нативные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средства рендеринга каждой платформы — то есть фактически предоставляет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нативный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пользовательский интерфейс.</a:t>
            </a:r>
            <a:endParaRPr lang="ru-RU" sz="2800" b="0" i="0" dirty="0">
              <a:solidFill>
                <a:srgbClr val="000000"/>
              </a:solidFill>
              <a:effectLst/>
              <a:latin typeface="FuturaPT"/>
            </a:endParaRPr>
          </a:p>
        </p:txBody>
      </p:sp>
    </p:spTree>
    <p:extLst>
      <p:ext uri="{BB962C8B-B14F-4D97-AF65-F5344CB8AC3E}">
        <p14:creationId xmlns:p14="http://schemas.microsoft.com/office/powerpoint/2010/main" val="42635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" y="1443831"/>
            <a:ext cx="11934574" cy="447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701" y="433137"/>
            <a:ext cx="641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Roboto"/>
              </a:rPr>
              <a:t>Сравнительная таблица</a:t>
            </a:r>
            <a:endParaRPr lang="ru-RU" altLang="ru-RU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32" y="-124372"/>
            <a:ext cx="7726329" cy="66714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5385" y="6439301"/>
            <a:ext cx="11367435" cy="378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https://tproger.ru/translations/cross-platform-frameworks-for-mobile-development/#6</a:t>
            </a:r>
          </a:p>
        </p:txBody>
      </p:sp>
    </p:spTree>
    <p:extLst>
      <p:ext uri="{BB962C8B-B14F-4D97-AF65-F5344CB8AC3E}">
        <p14:creationId xmlns:p14="http://schemas.microsoft.com/office/powerpoint/2010/main" val="5026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27" y="0"/>
            <a:ext cx="119545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Гибридные приложения</a:t>
            </a:r>
            <a:endParaRPr lang="ru-RU" sz="3200" b="1" dirty="0" smtClean="0"/>
          </a:p>
          <a:p>
            <a:endParaRPr lang="ru-RU" sz="2800" dirty="0"/>
          </a:p>
          <a:p>
            <a:r>
              <a:rPr lang="ru-RU" sz="2800" dirty="0" smtClean="0"/>
              <a:t>Термин «</a:t>
            </a:r>
            <a:r>
              <a:rPr lang="ru-RU" sz="2800" b="1" i="1" dirty="0" smtClean="0"/>
              <a:t>гибридная разработка</a:t>
            </a:r>
            <a:r>
              <a:rPr lang="ru-RU" sz="2800" dirty="0" smtClean="0"/>
              <a:t>» </a:t>
            </a:r>
            <a:r>
              <a:rPr lang="ru-RU" sz="2800" dirty="0"/>
              <a:t>отражает суть этого подхода — он </a:t>
            </a:r>
            <a:r>
              <a:rPr lang="ru-RU" sz="2800" dirty="0" smtClean="0"/>
              <a:t>сочетает </a:t>
            </a:r>
            <a:r>
              <a:rPr lang="ru-RU" sz="2800" dirty="0"/>
              <a:t>в себе </a:t>
            </a:r>
            <a:r>
              <a:rPr lang="ru-RU" sz="2800" b="1" i="1" dirty="0" err="1" smtClean="0"/>
              <a:t>native</a:t>
            </a:r>
            <a:r>
              <a:rPr lang="ru-RU" sz="2800" b="1" i="1" dirty="0" smtClean="0"/>
              <a:t>-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b="1" i="1" dirty="0" err="1"/>
              <a:t>web</a:t>
            </a:r>
            <a:r>
              <a:rPr lang="ru-RU" sz="2800" b="1" i="1" dirty="0"/>
              <a:t>-разработку</a:t>
            </a:r>
            <a:r>
              <a:rPr lang="ru-RU" sz="2800" dirty="0"/>
              <a:t>. Гибридное мобильное приложение </a:t>
            </a:r>
            <a:r>
              <a:rPr lang="ru-RU" sz="2800" dirty="0" smtClean="0"/>
              <a:t>представляет </a:t>
            </a:r>
            <a:r>
              <a:rPr lang="ru-RU" sz="2800" dirty="0"/>
              <a:t>собой </a:t>
            </a:r>
            <a:r>
              <a:rPr lang="ru-RU" sz="2800" b="1" i="1" dirty="0" err="1"/>
              <a:t>web</a:t>
            </a:r>
            <a:r>
              <a:rPr lang="ru-RU" sz="2800" b="1" i="1" dirty="0"/>
              <a:t>-код</a:t>
            </a:r>
            <a:r>
              <a:rPr lang="ru-RU" sz="2800" dirty="0"/>
              <a:t> (то есть код </a:t>
            </a:r>
            <a:r>
              <a:rPr lang="ru-RU" sz="2800" b="1" i="1" dirty="0" err="1"/>
              <a:t>JavaScript</a:t>
            </a:r>
            <a:r>
              <a:rPr lang="ru-RU" sz="2800" b="1" i="1" dirty="0"/>
              <a:t>, HTML и CSS</a:t>
            </a:r>
            <a:r>
              <a:rPr lang="ru-RU" sz="2800" dirty="0"/>
              <a:t>), который </a:t>
            </a:r>
            <a:r>
              <a:rPr lang="ru-RU" sz="2800" dirty="0" smtClean="0"/>
              <a:t>выполняется </a:t>
            </a:r>
            <a:r>
              <a:rPr lang="ru-RU" sz="2800" dirty="0"/>
              <a:t>компонентом </a:t>
            </a:r>
            <a:r>
              <a:rPr lang="ru-RU" sz="2800" b="1" i="1" dirty="0" err="1"/>
              <a:t>webview</a:t>
            </a:r>
            <a:r>
              <a:rPr lang="ru-RU" sz="2800" dirty="0"/>
              <a:t> (дословно </a:t>
            </a:r>
            <a:r>
              <a:rPr lang="ru-RU" sz="2800" b="1" dirty="0" err="1"/>
              <a:t>web</a:t>
            </a:r>
            <a:r>
              <a:rPr lang="ru-RU" sz="2800" b="1" dirty="0"/>
              <a:t>-просмотр</a:t>
            </a:r>
            <a:r>
              <a:rPr lang="ru-RU" sz="2800" dirty="0"/>
              <a:t>), интегрированным в </a:t>
            </a:r>
            <a:r>
              <a:rPr lang="ru-RU" sz="2800" b="1" i="1" dirty="0" err="1"/>
              <a:t>native</a:t>
            </a:r>
            <a:r>
              <a:rPr lang="ru-RU" sz="2800" b="1" i="1" dirty="0"/>
              <a:t>-приложение</a:t>
            </a:r>
            <a:r>
              <a:rPr lang="ru-RU" sz="2800" dirty="0"/>
              <a:t>. Гибридные приложения имеют </a:t>
            </a:r>
            <a:r>
              <a:rPr lang="ru-RU" sz="2800" b="1" i="1" dirty="0" err="1"/>
              <a:t>web</a:t>
            </a:r>
            <a:r>
              <a:rPr lang="ru-RU" sz="2800" b="1" i="1" dirty="0"/>
              <a:t>-интерфейс</a:t>
            </a:r>
            <a:r>
              <a:rPr lang="ru-RU" sz="2800" dirty="0"/>
              <a:t> и </a:t>
            </a:r>
            <a:r>
              <a:rPr lang="ru-RU" sz="2800" dirty="0" smtClean="0"/>
              <a:t>производительность </a:t>
            </a:r>
            <a:r>
              <a:rPr lang="ru-RU" sz="2800" dirty="0"/>
              <a:t>браузера. Однако, в отличие от </a:t>
            </a:r>
            <a:r>
              <a:rPr lang="ru-RU" sz="2800" b="1" i="1" dirty="0" err="1"/>
              <a:t>web</a:t>
            </a:r>
            <a:r>
              <a:rPr lang="ru-RU" sz="2800" b="1" i="1" dirty="0"/>
              <a:t>-приложений</a:t>
            </a:r>
            <a:r>
              <a:rPr lang="ru-RU" sz="2800" dirty="0"/>
              <a:t>, гибридные </a:t>
            </a:r>
            <a:r>
              <a:rPr lang="ru-RU" sz="2800" dirty="0" smtClean="0"/>
              <a:t>приложения </a:t>
            </a:r>
            <a:r>
              <a:rPr lang="ru-RU" sz="2800" dirty="0"/>
              <a:t>могут получить доступ к функциональности устройства, к таким его частям, как датчики акселерометра и компаса, камера, </a:t>
            </a:r>
            <a:r>
              <a:rPr lang="ru-RU" sz="2800" dirty="0" err="1"/>
              <a:t>геолокация</a:t>
            </a:r>
            <a:r>
              <a:rPr lang="ru-RU" sz="2800" dirty="0"/>
              <a:t> и т. д. </a:t>
            </a:r>
          </a:p>
        </p:txBody>
      </p:sp>
    </p:spTree>
    <p:extLst>
      <p:ext uri="{BB962C8B-B14F-4D97-AF65-F5344CB8AC3E}">
        <p14:creationId xmlns:p14="http://schemas.microsoft.com/office/powerpoint/2010/main" val="9649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4" y="721895"/>
            <a:ext cx="121053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Наиболее популярной платформой для разработки гибридных мобильных приложений в настоящее время является </a:t>
            </a:r>
            <a:r>
              <a:rPr lang="ru-RU" sz="2800" b="1" i="1" dirty="0" err="1"/>
              <a:t>Apache</a:t>
            </a:r>
            <a:r>
              <a:rPr lang="ru-RU" sz="2800" b="1" i="1" dirty="0"/>
              <a:t> </a:t>
            </a:r>
            <a:r>
              <a:rPr lang="ru-RU" sz="2800" b="1" i="1" dirty="0" err="1"/>
              <a:t>Cordova</a:t>
            </a:r>
            <a:r>
              <a:rPr lang="ru-RU" sz="2800" b="1" i="1" dirty="0"/>
              <a:t>.</a:t>
            </a:r>
            <a:r>
              <a:rPr lang="ru-RU" sz="2800" dirty="0"/>
              <a:t> История появления этой технологии такова: в 2008–2009 гг. в рамках канадского </a:t>
            </a:r>
            <a:r>
              <a:rPr lang="ru-RU" sz="2800" dirty="0" err="1"/>
              <a:t>стартапа</a:t>
            </a:r>
            <a:r>
              <a:rPr lang="ru-RU" sz="2800" dirty="0"/>
              <a:t> </a:t>
            </a:r>
            <a:r>
              <a:rPr lang="ru-RU" sz="2800" b="1" i="1" dirty="0" err="1"/>
              <a:t>Nitobi</a:t>
            </a:r>
            <a:r>
              <a:rPr lang="ru-RU" sz="2800" dirty="0"/>
              <a:t> был создан проект </a:t>
            </a:r>
            <a:r>
              <a:rPr lang="ru-RU" sz="2800" b="1" i="1" dirty="0" err="1"/>
              <a:t>PhoneGap</a:t>
            </a:r>
            <a:r>
              <a:rPr lang="ru-RU" sz="2800" dirty="0"/>
              <a:t> как среда с открытым исходным кодом, которая позволяла получить доступ к </a:t>
            </a:r>
            <a:r>
              <a:rPr lang="ru-RU" sz="2800" dirty="0" err="1"/>
              <a:t>нативным</a:t>
            </a:r>
            <a:r>
              <a:rPr lang="ru-RU" sz="2800" dirty="0"/>
              <a:t> функциям мобильного устройства из встроенного </a:t>
            </a:r>
            <a:r>
              <a:rPr lang="ru-RU" sz="2800" b="1" i="1" dirty="0" err="1"/>
              <a:t>webview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/>
              <a:t>Целью проекта было обеспечить возможность </a:t>
            </a:r>
            <a:r>
              <a:rPr lang="ru-RU" sz="2800" dirty="0" smtClean="0"/>
              <a:t>построения </a:t>
            </a:r>
            <a:r>
              <a:rPr lang="ru-RU" sz="2800" dirty="0"/>
              <a:t>мобильных приложений исключительно на </a:t>
            </a:r>
            <a:r>
              <a:rPr lang="ru-RU" sz="2800" b="1" i="1" dirty="0" err="1"/>
              <a:t>web</a:t>
            </a:r>
            <a:r>
              <a:rPr lang="ru-RU" sz="2800" b="1" i="1" dirty="0"/>
              <a:t>-технологиях</a:t>
            </a:r>
            <a:r>
              <a:rPr lang="ru-RU" sz="2800" dirty="0"/>
              <a:t> (</a:t>
            </a:r>
            <a:r>
              <a:rPr lang="ru-RU" sz="2800" b="1" i="1" dirty="0"/>
              <a:t>HTML/CSS и </a:t>
            </a:r>
            <a:r>
              <a:rPr lang="ru-RU" sz="2800" b="1" i="1" dirty="0" err="1"/>
              <a:t>JavaScript</a:t>
            </a:r>
            <a:r>
              <a:rPr lang="ru-RU" sz="2800" dirty="0"/>
              <a:t>), но с возможностью вызова </a:t>
            </a:r>
            <a:r>
              <a:rPr lang="ru-RU" sz="2800" dirty="0" err="1"/>
              <a:t>нативного</a:t>
            </a:r>
            <a:r>
              <a:rPr lang="ru-RU" sz="2800" dirty="0"/>
              <a:t> кода.</a:t>
            </a:r>
          </a:p>
        </p:txBody>
      </p:sp>
    </p:spTree>
    <p:extLst>
      <p:ext uri="{BB962C8B-B14F-4D97-AF65-F5344CB8AC3E}">
        <p14:creationId xmlns:p14="http://schemas.microsoft.com/office/powerpoint/2010/main" val="36417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81" y="336884"/>
            <a:ext cx="11839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Cordova</a:t>
            </a:r>
            <a:r>
              <a:rPr lang="en-US" sz="2800" dirty="0"/>
              <a:t> </a:t>
            </a:r>
            <a:r>
              <a:rPr lang="ru-RU" sz="2800" dirty="0"/>
              <a:t>внедряет </a:t>
            </a:r>
            <a:r>
              <a:rPr lang="en-US" sz="2800" dirty="0"/>
              <a:t>web-</a:t>
            </a:r>
            <a:r>
              <a:rPr lang="ru-RU" sz="2800" dirty="0"/>
              <a:t>код в </a:t>
            </a:r>
            <a:r>
              <a:rPr lang="en-US" sz="2800" b="1" i="1" dirty="0" err="1"/>
              <a:t>webview</a:t>
            </a:r>
            <a:r>
              <a:rPr lang="en-US" sz="2800" dirty="0"/>
              <a:t> </a:t>
            </a:r>
            <a:r>
              <a:rPr lang="ru-RU" sz="2800" dirty="0"/>
              <a:t>и предусматривает интерфейс (</a:t>
            </a:r>
            <a:r>
              <a:rPr lang="en-US" sz="2800" b="1" i="1" dirty="0" smtClean="0"/>
              <a:t>Application </a:t>
            </a:r>
            <a:r>
              <a:rPr lang="en-US" sz="2800" b="1" i="1" dirty="0" err="1"/>
              <a:t>Programm</a:t>
            </a:r>
            <a:r>
              <a:rPr lang="en-US" sz="2800" b="1" i="1" dirty="0"/>
              <a:t> Interface</a:t>
            </a:r>
            <a:r>
              <a:rPr lang="en-US" sz="2800" dirty="0"/>
              <a:t>) </a:t>
            </a:r>
            <a:r>
              <a:rPr lang="ru-RU" sz="2800" dirty="0"/>
              <a:t>для доступа к собственным ресурсам устройства (к файловой системе и другой аппаратуре) из кода </a:t>
            </a:r>
            <a:r>
              <a:rPr lang="en-US" sz="2800" b="1" i="1" dirty="0"/>
              <a:t>JavaScript</a:t>
            </a:r>
            <a:r>
              <a:rPr lang="en-US" sz="2800" dirty="0"/>
              <a:t> </a:t>
            </a:r>
            <a:r>
              <a:rPr lang="ru-RU" sz="2800" dirty="0"/>
              <a:t>через базовые </a:t>
            </a:r>
            <a:r>
              <a:rPr lang="ru-RU" sz="2800" dirty="0" smtClean="0"/>
              <a:t>плагины</a:t>
            </a:r>
            <a:r>
              <a:rPr lang="ru-RU" sz="28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5125" y="2443936"/>
            <a:ext cx="2618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Три различных варианта взаимодействия с операционной системой и устройством: </a:t>
            </a:r>
            <a:r>
              <a:rPr lang="ru-RU" sz="2400" dirty="0" err="1"/>
              <a:t>нативное</a:t>
            </a:r>
            <a:r>
              <a:rPr lang="ru-RU" sz="2400" dirty="0"/>
              <a:t> приложение, гибридное и </a:t>
            </a:r>
            <a:r>
              <a:rPr lang="ru-RU" sz="2400" dirty="0" err="1"/>
              <a:t>web</a:t>
            </a:r>
            <a:r>
              <a:rPr lang="ru-RU" sz="2400" dirty="0"/>
              <a:t>-приложение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9" y="2152766"/>
            <a:ext cx="8850781" cy="45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27" y="625642"/>
            <a:ext cx="119257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Web</a:t>
            </a:r>
            <a:r>
              <a:rPr lang="ru-RU" sz="2800" b="1" i="1" dirty="0"/>
              <a:t>-часть</a:t>
            </a:r>
            <a:r>
              <a:rPr lang="ru-RU" sz="2800" dirty="0"/>
              <a:t> гибридного приложения (</a:t>
            </a:r>
            <a:r>
              <a:rPr lang="ru-RU" sz="2800" b="1" i="1" dirty="0" err="1"/>
              <a:t>Web</a:t>
            </a:r>
            <a:r>
              <a:rPr lang="ru-RU" sz="2800" b="1" i="1" dirty="0"/>
              <a:t> </a:t>
            </a:r>
            <a:r>
              <a:rPr lang="ru-RU" sz="2800" b="1" i="1" dirty="0" err="1"/>
              <a:t>portion</a:t>
            </a:r>
            <a:r>
              <a:rPr lang="ru-RU" sz="2800" b="1" i="1" dirty="0"/>
              <a:t> </a:t>
            </a:r>
            <a:r>
              <a:rPr lang="ru-RU" sz="2800" b="1" i="1" dirty="0" err="1"/>
              <a:t>of</a:t>
            </a:r>
            <a:r>
              <a:rPr lang="ru-RU" sz="2800" b="1" i="1" dirty="0"/>
              <a:t> </a:t>
            </a:r>
            <a:r>
              <a:rPr lang="ru-RU" sz="2800" b="1" i="1" dirty="0" err="1"/>
              <a:t>App</a:t>
            </a:r>
            <a:r>
              <a:rPr lang="ru-RU" sz="2800" dirty="0"/>
              <a:t>) взаимодействует с операционной системой (</a:t>
            </a:r>
            <a:r>
              <a:rPr lang="ru-RU" sz="2800" b="1" i="1" dirty="0"/>
              <a:t>OS-</a:t>
            </a:r>
            <a:r>
              <a:rPr lang="ru-RU" sz="2800" b="1" i="1" dirty="0" err="1"/>
              <a:t>Specific</a:t>
            </a:r>
            <a:r>
              <a:rPr lang="ru-RU" sz="2800" b="1" i="1" dirty="0"/>
              <a:t> </a:t>
            </a:r>
            <a:r>
              <a:rPr lang="ru-RU" sz="2800" b="1" i="1" dirty="0" err="1"/>
              <a:t>APIs</a:t>
            </a:r>
            <a:r>
              <a:rPr lang="ru-RU" sz="2800" dirty="0"/>
              <a:t>) опосредованно — через движок </a:t>
            </a:r>
            <a:r>
              <a:rPr lang="ru-RU" sz="2800" b="1" i="1" dirty="0" err="1"/>
              <a:t>webview</a:t>
            </a:r>
            <a:r>
              <a:rPr lang="ru-RU" sz="2800" b="1" i="1" dirty="0"/>
              <a:t> (</a:t>
            </a:r>
            <a:r>
              <a:rPr lang="ru-RU" sz="2800" b="1" i="1" dirty="0" err="1"/>
              <a:t>Rendering</a:t>
            </a:r>
            <a:r>
              <a:rPr lang="ru-RU" sz="2800" b="1" i="1" dirty="0"/>
              <a:t> </a:t>
            </a:r>
            <a:r>
              <a:rPr lang="ru-RU" sz="2800" b="1" i="1" dirty="0" err="1"/>
              <a:t>Engine</a:t>
            </a:r>
            <a:r>
              <a:rPr lang="ru-RU" sz="2800" b="1" i="1" dirty="0"/>
              <a:t>)</a:t>
            </a:r>
            <a:r>
              <a:rPr lang="ru-RU" sz="2800" dirty="0"/>
              <a:t>. </a:t>
            </a:r>
            <a:r>
              <a:rPr lang="ru-RU" sz="2800" dirty="0" err="1"/>
              <a:t>Нативная</a:t>
            </a:r>
            <a:r>
              <a:rPr lang="ru-RU" sz="2800" dirty="0"/>
              <a:t> часть приложения, которая обычно </a:t>
            </a:r>
            <a:r>
              <a:rPr lang="ru-RU" sz="2800" dirty="0" smtClean="0"/>
              <a:t>представлена </a:t>
            </a:r>
            <a:r>
              <a:rPr lang="ru-RU" sz="2800" dirty="0"/>
              <a:t>плагинами, работает с сервисами операционной системы </a:t>
            </a:r>
            <a:r>
              <a:rPr lang="ru-RU" sz="2800" dirty="0" smtClean="0"/>
              <a:t>непосредственно</a:t>
            </a:r>
            <a:r>
              <a:rPr lang="ru-RU" sz="2800" dirty="0"/>
              <a:t>. Стрелки от </a:t>
            </a:r>
            <a:r>
              <a:rPr lang="ru-RU" sz="2800" b="1" i="1" dirty="0"/>
              <a:t>HTML, CSS, JS </a:t>
            </a:r>
            <a:r>
              <a:rPr lang="ru-RU" sz="2800" dirty="0"/>
              <a:t>к сервисам </a:t>
            </a:r>
            <a:r>
              <a:rPr lang="ru-RU" sz="2800" b="1" i="1" dirty="0"/>
              <a:t>OS-</a:t>
            </a:r>
            <a:r>
              <a:rPr lang="ru-RU" sz="2800" b="1" i="1" dirty="0" err="1"/>
              <a:t>Specific</a:t>
            </a:r>
            <a:r>
              <a:rPr lang="ru-RU" sz="2800" b="1" i="1" dirty="0"/>
              <a:t> </a:t>
            </a:r>
            <a:r>
              <a:rPr lang="ru-RU" sz="2800" b="1" i="1" dirty="0" err="1"/>
              <a:t>APIs</a:t>
            </a:r>
            <a:r>
              <a:rPr lang="ru-RU" sz="2800" dirty="0"/>
              <a:t> показывают запрещённое взаимодействие. </a:t>
            </a:r>
          </a:p>
        </p:txBody>
      </p:sp>
    </p:spTree>
    <p:extLst>
      <p:ext uri="{BB962C8B-B14F-4D97-AF65-F5344CB8AC3E}">
        <p14:creationId xmlns:p14="http://schemas.microsoft.com/office/powerpoint/2010/main" val="13650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5799" y="6153150"/>
            <a:ext cx="6067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Архитектура гибридного приложения </a:t>
            </a:r>
          </a:p>
        </p:txBody>
      </p:sp>
      <p:pic>
        <p:nvPicPr>
          <p:cNvPr id="1026" name="Picture 2" descr="1.png (546×3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4" y="102268"/>
            <a:ext cx="10345587" cy="61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31" y="0"/>
            <a:ext cx="116465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Достоинства и недостатки гибридных приложений </a:t>
            </a:r>
            <a:endParaRPr lang="ru-RU" sz="3200" b="1" dirty="0" smtClean="0"/>
          </a:p>
          <a:p>
            <a:pPr algn="ctr"/>
            <a:r>
              <a:rPr lang="ru-RU" sz="2800" b="1" dirty="0" smtClean="0"/>
              <a:t>Достоинства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Популярные </a:t>
            </a:r>
            <a:r>
              <a:rPr lang="ru-RU" sz="2800" dirty="0"/>
              <a:t>и универсальные для всех платформ языки </a:t>
            </a:r>
            <a:r>
              <a:rPr lang="ru-RU" sz="2800" dirty="0" smtClean="0"/>
              <a:t>программирования</a:t>
            </a:r>
            <a:r>
              <a:rPr lang="ru-RU" sz="2800" dirty="0"/>
              <a:t>: </a:t>
            </a:r>
            <a:r>
              <a:rPr lang="ru-RU" sz="2800" b="1" i="1" dirty="0" err="1"/>
              <a:t>JavaScript</a:t>
            </a:r>
            <a:r>
              <a:rPr lang="ru-RU" sz="2800" b="1" i="1" dirty="0"/>
              <a:t>, HTML, CSS</a:t>
            </a:r>
            <a:r>
              <a:rPr lang="ru-R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Кроссплатформенный подход: один и тот же код можно использовать для </a:t>
            </a:r>
            <a:r>
              <a:rPr lang="ru-RU" sz="2800" b="1" i="1" dirty="0" err="1"/>
              <a:t>iOS</a:t>
            </a:r>
            <a:r>
              <a:rPr lang="ru-RU" sz="2800" b="1" i="1" dirty="0"/>
              <a:t>, </a:t>
            </a:r>
            <a:r>
              <a:rPr lang="ru-RU" sz="2800" b="1" i="1" dirty="0" err="1"/>
              <a:t>Android</a:t>
            </a:r>
            <a:r>
              <a:rPr lang="ru-RU" sz="2800" b="1" i="1" dirty="0"/>
              <a:t>, </a:t>
            </a:r>
            <a:r>
              <a:rPr lang="ru-RU" sz="2800" b="1" i="1" dirty="0" err="1"/>
              <a:t>Windows</a:t>
            </a:r>
            <a:r>
              <a:rPr lang="ru-RU" sz="2800" b="1" i="1" dirty="0"/>
              <a:t> </a:t>
            </a:r>
            <a:r>
              <a:rPr lang="ru-RU" sz="2800" b="1" i="1" dirty="0" err="1"/>
              <a:t>Phone</a:t>
            </a:r>
            <a:r>
              <a:rPr lang="ru-RU" sz="2800" b="1" i="1" dirty="0"/>
              <a:t> </a:t>
            </a:r>
            <a:r>
              <a:rPr lang="ru-RU" sz="2800" dirty="0"/>
              <a:t>и других мобильных платформ.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Сокращение </a:t>
            </a:r>
            <a:r>
              <a:rPr lang="ru-RU" sz="2800" dirty="0"/>
              <a:t>времени и стоимости разработки за счёт универсальности кода и сокращения сроков обучения.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Мощная </a:t>
            </a:r>
            <a:r>
              <a:rPr lang="ru-RU" sz="2800" dirty="0"/>
              <a:t>экосистема разработки с множеством ресурсов. </a:t>
            </a:r>
            <a:r>
              <a:rPr lang="ru-RU" sz="2800" b="1" i="1" dirty="0" err="1"/>
              <a:t>Apache</a:t>
            </a:r>
            <a:r>
              <a:rPr lang="ru-RU" sz="2800" b="1" i="1" dirty="0"/>
              <a:t> </a:t>
            </a:r>
            <a:r>
              <a:rPr lang="ru-RU" sz="2800" b="1" i="1" dirty="0" err="1"/>
              <a:t>Cordova</a:t>
            </a:r>
            <a:r>
              <a:rPr lang="ru-RU" sz="2800" i="1" dirty="0"/>
              <a:t> </a:t>
            </a:r>
            <a:r>
              <a:rPr lang="ru-RU" sz="2800" dirty="0"/>
              <a:t>— это платформа с открытым исходным кодом. Ядро платформы </a:t>
            </a:r>
            <a:r>
              <a:rPr lang="ru-RU" sz="2800" dirty="0" smtClean="0"/>
              <a:t>обеспечивает </a:t>
            </a:r>
            <a:r>
              <a:rPr lang="ru-RU" sz="2800" dirty="0"/>
              <a:t>доступ к основным возможностям мобильной операционной системы и функциям устройства, а сообщество разработало широкий спектр </a:t>
            </a:r>
            <a:r>
              <a:rPr lang="ru-RU" sz="2800" dirty="0" smtClean="0"/>
              <a:t>подключаемых </a:t>
            </a:r>
            <a:r>
              <a:rPr lang="ru-RU" sz="2800" dirty="0"/>
              <a:t>модулей, позволяющих задействовать дополнительные функциональные </a:t>
            </a:r>
            <a:r>
              <a:rPr lang="ru-RU" sz="2800" dirty="0">
                <a:solidFill>
                  <a:schemeClr val="bg1"/>
                </a:solidFill>
              </a:rPr>
              <a:t>возможности устройств.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15804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74" y="163629"/>
            <a:ext cx="119353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Недостатки: </a:t>
            </a:r>
            <a:endParaRPr lang="ru-RU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Поскольку </a:t>
            </a:r>
            <a:r>
              <a:rPr lang="ru-RU" sz="2400" b="1" i="1" dirty="0" err="1"/>
              <a:t>webview</a:t>
            </a:r>
            <a:r>
              <a:rPr lang="ru-RU" sz="2400" dirty="0"/>
              <a:t> разные для разных платформ (даже для разных </a:t>
            </a:r>
            <a:r>
              <a:rPr lang="ru-RU" sz="2400" dirty="0" smtClean="0"/>
              <a:t>версий</a:t>
            </a:r>
            <a:r>
              <a:rPr lang="ru-RU" sz="2400" dirty="0"/>
              <a:t>), то могут потребоваться дополнительные настройки и оптимизация кода, чтобы приложение работало, как ожидается, на всех устройствах.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Проблемы </a:t>
            </a:r>
            <a:r>
              <a:rPr lang="ru-RU" sz="2400" dirty="0"/>
              <a:t>с производительностью, особенно для задач с быстрой </a:t>
            </a:r>
            <a:r>
              <a:rPr lang="ru-RU" sz="2400" dirty="0" smtClean="0"/>
              <a:t>графикой</a:t>
            </a:r>
            <a:r>
              <a:rPr lang="ru-RU" sz="2400" dirty="0"/>
              <a:t>: у </a:t>
            </a:r>
            <a:r>
              <a:rPr lang="ru-RU" sz="2400" b="1" i="1" dirty="0" err="1"/>
              <a:t>webview</a:t>
            </a:r>
            <a:r>
              <a:rPr lang="ru-RU" sz="2400" dirty="0"/>
              <a:t> есть некоторые проблемы при обработке графики, типичной для игр или приложений с динамичным графическим интерфейсом.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Для </a:t>
            </a:r>
            <a:r>
              <a:rPr lang="ru-RU" sz="2400" dirty="0"/>
              <a:t>использования уникальных функций платформы потребуется </a:t>
            </a:r>
            <a:r>
              <a:rPr lang="ru-RU" sz="2400" dirty="0" smtClean="0"/>
              <a:t>написать </a:t>
            </a:r>
            <a:r>
              <a:rPr lang="ru-RU" sz="2400" dirty="0"/>
              <a:t>дополнительный </a:t>
            </a:r>
            <a:r>
              <a:rPr lang="ru-RU" sz="2400" dirty="0" err="1"/>
              <a:t>нативный</a:t>
            </a:r>
            <a:r>
              <a:rPr lang="ru-RU" sz="2400" dirty="0"/>
              <a:t> код (если не удаётся найти готовый </a:t>
            </a:r>
            <a:r>
              <a:rPr lang="ru-RU" sz="2400" dirty="0" smtClean="0"/>
              <a:t>подключаемый </a:t>
            </a:r>
            <a:r>
              <a:rPr lang="ru-RU" sz="2400" dirty="0"/>
              <a:t>модуль — плагин).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Часто </a:t>
            </a:r>
            <a:r>
              <a:rPr lang="ru-RU" sz="2400" dirty="0"/>
              <a:t>плагин, реализующий требуемую функцию, оказывается </a:t>
            </a:r>
            <a:r>
              <a:rPr lang="ru-RU" sz="2400" dirty="0" smtClean="0"/>
              <a:t>устаревшим </a:t>
            </a:r>
            <a:r>
              <a:rPr lang="ru-RU" sz="2400" dirty="0"/>
              <a:t>и может потребовать доработки.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Медленное </a:t>
            </a:r>
            <a:r>
              <a:rPr lang="ru-RU" sz="2400" dirty="0"/>
              <a:t>внедрение новых версий платформ. Можно ждать несколько месяцев, прежде чем </a:t>
            </a:r>
            <a:r>
              <a:rPr lang="ru-RU" sz="2400" b="1" i="1" dirty="0" err="1"/>
              <a:t>Apache</a:t>
            </a:r>
            <a:r>
              <a:rPr lang="ru-RU" sz="2400" b="1" i="1" dirty="0"/>
              <a:t> </a:t>
            </a:r>
            <a:r>
              <a:rPr lang="ru-RU" sz="2400" b="1" i="1" dirty="0" err="1"/>
              <a:t>Cordova</a:t>
            </a:r>
            <a:r>
              <a:rPr lang="ru-RU" sz="2400" dirty="0"/>
              <a:t> представит проверенную поддержку </a:t>
            </a:r>
            <a:r>
              <a:rPr lang="ru-RU" sz="2400" dirty="0" smtClean="0"/>
              <a:t>новой </a:t>
            </a:r>
            <a:r>
              <a:rPr lang="ru-RU" sz="2400" dirty="0"/>
              <a:t>версии мобильной платформы и ее функций. </a:t>
            </a:r>
          </a:p>
        </p:txBody>
      </p:sp>
    </p:spTree>
    <p:extLst>
      <p:ext uri="{BB962C8B-B14F-4D97-AF65-F5344CB8AC3E}">
        <p14:creationId xmlns:p14="http://schemas.microsoft.com/office/powerpoint/2010/main" val="13458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3" y="172785"/>
            <a:ext cx="117909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Современные тенденции развития технологий разработки таковы, что можно явно выделить так называемые </a:t>
            </a:r>
            <a:r>
              <a:rPr lang="ru-RU" sz="2800" b="1" dirty="0" err="1"/>
              <a:t>нативные</a:t>
            </a:r>
            <a:r>
              <a:rPr lang="ru-RU" sz="2800" dirty="0"/>
              <a:t> — «родные», можно сказать, официальные технологии разработки, предлагаемые «держателями» мобильных платформ, и иные технологии от сторонних фирм. Официальные, или </a:t>
            </a:r>
            <a:r>
              <a:rPr lang="ru-RU" sz="2800" b="1" dirty="0" err="1"/>
              <a:t>нативные</a:t>
            </a:r>
            <a:r>
              <a:rPr lang="ru-RU" sz="2800" b="1" dirty="0"/>
              <a:t> (от англ. </a:t>
            </a:r>
            <a:r>
              <a:rPr lang="ru-RU" sz="2800" b="1" dirty="0" err="1"/>
              <a:t>native</a:t>
            </a:r>
            <a:r>
              <a:rPr lang="ru-RU" sz="2800" b="1" dirty="0"/>
              <a:t> — родной</a:t>
            </a:r>
            <a:r>
              <a:rPr lang="ru-RU" sz="2800" dirty="0"/>
              <a:t>), технологии предлагаются непосредственно </a:t>
            </a:r>
            <a:r>
              <a:rPr lang="ru-RU" sz="2800" dirty="0" smtClean="0"/>
              <a:t>разработчиками </a:t>
            </a:r>
            <a:r>
              <a:rPr lang="ru-RU" sz="2800" dirty="0"/>
              <a:t>мобильных операционных систем (или мобильных платформ</a:t>
            </a:r>
            <a:r>
              <a:rPr lang="ru-RU" sz="2800" dirty="0" smtClean="0"/>
              <a:t>).</a:t>
            </a:r>
          </a:p>
          <a:p>
            <a:r>
              <a:rPr lang="ru-RU" sz="2800" dirty="0"/>
              <a:t>Разнообразие всевозможных проектов, </a:t>
            </a:r>
            <a:r>
              <a:rPr lang="ru-RU" sz="2800" dirty="0" err="1"/>
              <a:t>стартапов</a:t>
            </a:r>
            <a:r>
              <a:rPr lang="ru-RU" sz="2800" dirty="0"/>
              <a:t> и уже устоявшихся и признанных </a:t>
            </a:r>
            <a:r>
              <a:rPr lang="ru-RU" sz="2800" dirty="0" err="1"/>
              <a:t>фреймворков</a:t>
            </a:r>
            <a:r>
              <a:rPr lang="ru-RU" sz="2800" dirty="0"/>
              <a:t> и экосистем от сторонних фирм поражает. </a:t>
            </a:r>
            <a:r>
              <a:rPr lang="ru-RU" sz="2800" dirty="0" smtClean="0"/>
              <a:t>Неофициальные </a:t>
            </a:r>
            <a:r>
              <a:rPr lang="ru-RU" sz="2800" dirty="0"/>
              <a:t>технологии могут привлечь разработчика, например, языками </a:t>
            </a:r>
            <a:r>
              <a:rPr lang="ru-RU" sz="2800" dirty="0" smtClean="0"/>
              <a:t>программирования</a:t>
            </a:r>
            <a:r>
              <a:rPr lang="ru-RU" sz="2800" dirty="0"/>
              <a:t>, которыми владеет разработчик, и, как следствие, более низким </a:t>
            </a:r>
            <a:r>
              <a:rPr lang="ru-RU" sz="2800" dirty="0" smtClean="0"/>
              <a:t>порогом </a:t>
            </a:r>
            <a:r>
              <a:rPr lang="ru-RU" sz="2800" dirty="0"/>
              <a:t>вхождения в разработку, более короткой кривой обучения, а также </a:t>
            </a:r>
            <a:r>
              <a:rPr lang="ru-RU" sz="2800" dirty="0" smtClean="0"/>
              <a:t>универсальностью </a:t>
            </a:r>
            <a:r>
              <a:rPr lang="ru-RU" sz="2800" dirty="0"/>
              <a:t>и простотой</a:t>
            </a:r>
          </a:p>
        </p:txBody>
      </p:sp>
    </p:spTree>
    <p:extLst>
      <p:ext uri="{BB962C8B-B14F-4D97-AF65-F5344CB8AC3E}">
        <p14:creationId xmlns:p14="http://schemas.microsoft.com/office/powerpoint/2010/main" val="17982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878" y="87248"/>
            <a:ext cx="1200270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NativeScript</a:t>
            </a:r>
            <a:endParaRPr lang="ru-RU" sz="3200" b="1" dirty="0" smtClean="0"/>
          </a:p>
          <a:p>
            <a:r>
              <a:rPr lang="ru-RU" sz="2800" dirty="0"/>
              <a:t>Название </a:t>
            </a:r>
            <a:r>
              <a:rPr lang="ru-RU" sz="2800" b="1" i="1" dirty="0" err="1"/>
              <a:t>NativeScript</a:t>
            </a:r>
            <a:r>
              <a:rPr lang="ru-RU" sz="2800" dirty="0"/>
              <a:t> отражает сущность технологии — создавать </a:t>
            </a:r>
            <a:r>
              <a:rPr lang="ru-RU" sz="2800" dirty="0" smtClean="0"/>
              <a:t>приложения </a:t>
            </a:r>
            <a:r>
              <a:rPr lang="ru-RU" sz="2800" dirty="0"/>
              <a:t>с помощью </a:t>
            </a:r>
            <a:r>
              <a:rPr lang="ru-RU" sz="2800" b="1" i="1" dirty="0" err="1"/>
              <a:t>JavaScript</a:t>
            </a:r>
            <a:r>
              <a:rPr lang="ru-RU" sz="2800" dirty="0"/>
              <a:t>, которые выполняются на мобильной платформе с подобающей (</a:t>
            </a:r>
            <a:r>
              <a:rPr lang="ru-RU" sz="2800" dirty="0" err="1"/>
              <a:t>нативной</a:t>
            </a:r>
            <a:r>
              <a:rPr lang="ru-RU" sz="2800" dirty="0"/>
              <a:t>) производительностью, используют </a:t>
            </a:r>
            <a:r>
              <a:rPr lang="ru-RU" sz="2800" dirty="0" err="1"/>
              <a:t>нативный</a:t>
            </a:r>
            <a:r>
              <a:rPr lang="ru-RU" sz="2800" dirty="0"/>
              <a:t> </a:t>
            </a:r>
            <a:r>
              <a:rPr lang="ru-RU" sz="2800" dirty="0" smtClean="0"/>
              <a:t>интерфейс </a:t>
            </a:r>
            <a:r>
              <a:rPr lang="ru-RU" sz="2800" dirty="0"/>
              <a:t>— </a:t>
            </a:r>
            <a:r>
              <a:rPr lang="ru-RU" sz="2800" b="1" i="1" dirty="0"/>
              <a:t>API</a:t>
            </a:r>
            <a:r>
              <a:rPr lang="ru-RU" sz="2800" dirty="0"/>
              <a:t> платформы — и получают непосредственный доступ к </a:t>
            </a:r>
            <a:r>
              <a:rPr lang="ru-RU" sz="2800" dirty="0" smtClean="0"/>
              <a:t>функциональности </a:t>
            </a:r>
            <a:r>
              <a:rPr lang="ru-RU" sz="2800" dirty="0"/>
              <a:t>устройств (https://docs.nativescript.org). Основой мобильного приложения являются модули </a:t>
            </a:r>
            <a:r>
              <a:rPr lang="ru-RU" sz="2800" b="1" i="1" dirty="0" err="1"/>
              <a:t>NativeScript</a:t>
            </a:r>
            <a:r>
              <a:rPr lang="ru-RU" sz="2800" dirty="0"/>
              <a:t> и так называемые </a:t>
            </a:r>
            <a:r>
              <a:rPr lang="ru-RU" sz="2800" b="1" i="1" dirty="0" err="1"/>
              <a:t>runtimes</a:t>
            </a:r>
            <a:r>
              <a:rPr lang="ru-RU" sz="2800" dirty="0"/>
              <a:t>. Модули предоставляют доступ к функциям устройства и компонентам пользовательского интерфейса из кода </a:t>
            </a:r>
            <a:r>
              <a:rPr lang="ru-RU" sz="2800" b="1" i="1" dirty="0" err="1"/>
              <a:t>JavaScript</a:t>
            </a:r>
            <a:r>
              <a:rPr lang="ru-RU" sz="2800" dirty="0"/>
              <a:t>, а </a:t>
            </a:r>
            <a:r>
              <a:rPr lang="ru-RU" sz="2800" b="1" i="1" dirty="0" err="1"/>
              <a:t>runtimes</a:t>
            </a:r>
            <a:r>
              <a:rPr lang="ru-RU" sz="2800" dirty="0"/>
              <a:t> налету (дословно — во время выполнения) интерпретируют, компилируют и выполняют </a:t>
            </a:r>
            <a:r>
              <a:rPr lang="ru-RU" sz="2800" b="1" i="1" dirty="0" err="1"/>
              <a:t>JavaScript</a:t>
            </a:r>
            <a:r>
              <a:rPr lang="ru-RU" sz="2800" b="1" i="1" dirty="0"/>
              <a:t>-код</a:t>
            </a:r>
            <a:r>
              <a:rPr lang="ru-RU" sz="2800" dirty="0"/>
              <a:t> и таким образом позволяют использовать </a:t>
            </a:r>
            <a:r>
              <a:rPr lang="ru-RU" sz="2800" dirty="0" smtClean="0"/>
              <a:t>уникальные </a:t>
            </a:r>
            <a:r>
              <a:rPr lang="ru-RU" sz="2800" b="1" i="1" dirty="0"/>
              <a:t>API-интерфейсы</a:t>
            </a:r>
            <a:r>
              <a:rPr lang="ru-RU" sz="2800" dirty="0"/>
              <a:t> платформы. </a:t>
            </a:r>
            <a:r>
              <a:rPr lang="en-US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4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219" y="253415"/>
            <a:ext cx="7067550" cy="4714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7517" y="5213767"/>
            <a:ext cx="1123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Взаимодействие приложения </a:t>
            </a:r>
            <a:r>
              <a:rPr lang="ru-RU" sz="2800" dirty="0" err="1"/>
              <a:t>NativeScript</a:t>
            </a:r>
            <a:r>
              <a:rPr lang="ru-RU" sz="2800" dirty="0"/>
              <a:t> с мобильной платформой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7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150" y="73994"/>
            <a:ext cx="9220200" cy="628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515" y="6360494"/>
            <a:ext cx="1155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Порядок взаимодействия </a:t>
            </a:r>
            <a:r>
              <a:rPr lang="ru-RU" sz="2800" dirty="0" err="1">
                <a:solidFill>
                  <a:schemeClr val="bg1"/>
                </a:solidFill>
              </a:rPr>
              <a:t>NativeScript</a:t>
            </a:r>
            <a:r>
              <a:rPr lang="ru-RU" sz="2800" dirty="0">
                <a:solidFill>
                  <a:schemeClr val="bg1"/>
                </a:solidFill>
              </a:rPr>
              <a:t>-кода с мобильной платформой</a:t>
            </a:r>
          </a:p>
        </p:txBody>
      </p:sp>
    </p:spTree>
    <p:extLst>
      <p:ext uri="{BB962C8B-B14F-4D97-AF65-F5344CB8AC3E}">
        <p14:creationId xmlns:p14="http://schemas.microsoft.com/office/powerpoint/2010/main" val="3738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5" y="279132"/>
            <a:ext cx="122048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Последний рисунок представляет наиболее важные части технологии </a:t>
            </a:r>
            <a:r>
              <a:rPr lang="ru-RU" sz="2800" b="1" i="1" dirty="0" err="1"/>
              <a:t>NativeScript</a:t>
            </a:r>
            <a:r>
              <a:rPr lang="ru-RU" sz="2800" dirty="0"/>
              <a:t>: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err="1" smtClean="0"/>
              <a:t>Runtimes</a:t>
            </a:r>
            <a:r>
              <a:rPr lang="ru-RU" sz="2800" dirty="0"/>
              <a:t>, как уже было сказано, являются своеобразными </a:t>
            </a:r>
            <a:r>
              <a:rPr lang="ru-RU" sz="2800" dirty="0" smtClean="0"/>
              <a:t>интерпретаторами </a:t>
            </a:r>
            <a:r>
              <a:rPr lang="ru-RU" sz="2800" dirty="0"/>
              <a:t>кода </a:t>
            </a:r>
            <a:r>
              <a:rPr lang="ru-RU" sz="2800" b="1" i="1" dirty="0" err="1"/>
              <a:t>TypeScript</a:t>
            </a:r>
            <a:r>
              <a:rPr lang="ru-RU" sz="2800" b="1" i="1" dirty="0"/>
              <a:t>/</a:t>
            </a:r>
            <a:r>
              <a:rPr lang="ru-RU" sz="2800" b="1" i="1" dirty="0" err="1"/>
              <a:t>JavaScript</a:t>
            </a:r>
            <a:r>
              <a:rPr lang="ru-RU" sz="2800" dirty="0"/>
              <a:t>, а точнее, базовых модулей — </a:t>
            </a:r>
            <a:r>
              <a:rPr lang="ru-RU" sz="2800" b="1" i="1" dirty="0" err="1"/>
              <a:t>NativeScript</a:t>
            </a:r>
            <a:r>
              <a:rPr lang="ru-RU" sz="2800" b="1" i="1" dirty="0"/>
              <a:t> </a:t>
            </a:r>
            <a:r>
              <a:rPr lang="ru-RU" sz="2800" b="1" i="1" dirty="0" err="1"/>
              <a:t>Core</a:t>
            </a:r>
            <a:r>
              <a:rPr lang="ru-RU" sz="2800" b="1" i="1" dirty="0"/>
              <a:t> </a:t>
            </a:r>
            <a:r>
              <a:rPr lang="ru-RU" sz="2800" b="1" i="1" dirty="0" err="1"/>
              <a:t>Modules</a:t>
            </a:r>
            <a:r>
              <a:rPr lang="ru-RU" sz="2800" b="1" i="1" dirty="0"/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err="1"/>
              <a:t>Core</a:t>
            </a:r>
            <a:r>
              <a:rPr lang="ru-RU" sz="2800" b="1" u="sng" dirty="0"/>
              <a:t> </a:t>
            </a:r>
            <a:r>
              <a:rPr lang="ru-RU" sz="2800" b="1" u="sng" dirty="0" err="1"/>
              <a:t>Modules</a:t>
            </a:r>
            <a:r>
              <a:rPr lang="ru-RU" sz="2800" b="1" u="sng" dirty="0"/>
              <a:t>,</a:t>
            </a:r>
            <a:r>
              <a:rPr lang="ru-RU" sz="2800" dirty="0"/>
              <a:t> в свою очередь, предназначены для предоставления </a:t>
            </a:r>
            <a:r>
              <a:rPr lang="ru-RU" sz="2800" dirty="0" smtClean="0"/>
              <a:t>абстракций</a:t>
            </a:r>
            <a:r>
              <a:rPr lang="ru-RU" sz="2800" dirty="0"/>
              <a:t>, необходимых для доступа к функциям </a:t>
            </a:r>
            <a:r>
              <a:rPr lang="ru-RU" sz="2800" dirty="0" err="1"/>
              <a:t>нативных</a:t>
            </a:r>
            <a:r>
              <a:rPr lang="ru-RU" sz="2800" dirty="0"/>
              <a:t> платформ через </a:t>
            </a:r>
            <a:r>
              <a:rPr lang="ru-RU" sz="2800" b="1" i="1" dirty="0" err="1"/>
              <a:t>Runtimes</a:t>
            </a:r>
            <a:r>
              <a:rPr lang="ru-RU" sz="2800" dirty="0"/>
              <a:t>. Они фактически устанавливают определённую дисциплину работы с </a:t>
            </a:r>
            <a:r>
              <a:rPr lang="ru-RU" sz="2800" b="1" i="1" dirty="0"/>
              <a:t>API</a:t>
            </a:r>
            <a:r>
              <a:rPr lang="ru-RU" sz="2800" dirty="0"/>
              <a:t> мобильной платформы с помощью языка </a:t>
            </a:r>
            <a:r>
              <a:rPr lang="ru-RU" sz="2800" b="1" i="1" dirty="0" err="1"/>
              <a:t>TypeScript</a:t>
            </a:r>
            <a:r>
              <a:rPr lang="ru-RU" sz="2800" b="1" i="1" dirty="0"/>
              <a:t>/</a:t>
            </a:r>
            <a:r>
              <a:rPr lang="ru-RU" sz="2800" b="1" i="1" dirty="0" err="1"/>
              <a:t>JavaScript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Сборка</a:t>
            </a:r>
            <a:r>
              <a:rPr lang="ru-RU" sz="2800" dirty="0"/>
              <a:t>, установка и запуск приложений на </a:t>
            </a:r>
            <a:r>
              <a:rPr lang="ru-RU" sz="2800" b="1" i="1" dirty="0" err="1"/>
              <a:t>iOS</a:t>
            </a:r>
            <a:r>
              <a:rPr lang="ru-RU" sz="2800" dirty="0"/>
              <a:t> или </a:t>
            </a:r>
            <a:r>
              <a:rPr lang="ru-RU" sz="2800" b="1" i="1" dirty="0" err="1"/>
              <a:t>Android</a:t>
            </a:r>
            <a:r>
              <a:rPr lang="ru-RU" sz="2800" dirty="0"/>
              <a:t> через </a:t>
            </a:r>
            <a:r>
              <a:rPr lang="ru-RU" sz="2800" b="1" i="1" dirty="0"/>
              <a:t>CLI </a:t>
            </a:r>
            <a:r>
              <a:rPr lang="ru-RU" sz="2800" b="1" i="1" dirty="0" err="1"/>
              <a:t>NativeScript</a:t>
            </a:r>
            <a:r>
              <a:rPr lang="ru-RU" sz="2800" b="1" i="1" dirty="0"/>
              <a:t> (</a:t>
            </a:r>
            <a:r>
              <a:rPr lang="ru-RU" sz="2800" b="1" i="1" dirty="0" err="1"/>
              <a:t>Command</a:t>
            </a:r>
            <a:r>
              <a:rPr lang="ru-RU" sz="2800" b="1" i="1" dirty="0"/>
              <a:t> </a:t>
            </a:r>
            <a:r>
              <a:rPr lang="ru-RU" sz="2800" b="1" i="1" dirty="0" err="1"/>
              <a:t>Line</a:t>
            </a:r>
            <a:r>
              <a:rPr lang="ru-RU" sz="2800" b="1" i="1" dirty="0"/>
              <a:t> </a:t>
            </a:r>
            <a:r>
              <a:rPr lang="ru-RU" sz="2800" b="1" i="1" dirty="0" err="1"/>
              <a:t>Interface</a:t>
            </a:r>
            <a:r>
              <a:rPr lang="ru-RU" sz="2800" dirty="0"/>
              <a:t> — интерфейс командной строки) команды </a:t>
            </a:r>
            <a:r>
              <a:rPr lang="ru-RU" sz="2800" b="1" i="1" dirty="0" err="1"/>
              <a:t>NativeScript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94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78" y="0"/>
            <a:ext cx="1208612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Достоинства и недостатки </a:t>
            </a:r>
            <a:r>
              <a:rPr lang="ru-RU" sz="3200" b="1" i="1" dirty="0" err="1"/>
              <a:t>NativeScript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ctr"/>
            <a:r>
              <a:rPr lang="ru-RU" sz="2800" b="1" dirty="0" smtClean="0"/>
              <a:t>Достоинства </a:t>
            </a:r>
            <a:r>
              <a:rPr lang="ru-RU" sz="2800" b="1" dirty="0"/>
              <a:t>технологии: </a:t>
            </a:r>
            <a:endParaRPr lang="ru-R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Кроссплатформенный </a:t>
            </a:r>
            <a:r>
              <a:rPr lang="ru-RU" sz="2800" dirty="0"/>
              <a:t>подход. Один код можно использовать для </a:t>
            </a:r>
            <a:r>
              <a:rPr lang="ru-RU" sz="2800" dirty="0" err="1"/>
              <a:t>iOS</a:t>
            </a:r>
            <a:r>
              <a:rPr lang="ru-RU" sz="2800" dirty="0"/>
              <a:t> или </a:t>
            </a:r>
            <a:r>
              <a:rPr lang="ru-RU" sz="2800" dirty="0" err="1"/>
              <a:t>Android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Знания </a:t>
            </a:r>
            <a:r>
              <a:rPr lang="ru-RU" sz="2800" dirty="0" err="1"/>
              <a:t>JavaScript</a:t>
            </a:r>
            <a:r>
              <a:rPr lang="ru-RU" sz="2800" dirty="0"/>
              <a:t>, XML и CSS и некоторое понимание </a:t>
            </a:r>
            <a:r>
              <a:rPr lang="ru-RU" sz="2800" dirty="0" err="1"/>
              <a:t>нативного</a:t>
            </a:r>
            <a:r>
              <a:rPr lang="ru-RU" sz="2800" dirty="0"/>
              <a:t> </a:t>
            </a:r>
            <a:r>
              <a:rPr lang="ru-RU" sz="2800" dirty="0" smtClean="0"/>
              <a:t>программирования </a:t>
            </a:r>
            <a:r>
              <a:rPr lang="ru-RU" sz="2800" dirty="0"/>
              <a:t>в </a:t>
            </a:r>
            <a:r>
              <a:rPr lang="ru-RU" sz="2800" dirty="0" err="1"/>
              <a:t>iOS</a:t>
            </a:r>
            <a:r>
              <a:rPr lang="ru-RU" sz="2800" dirty="0"/>
              <a:t> и </a:t>
            </a:r>
            <a:r>
              <a:rPr lang="ru-RU" sz="2800" dirty="0" err="1"/>
              <a:t>Android</a:t>
            </a:r>
            <a:r>
              <a:rPr lang="ru-RU" sz="2800" dirty="0"/>
              <a:t> позволяют углубиться в </a:t>
            </a:r>
            <a:r>
              <a:rPr lang="ru-RU" sz="2800" dirty="0" err="1"/>
              <a:t>NativeScript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Нативный</a:t>
            </a:r>
            <a:r>
              <a:rPr lang="ru-RU" sz="2800" dirty="0" smtClean="0"/>
              <a:t> </a:t>
            </a:r>
            <a:r>
              <a:rPr lang="ru-RU" sz="2800" dirty="0"/>
              <a:t>пользовательский интерфейс и производительность на всех платформах и устройствах, поскольку приложения непосредственно </a:t>
            </a:r>
            <a:r>
              <a:rPr lang="ru-RU" sz="2800" dirty="0" smtClean="0"/>
              <a:t>используют </a:t>
            </a:r>
            <a:r>
              <a:rPr lang="ru-RU" sz="2800" dirty="0"/>
              <a:t>компоненты </a:t>
            </a:r>
            <a:r>
              <a:rPr lang="ru-RU" sz="2800" dirty="0" err="1"/>
              <a:t>iOS</a:t>
            </a:r>
            <a:r>
              <a:rPr lang="ru-RU" sz="2800" dirty="0"/>
              <a:t> или </a:t>
            </a:r>
            <a:r>
              <a:rPr lang="ru-RU" sz="2800" dirty="0" err="1"/>
              <a:t>Android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Экосистема </a:t>
            </a:r>
            <a:r>
              <a:rPr lang="ru-RU" sz="2800" dirty="0"/>
              <a:t>разработки с открытым исходным кодом.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Поддержка </a:t>
            </a:r>
            <a:r>
              <a:rPr lang="ru-RU" sz="2800" dirty="0" err="1"/>
              <a:t>one</a:t>
            </a:r>
            <a:r>
              <a:rPr lang="ru-RU" sz="2800" dirty="0"/>
              <a:t> </a:t>
            </a:r>
            <a:r>
              <a:rPr lang="ru-RU" sz="2800" dirty="0" err="1"/>
              <a:t>day</a:t>
            </a:r>
            <a:r>
              <a:rPr lang="ru-RU" sz="2800" dirty="0"/>
              <a:t> для новых версий платформ: когда новая версия </a:t>
            </a:r>
            <a:r>
              <a:rPr lang="ru-RU" sz="2800" dirty="0" smtClean="0"/>
              <a:t>мобильной </a:t>
            </a:r>
            <a:r>
              <a:rPr lang="ru-RU" sz="2800" dirty="0"/>
              <a:t>платформы становится доступной, </a:t>
            </a:r>
            <a:r>
              <a:rPr lang="ru-RU" sz="2800" dirty="0" err="1"/>
              <a:t>NativeScript</a:t>
            </a:r>
            <a:r>
              <a:rPr lang="ru-RU" sz="2800" dirty="0"/>
              <a:t> быстро обеспечивает поддержку новой версии и ее функций. </a:t>
            </a:r>
            <a:endParaRPr lang="en-US" sz="2800" dirty="0" smtClean="0"/>
          </a:p>
          <a:p>
            <a:r>
              <a:rPr lang="en-US" sz="2800" dirty="0" smtClean="0"/>
              <a:t>N</a:t>
            </a:r>
            <a:r>
              <a:rPr lang="ru-RU" sz="2800" dirty="0" err="1" smtClean="0"/>
              <a:t>ativeScript</a:t>
            </a:r>
            <a:r>
              <a:rPr lang="ru-RU" sz="2800" dirty="0" smtClean="0"/>
              <a:t> </a:t>
            </a:r>
            <a:r>
              <a:rPr lang="ru-RU" sz="2800" dirty="0"/>
              <a:t>— это довольно «молодая» технология, и это её главный </a:t>
            </a:r>
            <a:r>
              <a:rPr lang="ru-RU" sz="2800" dirty="0" smtClean="0">
                <a:solidFill>
                  <a:schemeClr val="bg1"/>
                </a:solidFill>
              </a:rPr>
              <a:t>недостаток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95" y="750771"/>
            <a:ext cx="120027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Гибридная разработка </a:t>
            </a:r>
            <a:r>
              <a:rPr lang="ru-RU" sz="2800" b="1" i="1" dirty="0" err="1"/>
              <a:t>Apache</a:t>
            </a:r>
            <a:r>
              <a:rPr lang="ru-RU" sz="2800" b="1" i="1" dirty="0"/>
              <a:t> </a:t>
            </a:r>
            <a:r>
              <a:rPr lang="ru-RU" sz="2800" b="1" i="1" dirty="0" err="1"/>
              <a:t>Cordova</a:t>
            </a:r>
            <a:r>
              <a:rPr lang="ru-RU" sz="2800" b="1" i="1" dirty="0"/>
              <a:t> </a:t>
            </a:r>
            <a:r>
              <a:rPr lang="ru-RU" sz="2800" dirty="0"/>
              <a:t>и кроссплатформенная разработка </a:t>
            </a:r>
            <a:r>
              <a:rPr lang="ru-RU" sz="2800" b="1" i="1" dirty="0" err="1"/>
              <a:t>NativeScript</a:t>
            </a:r>
            <a:r>
              <a:rPr lang="ru-RU" sz="2800" dirty="0"/>
              <a:t> имеют много общего. </a:t>
            </a:r>
            <a:endParaRPr lang="en-US" sz="2800" dirty="0" smtClean="0"/>
          </a:p>
          <a:p>
            <a:endParaRPr lang="en-US" sz="2800" dirty="0"/>
          </a:p>
          <a:p>
            <a:r>
              <a:rPr lang="ru-RU" sz="2800" dirty="0"/>
              <a:t>Оба </a:t>
            </a:r>
            <a:r>
              <a:rPr lang="ru-RU" sz="2800" dirty="0" err="1"/>
              <a:t>фреймворка</a:t>
            </a:r>
            <a:r>
              <a:rPr lang="ru-RU" sz="2800" dirty="0"/>
              <a:t>: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используют один и тот же исходный код приложения для различных мобильных платформ;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допускают интеграцию с </a:t>
            </a:r>
            <a:r>
              <a:rPr lang="ru-RU" sz="2800" b="1" i="1" dirty="0" err="1"/>
              <a:t>JavaScript</a:t>
            </a:r>
            <a:r>
              <a:rPr lang="ru-RU" sz="2800" b="1" i="1" dirty="0"/>
              <a:t>-библиотеками</a:t>
            </a:r>
            <a:r>
              <a:rPr lang="ru-RU" sz="2800" dirty="0"/>
              <a:t> и менеджерами </a:t>
            </a:r>
            <a:r>
              <a:rPr lang="ru-RU" sz="2800" dirty="0" smtClean="0"/>
              <a:t>пакетов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допускают расширение с помощью плагинов (подключаемых модулей) от разработчиков эко-сообщества</a:t>
            </a:r>
            <a:r>
              <a:rPr lang="ru-RU" sz="2800" dirty="0" smtClean="0"/>
              <a:t>;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имеют открытый код. </a:t>
            </a:r>
          </a:p>
        </p:txBody>
      </p:sp>
    </p:spTree>
    <p:extLst>
      <p:ext uri="{BB962C8B-B14F-4D97-AF65-F5344CB8AC3E}">
        <p14:creationId xmlns:p14="http://schemas.microsoft.com/office/powerpoint/2010/main" val="22641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3" y="0"/>
            <a:ext cx="119064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Гибридный подход является лучшим выбором в следующих случаях: </a:t>
            </a:r>
            <a:endParaRPr lang="en-US" sz="2800" b="1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разработка ведётся на </a:t>
            </a:r>
            <a:r>
              <a:rPr lang="ru-RU" sz="2600" b="1" i="1" dirty="0" err="1"/>
              <a:t>JavaScript</a:t>
            </a:r>
            <a:r>
              <a:rPr lang="ru-RU" sz="2600" b="1" i="1" dirty="0"/>
              <a:t>, HTML и CSS</a:t>
            </a:r>
            <a:r>
              <a:rPr lang="ru-RU" sz="2600" dirty="0"/>
              <a:t>; 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Для получения наибольшей выгоды от мощной экосистемы; 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пользовательский интерфейс разрабатывается с помощью </a:t>
            </a:r>
            <a:r>
              <a:rPr lang="ru-RU" sz="2600" b="1" i="1" dirty="0" err="1"/>
              <a:t>Ionic</a:t>
            </a:r>
            <a:r>
              <a:rPr lang="ru-RU" sz="2600" b="1" i="1" dirty="0"/>
              <a:t>, </a:t>
            </a:r>
            <a:r>
              <a:rPr lang="ru-RU" sz="2600" b="1" i="1" dirty="0" err="1"/>
              <a:t>Kendo</a:t>
            </a:r>
            <a:r>
              <a:rPr lang="ru-RU" sz="2600" b="1" i="1" dirty="0"/>
              <a:t> UI</a:t>
            </a:r>
            <a:r>
              <a:rPr lang="ru-RU" sz="2600" b="1" dirty="0"/>
              <a:t>, </a:t>
            </a:r>
            <a:r>
              <a:rPr lang="ru-RU" sz="2600" b="1" i="1" dirty="0" err="1"/>
              <a:t>jQuery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Mobile</a:t>
            </a:r>
            <a:r>
              <a:rPr lang="ru-RU" sz="2600" b="1" i="1" dirty="0" smtClean="0"/>
              <a:t>, </a:t>
            </a:r>
            <a:r>
              <a:rPr lang="ru-RU" sz="2600" b="1" i="1" dirty="0" err="1" smtClean="0"/>
              <a:t>Sencha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Ext</a:t>
            </a:r>
            <a:r>
              <a:rPr lang="ru-RU" sz="2600" b="1" i="1" dirty="0" smtClean="0"/>
              <a:t> </a:t>
            </a:r>
            <a:r>
              <a:rPr lang="ru-RU" sz="2600" b="1" i="1" dirty="0"/>
              <a:t>JS</a:t>
            </a:r>
            <a:r>
              <a:rPr lang="ru-RU" sz="2600" b="1" dirty="0"/>
              <a:t> </a:t>
            </a:r>
            <a:r>
              <a:rPr lang="ru-RU" sz="2600" dirty="0"/>
              <a:t>или других </a:t>
            </a:r>
            <a:r>
              <a:rPr lang="ru-RU" sz="2600" b="1" i="1" dirty="0" err="1"/>
              <a:t>JavaScript</a:t>
            </a:r>
            <a:r>
              <a:rPr lang="ru-RU" sz="2600" b="1" i="1" dirty="0"/>
              <a:t>-библиотек</a:t>
            </a:r>
            <a:r>
              <a:rPr lang="ru-RU" sz="2600" dirty="0"/>
              <a:t>; 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используются пакеты </a:t>
            </a:r>
            <a:r>
              <a:rPr lang="ru-RU" sz="2600" b="1" i="1" dirty="0" err="1"/>
              <a:t>Bower</a:t>
            </a:r>
            <a:r>
              <a:rPr lang="ru-RU" sz="2600" dirty="0"/>
              <a:t>; 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возможность заимствования кода аналогичного </a:t>
            </a:r>
            <a:r>
              <a:rPr lang="ru-RU" sz="2600" b="1" i="1" dirty="0" err="1"/>
              <a:t>web</a:t>
            </a:r>
            <a:r>
              <a:rPr lang="ru-RU" sz="2600" b="1" i="1" dirty="0"/>
              <a:t>-</a:t>
            </a:r>
            <a:r>
              <a:rPr lang="ru-RU" sz="2600" dirty="0"/>
              <a:t>приложения; 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кратчайшие сроки разработки и обучения; 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приложение должно выполняться для </a:t>
            </a:r>
            <a:r>
              <a:rPr lang="ru-RU" sz="2600" b="1" i="1" dirty="0" err="1"/>
              <a:t>Android</a:t>
            </a:r>
            <a:r>
              <a:rPr lang="ru-RU" sz="2600" b="1" i="1" dirty="0"/>
              <a:t>, </a:t>
            </a:r>
            <a:r>
              <a:rPr lang="ru-RU" sz="2600" b="1" i="1" dirty="0" err="1"/>
              <a:t>iOS</a:t>
            </a:r>
            <a:r>
              <a:rPr lang="ru-RU" sz="2600" b="1" i="1" dirty="0"/>
              <a:t>, </a:t>
            </a:r>
            <a:r>
              <a:rPr lang="ru-RU" sz="2600" b="1" i="1" dirty="0" err="1"/>
              <a:t>Windows</a:t>
            </a:r>
            <a:r>
              <a:rPr lang="ru-RU" sz="2600" b="1" i="1" dirty="0"/>
              <a:t> </a:t>
            </a:r>
            <a:r>
              <a:rPr lang="ru-RU" sz="2600" b="1" i="1" dirty="0" err="1"/>
              <a:t>Phone</a:t>
            </a:r>
            <a:r>
              <a:rPr lang="ru-RU" sz="2600" dirty="0"/>
              <a:t> и других платформах; 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приложение должно выполняться одинаково на старых и новых </a:t>
            </a:r>
            <a:r>
              <a:rPr lang="ru-RU" sz="2600" dirty="0" smtClean="0"/>
              <a:t>устройствах </a:t>
            </a:r>
            <a:r>
              <a:rPr lang="ru-RU" sz="2600" dirty="0"/>
              <a:t>(то есть на старых и новых версиях мобильных операционных систем</a:t>
            </a:r>
            <a:r>
              <a:rPr lang="ru-RU" sz="2600" dirty="0" smtClean="0"/>
              <a:t>);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приложение не использует активно встроенную функциональность устройства; 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от приложения не требуется максимальная производительность; </a:t>
            </a:r>
            <a:endParaRPr lang="en-US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от приложения не требуется специфичный для каждой платформы </a:t>
            </a:r>
            <a:r>
              <a:rPr lang="ru-RU" sz="2600" dirty="0" smtClean="0"/>
              <a:t>интерфейс</a:t>
            </a:r>
            <a:r>
              <a:rPr lang="ru-RU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63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5" y="0"/>
            <a:ext cx="118968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NativeScript</a:t>
            </a:r>
            <a:r>
              <a:rPr lang="ru-RU" sz="2800" b="1" dirty="0"/>
              <a:t> является лучшим выбором в следующих случаях: </a:t>
            </a:r>
            <a:endParaRPr lang="en-US" sz="2800" b="1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разработка требует знания </a:t>
            </a:r>
            <a:r>
              <a:rPr lang="ru-RU" sz="2800" b="1" i="1" dirty="0" err="1"/>
              <a:t>JavaScript</a:t>
            </a:r>
            <a:r>
              <a:rPr lang="ru-RU" sz="2800" b="1" i="1" dirty="0"/>
              <a:t>, XML и CSS </a:t>
            </a:r>
            <a:r>
              <a:rPr lang="ru-RU" sz="2800" dirty="0"/>
              <a:t>и понимания основ </a:t>
            </a:r>
            <a:r>
              <a:rPr lang="ru-RU" sz="2800" dirty="0" err="1"/>
              <a:t>нативного</a:t>
            </a:r>
            <a:r>
              <a:rPr lang="ru-RU" sz="2800" dirty="0"/>
              <a:t> программирования под </a:t>
            </a:r>
            <a:r>
              <a:rPr lang="ru-RU" sz="2800" b="1" i="1" dirty="0" err="1"/>
              <a:t>iOS</a:t>
            </a:r>
            <a:r>
              <a:rPr lang="ru-RU" sz="2800" b="1" i="1" dirty="0"/>
              <a:t> и </a:t>
            </a:r>
            <a:r>
              <a:rPr lang="ru-RU" sz="2800" b="1" i="1" dirty="0" err="1"/>
              <a:t>Android</a:t>
            </a:r>
            <a:r>
              <a:rPr lang="ru-RU" sz="2800" dirty="0"/>
              <a:t>;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готовность принять недостатки начальной стадии развития экосистемы сообщества;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используются модули </a:t>
            </a:r>
            <a:r>
              <a:rPr lang="ru-RU" sz="2800" b="1" i="1" dirty="0" err="1"/>
              <a:t>npm</a:t>
            </a:r>
            <a:r>
              <a:rPr lang="ru-RU" sz="2800" dirty="0"/>
              <a:t>;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достаточно времени для разработки и обучения;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приложение должно выполняться на </a:t>
            </a:r>
            <a:r>
              <a:rPr lang="ru-RU" sz="2800" b="1" i="1" dirty="0" err="1"/>
              <a:t>Android</a:t>
            </a:r>
            <a:r>
              <a:rPr lang="ru-RU" sz="2800" b="1" i="1" dirty="0"/>
              <a:t> и </a:t>
            </a:r>
            <a:r>
              <a:rPr lang="ru-RU" sz="2800" b="1" i="1" dirty="0" err="1"/>
              <a:t>iOS</a:t>
            </a:r>
            <a:r>
              <a:rPr lang="ru-RU" sz="2800" dirty="0"/>
              <a:t>;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приложение должно выполняться на современных устройствах с </a:t>
            </a:r>
            <a:r>
              <a:rPr lang="ru-RU" sz="2800" dirty="0" smtClean="0"/>
              <a:t>последними </a:t>
            </a:r>
            <a:r>
              <a:rPr lang="ru-RU" sz="2800" dirty="0"/>
              <a:t>версиями операционных систем;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приложение активно использует </a:t>
            </a:r>
            <a:r>
              <a:rPr lang="ru-RU" sz="2800" dirty="0" err="1"/>
              <a:t>нативную</a:t>
            </a:r>
            <a:r>
              <a:rPr lang="ru-RU" sz="2800" dirty="0"/>
              <a:t> функциональность </a:t>
            </a:r>
            <a:r>
              <a:rPr lang="ru-RU" sz="2800" dirty="0" smtClean="0"/>
              <a:t>устройства</a:t>
            </a:r>
            <a:r>
              <a:rPr lang="ru-RU" sz="2800" dirty="0"/>
              <a:t>;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требуется пиковая производительность, например для игр; 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требуются специфичные для платформы интерфейс и </a:t>
            </a:r>
            <a:r>
              <a:rPr lang="ru-RU" sz="2800" dirty="0" smtClean="0"/>
              <a:t>функциональность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0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11532"/>
              </p:ext>
            </p:extLst>
          </p:nvPr>
        </p:nvGraphicFramePr>
        <p:xfrm>
          <a:off x="1126158" y="5"/>
          <a:ext cx="10510786" cy="657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832">
                  <a:extLst>
                    <a:ext uri="{9D8B030D-6E8A-4147-A177-3AD203B41FA5}">
                      <a16:colId xmlns:a16="http://schemas.microsoft.com/office/drawing/2014/main" val="2642808508"/>
                    </a:ext>
                  </a:extLst>
                </a:gridCol>
                <a:gridCol w="3692451">
                  <a:extLst>
                    <a:ext uri="{9D8B030D-6E8A-4147-A177-3AD203B41FA5}">
                      <a16:colId xmlns:a16="http://schemas.microsoft.com/office/drawing/2014/main" val="4151296843"/>
                    </a:ext>
                  </a:extLst>
                </a:gridCol>
                <a:gridCol w="3985503">
                  <a:extLst>
                    <a:ext uri="{9D8B030D-6E8A-4147-A177-3AD203B41FA5}">
                      <a16:colId xmlns:a16="http://schemas.microsoft.com/office/drawing/2014/main" val="1622336955"/>
                    </a:ext>
                  </a:extLst>
                </a:gridCol>
              </a:tblGrid>
              <a:tr h="6603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err="1">
                          <a:effectLst/>
                        </a:rPr>
                        <a:t>Cordova</a:t>
                      </a:r>
                      <a:r>
                        <a:rPr lang="ru-RU" sz="2000" b="1" u="none" strike="noStrike" dirty="0">
                          <a:effectLst/>
                        </a:rPr>
                        <a:t> и </a:t>
                      </a:r>
                      <a:r>
                        <a:rPr lang="ru-RU" sz="2000" b="1" u="none" strike="noStrike" dirty="0" err="1">
                          <a:effectLst/>
                        </a:rPr>
                        <a:t>React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r>
                        <a:rPr lang="ru-RU" sz="2000" b="1" u="none" strike="noStrike" dirty="0" err="1">
                          <a:effectLst/>
                        </a:rPr>
                        <a:t>Native</a:t>
                      </a:r>
                      <a:r>
                        <a:rPr lang="ru-RU" sz="2000" b="1" u="none" strike="noStrike" dirty="0">
                          <a:effectLst/>
                        </a:rPr>
                        <a:t> | Таблица Сравнения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5" marR="5095" marT="50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2500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Cordova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React-Native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4245184729"/>
                  </a:ext>
                </a:extLst>
              </a:tr>
              <a:tr h="844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Когда использовать?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Веб-просмотр, веб-приложение, плагины и т. д.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Команда разработчиков с предварительным знакомством с JavaScript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137682884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Материнская организация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Adobe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Facebook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493727093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Дата запуска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2009 г.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2015 г.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3156527185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Кроссплатформенность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4041846930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Популярность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Менее популярный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Более популярным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3043403053"/>
                  </a:ext>
                </a:extLst>
              </a:tr>
              <a:tr h="563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Популярные варианты использования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Spark Chess Sworkit Fan React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Walmart Instagram Uber Eats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3507571288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Язык программирования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HTML5, CSS3 </a:t>
                      </a:r>
                      <a:r>
                        <a:rPr lang="ru-RU" sz="1800" u="none" strike="noStrike">
                          <a:effectLst/>
                        </a:rPr>
                        <a:t>и </a:t>
                      </a:r>
                      <a:r>
                        <a:rPr lang="en-US" sz="1800" u="none" strike="noStrike">
                          <a:effectLst/>
                        </a:rPr>
                        <a:t>JavaScript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JavaScript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859742321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Окружающая среда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Гибкая </a:t>
                      </a:r>
                      <a:r>
                        <a:rPr lang="en-US" sz="1800" u="none" strike="noStrike">
                          <a:effectLst/>
                        </a:rPr>
                        <a:t>IDE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Гибкая </a:t>
                      </a:r>
                      <a:r>
                        <a:rPr lang="en-US" sz="1800" u="none" strike="noStrike">
                          <a:effectLst/>
                        </a:rPr>
                        <a:t>IDE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1073227440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Перформанс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Почти родной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Почти родной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1129468345"/>
                  </a:ext>
                </a:extLst>
              </a:tr>
              <a:tr h="844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Компоненты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Фреймворки пользовательского интерфейса, например </a:t>
                      </a:r>
                      <a:r>
                        <a:rPr lang="en-US" sz="1800" u="none" strike="noStrike">
                          <a:effectLst/>
                        </a:rPr>
                        <a:t>Dojo Mobile, Sencha Touch </a:t>
                      </a:r>
                      <a:r>
                        <a:rPr lang="ru-RU" sz="1800" u="none" strike="noStrike">
                          <a:effectLst/>
                        </a:rPr>
                        <a:t>или </a:t>
                      </a:r>
                      <a:r>
                        <a:rPr lang="en-US" sz="1800" u="none" strike="noStrike">
                          <a:effectLst/>
                        </a:rPr>
                        <a:t>jQuery Mobile.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Кнопки, ввод текста и менее сложные компоненты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621480727"/>
                  </a:ext>
                </a:extLst>
              </a:tr>
              <a:tr h="563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Повторное использование кода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1464223848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Ценообразование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Свободный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Свободный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3461995605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Размер сообщества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Маленький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Большой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990275188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Поддержка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Сообщество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Сообщество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759283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308008" y="6574053"/>
            <a:ext cx="1165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https://blog.back4app.com/ru/cordova-%D0%BF%D1%80%D0%BE%D1%82%D0%B8%D0%B2-react-native-%D1%81%D0%B5%D0%BA%D1%80%D0%B5%D1%82%D1%8B-%D1%80%D0%B0%D0%B7%D0%B1%D0%BB%D0%BE%D0%BA%D0%B8%D1%80%D0%BE%D0%B2%D0%B0%D0%BD%D1%8B/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1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755" y="322522"/>
            <a:ext cx="119032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настоящее время большинство </a:t>
            </a:r>
            <a:r>
              <a:rPr lang="ru-RU" sz="2800" dirty="0" err="1"/>
              <a:t>фреймворков</a:t>
            </a:r>
            <a:r>
              <a:rPr lang="ru-RU" sz="2800" dirty="0"/>
              <a:t>, ориентированных под </a:t>
            </a:r>
            <a:r>
              <a:rPr lang="ru-RU" sz="2800" b="1" dirty="0" err="1"/>
              <a:t>web</a:t>
            </a:r>
            <a:r>
              <a:rPr lang="ru-RU" sz="2800" b="1" dirty="0"/>
              <a:t>-разработчиков</a:t>
            </a:r>
            <a:r>
              <a:rPr lang="ru-RU" sz="2800" dirty="0"/>
              <a:t>, используют одну из двух фундаментальных технологий, позволяющих разрабатывать или гибридные приложения, или приложения, аналогичные </a:t>
            </a:r>
            <a:r>
              <a:rPr lang="ru-RU" sz="2800" dirty="0" err="1"/>
              <a:t>нативным</a:t>
            </a:r>
            <a:r>
              <a:rPr lang="ru-RU" sz="2800" dirty="0"/>
              <a:t> (или и то и другое). 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66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004" y="96253"/>
            <a:ext cx="120379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Roboto"/>
              </a:rPr>
              <a:t>Подходы к кроссплатформенности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FuturaPT"/>
              </a:rPr>
              <a:t>https://blog.sibirix.ru/crossplatform-frameworks</a:t>
            </a:r>
            <a:r>
              <a:rPr lang="en-US" sz="1200" dirty="0" smtClean="0">
                <a:solidFill>
                  <a:srgbClr val="000000"/>
                </a:solidFill>
                <a:latin typeface="FuturaPT"/>
              </a:rPr>
              <a:t>/</a:t>
            </a:r>
            <a:endParaRPr lang="ru-RU" sz="1200" dirty="0" smtClean="0">
              <a:solidFill>
                <a:srgbClr val="000000"/>
              </a:solidFill>
              <a:latin typeface="FuturaPT"/>
            </a:endParaRPr>
          </a:p>
          <a:p>
            <a:r>
              <a:rPr lang="ru-RU" sz="2800" dirty="0">
                <a:solidFill>
                  <a:srgbClr val="000000"/>
                </a:solidFill>
                <a:latin typeface="FuturaP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FuturaPT"/>
              </a:rPr>
            </a:br>
            <a:r>
              <a:rPr lang="ru-RU" sz="2800" dirty="0"/>
              <a:t>Кроссплатформенность в проекте нужна не ради пользовательского удобства, а для оптимизации стоимости разработки и поддержки приложения. Это решение позволяет написать исходный код для нескольких мобильных платформ, но результатом каждой отдельной сборки станут отдельные исполняемые файлы.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Кроссплатформенные </a:t>
            </a:r>
            <a:r>
              <a:rPr lang="ru-RU" sz="2800" dirty="0" err="1"/>
              <a:t>фреймворки</a:t>
            </a:r>
            <a:r>
              <a:rPr lang="ru-RU" sz="2800" dirty="0"/>
              <a:t> можно разделить на две группы: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err="1" smtClean="0"/>
              <a:t>Hybrid-Native</a:t>
            </a:r>
            <a:r>
              <a:rPr lang="ru-RU" sz="2800" dirty="0" smtClean="0"/>
              <a:t> </a:t>
            </a:r>
            <a:r>
              <a:rPr lang="ru-RU" sz="2800" dirty="0"/>
              <a:t>(первый подход, гибридно-</a:t>
            </a:r>
            <a:r>
              <a:rPr lang="ru-RU" sz="2800" dirty="0" err="1"/>
              <a:t>нативная</a:t>
            </a:r>
            <a:r>
              <a:rPr lang="ru-RU" sz="2800" dirty="0"/>
              <a:t> разработка) и 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err="1" smtClean="0"/>
              <a:t>Hybrid-Web</a:t>
            </a:r>
            <a:r>
              <a:rPr lang="ru-RU" sz="2800" dirty="0" smtClean="0"/>
              <a:t> </a:t>
            </a:r>
            <a:r>
              <a:rPr lang="ru-RU" sz="2800" dirty="0"/>
              <a:t>(второй подход, гибридная веб-разработка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73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54" y="2314817"/>
            <a:ext cx="119802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FuturaPT"/>
              </a:rPr>
              <a:t>Гибридно-</a:t>
            </a:r>
            <a:r>
              <a:rPr lang="ru-RU" sz="2400" b="1" dirty="0" err="1">
                <a:solidFill>
                  <a:srgbClr val="000000"/>
                </a:solidFill>
                <a:latin typeface="FuturaPT"/>
              </a:rPr>
              <a:t>нативный</a:t>
            </a:r>
            <a:r>
              <a:rPr lang="ru-RU" sz="2400" b="1" dirty="0">
                <a:solidFill>
                  <a:srgbClr val="000000"/>
                </a:solidFill>
                <a:latin typeface="FuturaPT"/>
              </a:rPr>
              <a:t> подход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 объединяет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фреймворки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с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нативным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пользовательским интерфейсом и общим кодом; и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фреймворки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с общей кодовой базой и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нативным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кодом. Среди них: кроссплатформенные платформы разработки приложений </a:t>
            </a:r>
            <a:r>
              <a:rPr lang="ru-RU" sz="2400" b="1" i="1" dirty="0" err="1">
                <a:solidFill>
                  <a:srgbClr val="000000"/>
                </a:solidFill>
                <a:latin typeface="FuturaPT"/>
              </a:rPr>
              <a:t>React</a:t>
            </a:r>
            <a:r>
              <a:rPr lang="ru-RU" sz="2400" b="1" i="1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FuturaPT"/>
              </a:rPr>
              <a:t>Native</a:t>
            </a:r>
            <a:r>
              <a:rPr lang="ru-RU" sz="2400" b="1" i="1" dirty="0">
                <a:solidFill>
                  <a:srgbClr val="000000"/>
                </a:solidFill>
                <a:latin typeface="FuturaPT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FuturaPT"/>
              </a:rPr>
              <a:t>Xamarin</a:t>
            </a:r>
            <a:r>
              <a:rPr lang="ru-RU" sz="2400" b="1" i="1" dirty="0">
                <a:solidFill>
                  <a:srgbClr val="000000"/>
                </a:solidFill>
                <a:latin typeface="FuturaPT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FuturaPT"/>
              </a:rPr>
              <a:t>NativeScript</a:t>
            </a:r>
            <a:r>
              <a:rPr lang="ru-RU" sz="2400" b="1" i="1" dirty="0">
                <a:solidFill>
                  <a:srgbClr val="000000"/>
                </a:solidFill>
                <a:latin typeface="FuturaPT"/>
              </a:rPr>
              <a:t> и </a:t>
            </a:r>
            <a:r>
              <a:rPr lang="ru-RU" sz="2400" b="1" i="1" dirty="0" err="1">
                <a:solidFill>
                  <a:srgbClr val="000000"/>
                </a:solidFill>
                <a:latin typeface="FuturaPT"/>
              </a:rPr>
              <a:t>Flutter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. О каждом из этих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фреймворков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мы поговорим позже.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0000"/>
                </a:solidFill>
                <a:latin typeface="FuturaPT"/>
              </a:rPr>
              <a:t>Гибридная веб-разработка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 кроссплатформенных приложений осуществляется на базе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фреймворков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с веб-интерфейсом и общими компонентами и с единой кодовой базой, работающей, где угодно. Примером такого кроссплатформенного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фреймворка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является </a:t>
            </a:r>
            <a:r>
              <a:rPr lang="ru-RU" sz="2400" b="1" i="1" dirty="0" err="1" smtClean="0">
                <a:solidFill>
                  <a:srgbClr val="000000"/>
                </a:solidFill>
                <a:latin typeface="FuturaPT"/>
              </a:rPr>
              <a:t>Ionic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6" y="319036"/>
            <a:ext cx="103155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383" y="67378"/>
            <a:ext cx="1179094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FuturaPT"/>
              </a:rPr>
              <a:t>5 основных преимуществ гибридного подхода:</a:t>
            </a:r>
            <a:br>
              <a:rPr lang="ru-RU" sz="2800" b="1" dirty="0">
                <a:solidFill>
                  <a:srgbClr val="000000"/>
                </a:solidFill>
                <a:latin typeface="FuturaPT"/>
              </a:rPr>
            </a:br>
            <a:endParaRPr lang="ru-RU" sz="2800" dirty="0">
              <a:solidFill>
                <a:srgbClr val="000000"/>
              </a:solidFill>
              <a:latin typeface="FuturaP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FuturaPT"/>
              </a:rPr>
              <a:t>Кроссплатформенность. Создав одно приложение, вы можете экспортировать его для любой ОС.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FuturaPT"/>
              </a:rPr>
              <a:t>Исходя из первого пункта — скорость разработки и масштабирования.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FuturaPT"/>
              </a:rPr>
              <a:t>Низкая цена. В несколько раз меньше, чем при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нативном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подходе, особенно с учетом дальнейшей поддержки.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FuturaPT"/>
              </a:rPr>
              <a:t>Использование одного языка —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JavaScript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(хотя вот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Dart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(язык для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Flutter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) позиционируется в качестве его альтернативы).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FuturaPT"/>
              </a:rPr>
              <a:t>Одинаковый интерфейс и UX. Одна команда разработчиков и один код максимально приблизят приложение к единому формату UI и UX на всех платформах (Но будут ли они соответствовать </a:t>
            </a:r>
            <a:r>
              <a:rPr lang="ru-RU" sz="2800" dirty="0" err="1">
                <a:solidFill>
                  <a:srgbClr val="000000"/>
                </a:solidFill>
                <a:latin typeface="FuturaPT"/>
              </a:rPr>
              <a:t>гайдам</a:t>
            </a:r>
            <a:r>
              <a:rPr lang="ru-RU" sz="2800" dirty="0">
                <a:solidFill>
                  <a:srgbClr val="000000"/>
                </a:solidFill>
                <a:latin typeface="FuturaPT"/>
              </a:rPr>
              <a:t> OS — другой вопрос).</a:t>
            </a:r>
            <a:endParaRPr lang="ru-RU" sz="2800" b="0" i="0" dirty="0">
              <a:solidFill>
                <a:srgbClr val="000000"/>
              </a:solidFill>
              <a:effectLst/>
              <a:latin typeface="FuturaPT"/>
            </a:endParaRPr>
          </a:p>
        </p:txBody>
      </p:sp>
    </p:spTree>
    <p:extLst>
      <p:ext uri="{BB962C8B-B14F-4D97-AF65-F5344CB8AC3E}">
        <p14:creationId xmlns:p14="http://schemas.microsoft.com/office/powerpoint/2010/main" val="7421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27" y="77003"/>
            <a:ext cx="1198345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FuturaPT"/>
              </a:rPr>
              <a:t>5 основных </a:t>
            </a:r>
            <a:r>
              <a:rPr lang="ru-RU" sz="3200" b="1" dirty="0">
                <a:solidFill>
                  <a:srgbClr val="000000"/>
                </a:solidFill>
                <a:latin typeface="FuturaPT"/>
              </a:rPr>
              <a:t>недостатков</a:t>
            </a:r>
            <a:r>
              <a:rPr lang="ru-RU" sz="2800" b="1" dirty="0">
                <a:solidFill>
                  <a:srgbClr val="000000"/>
                </a:solidFill>
                <a:latin typeface="FuturaPT"/>
              </a:rPr>
              <a:t> гибридного подхода</a:t>
            </a:r>
            <a:r>
              <a:rPr lang="ru-RU" sz="2800" b="1" dirty="0" smtClean="0">
                <a:solidFill>
                  <a:srgbClr val="000000"/>
                </a:solidFill>
                <a:latin typeface="FuturaPT"/>
              </a:rPr>
              <a:t>:</a:t>
            </a:r>
          </a:p>
          <a:p>
            <a:endParaRPr lang="ru-RU" sz="2400" dirty="0" smtClean="0">
              <a:solidFill>
                <a:srgbClr val="000000"/>
              </a:solidFill>
              <a:latin typeface="FuturaP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Зачастую 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более низкая производительность.</a:t>
            </a:r>
            <a:br>
              <a:rPr lang="ru-RU" sz="2400" dirty="0">
                <a:solidFill>
                  <a:srgbClr val="000000"/>
                </a:solidFill>
                <a:latin typeface="FuturaPT"/>
              </a:rPr>
            </a:br>
            <a:endParaRPr lang="ru-RU" sz="2400" dirty="0">
              <a:solidFill>
                <a:srgbClr val="000000"/>
              </a:solidFill>
              <a:latin typeface="FuturaP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FuturaPT"/>
              </a:rPr>
              <a:t>Меньше возможностей интеграции с «начинкой» устройства.</a:t>
            </a:r>
            <a:br>
              <a:rPr lang="ru-RU" sz="2400" dirty="0">
                <a:solidFill>
                  <a:srgbClr val="000000"/>
                </a:solidFill>
                <a:latin typeface="FuturaPT"/>
              </a:rPr>
            </a:br>
            <a:endParaRPr lang="ru-RU" sz="2400" dirty="0">
              <a:solidFill>
                <a:srgbClr val="000000"/>
              </a:solidFill>
              <a:latin typeface="FuturaP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FuturaPT"/>
              </a:rPr>
              <a:t>Работа с унифицированным стеком технологий не даст той гибкости настройки и оптимизации, какая есть у каждой ОС со своим собственным стеком технологий.</a:t>
            </a:r>
            <a:br>
              <a:rPr lang="ru-RU" sz="2400" dirty="0">
                <a:solidFill>
                  <a:srgbClr val="000000"/>
                </a:solidFill>
                <a:latin typeface="FuturaPT"/>
              </a:rPr>
            </a:br>
            <a:endParaRPr lang="ru-RU" sz="2400" dirty="0">
              <a:solidFill>
                <a:srgbClr val="000000"/>
              </a:solidFill>
              <a:latin typeface="FuturaP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FuturaPT"/>
              </a:rPr>
              <a:t>Публикация в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сторы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может быть еще тем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челенджем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. Прохождение проверки приложения на соответствие правилам в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Apple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App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Store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и в 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Google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Play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Store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будет отличаться, т.к. требования к приложениям у них отличаются.</a:t>
            </a:r>
            <a:br>
              <a:rPr lang="ru-RU" sz="2400" dirty="0">
                <a:solidFill>
                  <a:srgbClr val="000000"/>
                </a:solidFill>
                <a:latin typeface="FuturaPT"/>
              </a:rPr>
            </a:br>
            <a:endParaRPr lang="ru-RU" sz="2400" dirty="0">
              <a:solidFill>
                <a:srgbClr val="000000"/>
              </a:solidFill>
              <a:latin typeface="FuturaP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FuturaPT"/>
              </a:rPr>
              <a:t>Ограниченная реализация визуальных и графических элементов в приложениях, особенно анимации.</a:t>
            </a:r>
            <a:endParaRPr lang="ru-RU" sz="2400" b="0" i="0" dirty="0">
              <a:solidFill>
                <a:srgbClr val="000000"/>
              </a:solidFill>
              <a:effectLst/>
              <a:latin typeface="FuturaPT"/>
            </a:endParaRPr>
          </a:p>
        </p:txBody>
      </p:sp>
    </p:spTree>
    <p:extLst>
      <p:ext uri="{BB962C8B-B14F-4D97-AF65-F5344CB8AC3E}">
        <p14:creationId xmlns:p14="http://schemas.microsoft.com/office/powerpoint/2010/main" val="22723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3" y="172738"/>
            <a:ext cx="1192570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  <a:latin typeface="Roboto"/>
              </a:rPr>
              <a:t>Нативное</a:t>
            </a:r>
            <a:r>
              <a:rPr lang="ru-RU" sz="2400" b="1" dirty="0">
                <a:solidFill>
                  <a:srgbClr val="000000"/>
                </a:solidFill>
                <a:latin typeface="Roboto"/>
              </a:rPr>
              <a:t> будущее кроссплатформенной разработки приложений</a:t>
            </a:r>
          </a:p>
          <a:p>
            <a:endParaRPr lang="ru-RU" sz="2400" dirty="0" smtClean="0">
              <a:solidFill>
                <a:srgbClr val="000000"/>
              </a:solidFill>
              <a:latin typeface="FuturaPT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Итак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, гибридные кроссплатформенные платформы приложений можно использовать, когда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:</a:t>
            </a:r>
            <a:endParaRPr lang="ru-RU" sz="2400" dirty="0">
              <a:solidFill>
                <a:srgbClr val="000000"/>
              </a:solidFill>
              <a:latin typeface="FuturaP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FuturaPT"/>
              </a:rPr>
              <a:t>стоит задача быстро разработать приложение более чем для 2-х мобильных платформ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нужно 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сэкономить на бюджете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требуется 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относительно простое приложение без сложной анимации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 допускается 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исключение из разработки многих параметров </a:t>
            </a:r>
            <a:r>
              <a:rPr lang="ru-RU" sz="2400" dirty="0" err="1">
                <a:solidFill>
                  <a:srgbClr val="000000"/>
                </a:solidFill>
                <a:latin typeface="FuturaPT"/>
              </a:rPr>
              <a:t>нативного</a:t>
            </a:r>
            <a:r>
              <a:rPr lang="ru-RU" sz="2400" dirty="0">
                <a:solidFill>
                  <a:srgbClr val="000000"/>
                </a:solidFill>
                <a:latin typeface="FuturaPT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FuturaPT"/>
              </a:rPr>
              <a:t>функционала.</a:t>
            </a:r>
          </a:p>
          <a:p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 развитием мобильных проектов в мире растет спрос на мобильную разработку, растет скорость создания приложений, растет интерес к простым решениям с доступной стоимостью разработки. Все это открывает огромные возможности для улучшения гибридных приложений, которые зачастую могут оказаться не хуже </a:t>
            </a:r>
            <a:r>
              <a:rPr lang="ru-RU" sz="2400" dirty="0" err="1">
                <a:solidFill>
                  <a:srgbClr val="000000"/>
                </a:solidFill>
                <a:latin typeface="Open Sans"/>
              </a:rPr>
              <a:t>нативных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.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FuturaPT"/>
              </a:rPr>
              <a:t/>
            </a:r>
            <a:br>
              <a:rPr lang="ru-RU" dirty="0">
                <a:solidFill>
                  <a:srgbClr val="000000"/>
                </a:solidFill>
                <a:latin typeface="FuturaP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9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301</TotalTime>
  <Words>1561</Words>
  <Application>Microsoft Office PowerPoint</Application>
  <PresentationFormat>Широкоэкранный</PresentationFormat>
  <Paragraphs>208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FuturaPT</vt:lpstr>
      <vt:lpstr>Gill Sans MT</vt:lpstr>
      <vt:lpstr>Open Sans</vt:lpstr>
      <vt:lpstr>Roboto</vt:lpstr>
      <vt:lpstr>Gallery</vt:lpstr>
      <vt:lpstr>Разработка мобильных приложений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</dc:creator>
  <cp:lastModifiedBy>kis</cp:lastModifiedBy>
  <cp:revision>48</cp:revision>
  <dcterms:created xsi:type="dcterms:W3CDTF">2022-03-20T09:12:36Z</dcterms:created>
  <dcterms:modified xsi:type="dcterms:W3CDTF">2022-03-27T20:38:47Z</dcterms:modified>
</cp:coreProperties>
</file>