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6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7" r:id="rId22"/>
    <p:sldId id="27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0364" y="2500306"/>
            <a:ext cx="5471904" cy="901262"/>
          </a:xfrm>
        </p:spPr>
        <p:txBody>
          <a:bodyPr/>
          <a:lstStyle/>
          <a:p>
            <a:r>
              <a:rPr lang="ru-RU" dirty="0" smtClean="0"/>
              <a:t>САМООБРАЗОВАНИЕ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Лекция 8.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/>
          <a:lstStyle/>
          <a:p>
            <a:pPr algn="ctr"/>
            <a:r>
              <a:rPr lang="ru-RU" dirty="0" smtClean="0"/>
              <a:t>5. Целостность</a:t>
            </a:r>
            <a:endParaRPr lang="ru-RU" dirty="0"/>
          </a:p>
        </p:txBody>
      </p:sp>
      <p:pic>
        <p:nvPicPr>
          <p:cNvPr id="21506" name="Picture 2" descr="http://demiart.ru/forum/uploads3/post-78791-12364242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357298"/>
            <a:ext cx="5214950" cy="5214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239000" cy="1143000"/>
          </a:xfrm>
        </p:spPr>
        <p:txBody>
          <a:bodyPr/>
          <a:lstStyle/>
          <a:p>
            <a:pPr algn="ctr"/>
            <a:r>
              <a:rPr lang="ru-RU" dirty="0" smtClean="0"/>
              <a:t>6. </a:t>
            </a:r>
            <a:r>
              <a:rPr lang="ru-RU" b="1" dirty="0" smtClean="0"/>
              <a:t>Динамичность.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2530" name="Picture 2" descr="http://www.theli.ru/files/newss/foto1_2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71612"/>
            <a:ext cx="7429520" cy="49554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7.</a:t>
            </a:r>
            <a:r>
              <a:rPr lang="ru-RU" b="1" dirty="0" smtClean="0"/>
              <a:t> </a:t>
            </a:r>
            <a:r>
              <a:rPr lang="ru-RU" b="1" dirty="0" smtClean="0"/>
              <a:t>Принятие и понимание  </a:t>
            </a:r>
            <a:r>
              <a:rPr lang="ru-RU" b="1" dirty="0" smtClean="0"/>
              <a:t>других.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3556" name="Picture 4" descr="http://infoniac.ru/upload/medialibrary/b7f/b7fbba0ba9948d6e3623e363b8f54d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3" y="1928802"/>
            <a:ext cx="7459808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/>
          <a:lstStyle/>
          <a:p>
            <a:r>
              <a:rPr lang="ru-RU" dirty="0" smtClean="0"/>
              <a:t>8. </a:t>
            </a:r>
            <a:r>
              <a:rPr lang="ru-RU" b="1" dirty="0" err="1" smtClean="0"/>
              <a:t>Социализированность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4578" name="Picture 2" descr="http://qwe.in.ua/wp-content/uploads/2011/02/2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500174"/>
            <a:ext cx="7072362" cy="50292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9. </a:t>
            </a:r>
            <a:r>
              <a:rPr lang="ru-RU" b="1" dirty="0" smtClean="0"/>
              <a:t>Творческая </a:t>
            </a:r>
            <a:r>
              <a:rPr lang="ru-RU" b="1" dirty="0" smtClean="0"/>
              <a:t>адаптивность</a:t>
            </a:r>
            <a:endParaRPr lang="ru-RU" dirty="0"/>
          </a:p>
        </p:txBody>
      </p:sp>
      <p:pic>
        <p:nvPicPr>
          <p:cNvPr id="25602" name="Picture 2" descr="http://norbekovclub.ru/upload/resize_cache/blog/f75/721_1000_1/f758847d38b758b6d80ec6cdebfd62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428736"/>
            <a:ext cx="6867525" cy="5143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785926"/>
            <a:ext cx="6577034" cy="2250237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2. Самообразование </a:t>
            </a:r>
            <a:r>
              <a:rPr lang="ru-RU" sz="3600" b="1" dirty="0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личности: понятие, этапы и методы</a:t>
            </a:r>
            <a:r>
              <a:rPr lang="ru-RU" sz="3600" b="1" dirty="0" smtClean="0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Самообразование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  -  это </a:t>
            </a:r>
            <a:r>
              <a:rPr lang="ru-RU" i="1" dirty="0" smtClean="0"/>
              <a:t>высшая форма самовыражения личности, в которой адекватно участвуют все физические и духовные силы человека; это вид творческой деятельности, в процессе которой человек, </a:t>
            </a:r>
            <a:r>
              <a:rPr lang="ru-RU" i="1" dirty="0" err="1" smtClean="0"/>
              <a:t>саморазвиваясь</a:t>
            </a:r>
            <a:r>
              <a:rPr lang="ru-RU" i="1" dirty="0" smtClean="0"/>
              <a:t> и </a:t>
            </a:r>
            <a:r>
              <a:rPr lang="ru-RU" i="1" dirty="0" err="1" smtClean="0"/>
              <a:t>самоизменяясь</a:t>
            </a:r>
            <a:r>
              <a:rPr lang="ru-RU" i="1" dirty="0" smtClean="0"/>
              <a:t>, создает не только духовные, но и материальные ценности, обладающие как объективной общественной, так и субъективной значимостью.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186634" cy="6000792"/>
          </a:xfrm>
        </p:spPr>
        <p:txBody>
          <a:bodyPr>
            <a:normAutofit lnSpcReduction="10000"/>
          </a:bodyPr>
          <a:lstStyle/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ru-RU" sz="3200" b="1" i="1" dirty="0" smtClean="0">
                <a:latin typeface="Times New Roman"/>
                <a:ea typeface="Times New Roman"/>
              </a:rPr>
              <a:t>Самовоспитание</a:t>
            </a:r>
            <a:r>
              <a:rPr lang="ru-RU" sz="3200" i="1" dirty="0" smtClean="0">
                <a:latin typeface="Times New Roman"/>
                <a:ea typeface="Times New Roman"/>
              </a:rPr>
              <a:t> - это деятельность человека, направленная на изменение своей личности в соответствии с сознательно поставленными целями, сложившимися идеалами и убеждениями.</a:t>
            </a:r>
            <a:endParaRPr lang="ru-RU" sz="3200" dirty="0" smtClean="0">
              <a:latin typeface="Times New Roman"/>
              <a:ea typeface="Times New Roman"/>
            </a:endParaRPr>
          </a:p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ru-RU" sz="3200" b="1" i="1" dirty="0" smtClean="0">
                <a:latin typeface="Times New Roman"/>
                <a:ea typeface="Times New Roman"/>
              </a:rPr>
              <a:t>Самообучение</a:t>
            </a:r>
            <a:r>
              <a:rPr lang="ru-RU" sz="3200" i="1" dirty="0" smtClean="0">
                <a:latin typeface="Times New Roman"/>
                <a:ea typeface="Times New Roman"/>
              </a:rPr>
              <a:t> - это процесс непосредственного получения человеком опыта поколений посредством собственных устремлений и самим выбранных средств </a:t>
            </a:r>
            <a:r>
              <a:rPr lang="ru-RU" sz="3200" dirty="0" smtClean="0"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/>
          <a:lstStyle/>
          <a:p>
            <a:r>
              <a:rPr lang="ru-RU" dirty="0" smtClean="0"/>
              <a:t>Этапы самообразования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1. Самопознание</a:t>
            </a:r>
          </a:p>
          <a:p>
            <a:r>
              <a:rPr lang="ru-RU" sz="3200" dirty="0" smtClean="0"/>
              <a:t>2. Планирование</a:t>
            </a:r>
          </a:p>
          <a:p>
            <a:r>
              <a:rPr lang="ru-RU" sz="3200" dirty="0" smtClean="0"/>
              <a:t>3. Осуществление программы</a:t>
            </a:r>
          </a:p>
          <a:p>
            <a:pPr>
              <a:buNone/>
            </a:pPr>
            <a:r>
              <a:rPr lang="ru-RU" sz="3200" dirty="0" smtClean="0"/>
              <a:t>		--- самообладание</a:t>
            </a:r>
          </a:p>
          <a:p>
            <a:r>
              <a:rPr lang="ru-RU" sz="3200" dirty="0" smtClean="0"/>
              <a:t>4. Анализ деятельности</a:t>
            </a:r>
          </a:p>
          <a:p>
            <a:pPr>
              <a:buNone/>
            </a:pPr>
            <a:r>
              <a:rPr lang="ru-RU" sz="3200" dirty="0" smtClean="0"/>
              <a:t>-----------------------------------------------</a:t>
            </a:r>
          </a:p>
          <a:p>
            <a:pPr algn="ctr">
              <a:buNone/>
            </a:pPr>
            <a:r>
              <a:rPr lang="ru-RU" sz="3200" dirty="0" smtClean="0"/>
              <a:t>САМОКОНТРОЛЬ</a:t>
            </a:r>
            <a:endParaRPr lang="ru-RU" sz="32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</a:t>
            </a:r>
            <a:r>
              <a:rPr lang="ru-RU" b="1" dirty="0" smtClean="0"/>
              <a:t>методы</a:t>
            </a:r>
            <a:r>
              <a:rPr lang="ru-RU" dirty="0" smtClean="0"/>
              <a:t> самообразования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972072"/>
          </a:xfrm>
        </p:spPr>
        <p:txBody>
          <a:bodyPr>
            <a:normAutofit/>
          </a:bodyPr>
          <a:lstStyle/>
          <a:p>
            <a:r>
              <a:rPr lang="ru-RU" dirty="0" smtClean="0"/>
              <a:t>самостоятельная работа над литературой (в первую очередь, над научными работами, описанием опыта, тематическими работами), любыми теоретическими источниками; </a:t>
            </a:r>
            <a:endParaRPr lang="ru-RU" dirty="0" smtClean="0"/>
          </a:p>
          <a:p>
            <a:r>
              <a:rPr lang="ru-RU" dirty="0" smtClean="0"/>
              <a:t>самостоятельная </a:t>
            </a:r>
            <a:r>
              <a:rPr lang="ru-RU" dirty="0" smtClean="0"/>
              <a:t>работа с аудиовизуальными средствами (</a:t>
            </a:r>
            <a:r>
              <a:rPr lang="ru-RU" dirty="0" err="1" smtClean="0"/>
              <a:t>видеокурсами</a:t>
            </a:r>
            <a:r>
              <a:rPr lang="ru-RU" dirty="0" smtClean="0"/>
              <a:t>, </a:t>
            </a:r>
            <a:r>
              <a:rPr lang="ru-RU" dirty="0" err="1" smtClean="0"/>
              <a:t>аудиокурсами</a:t>
            </a:r>
            <a:r>
              <a:rPr lang="ru-RU" dirty="0" smtClean="0"/>
              <a:t>); </a:t>
            </a:r>
            <a:endParaRPr lang="ru-RU" dirty="0" smtClean="0"/>
          </a:p>
          <a:p>
            <a:r>
              <a:rPr lang="ru-RU" dirty="0" smtClean="0"/>
              <a:t>самостоятельные </a:t>
            </a:r>
            <a:r>
              <a:rPr lang="ru-RU" dirty="0" smtClean="0"/>
              <a:t>упражнения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smtClean="0"/>
              <a:t>тренинги; </a:t>
            </a:r>
            <a:endParaRPr lang="ru-RU" dirty="0" smtClean="0"/>
          </a:p>
          <a:p>
            <a:r>
              <a:rPr lang="ru-RU" dirty="0" smtClean="0"/>
              <a:t>самостоятельные </a:t>
            </a:r>
            <a:r>
              <a:rPr lang="ru-RU" dirty="0" smtClean="0"/>
              <a:t>практические задания; </a:t>
            </a:r>
            <a:endParaRPr lang="ru-RU" dirty="0" smtClean="0"/>
          </a:p>
          <a:p>
            <a:r>
              <a:rPr lang="ru-RU" dirty="0" smtClean="0"/>
              <a:t>общение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AutoNum type="arabicPeriod"/>
            </a:pPr>
            <a:r>
              <a:rPr lang="ru-RU" sz="4400" dirty="0" smtClean="0"/>
              <a:t>Понятие </a:t>
            </a:r>
            <a:r>
              <a:rPr lang="ru-RU" sz="4400" dirty="0" smtClean="0"/>
              <a:t>о личностном росте </a:t>
            </a:r>
            <a:endParaRPr lang="ru-RU" sz="4400" dirty="0" smtClean="0"/>
          </a:p>
          <a:p>
            <a:pPr marL="971550" lvl="1" indent="-514350">
              <a:buAutoNum type="arabicPeriod"/>
            </a:pPr>
            <a:r>
              <a:rPr lang="ru-RU" sz="4400" dirty="0" smtClean="0"/>
              <a:t>Самообразование </a:t>
            </a:r>
            <a:r>
              <a:rPr lang="ru-RU" sz="4400" dirty="0" smtClean="0"/>
              <a:t>личности: этапы и методы.</a:t>
            </a:r>
            <a:endParaRPr lang="ru-RU" sz="4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642958"/>
          </a:xfrm>
        </p:spPr>
        <p:txBody>
          <a:bodyPr/>
          <a:lstStyle/>
          <a:p>
            <a:r>
              <a:rPr lang="ru-RU" dirty="0" smtClean="0"/>
              <a:t>Виды самообразования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7572460" cy="5357850"/>
          </a:xfrm>
        </p:spPr>
        <p:txBody>
          <a:bodyPr>
            <a:noAutofit/>
          </a:bodyPr>
          <a:lstStyle/>
          <a:p>
            <a:pPr lvl="0"/>
            <a:r>
              <a:rPr lang="ru-RU" dirty="0" smtClean="0"/>
              <a:t>изучение литературы, составление конспекта для более глубокого осмысления прочитанного;</a:t>
            </a:r>
          </a:p>
          <a:p>
            <a:pPr lvl="0"/>
            <a:r>
              <a:rPr lang="ru-RU" dirty="0" smtClean="0"/>
              <a:t>анализ научных и практических данных, например статистических;</a:t>
            </a:r>
          </a:p>
          <a:p>
            <a:pPr lvl="0"/>
            <a:r>
              <a:rPr lang="ru-RU" dirty="0" smtClean="0"/>
              <a:t>посещение тематических выставок;</a:t>
            </a:r>
          </a:p>
          <a:p>
            <a:pPr lvl="0"/>
            <a:r>
              <a:rPr lang="ru-RU" dirty="0" smtClean="0"/>
              <a:t>стажировки в организациях, являющихся передовыми по тем направлениям, по которым обучающийся хочет повысить квалификацию;</a:t>
            </a:r>
          </a:p>
          <a:p>
            <a:pPr lvl="0"/>
            <a:r>
              <a:rPr lang="ru-RU" dirty="0" smtClean="0"/>
              <a:t>активное использование возможностей для изучения производственных и других процессов других организаций во время командировок</a:t>
            </a:r>
            <a:r>
              <a:rPr lang="ru-RU" dirty="0" smtClean="0"/>
              <a:t>;</a:t>
            </a:r>
            <a:endParaRPr lang="ru-RU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7239000" cy="531275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2800" dirty="0" smtClean="0"/>
              <a:t>инициативное участие в работе семинаров по интересующим вопросам;</a:t>
            </a:r>
          </a:p>
          <a:p>
            <a:pPr lvl="0"/>
            <a:r>
              <a:rPr lang="ru-RU" sz="2800" dirty="0" smtClean="0"/>
              <a:t>инициативное изучение эффективных методов работы других работников;</a:t>
            </a:r>
          </a:p>
          <a:p>
            <a:pPr lvl="0"/>
            <a:r>
              <a:rPr lang="ru-RU" sz="2800" dirty="0" smtClean="0"/>
              <a:t>подготовка к выступлениям и участие в работе научно-практических и производственных конференций;</a:t>
            </a:r>
          </a:p>
          <a:p>
            <a:pPr lvl="0"/>
            <a:r>
              <a:rPr lang="ru-RU" sz="2800" dirty="0" smtClean="0"/>
              <a:t>подготовка к занятиям по профессиональному обучению как в качестве слушателя, так и преподавателя (лектора);</a:t>
            </a:r>
          </a:p>
          <a:p>
            <a:r>
              <a:rPr lang="ru-RU" sz="2800" dirty="0" smtClean="0"/>
              <a:t>систематическая работа по составлению и выполнению индивидуального плана работы </a:t>
            </a:r>
            <a:r>
              <a:rPr lang="ru-RU" sz="2800" smtClean="0"/>
              <a:t>по </a:t>
            </a:r>
            <a:r>
              <a:rPr lang="ru-RU" sz="2800" smtClean="0"/>
              <a:t>самообразованию.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596" y="357166"/>
            <a:ext cx="6572296" cy="642958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Виды самообразования</a:t>
            </a:r>
            <a:endParaRPr kumimoji="0" lang="ru-RU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643182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Понятие о личностном росте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Личностный рост</a:t>
            </a:r>
            <a:r>
              <a:rPr lang="ru-RU" i="1" dirty="0" smtClean="0"/>
              <a:t> –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7239000" cy="4098306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- </a:t>
            </a:r>
            <a:r>
              <a:rPr lang="ru-RU" sz="3200" i="1" dirty="0" smtClean="0"/>
              <a:t>процесс </a:t>
            </a:r>
            <a:r>
              <a:rPr lang="ru-RU" sz="3200" i="1" dirty="0" smtClean="0"/>
              <a:t>расширения внутренней свободы, обретение себя и своего жизненного пути, </a:t>
            </a:r>
            <a:r>
              <a:rPr lang="ru-RU" sz="3200" i="1" dirty="0" err="1" smtClean="0"/>
              <a:t>самоактуализация</a:t>
            </a:r>
            <a:r>
              <a:rPr lang="ru-RU" sz="3200" i="1" dirty="0" smtClean="0"/>
              <a:t> личности. 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07167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Критерии личностного роста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239000" cy="85727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1. Принятие </a:t>
            </a:r>
            <a:r>
              <a:rPr lang="ru-RU" dirty="0" smtClean="0"/>
              <a:t>себя</a:t>
            </a:r>
            <a:endParaRPr lang="ru-RU" dirty="0"/>
          </a:p>
        </p:txBody>
      </p:sp>
      <p:pic>
        <p:nvPicPr>
          <p:cNvPr id="1026" name="Picture 2" descr="http://go4.imgsmail.ru/imgpreview?key=http%3A//star-way.in.ua/wp-content/uploads/light-power/talk-1/love_yorself.jpg&amp;mb=imgdb_preview_6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214422"/>
            <a:ext cx="4214842" cy="53816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</a:t>
            </a:r>
            <a:r>
              <a:rPr lang="ru-RU" b="1" dirty="0" smtClean="0"/>
              <a:t>Открытость внутреннему опыту переживаний.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9458" name="Picture 2" descr="http://go1.imgsmail.ru/imgpreview?key=http%3A//9355.ru/img/articles%2520img/articles7%2520img/joy.jpg&amp;mb=imgdb_preview_3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714488"/>
            <a:ext cx="3630713" cy="5143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3. </a:t>
            </a:r>
            <a:r>
              <a:rPr lang="ru-RU" dirty="0" smtClean="0"/>
              <a:t>Понимание себя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8434" name="Picture 2" descr="http://go3.imgsmail.ru/imgpreview?key=http%3A//streamlet.ru/media/images/normal/0_24203_77658678_XL.png&amp;mb=imgdb_preview_165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643049"/>
            <a:ext cx="6620476" cy="49082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239000" cy="1143000"/>
          </a:xfrm>
        </p:spPr>
        <p:txBody>
          <a:bodyPr/>
          <a:lstStyle/>
          <a:p>
            <a:r>
              <a:rPr lang="ru-RU" dirty="0" smtClean="0"/>
              <a:t>4. Ответственная свобода</a:t>
            </a:r>
            <a:endParaRPr lang="ru-RU" dirty="0"/>
          </a:p>
        </p:txBody>
      </p:sp>
      <p:pic>
        <p:nvPicPr>
          <p:cNvPr id="20482" name="Picture 2" descr="http://go2.imgsmail.ru/imgpreview?key=http%3A//magspace.ru/uploads/2010/09/18/13365/magspace.ru_1284516831_1278930231_907434_svoboda.jpg&amp;mb=imgdb_preview_16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428736"/>
            <a:ext cx="5715040" cy="49441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</TotalTime>
  <Words>374</Words>
  <Application>Microsoft Office PowerPoint</Application>
  <PresentationFormat>Экран (4:3)</PresentationFormat>
  <Paragraphs>51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Изящная</vt:lpstr>
      <vt:lpstr>САМООБРАЗОВАНИЕ</vt:lpstr>
      <vt:lpstr>Основные вопросы</vt:lpstr>
      <vt:lpstr>1. Понятие о личностном росте</vt:lpstr>
      <vt:lpstr>Личностный рост – </vt:lpstr>
      <vt:lpstr>Критерии личностного роста</vt:lpstr>
      <vt:lpstr>1. Принятие себя</vt:lpstr>
      <vt:lpstr>2. Открытость внутреннему опыту переживаний. </vt:lpstr>
      <vt:lpstr>3. Понимание себя </vt:lpstr>
      <vt:lpstr>4. Ответственная свобода</vt:lpstr>
      <vt:lpstr>5. Целостность</vt:lpstr>
      <vt:lpstr>6. Динамичность. </vt:lpstr>
      <vt:lpstr>7. Принятие и понимание  других.  </vt:lpstr>
      <vt:lpstr>8. Социализированность. </vt:lpstr>
      <vt:lpstr>9. Творческая адаптивность</vt:lpstr>
      <vt:lpstr>2. Самообразование личности: понятие, этапы и методы.</vt:lpstr>
      <vt:lpstr>Самообразование </vt:lpstr>
      <vt:lpstr>Слайд 17</vt:lpstr>
      <vt:lpstr>Этапы самообразования</vt:lpstr>
      <vt:lpstr>Основные методы самообразования</vt:lpstr>
      <vt:lpstr>Виды самообразования</vt:lpstr>
      <vt:lpstr>Слайд 21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САМООБРАЗОВАНИЕ</dc:title>
  <cp:lastModifiedBy>Admin</cp:lastModifiedBy>
  <cp:revision>4</cp:revision>
  <dcterms:modified xsi:type="dcterms:W3CDTF">2014-02-10T19:28:53Z</dcterms:modified>
</cp:coreProperties>
</file>