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9" r:id="rId4"/>
    <p:sldId id="260" r:id="rId5"/>
    <p:sldId id="261" r:id="rId6"/>
    <p:sldId id="264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0" r:id="rId24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50" d="100"/>
          <a:sy n="50" d="100"/>
        </p:scale>
        <p:origin x="-99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582755-CF50-483A-8F5D-6C5E28D8E4A9}" type="doc">
      <dgm:prSet loTypeId="urn:microsoft.com/office/officeart/2005/8/layout/process4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90652BD-7503-4021-9B32-EFABF9DBBFAC}">
      <dgm:prSet phldrT="[Текст]"/>
      <dgm:spPr/>
      <dgm:t>
        <a:bodyPr/>
        <a:lstStyle/>
        <a:p>
          <a:r>
            <a:rPr lang="ru-RU" b="1" dirty="0" smtClean="0"/>
            <a:t>Взвешивание</a:t>
          </a:r>
          <a:endParaRPr lang="ru-RU" b="1" dirty="0"/>
        </a:p>
      </dgm:t>
    </dgm:pt>
    <dgm:pt modelId="{19B401E4-6E6C-430F-AC87-9A6EF76D55CB}" type="parTrans" cxnId="{4E8907F5-22D8-403A-A3D0-7EC4188C1E52}">
      <dgm:prSet/>
      <dgm:spPr/>
      <dgm:t>
        <a:bodyPr/>
        <a:lstStyle/>
        <a:p>
          <a:endParaRPr lang="ru-RU"/>
        </a:p>
      </dgm:t>
    </dgm:pt>
    <dgm:pt modelId="{12E4A984-375C-4F4C-A598-D3208DAC9EF2}" type="sibTrans" cxnId="{4E8907F5-22D8-403A-A3D0-7EC4188C1E52}">
      <dgm:prSet/>
      <dgm:spPr/>
      <dgm:t>
        <a:bodyPr/>
        <a:lstStyle/>
        <a:p>
          <a:endParaRPr lang="ru-RU"/>
        </a:p>
      </dgm:t>
    </dgm:pt>
    <dgm:pt modelId="{69A3048E-41D5-4908-B08E-9375156CB2EA}">
      <dgm:prSet phldrT="[Текст]"/>
      <dgm:spPr/>
      <dgm:t>
        <a:bodyPr/>
        <a:lstStyle/>
        <a:p>
          <a:r>
            <a:rPr lang="ru-RU" b="1" dirty="0" smtClean="0"/>
            <a:t>Разгрузка</a:t>
          </a:r>
          <a:endParaRPr lang="ru-RU" b="1" dirty="0"/>
        </a:p>
      </dgm:t>
    </dgm:pt>
    <dgm:pt modelId="{3CD51628-A8EF-4C59-ABD5-084EA7E81989}" type="parTrans" cxnId="{F124126C-B98E-4FB4-B1C4-A0024F901F3E}">
      <dgm:prSet/>
      <dgm:spPr/>
      <dgm:t>
        <a:bodyPr/>
        <a:lstStyle/>
        <a:p>
          <a:endParaRPr lang="ru-RU"/>
        </a:p>
      </dgm:t>
    </dgm:pt>
    <dgm:pt modelId="{63A40F53-0271-46A2-9933-54615A4765D6}" type="sibTrans" cxnId="{F124126C-B98E-4FB4-B1C4-A0024F901F3E}">
      <dgm:prSet/>
      <dgm:spPr/>
      <dgm:t>
        <a:bodyPr/>
        <a:lstStyle/>
        <a:p>
          <a:endParaRPr lang="ru-RU"/>
        </a:p>
      </dgm:t>
    </dgm:pt>
    <dgm:pt modelId="{3F80CB67-7130-461B-B11C-847020153BEA}">
      <dgm:prSet phldrT="[Текст]"/>
      <dgm:spPr/>
      <dgm:t>
        <a:bodyPr/>
        <a:lstStyle/>
        <a:p>
          <a:r>
            <a:rPr lang="ru-RU" b="1" dirty="0" smtClean="0"/>
            <a:t>Грубое измельчение</a:t>
          </a:r>
          <a:endParaRPr lang="ru-RU" b="1" dirty="0"/>
        </a:p>
      </dgm:t>
    </dgm:pt>
    <dgm:pt modelId="{3AF92D51-1AC7-4CFE-BFE5-C464BF70CABD}" type="parTrans" cxnId="{3F2001B7-C850-406B-B559-338C76FB7F51}">
      <dgm:prSet/>
      <dgm:spPr/>
      <dgm:t>
        <a:bodyPr/>
        <a:lstStyle/>
        <a:p>
          <a:endParaRPr lang="ru-RU"/>
        </a:p>
      </dgm:t>
    </dgm:pt>
    <dgm:pt modelId="{81B3E045-0CB6-49A2-8664-33A8E2B26115}" type="sibTrans" cxnId="{3F2001B7-C850-406B-B559-338C76FB7F51}">
      <dgm:prSet/>
      <dgm:spPr/>
      <dgm:t>
        <a:bodyPr/>
        <a:lstStyle/>
        <a:p>
          <a:endParaRPr lang="ru-RU"/>
        </a:p>
      </dgm:t>
    </dgm:pt>
    <dgm:pt modelId="{15FE16AC-E5F8-4A1C-9C2A-3B9F9C5BFB1C}">
      <dgm:prSet phldrT="[Текст]"/>
      <dgm:spPr/>
      <dgm:t>
        <a:bodyPr/>
        <a:lstStyle/>
        <a:p>
          <a:r>
            <a:rPr lang="ru-RU" b="1" dirty="0" smtClean="0"/>
            <a:t>Удаление посторонних предметов</a:t>
          </a:r>
          <a:endParaRPr lang="ru-RU" b="1" dirty="0"/>
        </a:p>
      </dgm:t>
    </dgm:pt>
    <dgm:pt modelId="{8866E240-9F7D-4710-89C9-4C2EB5F93F14}" type="parTrans" cxnId="{F15A233C-5612-4F3D-BB80-39DC29406A86}">
      <dgm:prSet/>
      <dgm:spPr/>
      <dgm:t>
        <a:bodyPr/>
        <a:lstStyle/>
        <a:p>
          <a:endParaRPr lang="ru-RU"/>
        </a:p>
      </dgm:t>
    </dgm:pt>
    <dgm:pt modelId="{CE227FAC-7E43-408A-99EE-D293654AEBFF}" type="sibTrans" cxnId="{F15A233C-5612-4F3D-BB80-39DC29406A86}">
      <dgm:prSet/>
      <dgm:spPr/>
      <dgm:t>
        <a:bodyPr/>
        <a:lstStyle/>
        <a:p>
          <a:endParaRPr lang="ru-RU"/>
        </a:p>
      </dgm:t>
    </dgm:pt>
    <dgm:pt modelId="{7B20E4CD-9AB7-4231-BC44-A18921E31FC9}">
      <dgm:prSet phldrT="[Текст]"/>
      <dgm:spPr/>
      <dgm:t>
        <a:bodyPr/>
        <a:lstStyle/>
        <a:p>
          <a:r>
            <a:rPr lang="ru-RU" b="1" dirty="0" smtClean="0"/>
            <a:t>Измельчение до 15-25 мм</a:t>
          </a:r>
          <a:endParaRPr lang="ru-RU" b="1" dirty="0"/>
        </a:p>
      </dgm:t>
    </dgm:pt>
    <dgm:pt modelId="{69D0839F-1367-4CE9-8270-9C2CF37FB32F}" type="parTrans" cxnId="{19993DF7-40A6-430E-9262-41E5D226D978}">
      <dgm:prSet/>
      <dgm:spPr/>
      <dgm:t>
        <a:bodyPr/>
        <a:lstStyle/>
        <a:p>
          <a:endParaRPr lang="ru-RU"/>
        </a:p>
      </dgm:t>
    </dgm:pt>
    <dgm:pt modelId="{6F9858E6-2380-476B-83EA-651990FAF13F}" type="sibTrans" cxnId="{19993DF7-40A6-430E-9262-41E5D226D978}">
      <dgm:prSet/>
      <dgm:spPr/>
      <dgm:t>
        <a:bodyPr/>
        <a:lstStyle/>
        <a:p>
          <a:endParaRPr lang="ru-RU"/>
        </a:p>
      </dgm:t>
    </dgm:pt>
    <dgm:pt modelId="{CD68B000-BBAA-4997-BF4F-FD83C3DA3CE8}">
      <dgm:prSet phldrT="[Текст]"/>
      <dgm:spPr/>
      <dgm:t>
        <a:bodyPr/>
        <a:lstStyle/>
        <a:p>
          <a:r>
            <a:rPr lang="ru-RU" b="1" dirty="0" smtClean="0"/>
            <a:t>Размол в мельницах</a:t>
          </a:r>
          <a:endParaRPr lang="ru-RU" b="1" dirty="0"/>
        </a:p>
      </dgm:t>
    </dgm:pt>
    <dgm:pt modelId="{C144A889-6A87-4632-A505-14A20A8BCF6E}" type="parTrans" cxnId="{017A7C54-1B73-4EF3-893F-E2B3929F6D87}">
      <dgm:prSet/>
      <dgm:spPr/>
      <dgm:t>
        <a:bodyPr/>
        <a:lstStyle/>
        <a:p>
          <a:endParaRPr lang="ru-RU"/>
        </a:p>
      </dgm:t>
    </dgm:pt>
    <dgm:pt modelId="{F138CF10-435C-43C1-9910-BB2A1D715501}" type="sibTrans" cxnId="{017A7C54-1B73-4EF3-893F-E2B3929F6D87}">
      <dgm:prSet/>
      <dgm:spPr/>
      <dgm:t>
        <a:bodyPr/>
        <a:lstStyle/>
        <a:p>
          <a:endParaRPr lang="ru-RU"/>
        </a:p>
      </dgm:t>
    </dgm:pt>
    <dgm:pt modelId="{95C58D42-FD10-472B-9E54-E4784D8B12E1}">
      <dgm:prSet phldrT="[Текст]"/>
      <dgm:spPr/>
      <dgm:t>
        <a:bodyPr/>
        <a:lstStyle/>
        <a:p>
          <a:r>
            <a:rPr lang="ru-RU" b="1" dirty="0" smtClean="0"/>
            <a:t>Сепарирование от крупных частиц и воздуха</a:t>
          </a:r>
          <a:endParaRPr lang="ru-RU" b="1" dirty="0"/>
        </a:p>
      </dgm:t>
    </dgm:pt>
    <dgm:pt modelId="{DE689F5E-B878-4486-8045-C35331D3592D}" type="parTrans" cxnId="{6823282D-3C54-440F-B422-D96C13372D02}">
      <dgm:prSet/>
      <dgm:spPr/>
      <dgm:t>
        <a:bodyPr/>
        <a:lstStyle/>
        <a:p>
          <a:endParaRPr lang="ru-RU"/>
        </a:p>
      </dgm:t>
    </dgm:pt>
    <dgm:pt modelId="{6B507226-0618-4FB2-AC7E-109A873CEB95}" type="sibTrans" cxnId="{6823282D-3C54-440F-B422-D96C13372D02}">
      <dgm:prSet/>
      <dgm:spPr/>
      <dgm:t>
        <a:bodyPr/>
        <a:lstStyle/>
        <a:p>
          <a:endParaRPr lang="ru-RU"/>
        </a:p>
      </dgm:t>
    </dgm:pt>
    <dgm:pt modelId="{168DAD35-CC20-4C07-B3BE-A5C11251D485}">
      <dgm:prSet phldrT="[Текст]"/>
      <dgm:spPr/>
      <dgm:t>
        <a:bodyPr/>
        <a:lstStyle/>
        <a:p>
          <a:r>
            <a:rPr lang="ru-RU" b="1" dirty="0" smtClean="0"/>
            <a:t>Подача в бункера</a:t>
          </a:r>
          <a:endParaRPr lang="ru-RU" b="1" dirty="0"/>
        </a:p>
      </dgm:t>
    </dgm:pt>
    <dgm:pt modelId="{D7806002-F48F-4E30-BBD5-571AB59FFE0D}" type="parTrans" cxnId="{6BE68421-1D5A-47AD-A3CF-95A55DAFCF2D}">
      <dgm:prSet/>
      <dgm:spPr/>
      <dgm:t>
        <a:bodyPr/>
        <a:lstStyle/>
        <a:p>
          <a:endParaRPr lang="ru-RU"/>
        </a:p>
      </dgm:t>
    </dgm:pt>
    <dgm:pt modelId="{02D1AF7C-C60E-47CD-8152-7EAB99A14169}" type="sibTrans" cxnId="{6BE68421-1D5A-47AD-A3CF-95A55DAFCF2D}">
      <dgm:prSet/>
      <dgm:spPr/>
      <dgm:t>
        <a:bodyPr/>
        <a:lstStyle/>
        <a:p>
          <a:endParaRPr lang="ru-RU"/>
        </a:p>
      </dgm:t>
    </dgm:pt>
    <dgm:pt modelId="{28DC2F77-13A0-4805-9719-E4DDECCF0BDF}" type="pres">
      <dgm:prSet presAssocID="{66582755-CF50-483A-8F5D-6C5E28D8E4A9}" presName="Name0" presStyleCnt="0">
        <dgm:presLayoutVars>
          <dgm:dir/>
          <dgm:animLvl val="lvl"/>
          <dgm:resizeHandles val="exact"/>
        </dgm:presLayoutVars>
      </dgm:prSet>
      <dgm:spPr/>
    </dgm:pt>
    <dgm:pt modelId="{BE1E082F-F0B3-4011-86CD-28F289EF4BF2}" type="pres">
      <dgm:prSet presAssocID="{168DAD35-CC20-4C07-B3BE-A5C11251D485}" presName="boxAndChildren" presStyleCnt="0"/>
      <dgm:spPr/>
    </dgm:pt>
    <dgm:pt modelId="{D2C28D4B-021F-4B13-A9DC-C7C2EB868FFB}" type="pres">
      <dgm:prSet presAssocID="{168DAD35-CC20-4C07-B3BE-A5C11251D485}" presName="parentTextBox" presStyleLbl="node1" presStyleIdx="0" presStyleCnt="8"/>
      <dgm:spPr/>
    </dgm:pt>
    <dgm:pt modelId="{091BC9E3-91FF-444B-8235-933917777414}" type="pres">
      <dgm:prSet presAssocID="{6B507226-0618-4FB2-AC7E-109A873CEB95}" presName="sp" presStyleCnt="0"/>
      <dgm:spPr/>
    </dgm:pt>
    <dgm:pt modelId="{A7376C3E-DB9E-4712-8653-5F7E760B6908}" type="pres">
      <dgm:prSet presAssocID="{95C58D42-FD10-472B-9E54-E4784D8B12E1}" presName="arrowAndChildren" presStyleCnt="0"/>
      <dgm:spPr/>
    </dgm:pt>
    <dgm:pt modelId="{8F613E8C-A4F3-4B4B-AA5A-F33892A601BB}" type="pres">
      <dgm:prSet presAssocID="{95C58D42-FD10-472B-9E54-E4784D8B12E1}" presName="parentTextArrow" presStyleLbl="node1" presStyleIdx="1" presStyleCnt="8"/>
      <dgm:spPr/>
    </dgm:pt>
    <dgm:pt modelId="{EB4FCF6E-143C-4334-9575-B6D2B84078C6}" type="pres">
      <dgm:prSet presAssocID="{F138CF10-435C-43C1-9910-BB2A1D715501}" presName="sp" presStyleCnt="0"/>
      <dgm:spPr/>
    </dgm:pt>
    <dgm:pt modelId="{095B2327-5AEC-4F08-8624-71BD09B25962}" type="pres">
      <dgm:prSet presAssocID="{CD68B000-BBAA-4997-BF4F-FD83C3DA3CE8}" presName="arrowAndChildren" presStyleCnt="0"/>
      <dgm:spPr/>
    </dgm:pt>
    <dgm:pt modelId="{AEA91927-8765-428D-B30B-3E5991E95E29}" type="pres">
      <dgm:prSet presAssocID="{CD68B000-BBAA-4997-BF4F-FD83C3DA3CE8}" presName="parentTextArrow" presStyleLbl="node1" presStyleIdx="2" presStyleCnt="8"/>
      <dgm:spPr/>
    </dgm:pt>
    <dgm:pt modelId="{1B586A29-11BE-46B3-B125-FCACA9933DE2}" type="pres">
      <dgm:prSet presAssocID="{6F9858E6-2380-476B-83EA-651990FAF13F}" presName="sp" presStyleCnt="0"/>
      <dgm:spPr/>
    </dgm:pt>
    <dgm:pt modelId="{31421A6D-EE47-427F-A1BF-FB91E13236BF}" type="pres">
      <dgm:prSet presAssocID="{7B20E4CD-9AB7-4231-BC44-A18921E31FC9}" presName="arrowAndChildren" presStyleCnt="0"/>
      <dgm:spPr/>
    </dgm:pt>
    <dgm:pt modelId="{9B97087C-193D-4F4C-9A66-C3DE37228CF5}" type="pres">
      <dgm:prSet presAssocID="{7B20E4CD-9AB7-4231-BC44-A18921E31FC9}" presName="parentTextArrow" presStyleLbl="node1" presStyleIdx="3" presStyleCnt="8"/>
      <dgm:spPr/>
    </dgm:pt>
    <dgm:pt modelId="{E62BBF5F-0993-43BE-9159-7958C39F4C09}" type="pres">
      <dgm:prSet presAssocID="{CE227FAC-7E43-408A-99EE-D293654AEBFF}" presName="sp" presStyleCnt="0"/>
      <dgm:spPr/>
    </dgm:pt>
    <dgm:pt modelId="{FE22A8C0-6E49-4C9A-9F53-1BBED800782A}" type="pres">
      <dgm:prSet presAssocID="{15FE16AC-E5F8-4A1C-9C2A-3B9F9C5BFB1C}" presName="arrowAndChildren" presStyleCnt="0"/>
      <dgm:spPr/>
    </dgm:pt>
    <dgm:pt modelId="{EB4FAFD0-48B8-44A5-AD86-98FF0EE3F5E7}" type="pres">
      <dgm:prSet presAssocID="{15FE16AC-E5F8-4A1C-9C2A-3B9F9C5BFB1C}" presName="parentTextArrow" presStyleLbl="node1" presStyleIdx="4" presStyleCnt="8"/>
      <dgm:spPr/>
    </dgm:pt>
    <dgm:pt modelId="{3246B1A0-6E06-407F-B5E1-15E4EE9CC8A6}" type="pres">
      <dgm:prSet presAssocID="{81B3E045-0CB6-49A2-8664-33A8E2B26115}" presName="sp" presStyleCnt="0"/>
      <dgm:spPr/>
    </dgm:pt>
    <dgm:pt modelId="{7D83E816-BEA7-4D12-9E2D-84C31CC35F20}" type="pres">
      <dgm:prSet presAssocID="{3F80CB67-7130-461B-B11C-847020153BEA}" presName="arrowAndChildren" presStyleCnt="0"/>
      <dgm:spPr/>
    </dgm:pt>
    <dgm:pt modelId="{5532700C-9B3C-443A-92A8-FB2442872C57}" type="pres">
      <dgm:prSet presAssocID="{3F80CB67-7130-461B-B11C-847020153BEA}" presName="parentTextArrow" presStyleLbl="node1" presStyleIdx="5" presStyleCnt="8"/>
      <dgm:spPr/>
    </dgm:pt>
    <dgm:pt modelId="{F9956718-6F33-4E3D-A5C8-460401D87693}" type="pres">
      <dgm:prSet presAssocID="{63A40F53-0271-46A2-9933-54615A4765D6}" presName="sp" presStyleCnt="0"/>
      <dgm:spPr/>
    </dgm:pt>
    <dgm:pt modelId="{A281ED9C-EED9-4A3A-AEB1-DAA1E85D12D4}" type="pres">
      <dgm:prSet presAssocID="{69A3048E-41D5-4908-B08E-9375156CB2EA}" presName="arrowAndChildren" presStyleCnt="0"/>
      <dgm:spPr/>
    </dgm:pt>
    <dgm:pt modelId="{90C92C9B-EA1B-4F19-9A7C-4EFF8E6D438E}" type="pres">
      <dgm:prSet presAssocID="{69A3048E-41D5-4908-B08E-9375156CB2EA}" presName="parentTextArrow" presStyleLbl="node1" presStyleIdx="6" presStyleCnt="8"/>
      <dgm:spPr/>
    </dgm:pt>
    <dgm:pt modelId="{7747C35F-B8C4-4505-B68E-5235C65328A5}" type="pres">
      <dgm:prSet presAssocID="{12E4A984-375C-4F4C-A598-D3208DAC9EF2}" presName="sp" presStyleCnt="0"/>
      <dgm:spPr/>
    </dgm:pt>
    <dgm:pt modelId="{730D2448-0CCE-43C0-9C78-5365336772C5}" type="pres">
      <dgm:prSet presAssocID="{790652BD-7503-4021-9B32-EFABF9DBBFAC}" presName="arrowAndChildren" presStyleCnt="0"/>
      <dgm:spPr/>
    </dgm:pt>
    <dgm:pt modelId="{47F20F56-9A20-4F9A-BDF9-3D31ABC94902}" type="pres">
      <dgm:prSet presAssocID="{790652BD-7503-4021-9B32-EFABF9DBBFAC}" presName="parentTextArrow" presStyleLbl="node1" presStyleIdx="7" presStyleCnt="8"/>
      <dgm:spPr/>
    </dgm:pt>
  </dgm:ptLst>
  <dgm:cxnLst>
    <dgm:cxn modelId="{D4D8009B-9FB1-463B-A819-65DAB64742FD}" type="presOf" srcId="{790652BD-7503-4021-9B32-EFABF9DBBFAC}" destId="{47F20F56-9A20-4F9A-BDF9-3D31ABC94902}" srcOrd="0" destOrd="0" presId="urn:microsoft.com/office/officeart/2005/8/layout/process4"/>
    <dgm:cxn modelId="{6BE68421-1D5A-47AD-A3CF-95A55DAFCF2D}" srcId="{66582755-CF50-483A-8F5D-6C5E28D8E4A9}" destId="{168DAD35-CC20-4C07-B3BE-A5C11251D485}" srcOrd="7" destOrd="0" parTransId="{D7806002-F48F-4E30-BBD5-571AB59FFE0D}" sibTransId="{02D1AF7C-C60E-47CD-8152-7EAB99A14169}"/>
    <dgm:cxn modelId="{48492B7D-97B1-47FA-974E-728D7072E1B0}" type="presOf" srcId="{168DAD35-CC20-4C07-B3BE-A5C11251D485}" destId="{D2C28D4B-021F-4B13-A9DC-C7C2EB868FFB}" srcOrd="0" destOrd="0" presId="urn:microsoft.com/office/officeart/2005/8/layout/process4"/>
    <dgm:cxn modelId="{CD2EF40C-C040-4DF5-855D-C7ACEF881FA2}" type="presOf" srcId="{3F80CB67-7130-461B-B11C-847020153BEA}" destId="{5532700C-9B3C-443A-92A8-FB2442872C57}" srcOrd="0" destOrd="0" presId="urn:microsoft.com/office/officeart/2005/8/layout/process4"/>
    <dgm:cxn modelId="{017A7C54-1B73-4EF3-893F-E2B3929F6D87}" srcId="{66582755-CF50-483A-8F5D-6C5E28D8E4A9}" destId="{CD68B000-BBAA-4997-BF4F-FD83C3DA3CE8}" srcOrd="5" destOrd="0" parTransId="{C144A889-6A87-4632-A505-14A20A8BCF6E}" sibTransId="{F138CF10-435C-43C1-9910-BB2A1D715501}"/>
    <dgm:cxn modelId="{F124126C-B98E-4FB4-B1C4-A0024F901F3E}" srcId="{66582755-CF50-483A-8F5D-6C5E28D8E4A9}" destId="{69A3048E-41D5-4908-B08E-9375156CB2EA}" srcOrd="1" destOrd="0" parTransId="{3CD51628-A8EF-4C59-ABD5-084EA7E81989}" sibTransId="{63A40F53-0271-46A2-9933-54615A4765D6}"/>
    <dgm:cxn modelId="{4E8907F5-22D8-403A-A3D0-7EC4188C1E52}" srcId="{66582755-CF50-483A-8F5D-6C5E28D8E4A9}" destId="{790652BD-7503-4021-9B32-EFABF9DBBFAC}" srcOrd="0" destOrd="0" parTransId="{19B401E4-6E6C-430F-AC87-9A6EF76D55CB}" sibTransId="{12E4A984-375C-4F4C-A598-D3208DAC9EF2}"/>
    <dgm:cxn modelId="{750E41B1-CE71-4C11-A8FC-2B8554C1F2E1}" type="presOf" srcId="{15FE16AC-E5F8-4A1C-9C2A-3B9F9C5BFB1C}" destId="{EB4FAFD0-48B8-44A5-AD86-98FF0EE3F5E7}" srcOrd="0" destOrd="0" presId="urn:microsoft.com/office/officeart/2005/8/layout/process4"/>
    <dgm:cxn modelId="{6823282D-3C54-440F-B422-D96C13372D02}" srcId="{66582755-CF50-483A-8F5D-6C5E28D8E4A9}" destId="{95C58D42-FD10-472B-9E54-E4784D8B12E1}" srcOrd="6" destOrd="0" parTransId="{DE689F5E-B878-4486-8045-C35331D3592D}" sibTransId="{6B507226-0618-4FB2-AC7E-109A873CEB95}"/>
    <dgm:cxn modelId="{3F2001B7-C850-406B-B559-338C76FB7F51}" srcId="{66582755-CF50-483A-8F5D-6C5E28D8E4A9}" destId="{3F80CB67-7130-461B-B11C-847020153BEA}" srcOrd="2" destOrd="0" parTransId="{3AF92D51-1AC7-4CFE-BFE5-C464BF70CABD}" sibTransId="{81B3E045-0CB6-49A2-8664-33A8E2B26115}"/>
    <dgm:cxn modelId="{19993DF7-40A6-430E-9262-41E5D226D978}" srcId="{66582755-CF50-483A-8F5D-6C5E28D8E4A9}" destId="{7B20E4CD-9AB7-4231-BC44-A18921E31FC9}" srcOrd="4" destOrd="0" parTransId="{69D0839F-1367-4CE9-8270-9C2CF37FB32F}" sibTransId="{6F9858E6-2380-476B-83EA-651990FAF13F}"/>
    <dgm:cxn modelId="{20A0D025-09CD-4A98-97B3-3FCF17C03FF9}" type="presOf" srcId="{7B20E4CD-9AB7-4231-BC44-A18921E31FC9}" destId="{9B97087C-193D-4F4C-9A66-C3DE37228CF5}" srcOrd="0" destOrd="0" presId="urn:microsoft.com/office/officeart/2005/8/layout/process4"/>
    <dgm:cxn modelId="{BDF20913-CFD1-4852-A59C-202604E300D6}" type="presOf" srcId="{69A3048E-41D5-4908-B08E-9375156CB2EA}" destId="{90C92C9B-EA1B-4F19-9A7C-4EFF8E6D438E}" srcOrd="0" destOrd="0" presId="urn:microsoft.com/office/officeart/2005/8/layout/process4"/>
    <dgm:cxn modelId="{F15A233C-5612-4F3D-BB80-39DC29406A86}" srcId="{66582755-CF50-483A-8F5D-6C5E28D8E4A9}" destId="{15FE16AC-E5F8-4A1C-9C2A-3B9F9C5BFB1C}" srcOrd="3" destOrd="0" parTransId="{8866E240-9F7D-4710-89C9-4C2EB5F93F14}" sibTransId="{CE227FAC-7E43-408A-99EE-D293654AEBFF}"/>
    <dgm:cxn modelId="{923E9DE0-8B33-4509-B289-228293B6B6A2}" type="presOf" srcId="{66582755-CF50-483A-8F5D-6C5E28D8E4A9}" destId="{28DC2F77-13A0-4805-9719-E4DDECCF0BDF}" srcOrd="0" destOrd="0" presId="urn:microsoft.com/office/officeart/2005/8/layout/process4"/>
    <dgm:cxn modelId="{4FA5C0DD-B61C-4393-B4DC-BD386BDCB5AA}" type="presOf" srcId="{95C58D42-FD10-472B-9E54-E4784D8B12E1}" destId="{8F613E8C-A4F3-4B4B-AA5A-F33892A601BB}" srcOrd="0" destOrd="0" presId="urn:microsoft.com/office/officeart/2005/8/layout/process4"/>
    <dgm:cxn modelId="{23A53847-B314-46C0-A9E0-2CB271FE8E72}" type="presOf" srcId="{CD68B000-BBAA-4997-BF4F-FD83C3DA3CE8}" destId="{AEA91927-8765-428D-B30B-3E5991E95E29}" srcOrd="0" destOrd="0" presId="urn:microsoft.com/office/officeart/2005/8/layout/process4"/>
    <dgm:cxn modelId="{EE288F65-6250-47E3-BFA3-27305F6CD103}" type="presParOf" srcId="{28DC2F77-13A0-4805-9719-E4DDECCF0BDF}" destId="{BE1E082F-F0B3-4011-86CD-28F289EF4BF2}" srcOrd="0" destOrd="0" presId="urn:microsoft.com/office/officeart/2005/8/layout/process4"/>
    <dgm:cxn modelId="{75BCE000-F84F-46C5-8007-573C86EE5A27}" type="presParOf" srcId="{BE1E082F-F0B3-4011-86CD-28F289EF4BF2}" destId="{D2C28D4B-021F-4B13-A9DC-C7C2EB868FFB}" srcOrd="0" destOrd="0" presId="urn:microsoft.com/office/officeart/2005/8/layout/process4"/>
    <dgm:cxn modelId="{72C921B9-1553-4C9B-8038-9F26FC7AAF2D}" type="presParOf" srcId="{28DC2F77-13A0-4805-9719-E4DDECCF0BDF}" destId="{091BC9E3-91FF-444B-8235-933917777414}" srcOrd="1" destOrd="0" presId="urn:microsoft.com/office/officeart/2005/8/layout/process4"/>
    <dgm:cxn modelId="{F351150E-DDB4-492D-AA05-9E44875578FD}" type="presParOf" srcId="{28DC2F77-13A0-4805-9719-E4DDECCF0BDF}" destId="{A7376C3E-DB9E-4712-8653-5F7E760B6908}" srcOrd="2" destOrd="0" presId="urn:microsoft.com/office/officeart/2005/8/layout/process4"/>
    <dgm:cxn modelId="{8F93F925-416C-42A4-A963-6A3B683F9D8A}" type="presParOf" srcId="{A7376C3E-DB9E-4712-8653-5F7E760B6908}" destId="{8F613E8C-A4F3-4B4B-AA5A-F33892A601BB}" srcOrd="0" destOrd="0" presId="urn:microsoft.com/office/officeart/2005/8/layout/process4"/>
    <dgm:cxn modelId="{D68F02B4-EFD2-48D7-840B-B03B0AD353C1}" type="presParOf" srcId="{28DC2F77-13A0-4805-9719-E4DDECCF0BDF}" destId="{EB4FCF6E-143C-4334-9575-B6D2B84078C6}" srcOrd="3" destOrd="0" presId="urn:microsoft.com/office/officeart/2005/8/layout/process4"/>
    <dgm:cxn modelId="{57037B4B-1678-44AA-8DB8-F6CA92E6F4F9}" type="presParOf" srcId="{28DC2F77-13A0-4805-9719-E4DDECCF0BDF}" destId="{095B2327-5AEC-4F08-8624-71BD09B25962}" srcOrd="4" destOrd="0" presId="urn:microsoft.com/office/officeart/2005/8/layout/process4"/>
    <dgm:cxn modelId="{239B3549-4570-4A62-BC5A-51C130B6F354}" type="presParOf" srcId="{095B2327-5AEC-4F08-8624-71BD09B25962}" destId="{AEA91927-8765-428D-B30B-3E5991E95E29}" srcOrd="0" destOrd="0" presId="urn:microsoft.com/office/officeart/2005/8/layout/process4"/>
    <dgm:cxn modelId="{7D5653F9-4049-41DC-A0C3-9DE308023FF3}" type="presParOf" srcId="{28DC2F77-13A0-4805-9719-E4DDECCF0BDF}" destId="{1B586A29-11BE-46B3-B125-FCACA9933DE2}" srcOrd="5" destOrd="0" presId="urn:microsoft.com/office/officeart/2005/8/layout/process4"/>
    <dgm:cxn modelId="{09DA8070-700B-43A6-BAF2-303228D6382B}" type="presParOf" srcId="{28DC2F77-13A0-4805-9719-E4DDECCF0BDF}" destId="{31421A6D-EE47-427F-A1BF-FB91E13236BF}" srcOrd="6" destOrd="0" presId="urn:microsoft.com/office/officeart/2005/8/layout/process4"/>
    <dgm:cxn modelId="{663C0F64-A701-43CC-B0D7-2F39B164EA57}" type="presParOf" srcId="{31421A6D-EE47-427F-A1BF-FB91E13236BF}" destId="{9B97087C-193D-4F4C-9A66-C3DE37228CF5}" srcOrd="0" destOrd="0" presId="urn:microsoft.com/office/officeart/2005/8/layout/process4"/>
    <dgm:cxn modelId="{6F63B021-4670-472D-8F67-76AD13D900F6}" type="presParOf" srcId="{28DC2F77-13A0-4805-9719-E4DDECCF0BDF}" destId="{E62BBF5F-0993-43BE-9159-7958C39F4C09}" srcOrd="7" destOrd="0" presId="urn:microsoft.com/office/officeart/2005/8/layout/process4"/>
    <dgm:cxn modelId="{FA1851E0-608D-42F8-9EA3-AEE3BDD45165}" type="presParOf" srcId="{28DC2F77-13A0-4805-9719-E4DDECCF0BDF}" destId="{FE22A8C0-6E49-4C9A-9F53-1BBED800782A}" srcOrd="8" destOrd="0" presId="urn:microsoft.com/office/officeart/2005/8/layout/process4"/>
    <dgm:cxn modelId="{2A1ED54F-7E42-4844-BD19-2F13E5006644}" type="presParOf" srcId="{FE22A8C0-6E49-4C9A-9F53-1BBED800782A}" destId="{EB4FAFD0-48B8-44A5-AD86-98FF0EE3F5E7}" srcOrd="0" destOrd="0" presId="urn:microsoft.com/office/officeart/2005/8/layout/process4"/>
    <dgm:cxn modelId="{250C7A17-D63D-4DDF-9DB3-68DA34D6A6B4}" type="presParOf" srcId="{28DC2F77-13A0-4805-9719-E4DDECCF0BDF}" destId="{3246B1A0-6E06-407F-B5E1-15E4EE9CC8A6}" srcOrd="9" destOrd="0" presId="urn:microsoft.com/office/officeart/2005/8/layout/process4"/>
    <dgm:cxn modelId="{D12A0D82-1DCF-45AE-8210-43251C2BDDB7}" type="presParOf" srcId="{28DC2F77-13A0-4805-9719-E4DDECCF0BDF}" destId="{7D83E816-BEA7-4D12-9E2D-84C31CC35F20}" srcOrd="10" destOrd="0" presId="urn:microsoft.com/office/officeart/2005/8/layout/process4"/>
    <dgm:cxn modelId="{2094BF84-BBA5-4E7D-BB86-86032BED180C}" type="presParOf" srcId="{7D83E816-BEA7-4D12-9E2D-84C31CC35F20}" destId="{5532700C-9B3C-443A-92A8-FB2442872C57}" srcOrd="0" destOrd="0" presId="urn:microsoft.com/office/officeart/2005/8/layout/process4"/>
    <dgm:cxn modelId="{AB649EAE-B081-49B6-99D8-EE23EFB3FE6E}" type="presParOf" srcId="{28DC2F77-13A0-4805-9719-E4DDECCF0BDF}" destId="{F9956718-6F33-4E3D-A5C8-460401D87693}" srcOrd="11" destOrd="0" presId="urn:microsoft.com/office/officeart/2005/8/layout/process4"/>
    <dgm:cxn modelId="{64B72B32-DC22-422E-B28E-CED5C282C3AF}" type="presParOf" srcId="{28DC2F77-13A0-4805-9719-E4DDECCF0BDF}" destId="{A281ED9C-EED9-4A3A-AEB1-DAA1E85D12D4}" srcOrd="12" destOrd="0" presId="urn:microsoft.com/office/officeart/2005/8/layout/process4"/>
    <dgm:cxn modelId="{092A1403-F180-4F75-ABFF-693BA4C36A68}" type="presParOf" srcId="{A281ED9C-EED9-4A3A-AEB1-DAA1E85D12D4}" destId="{90C92C9B-EA1B-4F19-9A7C-4EFF8E6D438E}" srcOrd="0" destOrd="0" presId="urn:microsoft.com/office/officeart/2005/8/layout/process4"/>
    <dgm:cxn modelId="{68EA5EE1-FF3C-4FA0-A422-63C2800AC7EC}" type="presParOf" srcId="{28DC2F77-13A0-4805-9719-E4DDECCF0BDF}" destId="{7747C35F-B8C4-4505-B68E-5235C65328A5}" srcOrd="13" destOrd="0" presId="urn:microsoft.com/office/officeart/2005/8/layout/process4"/>
    <dgm:cxn modelId="{E5EE97C3-3F73-4935-860F-B0E8263CDAD5}" type="presParOf" srcId="{28DC2F77-13A0-4805-9719-E4DDECCF0BDF}" destId="{730D2448-0CCE-43C0-9C78-5365336772C5}" srcOrd="14" destOrd="0" presId="urn:microsoft.com/office/officeart/2005/8/layout/process4"/>
    <dgm:cxn modelId="{91C107E2-05FA-4A1A-8433-EB5868F596DD}" type="presParOf" srcId="{730D2448-0CCE-43C0-9C78-5365336772C5}" destId="{47F20F56-9A20-4F9A-BDF9-3D31ABC94902}" srcOrd="0" destOrd="0" presId="urn:microsoft.com/office/officeart/2005/8/layout/process4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9/25/2013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9/25/2013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9/25/2013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9/25/2013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9/25/2013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9/25/2013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9/25/2013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9/25/2013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9/25/2013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9/25/2013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9/25/2013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EAF463A-BC7C-46EE-9F1E-7F377CCA4891}" type="datetimeFigureOut">
              <a:rPr lang="en-US" smtClean="0"/>
              <a:pPr/>
              <a:t>9/25/2013</a:t>
            </a:fld>
            <a:endParaRPr lang="en-US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ТОПЛИВНОЕ </a:t>
            </a:r>
            <a:br>
              <a:rPr lang="ru-RU" dirty="0" smtClean="0"/>
            </a:br>
            <a:r>
              <a:rPr lang="ru-RU" dirty="0" smtClean="0"/>
              <a:t>ХОЗЯЙСТВО ТЭС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Работу выполнил студент группы Тм-1-13 </a:t>
            </a:r>
          </a:p>
          <a:p>
            <a:r>
              <a:rPr lang="ru-RU" dirty="0" smtClean="0"/>
              <a:t>Саитов Станислав Радикович</a:t>
            </a:r>
            <a:endParaRPr lang="ru-RU" dirty="0"/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7315200" y="5638800"/>
            <a:ext cx="1219200" cy="68580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caapel\Рабочий стол\фото топливного хозяйства ГРЭС\DSC049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3437" y="603250"/>
            <a:ext cx="7548563" cy="566102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57200" y="457200"/>
            <a:ext cx="82296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 дробильном корпусе устанавливаются молотковые дробилки, измельчающие уголь до кусков размером 15—25 мм.</a:t>
            </a:r>
            <a:endParaRPr lang="ru-RU" dirty="0"/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364067" y="6019800"/>
            <a:ext cx="889000" cy="53340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омой 4">
            <a:hlinkClick r:id="" action="ppaction://hlinkshowjump?jump=firstslide" highlightClick="1"/>
          </p:cNvPr>
          <p:cNvSpPr/>
          <p:nvPr/>
        </p:nvSpPr>
        <p:spPr>
          <a:xfrm>
            <a:off x="1371600" y="6019800"/>
            <a:ext cx="948267" cy="533400"/>
          </a:xfrm>
          <a:prstGeom prst="actionButtonHom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2438400" y="6019800"/>
            <a:ext cx="948267" cy="53340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caapel\Рабочий стол\фото топливного хозяйства ГРЭС\DSC049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3437" y="533400"/>
            <a:ext cx="7548563" cy="5661025"/>
          </a:xfrm>
          <a:prstGeom prst="rect">
            <a:avLst/>
          </a:prstGeom>
          <a:noFill/>
        </p:spPr>
      </p:pic>
      <p:sp>
        <p:nvSpPr>
          <p:cNvPr id="3" name="Управляющая кнопка: назад 2">
            <a:hlinkClick r:id="" action="ppaction://hlinkshowjump?jump=previousslide" highlightClick="1"/>
          </p:cNvPr>
          <p:cNvSpPr/>
          <p:nvPr/>
        </p:nvSpPr>
        <p:spPr>
          <a:xfrm>
            <a:off x="3200400" y="762000"/>
            <a:ext cx="889000" cy="53340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домой 3">
            <a:hlinkClick r:id="" action="ppaction://hlinkshowjump?jump=firstslide" highlightClick="1"/>
          </p:cNvPr>
          <p:cNvSpPr/>
          <p:nvPr/>
        </p:nvSpPr>
        <p:spPr>
          <a:xfrm>
            <a:off x="4207933" y="762000"/>
            <a:ext cx="948267" cy="533400"/>
          </a:xfrm>
          <a:prstGeom prst="actionButtonHom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5274733" y="762000"/>
            <a:ext cx="948267" cy="53340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caapel\Рабочий стол\фото топливного хозяйства ГРЭС\DSC049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609600"/>
            <a:ext cx="7548562" cy="566102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2400" y="5486400"/>
            <a:ext cx="8915400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Перед молотковыми дробилками устанавливают подвесной </a:t>
            </a:r>
            <a:r>
              <a:rPr lang="ru-RU" dirty="0" err="1" smtClean="0"/>
              <a:t>саморазгру-жающийся</a:t>
            </a:r>
            <a:r>
              <a:rPr lang="ru-RU" dirty="0" smtClean="0"/>
              <a:t> </a:t>
            </a:r>
            <a:r>
              <a:rPr lang="ru-RU" dirty="0" smtClean="0"/>
              <a:t>электромагнитный металлоискатель и </a:t>
            </a:r>
            <a:r>
              <a:rPr lang="ru-RU" dirty="0" err="1" smtClean="0"/>
              <a:t>металлоотделитель</a:t>
            </a:r>
            <a:r>
              <a:rPr lang="ru-RU" dirty="0" smtClean="0"/>
              <a:t>, а после дробилок - шкивный и подвесной </a:t>
            </a:r>
            <a:r>
              <a:rPr lang="ru-RU" dirty="0" smtClean="0"/>
              <a:t>ЭМ </a:t>
            </a:r>
            <a:r>
              <a:rPr lang="ru-RU" dirty="0" err="1" smtClean="0"/>
              <a:t>металлоотделители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973667" y="762000"/>
            <a:ext cx="889000" cy="533400"/>
          </a:xfrm>
          <a:prstGeom prst="actionButtonBackPrevious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омой 4">
            <a:hlinkClick r:id="" action="ppaction://hlinkshowjump?jump=firstslide" highlightClick="1"/>
          </p:cNvPr>
          <p:cNvSpPr/>
          <p:nvPr/>
        </p:nvSpPr>
        <p:spPr>
          <a:xfrm>
            <a:off x="1981200" y="762000"/>
            <a:ext cx="948267" cy="533400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3048000" y="762000"/>
            <a:ext cx="948267" cy="533400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caapel\Рабочий стол\фото топливного хозяйства ГРЭС\DSC049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587375"/>
            <a:ext cx="7620000" cy="566102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09600" y="685800"/>
            <a:ext cx="800100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Из дробильного корпуса уголь подается конвейером в главный корпус к шаровым мельницам угольной пыли.</a:t>
            </a:r>
            <a:endParaRPr lang="ru-RU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C:\Documents and Settings\caapel\Рабочий стол\фото топливного хозяйства ГРЭС\DSC05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3438" y="533400"/>
            <a:ext cx="7548562" cy="566102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28600" y="457200"/>
            <a:ext cx="8686800" cy="381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/>
              <a:t>Там куски угля перемалываются до пылеобразного состояния.</a:t>
            </a:r>
            <a:endParaRPr lang="ru-RU" b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caapel\Рабочий стол\фото топливного хозяйства ГРЭС\DSC05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3438" y="609600"/>
            <a:ext cx="7548562" cy="566102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09600" y="5638800"/>
            <a:ext cx="79977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Шаровая мельница</a:t>
            </a:r>
            <a:endParaRPr lang="ru-RU" sz="5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5892800" y="533400"/>
            <a:ext cx="889000" cy="533400"/>
          </a:xfrm>
          <a:prstGeom prst="actionButtonBackPreviou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омой 4">
            <a:hlinkClick r:id="" action="ppaction://hlinkshowjump?jump=firstslide" highlightClick="1"/>
          </p:cNvPr>
          <p:cNvSpPr/>
          <p:nvPr/>
        </p:nvSpPr>
        <p:spPr>
          <a:xfrm>
            <a:off x="6900333" y="533400"/>
            <a:ext cx="948267" cy="533400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7967133" y="533400"/>
            <a:ext cx="948267" cy="533400"/>
          </a:xfrm>
          <a:prstGeom prst="actionButtonForwardNex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caapel\Рабочий стол\фото топливного хозяйства ГРЭС\DSC049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0032" y="1331568"/>
            <a:ext cx="5774530" cy="433059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334000" y="533400"/>
            <a:ext cx="32004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Далее мелькая пыль отделяется от крупной в циклонах, которые обычно находятся на крыше главного цеха</a:t>
            </a:r>
            <a:endParaRPr lang="ru-RU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6756400" y="6324600"/>
            <a:ext cx="635000" cy="38100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омой 4">
            <a:hlinkClick r:id="" action="ppaction://hlinkshowjump?jump=firstslide" highlightClick="1"/>
          </p:cNvPr>
          <p:cNvSpPr/>
          <p:nvPr/>
        </p:nvSpPr>
        <p:spPr>
          <a:xfrm>
            <a:off x="7552266" y="6324600"/>
            <a:ext cx="677334" cy="381000"/>
          </a:xfrm>
          <a:prstGeom prst="actionButtonHom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398934" y="6324600"/>
            <a:ext cx="677334" cy="38100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caapel\Рабочий стол\фото топливного хозяйства ГРЭС\DSC049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457200"/>
            <a:ext cx="7548562" cy="566102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09600" y="5858470"/>
            <a:ext cx="800100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Крупная пыль возвращается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обратно в мельницы, а мелкая продолжает свой путь в сепаратор пыли, где она отделяется от воздуха.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5892800" y="152400"/>
            <a:ext cx="889000" cy="53340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омой 4">
            <a:hlinkClick r:id="" action="ppaction://hlinkshowjump?jump=firstslide" highlightClick="1"/>
          </p:cNvPr>
          <p:cNvSpPr/>
          <p:nvPr/>
        </p:nvSpPr>
        <p:spPr>
          <a:xfrm>
            <a:off x="6900333" y="152400"/>
            <a:ext cx="948267" cy="533400"/>
          </a:xfrm>
          <a:prstGeom prst="actionButtonHom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7967133" y="152400"/>
            <a:ext cx="948267" cy="53340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caapel\Рабочий стол\фото топливного хозяйства ГРЭС\DSC049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0853" y="381000"/>
            <a:ext cx="4588347" cy="61182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5334000" y="533400"/>
            <a:ext cx="32766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Полученная мелкая пыль поступает на </a:t>
            </a:r>
            <a:r>
              <a:rPr lang="ru-RU" sz="32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горизон-тальный</a:t>
            </a:r>
            <a:r>
              <a:rPr lang="ru-RU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ru-RU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конвейер и с него ссыпается в бункера паровых котлов.</a:t>
            </a:r>
            <a:endParaRPr lang="ru-RU" sz="32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5545667" y="6096000"/>
            <a:ext cx="889000" cy="533400"/>
          </a:xfrm>
          <a:prstGeom prst="actionButtonBackPreviou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омой 4">
            <a:hlinkClick r:id="" action="ppaction://hlinkshowjump?jump=firstslide" highlightClick="1"/>
          </p:cNvPr>
          <p:cNvSpPr/>
          <p:nvPr/>
        </p:nvSpPr>
        <p:spPr>
          <a:xfrm>
            <a:off x="6553200" y="6096000"/>
            <a:ext cx="948267" cy="533400"/>
          </a:xfrm>
          <a:prstGeom prst="actionButtonHom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7620000" y="6096000"/>
            <a:ext cx="948267" cy="533400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Documents and Settings\caapel\Рабочий стол\фото топливного хозяйства ГРЭС\DSC049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533400"/>
            <a:ext cx="7548562" cy="566102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33400" y="5334000"/>
            <a:ext cx="807720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На рассматриваемой схеме показан склад топлива, в котором в качестве перевалочных механизмов использованы скреперы и бульдозеры.</a:t>
            </a:r>
            <a:endParaRPr lang="ru-RU" dirty="0"/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5892800" y="152400"/>
            <a:ext cx="889000" cy="533400"/>
          </a:xfrm>
          <a:prstGeom prst="actionButtonBackPreviou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омой 4">
            <a:hlinkClick r:id="" action="ppaction://hlinkshowjump?jump=firstslide" highlightClick="1"/>
          </p:cNvPr>
          <p:cNvSpPr/>
          <p:nvPr/>
        </p:nvSpPr>
        <p:spPr>
          <a:xfrm>
            <a:off x="6900333" y="152400"/>
            <a:ext cx="948267" cy="533400"/>
          </a:xfrm>
          <a:prstGeom prst="actionButtonHom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7967133" y="152400"/>
            <a:ext cx="948267" cy="533400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2125980" y="-617220"/>
            <a:ext cx="5105400" cy="816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Управляющая кнопка: назад 2">
            <a:hlinkClick r:id="" action="ppaction://hlinkshowjump?jump=previousslide" highlightClick="1"/>
          </p:cNvPr>
          <p:cNvSpPr/>
          <p:nvPr/>
        </p:nvSpPr>
        <p:spPr>
          <a:xfrm>
            <a:off x="4495800" y="6019800"/>
            <a:ext cx="1143000" cy="68580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домой 3">
            <a:hlinkClick r:id="" action="ppaction://hlinkshowjump?jump=firstslide" highlightClick="1"/>
          </p:cNvPr>
          <p:cNvSpPr/>
          <p:nvPr/>
        </p:nvSpPr>
        <p:spPr>
          <a:xfrm>
            <a:off x="5943600" y="6019800"/>
            <a:ext cx="1219200" cy="685800"/>
          </a:xfrm>
          <a:prstGeom prst="actionButtonHom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7467600" y="6019800"/>
            <a:ext cx="1219200" cy="68580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66410" y="-76200"/>
            <a:ext cx="804419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Общая схема </a:t>
            </a:r>
          </a:p>
          <a:p>
            <a:pPr algn="ctr"/>
            <a:r>
              <a:rPr lang="ru-RU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топливного хозяйства ТЭС</a:t>
            </a:r>
            <a:endParaRPr lang="ru-RU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Documents and Settings\caapel\Рабочий стол\фото топливного хозяйства ГРЭС\DSC049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7238" y="533400"/>
            <a:ext cx="7548562" cy="566102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62000" y="5983069"/>
            <a:ext cx="762000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Кроме указанных механизмов склады оборудуются кранами-перегружателями, роторными погрузчиками и </a:t>
            </a:r>
            <a:r>
              <a:rPr lang="ru-RU" dirty="0" err="1" smtClean="0"/>
              <a:t>штабелерами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990600" y="762000"/>
            <a:ext cx="889000" cy="533400"/>
          </a:xfrm>
          <a:prstGeom prst="actionButtonBackPreviou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омой 4">
            <a:hlinkClick r:id="" action="ppaction://hlinkshowjump?jump=firstslide" highlightClick="1"/>
          </p:cNvPr>
          <p:cNvSpPr/>
          <p:nvPr/>
        </p:nvSpPr>
        <p:spPr>
          <a:xfrm>
            <a:off x="1998133" y="762000"/>
            <a:ext cx="948267" cy="533400"/>
          </a:xfrm>
          <a:prstGeom prst="actionButtonHom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3064933" y="762000"/>
            <a:ext cx="948267" cy="533400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Documents and Settings\caapel\Рабочий стол\фото топливного хозяйства ГРЭС\DSC053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3438" y="663575"/>
            <a:ext cx="7548562" cy="566102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81000" y="95071"/>
            <a:ext cx="8229600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Расстояние между объектами топливоподачи определяется из условий необходимой высоты подачи и допустимого угла наклона </a:t>
            </a:r>
            <a:r>
              <a:rPr lang="ru-RU" dirty="0" smtClean="0"/>
              <a:t>конвейера </a:t>
            </a:r>
            <a:r>
              <a:rPr lang="ru-RU" dirty="0" smtClean="0"/>
              <a:t>к горизонту. Для сортированных углей угол наклона не более 18</a:t>
            </a:r>
            <a:r>
              <a:rPr lang="ru-RU" dirty="0" smtClean="0"/>
              <a:t>°.</a:t>
            </a:r>
            <a:endParaRPr lang="ru-RU" dirty="0" smtClean="0"/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5621867" y="6096000"/>
            <a:ext cx="889000" cy="533400"/>
          </a:xfrm>
          <a:prstGeom prst="actionButtonBackPreviou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омой 4">
            <a:hlinkClick r:id="" action="ppaction://hlinkshowjump?jump=firstslide" highlightClick="1"/>
          </p:cNvPr>
          <p:cNvSpPr/>
          <p:nvPr/>
        </p:nvSpPr>
        <p:spPr>
          <a:xfrm>
            <a:off x="6629400" y="6096000"/>
            <a:ext cx="948267" cy="533400"/>
          </a:xfrm>
          <a:prstGeom prst="actionButtonHom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7696200" y="6096000"/>
            <a:ext cx="948267" cy="533400"/>
          </a:xfrm>
          <a:prstGeom prst="actionButtonForwardNex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caapel\Рабочий стол\фото топливного хозяйства ГРЭС\DSC049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3438" y="152400"/>
            <a:ext cx="7548562" cy="56610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762000" y="5791200"/>
            <a:ext cx="7848600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Ленточные конвейеры, как правило, размещаются в закрытых галереях, размеры которых выбирают, </a:t>
            </a:r>
            <a:r>
              <a:rPr lang="ru-RU" dirty="0" smtClean="0"/>
              <a:t>исходя </a:t>
            </a:r>
            <a:r>
              <a:rPr lang="ru-RU" dirty="0" smtClean="0"/>
              <a:t>из обеспечения необходимых проходов. </a:t>
            </a:r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5774267" y="381000"/>
            <a:ext cx="889000" cy="53340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омой 4">
            <a:hlinkClick r:id="" action="ppaction://hlinkshowjump?jump=firstslide" highlightClick="1"/>
          </p:cNvPr>
          <p:cNvSpPr/>
          <p:nvPr/>
        </p:nvSpPr>
        <p:spPr>
          <a:xfrm>
            <a:off x="6781800" y="381000"/>
            <a:ext cx="948267" cy="533400"/>
          </a:xfrm>
          <a:prstGeom prst="actionButtonHom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7848600" y="381000"/>
            <a:ext cx="948267" cy="53340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2376" y="2438400"/>
            <a:ext cx="7772400" cy="1828800"/>
          </a:xfrm>
        </p:spPr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6460067" y="685800"/>
            <a:ext cx="889000" cy="53340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омой 4">
            <a:hlinkClick r:id="" action="ppaction://hlinkshowjump?jump=firstslide" highlightClick="1"/>
          </p:cNvPr>
          <p:cNvSpPr/>
          <p:nvPr/>
        </p:nvSpPr>
        <p:spPr>
          <a:xfrm>
            <a:off x="7467600" y="685800"/>
            <a:ext cx="948267" cy="533400"/>
          </a:xfrm>
          <a:prstGeom prst="actionButtonHom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334000"/>
            <a:ext cx="8183880" cy="105156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Структурная схема переработки  твердого топлива на ТЭС</a:t>
            </a:r>
            <a:endParaRPr lang="ru-RU" dirty="0"/>
          </a:p>
        </p:txBody>
      </p:sp>
      <p:graphicFrame>
        <p:nvGraphicFramePr>
          <p:cNvPr id="7" name="Схема 6"/>
          <p:cNvGraphicFramePr/>
          <p:nvPr/>
        </p:nvGraphicFramePr>
        <p:xfrm>
          <a:off x="1676400" y="660400"/>
          <a:ext cx="5791200" cy="452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6172200" y="304800"/>
            <a:ext cx="762000" cy="457200"/>
          </a:xfrm>
          <a:prstGeom prst="actionButtonBackPrevious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домой 9">
            <a:hlinkClick r:id="" action="ppaction://hlinkshowjump?jump=firstslide" highlightClick="1"/>
          </p:cNvPr>
          <p:cNvSpPr/>
          <p:nvPr/>
        </p:nvSpPr>
        <p:spPr>
          <a:xfrm>
            <a:off x="7086600" y="304800"/>
            <a:ext cx="812800" cy="457200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77200" y="304800"/>
            <a:ext cx="812800" cy="457200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jpg"/>
          <p:cNvPicPr>
            <a:picLocks noChangeAspect="1"/>
          </p:cNvPicPr>
          <p:nvPr/>
        </p:nvPicPr>
        <p:blipFill>
          <a:blip r:embed="rId2"/>
          <a:srcRect t="1138" b="1138"/>
          <a:stretch>
            <a:fillRect/>
          </a:stretch>
        </p:blipFill>
        <p:spPr>
          <a:xfrm>
            <a:off x="990600" y="588168"/>
            <a:ext cx="7201984" cy="52792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Box 3"/>
          <p:cNvSpPr txBox="1"/>
          <p:nvPr/>
        </p:nvSpPr>
        <p:spPr>
          <a:xfrm>
            <a:off x="2667000" y="914400"/>
            <a:ext cx="518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Первым технологическим объектом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здесь является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путевое хозяйство.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4495800" y="6019800"/>
            <a:ext cx="1143000" cy="685800"/>
          </a:xfrm>
          <a:prstGeom prst="actionButtonBackPreviou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5943600" y="6019800"/>
            <a:ext cx="1219200" cy="685800"/>
          </a:xfrm>
          <a:prstGeom prst="actionButtonHom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7467600" y="6019800"/>
            <a:ext cx="1219200" cy="685800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caapel\Рабочий стол\временная\2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533400"/>
            <a:ext cx="7620000" cy="5715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81000" y="228600"/>
            <a:ext cx="83820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Прибывающие вагоны с топливом подаются в разгрузочное устройство, оборудованное </a:t>
            </a:r>
            <a:r>
              <a:rPr lang="ru-RU" b="1" i="1" dirty="0" err="1" smtClean="0"/>
              <a:t>вагоноопрокидывателями</a:t>
            </a:r>
            <a:r>
              <a:rPr lang="ru-RU" b="1" i="1" dirty="0" smtClean="0"/>
              <a:t>.</a:t>
            </a:r>
            <a:endParaRPr lang="ru-RU" b="1" dirty="0"/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4495800" y="6019800"/>
            <a:ext cx="1143000" cy="685800"/>
          </a:xfrm>
          <a:prstGeom prst="actionButtonBackPrevious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омой 4">
            <a:hlinkClick r:id="" action="ppaction://hlinkshowjump?jump=firstslide" highlightClick="1"/>
          </p:cNvPr>
          <p:cNvSpPr/>
          <p:nvPr/>
        </p:nvSpPr>
        <p:spPr>
          <a:xfrm>
            <a:off x="5943600" y="6019800"/>
            <a:ext cx="1219200" cy="685800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7467600" y="6019800"/>
            <a:ext cx="1219200" cy="685800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caapel\Рабочий стол\фото топливного хозяйства ГРЭС\DSC049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6925" y="598488"/>
            <a:ext cx="7548563" cy="5661025"/>
          </a:xfrm>
          <a:prstGeom prst="rect">
            <a:avLst/>
          </a:prstGeom>
          <a:noFill/>
        </p:spPr>
      </p:pic>
      <p:sp>
        <p:nvSpPr>
          <p:cNvPr id="3" name="Управляющая кнопка: назад 2">
            <a:hlinkClick r:id="" action="ppaction://hlinkshowjump?jump=previousslide" highlightClick="1"/>
          </p:cNvPr>
          <p:cNvSpPr/>
          <p:nvPr/>
        </p:nvSpPr>
        <p:spPr>
          <a:xfrm>
            <a:off x="4495800" y="6019800"/>
            <a:ext cx="1143000" cy="685800"/>
          </a:xfrm>
          <a:prstGeom prst="actionButtonBackPrevious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домой 3">
            <a:hlinkClick r:id="" action="ppaction://hlinkshowjump?jump=firstslide" highlightClick="1"/>
          </p:cNvPr>
          <p:cNvSpPr/>
          <p:nvPr/>
        </p:nvSpPr>
        <p:spPr>
          <a:xfrm>
            <a:off x="5943600" y="6019800"/>
            <a:ext cx="1219200" cy="685800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7467600" y="6019800"/>
            <a:ext cx="1219200" cy="685800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caapel\Рабочий стол\фото топливного хозяйства ГРЭС\DSC049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587375"/>
            <a:ext cx="7620000" cy="5661025"/>
          </a:xfrm>
          <a:prstGeom prst="rect">
            <a:avLst/>
          </a:prstGeom>
          <a:noFill/>
        </p:spPr>
      </p:pic>
      <p:sp>
        <p:nvSpPr>
          <p:cNvPr id="3" name="Управляющая кнопка: назад 2">
            <a:hlinkClick r:id="" action="ppaction://hlinkshowjump?jump=previousslide" highlightClick="1"/>
          </p:cNvPr>
          <p:cNvSpPr/>
          <p:nvPr/>
        </p:nvSpPr>
        <p:spPr>
          <a:xfrm>
            <a:off x="228600" y="533400"/>
            <a:ext cx="1143000" cy="685800"/>
          </a:xfrm>
          <a:prstGeom prst="actionButtonBackPreviou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домой 3">
            <a:hlinkClick r:id="" action="ppaction://hlinkshowjump?jump=firstslide" highlightClick="1"/>
          </p:cNvPr>
          <p:cNvSpPr/>
          <p:nvPr/>
        </p:nvSpPr>
        <p:spPr>
          <a:xfrm>
            <a:off x="1524000" y="533400"/>
            <a:ext cx="1219200" cy="685800"/>
          </a:xfrm>
          <a:prstGeom prst="actionButtonHom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2895600" y="533400"/>
            <a:ext cx="1219200" cy="685800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caapel\Рабочий стол\фото топливного хозяйства ГРЭС\DSC049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069" y="533400"/>
            <a:ext cx="7330531" cy="549751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85800" y="5791200"/>
            <a:ext cx="7772400" cy="83099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После бункера уголь питателем подается на первый </a:t>
            </a:r>
            <a:r>
              <a:rPr lang="ru-RU" sz="2400" i="1" dirty="0" smtClean="0"/>
              <a:t>конвейер</a:t>
            </a:r>
            <a:r>
              <a:rPr lang="ru-RU" sz="2400" dirty="0" smtClean="0"/>
              <a:t> топливоподачи. </a:t>
            </a:r>
            <a:endParaRPr lang="ru-RU" sz="2400" dirty="0"/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5892800" y="152400"/>
            <a:ext cx="889000" cy="53340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омой 4">
            <a:hlinkClick r:id="" action="ppaction://hlinkshowjump?jump=firstslide" highlightClick="1"/>
          </p:cNvPr>
          <p:cNvSpPr/>
          <p:nvPr/>
        </p:nvSpPr>
        <p:spPr>
          <a:xfrm>
            <a:off x="6900333" y="152400"/>
            <a:ext cx="948267" cy="533400"/>
          </a:xfrm>
          <a:prstGeom prst="actionButtonHom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7967133" y="152400"/>
            <a:ext cx="948267" cy="53340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caapel\Рабочий стол\временная\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13760" y="685800"/>
            <a:ext cx="6206240" cy="4267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33400" y="5075872"/>
            <a:ext cx="8077200" cy="147732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разгрузочном устройстве топливо проходит первый этап подготовки, заключающийся в измельчении его до кусков размером 200— 300 мм. Крупные куски угля задерживаются на решетке, закрывающей сверху приемный бункер, и измельчаются с помощью 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дробильно-фрезерной машины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(ДФМ).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5926667" y="381000"/>
            <a:ext cx="889000" cy="533400"/>
          </a:xfrm>
          <a:prstGeom prst="actionButtonBackPrevio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омой 4">
            <a:hlinkClick r:id="" action="ppaction://hlinkshowjump?jump=firstslide" highlightClick="1"/>
          </p:cNvPr>
          <p:cNvSpPr/>
          <p:nvPr/>
        </p:nvSpPr>
        <p:spPr>
          <a:xfrm>
            <a:off x="6934200" y="381000"/>
            <a:ext cx="948267" cy="533400"/>
          </a:xfrm>
          <a:prstGeom prst="actionButtonHom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001000" y="381000"/>
            <a:ext cx="948267" cy="533400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96</TotalTime>
  <Words>313</Words>
  <PresentationFormat>Экран (4:3)</PresentationFormat>
  <Paragraphs>31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Аспект</vt:lpstr>
      <vt:lpstr>ТОПЛИВНОЕ  ХОЗЯЙСТВО ТЭС</vt:lpstr>
      <vt:lpstr>Слайд 2</vt:lpstr>
      <vt:lpstr>Структурная схема переработки  твердого топлива на ТЭС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ТОПЛИВНОЕ  ХОЗЯЙСТВО ТЭС</dc:title>
  <cp:lastModifiedBy>UserXP</cp:lastModifiedBy>
  <cp:revision>13</cp:revision>
  <dcterms:modified xsi:type="dcterms:W3CDTF">2013-09-25T20:13:22Z</dcterms:modified>
</cp:coreProperties>
</file>