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6" r:id="rId3"/>
    <p:sldId id="325" r:id="rId4"/>
    <p:sldId id="326" r:id="rId5"/>
    <p:sldId id="302" r:id="rId6"/>
    <p:sldId id="324" r:id="rId7"/>
    <p:sldId id="304" r:id="rId8"/>
    <p:sldId id="328" r:id="rId9"/>
    <p:sldId id="329" r:id="rId10"/>
    <p:sldId id="330" r:id="rId11"/>
    <p:sldId id="327" r:id="rId12"/>
    <p:sldId id="306" r:id="rId13"/>
    <p:sldId id="307" r:id="rId14"/>
    <p:sldId id="308" r:id="rId15"/>
    <p:sldId id="309" r:id="rId16"/>
    <p:sldId id="323" r:id="rId17"/>
    <p:sldId id="305" r:id="rId18"/>
    <p:sldId id="312" r:id="rId19"/>
    <p:sldId id="313" r:id="rId20"/>
    <p:sldId id="314" r:id="rId21"/>
    <p:sldId id="318" r:id="rId22"/>
    <p:sldId id="32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" initials="O" lastIdx="1" clrIdx="0">
    <p:extLst>
      <p:ext uri="{19B8F6BF-5375-455C-9EA6-DF929625EA0E}">
        <p15:presenceInfo xmlns:p15="http://schemas.microsoft.com/office/powerpoint/2012/main" userId="Ol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8" autoAdjust="0"/>
    <p:restoredTop sz="94699" autoAdjust="0"/>
  </p:normalViewPr>
  <p:slideViewPr>
    <p:cSldViewPr snapToGrid="0">
      <p:cViewPr varScale="1">
        <p:scale>
          <a:sx n="82" d="100"/>
          <a:sy n="82" d="100"/>
        </p:scale>
        <p:origin x="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Интернет-программирование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4 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8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337" y="8326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ru-RU" sz="2800" dirty="0" smtClean="0"/>
              <a:t>. </a:t>
            </a:r>
            <a:r>
              <a:rPr lang="en-US" sz="2800" dirty="0" smtClean="0"/>
              <a:t>select. </a:t>
            </a:r>
            <a:r>
              <a:rPr lang="ru-RU" sz="2800" dirty="0" smtClean="0"/>
              <a:t>Логические функции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4490" y="25229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1"/>
            <a:r>
              <a:rPr lang="en-US" dirty="0" smtClean="0"/>
              <a:t> </a:t>
            </a:r>
            <a:endParaRPr lang="en-US" b="0" i="0" dirty="0">
              <a:solidFill>
                <a:srgbClr val="445870"/>
              </a:solidFill>
              <a:effectLst/>
              <a:latin typeface="Liberation Mono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8492" y="2093250"/>
            <a:ext cx="7725508" cy="397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nsolas" panose="020B0609020204030204" pitchFamily="49" charset="0"/>
              </a:rPr>
              <a:t>count,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nsolas" panose="020B0609020204030204" pitchFamily="49" charset="0"/>
              </a:rPr>
              <a:t>avg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nsolas" panose="020B0609020204030204" pitchFamily="49" charset="0"/>
              </a:rPr>
              <a:t>, max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avg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zarplata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средняя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зарплата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`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ПСЕВДОНИМЫ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SELECT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(zap) as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средняя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зарплата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`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`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средняя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зарплата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22212.55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2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en-US" sz="2800" dirty="0" smtClean="0"/>
              <a:t>/</a:t>
            </a:r>
            <a:r>
              <a:rPr lang="ru-RU" sz="2800" dirty="0" smtClean="0"/>
              <a:t>Сортировка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/>
              <a:t>http://www.mysqltutorial.org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5905" y="229786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1"/>
            <a:r>
              <a:rPr lang="en-US" dirty="0">
                <a:solidFill>
                  <a:srgbClr val="0077AA"/>
                </a:solidFill>
                <a:latin typeface="inherit"/>
              </a:rPr>
              <a:t>SELECT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column1,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column2,...</a:t>
            </a:r>
          </a:p>
          <a:p>
            <a:pPr latinLnBrk="1"/>
            <a:r>
              <a:rPr lang="en-US" dirty="0">
                <a:solidFill>
                  <a:srgbClr val="0077AA"/>
                </a:solidFill>
                <a:latin typeface="inherit"/>
              </a:rPr>
              <a:t>FROM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445870"/>
                </a:solidFill>
                <a:latin typeface="Liberation Mono"/>
              </a:rPr>
              <a:t>tbl</a:t>
            </a:r>
            <a:endParaRPr lang="en-US" dirty="0">
              <a:solidFill>
                <a:srgbClr val="445870"/>
              </a:solidFill>
              <a:latin typeface="Liberation Mono"/>
            </a:endParaRPr>
          </a:p>
          <a:p>
            <a:pPr latinLnBrk="1"/>
            <a:r>
              <a:rPr lang="en-US" dirty="0">
                <a:solidFill>
                  <a:srgbClr val="0077AA"/>
                </a:solidFill>
                <a:latin typeface="inherit"/>
              </a:rPr>
              <a:t>ORDER BY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column1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[</a:t>
            </a:r>
            <a:r>
              <a:rPr lang="en-US" dirty="0">
                <a:solidFill>
                  <a:srgbClr val="0077AA"/>
                </a:solidFill>
                <a:latin typeface="inherit"/>
              </a:rPr>
              <a:t>ASC</a:t>
            </a:r>
            <a:r>
              <a:rPr lang="en-US" dirty="0">
                <a:solidFill>
                  <a:srgbClr val="A67F59"/>
                </a:solidFill>
                <a:latin typeface="inherit"/>
              </a:rPr>
              <a:t>|</a:t>
            </a:r>
            <a:r>
              <a:rPr lang="en-US" dirty="0">
                <a:solidFill>
                  <a:srgbClr val="0077AA"/>
                </a:solidFill>
                <a:latin typeface="inherit"/>
              </a:rPr>
              <a:t>DESC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],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column2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[</a:t>
            </a:r>
            <a:r>
              <a:rPr lang="en-US" dirty="0">
                <a:solidFill>
                  <a:srgbClr val="0077AA"/>
                </a:solidFill>
                <a:latin typeface="inherit"/>
              </a:rPr>
              <a:t>ASC</a:t>
            </a:r>
            <a:r>
              <a:rPr lang="en-US" dirty="0">
                <a:solidFill>
                  <a:srgbClr val="A67F59"/>
                </a:solidFill>
                <a:latin typeface="inherit"/>
              </a:rPr>
              <a:t>|</a:t>
            </a:r>
            <a:r>
              <a:rPr lang="en-US" dirty="0">
                <a:solidFill>
                  <a:srgbClr val="0077AA"/>
                </a:solidFill>
                <a:latin typeface="inherit"/>
              </a:rPr>
              <a:t>DESC</a:t>
            </a:r>
            <a:r>
              <a:rPr lang="en-US" dirty="0" smtClean="0">
                <a:solidFill>
                  <a:srgbClr val="445870"/>
                </a:solidFill>
                <a:latin typeface="Liberation Mono"/>
              </a:rPr>
              <a:t>],.</a:t>
            </a:r>
            <a:r>
              <a:rPr lang="en-US" dirty="0"/>
              <a:t> </a:t>
            </a:r>
            <a:endParaRPr lang="en-US" b="0" i="0" dirty="0">
              <a:solidFill>
                <a:srgbClr val="445870"/>
              </a:solidFill>
              <a:effectLst/>
              <a:latin typeface="Liberation Mono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5019" y="370171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 </a:t>
            </a:r>
          </a:p>
          <a:p>
            <a:r>
              <a:rPr lang="en-US" dirty="0"/>
              <a:t>    </a:t>
            </a:r>
            <a:r>
              <a:rPr lang="en-US" dirty="0" err="1"/>
              <a:t>contactLastname</a:t>
            </a:r>
            <a:r>
              <a:rPr lang="en-US" dirty="0"/>
              <a:t>, </a:t>
            </a:r>
            <a:r>
              <a:rPr lang="en-US" dirty="0" err="1"/>
              <a:t>contactFirstname</a:t>
            </a:r>
            <a:endParaRPr lang="en-US" dirty="0"/>
          </a:p>
          <a:p>
            <a:r>
              <a:rPr lang="en-US" dirty="0"/>
              <a:t>FROM</a:t>
            </a:r>
          </a:p>
          <a:p>
            <a:r>
              <a:rPr lang="en-US" dirty="0"/>
              <a:t>    customers</a:t>
            </a:r>
          </a:p>
          <a:p>
            <a:r>
              <a:rPr lang="en-US" dirty="0"/>
              <a:t>ORDER BY </a:t>
            </a:r>
            <a:r>
              <a:rPr lang="en-US" dirty="0" err="1"/>
              <a:t>contactLastname</a:t>
            </a:r>
            <a:r>
              <a:rPr lang="en-US" dirty="0"/>
              <a:t>;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225197"/>
              </p:ext>
            </p:extLst>
          </p:nvPr>
        </p:nvGraphicFramePr>
        <p:xfrm>
          <a:off x="5763695" y="3498192"/>
          <a:ext cx="5181396" cy="2103120"/>
        </p:xfrm>
        <a:graphic>
          <a:graphicData uri="http://schemas.openxmlformats.org/drawingml/2006/table">
            <a:tbl>
              <a:tblPr/>
              <a:tblGrid>
                <a:gridCol w="3124917">
                  <a:extLst>
                    <a:ext uri="{9D8B030D-6E8A-4147-A177-3AD203B41FA5}">
                      <a16:colId xmlns:a16="http://schemas.microsoft.com/office/drawing/2014/main" val="3202100049"/>
                    </a:ext>
                  </a:extLst>
                </a:gridCol>
                <a:gridCol w="2056479">
                  <a:extLst>
                    <a:ext uri="{9D8B030D-6E8A-4147-A177-3AD203B41FA5}">
                      <a16:colId xmlns:a16="http://schemas.microsoft.com/office/drawing/2014/main" val="7569953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contactLastname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contactFirstname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71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Accorti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Paolo 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500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Altagar,G M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Raanan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560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Andersen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Mel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23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Anton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Carmen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413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12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en-US" sz="2800" dirty="0" smtClean="0"/>
              <a:t>/</a:t>
            </a:r>
            <a:r>
              <a:rPr lang="ru-RU" sz="2800" dirty="0" smtClean="0"/>
              <a:t>Сортировка. Обратный порядок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/>
              <a:t>http://www.mysqltutorial.org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9926" y="2158607"/>
            <a:ext cx="92836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</a:t>
            </a:r>
          </a:p>
          <a:p>
            <a:r>
              <a:rPr lang="en-US" dirty="0"/>
              <a:t>    </a:t>
            </a:r>
            <a:r>
              <a:rPr lang="en-US" dirty="0" err="1"/>
              <a:t>contactLastname</a:t>
            </a:r>
            <a:r>
              <a:rPr lang="en-US" dirty="0"/>
              <a:t>, </a:t>
            </a:r>
            <a:r>
              <a:rPr lang="en-US" dirty="0" err="1"/>
              <a:t>contactFirstname</a:t>
            </a:r>
            <a:endParaRPr lang="en-US" dirty="0"/>
          </a:p>
          <a:p>
            <a:r>
              <a:rPr lang="en-US" dirty="0"/>
              <a:t>FROM</a:t>
            </a:r>
          </a:p>
          <a:p>
            <a:r>
              <a:rPr lang="en-US" dirty="0"/>
              <a:t>    customers</a:t>
            </a:r>
          </a:p>
          <a:p>
            <a:r>
              <a:rPr lang="en-US" dirty="0"/>
              <a:t>ORDER BY </a:t>
            </a:r>
            <a:r>
              <a:rPr lang="en-US" dirty="0" err="1"/>
              <a:t>contactLastname</a:t>
            </a:r>
            <a:r>
              <a:rPr lang="en-US" dirty="0"/>
              <a:t> DESC;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19029"/>
              </p:ext>
            </p:extLst>
          </p:nvPr>
        </p:nvGraphicFramePr>
        <p:xfrm>
          <a:off x="1057208" y="4480323"/>
          <a:ext cx="7267576" cy="1828800"/>
        </p:xfrm>
        <a:graphic>
          <a:graphicData uri="http://schemas.openxmlformats.org/drawingml/2006/table">
            <a:tbl>
              <a:tblPr/>
              <a:tblGrid>
                <a:gridCol w="3633788">
                  <a:extLst>
                    <a:ext uri="{9D8B030D-6E8A-4147-A177-3AD203B41FA5}">
                      <a16:colId xmlns:a16="http://schemas.microsoft.com/office/drawing/2014/main" val="3140967452"/>
                    </a:ext>
                  </a:extLst>
                </a:gridCol>
                <a:gridCol w="3633788">
                  <a:extLst>
                    <a:ext uri="{9D8B030D-6E8A-4147-A177-3AD203B41FA5}">
                      <a16:colId xmlns:a16="http://schemas.microsoft.com/office/drawing/2014/main" val="40892107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dirty="0" err="1">
                          <a:solidFill>
                            <a:srgbClr val="55595C"/>
                          </a:solidFill>
                          <a:effectLst/>
                        </a:rPr>
                        <a:t>contactLastname</a:t>
                      </a:r>
                      <a:endParaRPr lang="en-US" dirty="0">
                        <a:solidFill>
                          <a:srgbClr val="55595C"/>
                        </a:solidFill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contactFirstname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3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Young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Jeff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559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Young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Julie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32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Young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Mary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4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Young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Dorothy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728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79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en-US" sz="2800" dirty="0" smtClean="0"/>
              <a:t>/</a:t>
            </a:r>
            <a:r>
              <a:rPr lang="ru-RU" sz="2800" dirty="0" smtClean="0"/>
              <a:t>Сортировка по нескольким полям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/>
              <a:t>http://www.mysqltutorial.org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9927" y="215860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 </a:t>
            </a:r>
          </a:p>
          <a:p>
            <a:r>
              <a:rPr lang="en-US" dirty="0"/>
              <a:t>    </a:t>
            </a:r>
            <a:r>
              <a:rPr lang="en-US" dirty="0" err="1"/>
              <a:t>contactLastname</a:t>
            </a:r>
            <a:r>
              <a:rPr lang="en-US" dirty="0"/>
              <a:t>, </a:t>
            </a:r>
            <a:r>
              <a:rPr lang="en-US" dirty="0" err="1"/>
              <a:t>contactFirstname</a:t>
            </a:r>
            <a:endParaRPr lang="en-US" dirty="0"/>
          </a:p>
          <a:p>
            <a:r>
              <a:rPr lang="en-US" dirty="0"/>
              <a:t>FROM</a:t>
            </a:r>
          </a:p>
          <a:p>
            <a:r>
              <a:rPr lang="en-US" dirty="0"/>
              <a:t>    customers</a:t>
            </a:r>
          </a:p>
          <a:p>
            <a:r>
              <a:rPr lang="en-US" dirty="0"/>
              <a:t>ORDER BY </a:t>
            </a:r>
            <a:r>
              <a:rPr lang="en-US" dirty="0" err="1"/>
              <a:t>contactLastname</a:t>
            </a:r>
            <a:r>
              <a:rPr lang="en-US" dirty="0"/>
              <a:t> DESC , </a:t>
            </a:r>
            <a:r>
              <a:rPr lang="en-US" dirty="0" err="1"/>
              <a:t>contactFirstname</a:t>
            </a:r>
            <a:r>
              <a:rPr lang="en-US" dirty="0"/>
              <a:t> ASC;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647699"/>
              </p:ext>
            </p:extLst>
          </p:nvPr>
        </p:nvGraphicFramePr>
        <p:xfrm>
          <a:off x="1149927" y="4171167"/>
          <a:ext cx="7267576" cy="1828800"/>
        </p:xfrm>
        <a:graphic>
          <a:graphicData uri="http://schemas.openxmlformats.org/drawingml/2006/table">
            <a:tbl>
              <a:tblPr/>
              <a:tblGrid>
                <a:gridCol w="3633788">
                  <a:extLst>
                    <a:ext uri="{9D8B030D-6E8A-4147-A177-3AD203B41FA5}">
                      <a16:colId xmlns:a16="http://schemas.microsoft.com/office/drawing/2014/main" val="4013097179"/>
                    </a:ext>
                  </a:extLst>
                </a:gridCol>
                <a:gridCol w="3633788">
                  <a:extLst>
                    <a:ext uri="{9D8B030D-6E8A-4147-A177-3AD203B41FA5}">
                      <a16:colId xmlns:a16="http://schemas.microsoft.com/office/drawing/2014/main" val="24510545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contactLastname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contactFirstname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7763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Young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Dorothy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473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Young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Jeff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7187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Young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Julie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68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Young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Mary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49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3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en-US" sz="2800" dirty="0" smtClean="0"/>
              <a:t>/</a:t>
            </a:r>
            <a:r>
              <a:rPr lang="ru-RU" sz="2800" dirty="0" smtClean="0"/>
              <a:t>Сортировка по нескольким полям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/>
              <a:t>http://www.mysqltutorial.org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9926" y="2158607"/>
            <a:ext cx="105433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</a:t>
            </a:r>
          </a:p>
          <a:p>
            <a:r>
              <a:rPr lang="en-US" dirty="0"/>
              <a:t>    </a:t>
            </a:r>
            <a:r>
              <a:rPr lang="en-US" dirty="0" err="1"/>
              <a:t>ordernumber</a:t>
            </a:r>
            <a:r>
              <a:rPr lang="en-US" dirty="0"/>
              <a:t>, </a:t>
            </a:r>
            <a:r>
              <a:rPr lang="en-US" dirty="0" err="1"/>
              <a:t>orderlinenumber</a:t>
            </a:r>
            <a:r>
              <a:rPr lang="en-US" dirty="0"/>
              <a:t>, </a:t>
            </a:r>
            <a:r>
              <a:rPr lang="en-US" dirty="0" err="1"/>
              <a:t>quantityOrdered</a:t>
            </a:r>
            <a:r>
              <a:rPr lang="en-US" dirty="0"/>
              <a:t> * </a:t>
            </a:r>
            <a:r>
              <a:rPr lang="en-US" dirty="0" err="1"/>
              <a:t>priceEach</a:t>
            </a:r>
            <a:endParaRPr lang="en-US" dirty="0"/>
          </a:p>
          <a:p>
            <a:r>
              <a:rPr lang="en-US" dirty="0"/>
              <a:t>FROM</a:t>
            </a:r>
          </a:p>
          <a:p>
            <a:r>
              <a:rPr lang="en-US" dirty="0"/>
              <a:t>    </a:t>
            </a:r>
            <a:r>
              <a:rPr lang="en-US" dirty="0" err="1"/>
              <a:t>orderdetails</a:t>
            </a:r>
            <a:endParaRPr lang="en-US" dirty="0"/>
          </a:p>
          <a:p>
            <a:r>
              <a:rPr lang="en-US" dirty="0"/>
              <a:t>ORDER BY </a:t>
            </a:r>
            <a:r>
              <a:rPr lang="en-US" dirty="0" err="1"/>
              <a:t>ordernumber</a:t>
            </a:r>
            <a:r>
              <a:rPr lang="en-US" dirty="0"/>
              <a:t> , </a:t>
            </a:r>
            <a:r>
              <a:rPr lang="en-US" dirty="0" err="1"/>
              <a:t>orderLineNumber</a:t>
            </a:r>
            <a:r>
              <a:rPr lang="en-US" dirty="0"/>
              <a:t>, </a:t>
            </a:r>
            <a:r>
              <a:rPr lang="en-US" dirty="0" err="1"/>
              <a:t>quantityOrdered</a:t>
            </a:r>
            <a:r>
              <a:rPr lang="en-US" dirty="0"/>
              <a:t> * </a:t>
            </a:r>
            <a:r>
              <a:rPr lang="en-US" dirty="0" err="1"/>
              <a:t>priceEach</a:t>
            </a:r>
            <a:r>
              <a:rPr lang="en-US" dirty="0"/>
              <a:t>;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318456"/>
              </p:ext>
            </p:extLst>
          </p:nvPr>
        </p:nvGraphicFramePr>
        <p:xfrm>
          <a:off x="1149927" y="3912933"/>
          <a:ext cx="9798750" cy="2724498"/>
        </p:xfrm>
        <a:graphic>
          <a:graphicData uri="http://schemas.openxmlformats.org/drawingml/2006/table">
            <a:tbl>
              <a:tblPr/>
              <a:tblGrid>
                <a:gridCol w="3266250">
                  <a:extLst>
                    <a:ext uri="{9D8B030D-6E8A-4147-A177-3AD203B41FA5}">
                      <a16:colId xmlns:a16="http://schemas.microsoft.com/office/drawing/2014/main" val="702304744"/>
                    </a:ext>
                  </a:extLst>
                </a:gridCol>
                <a:gridCol w="3266250">
                  <a:extLst>
                    <a:ext uri="{9D8B030D-6E8A-4147-A177-3AD203B41FA5}">
                      <a16:colId xmlns:a16="http://schemas.microsoft.com/office/drawing/2014/main" val="2624198179"/>
                    </a:ext>
                  </a:extLst>
                </a:gridCol>
                <a:gridCol w="3266250">
                  <a:extLst>
                    <a:ext uri="{9D8B030D-6E8A-4147-A177-3AD203B41FA5}">
                      <a16:colId xmlns:a16="http://schemas.microsoft.com/office/drawing/2014/main" val="4134853136"/>
                    </a:ext>
                  </a:extLst>
                </a:gridCol>
              </a:tblGrid>
              <a:tr h="990726"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ordernumber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dirty="0" err="1">
                          <a:solidFill>
                            <a:srgbClr val="55595C"/>
                          </a:solidFill>
                          <a:effectLst/>
                        </a:rPr>
                        <a:t>orderlinenumber</a:t>
                      </a:r>
                      <a:endParaRPr lang="en-US" dirty="0">
                        <a:solidFill>
                          <a:srgbClr val="55595C"/>
                        </a:solidFill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quantityOrdered * priceEach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38875"/>
                  </a:ext>
                </a:extLst>
              </a:tr>
              <a:tr h="433443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1729.21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58284"/>
                  </a:ext>
                </a:extLst>
              </a:tr>
              <a:tr h="433443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2754.50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715609"/>
                  </a:ext>
                </a:extLst>
              </a:tr>
              <a:tr h="433443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4080.00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40095"/>
                  </a:ext>
                </a:extLst>
              </a:tr>
              <a:tr h="433443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1660.12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5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9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en-US" sz="2800" dirty="0" smtClean="0"/>
              <a:t>/LIMIT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31988" y="1606514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/>
              <a:t>http://www.mysqltutorial.org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33942" y="2158607"/>
            <a:ext cx="76082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>
                <a:solidFill>
                  <a:srgbClr val="0077AA"/>
                </a:solidFill>
                <a:latin typeface="inherit"/>
              </a:rPr>
              <a:t>SELECT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endParaRPr lang="en-US" dirty="0">
              <a:solidFill>
                <a:srgbClr val="445870"/>
              </a:solidFill>
              <a:latin typeface="Liberation Mono"/>
            </a:endParaRPr>
          </a:p>
          <a:p>
            <a:pPr latinLnBrk="1"/>
            <a:r>
              <a:rPr lang="en-US" dirty="0">
                <a:solidFill>
                  <a:srgbClr val="006FE0"/>
                </a:solidFill>
                <a:latin typeface="inherit"/>
              </a:rPr>
              <a:t>    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column1,column2,...</a:t>
            </a:r>
          </a:p>
          <a:p>
            <a:pPr latinLnBrk="1"/>
            <a:r>
              <a:rPr lang="en-US" dirty="0">
                <a:solidFill>
                  <a:srgbClr val="0077AA"/>
                </a:solidFill>
                <a:latin typeface="inherit"/>
              </a:rPr>
              <a:t>FROM</a:t>
            </a:r>
            <a:endParaRPr lang="en-US" dirty="0">
              <a:solidFill>
                <a:srgbClr val="445870"/>
              </a:solidFill>
              <a:latin typeface="Liberation Mono"/>
            </a:endParaRPr>
          </a:p>
          <a:p>
            <a:pPr latinLnBrk="1"/>
            <a:r>
              <a:rPr lang="en-US" dirty="0">
                <a:solidFill>
                  <a:srgbClr val="006FE0"/>
                </a:solidFill>
                <a:latin typeface="inherit"/>
              </a:rPr>
              <a:t>    </a:t>
            </a:r>
            <a:r>
              <a:rPr lang="en-US" dirty="0">
                <a:solidFill>
                  <a:srgbClr val="0077AA"/>
                </a:solidFill>
                <a:latin typeface="inherit"/>
              </a:rPr>
              <a:t>table</a:t>
            </a:r>
            <a:endParaRPr lang="en-US" dirty="0">
              <a:solidFill>
                <a:srgbClr val="445870"/>
              </a:solidFill>
              <a:latin typeface="Liberation Mono"/>
            </a:endParaRPr>
          </a:p>
          <a:p>
            <a:pPr latinLnBrk="1"/>
            <a:r>
              <a:rPr lang="en-US" dirty="0">
                <a:solidFill>
                  <a:srgbClr val="0077AA"/>
                </a:solidFill>
                <a:latin typeface="inherit"/>
              </a:rPr>
              <a:t>LIMIT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445870"/>
                </a:solidFill>
                <a:latin typeface="Liberation Mono"/>
              </a:rPr>
              <a:t>N;</a:t>
            </a:r>
            <a:endParaRPr lang="en-US" b="0" i="0" dirty="0">
              <a:solidFill>
                <a:srgbClr val="445870"/>
              </a:solidFill>
              <a:effectLst/>
              <a:latin typeface="Liberation Mono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62068" y="186209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customernumber</a:t>
            </a:r>
            <a:r>
              <a:rPr lang="en-US" dirty="0"/>
              <a:t>,</a:t>
            </a:r>
          </a:p>
          <a:p>
            <a:r>
              <a:rPr lang="en-US" dirty="0"/>
              <a:t>       </a:t>
            </a:r>
            <a:r>
              <a:rPr lang="en-US" dirty="0" err="1"/>
              <a:t>customername</a:t>
            </a:r>
            <a:r>
              <a:rPr lang="en-US" dirty="0"/>
              <a:t>,</a:t>
            </a:r>
          </a:p>
          <a:p>
            <a:r>
              <a:rPr lang="en-US" dirty="0"/>
              <a:t>       </a:t>
            </a:r>
            <a:r>
              <a:rPr lang="en-US" dirty="0" err="1"/>
              <a:t>creditlimit</a:t>
            </a:r>
            <a:endParaRPr lang="en-US" dirty="0"/>
          </a:p>
          <a:p>
            <a:r>
              <a:rPr lang="en-US" dirty="0"/>
              <a:t>FROM customers </a:t>
            </a:r>
          </a:p>
          <a:p>
            <a:r>
              <a:rPr lang="en-US" dirty="0"/>
              <a:t>LIMIT 2;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053735"/>
              </p:ext>
            </p:extLst>
          </p:nvPr>
        </p:nvGraphicFramePr>
        <p:xfrm>
          <a:off x="5323880" y="3635935"/>
          <a:ext cx="5406462" cy="1920240"/>
        </p:xfrm>
        <a:graphic>
          <a:graphicData uri="http://schemas.openxmlformats.org/drawingml/2006/table">
            <a:tbl>
              <a:tblPr/>
              <a:tblGrid>
                <a:gridCol w="1802154">
                  <a:extLst>
                    <a:ext uri="{9D8B030D-6E8A-4147-A177-3AD203B41FA5}">
                      <a16:colId xmlns:a16="http://schemas.microsoft.com/office/drawing/2014/main" val="2937654840"/>
                    </a:ext>
                  </a:extLst>
                </a:gridCol>
                <a:gridCol w="1802154">
                  <a:extLst>
                    <a:ext uri="{9D8B030D-6E8A-4147-A177-3AD203B41FA5}">
                      <a16:colId xmlns:a16="http://schemas.microsoft.com/office/drawing/2014/main" val="904314955"/>
                    </a:ext>
                  </a:extLst>
                </a:gridCol>
                <a:gridCol w="1802154">
                  <a:extLst>
                    <a:ext uri="{9D8B030D-6E8A-4147-A177-3AD203B41FA5}">
                      <a16:colId xmlns:a16="http://schemas.microsoft.com/office/drawing/2014/main" val="20827603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customernumber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customername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creditlimit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511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103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Atelier graphique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21000.00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159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112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Signal Gift Stores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71800.00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636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92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158" y="582751"/>
            <a:ext cx="8344698" cy="54819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en-US" sz="2800" dirty="0" smtClean="0"/>
              <a:t>. select.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0614" y="1642409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5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SELECT/GROUP BY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/>
              <a:t>SELECT DISTINCT</a:t>
            </a:r>
            <a:br>
              <a:rPr lang="en-US" sz="2800" dirty="0"/>
            </a:br>
            <a:r>
              <a:rPr lang="en-US" sz="2800" dirty="0"/>
              <a:t>    status</a:t>
            </a:r>
            <a:br>
              <a:rPr lang="en-US" sz="2800" dirty="0"/>
            </a:br>
            <a:r>
              <a:rPr lang="en-US" sz="2800" dirty="0"/>
              <a:t>FROM</a:t>
            </a:r>
            <a:br>
              <a:rPr lang="en-US" sz="2800" dirty="0"/>
            </a:br>
            <a:r>
              <a:rPr lang="en-US" sz="2800" dirty="0"/>
              <a:t>    orders;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21322"/>
              </p:ext>
            </p:extLst>
          </p:nvPr>
        </p:nvGraphicFramePr>
        <p:xfrm>
          <a:off x="1735014" y="3429136"/>
          <a:ext cx="3526426" cy="2560320"/>
        </p:xfrm>
        <a:graphic>
          <a:graphicData uri="http://schemas.openxmlformats.org/drawingml/2006/table">
            <a:tbl>
              <a:tblPr/>
              <a:tblGrid>
                <a:gridCol w="3526426">
                  <a:extLst>
                    <a:ext uri="{9D8B030D-6E8A-4147-A177-3AD203B41FA5}">
                      <a16:colId xmlns:a16="http://schemas.microsoft.com/office/drawing/2014/main" val="3038415755"/>
                    </a:ext>
                  </a:extLst>
                </a:gridCol>
              </a:tblGrid>
              <a:tr h="220518"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status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892373"/>
                  </a:ext>
                </a:extLst>
              </a:tr>
              <a:tr h="220518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Shipped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198530"/>
                  </a:ext>
                </a:extLst>
              </a:tr>
              <a:tr h="220518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Resolved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012776"/>
                  </a:ext>
                </a:extLst>
              </a:tr>
              <a:tr h="220518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Cancelled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418254"/>
                  </a:ext>
                </a:extLst>
              </a:tr>
              <a:tr h="220518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On Hold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562052"/>
                  </a:ext>
                </a:extLst>
              </a:tr>
              <a:tr h="220518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Disputed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83564"/>
                  </a:ext>
                </a:extLst>
              </a:tr>
              <a:tr h="220518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In Process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715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SELECT/GROUP BY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000" dirty="0"/>
              <a:t>SELECT 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 err="1"/>
              <a:t>orderNumber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    SUM(</a:t>
            </a:r>
            <a:r>
              <a:rPr lang="en-US" sz="2000" dirty="0" err="1"/>
              <a:t>quantityOrdered</a:t>
            </a:r>
            <a:r>
              <a:rPr lang="en-US" sz="2000" dirty="0"/>
              <a:t> * </a:t>
            </a:r>
            <a:r>
              <a:rPr lang="en-US" sz="2000" dirty="0" err="1"/>
              <a:t>priceEach</a:t>
            </a:r>
            <a:r>
              <a:rPr lang="en-US" sz="2000" dirty="0"/>
              <a:t>) AS total</a:t>
            </a:r>
            <a:br>
              <a:rPr lang="en-US" sz="2000" dirty="0"/>
            </a:br>
            <a:r>
              <a:rPr lang="en-US" sz="2000" dirty="0"/>
              <a:t>FROM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 err="1"/>
              <a:t>orderdetails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GROUP BY </a:t>
            </a:r>
            <a:r>
              <a:rPr lang="en-US" sz="2000" dirty="0" err="1"/>
              <a:t>orderNumber</a:t>
            </a:r>
            <a:r>
              <a:rPr lang="en-US" sz="2000" dirty="0"/>
              <a:t>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929438" y="-561975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10816"/>
              </p:ext>
            </p:extLst>
          </p:nvPr>
        </p:nvGraphicFramePr>
        <p:xfrm>
          <a:off x="1735014" y="3661064"/>
          <a:ext cx="7267576" cy="1828800"/>
        </p:xfrm>
        <a:graphic>
          <a:graphicData uri="http://schemas.openxmlformats.org/drawingml/2006/table">
            <a:tbl>
              <a:tblPr/>
              <a:tblGrid>
                <a:gridCol w="3633788">
                  <a:extLst>
                    <a:ext uri="{9D8B030D-6E8A-4147-A177-3AD203B41FA5}">
                      <a16:colId xmlns:a16="http://schemas.microsoft.com/office/drawing/2014/main" val="2921516972"/>
                    </a:ext>
                  </a:extLst>
                </a:gridCol>
                <a:gridCol w="3633788">
                  <a:extLst>
                    <a:ext uri="{9D8B030D-6E8A-4147-A177-3AD203B41FA5}">
                      <a16:colId xmlns:a16="http://schemas.microsoft.com/office/drawing/2014/main" val="42593193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orderNumber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total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615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10223.83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8516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10549.01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88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10102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5494.78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837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10103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50218.95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421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3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SELECT/GROUP BY/having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000" dirty="0"/>
              <a:t>SELECT 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 err="1"/>
              <a:t>ordernumber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    SUM(</a:t>
            </a:r>
            <a:r>
              <a:rPr lang="en-US" sz="2000" dirty="0" err="1"/>
              <a:t>quantityOrdered</a:t>
            </a:r>
            <a:r>
              <a:rPr lang="en-US" sz="2000" dirty="0"/>
              <a:t>) AS </a:t>
            </a:r>
            <a:r>
              <a:rPr lang="en-US" sz="2000" dirty="0" err="1"/>
              <a:t>itemsCount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    SUM(</a:t>
            </a:r>
            <a:r>
              <a:rPr lang="en-US" sz="2000" dirty="0" err="1"/>
              <a:t>quantityOrdered</a:t>
            </a:r>
            <a:r>
              <a:rPr lang="en-US" sz="2000" dirty="0"/>
              <a:t>*</a:t>
            </a:r>
            <a:r>
              <a:rPr lang="en-US" sz="2000" dirty="0" err="1"/>
              <a:t>priceeach</a:t>
            </a:r>
            <a:r>
              <a:rPr lang="en-US" sz="2000" dirty="0"/>
              <a:t>) AS total</a:t>
            </a:r>
            <a:br>
              <a:rPr lang="en-US" sz="2000" dirty="0"/>
            </a:br>
            <a:r>
              <a:rPr lang="en-US" sz="2000" dirty="0"/>
              <a:t>FROM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 err="1"/>
              <a:t>orderdetails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GROUP BY </a:t>
            </a:r>
            <a:r>
              <a:rPr lang="en-US" sz="2000" dirty="0" err="1"/>
              <a:t>ordernumber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HAVING total &gt; 1000;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929438" y="-561975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612022"/>
              </p:ext>
            </p:extLst>
          </p:nvPr>
        </p:nvGraphicFramePr>
        <p:xfrm>
          <a:off x="1030144" y="4035136"/>
          <a:ext cx="7267575" cy="1828800"/>
        </p:xfrm>
        <a:graphic>
          <a:graphicData uri="http://schemas.openxmlformats.org/drawingml/2006/table">
            <a:tbl>
              <a:tblPr/>
              <a:tblGrid>
                <a:gridCol w="2422525">
                  <a:extLst>
                    <a:ext uri="{9D8B030D-6E8A-4147-A177-3AD203B41FA5}">
                      <a16:colId xmlns:a16="http://schemas.microsoft.com/office/drawing/2014/main" val="1463089026"/>
                    </a:ext>
                  </a:extLst>
                </a:gridCol>
                <a:gridCol w="2422525">
                  <a:extLst>
                    <a:ext uri="{9D8B030D-6E8A-4147-A177-3AD203B41FA5}">
                      <a16:colId xmlns:a16="http://schemas.microsoft.com/office/drawing/2014/main" val="1022136553"/>
                    </a:ext>
                  </a:extLst>
                </a:gridCol>
                <a:gridCol w="2422525">
                  <a:extLst>
                    <a:ext uri="{9D8B030D-6E8A-4147-A177-3AD203B41FA5}">
                      <a16:colId xmlns:a16="http://schemas.microsoft.com/office/drawing/2014/main" val="32713062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ordernumber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itemsCount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total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969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151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10223.83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52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142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10549.01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916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10102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80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5494.78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2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10103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541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50218.95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12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47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3417" y="741340"/>
            <a:ext cx="7083935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endParaRPr lang="en-US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4909" y="1512276"/>
            <a:ext cx="100424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8192" y="178927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8625" y="2250940"/>
            <a:ext cx="8520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База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данных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— совокупность 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данных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хранимых в соответствии со схемой 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данных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манипулирование которыми выполняют в соответствии с правилами средств моделирования 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40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SELECT/GROUP BY/having and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SELECT </a:t>
            </a:r>
          </a:p>
          <a:p>
            <a:r>
              <a:rPr lang="en-US"/>
              <a:t>    ordernumber,</a:t>
            </a:r>
          </a:p>
          <a:p>
            <a:r>
              <a:rPr lang="en-US"/>
              <a:t>    SUM(quantityOrdered) AS itemsCount,</a:t>
            </a:r>
          </a:p>
          <a:p>
            <a:r>
              <a:rPr lang="en-US"/>
              <a:t>    SUM(quantityOrdered*priceeach) AS total</a:t>
            </a:r>
          </a:p>
          <a:p>
            <a:r>
              <a:rPr lang="en-US"/>
              <a:t>FROM</a:t>
            </a:r>
          </a:p>
          <a:p>
            <a:r>
              <a:rPr lang="en-US"/>
              <a:t>    orderdetails</a:t>
            </a:r>
          </a:p>
          <a:p>
            <a:r>
              <a:rPr lang="en-US"/>
              <a:t>GROUP BY ordernumber</a:t>
            </a:r>
          </a:p>
          <a:p>
            <a:r>
              <a:rPr lang="en-US"/>
              <a:t>HAVING total &gt; 1000 AND itemsCount &gt; 600;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929438" y="-561975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16067"/>
              </p:ext>
            </p:extLst>
          </p:nvPr>
        </p:nvGraphicFramePr>
        <p:xfrm>
          <a:off x="1362653" y="4229100"/>
          <a:ext cx="7267575" cy="1828800"/>
        </p:xfrm>
        <a:graphic>
          <a:graphicData uri="http://schemas.openxmlformats.org/drawingml/2006/table">
            <a:tbl>
              <a:tblPr/>
              <a:tblGrid>
                <a:gridCol w="2422525">
                  <a:extLst>
                    <a:ext uri="{9D8B030D-6E8A-4147-A177-3AD203B41FA5}">
                      <a16:colId xmlns:a16="http://schemas.microsoft.com/office/drawing/2014/main" val="323882741"/>
                    </a:ext>
                  </a:extLst>
                </a:gridCol>
                <a:gridCol w="2422525">
                  <a:extLst>
                    <a:ext uri="{9D8B030D-6E8A-4147-A177-3AD203B41FA5}">
                      <a16:colId xmlns:a16="http://schemas.microsoft.com/office/drawing/2014/main" val="4072424625"/>
                    </a:ext>
                  </a:extLst>
                </a:gridCol>
                <a:gridCol w="2422525">
                  <a:extLst>
                    <a:ext uri="{9D8B030D-6E8A-4147-A177-3AD203B41FA5}">
                      <a16:colId xmlns:a16="http://schemas.microsoft.com/office/drawing/2014/main" val="23224325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ordernumber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itemsCount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>
                          <a:solidFill>
                            <a:srgbClr val="55595C"/>
                          </a:solidFill>
                          <a:effectLst/>
                        </a:rPr>
                        <a:t>total</a:t>
                      </a: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8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10106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675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52151.81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737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10126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617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57131.92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33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10135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607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55601.84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91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10165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>
                          <a:effectLst/>
                        </a:rPr>
                        <a:t>670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67392.85</a:t>
                      </a: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70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4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SELECT/insert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5753" y="2694936"/>
            <a:ext cx="8991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INSERT INTO Customers (</a:t>
            </a:r>
            <a:r>
              <a:rPr lang="en-US" dirty="0" err="1"/>
              <a:t>CustomerName</a:t>
            </a:r>
            <a:r>
              <a:rPr lang="en-US" dirty="0"/>
              <a:t>, </a:t>
            </a:r>
            <a:r>
              <a:rPr lang="en-US" dirty="0" err="1"/>
              <a:t>ContactName</a:t>
            </a:r>
            <a:r>
              <a:rPr lang="en-US" dirty="0"/>
              <a:t>, Address, City, </a:t>
            </a:r>
            <a:r>
              <a:rPr lang="en-US" dirty="0" err="1"/>
              <a:t>PostalCode</a:t>
            </a:r>
            <a:r>
              <a:rPr lang="en-US" dirty="0"/>
              <a:t>, Country)</a:t>
            </a:r>
            <a:br>
              <a:rPr lang="en-US" dirty="0"/>
            </a:br>
            <a:r>
              <a:rPr lang="en-US" dirty="0"/>
              <a:t>VALUES ('Cardinal', 'Tom B. </a:t>
            </a:r>
            <a:r>
              <a:rPr lang="en-US" dirty="0" err="1"/>
              <a:t>Erichsen</a:t>
            </a:r>
            <a:r>
              <a:rPr lang="en-US" dirty="0"/>
              <a:t>', '</a:t>
            </a:r>
            <a:r>
              <a:rPr lang="en-US" dirty="0" err="1"/>
              <a:t>Skagen</a:t>
            </a:r>
            <a:r>
              <a:rPr lang="en-US" dirty="0"/>
              <a:t> 21', 'Stavanger', '4006', 'Norway</a:t>
            </a:r>
            <a:r>
              <a:rPr lang="en-US" dirty="0" smtClean="0"/>
              <a:t>');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INSERT INTO </a:t>
            </a:r>
            <a:r>
              <a:rPr lang="en-US" dirty="0" smtClean="0"/>
              <a:t>Customers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VALUES ('Cardinal', 'Tom B. </a:t>
            </a:r>
            <a:r>
              <a:rPr lang="en-US" dirty="0" err="1"/>
              <a:t>Erichsen</a:t>
            </a:r>
            <a:r>
              <a:rPr lang="en-US" dirty="0"/>
              <a:t>', '</a:t>
            </a:r>
            <a:r>
              <a:rPr lang="en-US" dirty="0" err="1"/>
              <a:t>Skagen</a:t>
            </a:r>
            <a:r>
              <a:rPr lang="en-US" dirty="0"/>
              <a:t> 21', 'Stavanger', '4006', 'Nor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929438" y="-561975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98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БД. В5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5753" y="2694936"/>
            <a:ext cx="8991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Реляционная модель данных основана: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/>
              <a:t>) на древовидных структурах</a:t>
            </a:r>
            <a:r>
              <a:rPr lang="ru-RU" dirty="0" smtClean="0"/>
              <a:t>,</a:t>
            </a:r>
          </a:p>
          <a:p>
            <a:endParaRPr lang="ru-RU" dirty="0"/>
          </a:p>
          <a:p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smtClean="0"/>
              <a:t>на </a:t>
            </a:r>
            <a:r>
              <a:rPr lang="ru-RU" dirty="0"/>
              <a:t>таблицах,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</a:t>
            </a:r>
            <a:r>
              <a:rPr lang="ru-RU" dirty="0"/>
              <a:t>) на иерархических списках.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929438" y="-561975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0833" y="162588"/>
            <a:ext cx="7083935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ru-RU" sz="2800" dirty="0" smtClean="0"/>
              <a:t>Создание </a:t>
            </a:r>
            <a:r>
              <a:rPr lang="ru-RU" sz="2800" dirty="0" err="1" smtClean="0"/>
              <a:t>бд</a:t>
            </a:r>
            <a:r>
              <a:rPr lang="ru-RU" sz="2800" dirty="0" smtClean="0"/>
              <a:t> в </a:t>
            </a:r>
            <a:r>
              <a:rPr lang="en-US" sz="2800" dirty="0" err="1" smtClean="0"/>
              <a:t>mysql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endParaRPr lang="en-US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4909" y="1512276"/>
            <a:ext cx="100424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8192" y="178927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 descr="sc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20" y="797170"/>
            <a:ext cx="10031779" cy="574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80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2037" y="170610"/>
            <a:ext cx="7083935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ru-RU" sz="2800" dirty="0" smtClean="0"/>
              <a:t>Создание таблицы в </a:t>
            </a:r>
            <a:r>
              <a:rPr lang="ru-RU" sz="2800" dirty="0" err="1" smtClean="0"/>
              <a:t>бд</a:t>
            </a:r>
            <a:r>
              <a:rPr lang="ru-RU" sz="2800" dirty="0" smtClean="0"/>
              <a:t> в </a:t>
            </a:r>
            <a:r>
              <a:rPr lang="en-US" sz="2800" dirty="0" err="1" smtClean="0"/>
              <a:t>mysql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endParaRPr lang="en-US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4909" y="1512276"/>
            <a:ext cx="100424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8192" y="178927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3074" name="Picture 2" descr="scree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254" y="1254042"/>
            <a:ext cx="8055099" cy="5040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5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3417" y="741340"/>
            <a:ext cx="7083935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Поля, записи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endParaRPr lang="en-US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4909" y="1512276"/>
            <a:ext cx="100424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8192" y="178927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4910" y="1789275"/>
            <a:ext cx="10543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Open Sans"/>
              </a:rPr>
              <a:t> </a:t>
            </a:r>
            <a:r>
              <a:rPr lang="ru-RU" b="1" i="1" dirty="0"/>
              <a:t>Поле базы данных</a:t>
            </a:r>
            <a:r>
              <a:rPr lang="ru-RU" i="1" dirty="0"/>
              <a:t> - это столбец таблицы, содержащий значения определенного свойства.</a:t>
            </a:r>
            <a:endParaRPr lang="ru-RU" dirty="0"/>
          </a:p>
          <a:p>
            <a:r>
              <a:rPr lang="ru-RU" b="1" i="1" dirty="0" smtClean="0"/>
              <a:t>Запись </a:t>
            </a:r>
            <a:r>
              <a:rPr lang="ru-RU" b="1" i="1" dirty="0"/>
              <a:t>базы данных</a:t>
            </a:r>
            <a:r>
              <a:rPr lang="ru-RU" i="1" dirty="0"/>
              <a:t> - это строка таблицы, содержащая набор значений свойств, размещенный в полях базы данных.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9" y="3266603"/>
            <a:ext cx="7842971" cy="281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4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3417" y="741340"/>
            <a:ext cx="7083935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</a:t>
            </a:r>
            <a:r>
              <a:rPr lang="en-US" sz="2800" dirty="0" smtClean="0"/>
              <a:t>. </a:t>
            </a:r>
            <a:r>
              <a:rPr lang="ru-RU" sz="2800" dirty="0"/>
              <a:t>Типы данных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endParaRPr lang="en-US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4909" y="1512276"/>
            <a:ext cx="100424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8192" y="178927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20625" y="2093675"/>
            <a:ext cx="696137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Целые </a:t>
            </a:r>
            <a:r>
              <a:rPr lang="ru-RU" dirty="0" err="1" smtClean="0"/>
              <a:t>числа,Действительные</a:t>
            </a:r>
            <a:r>
              <a:rPr lang="ru-RU" dirty="0" smtClean="0"/>
              <a:t> числа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Дата и </a:t>
            </a:r>
            <a:r>
              <a:rPr lang="ru-RU" dirty="0" smtClean="0"/>
              <a:t>время</a:t>
            </a:r>
            <a:endParaRPr lang="en-US" dirty="0" smtClean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Перечисления и </a:t>
            </a:r>
            <a:r>
              <a:rPr lang="ru-RU" dirty="0" smtClean="0"/>
              <a:t>множества</a:t>
            </a:r>
          </a:p>
          <a:p>
            <a:endParaRPr lang="ru-RU" dirty="0"/>
          </a:p>
          <a:p>
            <a:r>
              <a:rPr lang="ru-RU" dirty="0" smtClean="0"/>
              <a:t>Строковые 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047222"/>
              </p:ext>
            </p:extLst>
          </p:nvPr>
        </p:nvGraphicFramePr>
        <p:xfrm>
          <a:off x="888790" y="5043120"/>
          <a:ext cx="10681884" cy="1486633"/>
        </p:xfrm>
        <a:graphic>
          <a:graphicData uri="http://schemas.openxmlformats.org/drawingml/2006/table">
            <a:tbl>
              <a:tblPr/>
              <a:tblGrid>
                <a:gridCol w="1127579">
                  <a:extLst>
                    <a:ext uri="{9D8B030D-6E8A-4147-A177-3AD203B41FA5}">
                      <a16:colId xmlns:a16="http://schemas.microsoft.com/office/drawing/2014/main" val="1915068097"/>
                    </a:ext>
                  </a:extLst>
                </a:gridCol>
                <a:gridCol w="4126523">
                  <a:extLst>
                    <a:ext uri="{9D8B030D-6E8A-4147-A177-3AD203B41FA5}">
                      <a16:colId xmlns:a16="http://schemas.microsoft.com/office/drawing/2014/main" val="870508450"/>
                    </a:ext>
                  </a:extLst>
                </a:gridCol>
                <a:gridCol w="5427782">
                  <a:extLst>
                    <a:ext uri="{9D8B030D-6E8A-4147-A177-3AD203B41FA5}">
                      <a16:colId xmlns:a16="http://schemas.microsoft.com/office/drawing/2014/main" val="2014884058"/>
                    </a:ext>
                  </a:extLst>
                </a:gridCol>
              </a:tblGrid>
              <a:tr h="1486633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TINYINT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Очень маленькое целое число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Диапазон числа со знаком от –128 до 127. Диапазон числа без знака (</a:t>
                      </a:r>
                      <a:r>
                        <a:rPr lang="ru-RU" dirty="0" err="1">
                          <a:effectLst/>
                        </a:rPr>
                        <a:t>unsigned</a:t>
                      </a:r>
                      <a:r>
                        <a:rPr lang="ru-RU" dirty="0">
                          <a:effectLst/>
                        </a:rPr>
                        <a:t>) от 0 до 255.</a:t>
                      </a:r>
                    </a:p>
                  </a:txBody>
                  <a:tcPr marL="95250" marR="95250" marT="47625" marB="4762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75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0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ru-RU" sz="2800" dirty="0" smtClean="0"/>
              <a:t>. </a:t>
            </a:r>
            <a:r>
              <a:rPr lang="en-US" sz="2800" dirty="0" smtClean="0"/>
              <a:t>select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4490" y="25229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1"/>
            <a:r>
              <a:rPr lang="en-US" dirty="0" smtClean="0"/>
              <a:t> </a:t>
            </a:r>
            <a:endParaRPr lang="en-US" b="0" i="0" dirty="0">
              <a:solidFill>
                <a:srgbClr val="445870"/>
              </a:solidFill>
              <a:effectLst/>
              <a:latin typeface="Liberation Mono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857128"/>
              </p:ext>
            </p:extLst>
          </p:nvPr>
        </p:nvGraphicFramePr>
        <p:xfrm>
          <a:off x="5763695" y="3498192"/>
          <a:ext cx="5181396" cy="1828800"/>
        </p:xfrm>
        <a:graphic>
          <a:graphicData uri="http://schemas.openxmlformats.org/drawingml/2006/table">
            <a:tbl>
              <a:tblPr/>
              <a:tblGrid>
                <a:gridCol w="3124917">
                  <a:extLst>
                    <a:ext uri="{9D8B030D-6E8A-4147-A177-3AD203B41FA5}">
                      <a16:colId xmlns:a16="http://schemas.microsoft.com/office/drawing/2014/main" val="3202100049"/>
                    </a:ext>
                  </a:extLst>
                </a:gridCol>
                <a:gridCol w="2056479">
                  <a:extLst>
                    <a:ext uri="{9D8B030D-6E8A-4147-A177-3AD203B41FA5}">
                      <a16:colId xmlns:a16="http://schemas.microsoft.com/office/drawing/2014/main" val="7569953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en-US" dirty="0">
                        <a:solidFill>
                          <a:srgbClr val="55595C"/>
                        </a:solidFill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>
                        <a:solidFill>
                          <a:srgbClr val="55595C"/>
                        </a:solidFill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71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endParaRPr lang="en-US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500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endParaRPr lang="en-US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560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23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endParaRPr lang="en-US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CEE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41364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64490" y="1802241"/>
            <a:ext cx="10456986" cy="3392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* FROM T;</a:t>
            </a:r>
            <a:b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вернёт все столбцы всех строк данной таблицы. Для той же таблицы запрос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C1 FROM T;</a:t>
            </a:r>
            <a:b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вернёт значения столбца C1 всех строк </a:t>
            </a:r>
            <a:r>
              <a:rPr lang="ru-RU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таблицы</a:t>
            </a:r>
            <a:endParaRPr lang="en-US" i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US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T WHERE C</a:t>
            </a:r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= 1;</a:t>
            </a:r>
            <a:b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вернёт значения всех столбцов всех строк таблицы, у которых значение поля C1 равно </a:t>
            </a:r>
            <a:r>
              <a:rPr lang="ru-RU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'1</a:t>
            </a:r>
            <a:endParaRPr lang="en-US" sz="1400" i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ru-RU" sz="24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US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T ORDER BY C</a:t>
            </a:r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</a:t>
            </a:r>
            <a: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br>
              <a:rPr lang="ru-RU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обратном порядке (Z-A) из-за использования ключевого слова ORDER BY с полем C1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1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74134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ru-RU" sz="2800" dirty="0" smtClean="0"/>
              <a:t>. </a:t>
            </a:r>
            <a:r>
              <a:rPr lang="en-US" sz="2800" dirty="0" smtClean="0"/>
              <a:t>select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4490" y="25229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1"/>
            <a:r>
              <a:rPr lang="en-US" dirty="0" smtClean="0"/>
              <a:t> </a:t>
            </a:r>
            <a:endParaRPr lang="en-US" b="0" i="0" dirty="0">
              <a:solidFill>
                <a:srgbClr val="445870"/>
              </a:solidFill>
              <a:effectLst/>
              <a:latin typeface="Liberation Mono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41230" y="1802241"/>
            <a:ext cx="7804370" cy="3835635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Знаки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=, !=, &gt;,,&lt;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salary FROM `staff` where salary!=60000</a:t>
            </a:r>
            <a:b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DISTINCT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DISTINCT age from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employee_data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ORDER BY age;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Функция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LIKE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* FROM table WHERE column LIKE '%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инфо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%'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SELECT * FROM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testtable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WHERE name NOT LIKE '%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%';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3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337" y="83260"/>
            <a:ext cx="8344698" cy="548199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БД. </a:t>
            </a:r>
            <a:r>
              <a:rPr lang="en-US" sz="2800" dirty="0" err="1" smtClean="0"/>
              <a:t>Mysql</a:t>
            </a:r>
            <a:r>
              <a:rPr lang="ru-RU" sz="2800" dirty="0" smtClean="0"/>
              <a:t>. </a:t>
            </a:r>
            <a:r>
              <a:rPr lang="en-US" sz="2800" dirty="0" smtClean="0"/>
              <a:t>select. </a:t>
            </a:r>
            <a:r>
              <a:rPr lang="ru-RU" sz="2800" dirty="0" smtClean="0"/>
              <a:t>Логические функции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5014" y="7733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2337" y="1254042"/>
            <a:ext cx="1073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4490" y="25229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1"/>
            <a:r>
              <a:rPr lang="en-US" dirty="0" smtClean="0"/>
              <a:t> </a:t>
            </a:r>
            <a:endParaRPr lang="en-US" b="0" i="0" dirty="0">
              <a:solidFill>
                <a:srgbClr val="445870"/>
              </a:solidFill>
              <a:effectLst/>
              <a:latin typeface="Liberation Mono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4781" y="631459"/>
            <a:ext cx="11031417" cy="567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2A2A2A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следующем запросе будут найдены модели </a:t>
            </a:r>
            <a:r>
              <a:rPr lang="ru-RU" sz="1600" dirty="0">
                <a:solidFill>
                  <a:srgbClr val="0064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20</a:t>
            </a:r>
            <a:r>
              <a:rPr lang="ru-RU" sz="1600" dirty="0">
                <a:solidFill>
                  <a:srgbClr val="2A2A2A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и </a:t>
            </a:r>
            <a:r>
              <a:rPr lang="ru-RU" sz="1600" dirty="0">
                <a:solidFill>
                  <a:srgbClr val="0064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21</a:t>
            </a:r>
            <a:r>
              <a:rPr lang="ru-RU" sz="1600" dirty="0">
                <a:solidFill>
                  <a:srgbClr val="2A2A2A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красного цвета.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PM_ID,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Pname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Product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(PM_ID = 20 OR PM_ID = 21)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Color = 'Red'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условие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цвета относится к модели продукта 21, но не к модели продукта 20, так как у оператора AND приоритет над оператором OR.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PM_ID,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Pname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Product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PM_ID = 20 OR PM_ID = 21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Color = 'Red'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PM_ID,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Pname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Product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ProductModelID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20 OR (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ProductModelID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 = 'Red')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22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1754</TotalTime>
  <Words>449</Words>
  <Application>Microsoft Office PowerPoint</Application>
  <PresentationFormat>Широкоэкранный</PresentationFormat>
  <Paragraphs>239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3" baseType="lpstr">
      <vt:lpstr>Arial</vt:lpstr>
      <vt:lpstr>Calibri</vt:lpstr>
      <vt:lpstr>Century Gothic</vt:lpstr>
      <vt:lpstr>Consolas</vt:lpstr>
      <vt:lpstr>inherit</vt:lpstr>
      <vt:lpstr>Liberation Mono</vt:lpstr>
      <vt:lpstr>Open Sans</vt:lpstr>
      <vt:lpstr>Segoe UI</vt:lpstr>
      <vt:lpstr>Times New Roman</vt:lpstr>
      <vt:lpstr>Wingdings 3</vt:lpstr>
      <vt:lpstr>Легкий дым</vt:lpstr>
      <vt:lpstr>Интернет-программирование</vt:lpstr>
      <vt:lpstr>БД   </vt:lpstr>
      <vt:lpstr>БД. Создание бд в mysql   </vt:lpstr>
      <vt:lpstr>БД. Создание таблицы в бд в mysql   </vt:lpstr>
      <vt:lpstr>Поля, записи  </vt:lpstr>
      <vt:lpstr>БД. Типы данных    </vt:lpstr>
      <vt:lpstr>БД. Mysql. select  </vt:lpstr>
      <vt:lpstr>БД. Mysql. select  </vt:lpstr>
      <vt:lpstr>БД. Mysql. select. Логические функции  </vt:lpstr>
      <vt:lpstr>БД. Mysql. select. Логические функции  </vt:lpstr>
      <vt:lpstr>БД. Mysql/Сортировка   </vt:lpstr>
      <vt:lpstr>БД. Mysql/Сортировка. Обратный порядок   </vt:lpstr>
      <vt:lpstr>БД. Mysql/Сортировка по нескольким полям </vt:lpstr>
      <vt:lpstr>БД. Mysql/Сортировка по нескольким полям </vt:lpstr>
      <vt:lpstr>БД. Mysql/LIMIT</vt:lpstr>
      <vt:lpstr>БД. Mysql. select.</vt:lpstr>
      <vt:lpstr>SELECT/GROUP BY  SELECT DISTINCT     status FROM     orders;</vt:lpstr>
      <vt:lpstr>SELECT/GROUP BY  SELECT      orderNumber,     SUM(quantityOrdered * priceEach) AS total FROM     orderdetails GROUP BY orderNumber;</vt:lpstr>
      <vt:lpstr>SELECT/GROUP BY/having  SELECT      ordernumber,     SUM(quantityOrdered) AS itemsCount,     SUM(quantityOrdered*priceeach) AS total FROM     orderdetails GROUP BY ordernumber HAVING total &gt; 1000;</vt:lpstr>
      <vt:lpstr>SELECT/GROUP BY/having and  </vt:lpstr>
      <vt:lpstr>SELECT/insert</vt:lpstr>
      <vt:lpstr>БД. В5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Интернет-программирование</dc:title>
  <dc:creator>Olga</dc:creator>
  <cp:lastModifiedBy>Olga</cp:lastModifiedBy>
  <cp:revision>245</cp:revision>
  <dcterms:created xsi:type="dcterms:W3CDTF">2018-09-09T16:45:51Z</dcterms:created>
  <dcterms:modified xsi:type="dcterms:W3CDTF">2019-10-17T19:48:26Z</dcterms:modified>
</cp:coreProperties>
</file>