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60" r:id="rId2"/>
    <p:sldId id="266" r:id="rId3"/>
    <p:sldId id="261" r:id="rId4"/>
    <p:sldId id="268" r:id="rId5"/>
    <p:sldId id="270" r:id="rId6"/>
    <p:sldId id="269" r:id="rId7"/>
    <p:sldId id="271" r:id="rId8"/>
    <p:sldId id="272" r:id="rId9"/>
    <p:sldId id="274" r:id="rId10"/>
    <p:sldId id="264"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91D1B064-C6F2-4354-ADE7-28D8A90A7E47}" type="datetimeFigureOut">
              <a:rPr lang="ru-RU" smtClean="0"/>
              <a:pPr/>
              <a:t>21.05.2018</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9FA7161A-B49A-4251-AD17-C5D9EB31481C}"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1D1B064-C6F2-4354-ADE7-28D8A90A7E47}" type="datetimeFigureOut">
              <a:rPr lang="ru-RU" smtClean="0"/>
              <a:pPr/>
              <a:t>21.05.2018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A7161A-B49A-4251-AD17-C5D9EB31481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1D1B064-C6F2-4354-ADE7-28D8A90A7E47}" type="datetimeFigureOut">
              <a:rPr lang="ru-RU" smtClean="0"/>
              <a:pPr/>
              <a:t>21.05.2018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A7161A-B49A-4251-AD17-C5D9EB31481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91D1B064-C6F2-4354-ADE7-28D8A90A7E47}" type="datetimeFigureOut">
              <a:rPr lang="ru-RU" smtClean="0"/>
              <a:pPr/>
              <a:t>21.05.2018</a:t>
            </a:fld>
            <a:endParaRPr lang="ru-RU"/>
          </a:p>
        </p:txBody>
      </p:sp>
      <p:sp>
        <p:nvSpPr>
          <p:cNvPr id="9" name="Номер слайда 8"/>
          <p:cNvSpPr>
            <a:spLocks noGrp="1"/>
          </p:cNvSpPr>
          <p:nvPr>
            <p:ph type="sldNum" sz="quarter" idx="15"/>
          </p:nvPr>
        </p:nvSpPr>
        <p:spPr/>
        <p:txBody>
          <a:bodyPr rtlCol="0"/>
          <a:lstStyle/>
          <a:p>
            <a:fld id="{9FA7161A-B49A-4251-AD17-C5D9EB31481C}"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91D1B064-C6F2-4354-ADE7-28D8A90A7E47}" type="datetimeFigureOut">
              <a:rPr lang="ru-RU" smtClean="0"/>
              <a:pPr/>
              <a:t>21.05.2018</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9FA7161A-B49A-4251-AD17-C5D9EB31481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91D1B064-C6F2-4354-ADE7-28D8A90A7E47}" type="datetimeFigureOut">
              <a:rPr lang="ru-RU" smtClean="0"/>
              <a:pPr/>
              <a:t>21.05.2018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A7161A-B49A-4251-AD17-C5D9EB31481C}"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91D1B064-C6F2-4354-ADE7-28D8A90A7E47}" type="datetimeFigureOut">
              <a:rPr lang="ru-RU" smtClean="0"/>
              <a:pPr/>
              <a:t>21.05.2018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FA7161A-B49A-4251-AD17-C5D9EB31481C}"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91D1B064-C6F2-4354-ADE7-28D8A90A7E47}" type="datetimeFigureOut">
              <a:rPr lang="ru-RU" smtClean="0"/>
              <a:pPr/>
              <a:t>21.05.2018</a:t>
            </a:fld>
            <a:endParaRPr lang="ru-RU"/>
          </a:p>
        </p:txBody>
      </p:sp>
      <p:sp>
        <p:nvSpPr>
          <p:cNvPr id="7" name="Номер слайда 6"/>
          <p:cNvSpPr>
            <a:spLocks noGrp="1"/>
          </p:cNvSpPr>
          <p:nvPr>
            <p:ph type="sldNum" sz="quarter" idx="11"/>
          </p:nvPr>
        </p:nvSpPr>
        <p:spPr/>
        <p:txBody>
          <a:bodyPr rtlCol="0"/>
          <a:lstStyle/>
          <a:p>
            <a:fld id="{9FA7161A-B49A-4251-AD17-C5D9EB31481C}"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1D1B064-C6F2-4354-ADE7-28D8A90A7E47}" type="datetimeFigureOut">
              <a:rPr lang="ru-RU" smtClean="0"/>
              <a:pPr/>
              <a:t>21.05.2018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FA7161A-B49A-4251-AD17-C5D9EB31481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91D1B064-C6F2-4354-ADE7-28D8A90A7E47}" type="datetimeFigureOut">
              <a:rPr lang="ru-RU" smtClean="0"/>
              <a:pPr/>
              <a:t>21.05.2018</a:t>
            </a:fld>
            <a:endParaRPr lang="ru-RU"/>
          </a:p>
        </p:txBody>
      </p:sp>
      <p:sp>
        <p:nvSpPr>
          <p:cNvPr id="22" name="Номер слайда 21"/>
          <p:cNvSpPr>
            <a:spLocks noGrp="1"/>
          </p:cNvSpPr>
          <p:nvPr>
            <p:ph type="sldNum" sz="quarter" idx="15"/>
          </p:nvPr>
        </p:nvSpPr>
        <p:spPr/>
        <p:txBody>
          <a:bodyPr rtlCol="0"/>
          <a:lstStyle/>
          <a:p>
            <a:fld id="{9FA7161A-B49A-4251-AD17-C5D9EB31481C}"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91D1B064-C6F2-4354-ADE7-28D8A90A7E47}" type="datetimeFigureOut">
              <a:rPr lang="ru-RU" smtClean="0"/>
              <a:pPr/>
              <a:t>21.05.2018</a:t>
            </a:fld>
            <a:endParaRPr lang="ru-RU"/>
          </a:p>
        </p:txBody>
      </p:sp>
      <p:sp>
        <p:nvSpPr>
          <p:cNvPr id="18" name="Номер слайда 17"/>
          <p:cNvSpPr>
            <a:spLocks noGrp="1"/>
          </p:cNvSpPr>
          <p:nvPr>
            <p:ph type="sldNum" sz="quarter" idx="11"/>
          </p:nvPr>
        </p:nvSpPr>
        <p:spPr/>
        <p:txBody>
          <a:bodyPr rtlCol="0"/>
          <a:lstStyle/>
          <a:p>
            <a:fld id="{9FA7161A-B49A-4251-AD17-C5D9EB31481C}"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1D1B064-C6F2-4354-ADE7-28D8A90A7E47}" type="datetimeFigureOut">
              <a:rPr lang="ru-RU" smtClean="0"/>
              <a:pPr/>
              <a:t>21.05.2018</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FA7161A-B49A-4251-AD17-C5D9EB31481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hyperlink" Target="https://ru.wikipedia.org/wiki/&#1063;&#1077;&#1088;&#1085;&#1086;&#1073;&#1099;&#1083;&#1100;&#1089;&#1082;&#1072;&#1103;_&#1040;&#1069;&#1057;" TargetMode="External"/><Relationship Id="rId2" Type="http://schemas.openxmlformats.org/officeDocument/2006/relationships/hyperlink" Target="https://ru.wikipedia.org/wiki/&#1040;&#1074;&#1072;&#1088;&#1080;&#1103;_&#1085;&#1072;_&#1057;&#1072;&#1103;&#1085;&#1086;-&#1064;&#1091;&#1096;&#1077;&#1085;&#1089;&#1082;&#1086;&#1081;_&#1043;&#1069;&#105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Transformer_oil" TargetMode="External"/><Relationship Id="rId2" Type="http://schemas.openxmlformats.org/officeDocument/2006/relationships/hyperlink" Target="https://en.wikipedia.org/wiki/Oil_spill" TargetMode="External"/><Relationship Id="rId1" Type="http://schemas.openxmlformats.org/officeDocument/2006/relationships/slideLayout" Target="../slideLayouts/slideLayout2.xml"/><Relationship Id="rId6" Type="http://schemas.openxmlformats.org/officeDocument/2006/relationships/hyperlink" Target="https://en.wikipedia.org/wiki/Sorbent" TargetMode="External"/><Relationship Id="rId5" Type="http://schemas.openxmlformats.org/officeDocument/2006/relationships/hyperlink" Target="https://en.wikipedia.org/w/index.php?title=Ust-Abakan&amp;action=edit&amp;redlink=1" TargetMode="External"/><Relationship Id="rId4" Type="http://schemas.openxmlformats.org/officeDocument/2006/relationships/hyperlink" Target="https://en.wikipedia.org/wiki/Trou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Sergei_Shmatko" TargetMode="External"/><Relationship Id="rId2" Type="http://schemas.openxmlformats.org/officeDocument/2006/relationships/hyperlink" Target="https://en.wikipedia.org/wiki/Russian_Energy_Minister" TargetMode="External"/><Relationship Id="rId1" Type="http://schemas.openxmlformats.org/officeDocument/2006/relationships/slideLayout" Target="../slideLayouts/slideLayout2.xml"/><Relationship Id="rId4" Type="http://schemas.openxmlformats.org/officeDocument/2006/relationships/hyperlink" Target="https://en.wikipedia.org/wiki/Russian_rub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0"/>
            <a:ext cx="7772400" cy="3284984"/>
          </a:xfrm>
        </p:spPr>
        <p:txBody>
          <a:bodyPr>
            <a:normAutofit/>
          </a:bodyPr>
          <a:lstStyle/>
          <a:p>
            <a:pPr algn="ctr"/>
            <a:r>
              <a:rPr lang="en-US" sz="1400" dirty="0" smtClean="0"/>
              <a:t/>
            </a:r>
            <a:br>
              <a:rPr lang="en-US" sz="1400" dirty="0" smtClean="0"/>
            </a:br>
            <a:r>
              <a:rPr lang="en-US" sz="1400" dirty="0" smtClean="0"/>
              <a:t>"KAZAN STATE POWER ENGINEERING UNIVERSITY“</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r>
              <a:rPr lang="en-US" sz="2800" b="0" i="1" dirty="0" smtClean="0">
                <a:solidFill>
                  <a:schemeClr val="tx1"/>
                </a:solidFill>
              </a:rPr>
              <a:t> “</a:t>
            </a:r>
            <a:r>
              <a:rPr lang="en-US" sz="2800" b="0" i="1" dirty="0" err="1" smtClean="0">
                <a:solidFill>
                  <a:schemeClr val="tx1"/>
                </a:solidFill>
              </a:rPr>
              <a:t>technogenic</a:t>
            </a:r>
            <a:r>
              <a:rPr lang="en-US" sz="2800" b="0" i="1" dirty="0" smtClean="0">
                <a:solidFill>
                  <a:schemeClr val="tx1"/>
                </a:solidFill>
              </a:rPr>
              <a:t> catastrophes” </a:t>
            </a: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ru-RU" sz="1000" dirty="0"/>
          </a:p>
        </p:txBody>
      </p:sp>
      <p:sp>
        <p:nvSpPr>
          <p:cNvPr id="3" name="Подзаголовок 2"/>
          <p:cNvSpPr>
            <a:spLocks noGrp="1"/>
          </p:cNvSpPr>
          <p:nvPr>
            <p:ph type="subTitle" idx="1"/>
          </p:nvPr>
        </p:nvSpPr>
        <p:spPr>
          <a:xfrm>
            <a:off x="755576" y="2996952"/>
            <a:ext cx="7776864" cy="3359224"/>
          </a:xfrm>
        </p:spPr>
        <p:txBody>
          <a:bodyPr>
            <a:normAutofit fontScale="70000" lnSpcReduction="20000"/>
          </a:bodyPr>
          <a:lstStyle/>
          <a:p>
            <a:endParaRPr lang="ru-RU" sz="1400" dirty="0" smtClean="0">
              <a:solidFill>
                <a:schemeClr val="tx1"/>
              </a:solidFill>
            </a:endParaRPr>
          </a:p>
          <a:p>
            <a:pPr algn="r"/>
            <a:endParaRPr lang="en-US" sz="2000" dirty="0" smtClean="0">
              <a:solidFill>
                <a:schemeClr val="tx1"/>
              </a:solidFill>
            </a:endParaRPr>
          </a:p>
          <a:p>
            <a:pPr algn="r"/>
            <a:r>
              <a:rPr lang="en-US" sz="2000" dirty="0" smtClean="0">
                <a:solidFill>
                  <a:schemeClr val="tx1"/>
                </a:solidFill>
                <a:latin typeface="Times New Roman" pitchFamily="18" charset="0"/>
                <a:cs typeface="Times New Roman" pitchFamily="18" charset="0"/>
              </a:rPr>
              <a:t>students</a:t>
            </a:r>
            <a:r>
              <a:rPr lang="ru-RU" sz="2000" dirty="0" smtClean="0">
                <a:solidFill>
                  <a:schemeClr val="tx1"/>
                </a:solidFill>
                <a:latin typeface="Times New Roman" pitchFamily="18" charset="0"/>
                <a:cs typeface="Times New Roman" pitchFamily="18" charset="0"/>
              </a:rPr>
              <a:t>:</a:t>
            </a:r>
          </a:p>
          <a:p>
            <a:pPr algn="r"/>
            <a:r>
              <a:rPr lang="en-US" sz="2000" dirty="0" err="1" smtClean="0">
                <a:solidFill>
                  <a:schemeClr val="tx1"/>
                </a:solidFill>
                <a:latin typeface="Times New Roman" pitchFamily="18" charset="0"/>
                <a:cs typeface="Times New Roman" pitchFamily="18" charset="0"/>
              </a:rPr>
              <a:t>Muratov</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Rafis</a:t>
            </a:r>
            <a:endParaRPr lang="en-US" sz="2000" dirty="0" smtClean="0">
              <a:solidFill>
                <a:schemeClr val="tx1"/>
              </a:solidFill>
              <a:latin typeface="Times New Roman" pitchFamily="18" charset="0"/>
              <a:cs typeface="Times New Roman" pitchFamily="18" charset="0"/>
            </a:endParaRPr>
          </a:p>
          <a:p>
            <a:pPr algn="r"/>
            <a:r>
              <a:rPr lang="en-US" sz="2000" dirty="0" smtClean="0">
                <a:solidFill>
                  <a:schemeClr val="tx1"/>
                </a:solidFill>
                <a:latin typeface="Times New Roman" pitchFamily="18" charset="0"/>
                <a:cs typeface="Times New Roman" pitchFamily="18" charset="0"/>
              </a:rPr>
              <a:t>Vasfiev </a:t>
            </a:r>
            <a:r>
              <a:rPr lang="en-US" sz="2000" dirty="0" err="1" smtClean="0">
                <a:solidFill>
                  <a:schemeClr val="tx1"/>
                </a:solidFill>
                <a:latin typeface="Times New Roman" pitchFamily="18" charset="0"/>
                <a:cs typeface="Times New Roman" pitchFamily="18" charset="0"/>
              </a:rPr>
              <a:t>Ravil</a:t>
            </a:r>
            <a:endParaRPr lang="en-US" sz="2000" dirty="0" smtClean="0">
              <a:solidFill>
                <a:schemeClr val="tx1"/>
              </a:solidFill>
              <a:latin typeface="Times New Roman" pitchFamily="18" charset="0"/>
              <a:cs typeface="Times New Roman" pitchFamily="18" charset="0"/>
            </a:endParaRPr>
          </a:p>
          <a:p>
            <a:pPr algn="r"/>
            <a:r>
              <a:rPr lang="en-US" sz="2000" dirty="0" smtClean="0">
                <a:solidFill>
                  <a:schemeClr val="tx1"/>
                </a:solidFill>
                <a:latin typeface="Times New Roman" pitchFamily="18" charset="0"/>
                <a:cs typeface="Times New Roman" pitchFamily="18" charset="0"/>
              </a:rPr>
              <a:t>AT-1-17</a:t>
            </a:r>
            <a:endParaRPr lang="ru-RU" sz="2000" dirty="0" smtClean="0">
              <a:solidFill>
                <a:schemeClr val="tx1"/>
              </a:solidFill>
              <a:latin typeface="Times New Roman" pitchFamily="18" charset="0"/>
              <a:cs typeface="Times New Roman" pitchFamily="18" charset="0"/>
            </a:endParaRPr>
          </a:p>
          <a:p>
            <a:pPr algn="r"/>
            <a:r>
              <a:rPr lang="en-US" sz="2000" dirty="0" smtClean="0">
                <a:solidFill>
                  <a:schemeClr val="tx1"/>
                </a:solidFill>
                <a:latin typeface="Times New Roman" pitchFamily="18" charset="0"/>
                <a:cs typeface="Times New Roman" pitchFamily="18" charset="0"/>
              </a:rPr>
              <a:t>Teacher</a:t>
            </a:r>
            <a:r>
              <a:rPr lang="ru-RU" sz="2000" dirty="0" smtClean="0">
                <a:solidFill>
                  <a:schemeClr val="tx1"/>
                </a:solidFill>
                <a:latin typeface="Times New Roman" pitchFamily="18" charset="0"/>
                <a:cs typeface="Times New Roman" pitchFamily="18" charset="0"/>
              </a:rPr>
              <a:t>:</a:t>
            </a:r>
            <a:endParaRPr lang="en-US" sz="2000" dirty="0" smtClean="0">
              <a:solidFill>
                <a:schemeClr val="tx1"/>
              </a:solidFill>
              <a:latin typeface="Times New Roman" pitchFamily="18" charset="0"/>
              <a:cs typeface="Times New Roman" pitchFamily="18" charset="0"/>
            </a:endParaRPr>
          </a:p>
          <a:p>
            <a:pPr algn="r"/>
            <a:r>
              <a:rPr lang="en-US" sz="2000" dirty="0" err="1" smtClean="0">
                <a:solidFill>
                  <a:schemeClr val="tx1"/>
                </a:solidFill>
                <a:latin typeface="Times New Roman" pitchFamily="18" charset="0"/>
                <a:cs typeface="Times New Roman" pitchFamily="18" charset="0"/>
              </a:rPr>
              <a:t>Aitouganova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Jh.I</a:t>
            </a:r>
            <a:endParaRPr lang="en-US" sz="2000" dirty="0" smtClean="0">
              <a:solidFill>
                <a:schemeClr val="tx1"/>
              </a:solidFill>
              <a:latin typeface="Times New Roman" pitchFamily="18" charset="0"/>
              <a:cs typeface="Times New Roman" pitchFamily="18" charset="0"/>
            </a:endParaRPr>
          </a:p>
          <a:p>
            <a:endParaRPr lang="en-US" sz="2000" dirty="0" smtClean="0">
              <a:solidFill>
                <a:schemeClr val="tx1"/>
              </a:solidFill>
              <a:latin typeface="Times New Roman" pitchFamily="18" charset="0"/>
              <a:cs typeface="Times New Roman" pitchFamily="18" charset="0"/>
            </a:endParaRPr>
          </a:p>
          <a:p>
            <a:endParaRPr lang="en-US" sz="2000" dirty="0" smtClean="0">
              <a:solidFill>
                <a:schemeClr val="tx1"/>
              </a:solidFill>
              <a:latin typeface="Times New Roman" pitchFamily="18" charset="0"/>
              <a:cs typeface="Times New Roman" pitchFamily="18" charset="0"/>
            </a:endParaRPr>
          </a:p>
          <a:p>
            <a:endParaRPr lang="en-US" sz="2000" dirty="0" smtClean="0">
              <a:solidFill>
                <a:schemeClr val="tx1"/>
              </a:solidFill>
              <a:latin typeface="Times New Roman" pitchFamily="18" charset="0"/>
              <a:cs typeface="Times New Roman" pitchFamily="18" charset="0"/>
            </a:endParaRPr>
          </a:p>
          <a:p>
            <a:endParaRPr lang="en-US" sz="2000" dirty="0" smtClean="0">
              <a:solidFill>
                <a:schemeClr val="tx1"/>
              </a:solidFill>
              <a:latin typeface="Times New Roman" pitchFamily="18" charset="0"/>
              <a:cs typeface="Times New Roman" pitchFamily="18" charset="0"/>
            </a:endParaRPr>
          </a:p>
          <a:p>
            <a:pPr algn="ctr"/>
            <a:r>
              <a:rPr lang="en-US" sz="2000" dirty="0" smtClean="0">
                <a:solidFill>
                  <a:schemeClr val="tx1"/>
                </a:solidFill>
                <a:latin typeface="Times New Roman" pitchFamily="18" charset="0"/>
                <a:cs typeface="Times New Roman" pitchFamily="18" charset="0"/>
              </a:rPr>
              <a:t>Kazan,201</a:t>
            </a:r>
            <a:r>
              <a:rPr lang="ru-RU" sz="2000" dirty="0" smtClean="0">
                <a:solidFill>
                  <a:schemeClr val="tx1"/>
                </a:solidFill>
                <a:latin typeface="Times New Roman" pitchFamily="18" charset="0"/>
                <a:cs typeface="Times New Roman" pitchFamily="18" charset="0"/>
              </a:rPr>
              <a:t>8</a:t>
            </a:r>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121" name="Object 1"/>
          <p:cNvGraphicFramePr>
            <a:graphicFrameLocks noChangeAspect="1"/>
          </p:cNvGraphicFramePr>
          <p:nvPr/>
        </p:nvGraphicFramePr>
        <p:xfrm>
          <a:off x="323528" y="260648"/>
          <a:ext cx="1148477" cy="1076697"/>
        </p:xfrm>
        <a:graphic>
          <a:graphicData uri="http://schemas.openxmlformats.org/presentationml/2006/ole">
            <p:oleObj spid="_x0000_s5121" r:id="rId3" imgW="2006600" imgH="1854200" progId="">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resources</a:t>
            </a:r>
            <a:endParaRPr lang="ru-RU" dirty="0"/>
          </a:p>
        </p:txBody>
      </p:sp>
      <p:sp>
        <p:nvSpPr>
          <p:cNvPr id="3" name="Содержимое 2"/>
          <p:cNvSpPr>
            <a:spLocks noGrp="1"/>
          </p:cNvSpPr>
          <p:nvPr>
            <p:ph sz="quarter" idx="1"/>
          </p:nvPr>
        </p:nvSpPr>
        <p:spPr/>
        <p:txBody>
          <a:bodyPr>
            <a:normAutofit/>
          </a:bodyPr>
          <a:lstStyle/>
          <a:p>
            <a:r>
              <a:rPr lang="en-US" sz="2000" dirty="0" smtClean="0">
                <a:hlinkClick r:id="rId2"/>
              </a:rPr>
              <a:t>https://ru.wikipedia.org/wiki/</a:t>
            </a:r>
            <a:r>
              <a:rPr lang="ru-RU" sz="2000" dirty="0" err="1" smtClean="0">
                <a:hlinkClick r:id="rId2"/>
              </a:rPr>
              <a:t>Авария_на_Саяно-Шушенской_ГЭС</a:t>
            </a:r>
            <a:endParaRPr lang="ru-RU" sz="2000" dirty="0" smtClean="0"/>
          </a:p>
          <a:p>
            <a:r>
              <a:rPr lang="en-US" sz="2000" dirty="0" smtClean="0">
                <a:hlinkClick r:id="rId3"/>
              </a:rPr>
              <a:t>https://ru.wikipedia.org/wiki/</a:t>
            </a:r>
            <a:r>
              <a:rPr lang="ru-RU" sz="2000" dirty="0" err="1" smtClean="0">
                <a:hlinkClick r:id="rId3"/>
              </a:rPr>
              <a:t>Чернобыльская_АЭС</a:t>
            </a:r>
            <a:endParaRPr lang="ru-RU" sz="2000" smtClean="0"/>
          </a:p>
          <a:p>
            <a:endParaRPr lang="en-US" sz="2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quarter" idx="2"/>
          </p:nvPr>
        </p:nvSpPr>
        <p:spPr/>
        <p:txBody>
          <a:bodyPr/>
          <a:lstStyle/>
          <a:p>
            <a:r>
              <a:rPr lang="en-US" dirty="0" smtClean="0"/>
              <a:t>Tell about major </a:t>
            </a:r>
            <a:r>
              <a:rPr lang="en-US" dirty="0" err="1" smtClean="0"/>
              <a:t>technogenic</a:t>
            </a:r>
            <a:r>
              <a:rPr lang="en-US" dirty="0" smtClean="0"/>
              <a:t> </a:t>
            </a:r>
            <a:r>
              <a:rPr lang="en-US" dirty="0" smtClean="0"/>
              <a:t>catastrophes </a:t>
            </a:r>
            <a:r>
              <a:rPr lang="en-US" dirty="0" smtClean="0"/>
              <a:t>in </a:t>
            </a:r>
            <a:r>
              <a:rPr lang="en-US" dirty="0" smtClean="0"/>
              <a:t>Russia.</a:t>
            </a:r>
            <a:endParaRPr lang="ru-RU" dirty="0"/>
          </a:p>
        </p:txBody>
      </p:sp>
      <p:sp>
        <p:nvSpPr>
          <p:cNvPr id="6" name="Содержимое 5"/>
          <p:cNvSpPr>
            <a:spLocks noGrp="1"/>
          </p:cNvSpPr>
          <p:nvPr>
            <p:ph sz="quarter" idx="4"/>
          </p:nvPr>
        </p:nvSpPr>
        <p:spPr/>
        <p:txBody>
          <a:bodyPr/>
          <a:lstStyle/>
          <a:p>
            <a:r>
              <a:rPr lang="en-US" dirty="0" smtClean="0"/>
              <a:t>When</a:t>
            </a:r>
            <a:r>
              <a:rPr lang="ru-RU" dirty="0" smtClean="0"/>
              <a:t> </a:t>
            </a:r>
            <a:r>
              <a:rPr lang="en-US" dirty="0" smtClean="0"/>
              <a:t>it happened. </a:t>
            </a:r>
          </a:p>
          <a:p>
            <a:r>
              <a:rPr lang="en-US" dirty="0" smtClean="0"/>
              <a:t>Effects.</a:t>
            </a:r>
          </a:p>
          <a:p>
            <a:r>
              <a:rPr lang="en-US" dirty="0" smtClean="0"/>
              <a:t>Measures.</a:t>
            </a:r>
            <a:endParaRPr lang="ru-RU" dirty="0"/>
          </a:p>
        </p:txBody>
      </p:sp>
      <p:sp>
        <p:nvSpPr>
          <p:cNvPr id="3" name="Текст 2"/>
          <p:cNvSpPr>
            <a:spLocks noGrp="1"/>
          </p:cNvSpPr>
          <p:nvPr>
            <p:ph type="body" sz="quarter" idx="1"/>
          </p:nvPr>
        </p:nvSpPr>
        <p:spPr/>
        <p:txBody>
          <a:bodyPr/>
          <a:lstStyle/>
          <a:p>
            <a:r>
              <a:rPr lang="de-DE" sz="2800" dirty="0" smtClean="0"/>
              <a:t>Target</a:t>
            </a:r>
            <a:endParaRPr lang="ru-RU" sz="2800" dirty="0"/>
          </a:p>
        </p:txBody>
      </p:sp>
      <p:sp>
        <p:nvSpPr>
          <p:cNvPr id="4" name="Текст 3"/>
          <p:cNvSpPr>
            <a:spLocks noGrp="1"/>
          </p:cNvSpPr>
          <p:nvPr>
            <p:ph type="body" sz="quarter" idx="3"/>
          </p:nvPr>
        </p:nvSpPr>
        <p:spPr/>
        <p:txBody>
          <a:bodyPr/>
          <a:lstStyle/>
          <a:p>
            <a:r>
              <a:rPr lang="en-US" sz="2800" dirty="0" smtClean="0"/>
              <a:t>Tasks to show</a:t>
            </a:r>
            <a:endParaRPr lang="ru-RU"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information</a:t>
            </a:r>
            <a:endParaRPr lang="ru-RU" dirty="0"/>
          </a:p>
        </p:txBody>
      </p:sp>
      <p:sp>
        <p:nvSpPr>
          <p:cNvPr id="3" name="Содержимое 2"/>
          <p:cNvSpPr>
            <a:spLocks noGrp="1"/>
          </p:cNvSpPr>
          <p:nvPr>
            <p:ph sz="quarter" idx="1"/>
          </p:nvPr>
        </p:nvSpPr>
        <p:spPr>
          <a:xfrm>
            <a:off x="467544" y="4509120"/>
            <a:ext cx="7239000" cy="2016224"/>
          </a:xfrm>
        </p:spPr>
        <p:txBody>
          <a:bodyPr>
            <a:normAutofit/>
          </a:bodyPr>
          <a:lstStyle/>
          <a:p>
            <a:pPr algn="just"/>
            <a:r>
              <a:rPr lang="en-US" sz="2000" dirty="0" smtClean="0"/>
              <a:t>On the 26th of April 1986 a catastrophe broke out 12 </a:t>
            </a:r>
            <a:r>
              <a:rPr lang="en-US" sz="2000" dirty="0" err="1" smtClean="0"/>
              <a:t>kilometres</a:t>
            </a:r>
            <a:r>
              <a:rPr lang="en-US" sz="2000" dirty="0" smtClean="0"/>
              <a:t> off the Belarusian border. It was the major break-down of the power unit at the Chernobyl nuclear power station. It is the most severe catastrophe throughout the entire world history of the atomic energy use by its scale, complexity and long-term consequences.</a:t>
            </a:r>
          </a:p>
        </p:txBody>
      </p:sp>
      <p:pic>
        <p:nvPicPr>
          <p:cNvPr id="18434" name="Picture 2" descr="F:\31290711_2042181672477474_9173544231468269568_n-e1524725411845.jpg"/>
          <p:cNvPicPr>
            <a:picLocks noChangeAspect="1" noChangeArrowheads="1"/>
          </p:cNvPicPr>
          <p:nvPr/>
        </p:nvPicPr>
        <p:blipFill>
          <a:blip r:embed="rId2" cstate="print"/>
          <a:srcRect/>
          <a:stretch>
            <a:fillRect/>
          </a:stretch>
        </p:blipFill>
        <p:spPr bwMode="auto">
          <a:xfrm>
            <a:off x="1331640" y="1484784"/>
            <a:ext cx="5760640" cy="302255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Effects</a:t>
            </a:r>
            <a:endParaRPr lang="ru-RU" dirty="0"/>
          </a:p>
        </p:txBody>
      </p:sp>
      <p:sp>
        <p:nvSpPr>
          <p:cNvPr id="3" name="Содержимое 2"/>
          <p:cNvSpPr>
            <a:spLocks noGrp="1"/>
          </p:cNvSpPr>
          <p:nvPr>
            <p:ph sz="quarter" idx="1"/>
          </p:nvPr>
        </p:nvSpPr>
        <p:spPr>
          <a:xfrm>
            <a:off x="467544" y="4509120"/>
            <a:ext cx="7239000" cy="2016224"/>
          </a:xfrm>
        </p:spPr>
        <p:txBody>
          <a:bodyPr>
            <a:normAutofit/>
          </a:bodyPr>
          <a:lstStyle/>
          <a:p>
            <a:pPr algn="just"/>
            <a:r>
              <a:rPr lang="en-US" sz="2000" dirty="0" smtClean="0"/>
              <a:t>As the result of the explosion of the failed reactor a huge amount of radioactive substances </a:t>
            </a:r>
            <a:r>
              <a:rPr lang="en-US" sz="2000" dirty="0" smtClean="0"/>
              <a:t>were </a:t>
            </a:r>
            <a:r>
              <a:rPr lang="en-US" sz="2000" dirty="0" smtClean="0"/>
              <a:t>released into the atmosphere. Later on they left the large fall-out «spots» on the ground surface. 23% of the territory of Belarus, 4,8% of the territory of the Ukraine and 0,5% of the territory of Russia were contaminated.</a:t>
            </a:r>
          </a:p>
        </p:txBody>
      </p:sp>
      <p:pic>
        <p:nvPicPr>
          <p:cNvPr id="19458" name="Picture 2" descr="F:\karta-zagriazneniya-chernobulskoy-katastrofoi.jpg"/>
          <p:cNvPicPr>
            <a:picLocks noChangeAspect="1" noChangeArrowheads="1"/>
          </p:cNvPicPr>
          <p:nvPr/>
        </p:nvPicPr>
        <p:blipFill>
          <a:blip r:embed="rId2" cstate="print"/>
          <a:srcRect/>
          <a:stretch>
            <a:fillRect/>
          </a:stretch>
        </p:blipFill>
        <p:spPr bwMode="auto">
          <a:xfrm>
            <a:off x="2267744" y="764704"/>
            <a:ext cx="5328592" cy="369780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Effects</a:t>
            </a:r>
            <a:endParaRPr lang="ru-RU" dirty="0"/>
          </a:p>
        </p:txBody>
      </p:sp>
      <p:sp>
        <p:nvSpPr>
          <p:cNvPr id="3" name="Содержимое 2"/>
          <p:cNvSpPr>
            <a:spLocks noGrp="1"/>
          </p:cNvSpPr>
          <p:nvPr>
            <p:ph sz="quarter" idx="1"/>
          </p:nvPr>
        </p:nvSpPr>
        <p:spPr>
          <a:xfrm>
            <a:off x="611560" y="1628800"/>
            <a:ext cx="7239000" cy="2232248"/>
          </a:xfrm>
        </p:spPr>
        <p:txBody>
          <a:bodyPr>
            <a:normAutofit fontScale="92500" lnSpcReduction="10000"/>
          </a:bodyPr>
          <a:lstStyle/>
          <a:p>
            <a:pPr algn="just"/>
            <a:r>
              <a:rPr lang="en-US" sz="2000" dirty="0" smtClean="0"/>
              <a:t>After the Chernobyl accident Belarus has become the zone of the ecological disaster. The situation got worse because radioactive contamination coincided with the formerly existing zones of high chemical pollution. 260,000 hectares of agricultural lands are forbidden to use for farming purposes. Thousands of hectares of forests are contaminated with radioactive elements. The Chernobyl catastrophe has affected the destinies of millions of people.</a:t>
            </a:r>
          </a:p>
        </p:txBody>
      </p:sp>
      <p:pic>
        <p:nvPicPr>
          <p:cNvPr id="20482" name="Picture 2" descr="F:\upload-RIAN_00013108.HR.ru-pic905-895x505-12797.jpg"/>
          <p:cNvPicPr>
            <a:picLocks noChangeAspect="1" noChangeArrowheads="1"/>
          </p:cNvPicPr>
          <p:nvPr/>
        </p:nvPicPr>
        <p:blipFill>
          <a:blip r:embed="rId2" cstate="print"/>
          <a:srcRect/>
          <a:stretch>
            <a:fillRect/>
          </a:stretch>
        </p:blipFill>
        <p:spPr bwMode="auto">
          <a:xfrm>
            <a:off x="1907704" y="3861048"/>
            <a:ext cx="4913850" cy="277261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Measures</a:t>
            </a:r>
            <a:endParaRPr lang="ru-RU" dirty="0"/>
          </a:p>
        </p:txBody>
      </p:sp>
      <p:sp>
        <p:nvSpPr>
          <p:cNvPr id="3" name="Содержимое 2"/>
          <p:cNvSpPr>
            <a:spLocks noGrp="1"/>
          </p:cNvSpPr>
          <p:nvPr>
            <p:ph sz="quarter" idx="1"/>
          </p:nvPr>
        </p:nvSpPr>
        <p:spPr>
          <a:xfrm>
            <a:off x="611560" y="2348880"/>
            <a:ext cx="7239000" cy="2952328"/>
          </a:xfrm>
        </p:spPr>
        <p:txBody>
          <a:bodyPr>
            <a:normAutofit/>
          </a:bodyPr>
          <a:lstStyle/>
          <a:p>
            <a:pPr algn="just"/>
            <a:r>
              <a:rPr lang="en-US" sz="2000" dirty="0" smtClean="0"/>
              <a:t>In order to decrease the influence of radiation on the people considerable work was done during the post-accident period/Measures were taken to evacuate the people from the most dangerous districts, to provide for their medical check-up and treatment. Various measures were carried out — radioactive decontamination, agricultural treatment of soil, provision of clean food. However, these measures are not enough yet. And international co-operation in this field serves the interests of the entire mankind.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information</a:t>
            </a:r>
            <a:endParaRPr lang="ru-RU" dirty="0"/>
          </a:p>
        </p:txBody>
      </p:sp>
      <p:sp>
        <p:nvSpPr>
          <p:cNvPr id="3" name="Содержимое 2"/>
          <p:cNvSpPr>
            <a:spLocks noGrp="1"/>
          </p:cNvSpPr>
          <p:nvPr>
            <p:ph sz="quarter" idx="1"/>
          </p:nvPr>
        </p:nvSpPr>
        <p:spPr>
          <a:xfrm>
            <a:off x="467544" y="4509120"/>
            <a:ext cx="7239000" cy="2016224"/>
          </a:xfrm>
        </p:spPr>
        <p:txBody>
          <a:bodyPr>
            <a:normAutofit/>
          </a:bodyPr>
          <a:lstStyle/>
          <a:p>
            <a:pPr algn="just"/>
            <a:r>
              <a:rPr lang="en-US" sz="2000" dirty="0" smtClean="0"/>
              <a:t>On 4 October 2009, the official report about </a:t>
            </a:r>
            <a:r>
              <a:rPr lang="en-US" sz="2000" dirty="0" err="1" smtClean="0"/>
              <a:t>Sayano–Shushenskaya</a:t>
            </a:r>
            <a:r>
              <a:rPr lang="en-US" sz="2000" dirty="0" smtClean="0"/>
              <a:t> hydro accident was published by the Federal Environmental, Technological and Atomic Supervisory Service (</a:t>
            </a:r>
            <a:r>
              <a:rPr lang="en-US" sz="2000" dirty="0" err="1" smtClean="0"/>
              <a:t>Rostekhnadzor</a:t>
            </a:r>
            <a:r>
              <a:rPr lang="en-US" sz="2000" dirty="0" smtClean="0"/>
              <a:t>) on its </a:t>
            </a:r>
            <a:r>
              <a:rPr lang="en-US" sz="2000" dirty="0" err="1" smtClean="0"/>
              <a:t>website.However</a:t>
            </a:r>
            <a:r>
              <a:rPr lang="en-US" sz="2000" dirty="0" smtClean="0"/>
              <a:t>, later the report and the press release on the report were removed from the website.</a:t>
            </a:r>
          </a:p>
        </p:txBody>
      </p:sp>
      <p:pic>
        <p:nvPicPr>
          <p:cNvPr id="21506" name="Picture 2" descr="F:\inx960x640.jpg"/>
          <p:cNvPicPr>
            <a:picLocks noChangeAspect="1" noChangeArrowheads="1"/>
          </p:cNvPicPr>
          <p:nvPr/>
        </p:nvPicPr>
        <p:blipFill>
          <a:blip r:embed="rId2" cstate="print"/>
          <a:srcRect/>
          <a:stretch>
            <a:fillRect/>
          </a:stretch>
        </p:blipFill>
        <p:spPr bwMode="auto">
          <a:xfrm>
            <a:off x="2987824" y="980728"/>
            <a:ext cx="4608511" cy="345773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Effects</a:t>
            </a:r>
            <a:endParaRPr lang="ru-RU" dirty="0"/>
          </a:p>
        </p:txBody>
      </p:sp>
      <p:sp>
        <p:nvSpPr>
          <p:cNvPr id="3" name="Содержимое 2"/>
          <p:cNvSpPr>
            <a:spLocks noGrp="1"/>
          </p:cNvSpPr>
          <p:nvPr>
            <p:ph sz="quarter" idx="1"/>
          </p:nvPr>
        </p:nvSpPr>
        <p:spPr>
          <a:xfrm>
            <a:off x="467544" y="1556792"/>
            <a:ext cx="7239000" cy="4104456"/>
          </a:xfrm>
        </p:spPr>
        <p:txBody>
          <a:bodyPr>
            <a:normAutofit/>
          </a:bodyPr>
          <a:lstStyle/>
          <a:p>
            <a:pPr algn="just"/>
            <a:r>
              <a:rPr lang="en-US" sz="2000" dirty="0" smtClean="0"/>
              <a:t>The accident caused an </a:t>
            </a:r>
            <a:r>
              <a:rPr lang="en-US" sz="2000" dirty="0" smtClean="0">
                <a:hlinkClick r:id="rId2" tooltip="Oil spill"/>
              </a:rPr>
              <a:t>oil spill</a:t>
            </a:r>
            <a:r>
              <a:rPr lang="en-US" sz="2000" dirty="0" smtClean="0"/>
              <a:t>, releasing at least 40 </a:t>
            </a:r>
            <a:r>
              <a:rPr lang="en-US" sz="2000" dirty="0" err="1" smtClean="0"/>
              <a:t>tonnes</a:t>
            </a:r>
            <a:r>
              <a:rPr lang="en-US" sz="2000" dirty="0" smtClean="0"/>
              <a:t> (39 long tons; 44 short tons) of </a:t>
            </a:r>
            <a:r>
              <a:rPr lang="en-US" sz="2000" dirty="0" smtClean="0">
                <a:hlinkClick r:id="rId3" tooltip="Transformer oil"/>
              </a:rPr>
              <a:t>transformer oil</a:t>
            </a:r>
            <a:r>
              <a:rPr lang="en-US" sz="2000" dirty="0" smtClean="0"/>
              <a:t> which spread over 80 km (50 mi) downstream of Yenisei</a:t>
            </a:r>
            <a:r>
              <a:rPr lang="en-US" sz="2000" dirty="0" smtClean="0"/>
              <a:t>.</a:t>
            </a:r>
            <a:r>
              <a:rPr lang="en-US" sz="2000" dirty="0" smtClean="0"/>
              <a:t> The oil, which spilled during the approximately 2-3 hour cutoff of river flow when all the gates of the dam were closed, killed 400 </a:t>
            </a:r>
            <a:r>
              <a:rPr lang="en-US" sz="2000" dirty="0" err="1" smtClean="0"/>
              <a:t>tonnes</a:t>
            </a:r>
            <a:r>
              <a:rPr lang="en-US" sz="2000" dirty="0" smtClean="0"/>
              <a:t> (390 long tons; 440 short tons) of cultivated </a:t>
            </a:r>
            <a:r>
              <a:rPr lang="en-US" sz="2000" dirty="0" smtClean="0">
                <a:hlinkClick r:id="rId4" tooltip="Trout"/>
              </a:rPr>
              <a:t>trout</a:t>
            </a:r>
            <a:r>
              <a:rPr lang="en-US" sz="2000" dirty="0" smtClean="0"/>
              <a:t> in two riverside fisheries, with its impact on wildlife as yet </a:t>
            </a:r>
            <a:r>
              <a:rPr lang="en-US" sz="2000" dirty="0" err="1" smtClean="0"/>
              <a:t>unassessed</a:t>
            </a:r>
            <a:r>
              <a:rPr lang="en-US" sz="2000" dirty="0" smtClean="0"/>
              <a:t>. On 19 August 2009, the 15 km (9.3 mi)-long spill had reached </a:t>
            </a:r>
            <a:r>
              <a:rPr lang="en-US" sz="2000" dirty="0" err="1" smtClean="0">
                <a:hlinkClick r:id="rId5" tooltip="Ust-Abakan (page does not exist)"/>
              </a:rPr>
              <a:t>Ust</a:t>
            </a:r>
            <a:r>
              <a:rPr lang="en-US" sz="2000" dirty="0" smtClean="0">
                <a:hlinkClick r:id="rId5" tooltip="Ust-Abakan (page does not exist)"/>
              </a:rPr>
              <a:t>-Abakan</a:t>
            </a:r>
            <a:r>
              <a:rPr lang="en-US" sz="2000" dirty="0" smtClean="0"/>
              <a:t>, </a:t>
            </a:r>
            <a:r>
              <a:rPr lang="en-US" sz="2000" dirty="0" smtClean="0"/>
              <a:t>where it was cordoned off with floating barriers and chemical </a:t>
            </a:r>
            <a:r>
              <a:rPr lang="en-US" sz="2000" dirty="0" smtClean="0">
                <a:hlinkClick r:id="rId6" tooltip="Sorbent"/>
              </a:rPr>
              <a:t>sorbents</a:t>
            </a:r>
            <a:r>
              <a:rPr lang="en-US" sz="2000" dirty="0" smtClean="0"/>
              <a:t>. The oil spill was fully removed by 25 August 2009</a:t>
            </a:r>
            <a:r>
              <a:rPr lang="ru-RU" sz="2000" dirty="0" smtClean="0"/>
              <a:t>.</a:t>
            </a:r>
            <a:endParaRPr lang="en-US" sz="2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Measures</a:t>
            </a:r>
            <a:endParaRPr lang="ru-RU" dirty="0"/>
          </a:p>
        </p:txBody>
      </p:sp>
      <p:sp>
        <p:nvSpPr>
          <p:cNvPr id="3" name="Содержимое 2"/>
          <p:cNvSpPr>
            <a:spLocks noGrp="1"/>
          </p:cNvSpPr>
          <p:nvPr>
            <p:ph sz="quarter" idx="1"/>
          </p:nvPr>
        </p:nvSpPr>
        <p:spPr>
          <a:xfrm>
            <a:off x="611560" y="2348880"/>
            <a:ext cx="7239000" cy="2952328"/>
          </a:xfrm>
        </p:spPr>
        <p:txBody>
          <a:bodyPr>
            <a:normAutofit/>
          </a:bodyPr>
          <a:lstStyle/>
          <a:p>
            <a:pPr algn="just"/>
            <a:r>
              <a:rPr lang="en-US" sz="2000" dirty="0" smtClean="0"/>
              <a:t>The replacement of damaged turbines will take up to four years. Over 2,000 people were involved in the rescue work and liquidation of the consequences after the disaster</a:t>
            </a:r>
            <a:r>
              <a:rPr lang="ru-RU" sz="2000" dirty="0" smtClean="0"/>
              <a:t>.</a:t>
            </a:r>
            <a:r>
              <a:rPr lang="en-US" sz="2000" dirty="0" smtClean="0"/>
              <a:t> According to </a:t>
            </a:r>
            <a:r>
              <a:rPr lang="en-US" sz="2000" dirty="0" smtClean="0">
                <a:hlinkClick r:id="rId2" tooltip="Russian Energy Minister"/>
              </a:rPr>
              <a:t>Russian Energy Minister</a:t>
            </a:r>
            <a:r>
              <a:rPr lang="en-US" sz="2000" dirty="0" smtClean="0"/>
              <a:t> </a:t>
            </a:r>
            <a:r>
              <a:rPr lang="en-US" sz="2000" dirty="0" smtClean="0">
                <a:hlinkClick r:id="rId3" tooltip="Sergei Shmatko"/>
              </a:rPr>
              <a:t>Sergei </a:t>
            </a:r>
            <a:r>
              <a:rPr lang="en-US" sz="2000" dirty="0" err="1" smtClean="0">
                <a:hlinkClick r:id="rId3" tooltip="Sergei Shmatko"/>
              </a:rPr>
              <a:t>Shmatko</a:t>
            </a:r>
            <a:r>
              <a:rPr lang="en-US" sz="2000" dirty="0" smtClean="0"/>
              <a:t>, the rebuilding of the engine room alone will cost 40 billion </a:t>
            </a:r>
            <a:r>
              <a:rPr lang="en-US" sz="2000" dirty="0" smtClean="0">
                <a:hlinkClick r:id="rId4" tooltip="Russian ruble"/>
              </a:rPr>
              <a:t>rubles</a:t>
            </a:r>
            <a:r>
              <a:rPr lang="en-US" sz="2000" dirty="0" smtClean="0"/>
              <a:t> (€880 million, US$1.3 billion).</a:t>
            </a:r>
            <a:endParaRPr lang="ru-RU" sz="2000" dirty="0" smtClean="0"/>
          </a:p>
          <a:p>
            <a:pPr algn="just"/>
            <a:r>
              <a:rPr lang="en-US" sz="2000" dirty="0" smtClean="0"/>
              <a:t>On 11 November 2014 the renovations and repairs were fully completed</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224</TotalTime>
  <Words>384</Words>
  <Application>Microsoft Office PowerPoint</Application>
  <PresentationFormat>Экран (4:3)</PresentationFormat>
  <Paragraphs>38</Paragraphs>
  <Slides>10</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0</vt:i4>
      </vt:variant>
      <vt:variant>
        <vt:lpstr>Заголовки слайдов</vt:lpstr>
      </vt:variant>
      <vt:variant>
        <vt:i4>10</vt:i4>
      </vt:variant>
    </vt:vector>
  </HeadingPairs>
  <TitlesOfParts>
    <vt:vector size="11" baseType="lpstr">
      <vt:lpstr>Эркер</vt:lpstr>
      <vt:lpstr> "KAZAN STATE POWER ENGINEERING UNIVERSITY“        “technogenic catastrophes”    </vt:lpstr>
      <vt:lpstr>Слайд 2</vt:lpstr>
      <vt:lpstr>information</vt:lpstr>
      <vt:lpstr>Effects</vt:lpstr>
      <vt:lpstr>Effects</vt:lpstr>
      <vt:lpstr>Measures</vt:lpstr>
      <vt:lpstr>information</vt:lpstr>
      <vt:lpstr>Effects</vt:lpstr>
      <vt:lpstr>Measures</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dc:title>
  <dc:creator>RePack by SPecialiST</dc:creator>
  <cp:lastModifiedBy>wks-v515-09</cp:lastModifiedBy>
  <cp:revision>39</cp:revision>
  <dcterms:created xsi:type="dcterms:W3CDTF">2017-11-25T06:35:15Z</dcterms:created>
  <dcterms:modified xsi:type="dcterms:W3CDTF">2018-05-21T07:51:21Z</dcterms:modified>
</cp:coreProperties>
</file>