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Проблема масштабного перехода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435769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214290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МИНИСТЕРСТВО ОБРАЗОВАНИЯ И НАУКИ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РОССИЙСКОЙ ФЕДЕРАЦИИ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высшего профессионального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«КАЗАНСКИЙ ГОСУДАРСТВЕННЫЙ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ЭНЕРГЕТИЧЕСКИЙ УНИВЕРСИТЕТ»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786322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Зав. каф ТВТ,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д.т.н.,профессор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smtClean="0"/>
              <a:t>А.Г. ЛАПТЕВ 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Сбо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00240"/>
            <a:ext cx="39743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3143240" y="714356"/>
            <a:ext cx="3436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Распределители жидкости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59515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59356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4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5935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643042" y="2071678"/>
            <a:ext cx="2571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1285852" y="4143380"/>
            <a:ext cx="328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6215082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1857364"/>
            <a:ext cx="30003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14.14. Структура потока в аппарате, снабженном проницаемой поперечной перегородкой с коэффициентом сопротивления: </a:t>
            </a:r>
          </a:p>
          <a:p>
            <a:endParaRPr lang="ru-RU" dirty="0" smtClean="0"/>
          </a:p>
          <a:p>
            <a:r>
              <a:rPr lang="ru-RU" dirty="0" smtClean="0"/>
              <a:t>а –     &lt; 4,9;</a:t>
            </a:r>
          </a:p>
          <a:p>
            <a:r>
              <a:rPr lang="ru-RU" dirty="0" smtClean="0"/>
              <a:t>б –     &gt;5,9;</a:t>
            </a:r>
          </a:p>
          <a:p>
            <a:r>
              <a:rPr lang="ru-RU" dirty="0" smtClean="0"/>
              <a:t>в – при 4,9&lt;   &lt;5,9</a:t>
            </a:r>
          </a:p>
          <a:p>
            <a:endParaRPr lang="ru-RU" dirty="0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6572264" y="3857628"/>
          <a:ext cx="162720" cy="285752"/>
        </p:xfrm>
        <a:graphic>
          <a:graphicData uri="http://schemas.openxmlformats.org/presentationml/2006/ole">
            <p:oleObj spid="_x0000_s6146" name="Equation" r:id="rId6" imgW="126890" imgH="228402" progId="Equation.DSMT4">
              <p:embed/>
            </p:oleObj>
          </a:graphicData>
        </a:graphic>
      </p:graphicFrame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4878" name="Object 14"/>
          <p:cNvGraphicFramePr>
            <a:graphicFrameLocks noChangeAspect="1"/>
          </p:cNvGraphicFramePr>
          <p:nvPr/>
        </p:nvGraphicFramePr>
        <p:xfrm>
          <a:off x="7358082" y="4357694"/>
          <a:ext cx="203400" cy="357190"/>
        </p:xfrm>
        <a:graphic>
          <a:graphicData uri="http://schemas.openxmlformats.org/presentationml/2006/ole">
            <p:oleObj spid="_x0000_s6147" name="Equation" r:id="rId7" imgW="126890" imgH="228402" progId="Equation.DSMT4">
              <p:embed/>
            </p:oleObj>
          </a:graphicData>
        </a:graphic>
      </p:graphicFrame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4882" name="Object 18"/>
          <p:cNvGraphicFramePr>
            <a:graphicFrameLocks noChangeAspect="1"/>
          </p:cNvGraphicFramePr>
          <p:nvPr/>
        </p:nvGraphicFramePr>
        <p:xfrm>
          <a:off x="6572264" y="4143380"/>
          <a:ext cx="163512" cy="285750"/>
        </p:xfrm>
        <a:graphic>
          <a:graphicData uri="http://schemas.openxmlformats.org/presentationml/2006/ole">
            <p:oleObj spid="_x0000_s6148" name="Equation" r:id="rId8" imgW="126890" imgH="22840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Изображение_отсканировано_30_10_2007_в_9_59"/>
          <p:cNvPicPr>
            <a:picLocks noChangeAspect="1" noChangeArrowheads="1"/>
          </p:cNvPicPr>
          <p:nvPr/>
        </p:nvPicPr>
        <p:blipFill>
          <a:blip r:embed="rId2" cstate="print"/>
          <a:srcRect l="2393" t="14249" r="12234" b="5922"/>
          <a:stretch>
            <a:fillRect/>
          </a:stretch>
        </p:blipFill>
        <p:spPr bwMode="auto">
          <a:xfrm>
            <a:off x="1000100" y="0"/>
            <a:ext cx="7000924" cy="26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 descr="Изображение_отсканировано_30_10_2007_в_10_09"/>
          <p:cNvPicPr>
            <a:picLocks noChangeAspect="1" noChangeArrowheads="1"/>
          </p:cNvPicPr>
          <p:nvPr/>
        </p:nvPicPr>
        <p:blipFill>
          <a:blip r:embed="rId3" cstate="print"/>
          <a:srcRect t="9578" r="12083" b="5786"/>
          <a:stretch>
            <a:fillRect/>
          </a:stretch>
        </p:blipFill>
        <p:spPr bwMode="auto">
          <a:xfrm>
            <a:off x="928662" y="3143247"/>
            <a:ext cx="6929486" cy="265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57174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15.11. Ввод среды через боковой штуцер поперек продольной оси аппарата с поперечной перегородкой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78645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15.12. Ввод среды через боковой штуцер поперек продольной оси аппарата со смещением вдоль продольной оси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_отсканировано_30_10_2007_в_10_05"/>
          <p:cNvPicPr>
            <a:picLocks noChangeAspect="1" noChangeArrowheads="1"/>
          </p:cNvPicPr>
          <p:nvPr/>
        </p:nvPicPr>
        <p:blipFill>
          <a:blip r:embed="rId2" cstate="print"/>
          <a:srcRect l="1788" t="9811" r="10289" b="5219"/>
          <a:stretch>
            <a:fillRect/>
          </a:stretch>
        </p:blipFill>
        <p:spPr bwMode="auto">
          <a:xfrm>
            <a:off x="1214414" y="142852"/>
            <a:ext cx="6786610" cy="26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2" descr="Изображение_отсканировано_30_10_2007_в_10_08"/>
          <p:cNvPicPr>
            <a:picLocks noChangeAspect="1" noChangeArrowheads="1"/>
          </p:cNvPicPr>
          <p:nvPr/>
        </p:nvPicPr>
        <p:blipFill>
          <a:blip r:embed="rId3" cstate="print"/>
          <a:srcRect t="8586" r="10211" b="3050"/>
          <a:stretch>
            <a:fillRect/>
          </a:stretch>
        </p:blipFill>
        <p:spPr bwMode="auto">
          <a:xfrm>
            <a:off x="1142976" y="3500438"/>
            <a:ext cx="6786610" cy="266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278605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15.13. Ввод среды через боковой штуцер поперек продольной оси аппарата с большим смещением вдоль продольной оси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072206"/>
            <a:ext cx="714380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15.14. Ввод среды через длинный боковой патрубок поперек продольной оси аппарата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Изображение_отсканировано_30_10_2007_в_10_04"/>
          <p:cNvPicPr>
            <a:picLocks noChangeAspect="1" noChangeArrowheads="1"/>
          </p:cNvPicPr>
          <p:nvPr/>
        </p:nvPicPr>
        <p:blipFill>
          <a:blip r:embed="rId2" cstate="print"/>
          <a:srcRect l="1788" t="10751" r="10289" b="3290"/>
          <a:stretch>
            <a:fillRect/>
          </a:stretch>
        </p:blipFill>
        <p:spPr bwMode="auto">
          <a:xfrm>
            <a:off x="1357290" y="142852"/>
            <a:ext cx="6572296" cy="25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78605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15.15. Ввод среды через длинный боковой патрубок поперек продольной оси аппарата со смещением по оси</a:t>
            </a:r>
            <a:endParaRPr lang="ru-RU" dirty="0"/>
          </a:p>
        </p:txBody>
      </p:sp>
      <p:pic>
        <p:nvPicPr>
          <p:cNvPr id="167939" name="Picture 3" descr="Изображение_отсканировано_30_10_2007_в_10_03"/>
          <p:cNvPicPr>
            <a:picLocks noChangeAspect="1" noChangeArrowheads="1"/>
          </p:cNvPicPr>
          <p:nvPr/>
        </p:nvPicPr>
        <p:blipFill>
          <a:blip r:embed="rId3" cstate="print"/>
          <a:srcRect l="3491" t="27480" r="2933" b="7487"/>
          <a:stretch>
            <a:fillRect/>
          </a:stretch>
        </p:blipFill>
        <p:spPr bwMode="auto">
          <a:xfrm>
            <a:off x="1500166" y="3643314"/>
            <a:ext cx="69638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571501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15.16. Ввод среды в продольном направлении через боковой штуцер, расположенный по оси аппарата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Изображение_отсканировано_30_10_2007_в_10_07"/>
          <p:cNvPicPr>
            <a:picLocks noChangeAspect="1" noChangeArrowheads="1"/>
          </p:cNvPicPr>
          <p:nvPr/>
        </p:nvPicPr>
        <p:blipFill>
          <a:blip r:embed="rId2" cstate="print"/>
          <a:srcRect l="1820" t="18736" r="2766"/>
          <a:stretch>
            <a:fillRect/>
          </a:stretch>
        </p:blipFill>
        <p:spPr bwMode="auto">
          <a:xfrm>
            <a:off x="1428728" y="142852"/>
            <a:ext cx="6572296" cy="217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242886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15.17. Ввод среды в продольном направлении через боковой штуцер, расположенный по оси аппарата, с добавлением второй точки ввода</a:t>
            </a:r>
            <a:endParaRPr lang="ru-RU" dirty="0"/>
          </a:p>
        </p:txBody>
      </p:sp>
      <p:pic>
        <p:nvPicPr>
          <p:cNvPr id="168963" name="Picture 3" descr="Изображение_отсканировано_30_10_2007_в_10_01"/>
          <p:cNvPicPr>
            <a:picLocks noChangeAspect="1" noChangeArrowheads="1"/>
          </p:cNvPicPr>
          <p:nvPr/>
        </p:nvPicPr>
        <p:blipFill>
          <a:blip r:embed="rId3" cstate="print"/>
          <a:srcRect l="9467" t="5064" r="4887" b="5493"/>
          <a:stretch>
            <a:fillRect/>
          </a:stretch>
        </p:blipFill>
        <p:spPr bwMode="auto">
          <a:xfrm>
            <a:off x="1643042" y="3143248"/>
            <a:ext cx="614366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64357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15.18. Ввод среды через длинный патрубок в направлении, противоположном основному направлению движения среды в аппарате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Изображение_отсканировано_30_10_2007_в_10_06"/>
          <p:cNvPicPr>
            <a:picLocks noChangeAspect="1" noChangeArrowheads="1"/>
          </p:cNvPicPr>
          <p:nvPr/>
        </p:nvPicPr>
        <p:blipFill>
          <a:blip r:embed="rId2" cstate="print"/>
          <a:srcRect l="1788" t="9865" r="10289" b="4825"/>
          <a:stretch>
            <a:fillRect/>
          </a:stretch>
        </p:blipFill>
        <p:spPr bwMode="auto">
          <a:xfrm>
            <a:off x="1357290" y="0"/>
            <a:ext cx="6715172" cy="26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571744"/>
            <a:ext cx="8501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15.19. Ввод среды через длинный патрубок в направлении, противоположном основному направлению движения среды в аппарате, со смещением в продольном направлении</a:t>
            </a:r>
            <a:endParaRPr lang="ru-RU" dirty="0"/>
          </a:p>
        </p:txBody>
      </p:sp>
      <p:pic>
        <p:nvPicPr>
          <p:cNvPr id="169987" name="Picture 3" descr="Изображение_отсканировано_30_10_2007_в_10_10"/>
          <p:cNvPicPr>
            <a:picLocks noChangeAspect="1" noChangeArrowheads="1"/>
          </p:cNvPicPr>
          <p:nvPr/>
        </p:nvPicPr>
        <p:blipFill>
          <a:blip r:embed="rId3" cstate="print"/>
          <a:srcRect t="9630" r="12083" b="5412"/>
          <a:stretch>
            <a:fillRect/>
          </a:stretch>
        </p:blipFill>
        <p:spPr bwMode="auto">
          <a:xfrm>
            <a:off x="1500166" y="3286124"/>
            <a:ext cx="6643734" cy="254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786454"/>
            <a:ext cx="7715304" cy="928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15.20. Ввод среды через длинный патрубок в направлении, противоположном основному направлению движения среды в аппарате, с умеренной степенью смещения в продольном направлении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Изображение_отсканировано_30_10_2007_в_10_02"/>
          <p:cNvPicPr>
            <a:picLocks noChangeAspect="1" noChangeArrowheads="1"/>
          </p:cNvPicPr>
          <p:nvPr/>
        </p:nvPicPr>
        <p:blipFill>
          <a:blip r:embed="rId2" cstate="print"/>
          <a:srcRect l="7404" t="9578" r="2808" b="10478"/>
          <a:stretch>
            <a:fillRect/>
          </a:stretch>
        </p:blipFill>
        <p:spPr bwMode="auto">
          <a:xfrm>
            <a:off x="1214414" y="1071546"/>
            <a:ext cx="7148974" cy="253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4071942"/>
            <a:ext cx="7786742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15.21. Ввод среды через длинный патрубок в направлении, противоположном основному направлению движения среды в аппарате с поперечной перегородкой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 t="7523"/>
          <a:stretch>
            <a:fillRect/>
          </a:stretch>
        </p:blipFill>
        <p:spPr bwMode="auto">
          <a:xfrm>
            <a:off x="1000100" y="214290"/>
            <a:ext cx="48018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5456237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43636" y="2500306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Рис. 18.5. Безразмерная составляющая вектора скорости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сечении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у=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5072"/>
            <a:ext cx="5357818" cy="66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2571744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Рис. 18.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Безразмерная составляющая вектора скорости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сечении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3a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3a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429132"/>
            <a:ext cx="88789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4.24 Распределение газовой струи                     Рис. 4.25 Распределение газовой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центральном вводе газа.                                          струи при боковом вводе газа.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572132" cy="67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2714620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 18.7. Профиль безразмерной составляющей скорости </a:t>
            </a:r>
            <a:r>
              <a:rPr lang="en-US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/>
              <a:t>на тарелке в сечении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z=H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357850" cy="67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2714620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 18.</a:t>
            </a:r>
            <a:r>
              <a:rPr lang="en-US" dirty="0" smtClean="0"/>
              <a:t>8</a:t>
            </a:r>
            <a:r>
              <a:rPr lang="ru-RU" dirty="0" smtClean="0"/>
              <a:t>. Профиль безразмерной составляющей скорости 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на тарелке в сечении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z=H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40083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357290" y="5072074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2. Траектория движения потока в газожидкостном распределителе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8" name="Picture 6" descr="1"/>
          <p:cNvPicPr>
            <a:picLocks noChangeAspect="1" noChangeArrowheads="1"/>
          </p:cNvPicPr>
          <p:nvPr/>
        </p:nvPicPr>
        <p:blipFill>
          <a:blip r:embed="rId3" cstate="print"/>
          <a:srcRect b="49750"/>
          <a:stretch>
            <a:fillRect/>
          </a:stretch>
        </p:blipFill>
        <p:spPr bwMode="auto">
          <a:xfrm>
            <a:off x="214282" y="142852"/>
            <a:ext cx="5572164" cy="32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 descr="1"/>
          <p:cNvPicPr>
            <a:picLocks noChangeAspect="1" noChangeArrowheads="1"/>
          </p:cNvPicPr>
          <p:nvPr/>
        </p:nvPicPr>
        <p:blipFill>
          <a:blip r:embed="rId3" cstate="print"/>
          <a:srcRect t="54726" b="3482"/>
          <a:stretch>
            <a:fillRect/>
          </a:stretch>
        </p:blipFill>
        <p:spPr bwMode="auto">
          <a:xfrm>
            <a:off x="0" y="3214686"/>
            <a:ext cx="58285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6143644"/>
            <a:ext cx="214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/>
              <a:t>г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6143644"/>
            <a:ext cx="300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cap="all" dirty="0" err="1" smtClean="0"/>
              <a:t>д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6215082"/>
            <a:ext cx="2792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cap="all" dirty="0" smtClean="0"/>
              <a:t>Е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1571612"/>
            <a:ext cx="32861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 14.1. Схемы растекания узкой струи в рабочей камере аппарата с центральным (а–в) и боковым (г–е) вводом потока:</a:t>
            </a:r>
          </a:p>
          <a:p>
            <a:r>
              <a:rPr lang="ru-RU" dirty="0" smtClean="0"/>
              <a:t> а, г – без сопротивления;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 – с плоской решеткой при большом                                   </a:t>
            </a:r>
          </a:p>
          <a:p>
            <a:r>
              <a:rPr lang="ru-RU" dirty="0" smtClean="0"/>
              <a:t>в, е – с той же решеткой, но при наличии за ней спрямляющего устройства</a:t>
            </a:r>
          </a:p>
          <a:p>
            <a:endParaRPr lang="ru-RU" dirty="0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6929454" y="3571876"/>
          <a:ext cx="212725" cy="282575"/>
        </p:xfrm>
        <a:graphic>
          <a:graphicData uri="http://schemas.openxmlformats.org/presentationml/2006/ole">
            <p:oleObj spid="_x0000_s1026" name="Equation" r:id="rId4" imgW="215806" imgH="27927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6786610" cy="350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450057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 14.2. Схемы потока за плоской решеткой в аппарате: </a:t>
            </a:r>
          </a:p>
          <a:p>
            <a:pPr lvl="0" algn="ctr"/>
            <a:r>
              <a:rPr lang="ru-RU" dirty="0" err="1" smtClean="0"/>
              <a:t>а-в</a:t>
            </a:r>
            <a:r>
              <a:rPr lang="ru-RU" dirty="0" smtClean="0"/>
              <a:t> – боковой вход при различных расстояниях </a:t>
            </a:r>
          </a:p>
          <a:p>
            <a:pPr lvl="0" algn="ctr"/>
            <a:r>
              <a:rPr lang="ru-RU" dirty="0" smtClean="0">
                <a:latin typeface="Arial" pitchFamily="34" charset="0"/>
                <a:ea typeface="Times New Roman" pitchFamily="18" charset="0"/>
              </a:rPr>
              <a:t>(а – менее 0,10; б – более 0,15; в – 0,10-0,15)</a:t>
            </a:r>
            <a:endParaRPr lang="ru-RU" dirty="0" smtClean="0">
              <a:latin typeface="Arial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7215206" y="4786322"/>
          <a:ext cx="642942" cy="326982"/>
        </p:xfrm>
        <a:graphic>
          <a:graphicData uri="http://schemas.openxmlformats.org/presentationml/2006/ole">
            <p:oleObj spid="_x0000_s2050" name="Equation" r:id="rId4" imgW="558800" imgH="279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9921" y="714356"/>
            <a:ext cx="5879599" cy="37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4643446"/>
            <a:ext cx="577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Рис. 8.26. Профиль скорости жидкости              на тарелке</a:t>
            </a:r>
            <a:endParaRPr lang="ru-RU" dirty="0"/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6143636" y="4714884"/>
          <a:ext cx="609600" cy="244475"/>
        </p:xfrm>
        <a:graphic>
          <a:graphicData uri="http://schemas.openxmlformats.org/presentationml/2006/ole">
            <p:oleObj spid="_x0000_s3074" name="Equation" r:id="rId5" imgW="609336" imgH="24119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5" y="357166"/>
            <a:ext cx="432633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214414" y="4000504"/>
            <a:ext cx="764386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Рис. 8.40. Зависимость КПД клапанной тарелки диаметром 250 мм от скорости пара в колонне: </a:t>
            </a:r>
          </a:p>
          <a:p>
            <a:pPr marL="712788" marR="0" lvl="0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 – расчет без учета уноса жидкой фазы; </a:t>
            </a:r>
          </a:p>
          <a:p>
            <a:pPr marL="712788" marR="0" lvl="0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 – экспериментальные данные [110]; </a:t>
            </a:r>
          </a:p>
          <a:p>
            <a:pPr marL="712788" marR="0" lvl="0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 – расчет с учетом уноса, путем использования поправки [111]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7" name="Picture 1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3533"/>
            <a:ext cx="4714908" cy="306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4429132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8.41. Зависимость КПД по </a:t>
            </a:r>
            <a:r>
              <a:rPr lang="ru-RU" dirty="0" err="1" smtClean="0"/>
              <a:t>Мерфри</a:t>
            </a:r>
            <a:r>
              <a:rPr lang="ru-RU" dirty="0" smtClean="0"/>
              <a:t> в паровой фазе от скорости пара в колонне при ректификации смеси толуол – </a:t>
            </a:r>
            <a:r>
              <a:rPr lang="ru-RU" dirty="0" err="1" smtClean="0"/>
              <a:t>ортоксилол</a:t>
            </a:r>
            <a:r>
              <a:rPr lang="ru-RU" dirty="0" smtClean="0"/>
              <a:t>. Клапанная прямоточная тарелка: </a:t>
            </a:r>
          </a:p>
          <a:p>
            <a:r>
              <a:rPr lang="ru-RU" dirty="0" smtClean="0"/>
              <a:t>1, 2 – расчет; 3, 4 – эксперимент [112]; 1, 3 -               ;  2,4 -                        ;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4714876" y="5000636"/>
          <a:ext cx="2000264" cy="294494"/>
        </p:xfrm>
        <a:graphic>
          <a:graphicData uri="http://schemas.openxmlformats.org/presentationml/2006/ole">
            <p:oleObj spid="_x0000_s4098" name="Equation" r:id="rId4" imgW="1663700" imgH="241300" progId="Equation.DSMT4">
              <p:embed/>
            </p:oleObj>
          </a:graphicData>
        </a:graphic>
      </p:graphicFrame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5643570" y="5286388"/>
          <a:ext cx="785786" cy="315133"/>
        </p:xfrm>
        <a:graphic>
          <a:graphicData uri="http://schemas.openxmlformats.org/presentationml/2006/ole">
            <p:oleObj spid="_x0000_s4099" name="Equation" r:id="rId5" imgW="609336" imgH="241195" progId="Equation.DSMT4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00958" y="250030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7000892" y="5286388"/>
          <a:ext cx="1285875" cy="295275"/>
        </p:xfrm>
        <a:graphic>
          <a:graphicData uri="http://schemas.openxmlformats.org/presentationml/2006/ole">
            <p:oleObj spid="_x0000_s4100" name="Equation" r:id="rId6" imgW="1066800" imgH="241300" progId="Equation.DSMT4">
              <p:embed/>
            </p:oleObj>
          </a:graphicData>
        </a:graphic>
      </p:graphicFrame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1357290" y="5572140"/>
          <a:ext cx="382240" cy="285752"/>
        </p:xfrm>
        <a:graphic>
          <a:graphicData uri="http://schemas.openxmlformats.org/presentationml/2006/ole">
            <p:oleObj spid="_x0000_s4101" name="Equation" r:id="rId7" imgW="330057" imgH="241195" progId="Equation.DSMT4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85918" y="550070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отклонение плоскости тарелки от горизонтального положения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9745" name="Picture 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0"/>
            <a:ext cx="6786610" cy="4328639"/>
          </a:xfrm>
          <a:prstGeom prst="rect">
            <a:avLst/>
          </a:prstGeom>
          <a:noFill/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214282" y="4572008"/>
            <a:ext cx="4000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Рис.2.2. Некоторые виды неравномерности распределения скоростей: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случайные неоднородности;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существенные поперечные  неравномерности; </a:t>
            </a:r>
          </a:p>
          <a:p>
            <a:pPr marL="2698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каналообразование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500570"/>
            <a:ext cx="5143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Рис.2.3. Неравномерность работы тарелок с перекрестным движением фаз: </a:t>
            </a:r>
          </a:p>
          <a:p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неравномерность по газу, обусловленная продольной неравномерностью по жидкости (градиентом уровня жидкости      ); </a:t>
            </a:r>
          </a:p>
          <a:p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поперечная неравномерность по жидкости (дефекты монтажа или конструкции)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9756" name="Object 12"/>
          <p:cNvGraphicFramePr>
            <a:graphicFrameLocks noChangeAspect="1"/>
          </p:cNvGraphicFramePr>
          <p:nvPr/>
        </p:nvGraphicFramePr>
        <p:xfrm>
          <a:off x="7286644" y="5715016"/>
          <a:ext cx="342900" cy="180975"/>
        </p:xfrm>
        <a:graphic>
          <a:graphicData uri="http://schemas.openxmlformats.org/presentationml/2006/ole">
            <p:oleObj spid="_x0000_s5122" name="Формула" r:id="rId4" imgW="342603" imgH="1776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3"/>
          <p:cNvPicPr>
            <a:picLocks noChangeAspect="1" noChangeArrowheads="1"/>
          </p:cNvPicPr>
          <p:nvPr/>
        </p:nvPicPr>
        <p:blipFill>
          <a:blip r:embed="rId3" cstate="print"/>
          <a:srcRect r="71198"/>
          <a:stretch>
            <a:fillRect/>
          </a:stretch>
        </p:blipFill>
        <p:spPr bwMode="auto">
          <a:xfrm>
            <a:off x="1785918" y="357166"/>
            <a:ext cx="1914528" cy="4467232"/>
          </a:xfrm>
          <a:prstGeom prst="rect">
            <a:avLst/>
          </a:prstGeom>
          <a:noFill/>
        </p:spPr>
      </p:pic>
      <p:pic>
        <p:nvPicPr>
          <p:cNvPr id="218113" name="Picture 1" descr="3"/>
          <p:cNvPicPr>
            <a:picLocks noChangeAspect="1" noChangeArrowheads="1"/>
          </p:cNvPicPr>
          <p:nvPr/>
        </p:nvPicPr>
        <p:blipFill>
          <a:blip r:embed="rId3" cstate="print"/>
          <a:srcRect l="34174" b="65237"/>
          <a:stretch>
            <a:fillRect/>
          </a:stretch>
        </p:blipFill>
        <p:spPr bwMode="auto">
          <a:xfrm>
            <a:off x="4071934" y="1500174"/>
            <a:ext cx="4629296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286388"/>
            <a:ext cx="38576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Рис. 4.13. Распределение орошающей жидкости по высоте насадочной колонны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214818"/>
            <a:ext cx="37862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Рис. 4.14. 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Перераспределители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жидкости между слоями насадки: </a:t>
            </a:r>
          </a:p>
          <a:p>
            <a:pPr marL="360363">
              <a:lnSpc>
                <a:spcPts val="1800"/>
              </a:lnSpc>
              <a:spcAft>
                <a:spcPts val="0"/>
              </a:spcAft>
            </a:pP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конический; </a:t>
            </a:r>
          </a:p>
          <a:p>
            <a:pPr marL="360363">
              <a:lnSpc>
                <a:spcPts val="1800"/>
              </a:lnSpc>
              <a:spcAft>
                <a:spcPts val="0"/>
              </a:spcAft>
            </a:pP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патрубковый; </a:t>
            </a:r>
          </a:p>
          <a:p>
            <a:pPr marL="360363">
              <a:lnSpc>
                <a:spcPts val="1800"/>
              </a:lnSpc>
              <a:spcAft>
                <a:spcPts val="0"/>
              </a:spcAft>
            </a:pP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конический с патрубками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457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Equation</vt:lpstr>
      <vt:lpstr>Формула</vt:lpstr>
      <vt:lpstr>Проблема масштабного перехода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2014-02-07T10:23:29Z</dcterms:modified>
</cp:coreProperties>
</file>