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30.11.2023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30.11.2023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30.11.2023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30.11.2023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30.11.2023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30.11.2023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30.11.2023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30.11.2023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30.11.2023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30.11.2023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30.11.2023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30.11.2023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335846"/>
            <a:ext cx="7704856" cy="6370975"/>
          </a:xfrm>
          <a:prstGeom prst="rect">
            <a:avLst/>
          </a:prstGeom>
        </p:spPr>
        <p:txBody>
          <a:bodyPr wrap="square">
            <a:spAutoFit/>
          </a:bodyPr>
          <a:lstStyle/>
          <a:p>
            <a:r>
              <a:rPr lang="ru-RU" sz="2400" b="1" dirty="0"/>
              <a:t>Раздел 3.  Методы анализа данных в социологии и маркетинге.</a:t>
            </a:r>
          </a:p>
          <a:p>
            <a:r>
              <a:rPr lang="ru-RU" sz="2400" b="1" dirty="0"/>
              <a:t>Тема 3.2. Факторный анализ (2 часа)</a:t>
            </a:r>
          </a:p>
          <a:p>
            <a:endParaRPr lang="ru-RU" sz="2400" b="1" dirty="0"/>
          </a:p>
          <a:p>
            <a:r>
              <a:rPr lang="ru-RU" sz="2400" b="1" dirty="0"/>
              <a:t>1.	Выполнение факторного анализа</a:t>
            </a:r>
          </a:p>
          <a:p>
            <a:r>
              <a:rPr lang="ru-RU" sz="2400" b="1" dirty="0"/>
              <a:t>2.	Применение анализа общих факторов. </a:t>
            </a:r>
          </a:p>
          <a:p>
            <a:endParaRPr lang="ru-RU" sz="2400" dirty="0"/>
          </a:p>
          <a:p>
            <a:r>
              <a:rPr lang="ru-RU" sz="2400" dirty="0"/>
              <a:t>Факторный анализ как метод редукции данных </a:t>
            </a:r>
          </a:p>
          <a:p>
            <a:r>
              <a:rPr lang="ru-RU" sz="2400" dirty="0"/>
              <a:t>Предположим, что вы проводите (до некоторой степени "глупое") исследование, в котором измеряете рост ста людей в дюймах и сантиметрах. Таким образом, у вас имеются две переменные. Если далее вы захотите исследовать, например, влияние различных пищевых добавок на рост, будете ли вы продолжать использовать обе переменные? Вероятно, нет, т.к. рост является одной характеристикой человека, независимо от того, в каких единицах он измеряется. </a:t>
            </a:r>
          </a:p>
        </p:txBody>
      </p:sp>
    </p:spTree>
    <p:extLst>
      <p:ext uri="{BB962C8B-B14F-4D97-AF65-F5344CB8AC3E}">
        <p14:creationId xmlns:p14="http://schemas.microsoft.com/office/powerpoint/2010/main" val="7377839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889844"/>
            <a:ext cx="8640960" cy="5262979"/>
          </a:xfrm>
          <a:prstGeom prst="rect">
            <a:avLst/>
          </a:prstGeom>
        </p:spPr>
        <p:txBody>
          <a:bodyPr wrap="square">
            <a:spAutoFit/>
          </a:bodyPr>
          <a:lstStyle/>
          <a:p>
            <a:r>
              <a:rPr lang="ru-RU" sz="2400" b="1" dirty="0"/>
              <a:t>Критерий Кайзера. </a:t>
            </a:r>
            <a:r>
              <a:rPr lang="ru-RU" sz="2400" dirty="0"/>
              <a:t>Сначала вы можете отобрать только факторы, с собственными значениями, большими 1. По существу, это означает, что если фактор не выделяет дисперсию, эквивалентную, по крайней мере, дисперсии одной переменной, то он опускается. Этот критерий предложен Кайзером (</a:t>
            </a:r>
            <a:r>
              <a:rPr lang="ru-RU" sz="2400" dirty="0" err="1"/>
              <a:t>Kaiser</a:t>
            </a:r>
            <a:r>
              <a:rPr lang="ru-RU" sz="2400" dirty="0"/>
              <a:t>, 1960), и является, вероятно, наиболее широко используемым. В приведенном выше примере на основе этого критерия вам следует сохранить только 2 фактора (две главные компоненты). </a:t>
            </a:r>
          </a:p>
          <a:p>
            <a:r>
              <a:rPr lang="ru-RU" sz="2400" b="1" dirty="0"/>
              <a:t>Критерий каменистой осыпи. </a:t>
            </a:r>
            <a:r>
              <a:rPr lang="ru-RU" sz="2400" dirty="0"/>
              <a:t>Критерий каменистой осыпи является графическим методом, впервые предложенным </a:t>
            </a:r>
            <a:r>
              <a:rPr lang="ru-RU" sz="2400" dirty="0" err="1"/>
              <a:t>Кэттелем</a:t>
            </a:r>
            <a:r>
              <a:rPr lang="ru-RU" sz="2400" dirty="0"/>
              <a:t> (</a:t>
            </a:r>
            <a:r>
              <a:rPr lang="ru-RU" sz="2400" dirty="0" err="1"/>
              <a:t>Cattell</a:t>
            </a:r>
            <a:r>
              <a:rPr lang="ru-RU" sz="2400" dirty="0"/>
              <a:t>, 1966). Вы можете изобразить собственные значения, представленные в таблице ранее, в виде простого графика. </a:t>
            </a:r>
          </a:p>
        </p:txBody>
      </p:sp>
    </p:spTree>
    <p:extLst>
      <p:ext uri="{BB962C8B-B14F-4D97-AF65-F5344CB8AC3E}">
        <p14:creationId xmlns:p14="http://schemas.microsoft.com/office/powerpoint/2010/main" val="21819857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1323046"/>
            <a:ext cx="4481661" cy="31879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36665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476672"/>
            <a:ext cx="8856984" cy="4524315"/>
          </a:xfrm>
          <a:prstGeom prst="rect">
            <a:avLst/>
          </a:prstGeom>
        </p:spPr>
        <p:txBody>
          <a:bodyPr wrap="square">
            <a:spAutoFit/>
          </a:bodyPr>
          <a:lstStyle/>
          <a:p>
            <a:r>
              <a:rPr lang="ru-RU" sz="2400" dirty="0"/>
              <a:t>Теперь предположим, вы хотите измерить удовлетворенность людей жизнью, для чего составляете вопросник с различными пунктами; среди других вопросов задаете следующие: удовлетворены ли люди своим хобби (пункт 1) и как интенсивно они им занимаются (пункт 2). Результаты преобразуются так, что средние ответы (например, для удовлетворенности) соответствуют значению 100, в то время как ниже и выше средних ответов расположены меньшие и большие значения, соответственно. Две переменные (ответы на два разных пункта) коррелированы между собой. Из высокой коррелированности двух этих переменных можно сделать вывод об избыточности двух пунктов опросника. </a:t>
            </a:r>
          </a:p>
        </p:txBody>
      </p:sp>
    </p:spTree>
    <p:extLst>
      <p:ext uri="{BB962C8B-B14F-4D97-AF65-F5344CB8AC3E}">
        <p14:creationId xmlns:p14="http://schemas.microsoft.com/office/powerpoint/2010/main" val="16229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31032" y="332656"/>
            <a:ext cx="8712968" cy="5016758"/>
          </a:xfrm>
          <a:prstGeom prst="rect">
            <a:avLst/>
          </a:prstGeom>
        </p:spPr>
        <p:txBody>
          <a:bodyPr wrap="square">
            <a:spAutoFit/>
          </a:bodyPr>
          <a:lstStyle/>
          <a:p>
            <a:r>
              <a:rPr lang="ru-RU" sz="2000" b="1" dirty="0"/>
              <a:t>Объединение двух переменных в один фактор</a:t>
            </a:r>
            <a:r>
              <a:rPr lang="ru-RU" sz="2000" dirty="0"/>
              <a:t>. Зависимость между переменными можно обнаружить с помощью диаграммы рассеяния. Полученная путем подгонки линия регрессии дает графическое представление зависимости. Если определить новую переменную на основе линии регрессии, изображенной на этой диаграмме, то такая переменная будет включить в себя наиболее существенные черты обеих переменных. Итак, фактически, вы сократили число переменных и заменили две одной. Отметим, что новый фактор (переменная) в действительности является линейной комбинацией двух исходных переменных. </a:t>
            </a:r>
          </a:p>
          <a:p>
            <a:r>
              <a:rPr lang="ru-RU" sz="2000" b="1" dirty="0"/>
              <a:t>Анализ главных компонент</a:t>
            </a:r>
            <a:r>
              <a:rPr lang="ru-RU" sz="2000" dirty="0"/>
              <a:t>. Пример, в котором две коррелированные переменные объединены в один фактор, показывает главную идею факторного анализа или, более точно, анализа главных компонент (это различие будет обсуждаться позднее). Если пример с двумя переменными распространить на большее число переменных, то вычисления становятся сложнее, однако основной принцип представления двух или более зависимых переменных одним фактором остается в силе. </a:t>
            </a:r>
          </a:p>
        </p:txBody>
      </p:sp>
    </p:spTree>
    <p:extLst>
      <p:ext uri="{BB962C8B-B14F-4D97-AF65-F5344CB8AC3E}">
        <p14:creationId xmlns:p14="http://schemas.microsoft.com/office/powerpoint/2010/main" val="3726993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97346"/>
            <a:ext cx="8784976" cy="5632311"/>
          </a:xfrm>
          <a:prstGeom prst="rect">
            <a:avLst/>
          </a:prstGeom>
        </p:spPr>
        <p:txBody>
          <a:bodyPr wrap="square">
            <a:spAutoFit/>
          </a:bodyPr>
          <a:lstStyle/>
          <a:p>
            <a:r>
              <a:rPr lang="ru-RU" sz="2400" b="1" dirty="0"/>
              <a:t>Выделение главных компонент. </a:t>
            </a:r>
            <a:r>
              <a:rPr lang="ru-RU" sz="2400" dirty="0"/>
              <a:t>В основном процедура выделения главных компонент подобна вращению, </a:t>
            </a:r>
            <a:r>
              <a:rPr lang="ru-RU" sz="2400" dirty="0" err="1"/>
              <a:t>максимизирующему</a:t>
            </a:r>
            <a:r>
              <a:rPr lang="ru-RU" sz="2400" dirty="0"/>
              <a:t> дисперсию (</a:t>
            </a:r>
            <a:r>
              <a:rPr lang="ru-RU" sz="2400" dirty="0" err="1"/>
              <a:t>варимакс</a:t>
            </a:r>
            <a:r>
              <a:rPr lang="ru-RU" sz="2400" dirty="0"/>
              <a:t>) исходного пространства переменных. Например, на диаграмме рассеяния вы можете рассматривать линию регрессии как ось X, повернув ее так, что она совпадает с прямой регрессии. Этот тип вращения называется вращением, </a:t>
            </a:r>
            <a:r>
              <a:rPr lang="ru-RU" sz="2400" dirty="0" err="1"/>
              <a:t>максимизирующим</a:t>
            </a:r>
            <a:r>
              <a:rPr lang="ru-RU" sz="2400" dirty="0"/>
              <a:t> дисперсию, так как критерий (цель) вращения заключается в максимизации дисперсии (изменчивости) "новой" переменной (фактора) и минимизации разброса вокруг нее. </a:t>
            </a:r>
          </a:p>
          <a:p>
            <a:r>
              <a:rPr lang="ru-RU" sz="2400" b="1" dirty="0"/>
              <a:t>Обобщение на случай многих переменных</a:t>
            </a:r>
            <a:r>
              <a:rPr lang="ru-RU" sz="2400" dirty="0"/>
              <a:t>. В том случае, когда имеются более двух переменных, можно считать, что они определяют трехмерное "пространство" точно так же, как две переменные определяют плоскость. Если вы имеете три переменные, то можете построить 3М диаграмму рассеяния. </a:t>
            </a:r>
          </a:p>
        </p:txBody>
      </p:sp>
    </p:spTree>
    <p:extLst>
      <p:ext uri="{BB962C8B-B14F-4D97-AF65-F5344CB8AC3E}">
        <p14:creationId xmlns:p14="http://schemas.microsoft.com/office/powerpoint/2010/main" val="2300482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1196753"/>
            <a:ext cx="4595463" cy="3268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24971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3358" y="227335"/>
            <a:ext cx="9036496" cy="6463308"/>
          </a:xfrm>
          <a:prstGeom prst="rect">
            <a:avLst/>
          </a:prstGeom>
        </p:spPr>
        <p:txBody>
          <a:bodyPr wrap="square">
            <a:spAutoFit/>
          </a:bodyPr>
          <a:lstStyle/>
          <a:p>
            <a:r>
              <a:rPr lang="ru-RU" dirty="0"/>
              <a:t>Для случая более трех переменных, становится невозможным представить точки на диаграмме рассеяния, однако логика вращения осей с целью максимизации дисперсии нового фактора остается прежней. </a:t>
            </a:r>
          </a:p>
          <a:p>
            <a:r>
              <a:rPr lang="ru-RU" b="1" dirty="0"/>
              <a:t>Несколько ортогональных факторов</a:t>
            </a:r>
            <a:r>
              <a:rPr lang="ru-RU" dirty="0"/>
              <a:t>. После того, как вы нашли линию, для которой дисперсия максимальна, вокруг нее остается некоторый разброс данных. И процедуру естественно повторить. В анализе главных компонент именно так и делается: после того, как первый фактор выделен, то есть, после того, как первая линия проведена, определяется следующая линия, </a:t>
            </a:r>
            <a:r>
              <a:rPr lang="ru-RU" dirty="0" err="1"/>
              <a:t>максимизирующая</a:t>
            </a:r>
            <a:r>
              <a:rPr lang="ru-RU" dirty="0"/>
              <a:t> остаточную вариацию (разброс данных вокруг первой прямой), и т.д. Таким образом, факторы последовательно выделяются один за другим. Так как каждый последующий фактор определяется так, чтобы максимизировать изменчивость, оставшуюся от предыдущих, то факторы оказываются независимыми друг от друга. Другими словами, некоррелированными или ортогональными. </a:t>
            </a:r>
          </a:p>
          <a:p>
            <a:r>
              <a:rPr lang="ru-RU" b="1" dirty="0"/>
              <a:t>Сколько факторов следует выделять? </a:t>
            </a:r>
            <a:r>
              <a:rPr lang="ru-RU" dirty="0"/>
              <a:t>Напомним, что анализ главных компонент является методом сокращения или редукции данных, т.е. методом сокращения числа переменных. Возникает естественный вопрос: сколько факторов следует выделять? Отметим, что в процессе последовательного выделения факторов они включают в себя все меньше и меньше изменчивости. Решение о том, когда следует остановить процедуру выделения факторов, главным образом зависит от точки зрения на то, что считать малой "случайной" изменчивостью. Это решение достаточно произвольно, однако имеются некоторые рекомендации, позволяющие рационально выбрать число факторов, как показано в Обзоре результатов анализа главных компонент, см. раздел Собственные значения и задача о числе факторов. </a:t>
            </a:r>
          </a:p>
        </p:txBody>
      </p:sp>
    </p:spTree>
    <p:extLst>
      <p:ext uri="{BB962C8B-B14F-4D97-AF65-F5344CB8AC3E}">
        <p14:creationId xmlns:p14="http://schemas.microsoft.com/office/powerpoint/2010/main" val="2425281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335846"/>
            <a:ext cx="8712968" cy="5262979"/>
          </a:xfrm>
          <a:prstGeom prst="rect">
            <a:avLst/>
          </a:prstGeom>
        </p:spPr>
        <p:txBody>
          <a:bodyPr wrap="square">
            <a:spAutoFit/>
          </a:bodyPr>
          <a:lstStyle/>
          <a:p>
            <a:r>
              <a:rPr lang="ru-RU" sz="2400" b="1" dirty="0"/>
              <a:t>Обзор результатов анализа главных компонент. </a:t>
            </a:r>
            <a:r>
              <a:rPr lang="ru-RU" sz="2400" dirty="0"/>
              <a:t>Посмотрим теперь на некоторые стандартные результаты анализа главных компонент. При повторных итерациях вы выделяете факторы с все меньшей и меньшей дисперсией. Для простоты изложения считаем, что обычно работа начинается с матрицы, в которой дисперсии всех переменных равны 1.0. Поэтому общая дисперсия равна числу переменных. Например, если вы имеете 10 переменных, каждая из которых имеет дисперсию 1, то наибольшая изменчивость, которая потенциально может быть выделена, равна 10 раз по 1. Предположим, что при изучении степени удовлетворенности жизнью вы включили 10 пунктов для измерения различных аспектов удовлетворенности домашней жизнью и работой. Дисперсия, объясненная последовательными факторами, представлена в следующей таблице: </a:t>
            </a:r>
          </a:p>
        </p:txBody>
      </p:sp>
    </p:spTree>
    <p:extLst>
      <p:ext uri="{BB962C8B-B14F-4D97-AF65-F5344CB8AC3E}">
        <p14:creationId xmlns:p14="http://schemas.microsoft.com/office/powerpoint/2010/main" val="14570173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8374" t="31746" r="24256" b="22538"/>
          <a:stretch/>
        </p:blipFill>
        <p:spPr bwMode="auto">
          <a:xfrm>
            <a:off x="1691680" y="116632"/>
            <a:ext cx="6277880" cy="43178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38040" t="52579" r="23810" b="29564"/>
          <a:stretch/>
        </p:blipFill>
        <p:spPr bwMode="auto">
          <a:xfrm>
            <a:off x="1691679" y="4420840"/>
            <a:ext cx="6408713" cy="16865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5802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498" y="125689"/>
            <a:ext cx="8964488" cy="6740307"/>
          </a:xfrm>
          <a:prstGeom prst="rect">
            <a:avLst/>
          </a:prstGeom>
        </p:spPr>
        <p:txBody>
          <a:bodyPr wrap="square">
            <a:spAutoFit/>
          </a:bodyPr>
          <a:lstStyle/>
          <a:p>
            <a:r>
              <a:rPr lang="ru-RU" sz="2400" b="1" dirty="0"/>
              <a:t>Собственные значения. </a:t>
            </a:r>
            <a:r>
              <a:rPr lang="ru-RU" sz="2400" dirty="0"/>
              <a:t>Во втором столбце (Собственные значения) таблицы результатов вы можете найти дисперсию нового, только что выделенного фактора. В третьем столбце для каждого фактора приводится процент от общей дисперсии (в данном примере она равна 10) для каждого фактора. Как можно видеть, первый фактор (значение 1) объясняет 61 процент общей дисперсии, фактор 2 (значение 2) - 18 процентов, и т.д. Четвертый столбец содержит накопленную или кумулятивную дисперсию. Дисперсии, выделяемые факторами, названы собственными значениями. Это название происходит из использованного способа вычисления. </a:t>
            </a:r>
          </a:p>
          <a:p>
            <a:r>
              <a:rPr lang="ru-RU" sz="2400" b="1" dirty="0"/>
              <a:t>Собственные значения и задача о числе факторов. </a:t>
            </a:r>
            <a:r>
              <a:rPr lang="ru-RU" sz="2400" dirty="0"/>
              <a:t>Как только получена информация о том, сколько дисперсии выделил каждый фактор, вы можете возвратиться к вопросу о том, сколько факторов следует оставить. Как говорилось выше, по своей природе это решение произвольно. Однако имеются некоторые общеупотребительные рекомендации, и на практике следование им дает наилучшие результаты. </a:t>
            </a:r>
          </a:p>
        </p:txBody>
      </p:sp>
    </p:spTree>
    <p:extLst>
      <p:ext uri="{BB962C8B-B14F-4D97-AF65-F5344CB8AC3E}">
        <p14:creationId xmlns:p14="http://schemas.microsoft.com/office/powerpoint/2010/main" val="236996533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1064</Words>
  <Application>Microsoft Office PowerPoint</Application>
  <PresentationFormat>Экран (4:3)</PresentationFormat>
  <Paragraphs>21</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Gimiki</dc:creator>
  <cp:lastModifiedBy>Пользователь Windows</cp:lastModifiedBy>
  <cp:revision>11</cp:revision>
  <dcterms:created xsi:type="dcterms:W3CDTF">2023-11-30T12:16:50Z</dcterms:created>
  <dcterms:modified xsi:type="dcterms:W3CDTF">2023-11-30T12:22:10Z</dcterms:modified>
</cp:coreProperties>
</file>