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0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/>
    <p:restoredTop sz="94727"/>
  </p:normalViewPr>
  <p:slideViewPr>
    <p:cSldViewPr snapToGrid="0" snapToObjects="1">
      <p:cViewPr>
        <p:scale>
          <a:sx n="78" d="100"/>
          <a:sy n="78" d="100"/>
        </p:scale>
        <p:origin x="-178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10" y="410306"/>
            <a:ext cx="8643966" cy="16785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spc="-30" dirty="0" smtClean="0">
                <a:latin typeface="Helvetica" charset="0"/>
                <a:ea typeface="Helvetica" charset="0"/>
                <a:cs typeface="Helvetica" charset="0"/>
              </a:rPr>
              <a:t>3.1</a:t>
            </a:r>
            <a:r>
              <a:rPr lang="en-US" sz="2800" b="1" dirty="0" smtClean="0">
                <a:latin typeface="+mj-lt"/>
              </a:rPr>
              <a:t>:</a:t>
            </a:r>
            <a:r>
              <a:rPr lang="en-US" sz="2800" b="1" spc="-5" dirty="0" smtClean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Основы гидродинамики и схемы концентрации напора ГЭС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/>
              <a:t>Сегментный затвор плотины головного узла</a:t>
            </a:r>
            <a:endParaRPr lang="ru-RU" altLang="ru-RU"/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A0FAC0-AD95-484C-B0F5-C5AE1D3FCA9B}" type="slidenum">
              <a:rPr lang="en-US" altLang="ru-RU" sz="1455"/>
              <a:pPr/>
              <a:t>10</a:t>
            </a:fld>
            <a:endParaRPr lang="en-US" altLang="ru-RU" sz="1455"/>
          </a:p>
        </p:txBody>
      </p:sp>
      <p:pic>
        <p:nvPicPr>
          <p:cNvPr id="24579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84" y="1560080"/>
            <a:ext cx="7713806" cy="51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БСР (бассейн суточного регулирования) - напорный бассейн</a:t>
            </a:r>
            <a:endParaRPr lang="ru-RU" altLang="ru-RU"/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BE2F2-F29F-D54F-A51E-BD7E0AA54A47}" type="slidenum">
              <a:rPr lang="en-US" altLang="ru-RU" sz="1455"/>
              <a:pPr/>
              <a:t>11</a:t>
            </a:fld>
            <a:endParaRPr lang="en-US" altLang="ru-RU" sz="1455"/>
          </a:p>
        </p:txBody>
      </p:sp>
      <p:pic>
        <p:nvPicPr>
          <p:cNvPr id="2560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52" y="1616364"/>
            <a:ext cx="8382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Аналогичный БСР, но состава сооружений Аушигерской ГЭС</a:t>
            </a:r>
            <a:endParaRPr lang="ru-RU" altLang="ru-RU"/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1DA63-7AAA-7F43-B76E-DF079496D59A}" type="slidenum">
              <a:rPr lang="en-US" altLang="ru-RU" sz="1455"/>
              <a:pPr/>
              <a:t>12</a:t>
            </a:fld>
            <a:endParaRPr lang="en-US" altLang="ru-RU" sz="1455"/>
          </a:p>
        </p:txBody>
      </p:sp>
      <p:pic>
        <p:nvPicPr>
          <p:cNvPr id="2662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596159"/>
            <a:ext cx="7549284" cy="50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0"/>
              <a:t>Железобетонный уравнительный резервуар Кашхатау ГЭС высотой около 40</a:t>
            </a:r>
            <a:endParaRPr lang="ru-RU" altLang="ru-RU"/>
          </a:p>
        </p:txBody>
      </p:sp>
      <p:sp>
        <p:nvSpPr>
          <p:cNvPr id="2765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BD572E-6106-F041-B93B-1A64BE8B33BE}" type="slidenum">
              <a:rPr lang="en-US" altLang="ru-RU" sz="1455"/>
              <a:pPr/>
              <a:t>13</a:t>
            </a:fld>
            <a:endParaRPr lang="en-US" altLang="ru-RU" sz="1455"/>
          </a:p>
        </p:txBody>
      </p:sp>
      <p:pic>
        <p:nvPicPr>
          <p:cNvPr id="27651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516785"/>
            <a:ext cx="7648864" cy="51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Уравнительный резервуар </a:t>
            </a:r>
          </a:p>
        </p:txBody>
      </p:sp>
      <p:sp>
        <p:nvSpPr>
          <p:cNvPr id="2867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079F0C-6C98-2D45-8ADA-D04D41EAC4A6}" type="slidenum">
              <a:rPr lang="en-US" altLang="ru-RU" sz="1455"/>
              <a:pPr/>
              <a:t>14</a:t>
            </a:fld>
            <a:endParaRPr lang="en-US" altLang="ru-RU" sz="1455"/>
          </a:p>
        </p:txBody>
      </p:sp>
      <p:pic>
        <p:nvPicPr>
          <p:cNvPr id="2867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5" y="1482148"/>
            <a:ext cx="7911523" cy="52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charset="0"/>
                <a:ea typeface="Times New Roman" charset="0"/>
                <a:cs typeface="Times New Roman" charset="0"/>
              </a:rPr>
              <a:t>Схема ПЭС</a:t>
            </a:r>
            <a:endParaRPr lang="ru-RU" altLang="ru-RU"/>
          </a:p>
        </p:txBody>
      </p:sp>
      <p:sp>
        <p:nvSpPr>
          <p:cNvPr id="2969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C4A26-9858-744E-AD66-DDCA10EF7D54}" type="slidenum">
              <a:rPr lang="en-US" altLang="ru-RU" sz="1455"/>
              <a:pPr/>
              <a:t>15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92256" y="1968927"/>
            <a:ext cx="18126364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57" y="2120035"/>
            <a:ext cx="5433579" cy="34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2299711" y="5917045"/>
            <a:ext cx="7068705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а – план; б – цикл прилива; в – цикл отлива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Схема ГАЭС</a:t>
            </a:r>
          </a:p>
        </p:txBody>
      </p:sp>
      <p:sp>
        <p:nvSpPr>
          <p:cNvPr id="3072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B5E110-3653-C64F-BCC7-B73FF3F81E53}" type="slidenum">
              <a:rPr lang="en-US" altLang="ru-RU" sz="1455"/>
              <a:pPr/>
              <a:t>16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49745" y="2361472"/>
            <a:ext cx="16662977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 sz="1636"/>
          </a:p>
        </p:txBody>
      </p:sp>
      <p:pic>
        <p:nvPicPr>
          <p:cNvPr id="307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923762"/>
            <a:ext cx="4543136" cy="3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757199" y="5397501"/>
            <a:ext cx="7135091" cy="6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1 - верхний бассейн; 2 - напорный  трубопровод;  3 - здание ГАЭС; 4 - нижний бассейн</a:t>
            </a:r>
            <a:r>
              <a:rPr lang="ru-RU" altLang="ru-RU" sz="1818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Основное уравнение</a:t>
            </a:r>
            <a:r>
              <a:rPr lang="ru-RU" dirty="0" smtClean="0"/>
              <a:t> </a:t>
            </a:r>
            <a:r>
              <a:rPr lang="ru-RU" i="1" dirty="0"/>
              <a:t>гидродинамики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39034"/>
              </p:ext>
            </p:extLst>
          </p:nvPr>
        </p:nvGraphicFramePr>
        <p:xfrm>
          <a:off x="691182" y="5287776"/>
          <a:ext cx="3136900" cy="1077589"/>
        </p:xfrm>
        <a:graphic>
          <a:graphicData uri="http://schemas.openxmlformats.org/drawingml/2006/table">
            <a:tbl>
              <a:tblPr/>
              <a:tblGrid>
                <a:gridCol w="3136900"/>
              </a:tblGrid>
              <a:tr h="1077589">
                <a:tc>
                  <a:txBody>
                    <a:bodyPr/>
                    <a:lstStyle/>
                    <a:p>
                      <a:pPr marL="90170" indent="-90170" algn="r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90170" indent="-90170" algn="just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  <a:p>
                      <a:pPr marL="90170" algn="just" hangingPunct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Times New Roman" charset="0"/>
                        </a:rPr>
                        <a:t>Рис</a:t>
                      </a:r>
                      <a:r>
                        <a:rPr lang="ru-RU" sz="1400" dirty="0" smtClean="0">
                          <a:effectLst/>
                          <a:latin typeface="Times New Roman" charset="0"/>
                          <a:ea typeface="Times New Roman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Times New Roman" charset="0"/>
                        </a:rPr>
                        <a:t>Схема потока жидкости и его характеристики в сечениях 1 и 2</a:t>
                      </a:r>
                      <a:endParaRPr lang="ru-RU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33" name="Рисунок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70994"/>
            <a:ext cx="2895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2970" y="3579555"/>
            <a:ext cx="751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ts val="1800"/>
              </a:lnSpc>
              <a:spcAft>
                <a:spcPts val="0"/>
              </a:spcAft>
              <a:tabLst>
                <a:tab pos="-360680" algn="l"/>
              </a:tabLst>
            </a:pPr>
            <a:r>
              <a:rPr lang="ru-RU" dirty="0" smtClean="0">
                <a:latin typeface="Times New Roman" charset="0"/>
                <a:ea typeface="Times New Roman" charset="0"/>
              </a:rPr>
              <a:t>Полная </a:t>
            </a:r>
            <a:r>
              <a:rPr lang="ru-RU" dirty="0">
                <a:latin typeface="Times New Roman" charset="0"/>
                <a:ea typeface="Times New Roman" charset="0"/>
              </a:rPr>
              <a:t>механическая энергия какой-либо выделенной части жидкости потока, равная сумме потенциальной и кинетической энергий </a:t>
            </a:r>
            <a:r>
              <a:rPr lang="ru-RU" sz="2000" dirty="0">
                <a:latin typeface="Times New Roman" charset="0"/>
                <a:ea typeface="Times New Roman" charset="0"/>
              </a:rPr>
              <a:t>(Э</a:t>
            </a:r>
            <a:r>
              <a:rPr lang="ru-RU" sz="2000" i="1" dirty="0">
                <a:latin typeface="Times New Roman" charset="0"/>
                <a:ea typeface="Times New Roman" charset="0"/>
              </a:rPr>
              <a:t> = </a:t>
            </a:r>
            <a:r>
              <a:rPr lang="en-US" sz="2000" i="1" dirty="0" err="1">
                <a:latin typeface="Times New Roman" charset="0"/>
                <a:ea typeface="Times New Roman" charset="0"/>
              </a:rPr>
              <a:t>mgH</a:t>
            </a:r>
            <a:r>
              <a:rPr lang="en-US" sz="2400" baseline="-25000" dirty="0" err="1">
                <a:latin typeface="Times New Roman" charset="0"/>
                <a:ea typeface="Times New Roman" charset="0"/>
              </a:rPr>
              <a:t>c</a:t>
            </a:r>
            <a:r>
              <a:rPr lang="ru-RU" sz="2000" i="1" dirty="0">
                <a:latin typeface="Times New Roman" charset="0"/>
                <a:ea typeface="Times New Roman" charset="0"/>
              </a:rPr>
              <a:t> + </a:t>
            </a:r>
            <a:r>
              <a:rPr lang="en-US" sz="2000" i="1" dirty="0">
                <a:latin typeface="Times New Roman" charset="0"/>
                <a:ea typeface="Times New Roman" charset="0"/>
              </a:rPr>
              <a:t>mv</a:t>
            </a:r>
            <a:r>
              <a:rPr lang="ru-RU" sz="2000" baseline="30000" dirty="0">
                <a:latin typeface="Times New Roman" charset="0"/>
                <a:ea typeface="Times New Roman" charset="0"/>
              </a:rPr>
              <a:t>2</a:t>
            </a:r>
            <a:r>
              <a:rPr lang="ru-RU" sz="2000" i="1" dirty="0">
                <a:latin typeface="Times New Roman" charset="0"/>
                <a:ea typeface="Times New Roman" charset="0"/>
              </a:rPr>
              <a:t>/</a:t>
            </a:r>
            <a:r>
              <a:rPr lang="ru-RU" sz="2000" dirty="0">
                <a:latin typeface="Times New Roman" charset="0"/>
                <a:ea typeface="Times New Roman" charset="0"/>
              </a:rPr>
              <a:t>2</a:t>
            </a:r>
            <a:r>
              <a:rPr lang="ru-RU" dirty="0">
                <a:latin typeface="Times New Roman" charset="0"/>
                <a:ea typeface="Times New Roman" charset="0"/>
              </a:rPr>
              <a:t>), в каждом сечении потока сохраняется:</a:t>
            </a:r>
            <a:endParaRPr lang="ru-RU" sz="1100" dirty="0">
              <a:latin typeface="Times New Roman" charset="0"/>
              <a:ea typeface="Times New Roman" charset="0"/>
            </a:endParaRPr>
          </a:p>
          <a:p>
            <a:pPr algn="just" hangingPunct="0">
              <a:lnSpc>
                <a:spcPts val="1800"/>
              </a:lnSpc>
              <a:spcAft>
                <a:spcPts val="0"/>
              </a:spcAft>
              <a:tabLst>
                <a:tab pos="-360680" algn="l"/>
              </a:tabLst>
            </a:pPr>
            <a:r>
              <a:rPr lang="ru-RU" dirty="0">
                <a:latin typeface="Times New Roman" charset="0"/>
                <a:ea typeface="Times New Roman" charset="0"/>
              </a:rPr>
              <a:t> </a:t>
            </a:r>
            <a:endParaRPr lang="ru-RU" sz="1100" dirty="0">
              <a:latin typeface="Times New Roman" charset="0"/>
              <a:ea typeface="Times New Roman" charset="0"/>
            </a:endParaRPr>
          </a:p>
          <a:p>
            <a:r>
              <a:rPr lang="ru-RU" dirty="0">
                <a:latin typeface="Times New Roman" charset="0"/>
                <a:ea typeface="Times New Roman" charset="0"/>
              </a:rPr>
              <a:t>                   </a:t>
            </a:r>
            <a:r>
              <a:rPr lang="ru-RU" sz="2000" dirty="0">
                <a:latin typeface="Times New Roman" charset="0"/>
                <a:ea typeface="Times New Roman" charset="0"/>
              </a:rPr>
              <a:t>Э = </a:t>
            </a:r>
            <a:r>
              <a:rPr lang="en-US" sz="2000" i="1" dirty="0" err="1">
                <a:latin typeface="Times New Roman" charset="0"/>
                <a:ea typeface="Times New Roman" charset="0"/>
              </a:rPr>
              <a:t>mgH</a:t>
            </a:r>
            <a:r>
              <a:rPr lang="ru-RU" sz="2400" baseline="-25000" dirty="0">
                <a:latin typeface="Times New Roman" charset="0"/>
                <a:ea typeface="Times New Roman" charset="0"/>
              </a:rPr>
              <a:t>с</a:t>
            </a:r>
            <a:r>
              <a:rPr lang="ru-RU" sz="2000" baseline="-25000" dirty="0">
                <a:latin typeface="Times New Roman" charset="0"/>
                <a:ea typeface="Times New Roman" charset="0"/>
              </a:rPr>
              <a:t>1</a:t>
            </a:r>
            <a:r>
              <a:rPr lang="ru-RU" sz="2000" i="1" dirty="0">
                <a:latin typeface="Times New Roman" charset="0"/>
                <a:ea typeface="Times New Roman" charset="0"/>
              </a:rPr>
              <a:t> + </a:t>
            </a:r>
            <a:r>
              <a:rPr lang="en-US" sz="2000" i="1" dirty="0">
                <a:latin typeface="Times New Roman" charset="0"/>
                <a:ea typeface="Times New Roman" charset="0"/>
              </a:rPr>
              <a:t>mv</a:t>
            </a:r>
            <a:r>
              <a:rPr lang="ru-RU" sz="2000" baseline="-25000" dirty="0">
                <a:latin typeface="Times New Roman" charset="0"/>
                <a:ea typeface="Times New Roman" charset="0"/>
              </a:rPr>
              <a:t>1</a:t>
            </a:r>
            <a:r>
              <a:rPr lang="ru-RU" sz="2000" baseline="30000" dirty="0">
                <a:latin typeface="Times New Roman" charset="0"/>
                <a:ea typeface="Times New Roman" charset="0"/>
              </a:rPr>
              <a:t>2</a:t>
            </a:r>
            <a:r>
              <a:rPr lang="ru-RU" sz="2000" i="1" dirty="0">
                <a:latin typeface="Times New Roman" charset="0"/>
                <a:ea typeface="Times New Roman" charset="0"/>
              </a:rPr>
              <a:t>/</a:t>
            </a:r>
            <a:r>
              <a:rPr lang="ru-RU" sz="2000" dirty="0">
                <a:latin typeface="Times New Roman" charset="0"/>
                <a:ea typeface="Times New Roman" charset="0"/>
              </a:rPr>
              <a:t>2</a:t>
            </a:r>
            <a:r>
              <a:rPr lang="ru-RU" sz="2000" i="1" dirty="0">
                <a:latin typeface="Times New Roman" charset="0"/>
                <a:ea typeface="Times New Roman" charset="0"/>
              </a:rPr>
              <a:t> = </a:t>
            </a:r>
            <a:r>
              <a:rPr lang="en-US" sz="2000" i="1" dirty="0" err="1">
                <a:latin typeface="Times New Roman" charset="0"/>
                <a:ea typeface="Times New Roman" charset="0"/>
              </a:rPr>
              <a:t>mgH</a:t>
            </a:r>
            <a:r>
              <a:rPr lang="en-US" sz="2400" baseline="-25000" dirty="0" err="1">
                <a:latin typeface="Times New Roman" charset="0"/>
                <a:ea typeface="Times New Roman" charset="0"/>
              </a:rPr>
              <a:t>c</a:t>
            </a:r>
            <a:r>
              <a:rPr lang="ru-RU" sz="2000" baseline="-25000" dirty="0">
                <a:latin typeface="Times New Roman" charset="0"/>
                <a:ea typeface="Times New Roman" charset="0"/>
              </a:rPr>
              <a:t>2</a:t>
            </a:r>
            <a:r>
              <a:rPr lang="ru-RU" sz="2000" i="1" dirty="0">
                <a:latin typeface="Times New Roman" charset="0"/>
                <a:ea typeface="Times New Roman" charset="0"/>
              </a:rPr>
              <a:t> + </a:t>
            </a:r>
            <a:r>
              <a:rPr lang="en-US" sz="2000" i="1" dirty="0">
                <a:latin typeface="Times New Roman" charset="0"/>
                <a:ea typeface="Times New Roman" charset="0"/>
              </a:rPr>
              <a:t>mv</a:t>
            </a:r>
            <a:r>
              <a:rPr lang="ru-RU" sz="2000" baseline="-25000" dirty="0">
                <a:latin typeface="Times New Roman" charset="0"/>
                <a:ea typeface="Times New Roman" charset="0"/>
              </a:rPr>
              <a:t>2</a:t>
            </a:r>
            <a:r>
              <a:rPr lang="ru-RU" sz="2000" baseline="30000" dirty="0">
                <a:latin typeface="Times New Roman" charset="0"/>
                <a:ea typeface="Times New Roman" charset="0"/>
              </a:rPr>
              <a:t>2</a:t>
            </a:r>
            <a:r>
              <a:rPr lang="ru-RU" sz="2000" i="1" dirty="0">
                <a:latin typeface="Times New Roman" charset="0"/>
                <a:ea typeface="Times New Roman" charset="0"/>
              </a:rPr>
              <a:t>/</a:t>
            </a:r>
            <a:r>
              <a:rPr lang="ru-RU" sz="2000" dirty="0">
                <a:latin typeface="Times New Roman" charset="0"/>
                <a:ea typeface="Times New Roman" charset="0"/>
              </a:rPr>
              <a:t>2</a:t>
            </a:r>
            <a:r>
              <a:rPr lang="ru-RU" i="1" dirty="0">
                <a:latin typeface="Times New Roman" charset="0"/>
                <a:ea typeface="Times New Roman" charset="0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07810" y="28193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818281"/>
              </p:ext>
            </p:extLst>
          </p:nvPr>
        </p:nvGraphicFramePr>
        <p:xfrm>
          <a:off x="6307810" y="2819307"/>
          <a:ext cx="218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4" imgW="2184400" imgH="533400" progId="Equation.DSMT4">
                  <p:embed/>
                </p:oleObj>
              </mc:Choice>
              <mc:Fallback>
                <p:oleObj r:id="rId4" imgW="2184400" imgH="533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10" y="2819307"/>
                        <a:ext cx="2184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98817" y="1992318"/>
            <a:ext cx="5202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</a:rPr>
              <a:t>Удельная энергия </a:t>
            </a:r>
            <a:r>
              <a:rPr lang="ru-RU" dirty="0" smtClean="0">
                <a:latin typeface="Times New Roman" charset="0"/>
                <a:ea typeface="Times New Roman" charset="0"/>
              </a:rPr>
              <a:t>потока </a:t>
            </a:r>
            <a:r>
              <a:rPr lang="ru-RU" smtClean="0">
                <a:latin typeface="Times New Roman" charset="0"/>
                <a:ea typeface="Times New Roman" charset="0"/>
              </a:rPr>
              <a:t>или Уравнение Бернулли 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84159" y="2936330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</a:rPr>
              <a:t>Э</a:t>
            </a:r>
            <a:r>
              <a:rPr lang="ru-RU" i="1" dirty="0">
                <a:latin typeface="Times New Roman" charset="0"/>
                <a:ea typeface="Times New Roman" charset="0"/>
              </a:rPr>
              <a:t>/</a:t>
            </a:r>
            <a:r>
              <a:rPr lang="en-US" i="1" dirty="0">
                <a:latin typeface="Times New Roman" charset="0"/>
                <a:ea typeface="Times New Roman" charset="0"/>
              </a:rPr>
              <a:t>mg</a:t>
            </a:r>
            <a:r>
              <a:rPr lang="en-US" sz="1600" dirty="0">
                <a:latin typeface="Times New Roman" charset="0"/>
                <a:ea typeface="Times New Roman" charset="0"/>
              </a:rPr>
              <a:t> </a:t>
            </a:r>
            <a:r>
              <a:rPr lang="ru-RU" sz="1600" i="1" dirty="0">
                <a:latin typeface="Times New Roman" charset="0"/>
                <a:ea typeface="Times New Roman" charset="0"/>
              </a:rPr>
              <a:t>= </a:t>
            </a:r>
            <a:endParaRPr lang="ru-RU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Для реальных потоков с учетом неравномерности распределения скоростей по площади живого сечения и потерь напора </a:t>
            </a:r>
            <a:r>
              <a:rPr kumimoji="0" lang="ru-RU" altLang="ru-RU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</a:t>
            </a:r>
            <a:r>
              <a:rPr kumimoji="0" lang="ru-RU" altLang="ru-RU" sz="18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  <a:r>
              <a:rPr kumimoji="0" lang="ru-RU" altLang="ru-RU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связанных с работой сил трения, уравнение Бернулли записывается следующим образом: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92480"/>
              </p:ext>
            </p:extLst>
          </p:nvPr>
        </p:nvGraphicFramePr>
        <p:xfrm>
          <a:off x="5920460" y="5595248"/>
          <a:ext cx="295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6" imgW="2959100" imgH="533400" progId="Equation.DSMT4">
                  <p:embed/>
                </p:oleObj>
              </mc:Choice>
              <mc:Fallback>
                <p:oleObj r:id="rId6" imgW="29591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460" y="5595248"/>
                        <a:ext cx="29591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651394" y="6354247"/>
            <a:ext cx="2389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коэффициент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Корилиса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99042"/>
              </p:ext>
            </p:extLst>
          </p:nvPr>
        </p:nvGraphicFramePr>
        <p:xfrm>
          <a:off x="4556498" y="6192864"/>
          <a:ext cx="304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r:id="rId8" imgW="304668" imgH="241195" progId="Equation.DSMT4">
                  <p:embed/>
                </p:oleObj>
              </mc:Choice>
              <mc:Fallback>
                <p:oleObj r:id="rId8" imgW="30466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498" y="6192864"/>
                        <a:ext cx="3048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816494" y="6160900"/>
            <a:ext cx="7172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величина потери гидродинамического напора на участке между сечениями 1 и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36280"/>
              </p:ext>
            </p:extLst>
          </p:nvPr>
        </p:nvGraphicFramePr>
        <p:xfrm>
          <a:off x="4587498" y="6509292"/>
          <a:ext cx="165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r:id="rId10" imgW="164957" imgH="152268" progId="Equation.DSMT4">
                  <p:embed/>
                </p:oleObj>
              </mc:Choice>
              <mc:Fallback>
                <p:oleObj r:id="rId10" imgW="164957" imgH="15226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498" y="6509292"/>
                        <a:ext cx="165100" cy="15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61591" y="4923007"/>
            <a:ext cx="7627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</a:rPr>
              <a:t>Для реальных потоков </a:t>
            </a:r>
            <a:r>
              <a:rPr lang="ru-RU" dirty="0" smtClean="0">
                <a:latin typeface="Times New Roman" charset="0"/>
                <a:ea typeface="Times New Roman" charset="0"/>
              </a:rPr>
              <a:t>уравнение </a:t>
            </a:r>
            <a:r>
              <a:rPr lang="ru-RU" dirty="0">
                <a:latin typeface="Times New Roman" charset="0"/>
                <a:ea typeface="Times New Roman" charset="0"/>
              </a:rPr>
              <a:t>Бернулли записывается следующим образом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Плотинная схема концентрации напора</a:t>
            </a:r>
          </a:p>
        </p:txBody>
      </p:sp>
      <p:sp>
        <p:nvSpPr>
          <p:cNvPr id="1741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AD1C505-7403-A046-A1AC-C0ED5928855F}" type="slidenum">
              <a:rPr lang="en-US" altLang="ru-RU" sz="1455"/>
              <a:pPr/>
              <a:t>3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57199" y="1968927"/>
            <a:ext cx="12251171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636"/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00" y="2120035"/>
            <a:ext cx="6683375" cy="36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Схемы ГАЭС и ПЭС</a:t>
            </a:r>
          </a:p>
        </p:txBody>
      </p:sp>
      <p:sp>
        <p:nvSpPr>
          <p:cNvPr id="1843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8D7DDA-FF06-0D43-BB79-21DB2EE099C0}" type="slidenum">
              <a:rPr lang="en-US" altLang="ru-RU" sz="1455"/>
              <a:pPr/>
              <a:t>4</a:t>
            </a:fld>
            <a:endParaRPr lang="en-US" altLang="ru-RU" sz="1455"/>
          </a:p>
        </p:txBody>
      </p:sp>
      <p:pic>
        <p:nvPicPr>
          <p:cNvPr id="18435" name="Изображение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7" y="1825626"/>
            <a:ext cx="3863397" cy="332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Изображение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99" y="2053649"/>
            <a:ext cx="4787035" cy="287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Деривационная схема концентрации напора</a:t>
            </a: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9CBD79-1B94-ED4F-BFDD-BBF0DECE70C9}" type="slidenum">
              <a:rPr lang="en-US" altLang="ru-RU" sz="1455"/>
              <a:pPr/>
              <a:t>5</a:t>
            </a:fld>
            <a:endParaRPr lang="en-US" altLang="ru-RU" sz="1455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4802" y="1772654"/>
            <a:ext cx="14794056" cy="3440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1636"/>
          </a:p>
        </p:txBody>
      </p:sp>
      <p:pic>
        <p:nvPicPr>
          <p:cNvPr id="1946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02" y="1923762"/>
            <a:ext cx="6436591" cy="327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2054370" y="5563466"/>
            <a:ext cx="8413750" cy="9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1818">
                <a:latin typeface="Times New Roman" charset="0"/>
                <a:ea typeface="Times New Roman" charset="0"/>
                <a:cs typeface="Times New Roman" charset="0"/>
              </a:rPr>
              <a:t>а – вид гидроузла сверху; б – вид гидроузла сбоку; 1 – плотина; 2 – водоприемник; 3 – деривация; 4 – здание ГЭС; 5 – уравнительный резервуар; 6 – турбинный трубопровод</a:t>
            </a:r>
            <a:endParaRPr lang="ru-RU" altLang="ru-RU" sz="109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Кашхатау ГЭС</a:t>
            </a:r>
          </a:p>
        </p:txBody>
      </p:sp>
      <p:sp>
        <p:nvSpPr>
          <p:cNvPr id="20482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410C93-E957-E24C-A9AC-51DF9323B838}" type="slidenum">
              <a:rPr lang="en-US" altLang="ru-RU" sz="1455"/>
              <a:pPr/>
              <a:t>6</a:t>
            </a:fld>
            <a:endParaRPr lang="en-US" altLang="ru-RU" sz="1455"/>
          </a:p>
        </p:txBody>
      </p:sp>
      <p:pic>
        <p:nvPicPr>
          <p:cNvPr id="2048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97" y="1626467"/>
            <a:ext cx="7648864" cy="510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Аушигерская ГЭС</a:t>
            </a:r>
          </a:p>
        </p:txBody>
      </p:sp>
      <p:sp>
        <p:nvSpPr>
          <p:cNvPr id="21506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01D26C2-5386-644D-8EC0-97F6E953793C}" type="slidenum">
              <a:rPr lang="en-US" altLang="ru-RU" sz="1455"/>
              <a:pPr/>
              <a:t>7</a:t>
            </a:fld>
            <a:endParaRPr lang="en-US" altLang="ru-RU" sz="1455"/>
          </a:p>
        </p:txBody>
      </p:sp>
      <p:pic>
        <p:nvPicPr>
          <p:cNvPr id="21507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1" y="1513898"/>
            <a:ext cx="7517535" cy="50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/>
              <a:t>схема сооружений Кашхатау ГЭС</a:t>
            </a:r>
            <a:endParaRPr lang="ru-RU" altLang="ru-RU"/>
          </a:p>
        </p:txBody>
      </p:sp>
      <p:sp>
        <p:nvSpPr>
          <p:cNvPr id="22530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8F07753-44CD-E94F-834A-F5C509CB93A5}" type="slidenum">
              <a:rPr lang="en-US" altLang="ru-RU" sz="1455"/>
              <a:pPr/>
              <a:t>8</a:t>
            </a:fld>
            <a:endParaRPr lang="en-US" altLang="ru-RU" sz="1455"/>
          </a:p>
        </p:txBody>
      </p:sp>
      <p:pic>
        <p:nvPicPr>
          <p:cNvPr id="22531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50" y="1988705"/>
            <a:ext cx="9320068" cy="28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Головной узел Кашхатау ГЭС</a:t>
            </a:r>
          </a:p>
        </p:txBody>
      </p:sp>
      <p:sp>
        <p:nvSpPr>
          <p:cNvPr id="23554" name="Номер слайда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8" b="1">
                <a:solidFill>
                  <a:schemeClr val="tx1"/>
                </a:solidFill>
                <a:latin typeface="Arial" charset="0"/>
              </a:defRPr>
            </a:lvl1pPr>
            <a:lvl2pPr marL="675416" indent="-259775">
              <a:defRPr sz="1818" b="1">
                <a:solidFill>
                  <a:schemeClr val="tx1"/>
                </a:solidFill>
                <a:latin typeface="Arial" charset="0"/>
              </a:defRPr>
            </a:lvl2pPr>
            <a:lvl3pPr marL="1039101" indent="-207820">
              <a:defRPr sz="1818" b="1">
                <a:solidFill>
                  <a:schemeClr val="tx1"/>
                </a:solidFill>
                <a:latin typeface="Arial" charset="0"/>
              </a:defRPr>
            </a:lvl3pPr>
            <a:lvl4pPr marL="1454742" indent="-207820">
              <a:defRPr sz="1818" b="1">
                <a:solidFill>
                  <a:schemeClr val="tx1"/>
                </a:solidFill>
                <a:latin typeface="Arial" charset="0"/>
              </a:defRPr>
            </a:lvl4pPr>
            <a:lvl5pPr marL="1870382" indent="-207820">
              <a:defRPr sz="1818" b="1">
                <a:solidFill>
                  <a:schemeClr val="tx1"/>
                </a:solidFill>
                <a:latin typeface="Arial" charset="0"/>
              </a:defRPr>
            </a:lvl5pPr>
            <a:lvl6pPr marL="228602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6pPr>
            <a:lvl7pPr marL="2701663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7pPr>
            <a:lvl8pPr marL="311730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8pPr>
            <a:lvl9pPr marL="3532944" indent="-207820" eaLnBrk="0" fontAlgn="base" hangingPunct="0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9C2A55-3866-3042-B24F-AEBA513016D4}" type="slidenum">
              <a:rPr lang="en-US" altLang="ru-RU" sz="1455"/>
              <a:pPr/>
              <a:t>9</a:t>
            </a:fld>
            <a:endParaRPr lang="en-US" altLang="ru-RU" sz="1455"/>
          </a:p>
        </p:txBody>
      </p:sp>
      <p:pic>
        <p:nvPicPr>
          <p:cNvPr id="2355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84" y="1485035"/>
            <a:ext cx="7517534" cy="50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27027</TotalTime>
  <Words>240</Words>
  <Application>Microsoft Office PowerPoint</Application>
  <PresentationFormat>Произвольный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Equation.DSMT4</vt:lpstr>
      <vt:lpstr>Презентация PowerPoint</vt:lpstr>
      <vt:lpstr>Основное уравнение гидродинамики</vt:lpstr>
      <vt:lpstr>Плотинная схема концентрации напора</vt:lpstr>
      <vt:lpstr>Схемы ГАЭС и ПЭС</vt:lpstr>
      <vt:lpstr>Деривационная схема концентрации напора</vt:lpstr>
      <vt:lpstr>Кашхатау ГЭС</vt:lpstr>
      <vt:lpstr>Аушигерская ГЭС</vt:lpstr>
      <vt:lpstr>схема сооружений Кашхатау ГЭС</vt:lpstr>
      <vt:lpstr>Головной узел Кашхатау ГЭС</vt:lpstr>
      <vt:lpstr>Сегментный затвор плотины головного узла</vt:lpstr>
      <vt:lpstr>БСР (бассейн суточного регулирования) - напорный бассейн</vt:lpstr>
      <vt:lpstr>Аналогичный БСР, но состава сооружений Аушигерской ГЭС</vt:lpstr>
      <vt:lpstr>Железобетонный уравнительный резервуар Кашхатау ГЭС высотой около 40</vt:lpstr>
      <vt:lpstr>Уравнительный резервуар </vt:lpstr>
      <vt:lpstr>Схема ПЭС</vt:lpstr>
      <vt:lpstr>Схема ГАЭС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196</cp:revision>
  <dcterms:created xsi:type="dcterms:W3CDTF">2018-11-25T16:28:05Z</dcterms:created>
  <dcterms:modified xsi:type="dcterms:W3CDTF">2024-05-21T07:25:42Z</dcterms:modified>
</cp:coreProperties>
</file>