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9" r:id="rId3"/>
    <p:sldId id="260" r:id="rId4"/>
    <p:sldId id="261" r:id="rId5"/>
    <p:sldId id="262" r:id="rId6"/>
    <p:sldId id="263" r:id="rId7"/>
    <p:sldId id="264" r:id="rId8"/>
    <p:sldId id="266" r:id="rId9"/>
    <p:sldId id="267" r:id="rId10"/>
    <p:sldId id="268" r:id="rId11"/>
    <p:sldId id="269" r:id="rId12"/>
    <p:sldId id="270" r:id="rId13"/>
    <p:sldId id="271" r:id="rId14"/>
    <p:sldId id="274" r:id="rId15"/>
    <p:sldId id="273" r:id="rId16"/>
    <p:sldId id="272" r:id="rId17"/>
    <p:sldId id="275" r:id="rId18"/>
    <p:sldId id="27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403" y="-7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DA9D64-B03A-41A0-9DE7-A1938E7F162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21F71264-1E68-4C7F-B6C1-8F30D29052F5}">
      <dgm:prSet custT="1"/>
      <dgm:spPr/>
      <dgm:t>
        <a:bodyPr/>
        <a:lstStyle/>
        <a:p>
          <a:pPr rtl="0"/>
          <a:r>
            <a:rPr lang="ru-RU" sz="2800" dirty="0" smtClean="0"/>
            <a:t>Алфавит – это фиксированный для данного языка набор основных символов, т. е. «букв алфавита», из которых должен состоять любой текст на этом языке, – никакие другие символы в тексте не допускаются.</a:t>
          </a:r>
          <a:endParaRPr lang="ru-RU" sz="2800" dirty="0"/>
        </a:p>
      </dgm:t>
    </dgm:pt>
    <dgm:pt modelId="{A4734AFD-4399-4E84-AB9E-1EC9E40167F6}" type="parTrans" cxnId="{AD1276EB-756A-40BC-A546-E5CADA9AE264}">
      <dgm:prSet/>
      <dgm:spPr/>
      <dgm:t>
        <a:bodyPr/>
        <a:lstStyle/>
        <a:p>
          <a:endParaRPr lang="ru-RU"/>
        </a:p>
      </dgm:t>
    </dgm:pt>
    <dgm:pt modelId="{3AA64AE7-E60A-4310-A4B3-1BF6E42A5768}" type="sibTrans" cxnId="{AD1276EB-756A-40BC-A546-E5CADA9AE264}">
      <dgm:prSet/>
      <dgm:spPr/>
      <dgm:t>
        <a:bodyPr/>
        <a:lstStyle/>
        <a:p>
          <a:endParaRPr lang="ru-RU"/>
        </a:p>
      </dgm:t>
    </dgm:pt>
    <dgm:pt modelId="{DE4FB469-1F2A-4732-A768-9AADDEF3C014}">
      <dgm:prSet custT="1"/>
      <dgm:spPr/>
      <dgm:t>
        <a:bodyPr/>
        <a:lstStyle/>
        <a:p>
          <a:pPr rtl="0"/>
          <a:r>
            <a:rPr lang="ru-RU" sz="2400" dirty="0" smtClean="0"/>
            <a:t>Синтаксис – это правила построения фраз, позволяющие определить, правильно или неправильно написана та или иная фраза. Точнее говоря, синтаксис языка представляет собой набор правил, устанавливающих, какие комбинации символов являются осмысленными предложениями на этом языке.</a:t>
          </a:r>
          <a:endParaRPr lang="ru-RU" sz="2400" dirty="0"/>
        </a:p>
      </dgm:t>
    </dgm:pt>
    <dgm:pt modelId="{E6276A14-3B21-447C-808F-0014C021606D}" type="parTrans" cxnId="{D06548BD-FB09-4416-9F61-92C47E5F8835}">
      <dgm:prSet/>
      <dgm:spPr/>
      <dgm:t>
        <a:bodyPr/>
        <a:lstStyle/>
        <a:p>
          <a:endParaRPr lang="ru-RU"/>
        </a:p>
      </dgm:t>
    </dgm:pt>
    <dgm:pt modelId="{DB973F12-E845-4ABE-AA75-B945133BDCCB}" type="sibTrans" cxnId="{D06548BD-FB09-4416-9F61-92C47E5F8835}">
      <dgm:prSet/>
      <dgm:spPr/>
      <dgm:t>
        <a:bodyPr/>
        <a:lstStyle/>
        <a:p>
          <a:endParaRPr lang="ru-RU"/>
        </a:p>
      </dgm:t>
    </dgm:pt>
    <dgm:pt modelId="{69DBF23F-3F92-4154-BFE6-6DB001C8FCBA}">
      <dgm:prSet/>
      <dgm:spPr/>
      <dgm:t>
        <a:bodyPr/>
        <a:lstStyle/>
        <a:p>
          <a:pPr rtl="0"/>
          <a:r>
            <a:rPr lang="ru-RU" dirty="0" smtClean="0"/>
            <a:t>Семантика определяет смысловое значение предложений языка.</a:t>
          </a:r>
          <a:endParaRPr lang="ru-RU" dirty="0"/>
        </a:p>
      </dgm:t>
    </dgm:pt>
    <dgm:pt modelId="{4FAEE1F1-C01C-4F36-A35C-1E442748BB26}" type="parTrans" cxnId="{4F7BAF37-C22E-4767-9E2F-4EC89BEA14C4}">
      <dgm:prSet/>
      <dgm:spPr/>
      <dgm:t>
        <a:bodyPr/>
        <a:lstStyle/>
        <a:p>
          <a:endParaRPr lang="ru-RU"/>
        </a:p>
      </dgm:t>
    </dgm:pt>
    <dgm:pt modelId="{E82D1F3F-2CDA-4EB3-BF9D-B7F4B769D5F0}" type="sibTrans" cxnId="{4F7BAF37-C22E-4767-9E2F-4EC89BEA14C4}">
      <dgm:prSet/>
      <dgm:spPr/>
      <dgm:t>
        <a:bodyPr/>
        <a:lstStyle/>
        <a:p>
          <a:endParaRPr lang="ru-RU"/>
        </a:p>
      </dgm:t>
    </dgm:pt>
    <dgm:pt modelId="{4C1738FF-CF16-441B-9311-91AABECB5D53}" type="pres">
      <dgm:prSet presAssocID="{C1DA9D64-B03A-41A0-9DE7-A1938E7F1625}" presName="Name0" presStyleCnt="0">
        <dgm:presLayoutVars>
          <dgm:dir/>
          <dgm:animLvl val="lvl"/>
          <dgm:resizeHandles val="exact"/>
        </dgm:presLayoutVars>
      </dgm:prSet>
      <dgm:spPr/>
    </dgm:pt>
    <dgm:pt modelId="{4CE63040-4571-4706-ADA6-1F044AF5A0CC}" type="pres">
      <dgm:prSet presAssocID="{21F71264-1E68-4C7F-B6C1-8F30D29052F5}" presName="linNode" presStyleCnt="0"/>
      <dgm:spPr/>
    </dgm:pt>
    <dgm:pt modelId="{841A37CE-B1C4-4DC8-9D1C-93E3FDFDA7E9}" type="pres">
      <dgm:prSet presAssocID="{21F71264-1E68-4C7F-B6C1-8F30D29052F5}" presName="parentText" presStyleLbl="node1" presStyleIdx="0" presStyleCnt="3" custScaleX="277778" custLinFactNeighborX="-2368" custLinFactNeighborY="-152">
        <dgm:presLayoutVars>
          <dgm:chMax val="1"/>
          <dgm:bulletEnabled val="1"/>
        </dgm:presLayoutVars>
      </dgm:prSet>
      <dgm:spPr/>
    </dgm:pt>
    <dgm:pt modelId="{35D6DA33-3BC1-4B0D-92C7-6F2EA091DBE8}" type="pres">
      <dgm:prSet presAssocID="{3AA64AE7-E60A-4310-A4B3-1BF6E42A5768}" presName="sp" presStyleCnt="0"/>
      <dgm:spPr/>
    </dgm:pt>
    <dgm:pt modelId="{24B5DC60-F597-4467-8676-360F7811272D}" type="pres">
      <dgm:prSet presAssocID="{DE4FB469-1F2A-4732-A768-9AADDEF3C014}" presName="linNode" presStyleCnt="0"/>
      <dgm:spPr/>
    </dgm:pt>
    <dgm:pt modelId="{BCFC557C-8604-435E-AD4A-0C9EAA474A90}" type="pres">
      <dgm:prSet presAssocID="{DE4FB469-1F2A-4732-A768-9AADDEF3C014}" presName="parentText" presStyleLbl="node1" presStyleIdx="1" presStyleCnt="3" custScaleX="277778">
        <dgm:presLayoutVars>
          <dgm:chMax val="1"/>
          <dgm:bulletEnabled val="1"/>
        </dgm:presLayoutVars>
      </dgm:prSet>
      <dgm:spPr/>
    </dgm:pt>
    <dgm:pt modelId="{314C123E-1E05-4153-9118-9ED5AECD48BE}" type="pres">
      <dgm:prSet presAssocID="{DB973F12-E845-4ABE-AA75-B945133BDCCB}" presName="sp" presStyleCnt="0"/>
      <dgm:spPr/>
    </dgm:pt>
    <dgm:pt modelId="{B0AF60A2-62B3-4879-AD59-DDE1EAF77DAE}" type="pres">
      <dgm:prSet presAssocID="{69DBF23F-3F92-4154-BFE6-6DB001C8FCBA}" presName="linNode" presStyleCnt="0"/>
      <dgm:spPr/>
    </dgm:pt>
    <dgm:pt modelId="{C8D9C278-D086-4896-A84E-C04205B3F839}" type="pres">
      <dgm:prSet presAssocID="{69DBF23F-3F92-4154-BFE6-6DB001C8FCBA}" presName="parentText" presStyleLbl="node1" presStyleIdx="2" presStyleCnt="3" custScaleX="277778" custLinFactNeighborX="-8004" custLinFactNeighborY="1214">
        <dgm:presLayoutVars>
          <dgm:chMax val="1"/>
          <dgm:bulletEnabled val="1"/>
        </dgm:presLayoutVars>
      </dgm:prSet>
      <dgm:spPr/>
    </dgm:pt>
  </dgm:ptLst>
  <dgm:cxnLst>
    <dgm:cxn modelId="{FE5948BE-3A29-4E10-A546-079B007FFBB7}" type="presOf" srcId="{69DBF23F-3F92-4154-BFE6-6DB001C8FCBA}" destId="{C8D9C278-D086-4896-A84E-C04205B3F839}" srcOrd="0" destOrd="0" presId="urn:microsoft.com/office/officeart/2005/8/layout/vList5"/>
    <dgm:cxn modelId="{C9EF7B88-8AAF-4512-82F8-70699D9BD57B}" type="presOf" srcId="{DE4FB469-1F2A-4732-A768-9AADDEF3C014}" destId="{BCFC557C-8604-435E-AD4A-0C9EAA474A90}" srcOrd="0" destOrd="0" presId="urn:microsoft.com/office/officeart/2005/8/layout/vList5"/>
    <dgm:cxn modelId="{84B24E54-C113-478B-A3DE-B7FC2743993E}" type="presOf" srcId="{C1DA9D64-B03A-41A0-9DE7-A1938E7F1625}" destId="{4C1738FF-CF16-441B-9311-91AABECB5D53}" srcOrd="0" destOrd="0" presId="urn:microsoft.com/office/officeart/2005/8/layout/vList5"/>
    <dgm:cxn modelId="{AD1276EB-756A-40BC-A546-E5CADA9AE264}" srcId="{C1DA9D64-B03A-41A0-9DE7-A1938E7F1625}" destId="{21F71264-1E68-4C7F-B6C1-8F30D29052F5}" srcOrd="0" destOrd="0" parTransId="{A4734AFD-4399-4E84-AB9E-1EC9E40167F6}" sibTransId="{3AA64AE7-E60A-4310-A4B3-1BF6E42A5768}"/>
    <dgm:cxn modelId="{D06548BD-FB09-4416-9F61-92C47E5F8835}" srcId="{C1DA9D64-B03A-41A0-9DE7-A1938E7F1625}" destId="{DE4FB469-1F2A-4732-A768-9AADDEF3C014}" srcOrd="1" destOrd="0" parTransId="{E6276A14-3B21-447C-808F-0014C021606D}" sibTransId="{DB973F12-E845-4ABE-AA75-B945133BDCCB}"/>
    <dgm:cxn modelId="{B17E5221-C073-4392-9982-37F9EF0C86AD}" type="presOf" srcId="{21F71264-1E68-4C7F-B6C1-8F30D29052F5}" destId="{841A37CE-B1C4-4DC8-9D1C-93E3FDFDA7E9}" srcOrd="0" destOrd="0" presId="urn:microsoft.com/office/officeart/2005/8/layout/vList5"/>
    <dgm:cxn modelId="{4F7BAF37-C22E-4767-9E2F-4EC89BEA14C4}" srcId="{C1DA9D64-B03A-41A0-9DE7-A1938E7F1625}" destId="{69DBF23F-3F92-4154-BFE6-6DB001C8FCBA}" srcOrd="2" destOrd="0" parTransId="{4FAEE1F1-C01C-4F36-A35C-1E442748BB26}" sibTransId="{E82D1F3F-2CDA-4EB3-BF9D-B7F4B769D5F0}"/>
    <dgm:cxn modelId="{9C5DF512-EC44-4B8E-83F1-07A7A6D9F771}" type="presParOf" srcId="{4C1738FF-CF16-441B-9311-91AABECB5D53}" destId="{4CE63040-4571-4706-ADA6-1F044AF5A0CC}" srcOrd="0" destOrd="0" presId="urn:microsoft.com/office/officeart/2005/8/layout/vList5"/>
    <dgm:cxn modelId="{531C1737-ED4D-4A81-839C-6028C39E99CE}" type="presParOf" srcId="{4CE63040-4571-4706-ADA6-1F044AF5A0CC}" destId="{841A37CE-B1C4-4DC8-9D1C-93E3FDFDA7E9}" srcOrd="0" destOrd="0" presId="urn:microsoft.com/office/officeart/2005/8/layout/vList5"/>
    <dgm:cxn modelId="{60660342-8528-4EDB-A4DF-DD484945E450}" type="presParOf" srcId="{4C1738FF-CF16-441B-9311-91AABECB5D53}" destId="{35D6DA33-3BC1-4B0D-92C7-6F2EA091DBE8}" srcOrd="1" destOrd="0" presId="urn:microsoft.com/office/officeart/2005/8/layout/vList5"/>
    <dgm:cxn modelId="{2FC79D10-7B30-4D2F-82CA-33B6E71CAA1C}" type="presParOf" srcId="{4C1738FF-CF16-441B-9311-91AABECB5D53}" destId="{24B5DC60-F597-4467-8676-360F7811272D}" srcOrd="2" destOrd="0" presId="urn:microsoft.com/office/officeart/2005/8/layout/vList5"/>
    <dgm:cxn modelId="{BEDDF095-3C5B-4101-885E-90D28D7751D8}" type="presParOf" srcId="{24B5DC60-F597-4467-8676-360F7811272D}" destId="{BCFC557C-8604-435E-AD4A-0C9EAA474A90}" srcOrd="0" destOrd="0" presId="urn:microsoft.com/office/officeart/2005/8/layout/vList5"/>
    <dgm:cxn modelId="{C97F809F-D946-4794-B5AD-6C7E69E17E1B}" type="presParOf" srcId="{4C1738FF-CF16-441B-9311-91AABECB5D53}" destId="{314C123E-1E05-4153-9118-9ED5AECD48BE}" srcOrd="3" destOrd="0" presId="urn:microsoft.com/office/officeart/2005/8/layout/vList5"/>
    <dgm:cxn modelId="{C64C2C73-F068-4FBA-869D-91CFD9AEB9CE}" type="presParOf" srcId="{4C1738FF-CF16-441B-9311-91AABECB5D53}" destId="{B0AF60A2-62B3-4879-AD59-DDE1EAF77DAE}" srcOrd="4" destOrd="0" presId="urn:microsoft.com/office/officeart/2005/8/layout/vList5"/>
    <dgm:cxn modelId="{A9F7E344-FDF0-4C33-97D6-6FF8FF5919DE}" type="presParOf" srcId="{B0AF60A2-62B3-4879-AD59-DDE1EAF77DAE}" destId="{C8D9C278-D086-4896-A84E-C04205B3F83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E5557F-E3A0-49D1-A778-0337AE136FB0}"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ru-RU"/>
        </a:p>
      </dgm:t>
    </dgm:pt>
    <dgm:pt modelId="{A9D90A96-E69C-45BF-8FE2-148567A091D2}">
      <dgm:prSet custT="1"/>
      <dgm:spPr/>
      <dgm:t>
        <a:bodyPr/>
        <a:lstStyle/>
        <a:p>
          <a:pPr rtl="0"/>
          <a:r>
            <a:rPr lang="ru-RU" sz="3600" dirty="0" smtClean="0"/>
            <a:t>они отделены от основной программы </a:t>
          </a:r>
          <a:endParaRPr lang="ru-RU" sz="3600" dirty="0"/>
        </a:p>
      </dgm:t>
    </dgm:pt>
    <dgm:pt modelId="{6A268956-0FE6-4A42-8488-7B5D2E965A13}" type="parTrans" cxnId="{8EDECDDA-C2DF-4162-9BE0-0BC07E46DCE4}">
      <dgm:prSet/>
      <dgm:spPr/>
      <dgm:t>
        <a:bodyPr/>
        <a:lstStyle/>
        <a:p>
          <a:endParaRPr lang="ru-RU"/>
        </a:p>
      </dgm:t>
    </dgm:pt>
    <dgm:pt modelId="{E0C6DE93-568B-44E9-AC89-1B21EA63F316}" type="sibTrans" cxnId="{8EDECDDA-C2DF-4162-9BE0-0BC07E46DCE4}">
      <dgm:prSet/>
      <dgm:spPr/>
      <dgm:t>
        <a:bodyPr/>
        <a:lstStyle/>
        <a:p>
          <a:endParaRPr lang="ru-RU"/>
        </a:p>
      </dgm:t>
    </dgm:pt>
    <dgm:pt modelId="{E0E5864C-9F37-44D7-BF87-F310E80BA44F}">
      <dgm:prSet/>
      <dgm:spPr/>
      <dgm:t>
        <a:bodyPr/>
        <a:lstStyle/>
        <a:p>
          <a:pPr rtl="0"/>
          <a:r>
            <a:rPr lang="ru-RU" dirty="0" smtClean="0"/>
            <a:t>они могут использовать локальные переменные</a:t>
          </a:r>
          <a:endParaRPr lang="ru-RU" dirty="0"/>
        </a:p>
      </dgm:t>
    </dgm:pt>
    <dgm:pt modelId="{34909E49-17F2-438A-B53A-95C95E28F902}" type="parTrans" cxnId="{523BD8C8-E7B3-4997-A599-A06EB98BEC83}">
      <dgm:prSet/>
      <dgm:spPr/>
      <dgm:t>
        <a:bodyPr/>
        <a:lstStyle/>
        <a:p>
          <a:endParaRPr lang="ru-RU"/>
        </a:p>
      </dgm:t>
    </dgm:pt>
    <dgm:pt modelId="{BF0D2172-ABFD-4D89-A8F7-1E356B784F84}" type="sibTrans" cxnId="{523BD8C8-E7B3-4997-A599-A06EB98BEC83}">
      <dgm:prSet/>
      <dgm:spPr/>
      <dgm:t>
        <a:bodyPr/>
        <a:lstStyle/>
        <a:p>
          <a:endParaRPr lang="ru-RU"/>
        </a:p>
      </dgm:t>
    </dgm:pt>
    <dgm:pt modelId="{2F21D6AD-3849-4921-9B10-6FE10413D0BB}">
      <dgm:prSet/>
      <dgm:spPr/>
      <dgm:t>
        <a:bodyPr/>
        <a:lstStyle/>
        <a:p>
          <a:pPr rtl="0"/>
          <a:r>
            <a:rPr lang="ru-RU" dirty="0" smtClean="0"/>
            <a:t>они могут получать информацию из основной программы в виде параметров и возвращать некоторые значения обратно</a:t>
          </a:r>
          <a:endParaRPr lang="ru-RU" dirty="0"/>
        </a:p>
      </dgm:t>
    </dgm:pt>
    <dgm:pt modelId="{9DDE6E25-BF82-4413-85BC-143E7E103E82}" type="parTrans" cxnId="{A06B6473-EA56-4ACE-90D5-D4B0A1AC0208}">
      <dgm:prSet/>
      <dgm:spPr/>
      <dgm:t>
        <a:bodyPr/>
        <a:lstStyle/>
        <a:p>
          <a:endParaRPr lang="ru-RU"/>
        </a:p>
      </dgm:t>
    </dgm:pt>
    <dgm:pt modelId="{53819A99-CA03-4897-9C9F-13DDC5C5503E}" type="sibTrans" cxnId="{A06B6473-EA56-4ACE-90D5-D4B0A1AC0208}">
      <dgm:prSet/>
      <dgm:spPr/>
      <dgm:t>
        <a:bodyPr/>
        <a:lstStyle/>
        <a:p>
          <a:endParaRPr lang="ru-RU"/>
        </a:p>
      </dgm:t>
    </dgm:pt>
    <dgm:pt modelId="{0D7ED1BC-0C21-413D-AAB2-15277C1D415C}" type="pres">
      <dgm:prSet presAssocID="{B1E5557F-E3A0-49D1-A778-0337AE136FB0}" presName="vert0" presStyleCnt="0">
        <dgm:presLayoutVars>
          <dgm:dir/>
          <dgm:animOne val="branch"/>
          <dgm:animLvl val="lvl"/>
        </dgm:presLayoutVars>
      </dgm:prSet>
      <dgm:spPr/>
    </dgm:pt>
    <dgm:pt modelId="{3628FB09-3D01-40A1-A69E-559D9C46BF2D}" type="pres">
      <dgm:prSet presAssocID="{A9D90A96-E69C-45BF-8FE2-148567A091D2}" presName="thickLine" presStyleLbl="alignNode1" presStyleIdx="0" presStyleCnt="3"/>
      <dgm:spPr/>
    </dgm:pt>
    <dgm:pt modelId="{BA7A4693-EA0B-4C38-9831-DC17770B0C02}" type="pres">
      <dgm:prSet presAssocID="{A9D90A96-E69C-45BF-8FE2-148567A091D2}" presName="horz1" presStyleCnt="0"/>
      <dgm:spPr/>
    </dgm:pt>
    <dgm:pt modelId="{4561C0F6-B0AC-4144-AC7D-9472DAE72DF3}" type="pres">
      <dgm:prSet presAssocID="{A9D90A96-E69C-45BF-8FE2-148567A091D2}" presName="tx1" presStyleLbl="revTx" presStyleIdx="0" presStyleCnt="3"/>
      <dgm:spPr/>
    </dgm:pt>
    <dgm:pt modelId="{F5B9C2F8-73D8-4F1C-BEC0-D9B7A84ABFC3}" type="pres">
      <dgm:prSet presAssocID="{A9D90A96-E69C-45BF-8FE2-148567A091D2}" presName="vert1" presStyleCnt="0"/>
      <dgm:spPr/>
    </dgm:pt>
    <dgm:pt modelId="{3F61D7E2-E446-4FF6-BCD8-50BB39FCBBA5}" type="pres">
      <dgm:prSet presAssocID="{E0E5864C-9F37-44D7-BF87-F310E80BA44F}" presName="thickLine" presStyleLbl="alignNode1" presStyleIdx="1" presStyleCnt="3"/>
      <dgm:spPr/>
    </dgm:pt>
    <dgm:pt modelId="{93C104E0-BBCF-4F74-9A65-7B337DEF44F2}" type="pres">
      <dgm:prSet presAssocID="{E0E5864C-9F37-44D7-BF87-F310E80BA44F}" presName="horz1" presStyleCnt="0"/>
      <dgm:spPr/>
    </dgm:pt>
    <dgm:pt modelId="{37C69F7D-2B5A-47DB-A5A5-CB66FF5C0F44}" type="pres">
      <dgm:prSet presAssocID="{E0E5864C-9F37-44D7-BF87-F310E80BA44F}" presName="tx1" presStyleLbl="revTx" presStyleIdx="1" presStyleCnt="3"/>
      <dgm:spPr/>
    </dgm:pt>
    <dgm:pt modelId="{13B15833-45B9-45D2-8E70-4194603E3AE3}" type="pres">
      <dgm:prSet presAssocID="{E0E5864C-9F37-44D7-BF87-F310E80BA44F}" presName="vert1" presStyleCnt="0"/>
      <dgm:spPr/>
    </dgm:pt>
    <dgm:pt modelId="{03F843AE-CE06-444C-A258-29866D2C69B9}" type="pres">
      <dgm:prSet presAssocID="{2F21D6AD-3849-4921-9B10-6FE10413D0BB}" presName="thickLine" presStyleLbl="alignNode1" presStyleIdx="2" presStyleCnt="3"/>
      <dgm:spPr/>
    </dgm:pt>
    <dgm:pt modelId="{E64E1CB7-86C5-4E62-AE0C-19FF1E2F0550}" type="pres">
      <dgm:prSet presAssocID="{2F21D6AD-3849-4921-9B10-6FE10413D0BB}" presName="horz1" presStyleCnt="0"/>
      <dgm:spPr/>
    </dgm:pt>
    <dgm:pt modelId="{9B8FA45E-80DD-43E1-98A5-0E81AA19A125}" type="pres">
      <dgm:prSet presAssocID="{2F21D6AD-3849-4921-9B10-6FE10413D0BB}" presName="tx1" presStyleLbl="revTx" presStyleIdx="2" presStyleCnt="3"/>
      <dgm:spPr/>
    </dgm:pt>
    <dgm:pt modelId="{7D756F00-FEB0-4923-AED4-9C599B02DD73}" type="pres">
      <dgm:prSet presAssocID="{2F21D6AD-3849-4921-9B10-6FE10413D0BB}" presName="vert1" presStyleCnt="0"/>
      <dgm:spPr/>
    </dgm:pt>
  </dgm:ptLst>
  <dgm:cxnLst>
    <dgm:cxn modelId="{A06B6473-EA56-4ACE-90D5-D4B0A1AC0208}" srcId="{B1E5557F-E3A0-49D1-A778-0337AE136FB0}" destId="{2F21D6AD-3849-4921-9B10-6FE10413D0BB}" srcOrd="2" destOrd="0" parTransId="{9DDE6E25-BF82-4413-85BC-143E7E103E82}" sibTransId="{53819A99-CA03-4897-9C9F-13DDC5C5503E}"/>
    <dgm:cxn modelId="{669EB603-3866-4214-8E26-DF612125D3F3}" type="presOf" srcId="{2F21D6AD-3849-4921-9B10-6FE10413D0BB}" destId="{9B8FA45E-80DD-43E1-98A5-0E81AA19A125}" srcOrd="0" destOrd="0" presId="urn:microsoft.com/office/officeart/2008/layout/LinedList"/>
    <dgm:cxn modelId="{1FA2F94E-31D3-4991-8325-D896DFB2BEC5}" type="presOf" srcId="{B1E5557F-E3A0-49D1-A778-0337AE136FB0}" destId="{0D7ED1BC-0C21-413D-AAB2-15277C1D415C}" srcOrd="0" destOrd="0" presId="urn:microsoft.com/office/officeart/2008/layout/LinedList"/>
    <dgm:cxn modelId="{8EDECDDA-C2DF-4162-9BE0-0BC07E46DCE4}" srcId="{B1E5557F-E3A0-49D1-A778-0337AE136FB0}" destId="{A9D90A96-E69C-45BF-8FE2-148567A091D2}" srcOrd="0" destOrd="0" parTransId="{6A268956-0FE6-4A42-8488-7B5D2E965A13}" sibTransId="{E0C6DE93-568B-44E9-AC89-1B21EA63F316}"/>
    <dgm:cxn modelId="{523BD8C8-E7B3-4997-A599-A06EB98BEC83}" srcId="{B1E5557F-E3A0-49D1-A778-0337AE136FB0}" destId="{E0E5864C-9F37-44D7-BF87-F310E80BA44F}" srcOrd="1" destOrd="0" parTransId="{34909E49-17F2-438A-B53A-95C95E28F902}" sibTransId="{BF0D2172-ABFD-4D89-A8F7-1E356B784F84}"/>
    <dgm:cxn modelId="{065C6D15-348C-4087-8932-201C509889A9}" type="presOf" srcId="{E0E5864C-9F37-44D7-BF87-F310E80BA44F}" destId="{37C69F7D-2B5A-47DB-A5A5-CB66FF5C0F44}" srcOrd="0" destOrd="0" presId="urn:microsoft.com/office/officeart/2008/layout/LinedList"/>
    <dgm:cxn modelId="{876E48B4-460B-4002-BBA7-D15850D11EA0}" type="presOf" srcId="{A9D90A96-E69C-45BF-8FE2-148567A091D2}" destId="{4561C0F6-B0AC-4144-AC7D-9472DAE72DF3}" srcOrd="0" destOrd="0" presId="urn:microsoft.com/office/officeart/2008/layout/LinedList"/>
    <dgm:cxn modelId="{ED9E1BA5-EF79-4CC0-AA6C-DC422D47D5C7}" type="presParOf" srcId="{0D7ED1BC-0C21-413D-AAB2-15277C1D415C}" destId="{3628FB09-3D01-40A1-A69E-559D9C46BF2D}" srcOrd="0" destOrd="0" presId="urn:microsoft.com/office/officeart/2008/layout/LinedList"/>
    <dgm:cxn modelId="{9925BA78-E967-4703-9E40-719022DCAF3D}" type="presParOf" srcId="{0D7ED1BC-0C21-413D-AAB2-15277C1D415C}" destId="{BA7A4693-EA0B-4C38-9831-DC17770B0C02}" srcOrd="1" destOrd="0" presId="urn:microsoft.com/office/officeart/2008/layout/LinedList"/>
    <dgm:cxn modelId="{25265212-6241-420A-8752-F68BDBB301F1}" type="presParOf" srcId="{BA7A4693-EA0B-4C38-9831-DC17770B0C02}" destId="{4561C0F6-B0AC-4144-AC7D-9472DAE72DF3}" srcOrd="0" destOrd="0" presId="urn:microsoft.com/office/officeart/2008/layout/LinedList"/>
    <dgm:cxn modelId="{F69366AC-A284-4352-A7E7-329F32F59727}" type="presParOf" srcId="{BA7A4693-EA0B-4C38-9831-DC17770B0C02}" destId="{F5B9C2F8-73D8-4F1C-BEC0-D9B7A84ABFC3}" srcOrd="1" destOrd="0" presId="urn:microsoft.com/office/officeart/2008/layout/LinedList"/>
    <dgm:cxn modelId="{F468FB37-C741-471A-B650-DBF4214D0F17}" type="presParOf" srcId="{0D7ED1BC-0C21-413D-AAB2-15277C1D415C}" destId="{3F61D7E2-E446-4FF6-BCD8-50BB39FCBBA5}" srcOrd="2" destOrd="0" presId="urn:microsoft.com/office/officeart/2008/layout/LinedList"/>
    <dgm:cxn modelId="{B0E7B14E-5149-420E-BF4D-D496FF17221A}" type="presParOf" srcId="{0D7ED1BC-0C21-413D-AAB2-15277C1D415C}" destId="{93C104E0-BBCF-4F74-9A65-7B337DEF44F2}" srcOrd="3" destOrd="0" presId="urn:microsoft.com/office/officeart/2008/layout/LinedList"/>
    <dgm:cxn modelId="{4D98C60A-9355-485D-911B-A9E8F0992579}" type="presParOf" srcId="{93C104E0-BBCF-4F74-9A65-7B337DEF44F2}" destId="{37C69F7D-2B5A-47DB-A5A5-CB66FF5C0F44}" srcOrd="0" destOrd="0" presId="urn:microsoft.com/office/officeart/2008/layout/LinedList"/>
    <dgm:cxn modelId="{2B9F949D-4609-42D4-94E2-9E48E4EC0172}" type="presParOf" srcId="{93C104E0-BBCF-4F74-9A65-7B337DEF44F2}" destId="{13B15833-45B9-45D2-8E70-4194603E3AE3}" srcOrd="1" destOrd="0" presId="urn:microsoft.com/office/officeart/2008/layout/LinedList"/>
    <dgm:cxn modelId="{2140256D-DC07-4371-B706-9AB604DE08C3}" type="presParOf" srcId="{0D7ED1BC-0C21-413D-AAB2-15277C1D415C}" destId="{03F843AE-CE06-444C-A258-29866D2C69B9}" srcOrd="4" destOrd="0" presId="urn:microsoft.com/office/officeart/2008/layout/LinedList"/>
    <dgm:cxn modelId="{8DE61BF6-DEBD-46A5-920F-C339F708BDBD}" type="presParOf" srcId="{0D7ED1BC-0C21-413D-AAB2-15277C1D415C}" destId="{E64E1CB7-86C5-4E62-AE0C-19FF1E2F0550}" srcOrd="5" destOrd="0" presId="urn:microsoft.com/office/officeart/2008/layout/LinedList"/>
    <dgm:cxn modelId="{5CC35286-B706-4C15-8E89-E2B05875BB98}" type="presParOf" srcId="{E64E1CB7-86C5-4E62-AE0C-19FF1E2F0550}" destId="{9B8FA45E-80DD-43E1-98A5-0E81AA19A125}" srcOrd="0" destOrd="0" presId="urn:microsoft.com/office/officeart/2008/layout/LinedList"/>
    <dgm:cxn modelId="{6B161CC0-CA7C-47BC-B7D0-C9C777F06F4E}" type="presParOf" srcId="{E64E1CB7-86C5-4E62-AE0C-19FF1E2F0550}" destId="{7D756F00-FEB0-4923-AED4-9C599B02DD7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B33C8E-08C3-4944-8DA5-B7A1F10E8F9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ru-RU"/>
        </a:p>
      </dgm:t>
    </dgm:pt>
    <dgm:pt modelId="{5FA4015F-F2ED-41E2-BA66-B5744AD17717}">
      <dgm:prSet/>
      <dgm:spPr/>
      <dgm:t>
        <a:bodyPr/>
        <a:lstStyle/>
        <a:p>
          <a:pPr rtl="0"/>
          <a:r>
            <a:rPr lang="ru-RU" b="1" smtClean="0"/>
            <a:t>ОБЪЕКТ</a:t>
          </a:r>
          <a:r>
            <a:rPr lang="ru-RU" smtClean="0"/>
            <a:t> - это совокупность свойств (структур данных, характерных для этого объекта).</a:t>
          </a:r>
          <a:endParaRPr lang="ru-RU"/>
        </a:p>
      </dgm:t>
    </dgm:pt>
    <dgm:pt modelId="{A6A636DD-30FB-4EE5-A314-4080BED13730}" type="parTrans" cxnId="{3EC8414C-E6C3-4EE3-980C-3C0E485A06FD}">
      <dgm:prSet/>
      <dgm:spPr/>
      <dgm:t>
        <a:bodyPr/>
        <a:lstStyle/>
        <a:p>
          <a:endParaRPr lang="ru-RU"/>
        </a:p>
      </dgm:t>
    </dgm:pt>
    <dgm:pt modelId="{BB1B319C-48A8-4A6C-8937-F572EFC3FD9D}" type="sibTrans" cxnId="{3EC8414C-E6C3-4EE3-980C-3C0E485A06FD}">
      <dgm:prSet/>
      <dgm:spPr/>
      <dgm:t>
        <a:bodyPr/>
        <a:lstStyle/>
        <a:p>
          <a:endParaRPr lang="ru-RU"/>
        </a:p>
      </dgm:t>
    </dgm:pt>
    <dgm:pt modelId="{6B959FB7-1946-4CD8-B595-2FF95A48A219}">
      <dgm:prSet/>
      <dgm:spPr/>
      <dgm:t>
        <a:bodyPr/>
        <a:lstStyle/>
        <a:p>
          <a:pPr rtl="0"/>
          <a:r>
            <a:rPr lang="ru-RU" b="1" dirty="0" smtClean="0"/>
            <a:t>МЕТОДЫ ИХ ОБРАБОТКИ </a:t>
          </a:r>
          <a:r>
            <a:rPr lang="ru-RU" dirty="0" smtClean="0"/>
            <a:t>(подпрограмма изменения свойств) </a:t>
          </a:r>
          <a:endParaRPr lang="ru-RU" dirty="0"/>
        </a:p>
      </dgm:t>
    </dgm:pt>
    <dgm:pt modelId="{C2D90355-103F-4BC7-8540-15663785FB01}" type="parTrans" cxnId="{D4A50A4E-4E38-4A9C-AFB4-2713CE177028}">
      <dgm:prSet/>
      <dgm:spPr/>
      <dgm:t>
        <a:bodyPr/>
        <a:lstStyle/>
        <a:p>
          <a:endParaRPr lang="ru-RU"/>
        </a:p>
      </dgm:t>
    </dgm:pt>
    <dgm:pt modelId="{DE4081A1-BDDA-48B0-AB5A-F720D0C386F1}" type="sibTrans" cxnId="{D4A50A4E-4E38-4A9C-AFB4-2713CE177028}">
      <dgm:prSet/>
      <dgm:spPr/>
      <dgm:t>
        <a:bodyPr/>
        <a:lstStyle/>
        <a:p>
          <a:endParaRPr lang="ru-RU"/>
        </a:p>
      </dgm:t>
    </dgm:pt>
    <dgm:pt modelId="{FFA066AE-F17C-4292-9ABB-C11FF36A1C67}">
      <dgm:prSet/>
      <dgm:spPr/>
      <dgm:t>
        <a:bodyPr/>
        <a:lstStyle/>
        <a:p>
          <a:pPr rtl="0"/>
          <a:r>
            <a:rPr lang="ru-RU" b="1" smtClean="0"/>
            <a:t>СОБЫТИЯ </a:t>
          </a:r>
          <a:r>
            <a:rPr lang="ru-RU" smtClean="0"/>
            <a:t>- на которые данный объект может реагировать и которые приводят, как правило, к изменению свойств объекта.</a:t>
          </a:r>
          <a:endParaRPr lang="ru-RU"/>
        </a:p>
      </dgm:t>
    </dgm:pt>
    <dgm:pt modelId="{65093456-4026-4DB1-BFA8-84D06522A6E1}" type="parTrans" cxnId="{3B1AFA02-B951-4D0F-92E8-E3FB5E08A54B}">
      <dgm:prSet/>
      <dgm:spPr/>
      <dgm:t>
        <a:bodyPr/>
        <a:lstStyle/>
        <a:p>
          <a:endParaRPr lang="ru-RU"/>
        </a:p>
      </dgm:t>
    </dgm:pt>
    <dgm:pt modelId="{D687036F-9CD4-4805-B97B-738CAB2CD9F1}" type="sibTrans" cxnId="{3B1AFA02-B951-4D0F-92E8-E3FB5E08A54B}">
      <dgm:prSet/>
      <dgm:spPr/>
      <dgm:t>
        <a:bodyPr/>
        <a:lstStyle/>
        <a:p>
          <a:endParaRPr lang="ru-RU"/>
        </a:p>
      </dgm:t>
    </dgm:pt>
    <dgm:pt modelId="{56014687-43EB-4EEC-AB5D-57E52A7EC684}" type="pres">
      <dgm:prSet presAssocID="{C6B33C8E-08C3-4944-8DA5-B7A1F10E8F9A}" presName="Name0" presStyleCnt="0">
        <dgm:presLayoutVars>
          <dgm:chMax val="7"/>
          <dgm:dir/>
          <dgm:animLvl val="lvl"/>
          <dgm:resizeHandles val="exact"/>
        </dgm:presLayoutVars>
      </dgm:prSet>
      <dgm:spPr/>
    </dgm:pt>
    <dgm:pt modelId="{74E478CA-48E7-4AC2-889F-A4A55D882062}" type="pres">
      <dgm:prSet presAssocID="{5FA4015F-F2ED-41E2-BA66-B5744AD17717}" presName="circle1" presStyleLbl="node1" presStyleIdx="0" presStyleCnt="3"/>
      <dgm:spPr/>
    </dgm:pt>
    <dgm:pt modelId="{D72D49E6-02E3-4441-91C5-2EA712AE87B5}" type="pres">
      <dgm:prSet presAssocID="{5FA4015F-F2ED-41E2-BA66-B5744AD17717}" presName="space" presStyleCnt="0"/>
      <dgm:spPr/>
    </dgm:pt>
    <dgm:pt modelId="{6D98B440-194E-4546-98E0-4BB46EB2C3BF}" type="pres">
      <dgm:prSet presAssocID="{5FA4015F-F2ED-41E2-BA66-B5744AD17717}" presName="rect1" presStyleLbl="alignAcc1" presStyleIdx="0" presStyleCnt="3" custLinFactNeighborX="-557" custLinFactNeighborY="8621"/>
      <dgm:spPr/>
    </dgm:pt>
    <dgm:pt modelId="{3FAD04A3-6B66-4AC4-BDAD-C21C9CF041BA}" type="pres">
      <dgm:prSet presAssocID="{6B959FB7-1946-4CD8-B595-2FF95A48A219}" presName="vertSpace2" presStyleLbl="node1" presStyleIdx="0" presStyleCnt="3"/>
      <dgm:spPr/>
    </dgm:pt>
    <dgm:pt modelId="{35412CE1-65BF-48FB-A93E-CEE6C158BD8C}" type="pres">
      <dgm:prSet presAssocID="{6B959FB7-1946-4CD8-B595-2FF95A48A219}" presName="circle2" presStyleLbl="node1" presStyleIdx="1" presStyleCnt="3"/>
      <dgm:spPr/>
    </dgm:pt>
    <dgm:pt modelId="{334AB348-5BBC-4C50-A809-B8020283751B}" type="pres">
      <dgm:prSet presAssocID="{6B959FB7-1946-4CD8-B595-2FF95A48A219}" presName="rect2" presStyleLbl="alignAcc1" presStyleIdx="1" presStyleCnt="3"/>
      <dgm:spPr/>
    </dgm:pt>
    <dgm:pt modelId="{0BB56DBF-B1A7-4A53-8877-D0A7DB980A74}" type="pres">
      <dgm:prSet presAssocID="{FFA066AE-F17C-4292-9ABB-C11FF36A1C67}" presName="vertSpace3" presStyleLbl="node1" presStyleIdx="1" presStyleCnt="3"/>
      <dgm:spPr/>
    </dgm:pt>
    <dgm:pt modelId="{095706B5-A82A-41E6-BBCA-4CCA3105906E}" type="pres">
      <dgm:prSet presAssocID="{FFA066AE-F17C-4292-9ABB-C11FF36A1C67}" presName="circle3" presStyleLbl="node1" presStyleIdx="2" presStyleCnt="3"/>
      <dgm:spPr/>
    </dgm:pt>
    <dgm:pt modelId="{C7550392-8DB1-49B5-BCC0-EBD94ED56D72}" type="pres">
      <dgm:prSet presAssocID="{FFA066AE-F17C-4292-9ABB-C11FF36A1C67}" presName="rect3" presStyleLbl="alignAcc1" presStyleIdx="2" presStyleCnt="3"/>
      <dgm:spPr/>
    </dgm:pt>
    <dgm:pt modelId="{62F1B845-B8BD-4948-B841-2D761E66DC93}" type="pres">
      <dgm:prSet presAssocID="{5FA4015F-F2ED-41E2-BA66-B5744AD17717}" presName="rect1ParTxNoCh" presStyleLbl="alignAcc1" presStyleIdx="2" presStyleCnt="3">
        <dgm:presLayoutVars>
          <dgm:chMax val="1"/>
          <dgm:bulletEnabled val="1"/>
        </dgm:presLayoutVars>
      </dgm:prSet>
      <dgm:spPr/>
    </dgm:pt>
    <dgm:pt modelId="{F3F031FB-2E8B-465A-ACEF-AE6ABB048B45}" type="pres">
      <dgm:prSet presAssocID="{6B959FB7-1946-4CD8-B595-2FF95A48A219}" presName="rect2ParTxNoCh" presStyleLbl="alignAcc1" presStyleIdx="2" presStyleCnt="3">
        <dgm:presLayoutVars>
          <dgm:chMax val="1"/>
          <dgm:bulletEnabled val="1"/>
        </dgm:presLayoutVars>
      </dgm:prSet>
      <dgm:spPr/>
    </dgm:pt>
    <dgm:pt modelId="{9B63C806-41BD-4BE8-9E49-2B849D1EA335}" type="pres">
      <dgm:prSet presAssocID="{FFA066AE-F17C-4292-9ABB-C11FF36A1C67}" presName="rect3ParTxNoCh" presStyleLbl="alignAcc1" presStyleIdx="2" presStyleCnt="3">
        <dgm:presLayoutVars>
          <dgm:chMax val="1"/>
          <dgm:bulletEnabled val="1"/>
        </dgm:presLayoutVars>
      </dgm:prSet>
      <dgm:spPr/>
    </dgm:pt>
  </dgm:ptLst>
  <dgm:cxnLst>
    <dgm:cxn modelId="{9896E75C-A470-4BC5-BAFB-8B44D3F5DF89}" type="presOf" srcId="{5FA4015F-F2ED-41E2-BA66-B5744AD17717}" destId="{6D98B440-194E-4546-98E0-4BB46EB2C3BF}" srcOrd="0" destOrd="0" presId="urn:microsoft.com/office/officeart/2005/8/layout/target3"/>
    <dgm:cxn modelId="{D4A50A4E-4E38-4A9C-AFB4-2713CE177028}" srcId="{C6B33C8E-08C3-4944-8DA5-B7A1F10E8F9A}" destId="{6B959FB7-1946-4CD8-B595-2FF95A48A219}" srcOrd="1" destOrd="0" parTransId="{C2D90355-103F-4BC7-8540-15663785FB01}" sibTransId="{DE4081A1-BDDA-48B0-AB5A-F720D0C386F1}"/>
    <dgm:cxn modelId="{E724AD5B-25F9-46A2-8A42-86DC031482AB}" type="presOf" srcId="{6B959FB7-1946-4CD8-B595-2FF95A48A219}" destId="{F3F031FB-2E8B-465A-ACEF-AE6ABB048B45}" srcOrd="1" destOrd="0" presId="urn:microsoft.com/office/officeart/2005/8/layout/target3"/>
    <dgm:cxn modelId="{A2BFF894-85FB-427A-AAE9-C33CA4096385}" type="presOf" srcId="{C6B33C8E-08C3-4944-8DA5-B7A1F10E8F9A}" destId="{56014687-43EB-4EEC-AB5D-57E52A7EC684}" srcOrd="0" destOrd="0" presId="urn:microsoft.com/office/officeart/2005/8/layout/target3"/>
    <dgm:cxn modelId="{B8CC3F4C-4B65-45AC-8A41-D7EDE2F690FB}" type="presOf" srcId="{FFA066AE-F17C-4292-9ABB-C11FF36A1C67}" destId="{9B63C806-41BD-4BE8-9E49-2B849D1EA335}" srcOrd="1" destOrd="0" presId="urn:microsoft.com/office/officeart/2005/8/layout/target3"/>
    <dgm:cxn modelId="{3EC8414C-E6C3-4EE3-980C-3C0E485A06FD}" srcId="{C6B33C8E-08C3-4944-8DA5-B7A1F10E8F9A}" destId="{5FA4015F-F2ED-41E2-BA66-B5744AD17717}" srcOrd="0" destOrd="0" parTransId="{A6A636DD-30FB-4EE5-A314-4080BED13730}" sibTransId="{BB1B319C-48A8-4A6C-8937-F572EFC3FD9D}"/>
    <dgm:cxn modelId="{E333BC84-9F35-4EE0-8868-F21A2FA5A41D}" type="presOf" srcId="{FFA066AE-F17C-4292-9ABB-C11FF36A1C67}" destId="{C7550392-8DB1-49B5-BCC0-EBD94ED56D72}" srcOrd="0" destOrd="0" presId="urn:microsoft.com/office/officeart/2005/8/layout/target3"/>
    <dgm:cxn modelId="{3B1AFA02-B951-4D0F-92E8-E3FB5E08A54B}" srcId="{C6B33C8E-08C3-4944-8DA5-B7A1F10E8F9A}" destId="{FFA066AE-F17C-4292-9ABB-C11FF36A1C67}" srcOrd="2" destOrd="0" parTransId="{65093456-4026-4DB1-BFA8-84D06522A6E1}" sibTransId="{D687036F-9CD4-4805-B97B-738CAB2CD9F1}"/>
    <dgm:cxn modelId="{36C37A6C-017E-4634-B7FA-30DE0F8910B0}" type="presOf" srcId="{5FA4015F-F2ED-41E2-BA66-B5744AD17717}" destId="{62F1B845-B8BD-4948-B841-2D761E66DC93}" srcOrd="1" destOrd="0" presId="urn:microsoft.com/office/officeart/2005/8/layout/target3"/>
    <dgm:cxn modelId="{387654E4-62AF-4F31-B9C3-C8587B20F726}" type="presOf" srcId="{6B959FB7-1946-4CD8-B595-2FF95A48A219}" destId="{334AB348-5BBC-4C50-A809-B8020283751B}" srcOrd="0" destOrd="0" presId="urn:microsoft.com/office/officeart/2005/8/layout/target3"/>
    <dgm:cxn modelId="{D06A382C-07CD-4E33-9F52-39C25F17C000}" type="presParOf" srcId="{56014687-43EB-4EEC-AB5D-57E52A7EC684}" destId="{74E478CA-48E7-4AC2-889F-A4A55D882062}" srcOrd="0" destOrd="0" presId="urn:microsoft.com/office/officeart/2005/8/layout/target3"/>
    <dgm:cxn modelId="{4E42735F-EF8A-415D-82E9-316CD00D9706}" type="presParOf" srcId="{56014687-43EB-4EEC-AB5D-57E52A7EC684}" destId="{D72D49E6-02E3-4441-91C5-2EA712AE87B5}" srcOrd="1" destOrd="0" presId="urn:microsoft.com/office/officeart/2005/8/layout/target3"/>
    <dgm:cxn modelId="{05370BBD-EA78-4016-85B5-3B4C3CD6BDB2}" type="presParOf" srcId="{56014687-43EB-4EEC-AB5D-57E52A7EC684}" destId="{6D98B440-194E-4546-98E0-4BB46EB2C3BF}" srcOrd="2" destOrd="0" presId="urn:microsoft.com/office/officeart/2005/8/layout/target3"/>
    <dgm:cxn modelId="{E32B8239-B953-4965-891A-62EAFDC498BE}" type="presParOf" srcId="{56014687-43EB-4EEC-AB5D-57E52A7EC684}" destId="{3FAD04A3-6B66-4AC4-BDAD-C21C9CF041BA}" srcOrd="3" destOrd="0" presId="urn:microsoft.com/office/officeart/2005/8/layout/target3"/>
    <dgm:cxn modelId="{93406747-941C-4C73-9879-FB787C0498AD}" type="presParOf" srcId="{56014687-43EB-4EEC-AB5D-57E52A7EC684}" destId="{35412CE1-65BF-48FB-A93E-CEE6C158BD8C}" srcOrd="4" destOrd="0" presId="urn:microsoft.com/office/officeart/2005/8/layout/target3"/>
    <dgm:cxn modelId="{A9BF6D5E-E89A-446A-9AE2-6523FA6C0630}" type="presParOf" srcId="{56014687-43EB-4EEC-AB5D-57E52A7EC684}" destId="{334AB348-5BBC-4C50-A809-B8020283751B}" srcOrd="5" destOrd="0" presId="urn:microsoft.com/office/officeart/2005/8/layout/target3"/>
    <dgm:cxn modelId="{4FC57C29-A381-48FE-9186-B03FAFACF6B7}" type="presParOf" srcId="{56014687-43EB-4EEC-AB5D-57E52A7EC684}" destId="{0BB56DBF-B1A7-4A53-8877-D0A7DB980A74}" srcOrd="6" destOrd="0" presId="urn:microsoft.com/office/officeart/2005/8/layout/target3"/>
    <dgm:cxn modelId="{492BB2CE-E0AE-45D9-AA60-C7D7C91BBEDE}" type="presParOf" srcId="{56014687-43EB-4EEC-AB5D-57E52A7EC684}" destId="{095706B5-A82A-41E6-BBCA-4CCA3105906E}" srcOrd="7" destOrd="0" presId="urn:microsoft.com/office/officeart/2005/8/layout/target3"/>
    <dgm:cxn modelId="{2E83A3B8-41EE-4F83-838A-D71FE0014FD7}" type="presParOf" srcId="{56014687-43EB-4EEC-AB5D-57E52A7EC684}" destId="{C7550392-8DB1-49B5-BCC0-EBD94ED56D72}" srcOrd="8" destOrd="0" presId="urn:microsoft.com/office/officeart/2005/8/layout/target3"/>
    <dgm:cxn modelId="{6EB94962-FF37-4668-9667-DD2691DC3F7E}" type="presParOf" srcId="{56014687-43EB-4EEC-AB5D-57E52A7EC684}" destId="{62F1B845-B8BD-4948-B841-2D761E66DC93}" srcOrd="9" destOrd="0" presId="urn:microsoft.com/office/officeart/2005/8/layout/target3"/>
    <dgm:cxn modelId="{A5A7B3CB-E2DD-4AFC-90FA-7186331B58FD}" type="presParOf" srcId="{56014687-43EB-4EEC-AB5D-57E52A7EC684}" destId="{F3F031FB-2E8B-465A-ACEF-AE6ABB048B45}" srcOrd="10" destOrd="0" presId="urn:microsoft.com/office/officeart/2005/8/layout/target3"/>
    <dgm:cxn modelId="{6B80DD1E-1F47-4F42-B0E8-A78111189948}" type="presParOf" srcId="{56014687-43EB-4EEC-AB5D-57E52A7EC684}" destId="{9B63C806-41BD-4BE8-9E49-2B849D1EA335}"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A37CE-B1C4-4DC8-9D1C-93E3FDFDA7E9}">
      <dsp:nvSpPr>
        <dsp:cNvPr id="0" name=""/>
        <dsp:cNvSpPr/>
      </dsp:nvSpPr>
      <dsp:spPr>
        <a:xfrm>
          <a:off x="0" y="0"/>
          <a:ext cx="8776403" cy="160119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ru-RU" sz="2800" kern="1200" dirty="0" smtClean="0"/>
            <a:t>Алфавит – это фиксированный для данного языка набор основных символов, т. е. «букв алфавита», из которых должен состоять любой текст на этом языке, – никакие другие символы в тексте не допускаются.</a:t>
          </a:r>
          <a:endParaRPr lang="ru-RU" sz="2800" kern="1200" dirty="0"/>
        </a:p>
      </dsp:txBody>
      <dsp:txXfrm>
        <a:off x="78164" y="78164"/>
        <a:ext cx="8620075" cy="1444865"/>
      </dsp:txXfrm>
    </dsp:sp>
    <dsp:sp modelId="{BCFC557C-8604-435E-AD4A-0C9EAA474A90}">
      <dsp:nvSpPr>
        <dsp:cNvPr id="0" name=""/>
        <dsp:cNvSpPr/>
      </dsp:nvSpPr>
      <dsp:spPr>
        <a:xfrm>
          <a:off x="4286" y="1683679"/>
          <a:ext cx="8776403" cy="160119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ru-RU" sz="2400" kern="1200" dirty="0" smtClean="0"/>
            <a:t>Синтаксис – это правила построения фраз, позволяющие определить, правильно или неправильно написана та или иная фраза. Точнее говоря, синтаксис языка представляет собой набор правил, устанавливающих, какие комбинации символов являются осмысленными предложениями на этом языке.</a:t>
          </a:r>
          <a:endParaRPr lang="ru-RU" sz="2400" kern="1200" dirty="0"/>
        </a:p>
      </dsp:txBody>
      <dsp:txXfrm>
        <a:off x="82450" y="1761843"/>
        <a:ext cx="8620075" cy="1444865"/>
      </dsp:txXfrm>
    </dsp:sp>
    <dsp:sp modelId="{C8D9C278-D086-4896-A84E-C04205B3F839}">
      <dsp:nvSpPr>
        <dsp:cNvPr id="0" name=""/>
        <dsp:cNvSpPr/>
      </dsp:nvSpPr>
      <dsp:spPr>
        <a:xfrm>
          <a:off x="0" y="3367358"/>
          <a:ext cx="8776403" cy="160119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ru-RU" sz="4400" kern="1200" dirty="0" smtClean="0"/>
            <a:t>Семантика определяет смысловое значение предложений языка.</a:t>
          </a:r>
          <a:endParaRPr lang="ru-RU" sz="4400" kern="1200" dirty="0"/>
        </a:p>
      </dsp:txBody>
      <dsp:txXfrm>
        <a:off x="78164" y="3445522"/>
        <a:ext cx="8620075" cy="1444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8FB09-3D01-40A1-A69E-559D9C46BF2D}">
      <dsp:nvSpPr>
        <dsp:cNvPr id="0" name=""/>
        <dsp:cNvSpPr/>
      </dsp:nvSpPr>
      <dsp:spPr>
        <a:xfrm>
          <a:off x="0" y="2320"/>
          <a:ext cx="8784976"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61C0F6-B0AC-4144-AC7D-9472DAE72DF3}">
      <dsp:nvSpPr>
        <dsp:cNvPr id="0" name=""/>
        <dsp:cNvSpPr/>
      </dsp:nvSpPr>
      <dsp:spPr>
        <a:xfrm>
          <a:off x="0" y="2320"/>
          <a:ext cx="8784976" cy="158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rtl="0">
            <a:lnSpc>
              <a:spcPct val="90000"/>
            </a:lnSpc>
            <a:spcBef>
              <a:spcPct val="0"/>
            </a:spcBef>
            <a:spcAft>
              <a:spcPct val="35000"/>
            </a:spcAft>
          </a:pPr>
          <a:r>
            <a:rPr lang="ru-RU" sz="3600" kern="1200" dirty="0" smtClean="0"/>
            <a:t>они отделены от основной программы </a:t>
          </a:r>
          <a:endParaRPr lang="ru-RU" sz="3600" kern="1200" dirty="0"/>
        </a:p>
      </dsp:txBody>
      <dsp:txXfrm>
        <a:off x="0" y="2320"/>
        <a:ext cx="8784976" cy="1582628"/>
      </dsp:txXfrm>
    </dsp:sp>
    <dsp:sp modelId="{3F61D7E2-E446-4FF6-BCD8-50BB39FCBBA5}">
      <dsp:nvSpPr>
        <dsp:cNvPr id="0" name=""/>
        <dsp:cNvSpPr/>
      </dsp:nvSpPr>
      <dsp:spPr>
        <a:xfrm>
          <a:off x="0" y="1584949"/>
          <a:ext cx="8784976"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69F7D-2B5A-47DB-A5A5-CB66FF5C0F44}">
      <dsp:nvSpPr>
        <dsp:cNvPr id="0" name=""/>
        <dsp:cNvSpPr/>
      </dsp:nvSpPr>
      <dsp:spPr>
        <a:xfrm>
          <a:off x="0" y="1584949"/>
          <a:ext cx="8784976" cy="158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ru-RU" sz="3300" kern="1200" dirty="0" smtClean="0"/>
            <a:t>они могут использовать локальные переменные</a:t>
          </a:r>
          <a:endParaRPr lang="ru-RU" sz="3300" kern="1200" dirty="0"/>
        </a:p>
      </dsp:txBody>
      <dsp:txXfrm>
        <a:off x="0" y="1584949"/>
        <a:ext cx="8784976" cy="1582628"/>
      </dsp:txXfrm>
    </dsp:sp>
    <dsp:sp modelId="{03F843AE-CE06-444C-A258-29866D2C69B9}">
      <dsp:nvSpPr>
        <dsp:cNvPr id="0" name=""/>
        <dsp:cNvSpPr/>
      </dsp:nvSpPr>
      <dsp:spPr>
        <a:xfrm>
          <a:off x="0" y="3167578"/>
          <a:ext cx="8784976" cy="0"/>
        </a:xfrm>
        <a:prstGeom prst="line">
          <a:avLst/>
        </a:prstGeom>
        <a:solidFill>
          <a:schemeClr val="accent1">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8FA45E-80DD-43E1-98A5-0E81AA19A125}">
      <dsp:nvSpPr>
        <dsp:cNvPr id="0" name=""/>
        <dsp:cNvSpPr/>
      </dsp:nvSpPr>
      <dsp:spPr>
        <a:xfrm>
          <a:off x="0" y="3167578"/>
          <a:ext cx="8784976" cy="158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ru-RU" sz="3300" kern="1200" dirty="0" smtClean="0"/>
            <a:t>они могут получать информацию из основной программы в виде параметров и возвращать некоторые значения обратно</a:t>
          </a:r>
          <a:endParaRPr lang="ru-RU" sz="3300" kern="1200" dirty="0"/>
        </a:p>
      </dsp:txBody>
      <dsp:txXfrm>
        <a:off x="0" y="3167578"/>
        <a:ext cx="8784976" cy="1582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478CA-48E7-4AC2-889F-A4A55D882062}">
      <dsp:nvSpPr>
        <dsp:cNvPr id="0" name=""/>
        <dsp:cNvSpPr/>
      </dsp:nvSpPr>
      <dsp:spPr>
        <a:xfrm>
          <a:off x="0" y="0"/>
          <a:ext cx="4176464" cy="4176464"/>
        </a:xfrm>
        <a:prstGeom prst="pie">
          <a:avLst>
            <a:gd name="adj1" fmla="val 5400000"/>
            <a:gd name="adj2" fmla="val 1620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98B440-194E-4546-98E0-4BB46EB2C3BF}">
      <dsp:nvSpPr>
        <dsp:cNvPr id="0" name=""/>
        <dsp:cNvSpPr/>
      </dsp:nvSpPr>
      <dsp:spPr>
        <a:xfrm>
          <a:off x="2052733" y="0"/>
          <a:ext cx="6373216" cy="4176464"/>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ru-RU" sz="2500" b="1" kern="1200" smtClean="0"/>
            <a:t>ОБЪЕКТ</a:t>
          </a:r>
          <a:r>
            <a:rPr lang="ru-RU" sz="2500" kern="1200" smtClean="0"/>
            <a:t> - это совокупность свойств (структур данных, характерных для этого объекта).</a:t>
          </a:r>
          <a:endParaRPr lang="ru-RU" sz="2500" kern="1200"/>
        </a:p>
      </dsp:txBody>
      <dsp:txXfrm>
        <a:off x="2052733" y="0"/>
        <a:ext cx="6373216" cy="1252941"/>
      </dsp:txXfrm>
    </dsp:sp>
    <dsp:sp modelId="{35412CE1-65BF-48FB-A93E-CEE6C158BD8C}">
      <dsp:nvSpPr>
        <dsp:cNvPr id="0" name=""/>
        <dsp:cNvSpPr/>
      </dsp:nvSpPr>
      <dsp:spPr>
        <a:xfrm>
          <a:off x="730882" y="1252941"/>
          <a:ext cx="2714698" cy="2714698"/>
        </a:xfrm>
        <a:prstGeom prst="pie">
          <a:avLst>
            <a:gd name="adj1" fmla="val 5400000"/>
            <a:gd name="adj2" fmla="val 1620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4AB348-5BBC-4C50-A809-B8020283751B}">
      <dsp:nvSpPr>
        <dsp:cNvPr id="0" name=""/>
        <dsp:cNvSpPr/>
      </dsp:nvSpPr>
      <dsp:spPr>
        <a:xfrm>
          <a:off x="2088232" y="1252941"/>
          <a:ext cx="6373216" cy="2714698"/>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ru-RU" sz="2500" b="1" kern="1200" dirty="0" smtClean="0"/>
            <a:t>МЕТОДЫ ИХ ОБРАБОТКИ </a:t>
          </a:r>
          <a:r>
            <a:rPr lang="ru-RU" sz="2500" kern="1200" dirty="0" smtClean="0"/>
            <a:t>(подпрограмма изменения свойств) </a:t>
          </a:r>
          <a:endParaRPr lang="ru-RU" sz="2500" kern="1200" dirty="0"/>
        </a:p>
      </dsp:txBody>
      <dsp:txXfrm>
        <a:off x="2088232" y="1252941"/>
        <a:ext cx="6373216" cy="1252937"/>
      </dsp:txXfrm>
    </dsp:sp>
    <dsp:sp modelId="{095706B5-A82A-41E6-BBCA-4CCA3105906E}">
      <dsp:nvSpPr>
        <dsp:cNvPr id="0" name=""/>
        <dsp:cNvSpPr/>
      </dsp:nvSpPr>
      <dsp:spPr>
        <a:xfrm>
          <a:off x="1461763" y="2505879"/>
          <a:ext cx="1252937" cy="1252937"/>
        </a:xfrm>
        <a:prstGeom prst="pie">
          <a:avLst>
            <a:gd name="adj1" fmla="val 5400000"/>
            <a:gd name="adj2" fmla="val 1620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550392-8DB1-49B5-BCC0-EBD94ED56D72}">
      <dsp:nvSpPr>
        <dsp:cNvPr id="0" name=""/>
        <dsp:cNvSpPr/>
      </dsp:nvSpPr>
      <dsp:spPr>
        <a:xfrm>
          <a:off x="2088232" y="2505879"/>
          <a:ext cx="6373216" cy="1252937"/>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ru-RU" sz="2500" b="1" kern="1200" smtClean="0"/>
            <a:t>СОБЫТИЯ </a:t>
          </a:r>
          <a:r>
            <a:rPr lang="ru-RU" sz="2500" kern="1200" smtClean="0"/>
            <a:t>- на которые данный объект может реагировать и которые приводят, как правило, к изменению свойств объекта.</a:t>
          </a:r>
          <a:endParaRPr lang="ru-RU" sz="2500" kern="1200"/>
        </a:p>
      </dsp:txBody>
      <dsp:txXfrm>
        <a:off x="2088232" y="2505879"/>
        <a:ext cx="6373216" cy="125293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C3FCF-FC4C-491B-9949-44EB1A5377DD}" type="datetimeFigureOut">
              <a:rPr lang="ru-RU" smtClean="0"/>
              <a:t>21.11.2019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65E8E0-0793-4242-BCE1-8F458E6DB64E}" type="slidenum">
              <a:rPr lang="ru-RU" smtClean="0"/>
              <a:t>‹#›</a:t>
            </a:fld>
            <a:endParaRPr lang="ru-RU"/>
          </a:p>
        </p:txBody>
      </p:sp>
    </p:spTree>
    <p:extLst>
      <p:ext uri="{BB962C8B-B14F-4D97-AF65-F5344CB8AC3E}">
        <p14:creationId xmlns:p14="http://schemas.microsoft.com/office/powerpoint/2010/main" val="512277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065E8E0-0793-4242-BCE1-8F458E6DB64E}" type="slidenum">
              <a:rPr lang="ru-RU" smtClean="0"/>
              <a:t>12</a:t>
            </a:fld>
            <a:endParaRPr lang="ru-RU"/>
          </a:p>
        </p:txBody>
      </p:sp>
    </p:spTree>
    <p:extLst>
      <p:ext uri="{BB962C8B-B14F-4D97-AF65-F5344CB8AC3E}">
        <p14:creationId xmlns:p14="http://schemas.microsoft.com/office/powerpoint/2010/main" val="4277354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B07FF68-592B-45B2-BE44-8E80C35E1D39}"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07FF68-592B-45B2-BE44-8E80C35E1D39}"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07FF68-592B-45B2-BE44-8E80C35E1D39}"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B07FF68-592B-45B2-BE44-8E80C35E1D39}"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B07FF68-592B-45B2-BE44-8E80C35E1D39}" type="datetimeFigureOut">
              <a:rPr lang="ru-RU" smtClean="0"/>
              <a:t>21.11.2019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1E4E85-8D09-4F5F-BE8D-2B3381C87293}"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EB07FF68-592B-45B2-BE44-8E80C35E1D39}"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EB07FF68-592B-45B2-BE44-8E80C35E1D39}" type="datetimeFigureOut">
              <a:rPr lang="ru-RU" smtClean="0"/>
              <a:t>21.11.2019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A1E4E85-8D09-4F5F-BE8D-2B3381C87293}"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B07FF68-592B-45B2-BE44-8E80C35E1D39}" type="datetimeFigureOut">
              <a:rPr lang="ru-RU" smtClean="0"/>
              <a:t>21.11.2019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7FF68-592B-45B2-BE44-8E80C35E1D39}" type="datetimeFigureOut">
              <a:rPr lang="ru-RU" smtClean="0"/>
              <a:t>21.11.2019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B07FF68-592B-45B2-BE44-8E80C35E1D39}"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1E4E85-8D09-4F5F-BE8D-2B3381C87293}"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B07FF68-592B-45B2-BE44-8E80C35E1D39}" type="datetimeFigureOut">
              <a:rPr lang="ru-RU" smtClean="0"/>
              <a:t>21.11.2019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1E4E85-8D09-4F5F-BE8D-2B3381C8729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B07FF68-592B-45B2-BE44-8E80C35E1D39}" type="datetimeFigureOut">
              <a:rPr lang="ru-RU" smtClean="0"/>
              <a:t>21.11.2019</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A1E4E85-8D09-4F5F-BE8D-2B3381C87293}"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924944"/>
            <a:ext cx="7543800" cy="1524000"/>
          </a:xfrm>
        </p:spPr>
        <p:txBody>
          <a:bodyPr/>
          <a:lstStyle/>
          <a:p>
            <a:r>
              <a:rPr lang="ru-RU" dirty="0"/>
              <a:t>ЯЗЫКИ ПРОГРАММИРОВАНИЯ</a:t>
            </a:r>
          </a:p>
        </p:txBody>
      </p:sp>
      <p:sp>
        <p:nvSpPr>
          <p:cNvPr id="3" name="Подзаголовок 2"/>
          <p:cNvSpPr>
            <a:spLocks noGrp="1"/>
          </p:cNvSpPr>
          <p:nvPr>
            <p:ph type="subTitle" idx="1"/>
          </p:nvPr>
        </p:nvSpPr>
        <p:spPr/>
        <p:txBody>
          <a:bodyPr/>
          <a:lstStyle/>
          <a:p>
            <a:r>
              <a:rPr lang="ru-RU" dirty="0" err="1" smtClean="0"/>
              <a:t>Хабибрахмманова</a:t>
            </a:r>
            <a:r>
              <a:rPr lang="ru-RU" dirty="0" smtClean="0"/>
              <a:t> Алсу Ил </a:t>
            </a:r>
            <a:r>
              <a:rPr lang="ru-RU" dirty="0" err="1" smtClean="0"/>
              <a:t>ьгамовна</a:t>
            </a:r>
            <a:endParaRPr lang="ru-RU" dirty="0"/>
          </a:p>
        </p:txBody>
      </p:sp>
    </p:spTree>
    <p:extLst>
      <p:ext uri="{BB962C8B-B14F-4D97-AF65-F5344CB8AC3E}">
        <p14:creationId xmlns:p14="http://schemas.microsoft.com/office/powerpoint/2010/main" val="418131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356595185"/>
              </p:ext>
            </p:extLst>
          </p:nvPr>
        </p:nvGraphicFramePr>
        <p:xfrm>
          <a:off x="179512" y="1484784"/>
          <a:ext cx="878497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a:xfrm>
            <a:off x="323528" y="332656"/>
            <a:ext cx="8568952" cy="1008112"/>
          </a:xfrm>
        </p:spPr>
        <p:txBody>
          <a:bodyPr>
            <a:noAutofit/>
          </a:bodyPr>
          <a:lstStyle/>
          <a:p>
            <a:r>
              <a:rPr lang="ru-RU" sz="2800" dirty="0"/>
              <a:t>Процедуры характеризуются тремя основными свойствами:</a:t>
            </a:r>
          </a:p>
        </p:txBody>
      </p:sp>
    </p:spTree>
    <p:extLst>
      <p:ext uri="{BB962C8B-B14F-4D97-AF65-F5344CB8AC3E}">
        <p14:creationId xmlns:p14="http://schemas.microsoft.com/office/powerpoint/2010/main" val="1711418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856984" cy="4752528"/>
          </a:xfrm>
        </p:spPr>
        <p:txBody>
          <a:bodyPr>
            <a:normAutofit/>
          </a:bodyPr>
          <a:lstStyle/>
          <a:p>
            <a:pPr marL="0" indent="0" algn="just">
              <a:buNone/>
            </a:pPr>
            <a:r>
              <a:rPr lang="ru-RU" b="1" u="sng" dirty="0">
                <a:solidFill>
                  <a:schemeClr val="tx1"/>
                </a:solidFill>
              </a:rPr>
              <a:t>Структурного программирования</a:t>
            </a:r>
            <a:r>
              <a:rPr lang="ru-RU" b="1" dirty="0">
                <a:solidFill>
                  <a:schemeClr val="tx1"/>
                </a:solidFill>
              </a:rPr>
              <a:t> </a:t>
            </a:r>
            <a:r>
              <a:rPr lang="ru-RU" dirty="0">
                <a:solidFill>
                  <a:schemeClr val="tx1"/>
                </a:solidFill>
              </a:rPr>
              <a:t>– подход к программированию, в </a:t>
            </a:r>
            <a:r>
              <a:rPr lang="ru-RU" dirty="0" smtClean="0">
                <a:solidFill>
                  <a:schemeClr val="tx1"/>
                </a:solidFill>
              </a:rPr>
              <a:t>котором </a:t>
            </a:r>
            <a:r>
              <a:rPr lang="ru-RU" dirty="0">
                <a:solidFill>
                  <a:schemeClr val="tx1"/>
                </a:solidFill>
              </a:rPr>
              <a:t>для передачи управления в программе используется три </a:t>
            </a:r>
            <a:r>
              <a:rPr lang="ru-RU" dirty="0" smtClean="0">
                <a:solidFill>
                  <a:schemeClr val="tx1"/>
                </a:solidFill>
              </a:rPr>
              <a:t>конструкции: следование</a:t>
            </a:r>
            <a:r>
              <a:rPr lang="ru-RU" dirty="0">
                <a:solidFill>
                  <a:schemeClr val="tx1"/>
                </a:solidFill>
              </a:rPr>
              <a:t>, выбора и цикл</a:t>
            </a:r>
            <a:r>
              <a:rPr lang="ru-RU" dirty="0" smtClean="0">
                <a:solidFill>
                  <a:schemeClr val="tx1"/>
                </a:solidFill>
              </a:rPr>
              <a:t>.</a:t>
            </a:r>
          </a:p>
          <a:p>
            <a:pPr marL="0" indent="0" algn="just">
              <a:buNone/>
            </a:pPr>
            <a:r>
              <a:rPr lang="ru-RU" b="1" u="sng" dirty="0">
                <a:solidFill>
                  <a:schemeClr val="tx1"/>
                </a:solidFill>
              </a:rPr>
              <a:t>Модульное программирование</a:t>
            </a:r>
            <a:r>
              <a:rPr lang="ru-RU" b="1" dirty="0">
                <a:solidFill>
                  <a:schemeClr val="tx1"/>
                </a:solidFill>
              </a:rPr>
              <a:t> </a:t>
            </a:r>
            <a:r>
              <a:rPr lang="ru-RU" dirty="0">
                <a:solidFill>
                  <a:schemeClr val="tx1"/>
                </a:solidFill>
              </a:rPr>
              <a:t>– это такой способ программирования</a:t>
            </a:r>
            <a:r>
              <a:rPr lang="ru-RU" dirty="0" smtClean="0">
                <a:solidFill>
                  <a:schemeClr val="tx1"/>
                </a:solidFill>
              </a:rPr>
              <a:t>, при </a:t>
            </a:r>
            <a:r>
              <a:rPr lang="ru-RU" dirty="0">
                <a:solidFill>
                  <a:schemeClr val="tx1"/>
                </a:solidFill>
              </a:rPr>
              <a:t>котором вся программа разбивается на группу компонентов, </a:t>
            </a:r>
            <a:r>
              <a:rPr lang="ru-RU" dirty="0" smtClean="0">
                <a:solidFill>
                  <a:schemeClr val="tx1"/>
                </a:solidFill>
              </a:rPr>
              <a:t>называемых модулями.</a:t>
            </a:r>
          </a:p>
          <a:p>
            <a:pPr marL="0" indent="0" algn="just">
              <a:buNone/>
            </a:pPr>
            <a:r>
              <a:rPr lang="ru-RU" b="1" u="sng" dirty="0">
                <a:solidFill>
                  <a:schemeClr val="tx1"/>
                </a:solidFill>
              </a:rPr>
              <a:t>Методология объектно-ориентированного программирования </a:t>
            </a:r>
            <a:r>
              <a:rPr lang="ru-RU" dirty="0">
                <a:solidFill>
                  <a:schemeClr val="tx1"/>
                </a:solidFill>
              </a:rPr>
              <a:t>– </a:t>
            </a:r>
            <a:r>
              <a:rPr lang="ru-RU" dirty="0" smtClean="0">
                <a:solidFill>
                  <a:schemeClr val="tx1"/>
                </a:solidFill>
              </a:rPr>
              <a:t>подход</a:t>
            </a:r>
            <a:r>
              <a:rPr lang="ru-RU" dirty="0">
                <a:solidFill>
                  <a:schemeClr val="tx1"/>
                </a:solidFill>
              </a:rPr>
              <a:t>, использующий объектную декомпозицию, при которой </a:t>
            </a:r>
            <a:r>
              <a:rPr lang="ru-RU" dirty="0" smtClean="0">
                <a:solidFill>
                  <a:schemeClr val="tx1"/>
                </a:solidFill>
              </a:rPr>
              <a:t>статическая структура </a:t>
            </a:r>
            <a:r>
              <a:rPr lang="ru-RU" dirty="0">
                <a:solidFill>
                  <a:schemeClr val="tx1"/>
                </a:solidFill>
              </a:rPr>
              <a:t>системы описывается в терминах объектов и связей между ними, </a:t>
            </a:r>
            <a:r>
              <a:rPr lang="ru-RU" dirty="0" smtClean="0">
                <a:solidFill>
                  <a:schemeClr val="tx1"/>
                </a:solidFill>
              </a:rPr>
              <a:t>а поведение </a:t>
            </a:r>
            <a:r>
              <a:rPr lang="ru-RU" dirty="0">
                <a:solidFill>
                  <a:schemeClr val="tx1"/>
                </a:solidFill>
              </a:rPr>
              <a:t>системы описывается в терминах обмена сообщениями </a:t>
            </a:r>
            <a:r>
              <a:rPr lang="ru-RU" dirty="0" smtClean="0">
                <a:solidFill>
                  <a:schemeClr val="tx1"/>
                </a:solidFill>
              </a:rPr>
              <a:t>между объектами</a:t>
            </a:r>
            <a:r>
              <a:rPr lang="ru-RU" dirty="0">
                <a:solidFill>
                  <a:schemeClr val="tx1"/>
                </a:solidFill>
              </a:rPr>
              <a:t>.</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Технология программирования</a:t>
            </a:r>
          </a:p>
        </p:txBody>
      </p:sp>
    </p:spTree>
    <p:extLst>
      <p:ext uri="{BB962C8B-B14F-4D97-AF65-F5344CB8AC3E}">
        <p14:creationId xmlns:p14="http://schemas.microsoft.com/office/powerpoint/2010/main" val="390301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2740175560"/>
              </p:ext>
            </p:extLst>
          </p:nvPr>
        </p:nvGraphicFramePr>
        <p:xfrm>
          <a:off x="251520" y="1628800"/>
          <a:ext cx="8461448"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Заголовок 1"/>
          <p:cNvSpPr>
            <a:spLocks noGrp="1"/>
          </p:cNvSpPr>
          <p:nvPr>
            <p:ph type="title"/>
          </p:nvPr>
        </p:nvSpPr>
        <p:spPr>
          <a:xfrm>
            <a:off x="323528" y="332656"/>
            <a:ext cx="8568952" cy="1008112"/>
          </a:xfrm>
        </p:spPr>
        <p:txBody>
          <a:bodyPr>
            <a:noAutofit/>
          </a:bodyPr>
          <a:lstStyle/>
          <a:p>
            <a:r>
              <a:rPr lang="ru-RU" sz="3200" dirty="0"/>
              <a:t>О</a:t>
            </a:r>
            <a:r>
              <a:rPr lang="ru-RU" sz="3200" dirty="0" smtClean="0"/>
              <a:t>бъектно-ориентированное программирование</a:t>
            </a:r>
            <a:endParaRPr lang="ru-RU" sz="3200" dirty="0"/>
          </a:p>
        </p:txBody>
      </p:sp>
    </p:spTree>
    <p:extLst>
      <p:ext uri="{BB962C8B-B14F-4D97-AF65-F5344CB8AC3E}">
        <p14:creationId xmlns:p14="http://schemas.microsoft.com/office/powerpoint/2010/main" val="3041458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556792"/>
            <a:ext cx="8712968" cy="4536504"/>
          </a:xfrm>
        </p:spPr>
        <p:txBody>
          <a:bodyPr>
            <a:normAutofit/>
          </a:bodyPr>
          <a:lstStyle/>
          <a:p>
            <a:pPr marL="0" indent="0" algn="just">
              <a:buNone/>
            </a:pPr>
            <a:r>
              <a:rPr lang="ru-RU" dirty="0">
                <a:solidFill>
                  <a:schemeClr val="tx1"/>
                </a:solidFill>
              </a:rPr>
              <a:t>Вершиной эволюции программирования на данный момент </a:t>
            </a:r>
            <a:r>
              <a:rPr lang="ru-RU" dirty="0" smtClean="0">
                <a:solidFill>
                  <a:schemeClr val="tx1"/>
                </a:solidFill>
              </a:rPr>
              <a:t>является объектно-ориентированное </a:t>
            </a:r>
            <a:r>
              <a:rPr lang="ru-RU" dirty="0">
                <a:solidFill>
                  <a:schemeClr val="tx1"/>
                </a:solidFill>
              </a:rPr>
              <a:t>программирование (ООП), основная идея </a:t>
            </a:r>
            <a:r>
              <a:rPr lang="ru-RU" dirty="0" smtClean="0">
                <a:solidFill>
                  <a:schemeClr val="tx1"/>
                </a:solidFill>
              </a:rPr>
              <a:t>которого </a:t>
            </a:r>
            <a:r>
              <a:rPr lang="ru-RU" dirty="0">
                <a:solidFill>
                  <a:schemeClr val="tx1"/>
                </a:solidFill>
              </a:rPr>
              <a:t>заключается в трех понятиях – </a:t>
            </a:r>
            <a:r>
              <a:rPr lang="ru-RU" b="1" dirty="0">
                <a:solidFill>
                  <a:schemeClr val="tx1"/>
                </a:solidFill>
              </a:rPr>
              <a:t>инкапсуляция, наследование, полиморфизм</a:t>
            </a:r>
            <a:r>
              <a:rPr lang="ru-RU" b="1" dirty="0" smtClean="0">
                <a:solidFill>
                  <a:schemeClr val="tx1"/>
                </a:solidFill>
              </a:rPr>
              <a:t>.</a:t>
            </a:r>
          </a:p>
          <a:p>
            <a:pPr marL="0" indent="0" algn="just">
              <a:buNone/>
            </a:pPr>
            <a:r>
              <a:rPr lang="ru-RU" dirty="0">
                <a:solidFill>
                  <a:schemeClr val="tx1"/>
                </a:solidFill>
              </a:rPr>
              <a:t>При использовании ООП основными действующими лицами </a:t>
            </a:r>
            <a:r>
              <a:rPr lang="ru-RU" dirty="0" smtClean="0">
                <a:solidFill>
                  <a:schemeClr val="tx1"/>
                </a:solidFill>
              </a:rPr>
              <a:t>являются не </a:t>
            </a:r>
            <a:r>
              <a:rPr lang="ru-RU" dirty="0">
                <a:solidFill>
                  <a:schemeClr val="tx1"/>
                </a:solidFill>
              </a:rPr>
              <a:t>переменные, а </a:t>
            </a:r>
            <a:r>
              <a:rPr lang="ru-RU" b="1" dirty="0">
                <a:solidFill>
                  <a:schemeClr val="tx1"/>
                </a:solidFill>
              </a:rPr>
              <a:t>объекты.</a:t>
            </a:r>
            <a:endParaRPr lang="ru-RU" b="1" dirty="0" smtClean="0">
              <a:solidFill>
                <a:schemeClr val="tx1"/>
              </a:solidFill>
            </a:endParaRPr>
          </a:p>
          <a:p>
            <a:pPr marL="0" indent="0" algn="just">
              <a:buNone/>
            </a:pPr>
            <a:endParaRPr lang="ru-RU" b="1" dirty="0">
              <a:solidFill>
                <a:schemeClr val="tx1"/>
              </a:solidFill>
            </a:endParaRPr>
          </a:p>
          <a:p>
            <a:pPr marL="0" indent="0" algn="just">
              <a:buNone/>
            </a:pPr>
            <a:r>
              <a:rPr lang="en-US" b="1" dirty="0" smtClean="0">
                <a:solidFill>
                  <a:schemeClr val="tx1"/>
                </a:solidFill>
              </a:rPr>
              <a:t>Move </a:t>
            </a:r>
            <a:r>
              <a:rPr lang="ru-RU" b="1" dirty="0" smtClean="0">
                <a:solidFill>
                  <a:schemeClr val="tx1"/>
                </a:solidFill>
              </a:rPr>
              <a:t>(перемещение круга)</a:t>
            </a:r>
            <a:endParaRPr lang="ru-RU" b="1" dirty="0">
              <a:solidFill>
                <a:schemeClr val="tx1"/>
              </a:solidFill>
            </a:endParaRPr>
          </a:p>
          <a:p>
            <a:pPr marL="0" indent="0" algn="just">
              <a:buNone/>
            </a:pPr>
            <a:r>
              <a:rPr lang="en-US" b="1" dirty="0" smtClean="0">
                <a:solidFill>
                  <a:schemeClr val="tx1"/>
                </a:solidFill>
              </a:rPr>
              <a:t>Draw</a:t>
            </a:r>
            <a:r>
              <a:rPr lang="ru-RU" b="1" dirty="0" smtClean="0">
                <a:solidFill>
                  <a:schemeClr val="tx1"/>
                </a:solidFill>
              </a:rPr>
              <a:t> (рисование круга)</a:t>
            </a:r>
            <a:endParaRPr lang="en-US" b="1" dirty="0" smtClean="0">
              <a:solidFill>
                <a:schemeClr val="tx1"/>
              </a:solidFill>
            </a:endParaRPr>
          </a:p>
          <a:p>
            <a:pPr marL="0" indent="0" algn="just">
              <a:buNone/>
            </a:pPr>
            <a:r>
              <a:rPr lang="en-US" b="1" dirty="0" err="1" smtClean="0">
                <a:solidFill>
                  <a:schemeClr val="tx1"/>
                </a:solidFill>
              </a:rPr>
              <a:t>ChangeColor</a:t>
            </a:r>
            <a:r>
              <a:rPr lang="ru-RU" b="1" dirty="0" smtClean="0">
                <a:solidFill>
                  <a:schemeClr val="tx1"/>
                </a:solidFill>
              </a:rPr>
              <a:t> (смена цвета круга)</a:t>
            </a:r>
          </a:p>
          <a:p>
            <a:pPr marL="0" indent="0" algn="just">
              <a:buNone/>
            </a:pPr>
            <a:endParaRPr lang="ru-RU" b="1" dirty="0" smtClean="0">
              <a:solidFill>
                <a:schemeClr val="tx1"/>
              </a:solidFill>
            </a:endParaRPr>
          </a:p>
          <a:p>
            <a:pPr marL="0" indent="0" algn="just">
              <a:buNone/>
            </a:pPr>
            <a:endParaRPr lang="ru-RU" b="1" dirty="0">
              <a:solidFill>
                <a:schemeClr val="tx1"/>
              </a:solidFill>
            </a:endParaRPr>
          </a:p>
          <a:p>
            <a:pPr marL="0" indent="0" algn="just">
              <a:buNone/>
            </a:pPr>
            <a:endParaRPr lang="ru-RU" b="1" dirty="0" smtClean="0">
              <a:solidFill>
                <a:schemeClr val="tx1"/>
              </a:solidFill>
            </a:endParaRPr>
          </a:p>
          <a:p>
            <a:pPr marL="0" indent="0" algn="just">
              <a:buNone/>
            </a:pPr>
            <a:endParaRPr lang="ru-RU" b="1" dirty="0">
              <a:solidFill>
                <a:schemeClr val="tx1"/>
              </a:solidFill>
            </a:endParaRPr>
          </a:p>
        </p:txBody>
      </p:sp>
      <p:sp>
        <p:nvSpPr>
          <p:cNvPr id="2" name="Овал 1"/>
          <p:cNvSpPr/>
          <p:nvPr/>
        </p:nvSpPr>
        <p:spPr>
          <a:xfrm>
            <a:off x="4932040" y="4936374"/>
            <a:ext cx="1224136" cy="12241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5184068" y="4190552"/>
            <a:ext cx="720080" cy="7200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5364088" y="3845781"/>
            <a:ext cx="360040" cy="3600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6"/>
          <p:cNvSpPr>
            <a:spLocks noGrp="1"/>
          </p:cNvSpPr>
          <p:nvPr>
            <p:ph type="title"/>
          </p:nvPr>
        </p:nvSpPr>
        <p:spPr/>
        <p:txBody>
          <a:bodyPr/>
          <a:lstStyle/>
          <a:p>
            <a:endParaRPr lang="ru-RU" dirty="0"/>
          </a:p>
        </p:txBody>
      </p:sp>
    </p:spTree>
    <p:extLst>
      <p:ext uri="{BB962C8B-B14F-4D97-AF65-F5344CB8AC3E}">
        <p14:creationId xmlns:p14="http://schemas.microsoft.com/office/powerpoint/2010/main" val="268304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2348880"/>
            <a:ext cx="6781800" cy="585192"/>
          </a:xfrm>
        </p:spPr>
        <p:txBody>
          <a:bodyPr>
            <a:normAutofit/>
          </a:bodyPr>
          <a:lstStyle/>
          <a:p>
            <a:r>
              <a:rPr lang="ru-RU" sz="2400" dirty="0"/>
              <a:t>Иллюстрация понятия инкапсуляции</a:t>
            </a:r>
          </a:p>
        </p:txBody>
      </p:sp>
      <p:pic>
        <p:nvPicPr>
          <p:cNvPr id="6" name="Объект 5"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404664"/>
            <a:ext cx="4968552" cy="1995046"/>
          </a:xfrm>
        </p:spPr>
      </p:pic>
      <p:sp>
        <p:nvSpPr>
          <p:cNvPr id="7" name="Прямоугольник 6"/>
          <p:cNvSpPr/>
          <p:nvPr/>
        </p:nvSpPr>
        <p:spPr>
          <a:xfrm>
            <a:off x="395536" y="2924944"/>
            <a:ext cx="8640960" cy="3170099"/>
          </a:xfrm>
          <a:prstGeom prst="rect">
            <a:avLst/>
          </a:prstGeom>
        </p:spPr>
        <p:txBody>
          <a:bodyPr wrap="square">
            <a:spAutoFit/>
          </a:bodyPr>
          <a:lstStyle/>
          <a:p>
            <a:r>
              <a:rPr lang="ru-RU" sz="2000" dirty="0" smtClean="0"/>
              <a:t>Пусть класс, которому принадлежат все объекты-круги, называется </a:t>
            </a:r>
            <a:r>
              <a:rPr lang="ru-RU" sz="2000" u="sng" dirty="0" err="1" smtClean="0"/>
              <a:t>Round</a:t>
            </a:r>
            <a:r>
              <a:rPr lang="ru-RU" sz="2000" dirty="0" smtClean="0"/>
              <a:t>.</a:t>
            </a:r>
          </a:p>
          <a:p>
            <a:r>
              <a:rPr lang="ru-RU" sz="2000" b="1" i="1" dirty="0" smtClean="0"/>
              <a:t>Свойствами класса </a:t>
            </a:r>
            <a:r>
              <a:rPr lang="ru-RU" sz="2000" u="sng" dirty="0" err="1" smtClean="0"/>
              <a:t>Round</a:t>
            </a:r>
            <a:r>
              <a:rPr lang="ru-RU" sz="2000" dirty="0" smtClean="0"/>
              <a:t> являются следующие:</a:t>
            </a:r>
          </a:p>
          <a:p>
            <a:r>
              <a:rPr lang="ru-RU" sz="2000" dirty="0" smtClean="0"/>
              <a:t>– R – радиус круга;</a:t>
            </a:r>
          </a:p>
          <a:p>
            <a:r>
              <a:rPr lang="ru-RU" sz="2000" dirty="0" smtClean="0"/>
              <a:t>– X, Y – координаты центра круга;</a:t>
            </a:r>
          </a:p>
          <a:p>
            <a:r>
              <a:rPr lang="ru-RU" sz="2000" dirty="0" smtClean="0"/>
              <a:t>– </a:t>
            </a:r>
            <a:r>
              <a:rPr lang="ru-RU" sz="2000" dirty="0" err="1" smtClean="0"/>
              <a:t>Color</a:t>
            </a:r>
            <a:r>
              <a:rPr lang="ru-RU" sz="2000" dirty="0" smtClean="0"/>
              <a:t> – цвет круга.</a:t>
            </a:r>
          </a:p>
          <a:p>
            <a:r>
              <a:rPr lang="ru-RU" sz="2000" b="1" i="1" dirty="0" smtClean="0"/>
              <a:t>Методы класса </a:t>
            </a:r>
            <a:r>
              <a:rPr lang="ru-RU" sz="2000" u="sng" dirty="0" err="1" smtClean="0"/>
              <a:t>Round</a:t>
            </a:r>
            <a:r>
              <a:rPr lang="ru-RU" sz="2000" u="sng" dirty="0" smtClean="0"/>
              <a:t>:</a:t>
            </a:r>
          </a:p>
          <a:p>
            <a:r>
              <a:rPr lang="ru-RU" sz="2000" dirty="0" smtClean="0"/>
              <a:t>– </a:t>
            </a:r>
            <a:r>
              <a:rPr lang="ru-RU" sz="2000" dirty="0" err="1" smtClean="0"/>
              <a:t>Draw</a:t>
            </a:r>
            <a:r>
              <a:rPr lang="ru-RU" sz="2000" dirty="0" smtClean="0"/>
              <a:t> – рисует круг с заданными параметрами;</a:t>
            </a:r>
          </a:p>
          <a:p>
            <a:r>
              <a:rPr lang="ru-RU" sz="2000" dirty="0" smtClean="0"/>
              <a:t>– </a:t>
            </a:r>
            <a:r>
              <a:rPr lang="ru-RU" sz="2000" dirty="0" err="1" smtClean="0"/>
              <a:t>Move</a:t>
            </a:r>
            <a:r>
              <a:rPr lang="ru-RU" sz="2000" dirty="0" smtClean="0"/>
              <a:t> – перемещает круг на определенное расстояние в выбранном направлении;</a:t>
            </a:r>
          </a:p>
          <a:p>
            <a:r>
              <a:rPr lang="ru-RU" sz="2000" dirty="0" smtClean="0"/>
              <a:t>– </a:t>
            </a:r>
            <a:r>
              <a:rPr lang="ru-RU" sz="2000" dirty="0" err="1" smtClean="0"/>
              <a:t>ChangeColor</a:t>
            </a:r>
            <a:r>
              <a:rPr lang="ru-RU" sz="2000" dirty="0" smtClean="0"/>
              <a:t> – изменяет цвет крута.</a:t>
            </a:r>
            <a:endParaRPr lang="ru-RU" sz="2000" dirty="0"/>
          </a:p>
        </p:txBody>
      </p:sp>
    </p:spTree>
    <p:extLst>
      <p:ext uri="{BB962C8B-B14F-4D97-AF65-F5344CB8AC3E}">
        <p14:creationId xmlns:p14="http://schemas.microsoft.com/office/powerpoint/2010/main" val="214132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Вырезка экрана"/>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3945" y="404664"/>
            <a:ext cx="4022583" cy="4234298"/>
          </a:xfrm>
          <a:prstGeom prst="rect">
            <a:avLst/>
          </a:prstGeom>
        </p:spPr>
      </p:pic>
      <p:sp>
        <p:nvSpPr>
          <p:cNvPr id="3" name="Объект 2"/>
          <p:cNvSpPr>
            <a:spLocks noGrp="1"/>
          </p:cNvSpPr>
          <p:nvPr>
            <p:ph idx="1"/>
          </p:nvPr>
        </p:nvSpPr>
        <p:spPr>
          <a:xfrm>
            <a:off x="395536" y="1196752"/>
            <a:ext cx="4176464" cy="4963758"/>
          </a:xfrm>
        </p:spPr>
        <p:txBody>
          <a:bodyPr>
            <a:normAutofit fontScale="92500" lnSpcReduction="20000"/>
          </a:bodyPr>
          <a:lstStyle/>
          <a:p>
            <a:pPr marL="0" indent="0" algn="just">
              <a:buNone/>
            </a:pPr>
            <a:r>
              <a:rPr lang="ru-RU" dirty="0">
                <a:solidFill>
                  <a:schemeClr val="tx1"/>
                </a:solidFill>
              </a:rPr>
              <a:t>Свойствами класса </a:t>
            </a:r>
            <a:r>
              <a:rPr lang="en-US" dirty="0" smtClean="0">
                <a:solidFill>
                  <a:schemeClr val="tx1"/>
                </a:solidFill>
              </a:rPr>
              <a:t>Eyes </a:t>
            </a:r>
            <a:r>
              <a:rPr lang="ru-RU" dirty="0" smtClean="0">
                <a:solidFill>
                  <a:schemeClr val="tx1"/>
                </a:solidFill>
              </a:rPr>
              <a:t>(глаза) являются </a:t>
            </a:r>
            <a:r>
              <a:rPr lang="ru-RU" dirty="0">
                <a:solidFill>
                  <a:schemeClr val="tx1"/>
                </a:solidFill>
              </a:rPr>
              <a:t>следующие:</a:t>
            </a:r>
          </a:p>
          <a:p>
            <a:pPr marL="0" indent="0" algn="just">
              <a:buNone/>
            </a:pPr>
            <a:r>
              <a:rPr lang="ru-RU" dirty="0">
                <a:solidFill>
                  <a:schemeClr val="tx1"/>
                </a:solidFill>
              </a:rPr>
              <a:t>– R – радиус круга;</a:t>
            </a:r>
          </a:p>
          <a:p>
            <a:pPr marL="0" indent="0" algn="just">
              <a:buNone/>
            </a:pPr>
            <a:r>
              <a:rPr lang="ru-RU" dirty="0">
                <a:solidFill>
                  <a:schemeClr val="tx1"/>
                </a:solidFill>
              </a:rPr>
              <a:t>– X, Y – координаты центра круга;</a:t>
            </a:r>
          </a:p>
          <a:p>
            <a:pPr marL="0" indent="0" algn="just">
              <a:buNone/>
            </a:pPr>
            <a:r>
              <a:rPr lang="ru-RU" dirty="0">
                <a:solidFill>
                  <a:schemeClr val="tx1"/>
                </a:solidFill>
              </a:rPr>
              <a:t>– </a:t>
            </a:r>
            <a:r>
              <a:rPr lang="ru-RU" dirty="0" err="1">
                <a:solidFill>
                  <a:schemeClr val="tx1"/>
                </a:solidFill>
              </a:rPr>
              <a:t>Color</a:t>
            </a:r>
            <a:r>
              <a:rPr lang="ru-RU" dirty="0">
                <a:solidFill>
                  <a:schemeClr val="tx1"/>
                </a:solidFill>
              </a:rPr>
              <a:t> – цвет круга.</a:t>
            </a:r>
          </a:p>
          <a:p>
            <a:pPr marL="0" indent="0" algn="just">
              <a:buNone/>
            </a:pPr>
            <a:r>
              <a:rPr lang="ru-RU" dirty="0">
                <a:solidFill>
                  <a:schemeClr val="tx1"/>
                </a:solidFill>
              </a:rPr>
              <a:t>Методы класса </a:t>
            </a:r>
            <a:r>
              <a:rPr lang="ru-RU" dirty="0" err="1">
                <a:solidFill>
                  <a:schemeClr val="tx1"/>
                </a:solidFill>
              </a:rPr>
              <a:t>Round</a:t>
            </a:r>
            <a:r>
              <a:rPr lang="ru-RU" dirty="0">
                <a:solidFill>
                  <a:schemeClr val="tx1"/>
                </a:solidFill>
              </a:rPr>
              <a:t>:</a:t>
            </a:r>
          </a:p>
          <a:p>
            <a:pPr marL="0" indent="0" algn="just">
              <a:buNone/>
            </a:pPr>
            <a:r>
              <a:rPr lang="ru-RU" dirty="0">
                <a:solidFill>
                  <a:schemeClr val="tx1"/>
                </a:solidFill>
              </a:rPr>
              <a:t>– </a:t>
            </a:r>
            <a:r>
              <a:rPr lang="ru-RU" dirty="0" err="1">
                <a:solidFill>
                  <a:schemeClr val="tx1"/>
                </a:solidFill>
              </a:rPr>
              <a:t>Draw</a:t>
            </a:r>
            <a:r>
              <a:rPr lang="ru-RU" dirty="0">
                <a:solidFill>
                  <a:schemeClr val="tx1"/>
                </a:solidFill>
              </a:rPr>
              <a:t> – рисует круг с заданными параметрами;</a:t>
            </a:r>
          </a:p>
          <a:p>
            <a:pPr marL="0" indent="0" algn="just">
              <a:buNone/>
            </a:pPr>
            <a:r>
              <a:rPr lang="ru-RU" dirty="0">
                <a:solidFill>
                  <a:schemeClr val="tx1"/>
                </a:solidFill>
              </a:rPr>
              <a:t>– </a:t>
            </a:r>
            <a:r>
              <a:rPr lang="ru-RU" dirty="0" err="1">
                <a:solidFill>
                  <a:schemeClr val="tx1"/>
                </a:solidFill>
              </a:rPr>
              <a:t>Move</a:t>
            </a:r>
            <a:r>
              <a:rPr lang="ru-RU" dirty="0">
                <a:solidFill>
                  <a:schemeClr val="tx1"/>
                </a:solidFill>
              </a:rPr>
              <a:t> – перемещает круг на определенное расстояние в выбранном направлении;</a:t>
            </a:r>
          </a:p>
          <a:p>
            <a:pPr marL="0" indent="0" algn="just">
              <a:buNone/>
            </a:pPr>
            <a:r>
              <a:rPr lang="ru-RU" dirty="0">
                <a:solidFill>
                  <a:schemeClr val="tx1"/>
                </a:solidFill>
              </a:rPr>
              <a:t>– </a:t>
            </a:r>
            <a:r>
              <a:rPr lang="ru-RU" dirty="0" err="1">
                <a:solidFill>
                  <a:schemeClr val="tx1"/>
                </a:solidFill>
              </a:rPr>
              <a:t>ChangeColor</a:t>
            </a:r>
            <a:r>
              <a:rPr lang="ru-RU" dirty="0">
                <a:solidFill>
                  <a:schemeClr val="tx1"/>
                </a:solidFill>
              </a:rPr>
              <a:t> – изменяет цвет </a:t>
            </a:r>
            <a:r>
              <a:rPr lang="ru-RU" dirty="0" smtClean="0">
                <a:solidFill>
                  <a:schemeClr val="tx1"/>
                </a:solidFill>
              </a:rPr>
              <a:t>крута,</a:t>
            </a:r>
          </a:p>
          <a:p>
            <a:pPr marL="0" indent="0" algn="just">
              <a:buNone/>
            </a:pPr>
            <a:r>
              <a:rPr lang="en-US" dirty="0" smtClean="0">
                <a:solidFill>
                  <a:schemeClr val="tx1"/>
                </a:solidFill>
              </a:rPr>
              <a:t>Blink </a:t>
            </a:r>
            <a:r>
              <a:rPr lang="ru-RU" dirty="0" smtClean="0">
                <a:solidFill>
                  <a:schemeClr val="tx1"/>
                </a:solidFill>
              </a:rPr>
              <a:t> - мигание.</a:t>
            </a:r>
            <a:endParaRPr lang="ru-RU" dirty="0">
              <a:solidFill>
                <a:schemeClr val="tx1"/>
              </a:solidFill>
            </a:endParaRPr>
          </a:p>
          <a:p>
            <a:pPr marL="0" indent="0" algn="just">
              <a:buNone/>
            </a:pPr>
            <a:endParaRPr lang="ru-RU" b="1" dirty="0" smtClean="0">
              <a:solidFill>
                <a:schemeClr val="tx1"/>
              </a:solidFill>
            </a:endParaRPr>
          </a:p>
          <a:p>
            <a:pPr marL="0" indent="0" algn="just">
              <a:buNone/>
            </a:pPr>
            <a:endParaRPr lang="ru-RU" b="1" dirty="0">
              <a:solidFill>
                <a:schemeClr val="tx1"/>
              </a:solidFill>
            </a:endParaRPr>
          </a:p>
          <a:p>
            <a:pPr marL="0" indent="0" algn="just">
              <a:buNone/>
            </a:pPr>
            <a:endParaRPr lang="ru-RU" b="1" dirty="0" smtClean="0">
              <a:solidFill>
                <a:schemeClr val="tx1"/>
              </a:solidFill>
            </a:endParaRPr>
          </a:p>
          <a:p>
            <a:pPr marL="0" indent="0" algn="just">
              <a:buNone/>
            </a:pPr>
            <a:endParaRPr lang="ru-RU" b="1" dirty="0">
              <a:solidFill>
                <a:schemeClr val="tx1"/>
              </a:solidFill>
            </a:endParaRPr>
          </a:p>
        </p:txBody>
      </p:sp>
      <p:sp>
        <p:nvSpPr>
          <p:cNvPr id="2" name="Овал 1"/>
          <p:cNvSpPr/>
          <p:nvPr/>
        </p:nvSpPr>
        <p:spPr>
          <a:xfrm>
            <a:off x="4972901" y="4725144"/>
            <a:ext cx="1440160" cy="14353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5184068" y="3717033"/>
            <a:ext cx="972108" cy="10081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5364088" y="3212976"/>
            <a:ext cx="550267" cy="50405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Блок-схема: узел 8"/>
          <p:cNvSpPr/>
          <p:nvPr/>
        </p:nvSpPr>
        <p:spPr>
          <a:xfrm>
            <a:off x="5508104" y="3356992"/>
            <a:ext cx="45719" cy="108012"/>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Блок-схема: узел 9"/>
          <p:cNvSpPr/>
          <p:nvPr/>
        </p:nvSpPr>
        <p:spPr>
          <a:xfrm>
            <a:off x="5670122" y="3356992"/>
            <a:ext cx="45719" cy="108012"/>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8751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64904"/>
            <a:ext cx="8077944" cy="3456384"/>
          </a:xfrm>
        </p:spPr>
        <p:txBody>
          <a:bodyPr>
            <a:normAutofit fontScale="90000"/>
          </a:bodyPr>
          <a:lstStyle/>
          <a:p>
            <a:r>
              <a:rPr lang="ru-RU" sz="2000" b="1" u="sng" dirty="0">
                <a:latin typeface="+mn-lt"/>
                <a:cs typeface="Arial" panose="020B0604020202020204" pitchFamily="34" charset="0"/>
              </a:rPr>
              <a:t>Полиморфизм. </a:t>
            </a:r>
            <a:r>
              <a:rPr lang="ru-RU" sz="2000" dirty="0">
                <a:latin typeface="+mn-lt"/>
                <a:cs typeface="Arial" panose="020B0604020202020204" pitchFamily="34" charset="0"/>
              </a:rPr>
              <a:t>Этот термин относится к таким переменным или пара-</a:t>
            </a:r>
            <a:br>
              <a:rPr lang="ru-RU" sz="2000" dirty="0">
                <a:latin typeface="+mn-lt"/>
                <a:cs typeface="Arial" panose="020B0604020202020204" pitchFamily="34" charset="0"/>
              </a:rPr>
            </a:br>
            <a:r>
              <a:rPr lang="ru-RU" sz="2000" dirty="0">
                <a:latin typeface="+mn-lt"/>
                <a:cs typeface="Arial" panose="020B0604020202020204" pitchFamily="34" charset="0"/>
              </a:rPr>
              <a:t>метрам процедур (функций), которые в процессе выполнения </a:t>
            </a:r>
            <a:r>
              <a:rPr lang="ru-RU" sz="2000" dirty="0" smtClean="0">
                <a:latin typeface="+mn-lt"/>
                <a:cs typeface="Arial" panose="020B0604020202020204" pitchFamily="34" charset="0"/>
              </a:rPr>
              <a:t>программы могут </a:t>
            </a:r>
            <a:r>
              <a:rPr lang="ru-RU" sz="2000" dirty="0">
                <a:latin typeface="+mn-lt"/>
                <a:cs typeface="Arial" panose="020B0604020202020204" pitchFamily="34" charset="0"/>
              </a:rPr>
              <a:t>принимать значения разных типов. Процедуры (функции), имеющие </a:t>
            </a:r>
            <a:r>
              <a:rPr lang="ru-RU" sz="2000" dirty="0" smtClean="0">
                <a:latin typeface="+mn-lt"/>
                <a:cs typeface="Arial" panose="020B0604020202020204" pitchFamily="34" charset="0"/>
              </a:rPr>
              <a:t>полиморфные </a:t>
            </a:r>
            <a:r>
              <a:rPr lang="ru-RU" sz="2000" dirty="0">
                <a:latin typeface="+mn-lt"/>
                <a:cs typeface="Arial" panose="020B0604020202020204" pitchFamily="34" charset="0"/>
              </a:rPr>
              <a:t>параметры, также называются </a:t>
            </a:r>
            <a:r>
              <a:rPr lang="ru-RU" sz="2000" b="1" i="1" dirty="0">
                <a:latin typeface="+mn-lt"/>
                <a:cs typeface="Arial" panose="020B0604020202020204" pitchFamily="34" charset="0"/>
              </a:rPr>
              <a:t>полиморфными.</a:t>
            </a:r>
            <a:br>
              <a:rPr lang="ru-RU" sz="2000" b="1" i="1" dirty="0">
                <a:latin typeface="+mn-lt"/>
                <a:cs typeface="Arial" panose="020B0604020202020204" pitchFamily="34" charset="0"/>
              </a:rPr>
            </a:br>
            <a:r>
              <a:rPr lang="ru-RU" sz="2000" b="1" i="1" dirty="0" smtClean="0">
                <a:latin typeface="+mn-lt"/>
                <a:cs typeface="Arial" panose="020B0604020202020204" pitchFamily="34" charset="0"/>
              </a:rPr>
              <a:t/>
            </a:r>
            <a:br>
              <a:rPr lang="ru-RU" sz="2000" b="1" i="1" dirty="0" smtClean="0">
                <a:latin typeface="+mn-lt"/>
                <a:cs typeface="Arial" panose="020B0604020202020204" pitchFamily="34" charset="0"/>
              </a:rPr>
            </a:br>
            <a:r>
              <a:rPr lang="ru-RU" sz="2000" b="1" i="1" dirty="0" smtClean="0">
                <a:latin typeface="+mn-lt"/>
                <a:cs typeface="Arial" panose="020B0604020202020204" pitchFamily="34" charset="0"/>
              </a:rPr>
              <a:t>Вместо </a:t>
            </a:r>
            <a:r>
              <a:rPr lang="ru-RU" sz="2000" b="1" i="1" dirty="0">
                <a:latin typeface="+mn-lt"/>
                <a:cs typeface="Arial" panose="020B0604020202020204" pitchFamily="34" charset="0"/>
              </a:rPr>
              <a:t>радиуса и координат центра нужно описать</a:t>
            </a:r>
            <a:br>
              <a:rPr lang="ru-RU" sz="2000" b="1" i="1" dirty="0">
                <a:latin typeface="+mn-lt"/>
                <a:cs typeface="Arial" panose="020B0604020202020204" pitchFamily="34" charset="0"/>
              </a:rPr>
            </a:br>
            <a:r>
              <a:rPr lang="ru-RU" sz="2000" b="1" i="1" dirty="0">
                <a:latin typeface="+mn-lt"/>
                <a:cs typeface="Arial" panose="020B0604020202020204" pitchFamily="34" charset="0"/>
              </a:rPr>
              <a:t>такие свойства как:</a:t>
            </a:r>
            <a:br>
              <a:rPr lang="ru-RU" sz="2000" b="1" i="1" dirty="0">
                <a:latin typeface="+mn-lt"/>
                <a:cs typeface="Arial" panose="020B0604020202020204" pitchFamily="34" charset="0"/>
              </a:rPr>
            </a:br>
            <a:r>
              <a:rPr lang="ru-RU" sz="2000" b="1" i="1" dirty="0">
                <a:latin typeface="+mn-lt"/>
                <a:cs typeface="Arial" panose="020B0604020202020204" pitchFamily="34" charset="0"/>
              </a:rPr>
              <a:t>– Тор – координата верхний границы фигуры;</a:t>
            </a:r>
            <a:br>
              <a:rPr lang="ru-RU" sz="2000" b="1" i="1" dirty="0">
                <a:latin typeface="+mn-lt"/>
                <a:cs typeface="Arial" panose="020B0604020202020204" pitchFamily="34" charset="0"/>
              </a:rPr>
            </a:br>
            <a:r>
              <a:rPr lang="ru-RU" sz="2000" b="1" i="1" dirty="0">
                <a:latin typeface="+mn-lt"/>
                <a:cs typeface="Arial" panose="020B0604020202020204" pitchFamily="34" charset="0"/>
              </a:rPr>
              <a:t>– </a:t>
            </a:r>
            <a:r>
              <a:rPr lang="ru-RU" sz="2000" b="1" i="1" dirty="0" err="1">
                <a:latin typeface="+mn-lt"/>
                <a:cs typeface="Arial" panose="020B0604020202020204" pitchFamily="34" charset="0"/>
              </a:rPr>
              <a:t>Left</a:t>
            </a:r>
            <a:r>
              <a:rPr lang="ru-RU" sz="2000" b="1" i="1" dirty="0">
                <a:latin typeface="+mn-lt"/>
                <a:cs typeface="Arial" panose="020B0604020202020204" pitchFamily="34" charset="0"/>
              </a:rPr>
              <a:t> – координата левой границы фигуры;</a:t>
            </a:r>
            <a:br>
              <a:rPr lang="ru-RU" sz="2000" b="1" i="1" dirty="0">
                <a:latin typeface="+mn-lt"/>
                <a:cs typeface="Arial" panose="020B0604020202020204" pitchFamily="34" charset="0"/>
              </a:rPr>
            </a:br>
            <a:r>
              <a:rPr lang="ru-RU" sz="2000" b="1" i="1" dirty="0">
                <a:latin typeface="+mn-lt"/>
                <a:cs typeface="Arial" panose="020B0604020202020204" pitchFamily="34" charset="0"/>
              </a:rPr>
              <a:t>– </a:t>
            </a:r>
            <a:r>
              <a:rPr lang="ru-RU" sz="2000" b="1" i="1" dirty="0" err="1">
                <a:latin typeface="+mn-lt"/>
                <a:cs typeface="Arial" panose="020B0604020202020204" pitchFamily="34" charset="0"/>
              </a:rPr>
              <a:t>Height</a:t>
            </a:r>
            <a:r>
              <a:rPr lang="ru-RU" sz="2000" b="1" i="1" dirty="0">
                <a:latin typeface="+mn-lt"/>
                <a:cs typeface="Arial" panose="020B0604020202020204" pitchFamily="34" charset="0"/>
              </a:rPr>
              <a:t> – высота фигуры;</a:t>
            </a:r>
            <a:br>
              <a:rPr lang="ru-RU" sz="2000" b="1" i="1" dirty="0">
                <a:latin typeface="+mn-lt"/>
                <a:cs typeface="Arial" panose="020B0604020202020204" pitchFamily="34" charset="0"/>
              </a:rPr>
            </a:br>
            <a:r>
              <a:rPr lang="ru-RU" sz="2000" b="1" i="1" dirty="0">
                <a:latin typeface="+mn-lt"/>
                <a:cs typeface="Arial" panose="020B0604020202020204" pitchFamily="34" charset="0"/>
              </a:rPr>
              <a:t>– </a:t>
            </a:r>
            <a:r>
              <a:rPr lang="ru-RU" sz="2000" b="1" i="1" dirty="0" err="1">
                <a:latin typeface="+mn-lt"/>
                <a:cs typeface="Arial" panose="020B0604020202020204" pitchFamily="34" charset="0"/>
              </a:rPr>
              <a:t>Width</a:t>
            </a:r>
            <a:r>
              <a:rPr lang="ru-RU" sz="2000" b="1" i="1" dirty="0">
                <a:latin typeface="+mn-lt"/>
                <a:cs typeface="Arial" panose="020B0604020202020204" pitchFamily="34" charset="0"/>
              </a:rPr>
              <a:t> – ширина фигуры.</a:t>
            </a:r>
            <a:r>
              <a:rPr lang="ru-RU" sz="2000" b="1" i="1" dirty="0" smtClean="0">
                <a:latin typeface="+mn-lt"/>
                <a:cs typeface="Arial" panose="020B0604020202020204" pitchFamily="34" charset="0"/>
              </a:rPr>
              <a:t/>
            </a:r>
            <a:br>
              <a:rPr lang="ru-RU" sz="2000" b="1" i="1" dirty="0" smtClean="0">
                <a:latin typeface="+mn-lt"/>
                <a:cs typeface="Arial" panose="020B0604020202020204" pitchFamily="34" charset="0"/>
              </a:rPr>
            </a:br>
            <a:r>
              <a:rPr lang="ru-RU" sz="2000" b="1" i="1" dirty="0" smtClean="0">
                <a:latin typeface="+mn-lt"/>
                <a:cs typeface="Arial" panose="020B0604020202020204" pitchFamily="34" charset="0"/>
              </a:rPr>
              <a:t/>
            </a:r>
            <a:br>
              <a:rPr lang="ru-RU" sz="2000" b="1" i="1" dirty="0" smtClean="0">
                <a:latin typeface="+mn-lt"/>
                <a:cs typeface="Arial" panose="020B0604020202020204" pitchFamily="34" charset="0"/>
              </a:rPr>
            </a:br>
            <a:endParaRPr lang="ru-RU" sz="2000" b="1" i="1" dirty="0">
              <a:latin typeface="+mn-lt"/>
              <a:cs typeface="Arial" panose="020B0604020202020204" pitchFamily="34" charset="0"/>
            </a:endParaRPr>
          </a:p>
        </p:txBody>
      </p:sp>
      <p:sp>
        <p:nvSpPr>
          <p:cNvPr id="8" name="Объект 7"/>
          <p:cNvSpPr>
            <a:spLocks noGrp="1"/>
          </p:cNvSpPr>
          <p:nvPr>
            <p:ph idx="1"/>
          </p:nvPr>
        </p:nvSpPr>
        <p:spPr/>
        <p:txBody>
          <a:bodyPr/>
          <a:lstStyle/>
          <a:p>
            <a:endParaRPr lang="ru-RU" dirty="0"/>
          </a:p>
        </p:txBody>
      </p:sp>
      <p:sp>
        <p:nvSpPr>
          <p:cNvPr id="9" name="Прямоугольник 8"/>
          <p:cNvSpPr/>
          <p:nvPr/>
        </p:nvSpPr>
        <p:spPr>
          <a:xfrm>
            <a:off x="2843808" y="1052736"/>
            <a:ext cx="194421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48645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92696"/>
            <a:ext cx="8568952" cy="5400600"/>
          </a:xfrm>
        </p:spPr>
        <p:txBody>
          <a:bodyPr>
            <a:normAutofit fontScale="92500" lnSpcReduction="20000"/>
          </a:bodyPr>
          <a:lstStyle/>
          <a:p>
            <a:pPr marL="0" indent="0" algn="just">
              <a:buNone/>
            </a:pPr>
            <a:r>
              <a:rPr lang="ru-RU" dirty="0"/>
              <a:t>Например, для получения всех координат </a:t>
            </a:r>
            <a:r>
              <a:rPr lang="ru-RU" dirty="0" smtClean="0"/>
              <a:t>прямоугольника </a:t>
            </a:r>
            <a:r>
              <a:rPr lang="ru-RU" dirty="0"/>
              <a:t>(или квадрата) необходимо к координате левой границы прибавлять </a:t>
            </a:r>
            <a:r>
              <a:rPr lang="ru-RU" dirty="0" smtClean="0"/>
              <a:t>ширину</a:t>
            </a:r>
            <a:r>
              <a:rPr lang="ru-RU" dirty="0"/>
              <a:t>, а из верхней вычитать высоту. Пусть</a:t>
            </a:r>
          </a:p>
          <a:p>
            <a:pPr marL="0" indent="0" algn="ctr">
              <a:buNone/>
            </a:pPr>
            <a:r>
              <a:rPr lang="ru-RU" dirty="0"/>
              <a:t>Тор = 80,</a:t>
            </a:r>
          </a:p>
          <a:p>
            <a:pPr marL="0" indent="0" algn="ctr">
              <a:buNone/>
            </a:pPr>
            <a:r>
              <a:rPr lang="ru-RU" dirty="0" err="1"/>
              <a:t>Left</a:t>
            </a:r>
            <a:r>
              <a:rPr lang="ru-RU" dirty="0"/>
              <a:t> = 20,</a:t>
            </a:r>
          </a:p>
          <a:p>
            <a:pPr marL="0" indent="0" algn="ctr">
              <a:buNone/>
            </a:pPr>
            <a:r>
              <a:rPr lang="ru-RU" dirty="0" err="1"/>
              <a:t>Height</a:t>
            </a:r>
            <a:r>
              <a:rPr lang="ru-RU" dirty="0"/>
              <a:t> = 40,</a:t>
            </a:r>
          </a:p>
          <a:p>
            <a:pPr marL="0" indent="0" algn="ctr">
              <a:buNone/>
            </a:pPr>
            <a:r>
              <a:rPr lang="ru-RU" dirty="0" err="1"/>
              <a:t>Width</a:t>
            </a:r>
            <a:r>
              <a:rPr lang="ru-RU" dirty="0"/>
              <a:t> = 60.</a:t>
            </a:r>
          </a:p>
          <a:p>
            <a:pPr marL="0" indent="0" algn="just">
              <a:buNone/>
            </a:pPr>
            <a:r>
              <a:rPr lang="ru-RU" dirty="0" smtClean="0"/>
              <a:t>Тогда – </a:t>
            </a:r>
            <a:r>
              <a:rPr lang="ru-RU" dirty="0"/>
              <a:t>правая граница равна</a:t>
            </a:r>
          </a:p>
          <a:p>
            <a:pPr marL="0" indent="0" algn="ctr">
              <a:buNone/>
            </a:pPr>
            <a:r>
              <a:rPr lang="ru-RU" dirty="0" err="1"/>
              <a:t>Left</a:t>
            </a:r>
            <a:r>
              <a:rPr lang="ru-RU" dirty="0"/>
              <a:t> + </a:t>
            </a:r>
            <a:r>
              <a:rPr lang="ru-RU" dirty="0" err="1"/>
              <a:t>Width</a:t>
            </a:r>
            <a:r>
              <a:rPr lang="ru-RU" dirty="0"/>
              <a:t> = 80,</a:t>
            </a:r>
          </a:p>
          <a:p>
            <a:pPr marL="0" indent="0" algn="just">
              <a:buNone/>
            </a:pPr>
            <a:r>
              <a:rPr lang="ru-RU" dirty="0"/>
              <a:t>– нижняя равна</a:t>
            </a:r>
          </a:p>
          <a:p>
            <a:pPr marL="0" indent="0" algn="ctr">
              <a:buNone/>
            </a:pPr>
            <a:r>
              <a:rPr lang="ru-RU" dirty="0"/>
              <a:t>Тор – </a:t>
            </a:r>
            <a:r>
              <a:rPr lang="ru-RU" dirty="0" err="1"/>
              <a:t>Height</a:t>
            </a:r>
            <a:r>
              <a:rPr lang="ru-RU" dirty="0"/>
              <a:t> = 40.</a:t>
            </a:r>
          </a:p>
          <a:p>
            <a:pPr marL="0" indent="0" algn="just">
              <a:buNone/>
            </a:pPr>
            <a:r>
              <a:rPr lang="ru-RU" dirty="0"/>
              <a:t>Следовательно, данный прямоугольник имеет следующие </a:t>
            </a:r>
            <a:r>
              <a:rPr lang="ru-RU" dirty="0" smtClean="0"/>
              <a:t>координаты (первая </a:t>
            </a:r>
            <a:r>
              <a:rPr lang="ru-RU" dirty="0"/>
              <a:t>координата – для горизонтальной оси, вторая – для </a:t>
            </a:r>
            <a:r>
              <a:rPr lang="ru-RU" dirty="0" smtClean="0"/>
              <a:t>вертикальной): А(20</a:t>
            </a:r>
            <a:r>
              <a:rPr lang="ru-RU" dirty="0"/>
              <a:t>, 80), В(80, 80), С(20, 40), D(80, 40).</a:t>
            </a:r>
          </a:p>
          <a:p>
            <a:pPr marL="0" indent="0" algn="just">
              <a:buNone/>
            </a:pPr>
            <a:r>
              <a:rPr lang="ru-RU" dirty="0"/>
              <a:t>Теперь на основе предка </a:t>
            </a:r>
            <a:r>
              <a:rPr lang="ru-RU" dirty="0" err="1"/>
              <a:t>Round</a:t>
            </a:r>
            <a:r>
              <a:rPr lang="ru-RU" dirty="0"/>
              <a:t> с описанным выше новым </a:t>
            </a:r>
            <a:r>
              <a:rPr lang="ru-RU" dirty="0" smtClean="0"/>
              <a:t>набором свойств </a:t>
            </a:r>
            <a:r>
              <a:rPr lang="ru-RU" dirty="0"/>
              <a:t>можно создать потомка </a:t>
            </a:r>
            <a:r>
              <a:rPr lang="ru-RU" dirty="0" err="1"/>
              <a:t>Rect</a:t>
            </a:r>
            <a:r>
              <a:rPr lang="ru-RU" dirty="0"/>
              <a:t> для изображения прямоугольников.</a:t>
            </a:r>
          </a:p>
        </p:txBody>
      </p:sp>
    </p:spTree>
    <p:extLst>
      <p:ext uri="{BB962C8B-B14F-4D97-AF65-F5344CB8AC3E}">
        <p14:creationId xmlns:p14="http://schemas.microsoft.com/office/powerpoint/2010/main" val="73003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980728"/>
            <a:ext cx="6781800" cy="585192"/>
          </a:xfrm>
        </p:spPr>
        <p:txBody>
          <a:bodyPr>
            <a:normAutofit/>
          </a:bodyPr>
          <a:lstStyle/>
          <a:p>
            <a:r>
              <a:rPr lang="ru-RU" sz="2400" dirty="0"/>
              <a:t>Иллюстрация понятия </a:t>
            </a:r>
            <a:r>
              <a:rPr lang="ru-RU" sz="2400" dirty="0" smtClean="0"/>
              <a:t>полиморфизма</a:t>
            </a:r>
            <a:endParaRPr lang="ru-RU" sz="2400" dirty="0"/>
          </a:p>
        </p:txBody>
      </p:sp>
      <p:pic>
        <p:nvPicPr>
          <p:cNvPr id="4" name="Объект 3" descr="Вырезка экрана"/>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2204864"/>
            <a:ext cx="7430141" cy="2811405"/>
          </a:xfrm>
        </p:spPr>
      </p:pic>
    </p:spTree>
    <p:extLst>
      <p:ext uri="{BB962C8B-B14F-4D97-AF65-F5344CB8AC3E}">
        <p14:creationId xmlns:p14="http://schemas.microsoft.com/office/powerpoint/2010/main" val="79835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268760"/>
            <a:ext cx="8784976" cy="4968552"/>
          </a:xfrm>
        </p:spPr>
        <p:txBody>
          <a:bodyPr>
            <a:normAutofit fontScale="92500" lnSpcReduction="10000"/>
          </a:bodyPr>
          <a:lstStyle/>
          <a:p>
            <a:pPr marL="0" indent="0" algn="just">
              <a:buNone/>
            </a:pPr>
            <a:r>
              <a:rPr lang="ru-RU" dirty="0"/>
              <a:t>■ алфавит алгоритмического языка значительно шире алфавита </a:t>
            </a:r>
            <a:r>
              <a:rPr lang="ru-RU" dirty="0" smtClean="0"/>
              <a:t>машинного </a:t>
            </a:r>
            <a:r>
              <a:rPr lang="ru-RU" dirty="0"/>
              <a:t>языка, что существенно повышает наглядность текста программы;</a:t>
            </a:r>
          </a:p>
          <a:p>
            <a:pPr marL="0" indent="0" algn="just">
              <a:buNone/>
            </a:pPr>
            <a:r>
              <a:rPr lang="ru-RU" dirty="0"/>
              <a:t>■ набор операций, допустимых для использования, не зависит от </a:t>
            </a:r>
            <a:r>
              <a:rPr lang="ru-RU" dirty="0" smtClean="0"/>
              <a:t>набора </a:t>
            </a:r>
            <a:r>
              <a:rPr lang="ru-RU" dirty="0"/>
              <a:t>машинных операций, а выбирается из соображений удобства </a:t>
            </a:r>
            <a:r>
              <a:rPr lang="ru-RU" dirty="0" smtClean="0"/>
              <a:t>формулирования </a:t>
            </a:r>
            <a:r>
              <a:rPr lang="ru-RU" dirty="0"/>
              <a:t>алгоритмов решения задач определенного класса;</a:t>
            </a:r>
          </a:p>
          <a:p>
            <a:pPr marL="0" indent="0" algn="just">
              <a:buNone/>
            </a:pPr>
            <a:r>
              <a:rPr lang="ru-RU" dirty="0"/>
              <a:t>■ формат предложений достаточно гибок и удобен для </a:t>
            </a:r>
            <a:r>
              <a:rPr lang="ru-RU" dirty="0" smtClean="0"/>
              <a:t>использования</a:t>
            </a:r>
            <a:r>
              <a:rPr lang="ru-RU" dirty="0"/>
              <a:t>, что позволяет с помощью одного предложения задать достаточно </a:t>
            </a:r>
            <a:r>
              <a:rPr lang="ru-RU" dirty="0" smtClean="0"/>
              <a:t>содержательный </a:t>
            </a:r>
            <a:r>
              <a:rPr lang="ru-RU" dirty="0"/>
              <a:t>этап обработки данных;</a:t>
            </a:r>
          </a:p>
          <a:p>
            <a:pPr marL="0" indent="0" algn="just">
              <a:buNone/>
            </a:pPr>
            <a:r>
              <a:rPr lang="ru-RU" dirty="0"/>
              <a:t>■ требуемые операции задаются с помощью общепринятых </a:t>
            </a:r>
            <a:r>
              <a:rPr lang="ru-RU" dirty="0" smtClean="0"/>
              <a:t>математических </a:t>
            </a:r>
            <a:r>
              <a:rPr lang="ru-RU" dirty="0"/>
              <a:t>обозначений;</a:t>
            </a:r>
          </a:p>
          <a:p>
            <a:pPr marL="0" indent="0" algn="just">
              <a:buNone/>
            </a:pPr>
            <a:r>
              <a:rPr lang="ru-RU" dirty="0" smtClean="0"/>
              <a:t>■ </a:t>
            </a:r>
            <a:r>
              <a:rPr lang="ru-RU" dirty="0"/>
              <a:t>данным в алгоритмических языках присваиваются </a:t>
            </a:r>
            <a:r>
              <a:rPr lang="ru-RU" dirty="0" smtClean="0"/>
              <a:t>индивидуальные имена</a:t>
            </a:r>
            <a:r>
              <a:rPr lang="ru-RU" dirty="0"/>
              <a:t>, выбираемые программистом;</a:t>
            </a:r>
          </a:p>
          <a:p>
            <a:pPr marL="0" indent="0" algn="just">
              <a:buNone/>
            </a:pPr>
            <a:r>
              <a:rPr lang="ru-RU" dirty="0"/>
              <a:t>■ в языке может быть предусмотрен значительно более </a:t>
            </a:r>
            <a:r>
              <a:rPr lang="ru-RU" dirty="0" smtClean="0"/>
              <a:t>широкий набор </a:t>
            </a:r>
            <a:r>
              <a:rPr lang="ru-RU" dirty="0"/>
              <a:t>типов данных по сравнению с набором машинных типов данных.</a:t>
            </a:r>
          </a:p>
        </p:txBody>
      </p:sp>
      <p:sp>
        <p:nvSpPr>
          <p:cNvPr id="4" name="Заголовок 1"/>
          <p:cNvSpPr>
            <a:spLocks noGrp="1"/>
          </p:cNvSpPr>
          <p:nvPr>
            <p:ph type="title"/>
          </p:nvPr>
        </p:nvSpPr>
        <p:spPr>
          <a:xfrm>
            <a:off x="467544" y="476672"/>
            <a:ext cx="7776864" cy="864096"/>
          </a:xfrm>
        </p:spPr>
        <p:txBody>
          <a:bodyPr>
            <a:noAutofit/>
          </a:bodyPr>
          <a:lstStyle/>
          <a:p>
            <a:r>
              <a:rPr lang="ru-RU" sz="3200" dirty="0"/>
              <a:t>Преимущества языков высокого программирования</a:t>
            </a:r>
          </a:p>
        </p:txBody>
      </p:sp>
    </p:spTree>
    <p:extLst>
      <p:ext uri="{BB962C8B-B14F-4D97-AF65-F5344CB8AC3E}">
        <p14:creationId xmlns:p14="http://schemas.microsoft.com/office/powerpoint/2010/main" val="1701773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401361514"/>
              </p:ext>
            </p:extLst>
          </p:nvPr>
        </p:nvGraphicFramePr>
        <p:xfrm>
          <a:off x="251520" y="1268760"/>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Заголовок 1"/>
          <p:cNvSpPr>
            <a:spLocks noGrp="1"/>
          </p:cNvSpPr>
          <p:nvPr>
            <p:ph type="title"/>
          </p:nvPr>
        </p:nvSpPr>
        <p:spPr>
          <a:xfrm>
            <a:off x="467544" y="188640"/>
            <a:ext cx="8208912" cy="864096"/>
          </a:xfrm>
        </p:spPr>
        <p:txBody>
          <a:bodyPr>
            <a:noAutofit/>
          </a:bodyPr>
          <a:lstStyle/>
          <a:p>
            <a:r>
              <a:rPr lang="ru-RU" sz="3200" dirty="0" smtClean="0"/>
              <a:t>Синтаксис и семантика</a:t>
            </a:r>
            <a:endParaRPr lang="ru-RU" sz="3200" dirty="0"/>
          </a:p>
        </p:txBody>
      </p:sp>
    </p:spTree>
    <p:extLst>
      <p:ext uri="{BB962C8B-B14F-4D97-AF65-F5344CB8AC3E}">
        <p14:creationId xmlns:p14="http://schemas.microsoft.com/office/powerpoint/2010/main" val="2887396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268760"/>
            <a:ext cx="8784976" cy="4968552"/>
          </a:xfrm>
        </p:spPr>
        <p:txBody>
          <a:bodyPr>
            <a:normAutofit/>
          </a:bodyPr>
          <a:lstStyle/>
          <a:p>
            <a:pPr marL="0" indent="0" algn="just">
              <a:buNone/>
            </a:pPr>
            <a:r>
              <a:rPr lang="ru-RU" b="1" i="1" dirty="0">
                <a:solidFill>
                  <a:schemeClr val="tx1"/>
                </a:solidFill>
              </a:rPr>
              <a:t>Имена (идентификаторы) </a:t>
            </a:r>
            <a:r>
              <a:rPr lang="ru-RU" dirty="0">
                <a:solidFill>
                  <a:schemeClr val="tx1"/>
                </a:solidFill>
              </a:rPr>
              <a:t>– употребляются для обозначения </a:t>
            </a:r>
            <a:r>
              <a:rPr lang="ru-RU" dirty="0" smtClean="0">
                <a:solidFill>
                  <a:schemeClr val="tx1"/>
                </a:solidFill>
              </a:rPr>
              <a:t>объектов программы </a:t>
            </a:r>
            <a:r>
              <a:rPr lang="ru-RU" dirty="0">
                <a:solidFill>
                  <a:schemeClr val="tx1"/>
                </a:solidFill>
              </a:rPr>
              <a:t>(переменных, массивов, функций и др</a:t>
            </a:r>
            <a:r>
              <a:rPr lang="ru-RU" dirty="0" smtClean="0">
                <a:solidFill>
                  <a:schemeClr val="tx1"/>
                </a:solidFill>
              </a:rPr>
              <a:t>.).</a:t>
            </a:r>
          </a:p>
          <a:p>
            <a:pPr marL="0" indent="0" algn="just">
              <a:buNone/>
            </a:pPr>
            <a:r>
              <a:rPr lang="ru-RU" b="1" i="1" dirty="0">
                <a:solidFill>
                  <a:schemeClr val="tx1"/>
                </a:solidFill>
              </a:rPr>
              <a:t>Операции</a:t>
            </a:r>
            <a:r>
              <a:rPr lang="ru-RU" dirty="0">
                <a:solidFill>
                  <a:schemeClr val="tx1"/>
                </a:solidFill>
              </a:rPr>
              <a:t> бывают следующих типов:</a:t>
            </a:r>
          </a:p>
          <a:p>
            <a:pPr marL="0" indent="0" algn="just">
              <a:buNone/>
            </a:pPr>
            <a:r>
              <a:rPr lang="ru-RU" dirty="0">
                <a:solidFill>
                  <a:schemeClr val="tx1"/>
                </a:solidFill>
              </a:rPr>
              <a:t>■ арифметические операции + , - , * , / и др.;</a:t>
            </a:r>
          </a:p>
          <a:p>
            <a:pPr marL="0" indent="0" algn="just">
              <a:buNone/>
            </a:pPr>
            <a:r>
              <a:rPr lang="ru-RU" dirty="0">
                <a:solidFill>
                  <a:schemeClr val="tx1"/>
                </a:solidFill>
              </a:rPr>
              <a:t>■ логические операции и, или, не;</a:t>
            </a:r>
          </a:p>
          <a:p>
            <a:pPr marL="0" indent="0" algn="just">
              <a:buNone/>
            </a:pPr>
            <a:r>
              <a:rPr lang="ru-RU" dirty="0">
                <a:solidFill>
                  <a:schemeClr val="tx1"/>
                </a:solidFill>
              </a:rPr>
              <a:t>■ операции отношения &lt; , &gt; , &lt;= , &gt;= , = , &lt;&gt;;</a:t>
            </a:r>
          </a:p>
          <a:p>
            <a:pPr marL="0" indent="0" algn="just">
              <a:buNone/>
            </a:pPr>
            <a:r>
              <a:rPr lang="ru-RU" dirty="0" smtClean="0">
                <a:solidFill>
                  <a:schemeClr val="tx1"/>
                </a:solidFill>
              </a:rPr>
              <a:t>■ операция </a:t>
            </a:r>
            <a:r>
              <a:rPr lang="ru-RU" dirty="0">
                <a:solidFill>
                  <a:schemeClr val="tx1"/>
                </a:solidFill>
              </a:rPr>
              <a:t>сцепки (иначе присоединения, конкатенации) </a:t>
            </a:r>
            <a:r>
              <a:rPr lang="ru-RU" dirty="0" smtClean="0">
                <a:solidFill>
                  <a:schemeClr val="tx1"/>
                </a:solidFill>
              </a:rPr>
              <a:t>символьных </a:t>
            </a:r>
            <a:r>
              <a:rPr lang="ru-RU" dirty="0">
                <a:solidFill>
                  <a:schemeClr val="tx1"/>
                </a:solidFill>
              </a:rPr>
              <a:t>значений друг с другом с образованием одной длинной строки; </a:t>
            </a:r>
            <a:r>
              <a:rPr lang="ru-RU" dirty="0" smtClean="0">
                <a:solidFill>
                  <a:schemeClr val="tx1"/>
                </a:solidFill>
              </a:rPr>
              <a:t>изображается </a:t>
            </a:r>
            <a:r>
              <a:rPr lang="ru-RU" dirty="0">
                <a:solidFill>
                  <a:schemeClr val="tx1"/>
                </a:solidFill>
              </a:rPr>
              <a:t>знаком «+».</a:t>
            </a:r>
          </a:p>
          <a:p>
            <a:pPr marL="0" indent="0" algn="just">
              <a:buNone/>
            </a:pPr>
            <a:r>
              <a:rPr lang="ru-RU" b="1" i="1" dirty="0">
                <a:solidFill>
                  <a:schemeClr val="tx1"/>
                </a:solidFill>
              </a:rPr>
              <a:t>Данные</a:t>
            </a:r>
            <a:r>
              <a:rPr lang="ru-RU" dirty="0">
                <a:solidFill>
                  <a:schemeClr val="tx1"/>
                </a:solidFill>
              </a:rPr>
              <a:t> – величины, обрабатываемые программой. Имеется три </a:t>
            </a:r>
            <a:r>
              <a:rPr lang="ru-RU" dirty="0" smtClean="0">
                <a:solidFill>
                  <a:schemeClr val="tx1"/>
                </a:solidFill>
              </a:rPr>
              <a:t>основных </a:t>
            </a:r>
            <a:r>
              <a:rPr lang="ru-RU" dirty="0">
                <a:solidFill>
                  <a:schemeClr val="tx1"/>
                </a:solidFill>
              </a:rPr>
              <a:t>вида данных: константы, переменные и массивы.</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365375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412776"/>
            <a:ext cx="8784976" cy="4464496"/>
          </a:xfrm>
        </p:spPr>
        <p:txBody>
          <a:bodyPr>
            <a:normAutofit/>
          </a:bodyPr>
          <a:lstStyle/>
          <a:p>
            <a:pPr marL="0" indent="0" algn="just">
              <a:buNone/>
            </a:pPr>
            <a:r>
              <a:rPr lang="ru-RU" b="1" i="1" dirty="0">
                <a:solidFill>
                  <a:schemeClr val="tx1"/>
                </a:solidFill>
              </a:rPr>
              <a:t>Выражения </a:t>
            </a:r>
            <a:r>
              <a:rPr lang="ru-RU" dirty="0">
                <a:solidFill>
                  <a:schemeClr val="tx1"/>
                </a:solidFill>
              </a:rPr>
              <a:t>предназначаются для выполнения необходимых </a:t>
            </a:r>
            <a:r>
              <a:rPr lang="ru-RU" dirty="0" smtClean="0">
                <a:solidFill>
                  <a:schemeClr val="tx1"/>
                </a:solidFill>
              </a:rPr>
              <a:t>вычислений</a:t>
            </a:r>
            <a:r>
              <a:rPr lang="ru-RU" dirty="0">
                <a:solidFill>
                  <a:schemeClr val="tx1"/>
                </a:solidFill>
              </a:rPr>
              <a:t>, состоят из констант, переменных, указателей функций (</a:t>
            </a:r>
            <a:r>
              <a:rPr lang="ru-RU" dirty="0" smtClean="0">
                <a:solidFill>
                  <a:schemeClr val="tx1"/>
                </a:solidFill>
              </a:rPr>
              <a:t>например, </a:t>
            </a:r>
            <a:r>
              <a:rPr lang="ru-RU" dirty="0" err="1" smtClean="0">
                <a:solidFill>
                  <a:schemeClr val="tx1"/>
                </a:solidFill>
              </a:rPr>
              <a:t>sin</a:t>
            </a:r>
            <a:r>
              <a:rPr lang="ru-RU" dirty="0" smtClean="0">
                <a:solidFill>
                  <a:schemeClr val="tx1"/>
                </a:solidFill>
              </a:rPr>
              <a:t>(x</a:t>
            </a:r>
            <a:r>
              <a:rPr lang="ru-RU" dirty="0">
                <a:solidFill>
                  <a:schemeClr val="tx1"/>
                </a:solidFill>
              </a:rPr>
              <a:t>)), объединенных знаками операций. Различают выражения </a:t>
            </a:r>
            <a:r>
              <a:rPr lang="ru-RU" u="sng" dirty="0">
                <a:solidFill>
                  <a:schemeClr val="tx1"/>
                </a:solidFill>
              </a:rPr>
              <a:t>арифметические, логические и строковые</a:t>
            </a:r>
            <a:r>
              <a:rPr lang="ru-RU" dirty="0" smtClean="0">
                <a:solidFill>
                  <a:schemeClr val="tx1"/>
                </a:solidFill>
              </a:rPr>
              <a:t>.</a:t>
            </a:r>
          </a:p>
          <a:p>
            <a:pPr marL="0" indent="0" algn="just">
              <a:buNone/>
            </a:pPr>
            <a:endParaRPr lang="ru-RU" dirty="0" smtClean="0">
              <a:solidFill>
                <a:schemeClr val="tx1"/>
              </a:solidFill>
            </a:endParaRPr>
          </a:p>
          <a:p>
            <a:pPr marL="0" indent="0" algn="just">
              <a:buNone/>
            </a:pPr>
            <a:r>
              <a:rPr lang="ru-RU" b="1" i="1" dirty="0" smtClean="0">
                <a:solidFill>
                  <a:schemeClr val="tx1"/>
                </a:solidFill>
              </a:rPr>
              <a:t>Исполнитель</a:t>
            </a:r>
            <a:r>
              <a:rPr lang="ru-RU" dirty="0" smtClean="0">
                <a:solidFill>
                  <a:schemeClr val="tx1"/>
                </a:solidFill>
              </a:rPr>
              <a:t> </a:t>
            </a:r>
            <a:r>
              <a:rPr lang="ru-RU" dirty="0">
                <a:solidFill>
                  <a:schemeClr val="tx1"/>
                </a:solidFill>
              </a:rPr>
              <a:t>– это человек или автомат, умеющий выполнить </a:t>
            </a:r>
            <a:r>
              <a:rPr lang="ru-RU" dirty="0" smtClean="0">
                <a:solidFill>
                  <a:schemeClr val="tx1"/>
                </a:solidFill>
              </a:rPr>
              <a:t>некоторый</a:t>
            </a:r>
            <a:r>
              <a:rPr lang="ru-RU" dirty="0">
                <a:solidFill>
                  <a:schemeClr val="tx1"/>
                </a:solidFill>
              </a:rPr>
              <a:t>, вполне определенный конечный набор действий. Приказ на </a:t>
            </a:r>
            <a:r>
              <a:rPr lang="ru-RU" dirty="0" smtClean="0">
                <a:solidFill>
                  <a:schemeClr val="tx1"/>
                </a:solidFill>
              </a:rPr>
              <a:t>выполнение действия </a:t>
            </a:r>
            <a:r>
              <a:rPr lang="ru-RU" dirty="0">
                <a:solidFill>
                  <a:schemeClr val="tx1"/>
                </a:solidFill>
              </a:rPr>
              <a:t>из указанного набора, выраженный каким-либо заранее </a:t>
            </a:r>
            <a:r>
              <a:rPr lang="ru-RU" dirty="0" smtClean="0">
                <a:solidFill>
                  <a:schemeClr val="tx1"/>
                </a:solidFill>
              </a:rPr>
              <a:t>оговоренным </a:t>
            </a:r>
            <a:r>
              <a:rPr lang="ru-RU" dirty="0">
                <a:solidFill>
                  <a:schemeClr val="tx1"/>
                </a:solidFill>
              </a:rPr>
              <a:t>способом называется </a:t>
            </a:r>
            <a:r>
              <a:rPr lang="ru-RU" b="1" u="sng" dirty="0">
                <a:solidFill>
                  <a:schemeClr val="tx1"/>
                </a:solidFill>
              </a:rPr>
              <a:t>предписанием, </a:t>
            </a:r>
            <a:r>
              <a:rPr lang="ru-RU" dirty="0">
                <a:solidFill>
                  <a:schemeClr val="tx1"/>
                </a:solidFill>
              </a:rPr>
              <a:t>а вся совокупность </a:t>
            </a:r>
            <a:r>
              <a:rPr lang="ru-RU" dirty="0" smtClean="0">
                <a:solidFill>
                  <a:schemeClr val="tx1"/>
                </a:solidFill>
              </a:rPr>
              <a:t>допустимых приказов </a:t>
            </a:r>
            <a:r>
              <a:rPr lang="ru-RU" dirty="0">
                <a:solidFill>
                  <a:schemeClr val="tx1"/>
                </a:solidFill>
              </a:rPr>
              <a:t>– </a:t>
            </a:r>
            <a:r>
              <a:rPr lang="ru-RU" b="1" u="sng" dirty="0">
                <a:solidFill>
                  <a:schemeClr val="tx1"/>
                </a:solidFill>
              </a:rPr>
              <a:t>системой предписания исполнителя.</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46738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964488" cy="5517232"/>
          </a:xfrm>
        </p:spPr>
        <p:txBody>
          <a:bodyPr>
            <a:normAutofit fontScale="92500" lnSpcReduction="10000"/>
          </a:bodyPr>
          <a:lstStyle/>
          <a:p>
            <a:pPr marL="0" indent="0" algn="just">
              <a:buNone/>
            </a:pPr>
            <a:r>
              <a:rPr lang="ru-RU" b="1" u="sng" dirty="0">
                <a:solidFill>
                  <a:schemeClr val="tx1"/>
                </a:solidFill>
              </a:rPr>
              <a:t>Переменная</a:t>
            </a:r>
            <a:r>
              <a:rPr lang="ru-RU" dirty="0">
                <a:solidFill>
                  <a:schemeClr val="tx1"/>
                </a:solidFill>
              </a:rPr>
              <a:t> – это величина, значение которой может изменяться</a:t>
            </a:r>
            <a:r>
              <a:rPr lang="ru-RU" dirty="0" smtClean="0">
                <a:solidFill>
                  <a:schemeClr val="tx1"/>
                </a:solidFill>
              </a:rPr>
              <a:t>.</a:t>
            </a:r>
          </a:p>
          <a:p>
            <a:pPr marL="0" indent="0" algn="just">
              <a:buNone/>
            </a:pPr>
            <a:r>
              <a:rPr lang="ru-RU" dirty="0">
                <a:solidFill>
                  <a:schemeClr val="tx1"/>
                </a:solidFill>
              </a:rPr>
              <a:t>При выборе имени переменной необходимо соблюдать </a:t>
            </a:r>
            <a:r>
              <a:rPr lang="ru-RU" dirty="0" smtClean="0">
                <a:solidFill>
                  <a:schemeClr val="tx1"/>
                </a:solidFill>
              </a:rPr>
              <a:t>следующие правила</a:t>
            </a:r>
            <a:r>
              <a:rPr lang="ru-RU" dirty="0">
                <a:solidFill>
                  <a:schemeClr val="tx1"/>
                </a:solidFill>
              </a:rPr>
              <a:t>:</a:t>
            </a:r>
          </a:p>
          <a:p>
            <a:pPr marL="0" indent="0" algn="just">
              <a:buNone/>
            </a:pPr>
            <a:r>
              <a:rPr lang="ru-RU" dirty="0">
                <a:solidFill>
                  <a:schemeClr val="tx1"/>
                </a:solidFill>
              </a:rPr>
              <a:t>– имя переменной должно начинаться с буквы алфавита (допускается</a:t>
            </a:r>
          </a:p>
          <a:p>
            <a:pPr marL="0" indent="0" algn="just">
              <a:buNone/>
            </a:pPr>
            <a:r>
              <a:rPr lang="ru-RU" dirty="0">
                <a:solidFill>
                  <a:schemeClr val="tx1"/>
                </a:solidFill>
              </a:rPr>
              <a:t>только латиница);</a:t>
            </a:r>
          </a:p>
          <a:p>
            <a:pPr marL="0" indent="0" algn="just">
              <a:buNone/>
            </a:pPr>
            <a:r>
              <a:rPr lang="ru-RU" dirty="0">
                <a:solidFill>
                  <a:schemeClr val="tx1"/>
                </a:solidFill>
              </a:rPr>
              <a:t>– после первой буквы имени переменной может стоять любая </a:t>
            </a:r>
            <a:r>
              <a:rPr lang="ru-RU" dirty="0" smtClean="0">
                <a:solidFill>
                  <a:schemeClr val="tx1"/>
                </a:solidFill>
              </a:rPr>
              <a:t>комбинация </a:t>
            </a:r>
            <a:r>
              <a:rPr lang="ru-RU" dirty="0">
                <a:solidFill>
                  <a:schemeClr val="tx1"/>
                </a:solidFill>
              </a:rPr>
              <a:t>цифр, букв или символов подчеркивания (_) и символы определения </a:t>
            </a:r>
            <a:r>
              <a:rPr lang="ru-RU" dirty="0" smtClean="0">
                <a:solidFill>
                  <a:schemeClr val="tx1"/>
                </a:solidFill>
              </a:rPr>
              <a:t>типа (%, </a:t>
            </a:r>
            <a:r>
              <a:rPr lang="ru-RU" dirty="0">
                <a:solidFill>
                  <a:schemeClr val="tx1"/>
                </a:solidFill>
              </a:rPr>
              <a:t>&amp;, !, # и </a:t>
            </a:r>
            <a:r>
              <a:rPr lang="ru-RU" dirty="0" smtClean="0">
                <a:solidFill>
                  <a:schemeClr val="tx1"/>
                </a:solidFill>
              </a:rPr>
              <a:t>$);</a:t>
            </a:r>
          </a:p>
          <a:p>
            <a:pPr marL="0" indent="0" algn="just">
              <a:buNone/>
            </a:pPr>
            <a:r>
              <a:rPr lang="ru-RU" dirty="0" smtClean="0">
                <a:solidFill>
                  <a:schemeClr val="tx1"/>
                </a:solidFill>
              </a:rPr>
              <a:t>– </a:t>
            </a:r>
            <a:r>
              <a:rPr lang="ru-RU" dirty="0">
                <a:solidFill>
                  <a:schemeClr val="tx1"/>
                </a:solidFill>
              </a:rPr>
              <a:t>имена переменных не могут содержать пробелы, точку (.) или </a:t>
            </a:r>
            <a:r>
              <a:rPr lang="ru-RU" dirty="0" smtClean="0">
                <a:solidFill>
                  <a:schemeClr val="tx1"/>
                </a:solidFill>
              </a:rPr>
              <a:t>любой другой </a:t>
            </a:r>
            <a:r>
              <a:rPr lang="ru-RU" dirty="0">
                <a:solidFill>
                  <a:schemeClr val="tx1"/>
                </a:solidFill>
              </a:rPr>
              <a:t>символ, который используется для обозначения математических </a:t>
            </a:r>
            <a:r>
              <a:rPr lang="ru-RU" dirty="0" smtClean="0">
                <a:solidFill>
                  <a:schemeClr val="tx1"/>
                </a:solidFill>
              </a:rPr>
              <a:t>операций </a:t>
            </a:r>
            <a:r>
              <a:rPr lang="ru-RU" dirty="0">
                <a:solidFill>
                  <a:schemeClr val="tx1"/>
                </a:solidFill>
              </a:rPr>
              <a:t>и операций сравнения (=, +, - и так далее);</a:t>
            </a:r>
          </a:p>
          <a:p>
            <a:pPr marL="0" indent="0" algn="just">
              <a:buNone/>
            </a:pPr>
            <a:r>
              <a:rPr lang="ru-RU" dirty="0">
                <a:solidFill>
                  <a:schemeClr val="tx1"/>
                </a:solidFill>
              </a:rPr>
              <a:t>– имена переменных не могут превышать 40 символов;</a:t>
            </a:r>
          </a:p>
          <a:p>
            <a:pPr marL="0" indent="0" algn="just">
              <a:buNone/>
            </a:pPr>
            <a:r>
              <a:rPr lang="ru-RU" dirty="0">
                <a:solidFill>
                  <a:schemeClr val="tx1"/>
                </a:solidFill>
              </a:rPr>
              <a:t>– имя переменной не может дублировать определенные ключевые слова;</a:t>
            </a:r>
          </a:p>
          <a:p>
            <a:pPr marL="0" indent="0" algn="just">
              <a:buNone/>
            </a:pPr>
            <a:r>
              <a:rPr lang="ru-RU" dirty="0">
                <a:solidFill>
                  <a:schemeClr val="tx1"/>
                </a:solidFill>
              </a:rPr>
              <a:t>– имя переменной должно быть уникальным в рамках его области </a:t>
            </a:r>
            <a:r>
              <a:rPr lang="ru-RU" dirty="0" smtClean="0">
                <a:solidFill>
                  <a:schemeClr val="tx1"/>
                </a:solidFill>
              </a:rPr>
              <a:t>действия</a:t>
            </a:r>
            <a:r>
              <a:rPr lang="ru-RU" dirty="0">
                <a:solidFill>
                  <a:schemeClr val="tx1"/>
                </a:solidFill>
              </a:rPr>
              <a:t>, то есть имя переменной должно быть уникальным в пределах </a:t>
            </a:r>
            <a:r>
              <a:rPr lang="ru-RU" dirty="0" smtClean="0">
                <a:solidFill>
                  <a:schemeClr val="tx1"/>
                </a:solidFill>
              </a:rPr>
              <a:t>процедуры </a:t>
            </a:r>
            <a:r>
              <a:rPr lang="ru-RU" dirty="0">
                <a:solidFill>
                  <a:schemeClr val="tx1"/>
                </a:solidFill>
              </a:rPr>
              <a:t>или модуля, в котором она объявляется.</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763703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856984" cy="4752528"/>
          </a:xfrm>
        </p:spPr>
        <p:txBody>
          <a:bodyPr>
            <a:normAutofit lnSpcReduction="10000"/>
          </a:bodyPr>
          <a:lstStyle/>
          <a:p>
            <a:pPr marL="0" indent="0" algn="just">
              <a:buNone/>
            </a:pPr>
            <a:r>
              <a:rPr lang="ru-RU" b="1" u="sng" dirty="0">
                <a:solidFill>
                  <a:schemeClr val="tx1"/>
                </a:solidFill>
              </a:rPr>
              <a:t>Константы </a:t>
            </a:r>
            <a:r>
              <a:rPr lang="ru-RU" dirty="0">
                <a:solidFill>
                  <a:schemeClr val="tx1"/>
                </a:solidFill>
              </a:rPr>
              <a:t>– это заранее объявленные величины, которые не </a:t>
            </a:r>
            <a:r>
              <a:rPr lang="ru-RU" dirty="0" smtClean="0">
                <a:solidFill>
                  <a:schemeClr val="tx1"/>
                </a:solidFill>
              </a:rPr>
              <a:t>меняются </a:t>
            </a:r>
            <a:r>
              <a:rPr lang="ru-RU" dirty="0">
                <a:solidFill>
                  <a:schemeClr val="tx1"/>
                </a:solidFill>
              </a:rPr>
              <a:t>в процессе выполнения программы. Константы бывают литерными и </a:t>
            </a:r>
            <a:r>
              <a:rPr lang="ru-RU" dirty="0" smtClean="0">
                <a:solidFill>
                  <a:schemeClr val="tx1"/>
                </a:solidFill>
              </a:rPr>
              <a:t>символическими</a:t>
            </a:r>
            <a:r>
              <a:rPr lang="ru-RU" dirty="0">
                <a:solidFill>
                  <a:schemeClr val="tx1"/>
                </a:solidFill>
              </a:rPr>
              <a:t>. В BASIC имеются два типа литерных констант – строки </a:t>
            </a:r>
            <a:r>
              <a:rPr lang="ru-RU" dirty="0" smtClean="0">
                <a:solidFill>
                  <a:schemeClr val="tx1"/>
                </a:solidFill>
              </a:rPr>
              <a:t>и числа</a:t>
            </a:r>
            <a:r>
              <a:rPr lang="ru-RU" dirty="0">
                <a:solidFill>
                  <a:schemeClr val="tx1"/>
                </a:solidFill>
              </a:rPr>
              <a:t>.</a:t>
            </a:r>
          </a:p>
          <a:p>
            <a:pPr marL="0" indent="0" algn="just">
              <a:buNone/>
            </a:pPr>
            <a:r>
              <a:rPr lang="ru-RU" b="1" i="1" dirty="0">
                <a:solidFill>
                  <a:schemeClr val="tx1"/>
                </a:solidFill>
              </a:rPr>
              <a:t>Строковые константы </a:t>
            </a:r>
            <a:r>
              <a:rPr lang="ru-RU" dirty="0">
                <a:solidFill>
                  <a:schemeClr val="tx1"/>
                </a:solidFill>
              </a:rPr>
              <a:t>– это последовательность до 32767 </a:t>
            </a:r>
            <a:r>
              <a:rPr lang="ru-RU" dirty="0" smtClean="0">
                <a:solidFill>
                  <a:schemeClr val="tx1"/>
                </a:solidFill>
              </a:rPr>
              <a:t>алфавитно-числовых </a:t>
            </a:r>
            <a:r>
              <a:rPr lang="ru-RU" dirty="0">
                <a:solidFill>
                  <a:schemeClr val="tx1"/>
                </a:solidFill>
              </a:rPr>
              <a:t>символов (за исключением кавычек и символов перевода каретки </a:t>
            </a:r>
            <a:r>
              <a:rPr lang="ru-RU" dirty="0" smtClean="0">
                <a:solidFill>
                  <a:schemeClr val="tx1"/>
                </a:solidFill>
              </a:rPr>
              <a:t>и пропуска </a:t>
            </a:r>
            <a:r>
              <a:rPr lang="ru-RU" dirty="0">
                <a:solidFill>
                  <a:schemeClr val="tx1"/>
                </a:solidFill>
              </a:rPr>
              <a:t>строки). Строковые константы должны заключаться в кавычки</a:t>
            </a:r>
            <a:r>
              <a:rPr lang="ru-RU" dirty="0" smtClean="0">
                <a:solidFill>
                  <a:schemeClr val="tx1"/>
                </a:solidFill>
              </a:rPr>
              <a:t>: "</a:t>
            </a:r>
            <a:r>
              <a:rPr lang="ru-RU" dirty="0">
                <a:solidFill>
                  <a:schemeClr val="tx1"/>
                </a:solidFill>
              </a:rPr>
              <a:t>Привет", " $ 10 ", </a:t>
            </a:r>
            <a:r>
              <a:rPr lang="ru-RU" dirty="0" smtClean="0">
                <a:solidFill>
                  <a:schemeClr val="tx1"/>
                </a:solidFill>
              </a:rPr>
              <a:t>«Число учеников».</a:t>
            </a:r>
          </a:p>
          <a:p>
            <a:pPr marL="0" indent="0" algn="just">
              <a:buNone/>
            </a:pPr>
            <a:r>
              <a:rPr lang="ru-RU" b="1" i="1" dirty="0">
                <a:solidFill>
                  <a:schemeClr val="tx1"/>
                </a:solidFill>
              </a:rPr>
              <a:t>Числовые константы </a:t>
            </a:r>
            <a:r>
              <a:rPr lang="ru-RU" dirty="0">
                <a:solidFill>
                  <a:schemeClr val="tx1"/>
                </a:solidFill>
              </a:rPr>
              <a:t>представляют собой положительные или </a:t>
            </a:r>
            <a:r>
              <a:rPr lang="ru-RU" dirty="0" smtClean="0">
                <a:solidFill>
                  <a:schemeClr val="tx1"/>
                </a:solidFill>
              </a:rPr>
              <a:t>отрицательные </a:t>
            </a:r>
            <a:r>
              <a:rPr lang="ru-RU" dirty="0">
                <a:solidFill>
                  <a:schemeClr val="tx1"/>
                </a:solidFill>
              </a:rPr>
              <a:t>числа. </a:t>
            </a:r>
            <a:endParaRPr lang="ru-RU" dirty="0" smtClean="0">
              <a:solidFill>
                <a:schemeClr val="tx1"/>
              </a:solidFill>
            </a:endParaRPr>
          </a:p>
          <a:p>
            <a:pPr marL="0" indent="0" algn="just">
              <a:buNone/>
            </a:pPr>
            <a:r>
              <a:rPr lang="ru-RU" b="1" i="1" dirty="0" smtClean="0">
                <a:solidFill>
                  <a:schemeClr val="tx1"/>
                </a:solidFill>
              </a:rPr>
              <a:t>Символические </a:t>
            </a:r>
            <a:r>
              <a:rPr lang="ru-RU" b="1" i="1" dirty="0">
                <a:solidFill>
                  <a:schemeClr val="tx1"/>
                </a:solidFill>
              </a:rPr>
              <a:t>константы </a:t>
            </a:r>
            <a:r>
              <a:rPr lang="ru-RU" dirty="0">
                <a:solidFill>
                  <a:schemeClr val="tx1"/>
                </a:solidFill>
              </a:rPr>
              <a:t>можно использовать вместо чисел </a:t>
            </a:r>
            <a:r>
              <a:rPr lang="ru-RU" dirty="0" smtClean="0">
                <a:solidFill>
                  <a:schemeClr val="tx1"/>
                </a:solidFill>
              </a:rPr>
              <a:t>либо строк</a:t>
            </a:r>
            <a:r>
              <a:rPr lang="ru-RU" dirty="0">
                <a:solidFill>
                  <a:schemeClr val="tx1"/>
                </a:solidFill>
              </a:rPr>
              <a:t>.</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234706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698432" cy="4759424"/>
          </a:xfrm>
        </p:spPr>
        <p:txBody>
          <a:bodyPr>
            <a:normAutofit/>
          </a:bodyPr>
          <a:lstStyle/>
          <a:p>
            <a:pPr algn="just"/>
            <a:r>
              <a:rPr lang="ru-RU" dirty="0"/>
              <a:t>Часто в программировании используется такая операция присвоения, </a:t>
            </a:r>
            <a:r>
              <a:rPr lang="ru-RU" dirty="0" smtClean="0"/>
              <a:t>когда слева </a:t>
            </a:r>
            <a:r>
              <a:rPr lang="ru-RU" dirty="0"/>
              <a:t>и </a:t>
            </a:r>
            <a:r>
              <a:rPr lang="ru-RU" dirty="0" smtClean="0"/>
              <a:t>справа </a:t>
            </a:r>
            <a:r>
              <a:rPr lang="ru-RU" dirty="0"/>
              <a:t>исполняется одна и та же переменная, например </a:t>
            </a:r>
            <a:endParaRPr lang="ru-RU" dirty="0" smtClean="0"/>
          </a:p>
          <a:p>
            <a:pPr algn="just"/>
            <a:endParaRPr lang="ru-RU" dirty="0"/>
          </a:p>
          <a:p>
            <a:pPr marL="0" indent="0" algn="ctr">
              <a:buNone/>
            </a:pPr>
            <a:r>
              <a:rPr lang="en-US" dirty="0" smtClean="0"/>
              <a:t>i</a:t>
            </a:r>
            <a:r>
              <a:rPr lang="ru-RU" dirty="0" smtClean="0"/>
              <a:t> = i + 1</a:t>
            </a:r>
            <a:r>
              <a:rPr lang="ru-RU" dirty="0"/>
              <a:t>. </a:t>
            </a:r>
            <a:endParaRPr lang="ru-RU" dirty="0" smtClean="0"/>
          </a:p>
          <a:p>
            <a:pPr algn="just"/>
            <a:endParaRPr lang="ru-RU" dirty="0"/>
          </a:p>
          <a:p>
            <a:pPr algn="just"/>
            <a:r>
              <a:rPr lang="ru-RU" dirty="0" smtClean="0"/>
              <a:t>Совокупность </a:t>
            </a:r>
            <a:r>
              <a:rPr lang="ru-RU" dirty="0"/>
              <a:t>значений </a:t>
            </a:r>
            <a:r>
              <a:rPr lang="ru-RU" dirty="0" smtClean="0"/>
              <a:t>переменных</a:t>
            </a:r>
            <a:r>
              <a:rPr lang="ru-RU" dirty="0"/>
              <a:t>, которые должны быть заданы перед выполнением программы, </a:t>
            </a:r>
            <a:r>
              <a:rPr lang="ru-RU" dirty="0" smtClean="0"/>
              <a:t>называются </a:t>
            </a:r>
            <a:r>
              <a:rPr lang="ru-RU" b="1" u="sng" dirty="0"/>
              <a:t>исходными данными.</a:t>
            </a:r>
          </a:p>
        </p:txBody>
      </p:sp>
    </p:spTree>
    <p:extLst>
      <p:ext uri="{BB962C8B-B14F-4D97-AF65-F5344CB8AC3E}">
        <p14:creationId xmlns:p14="http://schemas.microsoft.com/office/powerpoint/2010/main" val="281401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856984" cy="4752528"/>
          </a:xfrm>
        </p:spPr>
        <p:txBody>
          <a:bodyPr>
            <a:normAutofit/>
          </a:bodyPr>
          <a:lstStyle/>
          <a:p>
            <a:pPr marL="0" indent="0" algn="just">
              <a:buNone/>
            </a:pPr>
            <a:r>
              <a:rPr lang="ru-RU" b="1" u="sng" dirty="0">
                <a:solidFill>
                  <a:schemeClr val="tx1"/>
                </a:solidFill>
              </a:rPr>
              <a:t>Программа</a:t>
            </a:r>
            <a:r>
              <a:rPr lang="ru-RU" dirty="0">
                <a:solidFill>
                  <a:schemeClr val="tx1"/>
                </a:solidFill>
              </a:rPr>
              <a:t> – набор команд, которые должен выполнить компьютер.</a:t>
            </a:r>
          </a:p>
          <a:p>
            <a:pPr marL="0" indent="0" algn="just">
              <a:buNone/>
            </a:pPr>
            <a:r>
              <a:rPr lang="ru-RU" b="1" u="sng" dirty="0">
                <a:solidFill>
                  <a:schemeClr val="tx1"/>
                </a:solidFill>
              </a:rPr>
              <a:t>Оператор</a:t>
            </a:r>
            <a:r>
              <a:rPr lang="ru-RU" dirty="0">
                <a:solidFill>
                  <a:schemeClr val="tx1"/>
                </a:solidFill>
              </a:rPr>
              <a:t> – это специальная запись, которая дает компьютеру </a:t>
            </a:r>
            <a:r>
              <a:rPr lang="ru-RU" dirty="0" smtClean="0">
                <a:solidFill>
                  <a:schemeClr val="tx1"/>
                </a:solidFill>
              </a:rPr>
              <a:t>команду на </a:t>
            </a:r>
            <a:r>
              <a:rPr lang="ru-RU" dirty="0">
                <a:solidFill>
                  <a:schemeClr val="tx1"/>
                </a:solidFill>
              </a:rPr>
              <a:t>выполнение определенного алгоритма и содержит данные, </a:t>
            </a:r>
            <a:r>
              <a:rPr lang="ru-RU" dirty="0" smtClean="0">
                <a:solidFill>
                  <a:schemeClr val="tx1"/>
                </a:solidFill>
              </a:rPr>
              <a:t>необходимые для </a:t>
            </a:r>
            <a:r>
              <a:rPr lang="ru-RU" dirty="0">
                <a:solidFill>
                  <a:schemeClr val="tx1"/>
                </a:solidFill>
              </a:rPr>
              <a:t>выполнения этого действия. Такие данные называют аргументами. </a:t>
            </a:r>
            <a:endParaRPr lang="ru-RU" dirty="0" smtClean="0">
              <a:solidFill>
                <a:schemeClr val="tx1"/>
              </a:solidFill>
            </a:endParaRPr>
          </a:p>
          <a:p>
            <a:pPr marL="0" indent="0" algn="ctr">
              <a:buNone/>
            </a:pPr>
            <a:endParaRPr lang="ru-RU" b="1" dirty="0" smtClean="0">
              <a:solidFill>
                <a:schemeClr val="tx1"/>
              </a:solidFill>
            </a:endParaRPr>
          </a:p>
          <a:p>
            <a:pPr marL="0" indent="0" algn="ctr">
              <a:buNone/>
            </a:pPr>
            <a:r>
              <a:rPr lang="ru-RU" b="1" dirty="0" smtClean="0">
                <a:solidFill>
                  <a:schemeClr val="tx1"/>
                </a:solidFill>
              </a:rPr>
              <a:t>Y </a:t>
            </a:r>
            <a:r>
              <a:rPr lang="ru-RU" b="1" dirty="0">
                <a:solidFill>
                  <a:schemeClr val="tx1"/>
                </a:solidFill>
              </a:rPr>
              <a:t>= SIN(0</a:t>
            </a:r>
            <a:r>
              <a:rPr lang="ru-RU" b="1" dirty="0" smtClean="0">
                <a:solidFill>
                  <a:schemeClr val="tx1"/>
                </a:solidFill>
              </a:rPr>
              <a:t>)</a:t>
            </a:r>
          </a:p>
          <a:p>
            <a:pPr marL="0" indent="0" algn="ctr">
              <a:buNone/>
            </a:pPr>
            <a:endParaRPr lang="ru-RU" b="1" dirty="0">
              <a:solidFill>
                <a:schemeClr val="tx1"/>
              </a:solidFill>
            </a:endParaRPr>
          </a:p>
          <a:p>
            <a:pPr marL="0" indent="0" algn="just">
              <a:buNone/>
            </a:pPr>
            <a:r>
              <a:rPr lang="ru-RU" b="1" u="sng" dirty="0">
                <a:solidFill>
                  <a:schemeClr val="tx1"/>
                </a:solidFill>
              </a:rPr>
              <a:t>Процедура</a:t>
            </a:r>
            <a:r>
              <a:rPr lang="ru-RU" b="1" dirty="0">
                <a:solidFill>
                  <a:schemeClr val="tx1"/>
                </a:solidFill>
              </a:rPr>
              <a:t> </a:t>
            </a:r>
            <a:r>
              <a:rPr lang="ru-RU" dirty="0">
                <a:solidFill>
                  <a:schemeClr val="tx1"/>
                </a:solidFill>
              </a:rPr>
              <a:t>– это законченная часть программы, предназначенная </a:t>
            </a:r>
            <a:r>
              <a:rPr lang="ru-RU" dirty="0" smtClean="0">
                <a:solidFill>
                  <a:schemeClr val="tx1"/>
                </a:solidFill>
              </a:rPr>
              <a:t>для решения </a:t>
            </a:r>
            <a:r>
              <a:rPr lang="ru-RU" dirty="0">
                <a:solidFill>
                  <a:schemeClr val="tx1"/>
                </a:solidFill>
              </a:rPr>
              <a:t>определенной задачи.</a:t>
            </a:r>
          </a:p>
        </p:txBody>
      </p:sp>
      <p:sp>
        <p:nvSpPr>
          <p:cNvPr id="4" name="Заголовок 1"/>
          <p:cNvSpPr>
            <a:spLocks noGrp="1"/>
          </p:cNvSpPr>
          <p:nvPr>
            <p:ph type="title"/>
          </p:nvPr>
        </p:nvSpPr>
        <p:spPr>
          <a:xfrm>
            <a:off x="323528" y="332656"/>
            <a:ext cx="8568952" cy="1008112"/>
          </a:xfrm>
        </p:spPr>
        <p:txBody>
          <a:bodyPr>
            <a:noAutofit/>
          </a:bodyPr>
          <a:lstStyle/>
          <a:p>
            <a:r>
              <a:rPr lang="ru-RU" sz="3200" dirty="0"/>
              <a:t>Понятия, используемые в высокоуровневых языках</a:t>
            </a:r>
          </a:p>
        </p:txBody>
      </p:sp>
    </p:spTree>
    <p:extLst>
      <p:ext uri="{BB962C8B-B14F-4D97-AF65-F5344CB8AC3E}">
        <p14:creationId xmlns:p14="http://schemas.microsoft.com/office/powerpoint/2010/main" val="3485089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TotalTime>
  <Words>1223</Words>
  <Application>Microsoft Office PowerPoint</Application>
  <PresentationFormat>Экран (4:3)</PresentationFormat>
  <Paragraphs>107</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NewsPrint</vt:lpstr>
      <vt:lpstr>ЯЗЫКИ ПРОГРАММИРОВАНИЯ</vt:lpstr>
      <vt:lpstr>Преимущества языков высокого программирования</vt:lpstr>
      <vt:lpstr>Синтаксис и семантика</vt:lpstr>
      <vt:lpstr>Понятия, используемые в высокоуровневых языках</vt:lpstr>
      <vt:lpstr>Понятия, используемые в высокоуровневых языках</vt:lpstr>
      <vt:lpstr>Понятия, используемые в высокоуровневых языках</vt:lpstr>
      <vt:lpstr>Понятия, используемые в высокоуровневых языках</vt:lpstr>
      <vt:lpstr>Презентация PowerPoint</vt:lpstr>
      <vt:lpstr>Понятия, используемые в высокоуровневых языках</vt:lpstr>
      <vt:lpstr>Процедуры характеризуются тремя основными свойствами:</vt:lpstr>
      <vt:lpstr>Технология программирования</vt:lpstr>
      <vt:lpstr>Объектно-ориентированное программирование</vt:lpstr>
      <vt:lpstr>Презентация PowerPoint</vt:lpstr>
      <vt:lpstr>Иллюстрация понятия инкапсуляции</vt:lpstr>
      <vt:lpstr>Презентация PowerPoint</vt:lpstr>
      <vt:lpstr>Полиморфизм. Этот термин относится к таким переменным или пара- метрам процедур (функций), которые в процессе выполнения программы могут принимать значения разных типов. Процедуры (функции), имеющие полиморфные параметры, также называются полиморфными.  Вместо радиуса и координат центра нужно описать такие свойства как: – Тор – координата верхний границы фигуры; – Left – координата левой границы фигуры; – Height – высота фигуры; – Width – ширина фигуры.  </vt:lpstr>
      <vt:lpstr>Презентация PowerPoint</vt:lpstr>
      <vt:lpstr>Иллюстрация понятия полиморфизма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ЯЗЫКИ ПРОГРАММИРОВАНИЯ</dc:title>
  <dc:creator>1</dc:creator>
  <cp:lastModifiedBy>1</cp:lastModifiedBy>
  <cp:revision>9</cp:revision>
  <dcterms:created xsi:type="dcterms:W3CDTF">2019-11-21T13:31:30Z</dcterms:created>
  <dcterms:modified xsi:type="dcterms:W3CDTF">2019-11-21T15:02:52Z</dcterms:modified>
</cp:coreProperties>
</file>