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21.11.2023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21.11.2023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620688"/>
            <a:ext cx="7920880"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Тема: Требования безопасности к размещению производственного оборудования</a:t>
            </a:r>
          </a:p>
          <a:p>
            <a:pPr indent="457200" algn="just"/>
            <a:r>
              <a:rPr lang="ru-RU" b="1" dirty="0">
                <a:latin typeface="Times New Roman" pitchFamily="18" charset="0"/>
                <a:cs typeface="Times New Roman" pitchFamily="18" charset="0"/>
              </a:rPr>
              <a:t>Цель занятия: </a:t>
            </a:r>
            <a:r>
              <a:rPr lang="ru-RU" dirty="0">
                <a:latin typeface="Times New Roman" pitchFamily="18" charset="0"/>
                <a:cs typeface="Times New Roman" pitchFamily="18" charset="0"/>
              </a:rPr>
              <a:t>ознакомиться с правилами по охране труда при размещении, монтаже, техническом обслуживании и ремонте технологического </a:t>
            </a:r>
            <a:r>
              <a:rPr lang="ru-RU" dirty="0" smtClean="0">
                <a:latin typeface="Times New Roman" pitchFamily="18" charset="0"/>
                <a:cs typeface="Times New Roman" pitchFamily="18" charset="0"/>
              </a:rPr>
              <a:t>оборудования</a:t>
            </a:r>
          </a:p>
          <a:p>
            <a:pPr indent="457200" algn="just"/>
            <a:endParaRPr lang="ru-RU" dirty="0">
              <a:latin typeface="Times New Roman" pitchFamily="18" charset="0"/>
              <a:cs typeface="Times New Roman" pitchFamily="18" charset="0"/>
            </a:endParaRPr>
          </a:p>
          <a:p>
            <a:pPr indent="457200" algn="just"/>
            <a:r>
              <a:rPr lang="ru-RU" b="1" dirty="0">
                <a:latin typeface="Times New Roman" pitchFamily="18" charset="0"/>
                <a:cs typeface="Times New Roman" pitchFamily="18" charset="0"/>
              </a:rPr>
              <a:t>Учебные вопросы:</a:t>
            </a:r>
          </a:p>
          <a:p>
            <a:pPr indent="457200" algn="just"/>
            <a:r>
              <a:rPr lang="ru-RU" dirty="0">
                <a:latin typeface="Times New Roman" pitchFamily="18" charset="0"/>
                <a:cs typeface="Times New Roman" pitchFamily="18" charset="0"/>
              </a:rPr>
              <a:t>1. Общие положения правила по охране труда при размещении, монтаже, техническом обслуживании и ремонте технологического оборудования.</a:t>
            </a:r>
          </a:p>
          <a:p>
            <a:pPr indent="457200" algn="just"/>
            <a:r>
              <a:rPr lang="ru-RU" dirty="0">
                <a:latin typeface="Times New Roman" pitchFamily="18" charset="0"/>
                <a:cs typeface="Times New Roman" pitchFamily="18" charset="0"/>
              </a:rPr>
              <a:t>2. Требования к размещению производственного оборудования и рабочих мест.</a:t>
            </a:r>
          </a:p>
          <a:p>
            <a:pPr indent="457200" algn="just"/>
            <a:r>
              <a:rPr lang="ru-RU" dirty="0">
                <a:latin typeface="Times New Roman" pitchFamily="18" charset="0"/>
                <a:cs typeface="Times New Roman" pitchFamily="18" charset="0"/>
              </a:rPr>
              <a:t>3. Требования охраны труда при монтаже технологического оборудования.</a:t>
            </a:r>
          </a:p>
          <a:p>
            <a:pPr indent="457200" algn="just"/>
            <a:r>
              <a:rPr lang="ru-RU" dirty="0">
                <a:latin typeface="Times New Roman" pitchFamily="18" charset="0"/>
                <a:cs typeface="Times New Roman" pitchFamily="18" charset="0"/>
              </a:rPr>
              <a:t>4. Требования охраны труда при техническом обслуживании и ремонте технологического оборудования.</a:t>
            </a:r>
          </a:p>
          <a:p>
            <a:pPr indent="457200" algn="just"/>
            <a:r>
              <a:rPr lang="ru-RU" dirty="0">
                <a:latin typeface="Times New Roman" pitchFamily="18" charset="0"/>
                <a:cs typeface="Times New Roman" pitchFamily="18" charset="0"/>
              </a:rPr>
              <a:t>5. Требования охраны труда при транспортировании (перемещении) и хранении технологического оборудования, комплектующих изделий и расходных материалов.</a:t>
            </a:r>
          </a:p>
          <a:p>
            <a:pPr indent="457200" algn="just"/>
            <a:r>
              <a:rPr lang="ru-RU" dirty="0">
                <a:latin typeface="Times New Roman" pitchFamily="18" charset="0"/>
                <a:cs typeface="Times New Roman" pitchFamily="18" charset="0"/>
              </a:rPr>
              <a:t>6.  Требования охраны труда при хранении технологического оборудования, комплектующих изделий и расходных материалов</a:t>
            </a:r>
          </a:p>
        </p:txBody>
      </p:sp>
    </p:spTree>
    <p:extLst>
      <p:ext uri="{BB962C8B-B14F-4D97-AF65-F5344CB8AC3E}">
        <p14:creationId xmlns:p14="http://schemas.microsoft.com/office/powerpoint/2010/main" val="816582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88640"/>
            <a:ext cx="7920880" cy="5909310"/>
          </a:xfrm>
          <a:prstGeom prst="rect">
            <a:avLst/>
          </a:prstGeom>
        </p:spPr>
        <p:txBody>
          <a:bodyPr wrap="square">
            <a:spAutoFit/>
          </a:bodyPr>
          <a:lstStyle/>
          <a:p>
            <a:pPr indent="457200" algn="just"/>
            <a:r>
              <a:rPr lang="ru-RU" b="1" dirty="0">
                <a:latin typeface="Times New Roman" pitchFamily="18" charset="0"/>
                <a:cs typeface="Times New Roman" pitchFamily="18" charset="0"/>
              </a:rPr>
              <a:t>При размещении производственного оборудования и рабочих мест необходимо </a:t>
            </a:r>
            <a:r>
              <a:rPr lang="ru-RU" dirty="0">
                <a:latin typeface="Times New Roman" pitchFamily="18" charset="0"/>
                <a:cs typeface="Times New Roman" pitchFamily="18" charset="0"/>
              </a:rPr>
              <a:t>сводить к минимуму размеры опасных зон, не допускать размещения рабочих мест в этих зонах. Опасная зона — это пространство, в котором возможно воздействие на работающего опасного и (или) вредного производственного фактора. Указанные факторы могут присутствовать постоянно, возникать периодически или появляться внезапно в </a:t>
            </a:r>
            <a:r>
              <a:rPr lang="ru-RU" dirty="0" smtClean="0">
                <a:latin typeface="Times New Roman" pitchFamily="18" charset="0"/>
                <a:cs typeface="Times New Roman" pitchFamily="18" charset="0"/>
              </a:rPr>
              <a:t>результате разрушения </a:t>
            </a:r>
            <a:r>
              <a:rPr lang="ru-RU" dirty="0">
                <a:latin typeface="Times New Roman" pitchFamily="18" charset="0"/>
                <a:cs typeface="Times New Roman" pitchFamily="18" charset="0"/>
              </a:rPr>
              <a:t>оборудования или иных аварийных ситуаций. По общему правилу опасные зоны снабжаются знаками безопасности и надписями.</a:t>
            </a:r>
          </a:p>
          <a:p>
            <a:pPr indent="457200" algn="just"/>
            <a:r>
              <a:rPr lang="ru-RU" b="1" dirty="0">
                <a:latin typeface="Times New Roman" pitchFamily="18" charset="0"/>
                <a:cs typeface="Times New Roman" pitchFamily="18" charset="0"/>
              </a:rPr>
              <a:t>К опасным относят </a:t>
            </a:r>
            <a:r>
              <a:rPr lang="ru-RU" dirty="0">
                <a:latin typeface="Times New Roman" pitchFamily="18" charset="0"/>
                <a:cs typeface="Times New Roman" pitchFamily="18" charset="0"/>
              </a:rPr>
              <a:t>зоны, расположенные рядом с неизолированными токоведущими частями электроустановок, </a:t>
            </a:r>
            <a:r>
              <a:rPr lang="ru-RU" dirty="0" err="1">
                <a:latin typeface="Times New Roman" pitchFamily="18" charset="0"/>
                <a:cs typeface="Times New Roman" pitchFamily="18" charset="0"/>
              </a:rPr>
              <a:t>неогражденными</a:t>
            </a:r>
            <a:r>
              <a:rPr lang="ru-RU" dirty="0">
                <a:latin typeface="Times New Roman" pitchFamily="18" charset="0"/>
                <a:cs typeface="Times New Roman" pitchFamily="18" charset="0"/>
              </a:rPr>
              <a:t> перепадами по высоте, перемещающимися орудиями лова, машинами, механизмами, их частями и рабочими органами. Опасными зонами считают также места, в которых имеются вредные вещества в концентрациях выше предельно допустимых, вредные излучения и места, над которыми происходит перемещение грузов и в которых шумы превышают предельно допустимые уровни.</a:t>
            </a:r>
          </a:p>
          <a:p>
            <a:pPr indent="457200" algn="just"/>
            <a:r>
              <a:rPr lang="ru-RU" b="1" dirty="0">
                <a:latin typeface="Times New Roman" pitchFamily="18" charset="0"/>
                <a:cs typeface="Times New Roman" pitchFamily="18" charset="0"/>
              </a:rPr>
              <a:t>Типичным примером опасной зоны </a:t>
            </a:r>
            <a:r>
              <a:rPr lang="ru-RU" dirty="0">
                <a:latin typeface="Times New Roman" pitchFamily="18" charset="0"/>
                <a:cs typeface="Times New Roman" pitchFamily="18" charset="0"/>
              </a:rPr>
              <a:t>является место между набегающей ветвью ремня или цепи и соответственно шкивом или звездочкой в ременных или цепных передачах. Опасны также зоны, прилегающие к натянутым канатам, соседствующие с сосудами и аппаратами, находящимися под повышенным давлением.</a:t>
            </a:r>
          </a:p>
        </p:txBody>
      </p:sp>
    </p:spTree>
    <p:extLst>
      <p:ext uri="{BB962C8B-B14F-4D97-AF65-F5344CB8AC3E}">
        <p14:creationId xmlns:p14="http://schemas.microsoft.com/office/powerpoint/2010/main" val="196333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0992" y="908720"/>
            <a:ext cx="7920880" cy="4524315"/>
          </a:xfrm>
          <a:prstGeom prst="rect">
            <a:avLst/>
          </a:prstGeom>
        </p:spPr>
        <p:txBody>
          <a:bodyPr wrap="square">
            <a:spAutoFit/>
          </a:bodyPr>
          <a:lstStyle/>
          <a:p>
            <a:pPr indent="457200" algn="just"/>
            <a:r>
              <a:rPr lang="ru-RU" dirty="0">
                <a:latin typeface="Times New Roman" pitchFamily="18" charset="0"/>
                <a:cs typeface="Times New Roman" pitchFamily="18" charset="0"/>
              </a:rPr>
              <a:t>Опасные зоны имеются также вблизи строящихся зданий и сооружений — по причине возможного падения каких-либо предметов.</a:t>
            </a:r>
          </a:p>
          <a:p>
            <a:pPr indent="457200" algn="just"/>
            <a:r>
              <a:rPr lang="ru-RU" b="1" dirty="0">
                <a:latin typeface="Times New Roman" pitchFamily="18" charset="0"/>
                <a:cs typeface="Times New Roman" pitchFamily="18" charset="0"/>
              </a:rPr>
              <a:t>Считается, что если высота возможного падения пр</a:t>
            </a:r>
            <a:r>
              <a:rPr lang="ru-RU" dirty="0">
                <a:latin typeface="Times New Roman" pitchFamily="18" charset="0"/>
                <a:cs typeface="Times New Roman" pitchFamily="18" charset="0"/>
              </a:rPr>
              <a:t>едмета не превышает 20 м, то граница опасной зоны вблизи мест перемещения груза машинами (от горизонтальной проекции траектории максимальных габаритов груза) составляет 7 м, вблизи строящегося здания или сооружения — 5 м, а если высота возможного падения предмета находится в пределах 20—70 м, то границы опасной зоны составляют соответственно 7 и 10 м.</a:t>
            </a:r>
          </a:p>
          <a:p>
            <a:pPr indent="457200" algn="just"/>
            <a:r>
              <a:rPr lang="ru-RU" b="1" dirty="0">
                <a:latin typeface="Times New Roman" pitchFamily="18" charset="0"/>
                <a:cs typeface="Times New Roman" pitchFamily="18" charset="0"/>
              </a:rPr>
              <a:t>Границы опасных зон</a:t>
            </a:r>
            <a:r>
              <a:rPr lang="ru-RU" dirty="0">
                <a:latin typeface="Times New Roman" pitchFamily="18" charset="0"/>
                <a:cs typeface="Times New Roman" pitchFamily="18" charset="0"/>
              </a:rPr>
              <a:t> вблизи движущихся машин и их рабочих органов определены расстоянием около 5 м, если другие (повышенные) требования не приведены в паспорте или инструкции завода-изготовителя.</a:t>
            </a:r>
          </a:p>
          <a:p>
            <a:pPr indent="457200" algn="just"/>
            <a:r>
              <a:rPr lang="ru-RU" dirty="0">
                <a:latin typeface="Times New Roman" pitchFamily="18" charset="0"/>
                <a:cs typeface="Times New Roman" pitchFamily="18" charset="0"/>
              </a:rPr>
              <a:t>Следует иметь в виду, что </a:t>
            </a:r>
            <a:r>
              <a:rPr lang="ru-RU" b="1" dirty="0">
                <a:latin typeface="Times New Roman" pitchFamily="18" charset="0"/>
                <a:cs typeface="Times New Roman" pitchFamily="18" charset="0"/>
              </a:rPr>
              <a:t>опасные зоны создаются и вокруг линий высоковольтных электропередач</a:t>
            </a:r>
            <a:r>
              <a:rPr lang="ru-RU" dirty="0">
                <a:latin typeface="Times New Roman" pitchFamily="18" charset="0"/>
                <a:cs typeface="Times New Roman" pitchFamily="18" charset="0"/>
              </a:rPr>
              <a:t>: при напряжении до 1 </a:t>
            </a:r>
            <a:r>
              <a:rPr lang="ru-RU" dirty="0" err="1">
                <a:latin typeface="Times New Roman" pitchFamily="18" charset="0"/>
                <a:cs typeface="Times New Roman" pitchFamily="18" charset="0"/>
              </a:rPr>
              <a:t>кВ</a:t>
            </a:r>
            <a:r>
              <a:rPr lang="ru-RU" dirty="0">
                <a:latin typeface="Times New Roman" pitchFamily="18" charset="0"/>
                <a:cs typeface="Times New Roman" pitchFamily="18" charset="0"/>
              </a:rPr>
              <a:t> граница опасной зоны находится на расстоянии 1,5 м от ближайшего провода, при напряжении от 1 до 20 </a:t>
            </a:r>
            <a:r>
              <a:rPr lang="ru-RU" dirty="0" err="1">
                <a:latin typeface="Times New Roman" pitchFamily="18" charset="0"/>
                <a:cs typeface="Times New Roman" pitchFamily="18" charset="0"/>
              </a:rPr>
              <a:t>кВ</a:t>
            </a:r>
            <a:r>
              <a:rPr lang="ru-RU" dirty="0">
                <a:latin typeface="Times New Roman" pitchFamily="18" charset="0"/>
                <a:cs typeface="Times New Roman" pitchFamily="18" charset="0"/>
              </a:rPr>
              <a:t> — 2 м, от 35 до 110 </a:t>
            </a:r>
            <a:r>
              <a:rPr lang="ru-RU" dirty="0" err="1">
                <a:latin typeface="Times New Roman" pitchFamily="18" charset="0"/>
                <a:cs typeface="Times New Roman" pitchFamily="18" charset="0"/>
              </a:rPr>
              <a:t>кВ</a:t>
            </a:r>
            <a:r>
              <a:rPr lang="ru-RU" dirty="0">
                <a:latin typeface="Times New Roman" pitchFamily="18" charset="0"/>
                <a:cs typeface="Times New Roman" pitchFamily="18" charset="0"/>
              </a:rPr>
              <a:t> — 4, от 150 до 220 </a:t>
            </a:r>
            <a:r>
              <a:rPr lang="ru-RU" dirty="0" err="1">
                <a:latin typeface="Times New Roman" pitchFamily="18" charset="0"/>
                <a:cs typeface="Times New Roman" pitchFamily="18" charset="0"/>
              </a:rPr>
              <a:t>кВ</a:t>
            </a:r>
            <a:r>
              <a:rPr lang="ru-RU" dirty="0">
                <a:latin typeface="Times New Roman" pitchFamily="18" charset="0"/>
                <a:cs typeface="Times New Roman" pitchFamily="18" charset="0"/>
              </a:rPr>
              <a:t> — 5, от 220 до 330 </a:t>
            </a:r>
            <a:r>
              <a:rPr lang="ru-RU" dirty="0" err="1">
                <a:latin typeface="Times New Roman" pitchFamily="18" charset="0"/>
                <a:cs typeface="Times New Roman" pitchFamily="18" charset="0"/>
              </a:rPr>
              <a:t>кВ</a:t>
            </a:r>
            <a:r>
              <a:rPr lang="ru-RU" dirty="0">
                <a:latin typeface="Times New Roman" pitchFamily="18" charset="0"/>
                <a:cs typeface="Times New Roman" pitchFamily="18" charset="0"/>
              </a:rPr>
              <a:t> — 6, от 500 до 750 </a:t>
            </a:r>
            <a:r>
              <a:rPr lang="ru-RU" dirty="0" err="1">
                <a:latin typeface="Times New Roman" pitchFamily="18" charset="0"/>
                <a:cs typeface="Times New Roman" pitchFamily="18" charset="0"/>
              </a:rPr>
              <a:t>кВ</a:t>
            </a:r>
            <a:r>
              <a:rPr lang="ru-RU" dirty="0">
                <a:latin typeface="Times New Roman" pitchFamily="18" charset="0"/>
                <a:cs typeface="Times New Roman" pitchFamily="18" charset="0"/>
              </a:rPr>
              <a:t> — 9 м.</a:t>
            </a:r>
          </a:p>
        </p:txBody>
      </p:sp>
    </p:spTree>
    <p:extLst>
      <p:ext uri="{BB962C8B-B14F-4D97-AF65-F5344CB8AC3E}">
        <p14:creationId xmlns:p14="http://schemas.microsoft.com/office/powerpoint/2010/main" val="4087779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7920880" cy="5632311"/>
          </a:xfrm>
          <a:prstGeom prst="rect">
            <a:avLst/>
          </a:prstGeom>
        </p:spPr>
        <p:txBody>
          <a:bodyPr wrap="square">
            <a:spAutoFit/>
          </a:bodyPr>
          <a:lstStyle/>
          <a:p>
            <a:pPr indent="457200" algn="just"/>
            <a:r>
              <a:rPr lang="ru-RU" b="1" dirty="0">
                <a:latin typeface="Times New Roman" pitchFamily="18" charset="0"/>
                <a:cs typeface="Times New Roman" pitchFamily="18" charset="0"/>
              </a:rPr>
              <a:t>3. Требования охраны труда при монтаже технологического оборудования</a:t>
            </a:r>
          </a:p>
          <a:p>
            <a:pPr indent="457200" algn="just"/>
            <a:r>
              <a:rPr lang="ru-RU" b="1" dirty="0">
                <a:latin typeface="Times New Roman" pitchFamily="18" charset="0"/>
                <a:cs typeface="Times New Roman" pitchFamily="18" charset="0"/>
              </a:rPr>
              <a:t>Перед началом проведения р</a:t>
            </a:r>
            <a:r>
              <a:rPr lang="ru-RU" dirty="0">
                <a:latin typeface="Times New Roman" pitchFamily="18" charset="0"/>
                <a:cs typeface="Times New Roman" pitchFamily="18" charset="0"/>
              </a:rPr>
              <a:t>абот по монтажу технологического </a:t>
            </a:r>
            <a:r>
              <a:rPr lang="ru-RU" dirty="0" smtClean="0">
                <a:latin typeface="Times New Roman" pitchFamily="18" charset="0"/>
                <a:cs typeface="Times New Roman" pitchFamily="18" charset="0"/>
              </a:rPr>
              <a:t>оборудования должны быть </a:t>
            </a:r>
            <a:r>
              <a:rPr lang="ru-RU" dirty="0">
                <a:latin typeface="Times New Roman" pitchFamily="18" charset="0"/>
                <a:cs typeface="Times New Roman" pitchFamily="18" charset="0"/>
              </a:rPr>
              <a:t>разработаны проекты производства работ, технологические карты, а также определены места временного размещения оборудования, проезда транспортных средств, перемещения монтажной техники и прохода работников, установлены границы опасных зон и необходимые ограждения, вывешены знаки безопасности и предупредительные надписи.</a:t>
            </a:r>
          </a:p>
          <a:p>
            <a:pPr indent="457200" algn="just"/>
            <a:r>
              <a:rPr lang="ru-RU" b="1" dirty="0">
                <a:latin typeface="Times New Roman" pitchFamily="18" charset="0"/>
                <a:cs typeface="Times New Roman" pitchFamily="18" charset="0"/>
              </a:rPr>
              <a:t>В темное время суток </a:t>
            </a:r>
            <a:r>
              <a:rPr lang="ru-RU" dirty="0" smtClean="0">
                <a:latin typeface="Times New Roman" pitchFamily="18" charset="0"/>
                <a:cs typeface="Times New Roman" pitchFamily="18" charset="0"/>
              </a:rPr>
              <a:t>в </a:t>
            </a:r>
            <a:r>
              <a:rPr lang="ru-RU" dirty="0">
                <a:latin typeface="Times New Roman" pitchFamily="18" charset="0"/>
                <a:cs typeface="Times New Roman" pitchFamily="18" charset="0"/>
              </a:rPr>
              <a:t>зоне производства монтажных работ должны быть освещены.</a:t>
            </a:r>
          </a:p>
          <a:p>
            <a:pPr indent="457200" algn="just"/>
            <a:r>
              <a:rPr lang="ru-RU" b="1" dirty="0">
                <a:latin typeface="Times New Roman" pitchFamily="18" charset="0"/>
                <a:cs typeface="Times New Roman" pitchFamily="18" charset="0"/>
              </a:rPr>
              <a:t>Монтажные про</a:t>
            </a:r>
            <a:r>
              <a:rPr lang="ru-RU" dirty="0">
                <a:latin typeface="Times New Roman" pitchFamily="18" charset="0"/>
                <a:cs typeface="Times New Roman" pitchFamily="18" charset="0"/>
              </a:rPr>
              <a:t>емы для монтируемого технологического оборудования, каналы, траншеи, рвы, фундаментные колодцы необходимо закрывать (перекрывать) съемными щитами. При необходимости должны быть установлены перила или ограждения</a:t>
            </a:r>
            <a:r>
              <a:rPr lang="ru-RU" dirty="0" smtClean="0">
                <a:latin typeface="Times New Roman" pitchFamily="18" charset="0"/>
                <a:cs typeface="Times New Roman" pitchFamily="18" charset="0"/>
              </a:rPr>
              <a:t>. Во </a:t>
            </a:r>
            <a:r>
              <a:rPr lang="ru-RU" dirty="0">
                <a:latin typeface="Times New Roman" pitchFamily="18" charset="0"/>
                <a:cs typeface="Times New Roman" pitchFamily="18" charset="0"/>
              </a:rPr>
              <a:t>избежание падения работников монтажные проемы в технологические подвалы и глубокие приямки в фундаментах должны быть ограждены инвентарными защитными оградительными устройствами или закрыты сплошным настилом.</a:t>
            </a:r>
          </a:p>
          <a:p>
            <a:pPr indent="457200" algn="just"/>
            <a:r>
              <a:rPr lang="ru-RU" b="1" dirty="0" smtClean="0">
                <a:latin typeface="Times New Roman" pitchFamily="18" charset="0"/>
                <a:cs typeface="Times New Roman" pitchFamily="18" charset="0"/>
              </a:rPr>
              <a:t>Узлы </a:t>
            </a:r>
            <a:r>
              <a:rPr lang="ru-RU" b="1" dirty="0">
                <a:latin typeface="Times New Roman" pitchFamily="18" charset="0"/>
                <a:cs typeface="Times New Roman" pitchFamily="18" charset="0"/>
              </a:rPr>
              <a:t>и детали</a:t>
            </a:r>
            <a:r>
              <a:rPr lang="ru-RU" dirty="0">
                <a:latin typeface="Times New Roman" pitchFamily="18" charset="0"/>
                <a:cs typeface="Times New Roman" pitchFamily="18" charset="0"/>
              </a:rPr>
              <a:t>, временно размещаемые в зоне монтажа, необходимо хранить на подставках высотой не менее 0,1 м или на специальных стеллажах</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601329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32656"/>
            <a:ext cx="7920880" cy="6186309"/>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Монтаж </a:t>
            </a:r>
            <a:r>
              <a:rPr lang="ru-RU" b="1" dirty="0">
                <a:latin typeface="Times New Roman" pitchFamily="18" charset="0"/>
                <a:cs typeface="Times New Roman" pitchFamily="18" charset="0"/>
              </a:rPr>
              <a:t>технологического оборудования </a:t>
            </a:r>
            <a:r>
              <a:rPr lang="ru-RU" dirty="0">
                <a:latin typeface="Times New Roman" pitchFamily="18" charset="0"/>
                <a:cs typeface="Times New Roman" pitchFamily="18" charset="0"/>
              </a:rPr>
              <a:t>в производственных </a:t>
            </a:r>
            <a:r>
              <a:rPr lang="ru-RU" dirty="0" smtClean="0">
                <a:latin typeface="Times New Roman" pitchFamily="18" charset="0"/>
                <a:cs typeface="Times New Roman" pitchFamily="18" charset="0"/>
              </a:rPr>
              <a:t>подразделениях производить </a:t>
            </a:r>
            <a:r>
              <a:rPr lang="ru-RU" dirty="0">
                <a:latin typeface="Times New Roman" pitchFamily="18" charset="0"/>
                <a:cs typeface="Times New Roman" pitchFamily="18" charset="0"/>
              </a:rPr>
              <a:t>с использованием искробезопасного инструмента, покрытого медью, выполненного из цветных металлов, либо из других искробезопасных материалов. </a:t>
            </a:r>
            <a:r>
              <a:rPr lang="ru-RU" b="1" dirty="0">
                <a:latin typeface="Times New Roman" pitchFamily="18" charset="0"/>
                <a:cs typeface="Times New Roman" pitchFamily="18" charset="0"/>
              </a:rPr>
              <a:t>При монтаже технологического оборудования в таких условиях запрещается:</a:t>
            </a:r>
          </a:p>
          <a:p>
            <a:pPr marL="285750" indent="-285750" algn="just">
              <a:buFontTx/>
              <a:buChar char="-"/>
            </a:pPr>
            <a:r>
              <a:rPr lang="ru-RU" dirty="0" smtClean="0">
                <a:latin typeface="Times New Roman" pitchFamily="18" charset="0"/>
                <a:cs typeface="Times New Roman" pitchFamily="18" charset="0"/>
              </a:rPr>
              <a:t>использовать </a:t>
            </a:r>
            <a:r>
              <a:rPr lang="ru-RU" dirty="0">
                <a:latin typeface="Times New Roman" pitchFamily="18" charset="0"/>
                <a:cs typeface="Times New Roman" pitchFamily="18" charset="0"/>
              </a:rPr>
              <a:t>инструмент, механизмы и приспособления, способные вызвать искрообразование, </a:t>
            </a:r>
            <a:endParaRPr lang="ru-RU" dirty="0" smtClean="0">
              <a:latin typeface="Times New Roman" pitchFamily="18" charset="0"/>
              <a:cs typeface="Times New Roman" pitchFamily="18" charset="0"/>
            </a:endParaRPr>
          </a:p>
          <a:p>
            <a:pPr marL="285750" indent="-285750" algn="just">
              <a:buFontTx/>
              <a:buChar char="-"/>
            </a:pPr>
            <a:r>
              <a:rPr lang="ru-RU" dirty="0" smtClean="0">
                <a:latin typeface="Times New Roman" pitchFamily="18" charset="0"/>
                <a:cs typeface="Times New Roman" pitchFamily="18" charset="0"/>
              </a:rPr>
              <a:t>оставлять </a:t>
            </a:r>
            <a:r>
              <a:rPr lang="ru-RU" dirty="0">
                <a:latin typeface="Times New Roman" pitchFamily="18" charset="0"/>
                <a:cs typeface="Times New Roman" pitchFamily="18" charset="0"/>
              </a:rPr>
              <a:t>на рабочих местах после завершения работ промасленную ветошь, прочий обтирочный материал (необходимо убирать в закрываемый крышкой ящик, установленный в специально отведенном месте, где отсутствует вероятность выделения взрывоопасных газов</a:t>
            </a:r>
            <a:r>
              <a:rPr lang="ru-RU" dirty="0" smtClean="0">
                <a:latin typeface="Times New Roman" pitchFamily="18" charset="0"/>
                <a:cs typeface="Times New Roman" pitchFamily="18" charset="0"/>
              </a:rPr>
              <a:t>);</a:t>
            </a:r>
          </a:p>
          <a:p>
            <a:pPr marL="285750" indent="-285750" algn="just">
              <a:buFontTx/>
              <a:buChar char="-"/>
            </a:pPr>
            <a:r>
              <a:rPr lang="ru-RU" dirty="0" smtClean="0">
                <a:latin typeface="Times New Roman" pitchFamily="18" charset="0"/>
                <a:cs typeface="Times New Roman" pitchFamily="18" charset="0"/>
              </a:rPr>
              <a:t>использовать </a:t>
            </a:r>
            <a:r>
              <a:rPr lang="ru-RU" dirty="0">
                <a:latin typeface="Times New Roman" pitchFamily="18" charset="0"/>
                <a:cs typeface="Times New Roman" pitchFamily="18" charset="0"/>
              </a:rPr>
              <a:t>специальную обувь, имеющую </a:t>
            </a:r>
            <a:r>
              <a:rPr lang="ru-RU" dirty="0" err="1">
                <a:latin typeface="Times New Roman" pitchFamily="18" charset="0"/>
                <a:cs typeface="Times New Roman" pitchFamily="18" charset="0"/>
              </a:rPr>
              <a:t>искрообразующие</a:t>
            </a:r>
            <a:r>
              <a:rPr lang="ru-RU" dirty="0">
                <a:latin typeface="Times New Roman" pitchFamily="18" charset="0"/>
                <a:cs typeface="Times New Roman" pitchFamily="18" charset="0"/>
              </a:rPr>
              <a:t> металлические накладки, подбитую металлическими подковками либо металлическими гвоздями.</a:t>
            </a:r>
          </a:p>
          <a:p>
            <a:pPr indent="457200" algn="just"/>
            <a:r>
              <a:rPr lang="ru-RU" b="1" dirty="0">
                <a:latin typeface="Times New Roman" pitchFamily="18" charset="0"/>
                <a:cs typeface="Times New Roman" pitchFamily="18" charset="0"/>
              </a:rPr>
              <a:t>При выполнении монтажа кислородных установок запрещается </a:t>
            </a:r>
            <a:r>
              <a:rPr lang="ru-RU" dirty="0">
                <a:latin typeface="Times New Roman" pitchFamily="18" charset="0"/>
                <a:cs typeface="Times New Roman" pitchFamily="18" charset="0"/>
              </a:rPr>
              <a:t>пользоваться промасленными ветошью и прокладками. Инструмент, применяемый при монтаже кислородных установок, должен быть обезжирен.</a:t>
            </a:r>
          </a:p>
          <a:p>
            <a:pPr indent="457200" algn="just"/>
            <a:r>
              <a:rPr lang="ru-RU" b="1" dirty="0">
                <a:latin typeface="Times New Roman" pitchFamily="18" charset="0"/>
                <a:cs typeface="Times New Roman" pitchFamily="18" charset="0"/>
              </a:rPr>
              <a:t>Технологическое оборудование, являющееся источником повышенной вибрации</a:t>
            </a:r>
            <a:r>
              <a:rPr lang="ru-RU" dirty="0">
                <a:latin typeface="Times New Roman" pitchFamily="18" charset="0"/>
                <a:cs typeface="Times New Roman" pitchFamily="18" charset="0"/>
              </a:rPr>
              <a:t>, следует устанавливать на </a:t>
            </a:r>
            <a:r>
              <a:rPr lang="ru-RU" dirty="0" err="1">
                <a:latin typeface="Times New Roman" pitchFamily="18" charset="0"/>
                <a:cs typeface="Times New Roman" pitchFamily="18" charset="0"/>
              </a:rPr>
              <a:t>виброизоляторы</a:t>
            </a:r>
            <a:r>
              <a:rPr lang="ru-RU" dirty="0">
                <a:latin typeface="Times New Roman" pitchFamily="18" charset="0"/>
                <a:cs typeface="Times New Roman" pitchFamily="18" charset="0"/>
              </a:rPr>
              <a:t> или </a:t>
            </a:r>
            <a:r>
              <a:rPr lang="ru-RU" dirty="0" err="1">
                <a:latin typeface="Times New Roman" pitchFamily="18" charset="0"/>
                <a:cs typeface="Times New Roman" pitchFamily="18" charset="0"/>
              </a:rPr>
              <a:t>виброгасящие</a:t>
            </a:r>
            <a:r>
              <a:rPr lang="ru-RU" dirty="0">
                <a:latin typeface="Times New Roman" pitchFamily="18" charset="0"/>
                <a:cs typeface="Times New Roman" pitchFamily="18" charset="0"/>
              </a:rPr>
              <a:t> опоры в отдельном помещении, на </a:t>
            </a:r>
            <a:r>
              <a:rPr lang="ru-RU" dirty="0" err="1">
                <a:latin typeface="Times New Roman" pitchFamily="18" charset="0"/>
                <a:cs typeface="Times New Roman" pitchFamily="18" charset="0"/>
              </a:rPr>
              <a:t>вибропоглощающие</a:t>
            </a:r>
            <a:r>
              <a:rPr lang="ru-RU" dirty="0">
                <a:latin typeface="Times New Roman" pitchFamily="18" charset="0"/>
                <a:cs typeface="Times New Roman" pitchFamily="18" charset="0"/>
              </a:rPr>
              <a:t> основания (виброизолирующие прокладки) или на отдельных массивных фундаментах, изолированных от соседних строительных конструкций.</a:t>
            </a:r>
          </a:p>
        </p:txBody>
      </p:sp>
    </p:spTree>
    <p:extLst>
      <p:ext uri="{BB962C8B-B14F-4D97-AF65-F5344CB8AC3E}">
        <p14:creationId xmlns:p14="http://schemas.microsoft.com/office/powerpoint/2010/main" val="3880938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8685" y="404664"/>
            <a:ext cx="7920880" cy="5632311"/>
          </a:xfrm>
          <a:prstGeom prst="rect">
            <a:avLst/>
          </a:prstGeom>
        </p:spPr>
        <p:txBody>
          <a:bodyPr wrap="square">
            <a:spAutoFit/>
          </a:bodyPr>
          <a:lstStyle/>
          <a:p>
            <a:pPr indent="457200" algn="just"/>
            <a:endParaRPr lang="ru-RU" dirty="0">
              <a:latin typeface="Times New Roman" pitchFamily="18" charset="0"/>
              <a:cs typeface="Times New Roman" pitchFamily="18" charset="0"/>
            </a:endParaRPr>
          </a:p>
          <a:p>
            <a:pPr indent="457200" algn="just"/>
            <a:r>
              <a:rPr lang="ru-RU" b="1" dirty="0">
                <a:latin typeface="Times New Roman" pitchFamily="18" charset="0"/>
                <a:cs typeface="Times New Roman" pitchFamily="18" charset="0"/>
              </a:rPr>
              <a:t>Технологическое оборудование</a:t>
            </a:r>
            <a:r>
              <a:rPr lang="ru-RU" dirty="0">
                <a:latin typeface="Times New Roman" pitchFamily="18" charset="0"/>
                <a:cs typeface="Times New Roman" pitchFamily="18" charset="0"/>
              </a:rPr>
              <a:t>, обслуживаемое с помощью грузоподъемных механизмов, следует устанавливать в зоне приближения крюка механизма</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pPr indent="457200" algn="just"/>
            <a:r>
              <a:rPr lang="ru-RU" b="1" dirty="0" smtClean="0">
                <a:latin typeface="Times New Roman" pitchFamily="18" charset="0"/>
                <a:cs typeface="Times New Roman" pitchFamily="18" charset="0"/>
              </a:rPr>
              <a:t>Нагревательные </a:t>
            </a:r>
            <a:r>
              <a:rPr lang="ru-RU" b="1" dirty="0">
                <a:latin typeface="Times New Roman" pitchFamily="18" charset="0"/>
                <a:cs typeface="Times New Roman" pitchFamily="18" charset="0"/>
              </a:rPr>
              <a:t>пе</a:t>
            </a:r>
            <a:r>
              <a:rPr lang="ru-RU" dirty="0">
                <a:latin typeface="Times New Roman" pitchFamily="18" charset="0"/>
                <a:cs typeface="Times New Roman" pitchFamily="18" charset="0"/>
              </a:rPr>
              <a:t>чи следует устанавливать таким образом, чтобы обслуживающие их работники не подвергались воздействию теплового потока от загрузочных окон одновременно от двух и более печей и исключалась необходимость передачи нагретого металла к деформирующему технологическому оборудованию по проходам и проездам.</a:t>
            </a:r>
          </a:p>
          <a:p>
            <a:pPr indent="457200" algn="just"/>
            <a:r>
              <a:rPr lang="ru-RU" b="1" dirty="0">
                <a:latin typeface="Times New Roman" pitchFamily="18" charset="0"/>
                <a:cs typeface="Times New Roman" pitchFamily="18" charset="0"/>
              </a:rPr>
              <a:t>Печи-ванны</a:t>
            </a:r>
            <a:r>
              <a:rPr lang="ru-RU" dirty="0">
                <a:latin typeface="Times New Roman" pitchFamily="18" charset="0"/>
                <a:cs typeface="Times New Roman" pitchFamily="18" charset="0"/>
              </a:rPr>
              <a:t> не следует располагать под световыми фонарями во избежание попадания в продукцию капель воды, конденсирующейся на фонарях.</a:t>
            </a:r>
          </a:p>
          <a:p>
            <a:pPr indent="457200" algn="just"/>
            <a:r>
              <a:rPr lang="ru-RU" b="1" dirty="0">
                <a:latin typeface="Times New Roman" pitchFamily="18" charset="0"/>
                <a:cs typeface="Times New Roman" pitchFamily="18" charset="0"/>
              </a:rPr>
              <a:t>Технологическое оборудование, трубопроводы, воздуховоды и арматура, не используемые </a:t>
            </a:r>
            <a:r>
              <a:rPr lang="ru-RU" dirty="0">
                <a:latin typeface="Times New Roman" pitchFamily="18" charset="0"/>
                <a:cs typeface="Times New Roman" pitchFamily="18" charset="0"/>
              </a:rPr>
              <a:t>при осуществлении производственных процессов в результате изменения технологической схемы или по другим причинам, должны быть демонтированы.</a:t>
            </a:r>
          </a:p>
          <a:p>
            <a:pPr indent="457200" algn="just"/>
            <a:r>
              <a:rPr lang="ru-RU" b="1" dirty="0">
                <a:latin typeface="Times New Roman" pitchFamily="18" charset="0"/>
                <a:cs typeface="Times New Roman" pitchFamily="18" charset="0"/>
              </a:rPr>
              <a:t>После завершения проведения монтажных работ </a:t>
            </a:r>
            <a:r>
              <a:rPr lang="ru-RU" dirty="0">
                <a:latin typeface="Times New Roman" pitchFamily="18" charset="0"/>
                <a:cs typeface="Times New Roman" pitchFamily="18" charset="0"/>
              </a:rPr>
              <a:t>необходимо проверить наличие и исправность всех входящих в конструкцию технологического оборудования оградительных и предохранительных устройств и систем сигнализации.</a:t>
            </a:r>
          </a:p>
        </p:txBody>
      </p:sp>
    </p:spTree>
    <p:extLst>
      <p:ext uri="{BB962C8B-B14F-4D97-AF65-F5344CB8AC3E}">
        <p14:creationId xmlns:p14="http://schemas.microsoft.com/office/powerpoint/2010/main" val="1608706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8979" y="260648"/>
            <a:ext cx="7920880" cy="6186309"/>
          </a:xfrm>
          <a:prstGeom prst="rect">
            <a:avLst/>
          </a:prstGeom>
        </p:spPr>
        <p:txBody>
          <a:bodyPr wrap="square">
            <a:spAutoFit/>
          </a:bodyPr>
          <a:lstStyle/>
          <a:p>
            <a:pPr indent="457200" algn="just"/>
            <a:r>
              <a:rPr lang="ru-RU" b="1" dirty="0">
                <a:latin typeface="Times New Roman" pitchFamily="18" charset="0"/>
                <a:cs typeface="Times New Roman" pitchFamily="18" charset="0"/>
              </a:rPr>
              <a:t>4. Требования охраны труда при техническом обслуживании и ремонте технологического оборудования</a:t>
            </a:r>
          </a:p>
          <a:p>
            <a:pPr indent="457200" algn="just"/>
            <a:r>
              <a:rPr lang="ru-RU" b="1" dirty="0">
                <a:latin typeface="Times New Roman" pitchFamily="18" charset="0"/>
                <a:cs typeface="Times New Roman" pitchFamily="18" charset="0"/>
              </a:rPr>
              <a:t>Техническое обслуживание и ремонт </a:t>
            </a:r>
            <a:r>
              <a:rPr lang="ru-RU" dirty="0">
                <a:latin typeface="Times New Roman" pitchFamily="18" charset="0"/>
                <a:cs typeface="Times New Roman" pitchFamily="18" charset="0"/>
              </a:rPr>
              <a:t>технологического оборудования должны выполняться в соответствии с разработанными технологическими регламентами (инструкциями по эксплуатации, технологическими инструкциями, картами, проектами организации и производства ремонтных работ</a:t>
            </a:r>
            <a:r>
              <a:rPr lang="ru-RU" dirty="0" smtClean="0">
                <a:latin typeface="Times New Roman" pitchFamily="18" charset="0"/>
                <a:cs typeface="Times New Roman" pitchFamily="18" charset="0"/>
              </a:rPr>
              <a:t>). Работодатель </a:t>
            </a:r>
            <a:r>
              <a:rPr lang="ru-RU" dirty="0">
                <a:latin typeface="Times New Roman" pitchFamily="18" charset="0"/>
                <a:cs typeface="Times New Roman" pitchFamily="18" charset="0"/>
              </a:rPr>
              <a:t>должен обеспечить работников, занятых техническим обслуживанием и ремонтом технологического оборудования, необходимым комплектом исправного инструмента, соответствующими приспособлениями и материалами.</a:t>
            </a:r>
          </a:p>
          <a:p>
            <a:pPr indent="457200" algn="just"/>
            <a:r>
              <a:rPr lang="ru-RU" b="1" dirty="0">
                <a:latin typeface="Times New Roman" pitchFamily="18" charset="0"/>
                <a:cs typeface="Times New Roman" pitchFamily="18" charset="0"/>
              </a:rPr>
              <a:t>Остановленные для технического обслуживания или ремонта технологическое оборудование и коммуникации </a:t>
            </a:r>
            <a:r>
              <a:rPr lang="ru-RU" dirty="0">
                <a:latin typeface="Times New Roman" pitchFamily="18" charset="0"/>
                <a:cs typeface="Times New Roman" pitchFamily="18" charset="0"/>
              </a:rPr>
              <a:t>должны быть отключены от паровых, водяных и технологических трубопроводов, газоходов. На трубопроводах должны быть установлены заглушки; технологическое оборудование и коммуникации должны быть освобождены от технологических материалов.</a:t>
            </a:r>
          </a:p>
          <a:p>
            <a:pPr indent="457200" algn="just"/>
            <a:r>
              <a:rPr lang="ru-RU" b="1" dirty="0">
                <a:latin typeface="Times New Roman" pitchFamily="18" charset="0"/>
                <a:cs typeface="Times New Roman" pitchFamily="18" charset="0"/>
              </a:rPr>
              <a:t>Техническое обслуживание и ремонт технологического оборудования </a:t>
            </a:r>
            <a:r>
              <a:rPr lang="ru-RU" dirty="0">
                <a:latin typeface="Times New Roman" pitchFamily="18" charset="0"/>
                <a:cs typeface="Times New Roman" pitchFamily="18" charset="0"/>
              </a:rPr>
              <a:t>должны проводиться при неработающей двигательной (энергетической) установке, за исключением операций, выполнение которых при неработающей двигательной (энергетической) установке невозможно. При выполнении ремонтных работ допускается подача электроэнергии согласно проекту организации и производства работ, утвержденному работодателем.</a:t>
            </a:r>
          </a:p>
        </p:txBody>
      </p:sp>
    </p:spTree>
    <p:extLst>
      <p:ext uri="{BB962C8B-B14F-4D97-AF65-F5344CB8AC3E}">
        <p14:creationId xmlns:p14="http://schemas.microsoft.com/office/powerpoint/2010/main" val="1496682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32656"/>
            <a:ext cx="7920880" cy="6186309"/>
          </a:xfrm>
          <a:prstGeom prst="rect">
            <a:avLst/>
          </a:prstGeom>
        </p:spPr>
        <p:txBody>
          <a:bodyPr wrap="square">
            <a:spAutoFit/>
          </a:bodyPr>
          <a:lstStyle/>
          <a:p>
            <a:pPr indent="457200" algn="just"/>
            <a:r>
              <a:rPr lang="ru-RU" b="1" dirty="0">
                <a:latin typeface="Times New Roman" pitchFamily="18" charset="0"/>
                <a:cs typeface="Times New Roman" pitchFamily="18" charset="0"/>
              </a:rPr>
              <a:t>Электрические схемы приводов остановленного технологического оборудования должны быть </a:t>
            </a:r>
            <a:r>
              <a:rPr lang="ru-RU" dirty="0">
                <a:latin typeface="Times New Roman" pitchFamily="18" charset="0"/>
                <a:cs typeface="Times New Roman" pitchFamily="18" charset="0"/>
              </a:rPr>
              <a:t>разобраны, на приводах ручного и на ключах дистанционного управления коммутационных аппаратов, на пусковых устройствах вывешены запрещающие знаки</a:t>
            </a:r>
            <a:r>
              <a:rPr lang="ru-RU" dirty="0">
                <a:solidFill>
                  <a:srgbClr val="FF0000"/>
                </a:solidFill>
                <a:latin typeface="Times New Roman" pitchFamily="18" charset="0"/>
                <a:cs typeface="Times New Roman" pitchFamily="18" charset="0"/>
              </a:rPr>
              <a:t>: "Не включать! Работают люди", </a:t>
            </a:r>
            <a:r>
              <a:rPr lang="ru-RU" dirty="0">
                <a:latin typeface="Times New Roman" pitchFamily="18" charset="0"/>
                <a:cs typeface="Times New Roman" pitchFamily="18" charset="0"/>
              </a:rPr>
              <a:t>а также приняты меры, исключающие ошибочное или самопроизвольное включение коммутационных аппаратов и пусковых устройств.</a:t>
            </a:r>
          </a:p>
          <a:p>
            <a:pPr indent="457200" algn="just"/>
            <a:r>
              <a:rPr lang="ru-RU" b="1" dirty="0">
                <a:latin typeface="Times New Roman" pitchFamily="18" charset="0"/>
                <a:cs typeface="Times New Roman" pitchFamily="18" charset="0"/>
              </a:rPr>
              <a:t>При наличии в технологическом оборудовании </a:t>
            </a:r>
            <a:r>
              <a:rPr lang="ru-RU" dirty="0">
                <a:latin typeface="Times New Roman" pitchFamily="18" charset="0"/>
                <a:cs typeface="Times New Roman" pitchFamily="18" charset="0"/>
              </a:rPr>
              <a:t>токсичных или взрывоопасных газов, паров или пыли оно должно быть продуто с последующим проведением анализа воздушной среды на остаточное содержание вредных и (или) опасных веществ.</a:t>
            </a:r>
          </a:p>
          <a:p>
            <a:pPr indent="457200" algn="just"/>
            <a:r>
              <a:rPr lang="ru-RU" b="1" dirty="0">
                <a:latin typeface="Times New Roman" pitchFamily="18" charset="0"/>
                <a:cs typeface="Times New Roman" pitchFamily="18" charset="0"/>
              </a:rPr>
              <a:t>Запрещается проведение технического обслуживания </a:t>
            </a:r>
            <a:r>
              <a:rPr lang="ru-RU" dirty="0">
                <a:latin typeface="Times New Roman" pitchFamily="18" charset="0"/>
                <a:cs typeface="Times New Roman" pitchFamily="18" charset="0"/>
              </a:rPr>
              <a:t>без соблюдения безопасного расстояния от </a:t>
            </a:r>
            <a:r>
              <a:rPr lang="ru-RU" dirty="0" err="1">
                <a:latin typeface="Times New Roman" pitchFamily="18" charset="0"/>
                <a:cs typeface="Times New Roman" pitchFamily="18" charset="0"/>
              </a:rPr>
              <a:t>неогражденных</a:t>
            </a:r>
            <a:r>
              <a:rPr lang="ru-RU" dirty="0">
                <a:latin typeface="Times New Roman" pitchFamily="18" charset="0"/>
                <a:cs typeface="Times New Roman" pitchFamily="18" charset="0"/>
              </a:rPr>
              <a:t> движущихся и вращающихся частей и деталей смежного технологического оборудования, электрических проводов и открытых токоведущих частей, находящихся под напряжением.</a:t>
            </a:r>
          </a:p>
          <a:p>
            <a:pPr indent="457200" algn="just"/>
            <a:r>
              <a:rPr lang="ru-RU" b="1" dirty="0">
                <a:latin typeface="Times New Roman" pitchFamily="18" charset="0"/>
                <a:cs typeface="Times New Roman" pitchFamily="18" charset="0"/>
              </a:rPr>
              <a:t>При проведении работ по ремонту технологического оборудования</a:t>
            </a:r>
            <a:r>
              <a:rPr lang="ru-RU" dirty="0">
                <a:latin typeface="Times New Roman" pitchFamily="18" charset="0"/>
                <a:cs typeface="Times New Roman" pitchFamily="18" charset="0"/>
              </a:rPr>
              <a:t>, его сборке и разборке место проведения ремонтных работ (ремонтная площадка) должно ограждаться. На ограждениях должны вывешиваться знаки безопасности, плакаты и сигнальные устройства.</a:t>
            </a:r>
          </a:p>
          <a:p>
            <a:pPr indent="457200" algn="just"/>
            <a:r>
              <a:rPr lang="ru-RU" b="1" dirty="0">
                <a:latin typeface="Times New Roman" pitchFamily="18" charset="0"/>
                <a:cs typeface="Times New Roman" pitchFamily="18" charset="0"/>
              </a:rPr>
              <a:t>Размеры ремонтных площадок должны </a:t>
            </a:r>
            <a:r>
              <a:rPr lang="ru-RU" dirty="0">
                <a:latin typeface="Times New Roman" pitchFamily="18" charset="0"/>
                <a:cs typeface="Times New Roman" pitchFamily="18" charset="0"/>
              </a:rPr>
              <a:t>соответствовать размерам размещаемых на них узлов и деталей оборудования, материалов, приспособлений и инструмента, а также обеспечивать устройство безопасных проходов и проездов.</a:t>
            </a:r>
          </a:p>
        </p:txBody>
      </p:sp>
    </p:spTree>
    <p:extLst>
      <p:ext uri="{BB962C8B-B14F-4D97-AF65-F5344CB8AC3E}">
        <p14:creationId xmlns:p14="http://schemas.microsoft.com/office/powerpoint/2010/main" val="2227148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04664"/>
            <a:ext cx="7920880" cy="6186309"/>
          </a:xfrm>
          <a:prstGeom prst="rect">
            <a:avLst/>
          </a:prstGeom>
        </p:spPr>
        <p:txBody>
          <a:bodyPr wrap="square">
            <a:spAutoFit/>
          </a:bodyPr>
          <a:lstStyle/>
          <a:p>
            <a:pPr indent="457200" algn="just"/>
            <a:r>
              <a:rPr lang="ru-RU" b="1" dirty="0">
                <a:latin typeface="Times New Roman" pitchFamily="18" charset="0"/>
                <a:cs typeface="Times New Roman" pitchFamily="18" charset="0"/>
              </a:rPr>
              <a:t>Запрещается</a:t>
            </a:r>
            <a:r>
              <a:rPr lang="ru-RU" dirty="0">
                <a:latin typeface="Times New Roman" pitchFamily="18" charset="0"/>
                <a:cs typeface="Times New Roman" pitchFamily="18" charset="0"/>
              </a:rPr>
              <a:t> загромождать ремонтную площадку, проходы и проезды.</a:t>
            </a:r>
          </a:p>
          <a:p>
            <a:pPr indent="457200" algn="just"/>
            <a:r>
              <a:rPr lang="ru-RU" dirty="0" smtClean="0">
                <a:latin typeface="Times New Roman" pitchFamily="18" charset="0"/>
                <a:cs typeface="Times New Roman" pitchFamily="18" charset="0"/>
              </a:rPr>
              <a:t>Отсоединенные </a:t>
            </a:r>
            <a:r>
              <a:rPr lang="ru-RU" dirty="0">
                <a:latin typeface="Times New Roman" pitchFamily="18" charset="0"/>
                <a:cs typeface="Times New Roman" pitchFamily="18" charset="0"/>
              </a:rPr>
              <a:t>круглые или длинномерные части ремонтируемого оборудования должны размещаться на специальных подставках или стеллажах.</a:t>
            </a:r>
          </a:p>
          <a:p>
            <a:pPr indent="457200" algn="just"/>
            <a:r>
              <a:rPr lang="ru-RU" dirty="0">
                <a:latin typeface="Times New Roman" pitchFamily="18" charset="0"/>
                <a:cs typeface="Times New Roman" pitchFamily="18" charset="0"/>
              </a:rPr>
              <a:t>При рубке, резке металла, заправке и заточке инструмента необходимо работать с применением соответствующих средств индивидуальной защиты.</a:t>
            </a:r>
          </a:p>
          <a:p>
            <a:pPr indent="457200" algn="just"/>
            <a:r>
              <a:rPr lang="ru-RU" dirty="0">
                <a:latin typeface="Times New Roman" pitchFamily="18" charset="0"/>
                <a:cs typeface="Times New Roman" pitchFamily="18" charset="0"/>
              </a:rPr>
              <a:t>Стружка, опилки и обрезки металла при выполнении ремонтных работ должны удаляться щетками, скребками, крючками.</a:t>
            </a:r>
          </a:p>
          <a:p>
            <a:pPr indent="457200" algn="just"/>
            <a:r>
              <a:rPr lang="ru-RU" dirty="0">
                <a:latin typeface="Times New Roman" pitchFamily="18" charset="0"/>
                <a:cs typeface="Times New Roman" pitchFamily="18" charset="0"/>
              </a:rPr>
              <a:t>Сдувать стружку, опилки и обрезки металла сжатым воздухом запрещается.</a:t>
            </a:r>
          </a:p>
          <a:p>
            <a:pPr indent="457200" algn="just"/>
            <a:r>
              <a:rPr lang="ru-RU" dirty="0" err="1">
                <a:latin typeface="Times New Roman" pitchFamily="18" charset="0"/>
                <a:cs typeface="Times New Roman" pitchFamily="18" charset="0"/>
              </a:rPr>
              <a:t>Выпрессовка</a:t>
            </a:r>
            <a:r>
              <a:rPr lang="ru-RU" dirty="0">
                <a:latin typeface="Times New Roman" pitchFamily="18" charset="0"/>
                <a:cs typeface="Times New Roman" pitchFamily="18" charset="0"/>
              </a:rPr>
              <a:t> и запрессовка втулок, подшипников и других деталей с плотной посадкой должны производиться с помощью прессов и специальных приспособлений.</a:t>
            </a:r>
          </a:p>
          <a:p>
            <a:pPr indent="457200" algn="just"/>
            <a:r>
              <a:rPr lang="ru-RU" dirty="0">
                <a:latin typeface="Times New Roman" pitchFamily="18" charset="0"/>
                <a:cs typeface="Times New Roman" pitchFamily="18" charset="0"/>
              </a:rPr>
              <a:t>Для проверки совмещения отверстий деталей должны применяться специальные оправки.</a:t>
            </a:r>
          </a:p>
          <a:p>
            <a:pPr indent="457200" algn="just"/>
            <a:r>
              <a:rPr lang="ru-RU" dirty="0">
                <a:latin typeface="Times New Roman" pitchFamily="18" charset="0"/>
                <a:cs typeface="Times New Roman" pitchFamily="18" charset="0"/>
              </a:rPr>
              <a:t>Проверять совмещение отверстий деталей пальцами запрещается.</a:t>
            </a:r>
          </a:p>
          <a:p>
            <a:pPr indent="457200" algn="just"/>
            <a:r>
              <a:rPr lang="ru-RU" dirty="0">
                <a:latin typeface="Times New Roman" pitchFamily="18" charset="0"/>
                <a:cs typeface="Times New Roman" pitchFamily="18" charset="0"/>
              </a:rPr>
              <a:t>Работники, допускаемые к техническому обслуживанию электрооборудования, должны иметь соответствующую группу по электробезопасности.</a:t>
            </a:r>
          </a:p>
          <a:p>
            <a:pPr indent="457200" algn="just"/>
            <a:r>
              <a:rPr lang="ru-RU" b="1" dirty="0">
                <a:latin typeface="Times New Roman" pitchFamily="18" charset="0"/>
                <a:cs typeface="Times New Roman" pitchFamily="18" charset="0"/>
              </a:rPr>
              <a:t>При ремонте оборудования во взрывоопасных помещениях запрещается </a:t>
            </a:r>
            <a:r>
              <a:rPr lang="ru-RU" dirty="0">
                <a:latin typeface="Times New Roman" pitchFamily="18" charset="0"/>
                <a:cs typeface="Times New Roman" pitchFamily="18" charset="0"/>
              </a:rPr>
              <a:t>применение открытого огня и использование механизмов и приспособлений, вызывающих искрообразование.</a:t>
            </a:r>
          </a:p>
        </p:txBody>
      </p:sp>
    </p:spTree>
    <p:extLst>
      <p:ext uri="{BB962C8B-B14F-4D97-AF65-F5344CB8AC3E}">
        <p14:creationId xmlns:p14="http://schemas.microsoft.com/office/powerpoint/2010/main" val="2963327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556792"/>
            <a:ext cx="7920880" cy="3970318"/>
          </a:xfrm>
          <a:prstGeom prst="rect">
            <a:avLst/>
          </a:prstGeom>
        </p:spPr>
        <p:txBody>
          <a:bodyPr wrap="square">
            <a:spAutoFit/>
          </a:bodyPr>
          <a:lstStyle/>
          <a:p>
            <a:pPr indent="457200" algn="just"/>
            <a:r>
              <a:rPr lang="ru-RU" b="1" dirty="0">
                <a:latin typeface="Times New Roman" pitchFamily="18" charset="0"/>
                <a:cs typeface="Times New Roman" pitchFamily="18" charset="0"/>
              </a:rPr>
              <a:t>При техническом обслу</a:t>
            </a:r>
            <a:r>
              <a:rPr lang="ru-RU" dirty="0">
                <a:latin typeface="Times New Roman" pitchFamily="18" charset="0"/>
                <a:cs typeface="Times New Roman" pitchFamily="18" charset="0"/>
              </a:rPr>
              <a:t>живании, а также ремонте электроустановок в распределительных устройствах напряжением </a:t>
            </a:r>
            <a:r>
              <a:rPr lang="ru-RU" dirty="0">
                <a:solidFill>
                  <a:srgbClr val="FF0000"/>
                </a:solidFill>
                <a:latin typeface="Times New Roman" pitchFamily="18" charset="0"/>
                <a:cs typeface="Times New Roman" pitchFamily="18" charset="0"/>
              </a:rPr>
              <a:t>220 </a:t>
            </a:r>
            <a:r>
              <a:rPr lang="ru-RU" dirty="0" err="1">
                <a:solidFill>
                  <a:srgbClr val="FF0000"/>
                </a:solidFill>
                <a:latin typeface="Times New Roman" pitchFamily="18" charset="0"/>
                <a:cs typeface="Times New Roman" pitchFamily="18" charset="0"/>
              </a:rPr>
              <a:t>кВ</a:t>
            </a:r>
            <a:r>
              <a:rPr lang="ru-RU" dirty="0">
                <a:solidFill>
                  <a:srgbClr val="FF0000"/>
                </a:solidFill>
                <a:latin typeface="Times New Roman" pitchFamily="18" charset="0"/>
                <a:cs typeface="Times New Roman" pitchFamily="18" charset="0"/>
              </a:rPr>
              <a:t> </a:t>
            </a:r>
            <a:r>
              <a:rPr lang="ru-RU" dirty="0">
                <a:latin typeface="Times New Roman" pitchFamily="18" charset="0"/>
                <a:cs typeface="Times New Roman" pitchFamily="18" charset="0"/>
              </a:rPr>
              <a:t>и ниже применять переносные металлические лестницы запрещается.</a:t>
            </a:r>
          </a:p>
          <a:p>
            <a:pPr indent="457200" algn="just"/>
            <a:r>
              <a:rPr lang="ru-RU" b="1" dirty="0">
                <a:latin typeface="Times New Roman" pitchFamily="18" charset="0"/>
                <a:cs typeface="Times New Roman" pitchFamily="18" charset="0"/>
              </a:rPr>
              <a:t>По окончании рем</a:t>
            </a:r>
            <a:r>
              <a:rPr lang="ru-RU" dirty="0">
                <a:latin typeface="Times New Roman" pitchFamily="18" charset="0"/>
                <a:cs typeface="Times New Roman" pitchFamily="18" charset="0"/>
              </a:rPr>
              <a:t>онта технологического оборудования и коммуникаций необходимо удостовериться в том, что внутри технологического оборудования и коммуникаций не остались материалы, инструмент и иные посторонние предметы.</a:t>
            </a:r>
          </a:p>
          <a:p>
            <a:pPr indent="457200" algn="just"/>
            <a:r>
              <a:rPr lang="ru-RU" b="1" dirty="0">
                <a:latin typeface="Times New Roman" pitchFamily="18" charset="0"/>
                <a:cs typeface="Times New Roman" pitchFamily="18" charset="0"/>
              </a:rPr>
              <a:t>Пробный п</a:t>
            </a:r>
            <a:r>
              <a:rPr lang="ru-RU" dirty="0">
                <a:latin typeface="Times New Roman" pitchFamily="18" charset="0"/>
                <a:cs typeface="Times New Roman" pitchFamily="18" charset="0"/>
              </a:rPr>
              <a:t>уск технологического оборудования после ремонта должен производиться работниками, имеющими право на управление этим оборудованием, в присутствии руководителя ремонтных работ и должностного лица, назначенного приказом работодателя ответственным за безопасную эксплуатацию оборудования. Требования не распространяются на рабочие места при осуществлении добычи подземным способом (угольных шахт) и предприятий по обогащению и брикетированию углей.</a:t>
            </a:r>
          </a:p>
        </p:txBody>
      </p:sp>
    </p:spTree>
    <p:extLst>
      <p:ext uri="{BB962C8B-B14F-4D97-AF65-F5344CB8AC3E}">
        <p14:creationId xmlns:p14="http://schemas.microsoft.com/office/powerpoint/2010/main" val="4240051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76672"/>
            <a:ext cx="7920880" cy="5632311"/>
          </a:xfrm>
          <a:prstGeom prst="rect">
            <a:avLst/>
          </a:prstGeom>
        </p:spPr>
        <p:txBody>
          <a:bodyPr wrap="square">
            <a:spAutoFit/>
          </a:bodyPr>
          <a:lstStyle/>
          <a:p>
            <a:pPr indent="457200" algn="just"/>
            <a:r>
              <a:rPr lang="ru-RU" b="1" dirty="0">
                <a:latin typeface="Times New Roman" pitchFamily="18" charset="0"/>
                <a:cs typeface="Times New Roman" pitchFamily="18" charset="0"/>
              </a:rPr>
              <a:t>5. Требования охраны труда при транспортировании (перемещении) и хранении технологического оборудования, комплектующих изделий и расходных материалов</a:t>
            </a:r>
          </a:p>
          <a:p>
            <a:pPr indent="457200" algn="just"/>
            <a:r>
              <a:rPr lang="ru-RU" b="1" dirty="0">
                <a:latin typeface="Times New Roman" pitchFamily="18" charset="0"/>
                <a:cs typeface="Times New Roman" pitchFamily="18" charset="0"/>
              </a:rPr>
              <a:t>При транспортировании (перемещении</a:t>
            </a:r>
            <a:r>
              <a:rPr lang="ru-RU" dirty="0">
                <a:latin typeface="Times New Roman" pitchFamily="18" charset="0"/>
                <a:cs typeface="Times New Roman" pitchFamily="18" charset="0"/>
              </a:rPr>
              <a:t>) технологического оборудования, комплектующих изделий и расходных материалов следует руководствоваться технической (эксплуатационной) документацией организации-изготовителя и требованиями, установленными уполномоченными федеральными органами исполнительной власти.</a:t>
            </a:r>
          </a:p>
          <a:p>
            <a:pPr indent="457200" algn="just"/>
            <a:r>
              <a:rPr lang="ru-RU" b="1" dirty="0">
                <a:latin typeface="Times New Roman" pitchFamily="18" charset="0"/>
                <a:cs typeface="Times New Roman" pitchFamily="18" charset="0"/>
              </a:rPr>
              <a:t>В производственных помещениях с повышенным уровнем шума </a:t>
            </a:r>
            <a:r>
              <a:rPr lang="ru-RU" dirty="0">
                <a:latin typeface="Times New Roman" pitchFamily="18" charset="0"/>
                <a:cs typeface="Times New Roman" pitchFamily="18" charset="0"/>
              </a:rPr>
              <a:t>должна быть обеспечена возможность своевременного определения работниками звуковых или световых сигналов, подаваемых движущимися транспортными средствами.</a:t>
            </a:r>
          </a:p>
          <a:p>
            <a:pPr indent="457200" algn="just"/>
            <a:r>
              <a:rPr lang="ru-RU" b="1" dirty="0">
                <a:latin typeface="Times New Roman" pitchFamily="18" charset="0"/>
                <a:cs typeface="Times New Roman" pitchFamily="18" charset="0"/>
              </a:rPr>
              <a:t>Движущиеся и вращающиеся части </a:t>
            </a:r>
            <a:r>
              <a:rPr lang="ru-RU" dirty="0">
                <a:latin typeface="Times New Roman" pitchFamily="18" charset="0"/>
                <a:cs typeface="Times New Roman" pitchFamily="18" charset="0"/>
              </a:rPr>
              <a:t>конвейеров и транспортеров, к которым возможен доступ работников, должны быть ограждены.</a:t>
            </a:r>
          </a:p>
          <a:p>
            <a:pPr indent="457200" algn="just"/>
            <a:r>
              <a:rPr lang="ru-RU" dirty="0">
                <a:latin typeface="Times New Roman" pitchFamily="18" charset="0"/>
                <a:cs typeface="Times New Roman" pitchFamily="18" charset="0"/>
              </a:rPr>
              <a:t>Требования данного пункта не распространяются на рабочие места при осуществлении добычи подземным способом (угольных шахт).</a:t>
            </a:r>
          </a:p>
          <a:p>
            <a:pPr indent="457200" algn="just"/>
            <a:r>
              <a:rPr lang="ru-RU" b="1" dirty="0">
                <a:latin typeface="Times New Roman" pitchFamily="18" charset="0"/>
                <a:cs typeface="Times New Roman" pitchFamily="18" charset="0"/>
              </a:rPr>
              <a:t>При использовании навесных конвейеров </a:t>
            </a:r>
            <a:r>
              <a:rPr lang="ru-RU" dirty="0">
                <a:latin typeface="Times New Roman" pitchFamily="18" charset="0"/>
                <a:cs typeface="Times New Roman" pitchFamily="18" charset="0"/>
              </a:rPr>
              <a:t>для транспортирования грузов на высоте свыше 2 м под конвейером должны быть установлены оградительные устройства, обеспечивающие безопасность работников при случайном падении груза.</a:t>
            </a:r>
          </a:p>
        </p:txBody>
      </p:sp>
    </p:spTree>
    <p:extLst>
      <p:ext uri="{BB962C8B-B14F-4D97-AF65-F5344CB8AC3E}">
        <p14:creationId xmlns:p14="http://schemas.microsoft.com/office/powerpoint/2010/main" val="2184069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2989" y="692696"/>
            <a:ext cx="7920880" cy="5632311"/>
          </a:xfrm>
          <a:prstGeom prst="rect">
            <a:avLst/>
          </a:prstGeom>
        </p:spPr>
        <p:txBody>
          <a:bodyPr wrap="square">
            <a:spAutoFit/>
          </a:bodyPr>
          <a:lstStyle/>
          <a:p>
            <a:pPr indent="457200" algn="just"/>
            <a:r>
              <a:rPr lang="ru-RU" b="1" dirty="0">
                <a:latin typeface="Times New Roman" pitchFamily="18" charset="0"/>
                <a:cs typeface="Times New Roman" pitchFamily="18" charset="0"/>
              </a:rPr>
              <a:t>1. Общие положения правила по охране труда при размещении, монтаже, техническом обслуживании и ремонте технологического оборудования.</a:t>
            </a:r>
          </a:p>
          <a:p>
            <a:pPr indent="457200" algn="just"/>
            <a:r>
              <a:rPr lang="ru-RU" dirty="0" smtClean="0">
                <a:latin typeface="Times New Roman" pitchFamily="18" charset="0"/>
                <a:cs typeface="Times New Roman" pitchFamily="18" charset="0"/>
              </a:rPr>
              <a:t>1</a:t>
            </a:r>
            <a:r>
              <a:rPr lang="ru-RU" dirty="0">
                <a:latin typeface="Times New Roman" pitchFamily="18" charset="0"/>
                <a:cs typeface="Times New Roman" pitchFamily="18" charset="0"/>
              </a:rPr>
              <a:t>. Правила по охране труда при размещении, монтаже, техническом обслуживании и ремонте технологического оборудования </a:t>
            </a:r>
            <a:r>
              <a:rPr lang="ru-RU" dirty="0" smtClean="0">
                <a:latin typeface="Times New Roman" pitchFamily="18" charset="0"/>
                <a:cs typeface="Times New Roman" pitchFamily="18" charset="0"/>
              </a:rPr>
              <a:t>устанавливают </a:t>
            </a:r>
            <a:r>
              <a:rPr lang="ru-RU" dirty="0">
                <a:latin typeface="Times New Roman" pitchFamily="18" charset="0"/>
                <a:cs typeface="Times New Roman" pitchFamily="18" charset="0"/>
              </a:rPr>
              <a:t>государственные нормативные требования охраны труда при проведении основных технологических операций и </a:t>
            </a:r>
            <a:r>
              <a:rPr lang="ru-RU" dirty="0" smtClean="0">
                <a:latin typeface="Times New Roman" pitchFamily="18" charset="0"/>
                <a:cs typeface="Times New Roman" pitchFamily="18" charset="0"/>
              </a:rPr>
              <a:t>работ при </a:t>
            </a:r>
            <a:r>
              <a:rPr lang="ru-RU" dirty="0">
                <a:latin typeface="Times New Roman" pitchFamily="18" charset="0"/>
                <a:cs typeface="Times New Roman" pitchFamily="18" charset="0"/>
              </a:rPr>
              <a:t>производстве промышленной продукции (далее технологическое оборудование).</a:t>
            </a:r>
          </a:p>
          <a:p>
            <a:pPr indent="457200" algn="just"/>
            <a:r>
              <a:rPr lang="ru-RU" dirty="0">
                <a:latin typeface="Times New Roman" pitchFamily="18" charset="0"/>
                <a:cs typeface="Times New Roman" pitchFamily="18" charset="0"/>
              </a:rPr>
              <a:t>2. Требования </a:t>
            </a:r>
            <a:r>
              <a:rPr lang="ru-RU" dirty="0" smtClean="0">
                <a:latin typeface="Times New Roman" pitchFamily="18" charset="0"/>
                <a:cs typeface="Times New Roman" pitchFamily="18" charset="0"/>
              </a:rPr>
              <a:t>обязательны </a:t>
            </a:r>
            <a:r>
              <a:rPr lang="ru-RU" dirty="0">
                <a:latin typeface="Times New Roman" pitchFamily="18" charset="0"/>
                <a:cs typeface="Times New Roman" pitchFamily="18" charset="0"/>
              </a:rPr>
              <a:t>для исполнения </a:t>
            </a:r>
            <a:r>
              <a:rPr lang="ru-RU" dirty="0" smtClean="0">
                <a:latin typeface="Times New Roman" pitchFamily="18" charset="0"/>
                <a:cs typeface="Times New Roman" pitchFamily="18" charset="0"/>
              </a:rPr>
              <a:t>работодателями при </a:t>
            </a:r>
            <a:r>
              <a:rPr lang="ru-RU" dirty="0">
                <a:latin typeface="Times New Roman" pitchFamily="18" charset="0"/>
                <a:cs typeface="Times New Roman" pitchFamily="18" charset="0"/>
              </a:rPr>
              <a:t>организации и осуществлении ими работ, связанных с размещением, монтажом, техническим обслуживанием и ремонтом технологического оборудования.</a:t>
            </a:r>
          </a:p>
          <a:p>
            <a:pPr indent="457200" algn="just"/>
            <a:r>
              <a:rPr lang="ru-RU" dirty="0">
                <a:latin typeface="Times New Roman" pitchFamily="18" charset="0"/>
                <a:cs typeface="Times New Roman" pitchFamily="18" charset="0"/>
              </a:rPr>
              <a:t>3. На основе </a:t>
            </a:r>
            <a:r>
              <a:rPr lang="ru-RU" dirty="0" smtClean="0">
                <a:latin typeface="Times New Roman" pitchFamily="18" charset="0"/>
                <a:cs typeface="Times New Roman" pitchFamily="18" charset="0"/>
              </a:rPr>
              <a:t>требований </a:t>
            </a:r>
            <a:r>
              <a:rPr lang="ru-RU" dirty="0">
                <a:latin typeface="Times New Roman" pitchFamily="18" charset="0"/>
                <a:cs typeface="Times New Roman" pitchFamily="18" charset="0"/>
              </a:rPr>
              <a:t>технической документации организации-изготовителя технологического оборудования работодателем разрабатываются инструкции по охране труда, которые утверждаются локальным нормативным актом работодателя с учетом мнения соответствующего профсоюзного органа либо иного уполномоченного работниками, осуществляющими работы, связанные с размещением, монтажом, техническим обслуживанием и ремонтом технологического оборудования (далее - работники), представительного органа (при наличии).</a:t>
            </a:r>
          </a:p>
        </p:txBody>
      </p:sp>
    </p:spTree>
    <p:extLst>
      <p:ext uri="{BB962C8B-B14F-4D97-AF65-F5344CB8AC3E}">
        <p14:creationId xmlns:p14="http://schemas.microsoft.com/office/powerpoint/2010/main" val="300501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7920880" cy="5632311"/>
          </a:xfrm>
          <a:prstGeom prst="rect">
            <a:avLst/>
          </a:prstGeom>
        </p:spPr>
        <p:txBody>
          <a:bodyPr wrap="square">
            <a:spAutoFit/>
          </a:bodyPr>
          <a:lstStyle/>
          <a:p>
            <a:pPr indent="457200" algn="just"/>
            <a:r>
              <a:rPr lang="ru-RU" b="1" dirty="0">
                <a:latin typeface="Times New Roman" pitchFamily="18" charset="0"/>
                <a:cs typeface="Times New Roman" pitchFamily="18" charset="0"/>
              </a:rPr>
              <a:t>6.  Требования охраны труда при хранении технологического оборудования, комплектующих изделий и расходных материалов</a:t>
            </a:r>
          </a:p>
          <a:p>
            <a:pPr indent="457200" algn="just"/>
            <a:r>
              <a:rPr lang="ru-RU" dirty="0">
                <a:latin typeface="Times New Roman" pitchFamily="18" charset="0"/>
                <a:cs typeface="Times New Roman" pitchFamily="18" charset="0"/>
              </a:rPr>
              <a:t>Хранение технологического оборудования, комплектующих изделий и расходных материалов </a:t>
            </a:r>
            <a:r>
              <a:rPr lang="ru-RU" b="1" dirty="0">
                <a:latin typeface="Times New Roman" pitchFamily="18" charset="0"/>
                <a:cs typeface="Times New Roman" pitchFamily="18" charset="0"/>
              </a:rPr>
              <a:t>должно предусматривать:</a:t>
            </a:r>
          </a:p>
          <a:p>
            <a:pPr indent="457200"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использование безопасных устройств для хранения; механизацию и автоматизацию погрузочно-разгрузочных работ.</a:t>
            </a:r>
          </a:p>
          <a:p>
            <a:pPr indent="457200" algn="just"/>
            <a:r>
              <a:rPr lang="ru-RU" dirty="0">
                <a:latin typeface="Times New Roman" pitchFamily="18" charset="0"/>
                <a:cs typeface="Times New Roman" pitchFamily="18" charset="0"/>
              </a:rPr>
              <a:t>- хранение комплектующих изделий и расходных материалов необходимо осуществлять с учетом их пожароопасных физико-химических свойств, признаков совместимости и однородности огнетушащих веществ.</a:t>
            </a:r>
          </a:p>
          <a:p>
            <a:pPr indent="457200" algn="just"/>
            <a:r>
              <a:rPr lang="ru-RU" dirty="0">
                <a:latin typeface="Times New Roman" pitchFamily="18" charset="0"/>
                <a:cs typeface="Times New Roman" pitchFamily="18" charset="0"/>
              </a:rPr>
              <a:t>В помещениях, где хранятся химические вещества и растворы, должны быть вывешены инструкции по безопасному обращению с ними.</a:t>
            </a:r>
          </a:p>
          <a:p>
            <a:pPr indent="457200" algn="just"/>
            <a:r>
              <a:rPr lang="ru-RU" dirty="0">
                <a:latin typeface="Times New Roman" pitchFamily="18" charset="0"/>
                <a:cs typeface="Times New Roman" pitchFamily="18" charset="0"/>
              </a:rPr>
              <a:t>Порошковые, порошкообразные материалы должны храниться в закрытых емкостях (коробках, </a:t>
            </a:r>
            <a:r>
              <a:rPr lang="ru-RU" dirty="0" err="1">
                <a:latin typeface="Times New Roman" pitchFamily="18" charset="0"/>
                <a:cs typeface="Times New Roman" pitchFamily="18" charset="0"/>
              </a:rPr>
              <a:t>кюбелях</a:t>
            </a:r>
            <a:r>
              <a:rPr lang="ru-RU" dirty="0">
                <a:latin typeface="Times New Roman" pitchFamily="18" charset="0"/>
                <a:cs typeface="Times New Roman" pitchFamily="18" charset="0"/>
              </a:rPr>
              <a:t>, мешках</a:t>
            </a:r>
            <a:r>
              <a:rPr lang="ru-RU" dirty="0" smtClean="0">
                <a:latin typeface="Times New Roman" pitchFamily="18" charset="0"/>
                <a:cs typeface="Times New Roman" pitchFamily="18" charset="0"/>
              </a:rPr>
              <a:t>). Сыпучие </a:t>
            </a:r>
            <a:r>
              <a:rPr lang="ru-RU" dirty="0">
                <a:latin typeface="Times New Roman" pitchFamily="18" charset="0"/>
                <a:cs typeface="Times New Roman" pitchFamily="18" charset="0"/>
              </a:rPr>
              <a:t>материалы должны храниться в закромах с обеспечением угла естественного откоса.</a:t>
            </a:r>
          </a:p>
          <a:p>
            <a:pPr indent="457200" algn="just"/>
            <a:r>
              <a:rPr lang="ru-RU" dirty="0" smtClean="0">
                <a:latin typeface="Times New Roman" pitchFamily="18" charset="0"/>
                <a:cs typeface="Times New Roman" pitchFamily="18" charset="0"/>
              </a:rPr>
              <a:t>Крупные </a:t>
            </a:r>
            <a:r>
              <a:rPr lang="ru-RU" dirty="0">
                <a:latin typeface="Times New Roman" pitchFamily="18" charset="0"/>
                <a:cs typeface="Times New Roman" pitchFamily="18" charset="0"/>
              </a:rPr>
              <a:t>и средние штампы должны размещаться на специально отведенных площадках на деревянных подкладках, обеспечивающих достаточный зазор для съемных грузозахватных приспособлений или вилочного захвата погрузчика.</a:t>
            </a:r>
          </a:p>
          <a:p>
            <a:pPr indent="457200" algn="just"/>
            <a:r>
              <a:rPr lang="ru-RU" b="1" dirty="0">
                <a:latin typeface="Times New Roman" pitchFamily="18" charset="0"/>
                <a:cs typeface="Times New Roman" pitchFamily="18" charset="0"/>
              </a:rPr>
              <a:t>Детали и изделия в процессе хранения должны быть установлены в устойчивое положение.</a:t>
            </a:r>
          </a:p>
        </p:txBody>
      </p:sp>
    </p:spTree>
    <p:extLst>
      <p:ext uri="{BB962C8B-B14F-4D97-AF65-F5344CB8AC3E}">
        <p14:creationId xmlns:p14="http://schemas.microsoft.com/office/powerpoint/2010/main" val="512639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2133" y="1628800"/>
            <a:ext cx="7920880" cy="3693319"/>
          </a:xfrm>
          <a:prstGeom prst="rect">
            <a:avLst/>
          </a:prstGeom>
        </p:spPr>
        <p:txBody>
          <a:bodyPr wrap="square">
            <a:spAutoFit/>
          </a:bodyPr>
          <a:lstStyle/>
          <a:p>
            <a:pPr indent="457200" algn="just"/>
            <a:r>
              <a:rPr lang="ru-RU" b="1" dirty="0">
                <a:latin typeface="Times New Roman" pitchFamily="18" charset="0"/>
                <a:cs typeface="Times New Roman" pitchFamily="18" charset="0"/>
              </a:rPr>
              <a:t>Контрольные вопросы по лекции:</a:t>
            </a:r>
          </a:p>
          <a:p>
            <a:pPr indent="457200" algn="just"/>
            <a:r>
              <a:rPr lang="ru-RU" dirty="0">
                <a:latin typeface="Times New Roman" pitchFamily="18" charset="0"/>
                <a:cs typeface="Times New Roman" pitchFamily="18" charset="0"/>
              </a:rPr>
              <a:t>1. Общие положения правила по охране труда при размещении, монтаже, техническом обслуживании и ремонте технологического оборудования.</a:t>
            </a:r>
          </a:p>
          <a:p>
            <a:pPr indent="457200" algn="just"/>
            <a:r>
              <a:rPr lang="ru-RU" dirty="0">
                <a:latin typeface="Times New Roman" pitchFamily="18" charset="0"/>
                <a:cs typeface="Times New Roman" pitchFamily="18" charset="0"/>
              </a:rPr>
              <a:t>2. Требования к размещению производственного оборудования и рабочих мест.</a:t>
            </a:r>
          </a:p>
          <a:p>
            <a:pPr indent="457200" algn="just"/>
            <a:r>
              <a:rPr lang="ru-RU" dirty="0">
                <a:latin typeface="Times New Roman" pitchFamily="18" charset="0"/>
                <a:cs typeface="Times New Roman" pitchFamily="18" charset="0"/>
              </a:rPr>
              <a:t>3. Требования охраны труда при монтаже технологического оборудования.</a:t>
            </a:r>
          </a:p>
          <a:p>
            <a:pPr indent="457200" algn="just"/>
            <a:r>
              <a:rPr lang="ru-RU" dirty="0">
                <a:latin typeface="Times New Roman" pitchFamily="18" charset="0"/>
                <a:cs typeface="Times New Roman" pitchFamily="18" charset="0"/>
              </a:rPr>
              <a:t>4. Требования охраны труда при техническом обслуживании и ремонте технологического оборудования.</a:t>
            </a:r>
          </a:p>
          <a:p>
            <a:pPr indent="457200" algn="just"/>
            <a:r>
              <a:rPr lang="ru-RU" dirty="0">
                <a:latin typeface="Times New Roman" pitchFamily="18" charset="0"/>
                <a:cs typeface="Times New Roman" pitchFamily="18" charset="0"/>
              </a:rPr>
              <a:t>5. Требования охраны труда при транспортировании (перемещении) и хранении технологического оборудования, комплектующих изделий и расходных материалов.</a:t>
            </a:r>
          </a:p>
          <a:p>
            <a:pPr indent="457200" algn="just"/>
            <a:r>
              <a:rPr lang="ru-RU" dirty="0">
                <a:latin typeface="Times New Roman" pitchFamily="18" charset="0"/>
                <a:cs typeface="Times New Roman" pitchFamily="18" charset="0"/>
              </a:rPr>
              <a:t>6.  Требования охраны труда при хранении технологического оборудования, комплектующих изделий и расходных материалов.</a:t>
            </a:r>
          </a:p>
        </p:txBody>
      </p:sp>
    </p:spTree>
    <p:extLst>
      <p:ext uri="{BB962C8B-B14F-4D97-AF65-F5344CB8AC3E}">
        <p14:creationId xmlns:p14="http://schemas.microsoft.com/office/powerpoint/2010/main" val="144827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1562" y="1124744"/>
            <a:ext cx="7920880" cy="4247317"/>
          </a:xfrm>
          <a:prstGeom prst="rect">
            <a:avLst/>
          </a:prstGeom>
        </p:spPr>
        <p:txBody>
          <a:bodyPr wrap="square">
            <a:spAutoFit/>
          </a:bodyPr>
          <a:lstStyle/>
          <a:p>
            <a:pPr indent="457200" algn="just"/>
            <a:r>
              <a:rPr lang="ru-RU" dirty="0">
                <a:latin typeface="Times New Roman" pitchFamily="18" charset="0"/>
                <a:cs typeface="Times New Roman" pitchFamily="18" charset="0"/>
              </a:rPr>
              <a:t>4. В случае применения материалов, технологической оснастки и оборудования, выполнения работ, требования к безопасному применению и выполнению которых не регламентированы Правилами, следует руководствоваться требованиями соответствующих нормативных правовых актов, содержащих государственные нормативные требования охраны труда, и требованиями технической (эксплуатационной) документации организации-изготовителя.</a:t>
            </a:r>
          </a:p>
          <a:p>
            <a:pPr indent="457200" algn="just"/>
            <a:r>
              <a:rPr lang="ru-RU" dirty="0">
                <a:latin typeface="Times New Roman" pitchFamily="18" charset="0"/>
                <a:cs typeface="Times New Roman" pitchFamily="18" charset="0"/>
              </a:rPr>
              <a:t>5</a:t>
            </a:r>
            <a:r>
              <a:rPr lang="ru-RU" b="1" dirty="0">
                <a:latin typeface="Times New Roman" pitchFamily="18" charset="0"/>
                <a:cs typeface="Times New Roman" pitchFamily="18" charset="0"/>
              </a:rPr>
              <a:t>. Работодатель обеспечивает:</a:t>
            </a:r>
          </a:p>
          <a:p>
            <a:pPr indent="457200" algn="just"/>
            <a:r>
              <a:rPr lang="ru-RU" dirty="0">
                <a:latin typeface="Times New Roman" pitchFamily="18" charset="0"/>
                <a:cs typeface="Times New Roman" pitchFamily="18" charset="0"/>
              </a:rPr>
              <a:t>1) содержание технологического оборудования в исправном состоянии и их эксплуатацию в соответствии с требованиями Правил и технической (эксплуатационной) документации организации-изготовителя;</a:t>
            </a:r>
          </a:p>
          <a:p>
            <a:pPr indent="457200" algn="just"/>
            <a:r>
              <a:rPr lang="ru-RU" dirty="0">
                <a:latin typeface="Times New Roman" pitchFamily="18" charset="0"/>
                <a:cs typeface="Times New Roman" pitchFamily="18" charset="0"/>
              </a:rPr>
              <a:t>2) обучение работников по охране труда и проверку знаний требований охраны труда;</a:t>
            </a:r>
          </a:p>
          <a:p>
            <a:pPr indent="457200" algn="just"/>
            <a:r>
              <a:rPr lang="ru-RU" dirty="0">
                <a:latin typeface="Times New Roman" pitchFamily="18" charset="0"/>
                <a:cs typeface="Times New Roman" pitchFamily="18" charset="0"/>
              </a:rPr>
              <a:t>3) контроль за соблюдением работниками требований инструкций по охране труда.</a:t>
            </a:r>
          </a:p>
        </p:txBody>
      </p:sp>
    </p:spTree>
    <p:extLst>
      <p:ext uri="{BB962C8B-B14F-4D97-AF65-F5344CB8AC3E}">
        <p14:creationId xmlns:p14="http://schemas.microsoft.com/office/powerpoint/2010/main" val="1583398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48680"/>
            <a:ext cx="7920880" cy="5909310"/>
          </a:xfrm>
          <a:prstGeom prst="rect">
            <a:avLst/>
          </a:prstGeom>
        </p:spPr>
        <p:txBody>
          <a:bodyPr wrap="square">
            <a:spAutoFit/>
          </a:bodyPr>
          <a:lstStyle/>
          <a:p>
            <a:pPr indent="457200" algn="just"/>
            <a:r>
              <a:rPr lang="ru-RU" dirty="0">
                <a:latin typeface="Times New Roman" pitchFamily="18" charset="0"/>
                <a:cs typeface="Times New Roman" pitchFamily="18" charset="0"/>
              </a:rPr>
              <a:t>6. При выполнении </a:t>
            </a:r>
            <a:r>
              <a:rPr lang="ru-RU" dirty="0" smtClean="0">
                <a:latin typeface="Times New Roman" pitchFamily="18" charset="0"/>
                <a:cs typeface="Times New Roman" pitchFamily="18" charset="0"/>
              </a:rPr>
              <a:t>работ на </a:t>
            </a:r>
            <a:r>
              <a:rPr lang="ru-RU" dirty="0">
                <a:latin typeface="Times New Roman" pitchFamily="18" charset="0"/>
                <a:cs typeface="Times New Roman" pitchFamily="18" charset="0"/>
              </a:rPr>
              <a:t>работников возможно воздействие вредных и (или) опасных производственных факторов, в том числе:</a:t>
            </a:r>
          </a:p>
          <a:p>
            <a:pPr indent="457200" algn="just"/>
            <a:r>
              <a:rPr lang="ru-RU" dirty="0">
                <a:latin typeface="Times New Roman" pitchFamily="18" charset="0"/>
                <a:cs typeface="Times New Roman" pitchFamily="18" charset="0"/>
              </a:rPr>
              <a:t>1) движущиеся машины и механизмы; передвигающиеся изделия, заготовки, </a:t>
            </a:r>
            <a:r>
              <a:rPr lang="ru-RU" dirty="0" smtClean="0">
                <a:latin typeface="Times New Roman" pitchFamily="18" charset="0"/>
                <a:cs typeface="Times New Roman" pitchFamily="18" charset="0"/>
              </a:rPr>
              <a:t>материалы; подвижные </a:t>
            </a:r>
            <a:r>
              <a:rPr lang="ru-RU" dirty="0">
                <a:latin typeface="Times New Roman" pitchFamily="18" charset="0"/>
                <a:cs typeface="Times New Roman" pitchFamily="18" charset="0"/>
              </a:rPr>
              <a:t>части технологического оборудования;</a:t>
            </a:r>
          </a:p>
          <a:p>
            <a:pPr indent="457200" algn="just"/>
            <a:r>
              <a:rPr lang="ru-RU" dirty="0" smtClean="0">
                <a:latin typeface="Times New Roman" pitchFamily="18" charset="0"/>
                <a:cs typeface="Times New Roman" pitchFamily="18" charset="0"/>
              </a:rPr>
              <a:t>2) </a:t>
            </a:r>
            <a:r>
              <a:rPr lang="ru-RU" dirty="0">
                <a:latin typeface="Times New Roman" pitchFamily="18" charset="0"/>
                <a:cs typeface="Times New Roman" pitchFamily="18" charset="0"/>
              </a:rPr>
              <a:t>острые кромки, заусенцы и шероховатости на поверхности технологического оборудования;</a:t>
            </a:r>
          </a:p>
          <a:p>
            <a:pPr indent="457200" algn="just"/>
            <a:r>
              <a:rPr lang="ru-RU" dirty="0" smtClean="0">
                <a:latin typeface="Times New Roman" pitchFamily="18" charset="0"/>
                <a:cs typeface="Times New Roman" pitchFamily="18" charset="0"/>
              </a:rPr>
              <a:t>3) </a:t>
            </a:r>
            <a:r>
              <a:rPr lang="ru-RU" dirty="0">
                <a:latin typeface="Times New Roman" pitchFamily="18" charset="0"/>
                <a:cs typeface="Times New Roman" pitchFamily="18" charset="0"/>
              </a:rPr>
              <a:t>падающие предметы (элементы технологического оборудования);</a:t>
            </a:r>
          </a:p>
          <a:p>
            <a:pPr indent="457200" algn="just"/>
            <a:r>
              <a:rPr lang="ru-RU" dirty="0" smtClean="0">
                <a:latin typeface="Times New Roman" pitchFamily="18" charset="0"/>
                <a:cs typeface="Times New Roman" pitchFamily="18" charset="0"/>
              </a:rPr>
              <a:t>4) </a:t>
            </a:r>
            <a:r>
              <a:rPr lang="ru-RU" dirty="0">
                <a:latin typeface="Times New Roman" pitchFamily="18" charset="0"/>
                <a:cs typeface="Times New Roman" pitchFamily="18" charset="0"/>
              </a:rPr>
              <a:t>повышенные запыленность и загазованность воздуха рабочей зоны;</a:t>
            </a:r>
          </a:p>
          <a:p>
            <a:pPr indent="457200" algn="just"/>
            <a:r>
              <a:rPr lang="ru-RU" dirty="0" smtClean="0">
                <a:latin typeface="Times New Roman" pitchFamily="18" charset="0"/>
                <a:cs typeface="Times New Roman" pitchFamily="18" charset="0"/>
              </a:rPr>
              <a:t>5) </a:t>
            </a:r>
            <a:r>
              <a:rPr lang="ru-RU" dirty="0">
                <a:latin typeface="Times New Roman" pitchFamily="18" charset="0"/>
                <a:cs typeface="Times New Roman" pitchFamily="18" charset="0"/>
              </a:rPr>
              <a:t>повышенная или пониженная температура поверхностей технологического оборудования</a:t>
            </a:r>
            <a:r>
              <a:rPr lang="ru-RU" dirty="0" smtClean="0">
                <a:latin typeface="Times New Roman" pitchFamily="18" charset="0"/>
                <a:cs typeface="Times New Roman" pitchFamily="18" charset="0"/>
              </a:rPr>
              <a:t>; повышенная </a:t>
            </a:r>
            <a:r>
              <a:rPr lang="ru-RU" dirty="0">
                <a:latin typeface="Times New Roman" pitchFamily="18" charset="0"/>
                <a:cs typeface="Times New Roman" pitchFamily="18" charset="0"/>
              </a:rPr>
              <a:t>или пониженная температура воздуха рабочей зоны;</a:t>
            </a:r>
          </a:p>
          <a:p>
            <a:pPr indent="457200" algn="just"/>
            <a:r>
              <a:rPr lang="ru-RU" dirty="0" smtClean="0">
                <a:latin typeface="Times New Roman" pitchFamily="18" charset="0"/>
                <a:cs typeface="Times New Roman" pitchFamily="18" charset="0"/>
              </a:rPr>
              <a:t>6) </a:t>
            </a:r>
            <a:r>
              <a:rPr lang="ru-RU" dirty="0">
                <a:latin typeface="Times New Roman" pitchFamily="18" charset="0"/>
                <a:cs typeface="Times New Roman" pitchFamily="18" charset="0"/>
              </a:rPr>
              <a:t>повышенный уровень шума </a:t>
            </a:r>
            <a:r>
              <a:rPr lang="ru-RU" dirty="0" smtClean="0">
                <a:latin typeface="Times New Roman" pitchFamily="18" charset="0"/>
                <a:cs typeface="Times New Roman" pitchFamily="18" charset="0"/>
              </a:rPr>
              <a:t>и вибрации на </a:t>
            </a:r>
            <a:r>
              <a:rPr lang="ru-RU" dirty="0">
                <a:latin typeface="Times New Roman" pitchFamily="18" charset="0"/>
                <a:cs typeface="Times New Roman" pitchFamily="18" charset="0"/>
              </a:rPr>
              <a:t>рабочем месте;</a:t>
            </a:r>
          </a:p>
          <a:p>
            <a:pPr indent="457200" algn="just"/>
            <a:r>
              <a:rPr lang="ru-RU" dirty="0" smtClean="0">
                <a:latin typeface="Times New Roman" pitchFamily="18" charset="0"/>
                <a:cs typeface="Times New Roman" pitchFamily="18" charset="0"/>
              </a:rPr>
              <a:t>7) </a:t>
            </a:r>
            <a:r>
              <a:rPr lang="ru-RU" dirty="0">
                <a:latin typeface="Times New Roman" pitchFamily="18" charset="0"/>
                <a:cs typeface="Times New Roman" pitchFamily="18" charset="0"/>
              </a:rPr>
              <a:t>повышенная или пониженная влажность воздуха;</a:t>
            </a:r>
          </a:p>
          <a:p>
            <a:pPr indent="457200" algn="just"/>
            <a:r>
              <a:rPr lang="ru-RU" dirty="0" smtClean="0">
                <a:latin typeface="Times New Roman" pitchFamily="18" charset="0"/>
                <a:cs typeface="Times New Roman" pitchFamily="18" charset="0"/>
              </a:rPr>
              <a:t>8) </a:t>
            </a:r>
            <a:r>
              <a:rPr lang="ru-RU" dirty="0">
                <a:latin typeface="Times New Roman" pitchFamily="18" charset="0"/>
                <a:cs typeface="Times New Roman" pitchFamily="18" charset="0"/>
              </a:rPr>
              <a:t>действие электрического тока, который может пройти через тело работника</a:t>
            </a:r>
            <a:r>
              <a:rPr lang="ru-RU" dirty="0" smtClean="0">
                <a:latin typeface="Times New Roman" pitchFamily="18" charset="0"/>
                <a:cs typeface="Times New Roman" pitchFamily="18" charset="0"/>
              </a:rPr>
              <a:t>; повышенный </a:t>
            </a:r>
            <a:r>
              <a:rPr lang="ru-RU" dirty="0">
                <a:latin typeface="Times New Roman" pitchFamily="18" charset="0"/>
                <a:cs typeface="Times New Roman" pitchFamily="18" charset="0"/>
              </a:rPr>
              <a:t>уровень статического электричества;</a:t>
            </a:r>
          </a:p>
          <a:p>
            <a:pPr indent="457200" algn="just"/>
            <a:r>
              <a:rPr lang="ru-RU" dirty="0" smtClean="0">
                <a:latin typeface="Times New Roman" pitchFamily="18" charset="0"/>
                <a:cs typeface="Times New Roman" pitchFamily="18" charset="0"/>
              </a:rPr>
              <a:t>9) </a:t>
            </a:r>
            <a:r>
              <a:rPr lang="ru-RU" dirty="0">
                <a:latin typeface="Times New Roman" pitchFamily="18" charset="0"/>
                <a:cs typeface="Times New Roman" pitchFamily="18" charset="0"/>
              </a:rPr>
              <a:t>повышенный уровень электромагнитных излучений;</a:t>
            </a:r>
          </a:p>
          <a:p>
            <a:pPr indent="457200" algn="just"/>
            <a:r>
              <a:rPr lang="ru-RU" dirty="0" smtClean="0">
                <a:latin typeface="Times New Roman" pitchFamily="18" charset="0"/>
                <a:cs typeface="Times New Roman" pitchFamily="18" charset="0"/>
              </a:rPr>
              <a:t>10) </a:t>
            </a:r>
            <a:r>
              <a:rPr lang="ru-RU" dirty="0">
                <a:latin typeface="Times New Roman" pitchFamily="18" charset="0"/>
                <a:cs typeface="Times New Roman" pitchFamily="18" charset="0"/>
              </a:rPr>
              <a:t>повышенная напряженность </a:t>
            </a:r>
            <a:r>
              <a:rPr lang="ru-RU" dirty="0" smtClean="0">
                <a:latin typeface="Times New Roman" pitchFamily="18" charset="0"/>
                <a:cs typeface="Times New Roman" pitchFamily="18" charset="0"/>
              </a:rPr>
              <a:t>электрического и магнитных полей;</a:t>
            </a:r>
            <a:endParaRPr lang="ru-RU" dirty="0">
              <a:latin typeface="Times New Roman" pitchFamily="18" charset="0"/>
              <a:cs typeface="Times New Roman" pitchFamily="18" charset="0"/>
            </a:endParaRPr>
          </a:p>
          <a:p>
            <a:pPr indent="457200" algn="just"/>
            <a:r>
              <a:rPr lang="ru-RU" dirty="0" smtClean="0">
                <a:latin typeface="Times New Roman" pitchFamily="18" charset="0"/>
                <a:cs typeface="Times New Roman" pitchFamily="18" charset="0"/>
              </a:rPr>
              <a:t>11) </a:t>
            </a:r>
            <a:r>
              <a:rPr lang="ru-RU" dirty="0">
                <a:latin typeface="Times New Roman" pitchFamily="18" charset="0"/>
                <a:cs typeface="Times New Roman" pitchFamily="18" charset="0"/>
              </a:rPr>
              <a:t>недостаточная освещенность рабочей зоны;</a:t>
            </a:r>
          </a:p>
          <a:p>
            <a:pPr indent="457200" algn="just"/>
            <a:r>
              <a:rPr lang="ru-RU" dirty="0" smtClean="0">
                <a:latin typeface="Times New Roman" pitchFamily="18" charset="0"/>
                <a:cs typeface="Times New Roman" pitchFamily="18" charset="0"/>
              </a:rPr>
              <a:t>12) </a:t>
            </a:r>
            <a:r>
              <a:rPr lang="ru-RU" dirty="0">
                <a:latin typeface="Times New Roman" pitchFamily="18" charset="0"/>
                <a:cs typeface="Times New Roman" pitchFamily="18" charset="0"/>
              </a:rPr>
              <a:t>расположение рабочих мест на высоте относительно поверхности земли (пола);</a:t>
            </a:r>
          </a:p>
          <a:p>
            <a:pPr indent="457200" algn="just"/>
            <a:r>
              <a:rPr lang="ru-RU" dirty="0">
                <a:latin typeface="Times New Roman" pitchFamily="18" charset="0"/>
                <a:cs typeface="Times New Roman" pitchFamily="18" charset="0"/>
              </a:rPr>
              <a:t>20) химические производственные факторы.</a:t>
            </a:r>
          </a:p>
        </p:txBody>
      </p:sp>
    </p:spTree>
    <p:extLst>
      <p:ext uri="{BB962C8B-B14F-4D97-AF65-F5344CB8AC3E}">
        <p14:creationId xmlns:p14="http://schemas.microsoft.com/office/powerpoint/2010/main" val="422330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6704" y="404664"/>
            <a:ext cx="7920880" cy="5632311"/>
          </a:xfrm>
          <a:prstGeom prst="rect">
            <a:avLst/>
          </a:prstGeom>
        </p:spPr>
        <p:txBody>
          <a:bodyPr wrap="square">
            <a:spAutoFit/>
          </a:bodyPr>
          <a:lstStyle/>
          <a:p>
            <a:pPr algn="just"/>
            <a:r>
              <a:rPr lang="ru-RU" dirty="0">
                <a:latin typeface="Times New Roman" pitchFamily="18" charset="0"/>
                <a:cs typeface="Times New Roman" pitchFamily="18" charset="0"/>
              </a:rPr>
              <a:t>7. При организации выполнения работ, связанных с воздействием на работников вредных и (или) опасных производственных факторов, работодатель обязан принять меры по их исключению или снижению до уровней допустимого воздействия, установленных требованиями соответствующих нормативных правовых актов.</a:t>
            </a:r>
          </a:p>
          <a:p>
            <a:pPr algn="just"/>
            <a:r>
              <a:rPr lang="ru-RU" dirty="0">
                <a:latin typeface="Times New Roman" pitchFamily="18" charset="0"/>
                <a:cs typeface="Times New Roman" pitchFamily="18" charset="0"/>
              </a:rPr>
              <a:t>При невозможности исключения или снижения уровней вредных и (или) опасных производственных факторов до уровней допустимого воздействия в связи с характером и условиями производственного процесса проведение работ без обеспечения работников соответствующими средствами индивидуальной и коллективной защиты запрещается.</a:t>
            </a:r>
          </a:p>
          <a:p>
            <a:pPr algn="just"/>
            <a:r>
              <a:rPr lang="ru-RU" dirty="0">
                <a:latin typeface="Times New Roman" pitchFamily="18" charset="0"/>
                <a:cs typeface="Times New Roman" pitchFamily="18" charset="0"/>
              </a:rPr>
              <a:t>8. Работодатель в зависимости от специфики своей деятельности и исходя из оценки уровня профессионального риска вправе:</a:t>
            </a:r>
          </a:p>
          <a:p>
            <a:pPr algn="just"/>
            <a:r>
              <a:rPr lang="ru-RU" dirty="0">
                <a:latin typeface="Times New Roman" pitchFamily="18" charset="0"/>
                <a:cs typeface="Times New Roman" pitchFamily="18" charset="0"/>
              </a:rPr>
              <a:t>1) устанавливать дополнительные требования безопасности, не противоречащие Правилам. Требования охраны труда должны содержаться в соответствующих инструкциях по охране труда, доводиться до работника в виде распоряжений, указаний, инструктажа;</a:t>
            </a:r>
          </a:p>
          <a:p>
            <a:pPr algn="just"/>
            <a:r>
              <a:rPr lang="ru-RU" dirty="0">
                <a:latin typeface="Times New Roman" pitchFamily="18" charset="0"/>
                <a:cs typeface="Times New Roman" pitchFamily="18" charset="0"/>
              </a:rPr>
              <a:t>2) в целях контроля за безопасным производством работ применять приборы, устройства, оборудование и (или) комплекс (систему) приборов, устройств, оборудования, обеспечивающие дистанционную видео-, аудио- или иную фиксацию процессов производства работ.</a:t>
            </a:r>
          </a:p>
        </p:txBody>
      </p:sp>
    </p:spTree>
    <p:extLst>
      <p:ext uri="{BB962C8B-B14F-4D97-AF65-F5344CB8AC3E}">
        <p14:creationId xmlns:p14="http://schemas.microsoft.com/office/powerpoint/2010/main" val="1036314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260648"/>
            <a:ext cx="7920880" cy="5909310"/>
          </a:xfrm>
          <a:prstGeom prst="rect">
            <a:avLst/>
          </a:prstGeom>
        </p:spPr>
        <p:txBody>
          <a:bodyPr wrap="square">
            <a:spAutoFit/>
          </a:bodyPr>
          <a:lstStyle/>
          <a:p>
            <a:pPr indent="457200" algn="just"/>
            <a:r>
              <a:rPr lang="ru-RU" b="1" dirty="0">
                <a:latin typeface="Times New Roman" pitchFamily="18" charset="0"/>
                <a:cs typeface="Times New Roman" pitchFamily="18" charset="0"/>
              </a:rPr>
              <a:t>2. Требования к размещению производственного оборудования и рабочих мест</a:t>
            </a:r>
          </a:p>
          <a:p>
            <a:pPr indent="457200" algn="just"/>
            <a:r>
              <a:rPr lang="ru-RU" dirty="0">
                <a:latin typeface="Times New Roman" pitchFamily="18" charset="0"/>
                <a:cs typeface="Times New Roman" pitchFamily="18" charset="0"/>
              </a:rPr>
              <a:t>При размещении производственного оборудования и рабочих мест необходимо исключить возникновение встречных, перекрещивающихся и возвратных потоков сырья и готовой продукции, опасных и вредных производственных факторов и аварийных ситуаций. Размещение производственного оборудования и различных </a:t>
            </a:r>
            <a:r>
              <a:rPr lang="ru-RU" dirty="0" smtClean="0">
                <a:latin typeface="Times New Roman" pitchFamily="18" charset="0"/>
                <a:cs typeface="Times New Roman" pitchFamily="18" charset="0"/>
              </a:rPr>
              <a:t>коммуникаций должны </a:t>
            </a:r>
            <a:r>
              <a:rPr lang="ru-RU" dirty="0">
                <a:latin typeface="Times New Roman" pitchFamily="18" charset="0"/>
                <a:cs typeface="Times New Roman" pitchFamily="18" charset="0"/>
              </a:rPr>
              <a:t>соответствовать действующим нормам технологического проектирования, строительным нормам и правилам, межотраслевым и отраслевым правилам охраны труда, техники безопасности и производственной санитарии.</a:t>
            </a:r>
          </a:p>
          <a:p>
            <a:pPr indent="457200" algn="just"/>
            <a:r>
              <a:rPr lang="ru-RU" dirty="0">
                <a:latin typeface="Times New Roman" pitchFamily="18" charset="0"/>
                <a:cs typeface="Times New Roman" pitchFamily="18" charset="0"/>
              </a:rPr>
              <a:t>Организация рабочих мест должна отвечать требованиям безопасности труда, устанавливаемым государственными и отраслевыми стандартами на конкретное производственное оборудование, технологические процессы и рабочие места. При решении вопросов, связанных с определением размеров рабочих мест, ширины проходов и других габаритных характеристик, удобствами эксплуатации оборудования, необходимо учитывать средние антропометрические данные населения России. При размещении оборудования и проектировании рабочих мест необходимо ориентироваться па наихудшие условия работы: неблагоприятные метеоусловия, темное время суток, качку судов, наибольший коэффициент одновременности работы машин и аппаратов и т.д.</a:t>
            </a:r>
          </a:p>
        </p:txBody>
      </p:sp>
    </p:spTree>
    <p:extLst>
      <p:ext uri="{BB962C8B-B14F-4D97-AF65-F5344CB8AC3E}">
        <p14:creationId xmlns:p14="http://schemas.microsoft.com/office/powerpoint/2010/main" val="260825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2703" y="476672"/>
            <a:ext cx="7920880" cy="5632311"/>
          </a:xfrm>
          <a:prstGeom prst="rect">
            <a:avLst/>
          </a:prstGeom>
        </p:spPr>
        <p:txBody>
          <a:bodyPr wrap="square">
            <a:spAutoFit/>
          </a:bodyPr>
          <a:lstStyle/>
          <a:p>
            <a:pPr indent="457200" algn="just"/>
            <a:r>
              <a:rPr lang="ru-RU" dirty="0">
                <a:latin typeface="Times New Roman" pitchFamily="18" charset="0"/>
                <a:cs typeface="Times New Roman" pitchFamily="18" charset="0"/>
              </a:rPr>
              <a:t>Оборудование должно быть размещено так, чтобы основные проходы находились в местах постоянного пребывания работающих, а также по фронту обслуживания оборудования и пультов управления и имели ширину не менее 2 м, а проходы между аппаратами, аппаратами и стенами при круговом обслуживании — не менее 1 м. Проходы между рядами оборудования должны быть по возможности прямыми, а их ширина должна соответствовать интенсивности потоков людей и грузов, размерам перемещаемого груза и габаритам транспортных средств. При движении транспорта в одном направлении ширина прохода устанавливается с учетом максимальной ширины груженого транспорта плюс 1,4 м, а при встречном движении — двойной максимальной ширины груженого транспорта плюс 1,5 м.</a:t>
            </a:r>
          </a:p>
          <a:p>
            <a:pPr indent="457200" algn="just"/>
            <a:r>
              <a:rPr lang="ru-RU" dirty="0">
                <a:latin typeface="Times New Roman" pitchFamily="18" charset="0"/>
                <a:cs typeface="Times New Roman" pitchFamily="18" charset="0"/>
              </a:rPr>
              <a:t>Оборудование в цехах размещается таким образом, чтобы ко всем его частям имелся свободный доступ для обслуживания, наладки, чистки</a:t>
            </a:r>
            <a:r>
              <a:rPr lang="ru-RU" dirty="0" smtClean="0">
                <a:latin typeface="Times New Roman" pitchFamily="18" charset="0"/>
                <a:cs typeface="Times New Roman" pitchFamily="18" charset="0"/>
              </a:rPr>
              <a:t>, регулирования </a:t>
            </a:r>
            <a:r>
              <a:rPr lang="ru-RU" dirty="0">
                <a:latin typeface="Times New Roman" pitchFamily="18" charset="0"/>
                <a:cs typeface="Times New Roman" pitchFamily="18" charset="0"/>
              </a:rPr>
              <a:t>и ремонта и чтобы ко всем участкам цеха и рабочим местам был обеспечен свободный доступ воздуха.</a:t>
            </a:r>
          </a:p>
          <a:p>
            <a:pPr indent="457200" algn="just"/>
            <a:r>
              <a:rPr lang="ru-RU" dirty="0">
                <a:latin typeface="Times New Roman" pitchFamily="18" charset="0"/>
                <a:cs typeface="Times New Roman" pitchFamily="18" charset="0"/>
              </a:rPr>
              <a:t>В местах, где по условиям работы необходим переход через конвейеры, рольганги, трубопроводы, устраиваются переходные мостики. Их высота должна обеспечивать свободное перемещение грузов. Мостики должны иметь ширину не менее 0,6 м и прочные перила высотой не менее 1 м с зашивкой по низу на 0,15 м.</a:t>
            </a:r>
          </a:p>
        </p:txBody>
      </p:sp>
    </p:spTree>
    <p:extLst>
      <p:ext uri="{BB962C8B-B14F-4D97-AF65-F5344CB8AC3E}">
        <p14:creationId xmlns:p14="http://schemas.microsoft.com/office/powerpoint/2010/main" val="3455256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88640"/>
            <a:ext cx="7920880" cy="6463308"/>
          </a:xfrm>
          <a:prstGeom prst="rect">
            <a:avLst/>
          </a:prstGeom>
        </p:spPr>
        <p:txBody>
          <a:bodyPr wrap="square">
            <a:spAutoFit/>
          </a:bodyPr>
          <a:lstStyle/>
          <a:p>
            <a:pPr indent="457200" algn="just"/>
            <a:r>
              <a:rPr lang="ru-RU" dirty="0">
                <a:latin typeface="Times New Roman" pitchFamily="18" charset="0"/>
                <a:cs typeface="Times New Roman" pitchFamily="18" charset="0"/>
              </a:rPr>
              <a:t>При установке конвейеров с двусторонним расположением рабочих мест должны быть предусмотрены проходы с обеих сторон шириной не менее 1 м. Если конвейер обслуживается с одной стороны, то с другой стороны должен быть обеспечен удобный доступ для осмотра и смазки движущихся частей конвейера.</a:t>
            </a:r>
          </a:p>
          <a:p>
            <a:pPr indent="457200" algn="just"/>
            <a:r>
              <a:rPr lang="ru-RU" dirty="0">
                <a:latin typeface="Times New Roman" pitchFamily="18" charset="0"/>
                <a:cs typeface="Times New Roman" pitchFamily="18" charset="0"/>
              </a:rPr>
              <a:t>Все открытые камеры и приямки для установки оборудования ниже уровня пола ограждаются перилами высотой 1 м с зашивкой по низу на 0,15м.</a:t>
            </a:r>
          </a:p>
          <a:p>
            <a:pPr indent="457200" algn="just"/>
            <a:r>
              <a:rPr lang="ru-RU" dirty="0">
                <a:latin typeface="Times New Roman" pitchFamily="18" charset="0"/>
                <a:cs typeface="Times New Roman" pitchFamily="18" charset="0"/>
              </a:rPr>
              <a:t>Ванны с кислотами, щелочами и другими подобными жидкостями рекомендуется устанавливать так, чтобы их борта находились на высоте 0,85—1,5 м над уровнем пола или рабочей площадки.</a:t>
            </a:r>
          </a:p>
          <a:p>
            <a:pPr indent="457200" algn="just"/>
            <a:r>
              <a:rPr lang="ru-RU" dirty="0">
                <a:latin typeface="Times New Roman" pitchFamily="18" charset="0"/>
                <a:cs typeface="Times New Roman" pitchFamily="18" charset="0"/>
              </a:rPr>
              <a:t>Вентили, краны, задвижки и другая запорная аппаратура должны располагаться на высоте не более 1,8м над уровнем пола или рабочей площадки. Для вентилей, кранов, задвижек, расположенных выше или заглубленных, следует предусматривать приспособления (рычажные, штанговые или другой конструкции), позволяющие открывать и закрывать их с рабочего места.</a:t>
            </a:r>
          </a:p>
          <a:p>
            <a:pPr indent="457200" algn="just"/>
            <a:r>
              <a:rPr lang="ru-RU" dirty="0">
                <a:latin typeface="Times New Roman" pitchFamily="18" charset="0"/>
                <a:cs typeface="Times New Roman" pitchFamily="18" charset="0"/>
              </a:rPr>
              <a:t>Для промывки оборудования, пола, панелей в рыбообрабатывающих цехах должны быть предусмотрены краны со шлангами для горячей и холодной воды (один кран на 100 м2 пола).</a:t>
            </a:r>
          </a:p>
          <a:p>
            <a:pPr indent="457200" algn="just"/>
            <a:r>
              <a:rPr lang="ru-RU" dirty="0">
                <a:latin typeface="Times New Roman" pitchFamily="18" charset="0"/>
                <a:cs typeface="Times New Roman" pitchFamily="18" charset="0"/>
              </a:rPr>
              <a:t>Производственное оборудование, связанное с применением керосина, бензина, </a:t>
            </a:r>
            <a:r>
              <a:rPr lang="ru-RU" dirty="0" err="1">
                <a:latin typeface="Times New Roman" pitchFamily="18" charset="0"/>
                <a:cs typeface="Times New Roman" pitchFamily="18" charset="0"/>
              </a:rPr>
              <a:t>уайт</a:t>
            </a:r>
            <a:r>
              <a:rPr lang="ru-RU" dirty="0">
                <a:latin typeface="Times New Roman" pitchFamily="18" charset="0"/>
                <a:cs typeface="Times New Roman" pitchFamily="18" charset="0"/>
              </a:rPr>
              <a:t>-спирита, бензола, ксилола, скипидара, </a:t>
            </a:r>
            <a:r>
              <a:rPr lang="ru-RU" dirty="0" err="1">
                <a:latin typeface="Times New Roman" pitchFamily="18" charset="0"/>
                <a:cs typeface="Times New Roman" pitchFamily="18" charset="0"/>
              </a:rPr>
              <a:t>трихлорэтана</a:t>
            </a:r>
            <a:r>
              <a:rPr lang="ru-RU" dirty="0">
                <a:latin typeface="Times New Roman" pitchFamily="18" charset="0"/>
                <a:cs typeface="Times New Roman" pitchFamily="18" charset="0"/>
              </a:rPr>
              <a:t>, масляных эмалей, лаков с примесью органических и других растворителей, следует размещать в отдельных одноэтажных зданиях или в отдельных помещениях.</a:t>
            </a:r>
          </a:p>
        </p:txBody>
      </p:sp>
    </p:spTree>
    <p:extLst>
      <p:ext uri="{BB962C8B-B14F-4D97-AF65-F5344CB8AC3E}">
        <p14:creationId xmlns:p14="http://schemas.microsoft.com/office/powerpoint/2010/main" val="26691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2133" y="332656"/>
            <a:ext cx="7920880" cy="5909310"/>
          </a:xfrm>
          <a:prstGeom prst="rect">
            <a:avLst/>
          </a:prstGeom>
        </p:spPr>
        <p:txBody>
          <a:bodyPr wrap="square">
            <a:spAutoFit/>
          </a:bodyPr>
          <a:lstStyle/>
          <a:p>
            <a:pPr indent="457200" algn="just"/>
            <a:r>
              <a:rPr lang="ru-RU" dirty="0">
                <a:latin typeface="Times New Roman" pitchFamily="18" charset="0"/>
                <a:cs typeface="Times New Roman" pitchFamily="18" charset="0"/>
              </a:rPr>
              <a:t>Оборудование, механизмы и аппараты должны устанавливаться на прочные фундаменты, основания или виброизолирующие опоры. </a:t>
            </a:r>
            <a:r>
              <a:rPr lang="ru-RU" dirty="0" smtClean="0">
                <a:latin typeface="Times New Roman" pitchFamily="18" charset="0"/>
                <a:cs typeface="Times New Roman" pitchFamily="18" charset="0"/>
              </a:rPr>
              <a:t>Проезды </a:t>
            </a:r>
            <a:r>
              <a:rPr lang="ru-RU" dirty="0">
                <a:latin typeface="Times New Roman" pitchFamily="18" charset="0"/>
                <a:cs typeface="Times New Roman" pitchFamily="18" charset="0"/>
              </a:rPr>
              <a:t>и проходы внутри цехов должны иметь четкие размеры, очерченные белыми линиями или заменяющими их знаками шириной не менее 50 мм.</a:t>
            </a:r>
          </a:p>
          <a:p>
            <a:pPr indent="457200" algn="just"/>
            <a:r>
              <a:rPr lang="ru-RU" dirty="0">
                <a:latin typeface="Times New Roman" pitchFamily="18" charset="0"/>
                <a:cs typeface="Times New Roman" pitchFamily="18" charset="0"/>
              </a:rPr>
              <a:t>Рабочее место, его оборудование и оснащение должны соответствовать эргономическим требованиям, обеспечивать безопасность, удобство и поддерживать работоспособность. </a:t>
            </a:r>
            <a:r>
              <a:rPr lang="ru-RU" b="1" dirty="0">
                <a:latin typeface="Times New Roman" pitchFamily="18" charset="0"/>
                <a:cs typeface="Times New Roman" pitchFamily="18" charset="0"/>
              </a:rPr>
              <a:t>Площадь одного рабочего места и объем помещения, приходящихся на одного работающего, должны составлять соответственно не менее 4,5 м2 и 15 м3</a:t>
            </a:r>
            <a:r>
              <a:rPr lang="ru-RU" dirty="0">
                <a:latin typeface="Times New Roman" pitchFamily="18" charset="0"/>
                <a:cs typeface="Times New Roman" pitchFamily="18" charset="0"/>
              </a:rPr>
              <a:t>. Организация рабочего места должна обеспечивать необходимую обзорность. Средства отображения информации необходимо размещать в зонах информационного поля рабочего места с учетом частоты и значимости поступающей информации, типа средств, используемых для ее отображения, и других условий. Для обеспечения удобства обслуживания однотипное оборудование следует размещать группами (принцип систематизации).</a:t>
            </a:r>
          </a:p>
          <a:p>
            <a:pPr indent="457200" algn="just"/>
            <a:r>
              <a:rPr lang="ru-RU" dirty="0">
                <a:latin typeface="Times New Roman" pitchFamily="18" charset="0"/>
                <a:cs typeface="Times New Roman" pitchFamily="18" charset="0"/>
              </a:rPr>
              <a:t>При необходимости рабочее место оснащается вспомогательным оборудованием, в частности подъемно-транспортными средствами, тележками, подвижными стеллажами и т.д. </a:t>
            </a:r>
            <a:r>
              <a:rPr lang="ru-RU" b="1" dirty="0">
                <a:latin typeface="Times New Roman" pitchFamily="18" charset="0"/>
                <a:cs typeface="Times New Roman" pitchFamily="18" charset="0"/>
              </a:rPr>
              <a:t>Компоновка рабочего места должна обеспечивать оптимизацию труда, его безопасности, исключать работу в неудобных позах, обеспечивать удобство пользования органами управления и соответствующее освещение.</a:t>
            </a:r>
          </a:p>
        </p:txBody>
      </p:sp>
    </p:spTree>
    <p:extLst>
      <p:ext uri="{BB962C8B-B14F-4D97-AF65-F5344CB8AC3E}">
        <p14:creationId xmlns:p14="http://schemas.microsoft.com/office/powerpoint/2010/main" val="78948061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3274</Words>
  <Application>Microsoft Office PowerPoint</Application>
  <PresentationFormat>Экран (4:3)</PresentationFormat>
  <Paragraphs>120</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Эйсер</dc:creator>
  <cp:lastModifiedBy>Эйсер</cp:lastModifiedBy>
  <cp:revision>29</cp:revision>
  <dcterms:created xsi:type="dcterms:W3CDTF">2023-11-21T17:43:32Z</dcterms:created>
  <dcterms:modified xsi:type="dcterms:W3CDTF">2023-11-21T19:34:37Z</dcterms:modified>
</cp:coreProperties>
</file>