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34" r:id="rId2"/>
    <p:sldId id="256" r:id="rId3"/>
    <p:sldId id="258" r:id="rId4"/>
    <p:sldId id="257"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6" r:id="rId38"/>
    <p:sldId id="292" r:id="rId39"/>
    <p:sldId id="294" r:id="rId40"/>
    <p:sldId id="293" r:id="rId41"/>
    <p:sldId id="295" r:id="rId42"/>
    <p:sldId id="298" r:id="rId43"/>
    <p:sldId id="297" r:id="rId44"/>
    <p:sldId id="299" r:id="rId45"/>
    <p:sldId id="300" r:id="rId46"/>
    <p:sldId id="301" r:id="rId47"/>
    <p:sldId id="302" r:id="rId48"/>
    <p:sldId id="303" r:id="rId49"/>
    <p:sldId id="304" r:id="rId50"/>
    <p:sldId id="305" r:id="rId51"/>
    <p:sldId id="307" r:id="rId52"/>
    <p:sldId id="306"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5" r:id="rId79"/>
    <p:sldId id="333" r:id="rId80"/>
    <p:sldId id="341" r:id="rId81"/>
    <p:sldId id="336" r:id="rId82"/>
    <p:sldId id="337" r:id="rId83"/>
    <p:sldId id="338" r:id="rId84"/>
    <p:sldId id="339" r:id="rId85"/>
    <p:sldId id="340" r:id="rId8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28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heme" Target="theme/theme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ableStyles" Target="tableStyle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08.09.2023</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08.09.2023</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ru-RU" smtClean="0"/>
              <a:t>Образец текста</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08.09.2023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08.09.2023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08.09.2023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9B0651-EE4F-4900-A07F-96A6BFA9D0F0}" type="slidenum">
              <a:rPr lang="ru-RU" smtClean="0"/>
              <a:t>‹#›</a:t>
            </a:fld>
            <a:endParaRPr lang="ru-RU"/>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ru-RU" smtClean="0"/>
              <a:t>Образец заголовка</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4C71EC6-210F-42DE-9C53-41977AD35B3D}" type="datetimeFigureOut">
              <a:rPr lang="ru-RU" smtClean="0"/>
              <a:t>08.09.2023</a:t>
            </a:fld>
            <a:endParaRPr lang="ru-RU"/>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B19B0651-EE4F-4900-A07F-96A6BFA9D0F0}" type="slidenum">
              <a:rPr lang="ru-RU" smtClean="0"/>
              <a:t>‹#›</a:t>
            </a:fld>
            <a:endParaRPr lang="ru-RU"/>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Экономическая социология как отрасль социологического знания - презентация,  доклад, проект"/>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375"/>
            <a:ext cx="8988425" cy="67413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3315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889844"/>
            <a:ext cx="8352928" cy="2585323"/>
          </a:xfrm>
          <a:prstGeom prst="rect">
            <a:avLst/>
          </a:prstGeom>
        </p:spPr>
        <p:txBody>
          <a:bodyPr wrap="square">
            <a:spAutoFit/>
          </a:bodyPr>
          <a:lstStyle/>
          <a:p>
            <a:r>
              <a:rPr lang="ru-RU" dirty="0"/>
              <a:t>Францию никак не назовешь страной классического капитализма. Стало быть, нечего было там ждать и научных теорий, оправдывающих капитализм. Никто из перечисленных выше французов безоговорочно не принял новый строй. Так или иначе, они пытались «насолить» ему, без конца обнажая «язвы капитализма» и дискредитируя его в глазах общественности. Не отрицая необходимости разделения труда как экономического института, ведущего к прогрессу общества, Фурье и Сен-Симон предлагали задуматься о той социальной цене (рост преступности и социальная дифференциация населения), которую приходилось платить за технический прогресс.</a:t>
            </a:r>
          </a:p>
        </p:txBody>
      </p:sp>
    </p:spTree>
    <p:extLst>
      <p:ext uri="{BB962C8B-B14F-4D97-AF65-F5344CB8AC3E}">
        <p14:creationId xmlns:p14="http://schemas.microsoft.com/office/powerpoint/2010/main" val="1006061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97346"/>
            <a:ext cx="7920880" cy="3693319"/>
          </a:xfrm>
          <a:prstGeom prst="rect">
            <a:avLst/>
          </a:prstGeom>
        </p:spPr>
        <p:txBody>
          <a:bodyPr wrap="square">
            <a:spAutoFit/>
          </a:bodyPr>
          <a:lstStyle/>
          <a:p>
            <a:r>
              <a:rPr lang="ru-RU" dirty="0"/>
              <a:t>История свидетельствует, что на поворотных моментах, когда общество переходит от одной экономической формации к другой, появляется группа мыслителей, которая, в целом выступая за прогресс, предлагает остановиться, задуматься о том, а не слишком ли большую цену приходится платить за движение к новому. В конце ХХ в. Россия переходила от социализма к капитализму, в конце ХVIII в. Франция переходила от феодализма к капитализму. И в том, и в другом случае функцию тормоза выполняли социалисты-утописты. Правда, в ХVIII веке их выступление считалось прогрессивным, ибо они призывали к общественному устройству, которое предстояло еще построить, а в ХХ в. они, но под другим политическим наименованием, призывали к общественному устройству, которое уже существовало в стране и принесло ей невосполнимые беды. Естественно, что теперь они считались консерваторами.</a:t>
            </a:r>
          </a:p>
        </p:txBody>
      </p:sp>
    </p:spTree>
    <p:extLst>
      <p:ext uri="{BB962C8B-B14F-4D97-AF65-F5344CB8AC3E}">
        <p14:creationId xmlns:p14="http://schemas.microsoft.com/office/powerpoint/2010/main" val="2937962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58" y="548680"/>
            <a:ext cx="9144000" cy="6186309"/>
          </a:xfrm>
          <a:prstGeom prst="rect">
            <a:avLst/>
          </a:prstGeom>
        </p:spPr>
        <p:txBody>
          <a:bodyPr wrap="square">
            <a:spAutoFit/>
          </a:bodyPr>
          <a:lstStyle/>
          <a:p>
            <a:r>
              <a:rPr lang="ru-RU" dirty="0"/>
              <a:t>Фурье и Сен-Симон обличали недостатки капитализма и вообще развития промышленности, но делали это в ситуации, когда страна переживала все-таки экономический подъем. Французская промышленность, </a:t>
            </a:r>
            <a:r>
              <a:rPr lang="ru-RU" dirty="0" err="1"/>
              <a:t>форсированно</a:t>
            </a:r>
            <a:r>
              <a:rPr lang="ru-RU" dirty="0"/>
              <a:t> входившая в рынок, не переживала спадов и кризисов. Российская промышленность двести лет спустя переживала глубокий спад: многие предприятия остановились вовсе, другие работали вполсилы, росла безработица (а с ней и преступность), миллионам людей месяцами не выплачивали зарплаты. Согласимся, что социалистическая или коммунистическая критика в таких условиях носит совсем иной характер, нежели она носила в условиях экономического подъема Франции конца ХVIII – начала ХIХ вв.</a:t>
            </a:r>
          </a:p>
          <a:p>
            <a:r>
              <a:rPr lang="ru-RU" dirty="0"/>
              <a:t>Критику промышленного общества Фурье, Сен-Симона и Конта называли гуманистической. Они призывали общество к светлому будущему. Фурье предлагал уничтожить губящую людей узкую специализацию труда и выдвинул принцип перемены труда (ставший в середине ХХ в. в советской социологии труда одним из центральных). Перемена труда, позже получившая у К. Маркса и Ф. Энгельса всестороннее развитие, служила компенсаторным средством за рутинный, узкоспециализированный труд, способом сохранить у человека заинтересованность и мотивацию в труде. К Фурье же восходят идеи превращения труда в первую жизненную потребность и уничтожения противоположности между умственным и физическим трудом, которые спустя 50 лет получат дальнейшее теоретическое развитие в работах классиков марксизма, а спустя еще 100 лет – практическое воплощение в экспериментах советских политических деятелей (в социологии труда «застойного» периода, т. е. в 70 –80-е гг., эти принципы составят теоретическое ядро концепции развитого социализма).</a:t>
            </a:r>
          </a:p>
        </p:txBody>
      </p:sp>
    </p:spTree>
    <p:extLst>
      <p:ext uri="{BB962C8B-B14F-4D97-AF65-F5344CB8AC3E}">
        <p14:creationId xmlns:p14="http://schemas.microsoft.com/office/powerpoint/2010/main" val="155632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64704"/>
            <a:ext cx="9144000" cy="5078313"/>
          </a:xfrm>
          <a:prstGeom prst="rect">
            <a:avLst/>
          </a:prstGeom>
        </p:spPr>
        <p:txBody>
          <a:bodyPr wrap="square">
            <a:spAutoFit/>
          </a:bodyPr>
          <a:lstStyle/>
          <a:p>
            <a:r>
              <a:rPr lang="ru-RU" b="1" dirty="0"/>
              <a:t>ФРАНЦУЗСКАЯ СОЦИОЛОГИЧЕСКАЯ ШКОЛА: ВТОРОЕ ПОКОЛЕНИЕ</a:t>
            </a:r>
          </a:p>
          <a:p>
            <a:r>
              <a:rPr lang="ru-RU" dirty="0"/>
              <a:t>Второму поколению французской школы принадлежит слава родоначальников научной социологии. Ее открытие связано с именем </a:t>
            </a:r>
            <a:r>
              <a:rPr lang="ru-RU" b="1" dirty="0"/>
              <a:t>О. Конта</a:t>
            </a:r>
            <a:r>
              <a:rPr lang="ru-RU" dirty="0"/>
              <a:t>. Кроме того, многие историки называют его «отцом индустриальной социологии» (право называться «отцом экономической социологии» принадлежит М. Веберу). Конт завершил дело, начатое его учителем Сен-Симоном, а именно достроил здание ранней теории индустриального общества (поздняя теория индустриального общества создавалась в середине ХХ в. А. </a:t>
            </a:r>
            <a:r>
              <a:rPr lang="ru-RU" dirty="0" err="1"/>
              <a:t>Туреном</a:t>
            </a:r>
            <a:r>
              <a:rPr lang="ru-RU" dirty="0"/>
              <a:t>, Д. Беллом, Р. </a:t>
            </a:r>
            <a:r>
              <a:rPr lang="ru-RU" dirty="0" err="1"/>
              <a:t>Дарендорфом</a:t>
            </a:r>
            <a:r>
              <a:rPr lang="ru-RU" dirty="0"/>
              <a:t> и другими). Несомненно, такое завершение стало возможным благодаря тому, что раньше была построена ранняя теория капиталистического общества А. Смита и Д. </a:t>
            </a:r>
            <a:r>
              <a:rPr lang="ru-RU" dirty="0" err="1"/>
              <a:t>Рикардо</a:t>
            </a:r>
            <a:r>
              <a:rPr lang="ru-RU" dirty="0"/>
              <a:t>. Хотя, кажется, Сен-Симона и Конта не особенно интересовали труды английских политэкономов. Во всяком случае, в их произведениях мы не обнаружим развернутой критики их воззрений. (Такое игнорирование, отметим на полях, вообще свойственно социальным мыслителям. Так, например, К. Маркс полностью игнорировал идеи Конта, а его соратник Ф. Энгельс удостоил великого француза снисходительной критики. Г. </a:t>
            </a:r>
            <a:r>
              <a:rPr lang="ru-RU" dirty="0" err="1"/>
              <a:t>Зиммель</a:t>
            </a:r>
            <a:r>
              <a:rPr lang="ru-RU" dirty="0"/>
              <a:t> во многом исходил из идей своего соотечественника и идейного противника Маркса, что чувствуется в тексте его фундаментальной работы «Философия денег», однако ни разу не удосужился сослаться на него.)</a:t>
            </a:r>
            <a:endParaRPr lang="ru-RU" dirty="0">
              <a:effectLst/>
            </a:endParaRPr>
          </a:p>
        </p:txBody>
      </p:sp>
    </p:spTree>
    <p:extLst>
      <p:ext uri="{BB962C8B-B14F-4D97-AF65-F5344CB8AC3E}">
        <p14:creationId xmlns:p14="http://schemas.microsoft.com/office/powerpoint/2010/main" val="4275045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52736"/>
            <a:ext cx="9144000" cy="4247317"/>
          </a:xfrm>
          <a:prstGeom prst="rect">
            <a:avLst/>
          </a:prstGeom>
        </p:spPr>
        <p:txBody>
          <a:bodyPr wrap="square">
            <a:spAutoFit/>
          </a:bodyPr>
          <a:lstStyle/>
          <a:p>
            <a:r>
              <a:rPr lang="ru-RU" dirty="0"/>
              <a:t>О. Конт первым попытался дать развернутый анализ индустриального общества так, как это мог себе позволить социолог-теоретик начала ХIХ в., а именно, не обладая обширной эмпирической базой данных и статистикой, дедуктивно вывел глобальные законы развития человеческого общества и назвал их законом трех стадий.</a:t>
            </a:r>
          </a:p>
          <a:p>
            <a:r>
              <a:rPr lang="ru-RU" dirty="0"/>
              <a:t>Конт подразделял всемирную эпоху на: а) теологическую (древность и раннее средневековье); б) метафизическую (1300 – 1800 гг.) и в) позитивную, только еще наступающую эпоху. Она характеризуется превращением науки в производительную силу, заменой военного строя промышленным, победой альтруизма над эгоизмом, интеграции над разобщением.</a:t>
            </a:r>
          </a:p>
          <a:p>
            <a:r>
              <a:rPr lang="ru-RU" dirty="0"/>
              <a:t>Сегодня это глубокая архаика, </a:t>
            </a:r>
            <a:r>
              <a:rPr lang="ru-RU" dirty="0" err="1"/>
              <a:t>контовское</a:t>
            </a:r>
            <a:r>
              <a:rPr lang="ru-RU" dirty="0"/>
              <a:t> учение упоминают только из большого уважения к основателю научной социологии авторы вузовских учебников (правда, зато во всем мире). Отметим только, что индустриальное общество возникает у него на высшей, позитивной стадии после 1800 г. и характеризуется превращением науки в производительную силу, заменой военного строя промышленным, победой альтруизма над эгоизмом, интеграции – над разобщением, а промышленного класса – над аграрным.</a:t>
            </a:r>
          </a:p>
        </p:txBody>
      </p:sp>
    </p:spTree>
    <p:extLst>
      <p:ext uri="{BB962C8B-B14F-4D97-AF65-F5344CB8AC3E}">
        <p14:creationId xmlns:p14="http://schemas.microsoft.com/office/powerpoint/2010/main" val="1082346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028" y="-159306"/>
            <a:ext cx="9144000" cy="7017306"/>
          </a:xfrm>
          <a:prstGeom prst="rect">
            <a:avLst/>
          </a:prstGeom>
        </p:spPr>
        <p:txBody>
          <a:bodyPr wrap="square">
            <a:spAutoFit/>
          </a:bodyPr>
          <a:lstStyle/>
          <a:p>
            <a:r>
              <a:rPr lang="ru-RU" dirty="0"/>
              <a:t>Другой закон, а точнее, исторический фактор развития, разделение и кооперация труда. Благодаря им в индустриальном обществе впервые складываются профессионально-квалификационные группы, расширяется разнообразие экономических форм жизни, растет материальное благосостояние населения. Недостатком индустриального развития Конт считал чрезмерную специализацию, концентрацию населения в городах, рост преступности, а самое главное, разрушение фундамента общества, именно солидарности или согласия (консенсуса) людей.</a:t>
            </a:r>
          </a:p>
          <a:p>
            <a:r>
              <a:rPr lang="ru-RU" dirty="0"/>
              <a:t>Разделение труда и конкуренция развивают только профессиональную солидарность, которая постепенно перерастает в корпоративизм, стоящий на защите узкогрупповых интересов.</a:t>
            </a:r>
          </a:p>
          <a:p>
            <a:r>
              <a:rPr lang="ru-RU" dirty="0"/>
              <a:t>Разделение труда ведет к концентрации и эксплуатации, однобокой профессионализации, уродующей человеческую личность. А самое главное – к разрушению фундамента общества, т. е. солидарности и консенсуса. Разделение труда и конкуренция как бы выворачивают социальные отношения наизнанку: они развивают только профессиональную, а не общественную солидарность (консенсус). Социальные чувства объединяют только лиц одинаковой профессии, заставляя относиться враждебно к другим. Возникают корпорации и внутрикорпоративная (эгоистическая) мораль, которые при известном попустительстве могут разрушить единство общества. Восстановить социальную солидарность, разрушенную «вначале профессиональной, а затем корпоративной моралью, может государство. Только оно – гарант целостности. Конту глубоко симпатично Средневековье именно потому, что здесь четко различалось разделение власти между церковью (область морали) и государством (сфера политики). Подобное разделение – единственное средство удержать общество от произвола и террора (в которые неизбежно впадает всякое правительство, когда развитие нравственности оно ставит в зависимость от политической выгоды).</a:t>
            </a:r>
          </a:p>
        </p:txBody>
      </p:sp>
    </p:spTree>
    <p:extLst>
      <p:ext uri="{BB962C8B-B14F-4D97-AF65-F5344CB8AC3E}">
        <p14:creationId xmlns:p14="http://schemas.microsoft.com/office/powerpoint/2010/main" val="3044414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889844"/>
            <a:ext cx="8208912" cy="2862322"/>
          </a:xfrm>
          <a:prstGeom prst="rect">
            <a:avLst/>
          </a:prstGeom>
        </p:spPr>
        <p:txBody>
          <a:bodyPr wrap="square">
            <a:spAutoFit/>
          </a:bodyPr>
          <a:lstStyle/>
          <a:p>
            <a:r>
              <a:rPr lang="ru-RU" dirty="0"/>
              <a:t>С О. Конта начинается социология вообще, с него же начинается и позитивистская методология, под знаком которой проходит развитие поведенческих наук (социологии, психологии и экономики) в США и Франции (в Германии складывались иные традиции) на протяжении XIX и XX вв. Конт придумал термины «социология» (1839) и «позитивный метод». Последний означает опору теоретического анализа на совокупность эмпирических данных, собранных в наблюдении, эксперименте и сравнительном исследовании (об анкетном опросе у Конта речь не идет), данных проверенных, надежных и обоснованных. Позитивизм заключается также в отказе от абстрактных понятий и категорий как метафизических.</a:t>
            </a:r>
          </a:p>
        </p:txBody>
      </p:sp>
    </p:spTree>
    <p:extLst>
      <p:ext uri="{BB962C8B-B14F-4D97-AF65-F5344CB8AC3E}">
        <p14:creationId xmlns:p14="http://schemas.microsoft.com/office/powerpoint/2010/main" val="26882481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84784"/>
            <a:ext cx="9036496" cy="3693319"/>
          </a:xfrm>
          <a:prstGeom prst="rect">
            <a:avLst/>
          </a:prstGeom>
        </p:spPr>
        <p:txBody>
          <a:bodyPr wrap="square">
            <a:spAutoFit/>
          </a:bodyPr>
          <a:lstStyle/>
          <a:p>
            <a:r>
              <a:rPr lang="ru-RU" b="1" dirty="0"/>
              <a:t>СОЦИАЛЬНО-ЭКОНОМИЧЕСКОЕ УЧЕНИЕ Э. ДЮРКГЕЙМА</a:t>
            </a:r>
          </a:p>
          <a:p>
            <a:r>
              <a:rPr lang="ru-RU" dirty="0"/>
              <a:t>Следующий и более глубокий шаг в развитии научной социологии, особенно в сфере методологии и учении о разделении труда, сделал </a:t>
            </a:r>
            <a:r>
              <a:rPr lang="ru-RU" b="1" dirty="0"/>
              <a:t>Э. Дюркгейм</a:t>
            </a:r>
            <a:r>
              <a:rPr lang="ru-RU" dirty="0"/>
              <a:t>. Одно из главных его произведений (докторская диссертация) так и называется: «О разделении общественного труда» (1893). Э. Дюркгейм углубил, а во многом переориентировал позитивистскую методологию О. Конта. Предметом социологии является совокупность социальных фактов, под которыми можно понимать любые коллективные артефакты – религиозные верования и обряды, правила поведения, язык и т. д., – если они независимы от нашей воли и сознания, к примеру, плотность населения, частота контактов между людьми или форма жилища. Его методологической позиции присущи две особенности: 1) натурализм – понимание законов общества по аналогии с законами природы и 2) социологизм – утверждение специфичности и автономности социальной реальности, ее превосходства индивидами.</a:t>
            </a:r>
            <a:endParaRPr lang="ru-RU" dirty="0">
              <a:effectLst/>
            </a:endParaRPr>
          </a:p>
        </p:txBody>
      </p:sp>
    </p:spTree>
    <p:extLst>
      <p:ext uri="{BB962C8B-B14F-4D97-AF65-F5344CB8AC3E}">
        <p14:creationId xmlns:p14="http://schemas.microsoft.com/office/powerpoint/2010/main" val="592088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692696"/>
            <a:ext cx="8352928" cy="3416320"/>
          </a:xfrm>
          <a:prstGeom prst="rect">
            <a:avLst/>
          </a:prstGeom>
        </p:spPr>
        <p:txBody>
          <a:bodyPr wrap="square">
            <a:spAutoFit/>
          </a:bodyPr>
          <a:lstStyle/>
          <a:p>
            <a:r>
              <a:rPr lang="ru-RU" dirty="0"/>
              <a:t>Согласно Дюркгейму, развитие человеческого общества проходит две фазы: 1) механической солидарности (доиндустриальное, или традиционное общество); 2) органической солидарности (доиндустриальное, а затем индустриальное общество). Для ранней стадии характерны жесткая регламентация, подчинение личности требованиям коллектива, минимальный уровень разделения труда, отсутствие специализации, единообразие чувств и верований, господство обычаев над формальным правом, деспотическое управление, неразвитость личности, преобладание коллективной собственности. Разделение труда – признак только современного высокоразвитого общества. Углубление специализации труда вынуждает людей обмениваться продуктами своей деятельности, повышать их качество, профессионализироваться в избранном занятии, честно конкурировать между собой, развивая тем самым личностные задатки.</a:t>
            </a:r>
          </a:p>
        </p:txBody>
      </p:sp>
    </p:spTree>
    <p:extLst>
      <p:ext uri="{BB962C8B-B14F-4D97-AF65-F5344CB8AC3E}">
        <p14:creationId xmlns:p14="http://schemas.microsoft.com/office/powerpoint/2010/main" val="3216170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36010"/>
            <a:ext cx="9144000" cy="4247317"/>
          </a:xfrm>
          <a:prstGeom prst="rect">
            <a:avLst/>
          </a:prstGeom>
        </p:spPr>
        <p:txBody>
          <a:bodyPr wrap="square">
            <a:spAutoFit/>
          </a:bodyPr>
          <a:lstStyle/>
          <a:p>
            <a:r>
              <a:rPr lang="ru-RU" dirty="0"/>
              <a:t>Переходный период от традиционного к индустриальному обществу можно назвать доиндустриальным обществом. Дюркгейм не употребляет этот термин, но ясно дает понять, что речь идет о Средневековье. Нынешняя форма трудовой организации – промышленная компания. Индивиды группируются уже не по признакам родства, а по содержанию трудовой и экономической деятельности. Их круг общения – не род, а профессия. Место и статус человека определяют не единокровность, а выполняемая функция. Классы, заменившие собой кланы, формируются в результате смешения профессиональных организаций с предшествовавшими им семейными формами. Оседлость и закрепленность за профессией уступают место социальной мобильности, перемещению товаров и рабочей силы. Концентрированным выражением зарождающейся индустрии становится средневековый город. Он стремится развить в себе все отрасли промышленности и снабжать продукцией окружающие села. Внутри города жители группируются по профессиям. Происходят изменения и вовне. В плотно населенной Европе складывается множество независимых государств, между которыми устанавливаются торгово-договорные отношения. Формируется международный рынок.</a:t>
            </a:r>
          </a:p>
        </p:txBody>
      </p:sp>
    </p:spTree>
    <p:extLst>
      <p:ext uri="{BB962C8B-B14F-4D97-AF65-F5344CB8AC3E}">
        <p14:creationId xmlns:p14="http://schemas.microsoft.com/office/powerpoint/2010/main" val="1041464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129" y="66719"/>
            <a:ext cx="7632848" cy="6463308"/>
          </a:xfrm>
          <a:prstGeom prst="rect">
            <a:avLst/>
          </a:prstGeom>
        </p:spPr>
        <p:txBody>
          <a:bodyPr wrap="square">
            <a:spAutoFit/>
          </a:bodyPr>
          <a:lstStyle/>
          <a:p>
            <a:r>
              <a:rPr lang="ru-RU" dirty="0"/>
              <a:t>Важным событием следует считать переворот, совершенный родоначальниками классической политэкономии </a:t>
            </a:r>
            <a:r>
              <a:rPr lang="ru-RU" b="1" dirty="0"/>
              <a:t>Уильямом </a:t>
            </a:r>
            <a:r>
              <a:rPr lang="ru-RU" b="1" dirty="0" err="1"/>
              <a:t>Петти</a:t>
            </a:r>
            <a:r>
              <a:rPr lang="ru-RU" dirty="0"/>
              <a:t> (1623– 1687) и </a:t>
            </a:r>
            <a:r>
              <a:rPr lang="ru-RU" b="1" dirty="0"/>
              <a:t>Адамом Смитом</a:t>
            </a:r>
            <a:r>
              <a:rPr lang="ru-RU" dirty="0"/>
              <a:t> (1723– 1790). Они поставили моральное воззрение на твердую почву науки, перевели религиозные ценности в плоскость теоретического анализа. Иначе говоря, религиозный переворот, начатый Лютером и Кальвином, завершился переворотом теоретическим, связанным с именем А. Смита.</a:t>
            </a:r>
          </a:p>
          <a:p>
            <a:r>
              <a:rPr lang="ru-RU" dirty="0"/>
              <a:t>Теоретические основы английской политэкономической школы, идеи которой позже позаимствовал К. Маркс, заложил </a:t>
            </a:r>
            <a:r>
              <a:rPr lang="ru-RU" b="1" dirty="0"/>
              <a:t>А. Смит</a:t>
            </a:r>
            <a:r>
              <a:rPr lang="ru-RU" dirty="0"/>
              <a:t>. Хотя понятия меновой и потребительной стоимости, ставших опорными точками учения и А. Смита, и К. Маркса, ввел в употребление еще Аристотель, они существовали на протяжении веков скорее как теоретическая догадка, нежели как теоретическая гипотеза, вокруг которой может сформироваться целостная система экономических представлений. Теоретической догадкой долгое время оставались и платоновские воззрения на разделение труда. Понадобился гений Адама Смита для того, чтобы соединить столь далекие на первый взгляд категории, каковыми являются меновая и потребительная стоимость, с одной стороны, и общественное разделение труда, с другой стороны, и создать новое теоретическое учение о капиталистическом обществе. Если поглубже присмотреться, то в основе действительно лежат разделение труда, ведущее к появлению профессионального труда, и меновая стоимость, без которой невозможно себе представить категории наемный труд.</a:t>
            </a:r>
          </a:p>
        </p:txBody>
      </p:sp>
    </p:spTree>
    <p:extLst>
      <p:ext uri="{BB962C8B-B14F-4D97-AF65-F5344CB8AC3E}">
        <p14:creationId xmlns:p14="http://schemas.microsoft.com/office/powerpoint/2010/main" val="4174859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3170"/>
            <a:ext cx="9144000" cy="6740307"/>
          </a:xfrm>
          <a:prstGeom prst="rect">
            <a:avLst/>
          </a:prstGeom>
        </p:spPr>
        <p:txBody>
          <a:bodyPr wrap="square">
            <a:spAutoFit/>
          </a:bodyPr>
          <a:lstStyle/>
          <a:p>
            <a:r>
              <a:rPr lang="ru-RU" dirty="0"/>
              <a:t>Индустриальное общество возможно только там, где юридические законы регулируют все стороны социальной и экономической жизни. Рост городов ускоряет социальную мобильность, перемену места жительства и перемену места работы. Там, где выше плотность населения, там выше мобильность и технический прогресс. К концу ХVIII в. образовывается коллективное сознание европейского общества, а международное разделение труда </a:t>
            </a:r>
            <a:r>
              <a:rPr lang="ru-RU" dirty="0" err="1"/>
              <a:t>институционализируется</a:t>
            </a:r>
            <a:r>
              <a:rPr lang="ru-RU" dirty="0"/>
              <a:t>. Западная Европа превращается в центр индустриального развития. В органической солидарности каждый индивид – личность. Здесь усложняется социальная организация общественного труда, промышленность определяет экономические успехи общества. Причиной разделения труда является значительный рост народонаселения в Европе, что повышает интенсивность контактов, обмена деятельностью, социальных связей. С ростом населения усиливается борьба за существование. В этих условиях разделение труда – существенный способ сохранить общественный порядок, создать социальную солидарность нового типа. Разделение труда есть мирный способ решить острейшие проблемы.</a:t>
            </a:r>
          </a:p>
          <a:p>
            <a:r>
              <a:rPr lang="ru-RU" dirty="0"/>
              <a:t>Дюркгейм полагал, что современный капитализм далек от идеала. Но здоровые начала – крепкая экономика и органическая солидарность, культура и цивилизованность манер поведения – преобладают над нездоровыми. Нормальное состояние общества у Дюркгейма напоминает социализм – развитое экономическое планирование и нормативное регулирование социальных отношений, которое не удушает, а способствует личной свободе. Для Дюркгейма-реформиста, чуждого всяким революциям, капитализм должен сам избавиться от собственных болезней (аморальных форм разделения труда) – конкуренции, эксплуатации, классовых конфликтов, </a:t>
            </a:r>
            <a:r>
              <a:rPr lang="ru-RU" dirty="0" err="1"/>
              <a:t>рутинизации</a:t>
            </a:r>
            <a:r>
              <a:rPr lang="ru-RU" dirty="0"/>
              <a:t> труда и деградации рабочей силы – за счет еще большего развития разделения труда, а не за счет свержения капитализма.</a:t>
            </a:r>
          </a:p>
        </p:txBody>
      </p:sp>
    </p:spTree>
    <p:extLst>
      <p:ext uri="{BB962C8B-B14F-4D97-AF65-F5344CB8AC3E}">
        <p14:creationId xmlns:p14="http://schemas.microsoft.com/office/powerpoint/2010/main" val="22342074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06" y="1340768"/>
            <a:ext cx="9144000" cy="4801314"/>
          </a:xfrm>
          <a:prstGeom prst="rect">
            <a:avLst/>
          </a:prstGeom>
        </p:spPr>
        <p:txBody>
          <a:bodyPr wrap="square">
            <a:spAutoFit/>
          </a:bodyPr>
          <a:lstStyle/>
          <a:p>
            <a:r>
              <a:rPr lang="ru-RU" b="1" dirty="0"/>
              <a:t>МАРКСИСТСКАЯ ШКОЛА ЭКОНОМИЧЕСКОЙ СОЦИОЛОГИИ</a:t>
            </a:r>
          </a:p>
          <a:p>
            <a:r>
              <a:rPr lang="ru-RU" dirty="0"/>
              <a:t>В истории новоевропейской социально-экономической мысли эта школа представляет явление необычное, экстраординарное. Опираясь на лучшие достижения классической социально-философской мысли – французскую просветительскую философию, французский и английский утопический социализм, немецкую классическую философию и английскую политэкономию, – марксизм в то же время резко порывал со всеми интеллектуальными традициями, предлагая свой, леворадикальный, проект переустройства общества. И Руссо, и Фурье, и Смит, и Гегель были исключительно реформистами, т. е. выступали за мирный путь решения экономических проблем и трудовых конфликтов. И это, несомненно, отразилось на характере их учения.</a:t>
            </a:r>
          </a:p>
          <a:p>
            <a:r>
              <a:rPr lang="ru-RU" b="1" dirty="0"/>
              <a:t>Карл Маркс</a:t>
            </a:r>
            <a:r>
              <a:rPr lang="ru-RU" dirty="0"/>
              <a:t> (1818– 1883) и </a:t>
            </a:r>
            <a:r>
              <a:rPr lang="ru-RU" b="1" dirty="0"/>
              <a:t>Фридрих Энгельс</a:t>
            </a:r>
            <a:r>
              <a:rPr lang="ru-RU" dirty="0"/>
              <a:t> (1820 – 1895) уже в 1844– 1848 гг. постулировали принципиальный разрыв со всеми теоретическими традициями, провозгласили необходимость создания нового – коммунистического – общества, еще не имея развернутого и эмпирически доказанного анализа существующего общества. По всей видимости, целевая </a:t>
            </a:r>
            <a:r>
              <a:rPr lang="ru-RU" dirty="0" err="1"/>
              <a:t>заданность</a:t>
            </a:r>
            <a:r>
              <a:rPr lang="ru-RU" dirty="0"/>
              <a:t> – необходимость устранения старого и построения нового общества – сказались на методологии исследования, содержании теоретических выводов и направленности практических рекомендаций.</a:t>
            </a:r>
            <a:endParaRPr lang="ru-RU" dirty="0">
              <a:effectLst/>
            </a:endParaRPr>
          </a:p>
        </p:txBody>
      </p:sp>
    </p:spTree>
    <p:extLst>
      <p:ext uri="{BB962C8B-B14F-4D97-AF65-F5344CB8AC3E}">
        <p14:creationId xmlns:p14="http://schemas.microsoft.com/office/powerpoint/2010/main" val="15918650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959" y="1268760"/>
            <a:ext cx="9144000" cy="4801314"/>
          </a:xfrm>
          <a:prstGeom prst="rect">
            <a:avLst/>
          </a:prstGeom>
        </p:spPr>
        <p:txBody>
          <a:bodyPr wrap="square">
            <a:spAutoFit/>
          </a:bodyPr>
          <a:lstStyle/>
          <a:p>
            <a:r>
              <a:rPr lang="ru-RU" dirty="0"/>
              <a:t>К. Маркс не отрицал прогрессивной роли разделения труда, напротив, как и Э. Дюркгейм (но задолго до него), отводил ему роль механизма исторического генезиса общества. Однако в отличие от Дюркгейма он придавал аномальным функциям разделения труда (эксплуатации, безработице, обнищанию и т. д.) не случайный и преходящий характер, а фаталистический, неустранимый. Разделение труда ведет не просто к зарождению социальной структуры общества, а расколу ее на два антагонистических класса – эксплуататоров и эксплуатируемых. Первые существуют за счет безвозмездного присвоения прибавочного продукта, созданного трудом вторых. Механическая солидарность, если применять терминологию Дюркгейма, свойственна, по Марксу, всем реально существовавшим формациям, в том числе и первобытно-общинному строю. Только новая – коммунистическая – формация создает органическую солидарность, т. е. такой коллективизм, который явился условием для всестороннего развития личности. У Маркса это называлось истинным коллективизмом. В отличие от него мнимый коллективизм (аналог </a:t>
            </a:r>
            <a:r>
              <a:rPr lang="ru-RU" dirty="0" err="1"/>
              <a:t>дюркгеймовской</a:t>
            </a:r>
            <a:r>
              <a:rPr lang="ru-RU" dirty="0"/>
              <a:t> механической солидарности) основан на корпоративной, или классовой, солидарности – пролетариев и буржуа внутри своего класса – и классовой борьбе. Никакие реформы свергнуть старый строй не могут, необходимы социалистическая революция и диктатура пролетариата.</a:t>
            </a:r>
          </a:p>
        </p:txBody>
      </p:sp>
    </p:spTree>
    <p:extLst>
      <p:ext uri="{BB962C8B-B14F-4D97-AF65-F5344CB8AC3E}">
        <p14:creationId xmlns:p14="http://schemas.microsoft.com/office/powerpoint/2010/main" val="1859604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137" y="1556792"/>
            <a:ext cx="9144000" cy="3970318"/>
          </a:xfrm>
          <a:prstGeom prst="rect">
            <a:avLst/>
          </a:prstGeom>
        </p:spPr>
        <p:txBody>
          <a:bodyPr wrap="square">
            <a:spAutoFit/>
          </a:bodyPr>
          <a:lstStyle/>
          <a:p>
            <a:r>
              <a:rPr lang="ru-RU" dirty="0"/>
              <a:t>Диалектический метод придал особую стройность теоретическим построениям Маркса. Учение об отчуждении труда, формальном и реальном подчинении труда капитализму, абстрактном и конкретном труде, социальных превращенных формах трудовой деятельности, трудовая теория стоимости, которые имеют для социологии первостепенное значение, появились благодаря не индуктивному обобщению фактов, а теоретическому методу анализа, объединившему в себе диалектическую логику, методологию «идеальных типов» и мысленного эксперимента (элементов сравнительно-исторического исследования). Именно теоретический метод Маркса послужил стимулирующим началом для возникновения в 30-е гг. ХХ в. Франкфуртской школы социологии труда (М. </a:t>
            </a:r>
            <a:r>
              <a:rPr lang="ru-RU" dirty="0" err="1"/>
              <a:t>Хоркхаймер</a:t>
            </a:r>
            <a:r>
              <a:rPr lang="ru-RU" dirty="0"/>
              <a:t>, Т. </a:t>
            </a:r>
            <a:r>
              <a:rPr lang="ru-RU" dirty="0" err="1"/>
              <a:t>Адорно</a:t>
            </a:r>
            <a:r>
              <a:rPr lang="ru-RU" dirty="0"/>
              <a:t>, Э. </a:t>
            </a:r>
            <a:r>
              <a:rPr lang="ru-RU" dirty="0" err="1"/>
              <a:t>Фромм</a:t>
            </a:r>
            <a:r>
              <a:rPr lang="ru-RU" dirty="0"/>
              <a:t>, Г. Маркузе, Ю. </a:t>
            </a:r>
            <a:r>
              <a:rPr lang="ru-RU" dirty="0" err="1"/>
              <a:t>Хабермас</a:t>
            </a:r>
            <a:r>
              <a:rPr lang="ru-RU" dirty="0"/>
              <a:t>), представители которой внесли значительный вклад в разработку концепции «индустриального общества» и отчуждения труда. Основным вкладом марксистской школы в мировую социологию считают теорию социального конфликта, поэтому марксизм как направление в социальной мысли именуют еще конфликтной перспективой.</a:t>
            </a:r>
          </a:p>
        </p:txBody>
      </p:sp>
    </p:spTree>
    <p:extLst>
      <p:ext uri="{BB962C8B-B14F-4D97-AF65-F5344CB8AC3E}">
        <p14:creationId xmlns:p14="http://schemas.microsoft.com/office/powerpoint/2010/main" val="3130884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567" y="908720"/>
            <a:ext cx="9144000" cy="5632311"/>
          </a:xfrm>
          <a:prstGeom prst="rect">
            <a:avLst/>
          </a:prstGeom>
        </p:spPr>
        <p:txBody>
          <a:bodyPr wrap="square">
            <a:spAutoFit/>
          </a:bodyPr>
          <a:lstStyle/>
          <a:p>
            <a:r>
              <a:rPr lang="ru-RU" b="1" dirty="0"/>
              <a:t>ИСТОРИЧЕСКАЯ ШКОЛА В НЕМЕЦКОЙ ПОЛИТИЧЕСКОЙ ЭКОНОМИИ</a:t>
            </a:r>
          </a:p>
          <a:p>
            <a:r>
              <a:rPr lang="ru-RU" dirty="0"/>
              <a:t>Немецкая историческая школа политэкономии или, как ее еще называют, школа немецких социальных политиков, включает три поколения: первое – Адам Мюллер (1779– 1829) и Фридрих Лист (1789– 1846), второе – Вильгельм </a:t>
            </a:r>
            <a:r>
              <a:rPr lang="ru-RU" dirty="0" err="1"/>
              <a:t>Ротер</a:t>
            </a:r>
            <a:r>
              <a:rPr lang="ru-RU" dirty="0"/>
              <a:t> (1817– 1894), Бруно </a:t>
            </a:r>
            <a:r>
              <a:rPr lang="ru-RU" dirty="0" err="1"/>
              <a:t>Гильдербранд</a:t>
            </a:r>
            <a:r>
              <a:rPr lang="ru-RU" dirty="0"/>
              <a:t> (1812– 1878) и Карл </a:t>
            </a:r>
            <a:r>
              <a:rPr lang="ru-RU" dirty="0" err="1"/>
              <a:t>Книс</a:t>
            </a:r>
            <a:r>
              <a:rPr lang="ru-RU" dirty="0"/>
              <a:t> (1821 – 1898), третье – Густав фон </a:t>
            </a:r>
            <a:r>
              <a:rPr lang="ru-RU" dirty="0" err="1"/>
              <a:t>Шмоллер</a:t>
            </a:r>
            <a:r>
              <a:rPr lang="ru-RU" dirty="0"/>
              <a:t> (1838– 1917) и Вернер </a:t>
            </a:r>
            <a:r>
              <a:rPr lang="ru-RU" dirty="0" err="1"/>
              <a:t>Зомбарт</a:t>
            </a:r>
            <a:r>
              <a:rPr lang="ru-RU" dirty="0"/>
              <a:t> (1863– 1941).</a:t>
            </a:r>
          </a:p>
          <a:p>
            <a:r>
              <a:rPr lang="ru-RU" dirty="0"/>
              <a:t>Основное внимание представители данной школы уделяли историческому анализу экономических институтов, выявляли национальную специфику страны, особенности запоздалого развития капитализма. Они полагали, что абстрактная теория капитализма, пригодная для Англии, ушедшей в своем развитии вперед, неприменима к полуфеодальной Германии. Поэтому они ожесточенно критиковали не только А. Смита и Д. </a:t>
            </a:r>
            <a:r>
              <a:rPr lang="ru-RU" dirty="0" err="1"/>
              <a:t>Рикардо</a:t>
            </a:r>
            <a:r>
              <a:rPr lang="ru-RU" dirty="0"/>
              <a:t>, но и К. Маркса, относя их всех к абстрактно-теоретической, схоластической традиции. Самый видный представитель этой школы Г. </a:t>
            </a:r>
            <a:r>
              <a:rPr lang="ru-RU" dirty="0" err="1"/>
              <a:t>Шмоллер</a:t>
            </a:r>
            <a:r>
              <a:rPr lang="ru-RU" dirty="0"/>
              <a:t> полагал, что теория должна вытекать из исторических и статистических исследований, а не абстрактных построений. Вот почему немецкие социальные политики исследовали экономические действия через призму образа жизни людей, мотивов их поведения, особенностей социальной стратификации, статусных и профессионально-квалификационных характеристик больших социальных групп людей. Особое внимание в своем творчестве они уделяли вопросам урбанизации и истории промышленности, генезису рабочего движения и др.</a:t>
            </a:r>
            <a:endParaRPr lang="ru-RU" dirty="0">
              <a:effectLst/>
            </a:endParaRPr>
          </a:p>
        </p:txBody>
      </p:sp>
    </p:spTree>
    <p:extLst>
      <p:ext uri="{BB962C8B-B14F-4D97-AF65-F5344CB8AC3E}">
        <p14:creationId xmlns:p14="http://schemas.microsoft.com/office/powerpoint/2010/main" val="37447937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32656"/>
            <a:ext cx="9144000" cy="6186309"/>
          </a:xfrm>
          <a:prstGeom prst="rect">
            <a:avLst/>
          </a:prstGeom>
        </p:spPr>
        <p:txBody>
          <a:bodyPr wrap="square">
            <a:spAutoFit/>
          </a:bodyPr>
          <a:lstStyle/>
          <a:p>
            <a:r>
              <a:rPr lang="ru-RU" dirty="0"/>
              <a:t>В учении немцев важное место занимал человеческий фактор – непредсказуемое вмешательство в экономику человека. Если бы не он, то экономику можно было строить по абстрактным рецептам ученых без особых ухищрений, в частности по типу физики или геометрии, где все разложено на прямые, треугольники, взаимодействие сил, весов и мер. В таком случае социология и экономика превратились бы в достаточно простую имитацию естествознания.</a:t>
            </a:r>
          </a:p>
          <a:p>
            <a:r>
              <a:rPr lang="ru-RU" dirty="0"/>
              <a:t>Однако немецкие ученые, проведшие тщательный анализ поведения и образа жизни людей, установили, что экономические институты в различных странах существенно отличаются друг от друга. Стало быть, торговля, рынок, собственность, биржа и т. д. в разных странах развиваются по-разному. К Германии неприложимы экономические законы, созданные англичанами или американцами. Если в Англии успешно зарекомендовали себя свободная торговля и меркантилизм, то это вовсе не означает, что их следует насаждать в Германии. Здесь как раз пригоднее государственное управление экономикой.</a:t>
            </a:r>
          </a:p>
          <a:p>
            <a:r>
              <a:rPr lang="ru-RU" dirty="0"/>
              <a:t>Так писали немецкие </a:t>
            </a:r>
            <a:r>
              <a:rPr lang="ru-RU" dirty="0" err="1"/>
              <a:t>экономсоциологи</a:t>
            </a:r>
            <a:r>
              <a:rPr lang="ru-RU" dirty="0"/>
              <a:t> в конце ХIХ – начале ХХ в. К такому же выводу после долгих и ошибочных экспериментов пришли российские экономисты в конце ХХ в. Увлекшись механическим копированием моделей американского капитализма и убедившись в том, что на российской почве они вызывают прямо противоположные последствия, они пришли к пониманию: а) необходимости поиска собственного, соответствующего национальной самобытности России, пути экономического развития; б) определяющей роли в экономических преобразованиях человеческого фактора. Иными словами, российские ученые закончили тем, с чего век назад начали немецкие.</a:t>
            </a:r>
          </a:p>
        </p:txBody>
      </p:sp>
    </p:spTree>
    <p:extLst>
      <p:ext uri="{BB962C8B-B14F-4D97-AF65-F5344CB8AC3E}">
        <p14:creationId xmlns:p14="http://schemas.microsoft.com/office/powerpoint/2010/main" val="24894685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64704"/>
            <a:ext cx="9144000" cy="5078313"/>
          </a:xfrm>
          <a:prstGeom prst="rect">
            <a:avLst/>
          </a:prstGeom>
        </p:spPr>
        <p:txBody>
          <a:bodyPr wrap="square">
            <a:spAutoFit/>
          </a:bodyPr>
          <a:lstStyle/>
          <a:p>
            <a:r>
              <a:rPr lang="ru-RU" dirty="0"/>
              <a:t>Можно говорить о том, что историческая школа совершила своего рода </a:t>
            </a:r>
            <a:r>
              <a:rPr lang="ru-RU" dirty="0" err="1"/>
              <a:t>коперниканский</a:t>
            </a:r>
            <a:r>
              <a:rPr lang="ru-RU" dirty="0"/>
              <a:t> переворот в науке, отвергнув принципы английской политэкономии и создав совершенной новое видение социальных и экономических процессов. В чем же конкретно выразился революционный переворот, совершенный представителями исторической школы? Первое – это возросшее внимание к человеческому фактору. Фактически с него начинается путь в большую социологию, который напрочь закрыли для себя английские политэкономы.</a:t>
            </a:r>
          </a:p>
          <a:p>
            <a:r>
              <a:rPr lang="ru-RU" dirty="0"/>
              <a:t>Осознание ведущей роли человеческого фактора в развитии сугубо экономических процессов – рыночных и рентных отношений, торговли, спроса и предложения, прибыли – не было случайным. Индивидуалистическая философия английских политэкономов страдала, по мнению немецких коллег, серьезным пороком: в абстрактно-дедуктивных построениях не нашлось места для живого человека. Классическая строгость рассуждений Адама Смита и Давида </a:t>
            </a:r>
            <a:r>
              <a:rPr lang="ru-RU" dirty="0" err="1"/>
              <a:t>Рикардо</a:t>
            </a:r>
            <a:r>
              <a:rPr lang="ru-RU" dirty="0"/>
              <a:t> достигалась тем, что реальные экономические события погружались как бы в воображаемое пространство. Они могли происходить, но лишь при идеальных условиях. В работах же А. Мюллера, Ф. Листа и К. </a:t>
            </a:r>
            <a:r>
              <a:rPr lang="ru-RU" dirty="0" err="1"/>
              <a:t>Книса</a:t>
            </a:r>
            <a:r>
              <a:rPr lang="ru-RU" dirty="0"/>
              <a:t> основное внимание уделялось историческому анализу экономических институтов. Однако экономическая реальность изучалась ими под специфическим углом зрения, а именно с точки зрения поступков человека, мотивов поведения, значения культурных традиций и обычаев.</a:t>
            </a:r>
          </a:p>
        </p:txBody>
      </p:sp>
    </p:spTree>
    <p:extLst>
      <p:ext uri="{BB962C8B-B14F-4D97-AF65-F5344CB8AC3E}">
        <p14:creationId xmlns:p14="http://schemas.microsoft.com/office/powerpoint/2010/main" val="340564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24744"/>
            <a:ext cx="9144000" cy="5078313"/>
          </a:xfrm>
          <a:prstGeom prst="rect">
            <a:avLst/>
          </a:prstGeom>
        </p:spPr>
        <p:txBody>
          <a:bodyPr wrap="square">
            <a:spAutoFit/>
          </a:bodyPr>
          <a:lstStyle/>
          <a:p>
            <a:r>
              <a:rPr lang="ru-RU" dirty="0"/>
              <a:t>Приверженцы исторической школы настороженно следили за энергичным вторжением капитализма в Германию, видя в нем угрозу устоявшемуся немецкому образу жизни и немецкой культуре, общественным слоям и всей социальной структуре. Точно так же настороженно следили за вторжением капитализма в Россию славянофилы. И они видели в нем угрозу традиционному образу жизни и укладу русского быта. Видимо, в появлении исторической школы в Германии и славянофильства в России, т. е. в странах, поздно вступивших на путь капиталистического развития, есть какая-то историческая реакция. Оба направления социальной мысли выражают не консервативную реакцию на естественные издержки технического и экономического прогресса, а попытку ученых, небезучастных к судьбе своей страны, изучить максимально приемлемую и щадящую траекторию наступления капиталистических преобразований.</a:t>
            </a:r>
          </a:p>
          <a:p>
            <a:r>
              <a:rPr lang="ru-RU" dirty="0"/>
              <a:t>Общая черта, роднившая всех представителей исторической школы, – сдержанный скептицизм по отношению к английской политэкономии, нередко переходивший в открытое отрицание ее принципов и моделей. Экономика англичан – свободная конкуренция, фритредерство (буквально «свободная торговля») и механизм рыночных цен. Для немецких экономистов, имевших дело с отсталой Германией, только их учение является «политической экономией», ибо имеет дело с реальностью, для которой характерно сильное вмешательство государства.</a:t>
            </a:r>
          </a:p>
        </p:txBody>
      </p:sp>
    </p:spTree>
    <p:extLst>
      <p:ext uri="{BB962C8B-B14F-4D97-AF65-F5344CB8AC3E}">
        <p14:creationId xmlns:p14="http://schemas.microsoft.com/office/powerpoint/2010/main" val="11569594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64704"/>
            <a:ext cx="9144000" cy="5355312"/>
          </a:xfrm>
          <a:prstGeom prst="rect">
            <a:avLst/>
          </a:prstGeom>
        </p:spPr>
        <p:txBody>
          <a:bodyPr wrap="square">
            <a:spAutoFit/>
          </a:bodyPr>
          <a:lstStyle/>
          <a:p>
            <a:r>
              <a:rPr lang="ru-RU" b="1" dirty="0"/>
              <a:t>ЭКОНОМИЧЕСКОЕ УЧЕНИЕ Г. ШМОЛЛЕРА</a:t>
            </a:r>
          </a:p>
          <a:p>
            <a:r>
              <a:rPr lang="ru-RU" b="1" dirty="0"/>
              <a:t>Густав фон </a:t>
            </a:r>
            <a:r>
              <a:rPr lang="ru-RU" b="1" dirty="0" err="1"/>
              <a:t>Шмоллер</a:t>
            </a:r>
            <a:r>
              <a:rPr lang="ru-RU" dirty="0"/>
              <a:t>, которого Б. </a:t>
            </a:r>
            <a:r>
              <a:rPr lang="ru-RU" dirty="0" err="1"/>
              <a:t>Селигмен</a:t>
            </a:r>
            <a:r>
              <a:rPr lang="ru-RU" dirty="0"/>
              <a:t> называет одним из великих немецких экономистов, являлся наряду с Вернером </a:t>
            </a:r>
            <a:r>
              <a:rPr lang="ru-RU" dirty="0" err="1"/>
              <a:t>Зомбартом</a:t>
            </a:r>
            <a:r>
              <a:rPr lang="ru-RU" dirty="0"/>
              <a:t> наиболее видным представителем исторической школы, по существу он возглавлял ее. Он оказал самое непосредственное влияние как на Г. </a:t>
            </a:r>
            <a:r>
              <a:rPr lang="ru-RU" dirty="0" err="1"/>
              <a:t>Зиммеля</a:t>
            </a:r>
            <a:r>
              <a:rPr lang="ru-RU" dirty="0"/>
              <a:t>, так и на М. Вебера. </a:t>
            </a:r>
            <a:r>
              <a:rPr lang="ru-RU" dirty="0" err="1"/>
              <a:t>Шмоллер</a:t>
            </a:r>
            <a:r>
              <a:rPr lang="ru-RU" dirty="0"/>
              <a:t> провел ряд важных исследований, посвященных мелким промышленным предприятиям в Германии, и написал объемистый труд «Основы общего учения о народном хозяйстве» (1900 – 1914). Он не без оснований полагал, что теория должна вытекать из исторических и статистических исследований, а не абстрактных построений. Как и другие представители исторической школы, </a:t>
            </a:r>
            <a:r>
              <a:rPr lang="ru-RU" dirty="0" err="1"/>
              <a:t>Шмоллер</a:t>
            </a:r>
            <a:r>
              <a:rPr lang="ru-RU" dirty="0"/>
              <a:t> питал глубокий интерес к социальным проблемам. Исследуя экономические процессы через призму образа жизни и поведение больших групп людей, он подкреплял свой анализ обширными сведениями из социологии, психологии, этнографии, антропологии, экономики. Конкретность достигалась благодаря изучению огромного фактического материала, относящегося к хозяйственной жизни Средневековья, динамике роста городов и городской промышленности, благодаря глубокому знанию истории законодательства и коллективных договоров. Описывая взаимодействие социальных групп и гражданского общества, историю рабочего движения и предпринимательской деятельности, </a:t>
            </a:r>
            <a:r>
              <a:rPr lang="ru-RU" dirty="0" err="1"/>
              <a:t>Шмоллер</a:t>
            </a:r>
            <a:r>
              <a:rPr lang="ru-RU" dirty="0"/>
              <a:t> прибегал к таким методам, как наблюдение, классификация, сравнительный анализ.</a:t>
            </a:r>
            <a:endParaRPr lang="ru-RU" dirty="0">
              <a:effectLst/>
            </a:endParaRPr>
          </a:p>
        </p:txBody>
      </p:sp>
    </p:spTree>
    <p:extLst>
      <p:ext uri="{BB962C8B-B14F-4D97-AF65-F5344CB8AC3E}">
        <p14:creationId xmlns:p14="http://schemas.microsoft.com/office/powerpoint/2010/main" val="460272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41281"/>
            <a:ext cx="9144000" cy="5909310"/>
          </a:xfrm>
          <a:prstGeom prst="rect">
            <a:avLst/>
          </a:prstGeom>
        </p:spPr>
        <p:txBody>
          <a:bodyPr wrap="square">
            <a:spAutoFit/>
          </a:bodyPr>
          <a:lstStyle/>
          <a:p>
            <a:r>
              <a:rPr lang="ru-RU" dirty="0"/>
              <a:t>Однако, трактуя экономику в качестве науки, изучающей деятельность человека, связанную с удовлетворением жизненных потребностей, </a:t>
            </a:r>
            <a:r>
              <a:rPr lang="ru-RU" dirty="0" err="1"/>
              <a:t>Шмоллер</a:t>
            </a:r>
            <a:r>
              <a:rPr lang="ru-RU" dirty="0"/>
              <a:t> в конечном счете растворил экономическую конкретику в психологической. Так, например, он был глубоко убежден в том, что «проблема труда» может быть решена только в социально-этическом плане. Отсюда следовало, что психологические и этические факторы должны играть в науке не меньшую роль, чем экономические. Отдавая должное роли и значению мотивов (в частности, основными </a:t>
            </a:r>
            <a:r>
              <a:rPr lang="ru-RU" dirty="0" err="1"/>
              <a:t>Шмоллер</a:t>
            </a:r>
            <a:r>
              <a:rPr lang="ru-RU" dirty="0"/>
              <a:t> считал соперничество и враждебность), тем не менее он склонялся к преимущественно этической оценке поступков людей. С этим, видимо, тесно связана трактовка предприятия как живого организма, т. е. некоторой самостоятельной сущности или института, который ведет борьбу за господствующее положение на рынке. Независимое существование получает именно предприятие, а не группа людей, которые его организовали и управляют им. Социальным группам отводилась роль действующих лиц только в рамках воспроизводства социальной организации предприятия.</a:t>
            </a:r>
          </a:p>
          <a:p>
            <a:r>
              <a:rPr lang="ru-RU" dirty="0"/>
              <a:t>Главным хозяйствующим субъектом в экономической социологии Г. </a:t>
            </a:r>
            <a:r>
              <a:rPr lang="ru-RU" dirty="0" err="1"/>
              <a:t>Шмоллера</a:t>
            </a:r>
            <a:r>
              <a:rPr lang="ru-RU" dirty="0"/>
              <a:t> выступают общественные классы. Они возникают в ходе углубления разделения общественного труда, формирования профессий как частных видов занятий и неравенства в распределении доходов. Социальная иерархия – неустранимое следствие разделения труда, остается и в будущем необходимым условием существования общества. Полное и окончательное равенство, во-первых, недостижимо, во-вторых, его достижение означало бы приостановление общественного прогресса.</a:t>
            </a:r>
          </a:p>
        </p:txBody>
      </p:sp>
    </p:spTree>
    <p:extLst>
      <p:ext uri="{BB962C8B-B14F-4D97-AF65-F5344CB8AC3E}">
        <p14:creationId xmlns:p14="http://schemas.microsoft.com/office/powerpoint/2010/main" val="4141257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028343"/>
            <a:ext cx="7848872" cy="2585323"/>
          </a:xfrm>
          <a:prstGeom prst="rect">
            <a:avLst/>
          </a:prstGeom>
        </p:spPr>
        <p:txBody>
          <a:bodyPr wrap="square">
            <a:spAutoFit/>
          </a:bodyPr>
          <a:lstStyle/>
          <a:p>
            <a:r>
              <a:rPr lang="ru-RU" dirty="0"/>
              <a:t>Таким образом, именно А. Смит впервые предложил систематическое учение о разделении труда, но не в качестве социологического учения, как позже попытался (и довольно успешно) сделать это Э. Дюркгейм, а в качестве политэкономического. А. Смит очень удачно и вполне органично смонтировал понятие разделения труда в систему других политико-экономических категорий – капитал, дифференциальная и абсолютная рента, стоимость, цена, прибыль, прибавочный труд, заработная плата, рабочая сила и т. д., – благодаря чему впервые дал научно-теоретическое объяснение труда как экономического, а отчасти и социального явления.</a:t>
            </a:r>
          </a:p>
        </p:txBody>
      </p:sp>
    </p:spTree>
    <p:extLst>
      <p:ext uri="{BB962C8B-B14F-4D97-AF65-F5344CB8AC3E}">
        <p14:creationId xmlns:p14="http://schemas.microsoft.com/office/powerpoint/2010/main" val="7682417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997839"/>
            <a:ext cx="9144000" cy="1477328"/>
          </a:xfrm>
          <a:prstGeom prst="rect">
            <a:avLst/>
          </a:prstGeom>
        </p:spPr>
        <p:txBody>
          <a:bodyPr wrap="square">
            <a:spAutoFit/>
          </a:bodyPr>
          <a:lstStyle/>
          <a:p>
            <a:r>
              <a:rPr lang="ru-RU" dirty="0"/>
              <a:t>Работы Г. </a:t>
            </a:r>
            <a:r>
              <a:rPr lang="ru-RU" dirty="0" err="1"/>
              <a:t>Шмоллера</a:t>
            </a:r>
            <a:r>
              <a:rPr lang="ru-RU" dirty="0"/>
              <a:t> представляют интерес для социологов в самых разных областях. Прежде всего это разделение труда и формирование общественных классов. Исследуя становление форм общественного труда через поведение больших групп людей в экономических ситуациях, он фактически приблизился к фундаментальным проблемам социологии труда и экономической социологии.</a:t>
            </a:r>
          </a:p>
        </p:txBody>
      </p:sp>
    </p:spTree>
    <p:extLst>
      <p:ext uri="{BB962C8B-B14F-4D97-AF65-F5344CB8AC3E}">
        <p14:creationId xmlns:p14="http://schemas.microsoft.com/office/powerpoint/2010/main" val="3666662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823" y="332656"/>
            <a:ext cx="9144000" cy="5909310"/>
          </a:xfrm>
          <a:prstGeom prst="rect">
            <a:avLst/>
          </a:prstGeom>
        </p:spPr>
        <p:txBody>
          <a:bodyPr wrap="square">
            <a:spAutoFit/>
          </a:bodyPr>
          <a:lstStyle/>
          <a:p>
            <a:r>
              <a:rPr lang="ru-RU" b="1" dirty="0"/>
              <a:t>УЧЕНИЕ О КАПИТАЛИЗМЕ В. ЗОМБАРТА</a:t>
            </a:r>
          </a:p>
          <a:p>
            <a:r>
              <a:rPr lang="ru-RU" dirty="0"/>
              <a:t>Еще при жизни В. </a:t>
            </a:r>
            <a:r>
              <a:rPr lang="ru-RU" dirty="0" err="1"/>
              <a:t>Зомбарта</a:t>
            </a:r>
            <a:r>
              <a:rPr lang="ru-RU" dirty="0"/>
              <a:t> называли классиком. В Германии он был даже более известен, чем Ф. Теннис, Г. </a:t>
            </a:r>
            <a:r>
              <a:rPr lang="ru-RU" dirty="0" err="1"/>
              <a:t>Зиммель</a:t>
            </a:r>
            <a:r>
              <a:rPr lang="ru-RU" dirty="0"/>
              <a:t>, М. Вебер. Он был хорошо осведомлен о работах русских ученых, в частности, М. Ковалевского, знал Г. Плеханова, с П. Струве находился в постоянной переписке и всегда высоко ценил труды А. Чаянова. Целое поколение социологов и экономистов дореволюционной России выросли на его трудах, а в СССР вплоть до 1930-х гг. его сочинения были самой известной научной литературой Запада. Он начал изучение специфики современного западноевропейского капитализма почти одновременно или чуть раньше М. Вебера, поэтому можно предполагать, что именно он повлиял на его обращение к обстоятельному исследованию того, что впоследствии получило название </a:t>
            </a:r>
            <a:r>
              <a:rPr lang="ru-RU" i="1" dirty="0"/>
              <a:t>социологического учения о капитализме</a:t>
            </a:r>
            <a:r>
              <a:rPr lang="ru-RU" dirty="0"/>
              <a:t>, а не наоборот. (Даже понятие «капитализм» принадлежит </a:t>
            </a:r>
            <a:r>
              <a:rPr lang="ru-RU" dirty="0" err="1"/>
              <a:t>Зомбарту</a:t>
            </a:r>
            <a:r>
              <a:rPr lang="ru-RU" dirty="0"/>
              <a:t>, и в этом признании солидарны ведущие экономисты и социологи; и понятие «капиталистический дух», по мнению специалистов, впервые употребил </a:t>
            </a:r>
            <a:r>
              <a:rPr lang="ru-RU" dirty="0" err="1"/>
              <a:t>Зомбарт</a:t>
            </a:r>
            <a:r>
              <a:rPr lang="ru-RU" dirty="0"/>
              <a:t> в 1902 г., а не Вебер.) Из желания сделать предметом широкого обсуждения результаты своих научных поисков в 1904 г. у них возник совместно редактируемый журнал, к первому выпуску которого они написали опять же совместную вступительную статью. </a:t>
            </a:r>
            <a:r>
              <a:rPr lang="ru-RU" dirty="0" err="1"/>
              <a:t>Зомбарт</a:t>
            </a:r>
            <a:r>
              <a:rPr lang="ru-RU" dirty="0"/>
              <a:t> был избран первым председателем Немецкого социологического общества и оказал немалое влияние на становление европейской социологии начала ХХ в. в целом. А начинал он как приверженец социалистических идей и прослыл знатоком марксизма. Первым в университетах Германии он ввел в 1892– 1893 гг. семинар по Марксу, нарушив табу и поплатившись за это.</a:t>
            </a:r>
            <a:endParaRPr lang="ru-RU" dirty="0">
              <a:effectLst/>
            </a:endParaRPr>
          </a:p>
        </p:txBody>
      </p:sp>
    </p:spTree>
    <p:extLst>
      <p:ext uri="{BB962C8B-B14F-4D97-AF65-F5344CB8AC3E}">
        <p14:creationId xmlns:p14="http://schemas.microsoft.com/office/powerpoint/2010/main" val="3883829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5" y="1196752"/>
            <a:ext cx="9144000" cy="4524315"/>
          </a:xfrm>
          <a:prstGeom prst="rect">
            <a:avLst/>
          </a:prstGeom>
        </p:spPr>
        <p:txBody>
          <a:bodyPr wrap="square">
            <a:spAutoFit/>
          </a:bodyPr>
          <a:lstStyle/>
          <a:p>
            <a:r>
              <a:rPr lang="ru-RU" dirty="0" err="1"/>
              <a:t>Зомбарт</a:t>
            </a:r>
            <a:r>
              <a:rPr lang="ru-RU" dirty="0"/>
              <a:t> понимает социологию достаточно широко – как познание жизни людей, включая и человеческую культуру. Точнее сказать, систематическое знание о конкретных фактах жизнедеятельности человеческого общества, опирающееся на эмпирию и опыт. Как и Вебер, </a:t>
            </a:r>
            <a:r>
              <a:rPr lang="ru-RU" dirty="0" err="1"/>
              <a:t>Зомбарт</a:t>
            </a:r>
            <a:r>
              <a:rPr lang="ru-RU" dirty="0"/>
              <a:t> начал анализировать современный капитализм не сразу. Предварительно он провел конкретное исследование аграрной сферы. Во второй половине 1880-х гг. в течение нескольких лет без перерыва он изучал формирование капиталистических отношений в аграрной итальянской области Римская </a:t>
            </a:r>
            <a:r>
              <a:rPr lang="ru-RU" dirty="0" err="1"/>
              <a:t>Кампанья</a:t>
            </a:r>
            <a:r>
              <a:rPr lang="ru-RU" dirty="0"/>
              <a:t>.</a:t>
            </a:r>
          </a:p>
          <a:p>
            <a:r>
              <a:rPr lang="ru-RU" dirty="0"/>
              <a:t>При сравнении концепций капитализма Вебера и </a:t>
            </a:r>
            <a:r>
              <a:rPr lang="ru-RU" dirty="0" err="1"/>
              <a:t>Зомбарта</a:t>
            </a:r>
            <a:r>
              <a:rPr lang="ru-RU" dirty="0"/>
              <a:t>, которые во многом являлись похожими, четко выделяются три принципиальных отличия: 1) понимание </a:t>
            </a:r>
            <a:r>
              <a:rPr lang="ru-RU" dirty="0" err="1"/>
              <a:t>Зомбартом</a:t>
            </a:r>
            <a:r>
              <a:rPr lang="ru-RU" dirty="0"/>
              <a:t> капитализма как уникального, а Вебером – универсального исторического явления; 2) отведение главной роли в формировании современного капитализма протестантской этике у Вебера и любой форме религии у </a:t>
            </a:r>
            <a:r>
              <a:rPr lang="ru-RU" dirty="0" err="1"/>
              <a:t>Зомбарта</a:t>
            </a:r>
            <a:r>
              <a:rPr lang="ru-RU" dirty="0"/>
              <a:t>; 3) провозглашение принципа воздержания от оценочных суждений и последовательное его применение на практике у Вебера и постоянное нарушение этических канонов, субъективизм и пристрастность оценок у </a:t>
            </a:r>
            <a:r>
              <a:rPr lang="ru-RU" dirty="0" err="1"/>
              <a:t>Зомбарта</a:t>
            </a:r>
            <a:r>
              <a:rPr lang="ru-RU" dirty="0"/>
              <a:t>; 4) различная трактовка </a:t>
            </a:r>
            <a:r>
              <a:rPr lang="ru-RU" dirty="0" err="1"/>
              <a:t>Зомбартом</a:t>
            </a:r>
            <a:r>
              <a:rPr lang="ru-RU" dirty="0"/>
              <a:t> и Вебером набора тех человеческих качеств, которые помогли возникнуть европейскому капитализму.</a:t>
            </a:r>
          </a:p>
        </p:txBody>
      </p:sp>
    </p:spTree>
    <p:extLst>
      <p:ext uri="{BB962C8B-B14F-4D97-AF65-F5344CB8AC3E}">
        <p14:creationId xmlns:p14="http://schemas.microsoft.com/office/powerpoint/2010/main" val="20568785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58" y="692696"/>
            <a:ext cx="9144000" cy="5078313"/>
          </a:xfrm>
          <a:prstGeom prst="rect">
            <a:avLst/>
          </a:prstGeom>
        </p:spPr>
        <p:txBody>
          <a:bodyPr wrap="square">
            <a:spAutoFit/>
          </a:bodyPr>
          <a:lstStyle/>
          <a:p>
            <a:r>
              <a:rPr lang="ru-RU" dirty="0"/>
              <a:t>Если Вебер видел в протестантизме один из основных элементов формирования капитализма, то у </a:t>
            </a:r>
            <a:r>
              <a:rPr lang="ru-RU" dirty="0" err="1"/>
              <a:t>Зомбарта</a:t>
            </a:r>
            <a:r>
              <a:rPr lang="ru-RU" dirty="0"/>
              <a:t> </a:t>
            </a:r>
            <a:r>
              <a:rPr lang="ru-RU" dirty="0" err="1"/>
              <a:t>перводвигателем</a:t>
            </a:r>
            <a:r>
              <a:rPr lang="ru-RU" dirty="0"/>
              <a:t> выступает любая религия, в частности иудаизм. </a:t>
            </a:r>
            <a:r>
              <a:rPr lang="ru-RU" dirty="0" err="1"/>
              <a:t>Зомбарт</a:t>
            </a:r>
            <a:r>
              <a:rPr lang="ru-RU" dirty="0"/>
              <a:t> сомневался в способности протестантизма служить духовной родиной европейского капитализма, некой исторической закваской, из которой впоследствии появился «дух капитализма». Носителями капиталистического духа у него выступают евреи, которым в наибольшей степени присущи бережливость, расчетливость и стремление к деньгам. Все факторы, повлиявшие на становление капиталистического духа, взяты из идей иудаистской религии, предупреждал </a:t>
            </a:r>
            <a:r>
              <a:rPr lang="ru-RU" dirty="0" err="1"/>
              <a:t>Зомбарт</a:t>
            </a:r>
            <a:r>
              <a:rPr lang="ru-RU" dirty="0"/>
              <a:t>. Культурные стереотипы иудаизма мало чем отличались от поведенческих нормативов протестантизма и потому могли вполне проявить себя как катализатор капитализма.</a:t>
            </a:r>
          </a:p>
          <a:p>
            <a:r>
              <a:rPr lang="ru-RU" dirty="0"/>
              <a:t>Именно евреи с их религиозной твердостью, беспокойным духом и </a:t>
            </a:r>
            <a:r>
              <a:rPr lang="ru-RU" dirty="0" err="1"/>
              <a:t>неукорененностью</a:t>
            </a:r>
            <a:r>
              <a:rPr lang="ru-RU" dirty="0"/>
              <a:t> среди других народов являлись, согласно </a:t>
            </a:r>
            <a:r>
              <a:rPr lang="ru-RU" dirty="0" err="1"/>
              <a:t>Зомбарту</a:t>
            </a:r>
            <a:r>
              <a:rPr lang="ru-RU" dirty="0"/>
              <a:t>, носителями капиталистического духа </a:t>
            </a:r>
            <a:r>
              <a:rPr lang="ru-RU" dirty="0" err="1"/>
              <a:t>sui</a:t>
            </a:r>
            <a:r>
              <a:rPr lang="ru-RU" dirty="0"/>
              <a:t> </a:t>
            </a:r>
            <a:r>
              <a:rPr lang="ru-RU" dirty="0" err="1"/>
              <a:t>generis</a:t>
            </a:r>
            <a:r>
              <a:rPr lang="ru-RU" dirty="0"/>
              <a:t>. История приготовила им роль торгового народа. Расселяясь в городах, они распространяли там капиталистический дух. Страны, принимавшие евреев, вскоре начали экономически процветать. Это Германия, Голландия, Франция и Англия. Страны же, их изгонявшие, например Испания, Португалия, экономически хирели и надолго исчезали из ряда экономических лидеров Европы. Книга «Евреи и хозяйственная жизнь», где рассматривались эти вопросы, стала модной в Германии.</a:t>
            </a:r>
          </a:p>
        </p:txBody>
      </p:sp>
    </p:spTree>
    <p:extLst>
      <p:ext uri="{BB962C8B-B14F-4D97-AF65-F5344CB8AC3E}">
        <p14:creationId xmlns:p14="http://schemas.microsoft.com/office/powerpoint/2010/main" val="9679686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08720"/>
            <a:ext cx="9144000" cy="5078313"/>
          </a:xfrm>
          <a:prstGeom prst="rect">
            <a:avLst/>
          </a:prstGeom>
        </p:spPr>
        <p:txBody>
          <a:bodyPr wrap="square">
            <a:spAutoFit/>
          </a:bodyPr>
          <a:lstStyle/>
          <a:p>
            <a:r>
              <a:rPr lang="ru-RU" dirty="0"/>
              <a:t>Общим для Вебера и </a:t>
            </a:r>
            <a:r>
              <a:rPr lang="ru-RU" dirty="0" err="1"/>
              <a:t>Зомбарта</a:t>
            </a:r>
            <a:r>
              <a:rPr lang="ru-RU" dirty="0"/>
              <a:t> моментом было признание лидирующей роли в генезисе капитализма не экономических, а культурно-этических и религиозных факторов. В этом Вебер и </a:t>
            </a:r>
            <a:r>
              <a:rPr lang="ru-RU" dirty="0" err="1"/>
              <a:t>Зомбарт</a:t>
            </a:r>
            <a:r>
              <a:rPr lang="ru-RU" dirty="0"/>
              <a:t> не только расходились с Марксом, но сознательно противопоставляли ему свои принципы. В работе «Буржуа» </a:t>
            </a:r>
            <a:r>
              <a:rPr lang="ru-RU" dirty="0" err="1"/>
              <a:t>Зомбарт</a:t>
            </a:r>
            <a:r>
              <a:rPr lang="ru-RU" dirty="0"/>
              <a:t> показывает, что сам факт возникновения буржуа-предпринимателя явился величайшим историческим событием в сфере культуры и духа. </a:t>
            </a:r>
            <a:r>
              <a:rPr lang="ru-RU" dirty="0" err="1"/>
              <a:t>Зомбарт</a:t>
            </a:r>
            <a:r>
              <a:rPr lang="ru-RU" dirty="0"/>
              <a:t> исходил из простой идеи, известной еще со времен античности: эпоха – это дух. Экономика каждой эпохи есть явление духовной жизни в той мере, как ее любой продукт, а предпринимательство – не экономическое, но </a:t>
            </a:r>
            <a:r>
              <a:rPr lang="ru-RU" dirty="0" err="1"/>
              <a:t>метаэкономическое</a:t>
            </a:r>
            <a:r>
              <a:rPr lang="ru-RU" dirty="0"/>
              <a:t> явление, корни которого надо искать в европейской душе. Сам по себе капитализм – высшее достижение человеческого духа и культуры. Развитию капиталистического хозяйства способствуют не абстрактные духовные силы, а вполне конкретные мотивы и скрытые устремления людей, такие, как предприимчивость, стремление к обогащению, неутомимость.</a:t>
            </a:r>
          </a:p>
          <a:p>
            <a:r>
              <a:rPr lang="ru-RU" dirty="0"/>
              <a:t>Подводя итоги рассмотрению исторической школы в Германии, нужно сказать, что здесь зарождались истоки экономической социологии – направления, которое с середины XX в. становится одним из доминирующих течений в социологии. Хотя в работах </a:t>
            </a:r>
            <a:r>
              <a:rPr lang="ru-RU" dirty="0" err="1"/>
              <a:t>Зомбарта</a:t>
            </a:r>
            <a:r>
              <a:rPr lang="ru-RU" dirty="0"/>
              <a:t> и </a:t>
            </a:r>
            <a:r>
              <a:rPr lang="ru-RU" dirty="0" err="1"/>
              <a:t>Шмоллера</a:t>
            </a:r>
            <a:r>
              <a:rPr lang="ru-RU" dirty="0"/>
              <a:t> нет постановки вопроса об экономической социологии как самостоятельной науке, но элементы, из которых складывается ее здание, уже наличествуют.</a:t>
            </a:r>
          </a:p>
        </p:txBody>
      </p:sp>
    </p:spTree>
    <p:extLst>
      <p:ext uri="{BB962C8B-B14F-4D97-AF65-F5344CB8AC3E}">
        <p14:creationId xmlns:p14="http://schemas.microsoft.com/office/powerpoint/2010/main" val="1399191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80728"/>
            <a:ext cx="9144000" cy="4247317"/>
          </a:xfrm>
          <a:prstGeom prst="rect">
            <a:avLst/>
          </a:prstGeom>
        </p:spPr>
        <p:txBody>
          <a:bodyPr wrap="square">
            <a:spAutoFit/>
          </a:bodyPr>
          <a:lstStyle/>
          <a:p>
            <a:r>
              <a:rPr lang="ru-RU" b="1" dirty="0"/>
              <a:t>НЕМЕЦКАЯ ШКОЛА СОЦИОЛОГИИ И ВЗГЛЯДЫ Г. ЗИММЕЛЯ</a:t>
            </a:r>
          </a:p>
          <a:p>
            <a:r>
              <a:rPr lang="ru-RU" dirty="0"/>
              <a:t>Если для французской школы основными темами исследования выступали разделение труда, коллективное сознание и солидарность, а для английских политэкономов – законы накопления и прибавочная стоимость, оборотный капитал и наемный труд, то для представителей немецкой школы социологии труда таковыми являлись отчуждение труда, рациональность и бюрократия, эволюция капитализма, мотивация экономического поведения. Основными представителями этой школы были выдающиеся немецкие ученые Г. </a:t>
            </a:r>
            <a:r>
              <a:rPr lang="ru-RU" dirty="0" err="1"/>
              <a:t>Зиммель</a:t>
            </a:r>
            <a:r>
              <a:rPr lang="ru-RU" dirty="0"/>
              <a:t>, Ф. Теннис и М. Вебер.</a:t>
            </a:r>
          </a:p>
          <a:p>
            <a:r>
              <a:rPr lang="ru-RU" dirty="0"/>
              <a:t>У М. Вебера и </a:t>
            </a:r>
            <a:r>
              <a:rPr lang="ru-RU" b="1" dirty="0"/>
              <a:t>Георга </a:t>
            </a:r>
            <a:r>
              <a:rPr lang="ru-RU" b="1" dirty="0" err="1"/>
              <a:t>Зиммеля</a:t>
            </a:r>
            <a:r>
              <a:rPr lang="ru-RU" dirty="0"/>
              <a:t> (1858– 1918) прослеживаются сходные теоретические источники. На того и другого наибольшее влияние оказали идеи немецкой исторической школы, с представителями которой они поддерживали личные контакты, учение К. Маркса (это чувствуется в главной работе </a:t>
            </a:r>
            <a:r>
              <a:rPr lang="ru-RU" dirty="0" err="1"/>
              <a:t>Зиммеля</a:t>
            </a:r>
            <a:r>
              <a:rPr lang="ru-RU" dirty="0"/>
              <a:t> «Философии денег»), философия жизни (поздний период творчества </a:t>
            </a:r>
            <a:r>
              <a:rPr lang="ru-RU" dirty="0" err="1"/>
              <a:t>Зиммеля</a:t>
            </a:r>
            <a:r>
              <a:rPr lang="ru-RU" dirty="0"/>
              <a:t>), а самое главное – воззрения немецкого философа И. Канта (ему посвящены докторская диссертация </a:t>
            </a:r>
            <a:r>
              <a:rPr lang="ru-RU" dirty="0" err="1"/>
              <a:t>Зиммеля</a:t>
            </a:r>
            <a:r>
              <a:rPr lang="ru-RU" dirty="0"/>
              <a:t> и многочисленные работы по методологии).</a:t>
            </a:r>
            <a:endParaRPr lang="ru-RU" dirty="0">
              <a:effectLst/>
            </a:endParaRPr>
          </a:p>
        </p:txBody>
      </p:sp>
    </p:spTree>
    <p:extLst>
      <p:ext uri="{BB962C8B-B14F-4D97-AF65-F5344CB8AC3E}">
        <p14:creationId xmlns:p14="http://schemas.microsoft.com/office/powerpoint/2010/main" val="27253111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36712"/>
            <a:ext cx="9144000" cy="5355312"/>
          </a:xfrm>
          <a:prstGeom prst="rect">
            <a:avLst/>
          </a:prstGeom>
        </p:spPr>
        <p:txBody>
          <a:bodyPr wrap="square">
            <a:spAutoFit/>
          </a:bodyPr>
          <a:lstStyle/>
          <a:p>
            <a:r>
              <a:rPr lang="ru-RU" dirty="0"/>
              <a:t>Главная работа Г. </a:t>
            </a:r>
            <a:r>
              <a:rPr lang="ru-RU" dirty="0" err="1"/>
              <a:t>Зиммеля</a:t>
            </a:r>
            <a:r>
              <a:rPr lang="ru-RU" dirty="0"/>
              <a:t> «Философия денег» была задумана им еще в 1889 г. первоначально как «Психология денег», а получила завершение и была опубликована в 1890 г. Автор предпринял глубокий анализ влияния денежных отношений и разделения труда на социальную реальность, человеческую культуру и отчуждение труда. Рассматривая современный индустриальный мир, миграцию и подготовку рабочей силы, различия между умственным и физическим трудом, отношения лидерства, господства и подчинения, денежный обмен на бирже, механизм действия меновой и потребительной стоимости, наконец, проблемы социальной и групповой дифференциации. Г. </a:t>
            </a:r>
            <a:r>
              <a:rPr lang="ru-RU" dirty="0" err="1"/>
              <a:t>Зиммель</a:t>
            </a:r>
            <a:r>
              <a:rPr lang="ru-RU" dirty="0"/>
              <a:t> проявил себя как социолог-экономист. Поэтому его «Философию денег» считают не только «философией культуры», но также «философией экономики» и «философией труда». Вебер обращал внимание на то, что в произведениях </a:t>
            </a:r>
            <a:r>
              <a:rPr lang="ru-RU" dirty="0" err="1"/>
              <a:t>Зиммеля</a:t>
            </a:r>
            <a:r>
              <a:rPr lang="ru-RU" dirty="0"/>
              <a:t> важнейшее место занимали социолого-экономические суждения. А такая оценка в устах социолога, создавшего грандиозную анатомическую карту мирового капитализма, стоит многого.</a:t>
            </a:r>
          </a:p>
          <a:p>
            <a:r>
              <a:rPr lang="ru-RU" dirty="0"/>
              <a:t>Категория денег послужила Г. </a:t>
            </a:r>
            <a:r>
              <a:rPr lang="ru-RU" dirty="0" err="1"/>
              <a:t>Зиммелю</a:t>
            </a:r>
            <a:r>
              <a:rPr lang="ru-RU" dirty="0"/>
              <a:t> тем увеличительным стеклом (для Э. Дюркгейма подобную функцию выполнило разделение труда), благодаря которому удалось лучше рассмотреть скрытые механизмы социальной жизни, общественный труд в его нормальных и патологических формах. Деньги – чистая форма экономических отношений и экономическая ценность одновременно. Под ценностью надо понимать то, что привлекает наш интерес к конкретной вещи, исполненной человеком.</a:t>
            </a:r>
          </a:p>
        </p:txBody>
      </p:sp>
    </p:spTree>
    <p:extLst>
      <p:ext uri="{BB962C8B-B14F-4D97-AF65-F5344CB8AC3E}">
        <p14:creationId xmlns:p14="http://schemas.microsoft.com/office/powerpoint/2010/main" val="19976355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80728"/>
            <a:ext cx="9144000" cy="3970318"/>
          </a:xfrm>
          <a:prstGeom prst="rect">
            <a:avLst/>
          </a:prstGeom>
        </p:spPr>
        <p:txBody>
          <a:bodyPr wrap="square">
            <a:spAutoFit/>
          </a:bodyPr>
          <a:lstStyle/>
          <a:p>
            <a:r>
              <a:rPr lang="ru-RU" dirty="0"/>
              <a:t>Сама по себе ценность выступает фундаментальным отношением, определяющим все другие отношения в обществе. Над миром конкретного бытия, считает </a:t>
            </a:r>
            <a:r>
              <a:rPr lang="ru-RU" dirty="0" err="1"/>
              <a:t>Зиммель</a:t>
            </a:r>
            <a:r>
              <a:rPr lang="ru-RU" dirty="0"/>
              <a:t>, возвышается мир идеальных ценностей, выстраивающий совершенно иную иерархию вещей и отношений, чем та, которая существует в материальном мире. Два мира – материальный (мир вещей) и </a:t>
            </a:r>
            <a:r>
              <a:rPr lang="ru-RU" dirty="0" err="1"/>
              <a:t>идеациональный</a:t>
            </a:r>
            <a:r>
              <a:rPr lang="ru-RU" dirty="0"/>
              <a:t> (мир ценностей) сосуществуют как пересекающиеся вселенные, как два измерения одного мира – тут и здесь одномоментно. Человеку даже не надо прилагать усилий, чтобы перейти из одного измерения в другое. Надо лишь помнить, что любой продукт, созданный человеческими руками, – а общество сплошь состоит из таких объектов – двойственен по своей сущности. Любой продукт труда имеет двойственную природу. И это исходный пункт социологической теории труда Г. </a:t>
            </a:r>
            <a:r>
              <a:rPr lang="ru-RU" dirty="0" err="1"/>
              <a:t>Зиммеля</a:t>
            </a:r>
            <a:r>
              <a:rPr lang="ru-RU" dirty="0"/>
              <a:t>, так же как деньги – исходный пункт социологической теории экономики Г. </a:t>
            </a:r>
            <a:r>
              <a:rPr lang="ru-RU" dirty="0" err="1"/>
              <a:t>Зиммеля</a:t>
            </a:r>
            <a:r>
              <a:rPr lang="ru-RU" dirty="0"/>
              <a:t>. Продукт труда зарождается в материальном мире, ибо создается физическими усилиями, но принадлежит и получает свое истинное значение (ценность) в другом, </a:t>
            </a:r>
            <a:r>
              <a:rPr lang="ru-RU" dirty="0" err="1"/>
              <a:t>идеациональном</a:t>
            </a:r>
            <a:r>
              <a:rPr lang="ru-RU" dirty="0"/>
              <a:t> мире, где функционирует как товар, сгусток экономических отношений.</a:t>
            </a:r>
          </a:p>
        </p:txBody>
      </p:sp>
    </p:spTree>
    <p:extLst>
      <p:ext uri="{BB962C8B-B14F-4D97-AF65-F5344CB8AC3E}">
        <p14:creationId xmlns:p14="http://schemas.microsoft.com/office/powerpoint/2010/main" val="5536816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40768"/>
            <a:ext cx="9144000" cy="3970318"/>
          </a:xfrm>
          <a:prstGeom prst="rect">
            <a:avLst/>
          </a:prstGeom>
        </p:spPr>
        <p:txBody>
          <a:bodyPr wrap="square">
            <a:spAutoFit/>
          </a:bodyPr>
          <a:lstStyle/>
          <a:p>
            <a:r>
              <a:rPr lang="ru-RU" dirty="0"/>
              <a:t>Сама по себе ценность выступает фундаментальным отношением, определяющим все другие отношения в обществе. Над миром конкретного бытия, считает </a:t>
            </a:r>
            <a:r>
              <a:rPr lang="ru-RU" dirty="0" err="1"/>
              <a:t>Зиммель</a:t>
            </a:r>
            <a:r>
              <a:rPr lang="ru-RU" dirty="0"/>
              <a:t>, возвышается мир идеальных ценностей, выстраивающий совершенно иную иерархию вещей и отношений, чем та, которая существует в материальном мире. Два мира – материальный (мир вещей) и </a:t>
            </a:r>
            <a:r>
              <a:rPr lang="ru-RU" dirty="0" err="1"/>
              <a:t>идеациональный</a:t>
            </a:r>
            <a:r>
              <a:rPr lang="ru-RU" dirty="0"/>
              <a:t> (мир ценностей) сосуществуют как пересекающиеся вселенные, как два измерения одного мира – тут и здесь одномоментно. Человеку даже не надо прилагать усилий, чтобы перейти из одного измерения в другое. Надо лишь помнить, что любой продукт, созданный человеческими руками, – а общество сплошь состоит из таких объектов – двойственен по своей сущности. Любой продукт труда имеет двойственную природу. И это исходный пункт социологической теории труда Г. </a:t>
            </a:r>
            <a:r>
              <a:rPr lang="ru-RU" dirty="0" err="1"/>
              <a:t>Зиммеля</a:t>
            </a:r>
            <a:r>
              <a:rPr lang="ru-RU" dirty="0"/>
              <a:t>, так же как деньги – исходный пункт социологической теории экономики Г. </a:t>
            </a:r>
            <a:r>
              <a:rPr lang="ru-RU" dirty="0" err="1"/>
              <a:t>Зиммеля</a:t>
            </a:r>
            <a:r>
              <a:rPr lang="ru-RU" dirty="0"/>
              <a:t>. Продукт труда зарождается в материальном мире, ибо создается физическими усилиями, но принадлежит и получает свое истинное значение (ценность) в другом, </a:t>
            </a:r>
            <a:r>
              <a:rPr lang="ru-RU" dirty="0" err="1"/>
              <a:t>идеациональном</a:t>
            </a:r>
            <a:r>
              <a:rPr lang="ru-RU" dirty="0"/>
              <a:t> мире, где функционирует как товар, сгусток экономических отношений.</a:t>
            </a:r>
          </a:p>
        </p:txBody>
      </p:sp>
    </p:spTree>
    <p:extLst>
      <p:ext uri="{BB962C8B-B14F-4D97-AF65-F5344CB8AC3E}">
        <p14:creationId xmlns:p14="http://schemas.microsoft.com/office/powerpoint/2010/main" val="32529596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41" y="1213009"/>
            <a:ext cx="9144000" cy="3970318"/>
          </a:xfrm>
          <a:prstGeom prst="rect">
            <a:avLst/>
          </a:prstGeom>
        </p:spPr>
        <p:txBody>
          <a:bodyPr wrap="square">
            <a:spAutoFit/>
          </a:bodyPr>
          <a:lstStyle/>
          <a:p>
            <a:r>
              <a:rPr lang="ru-RU" dirty="0"/>
              <a:t>Подчеркнем важность данных положений. Г. </a:t>
            </a:r>
            <a:r>
              <a:rPr lang="ru-RU" dirty="0" err="1"/>
              <a:t>Зиммель</a:t>
            </a:r>
            <a:r>
              <a:rPr lang="ru-RU" dirty="0"/>
              <a:t> совершил </a:t>
            </a:r>
            <a:r>
              <a:rPr lang="ru-RU" dirty="0" err="1"/>
              <a:t>коперниканский</a:t>
            </a:r>
            <a:r>
              <a:rPr lang="ru-RU" dirty="0"/>
              <a:t> переворот в социологии, который, к сожалению, из историков науки никто не заметил. Через двойственную природу продукта труда методологически соединились в одно целое две социологии – социология труда и экономическая социология. Между ними нет пропасти. Хотя во второй половине ХХ в. подавляющее большинство отечественных социологов, особенно заводских, не осознав </a:t>
            </a:r>
            <a:r>
              <a:rPr lang="ru-RU" dirty="0" err="1"/>
              <a:t>зиммелева</a:t>
            </a:r>
            <a:r>
              <a:rPr lang="ru-RU" dirty="0"/>
              <a:t> переворота, пытались свести социологию труда к миру физических факторов, а экономическую социологию – к миру идеальных отношений. В частности, на предприятиях они описывали санитарно-гигиенические условия труда, степень физической тяжести труда, круг функциональных обязанностей, утомляемость и другие факторы, которые можно пусть и косвенно пощупать, увидеть, измерить и тем самым удостоверить на их принадлежность к физическим, технико-экономическим, социально-психологическим факторам. Согласно </a:t>
            </a:r>
            <a:r>
              <a:rPr lang="ru-RU" dirty="0" err="1"/>
              <a:t>Зиммелю</a:t>
            </a:r>
            <a:r>
              <a:rPr lang="ru-RU" dirty="0"/>
              <a:t>, так поступать нельзя. Неправомерно разрывать единую суть продукта труда. Он двойственен и он един одновременно.</a:t>
            </a:r>
          </a:p>
        </p:txBody>
      </p:sp>
    </p:spTree>
    <p:extLst>
      <p:ext uri="{BB962C8B-B14F-4D97-AF65-F5344CB8AC3E}">
        <p14:creationId xmlns:p14="http://schemas.microsoft.com/office/powerpoint/2010/main" val="3217960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20688"/>
            <a:ext cx="9144000" cy="5355312"/>
          </a:xfrm>
          <a:prstGeom prst="rect">
            <a:avLst/>
          </a:prstGeom>
        </p:spPr>
        <p:txBody>
          <a:bodyPr wrap="square">
            <a:spAutoFit/>
          </a:bodyPr>
          <a:lstStyle/>
          <a:p>
            <a:r>
              <a:rPr lang="ru-RU" dirty="0" smtClean="0"/>
              <a:t>Основной </a:t>
            </a:r>
            <a:r>
              <a:rPr lang="ru-RU" dirty="0"/>
              <a:t>экономический труд А. Смита, «Исследование о природе и причинах богатства народов», занимает выдающееся место в истории новоевропейской мысли. Здесь развиваются многие ключевые для социологии труда и экономической социологии идеи, в частности, трудовая теория стоимости, которая получила свое логическое завершение и стала объектом резкой критики со стороны Г. </a:t>
            </a:r>
            <a:r>
              <a:rPr lang="ru-RU" dirty="0" err="1"/>
              <a:t>Зиммеля</a:t>
            </a:r>
            <a:r>
              <a:rPr lang="ru-RU" dirty="0"/>
              <a:t> и М. Шелера. По мнению К. Маркса, огромным шагом вперед явилось понятие </a:t>
            </a:r>
            <a:r>
              <a:rPr lang="ru-RU" i="1" dirty="0"/>
              <a:t>труда вообще</a:t>
            </a:r>
            <a:r>
              <a:rPr lang="ru-RU" dirty="0"/>
              <a:t>, которое впервые ввел в научный обиход именно А. Смит. Отбросив всякую неопределенность деятельности, созидающей богатство, т. е. абстрагировавшись от конкретно-исторических форм – мануфактурного, коммерческого, земледельческого, – А. Смит нашел исходную клеточку научного анализа – «просто труд».</a:t>
            </a:r>
          </a:p>
          <a:p>
            <a:r>
              <a:rPr lang="ru-RU" dirty="0"/>
              <a:t>Английская политэкономическая школа, главными представителями которой принято считать Адама Смита (1723– 1790) и Давида </a:t>
            </a:r>
            <a:r>
              <a:rPr lang="ru-RU" dirty="0" err="1"/>
              <a:t>Рикардо</a:t>
            </a:r>
            <a:r>
              <a:rPr lang="ru-RU" dirty="0"/>
              <a:t> (1772– 1823), которые вместе с Уильямом </a:t>
            </a:r>
            <a:r>
              <a:rPr lang="ru-RU" dirty="0" err="1"/>
              <a:t>Петти</a:t>
            </a:r>
            <a:r>
              <a:rPr lang="ru-RU" dirty="0"/>
              <a:t> (1623– 1687) и Робертом Оуэном 1771 – 1858) составили первое поколение, а также Джона Стюарта Милля (1806– 1873), основателя английского позитивизма, разработавшего индуктивную логику, Альфреда Маршалла (1842– 1924), распространившего социальный дарвинизм на сферу экономического поведения, которых относят ко второму поколению, явилась первой научной школой в истории европейской социальной мысли, вплотную приблизившейся к решению социологических проблем труда и экономики.</a:t>
            </a:r>
          </a:p>
        </p:txBody>
      </p:sp>
    </p:spTree>
    <p:extLst>
      <p:ext uri="{BB962C8B-B14F-4D97-AF65-F5344CB8AC3E}">
        <p14:creationId xmlns:p14="http://schemas.microsoft.com/office/powerpoint/2010/main" val="4298327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52736"/>
            <a:ext cx="9144000" cy="4247317"/>
          </a:xfrm>
          <a:prstGeom prst="rect">
            <a:avLst/>
          </a:prstGeom>
        </p:spPr>
        <p:txBody>
          <a:bodyPr wrap="square">
            <a:spAutoFit/>
          </a:bodyPr>
          <a:lstStyle/>
          <a:p>
            <a:r>
              <a:rPr lang="ru-RU" dirty="0" smtClean="0"/>
              <a:t>Продукт </a:t>
            </a:r>
            <a:r>
              <a:rPr lang="ru-RU" dirty="0"/>
              <a:t>труда двойственен и в другом смысле: он представляет собой единство физических и умственных затрат, которые должны оцениваться обществом по-разному. Иначе говоря, они неравноценны. Продукты высококвалифицированного труда ценимы выше, чем неквалифицированного. Ценимы не каким-то отдельным работодателем, пусть им будет коллективный работодатель типа государства, а объективно, т. е. независимо от воли и сознания людей. Продукты высококвалифицированного труда стоят выше продуктов малоквалифицированного труда на шкале вечности, если можно так выразиться. И они будут стоять выше до тех пор, пока существует человеческое общество. Это универсальный закон существования любого общества. А если его нарушить? Что тогда? Г. </a:t>
            </a:r>
            <a:r>
              <a:rPr lang="ru-RU" dirty="0" err="1"/>
              <a:t>Зиммель</a:t>
            </a:r>
            <a:r>
              <a:rPr lang="ru-RU" dirty="0"/>
              <a:t> не строит прогнозов, что произойдет тогда. Он вообще многого не досказывает. За него это должны сделать его потомки. Им-то виднее, что происходит в таком обществе, где носители малоквалифицированного труда, которых именуют латинским словом «пролетариат», объявляются гегемоном общества и возводятся на вершину социальной пирамиды, а носители интеллектуального труда низводятся до уровня париев.</a:t>
            </a:r>
          </a:p>
        </p:txBody>
      </p:sp>
    </p:spTree>
    <p:extLst>
      <p:ext uri="{BB962C8B-B14F-4D97-AF65-F5344CB8AC3E}">
        <p14:creationId xmlns:p14="http://schemas.microsoft.com/office/powerpoint/2010/main" val="27138469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37" y="1412776"/>
            <a:ext cx="9144000" cy="3970318"/>
          </a:xfrm>
          <a:prstGeom prst="rect">
            <a:avLst/>
          </a:prstGeom>
        </p:spPr>
        <p:txBody>
          <a:bodyPr wrap="square">
            <a:spAutoFit/>
          </a:bodyPr>
          <a:lstStyle/>
          <a:p>
            <a:r>
              <a:rPr lang="ru-RU" dirty="0"/>
              <a:t>Создав свой вариант </a:t>
            </a:r>
            <a:r>
              <a:rPr lang="ru-RU" i="1" dirty="0"/>
              <a:t>ценностной теории труда</a:t>
            </a:r>
            <a:r>
              <a:rPr lang="ru-RU" dirty="0"/>
              <a:t> (свой потому, что в истории науки можно насчитать несколько вариантов ценностной теории труда), Г. </a:t>
            </a:r>
            <a:r>
              <a:rPr lang="ru-RU" dirty="0" err="1"/>
              <a:t>Зиммель</a:t>
            </a:r>
            <a:r>
              <a:rPr lang="ru-RU" dirty="0"/>
              <a:t> объявляет войну получившей широкое распространение трудовой теории стоимости Маркса-Смита. По мнению </a:t>
            </a:r>
            <a:r>
              <a:rPr lang="ru-RU" dirty="0" err="1"/>
              <a:t>Зиммеля</a:t>
            </a:r>
            <a:r>
              <a:rPr lang="ru-RU" dirty="0"/>
              <a:t>, последняя предполагает вещи, с которыми никак нельзя согласиться, а именно: 1) </a:t>
            </a:r>
            <a:r>
              <a:rPr lang="ru-RU" i="1" dirty="0"/>
              <a:t>редукцию</a:t>
            </a:r>
            <a:r>
              <a:rPr lang="ru-RU" dirty="0"/>
              <a:t> (сведение) сложного труда к простому;</a:t>
            </a:r>
          </a:p>
          <a:p>
            <a:r>
              <a:rPr lang="ru-RU" dirty="0"/>
              <a:t>2) установление наименее ценного – физического труда – в качестве масштаба и </a:t>
            </a:r>
            <a:r>
              <a:rPr lang="ru-RU" i="1" dirty="0"/>
              <a:t>эталона</a:t>
            </a:r>
            <a:r>
              <a:rPr lang="ru-RU" dirty="0"/>
              <a:t> вообще всех видов конкретного труда; 3) </a:t>
            </a:r>
            <a:r>
              <a:rPr lang="ru-RU" i="1" dirty="0" err="1"/>
              <a:t>онтологизацию</a:t>
            </a:r>
            <a:r>
              <a:rPr lang="ru-RU" dirty="0"/>
              <a:t>, т. е. признание «мускульного труда» в качестве первичной ценности, фундаментальной реальности; 4) </a:t>
            </a:r>
            <a:r>
              <a:rPr lang="ru-RU" i="1" dirty="0" err="1"/>
              <a:t>девализацию</a:t>
            </a:r>
            <a:r>
              <a:rPr lang="ru-RU" dirty="0"/>
              <a:t> умственного труда, признание его как второстепенной ценности. Г. </a:t>
            </a:r>
            <a:r>
              <a:rPr lang="ru-RU" dirty="0" err="1"/>
              <a:t>Зиммель</a:t>
            </a:r>
            <a:r>
              <a:rPr lang="ru-RU" dirty="0"/>
              <a:t> создает и обосновывает </a:t>
            </a:r>
            <a:r>
              <a:rPr lang="ru-RU" i="1" dirty="0"/>
              <a:t>шкалу ценности видов труда</a:t>
            </a:r>
            <a:r>
              <a:rPr lang="ru-RU" dirty="0"/>
              <a:t>, верхние строчки которой занимает умственный труд, а нижние – физический.</a:t>
            </a:r>
          </a:p>
          <a:p>
            <a:r>
              <a:rPr lang="ru-RU" dirty="0"/>
              <a:t>Г. </a:t>
            </a:r>
            <a:r>
              <a:rPr lang="ru-RU" dirty="0" err="1"/>
              <a:t>Зиммель</a:t>
            </a:r>
            <a:r>
              <a:rPr lang="ru-RU" dirty="0"/>
              <a:t> и М. Вебер разработали принципиально новую методологию социального познания, совершив своего рода </a:t>
            </a:r>
            <a:r>
              <a:rPr lang="ru-RU" dirty="0" err="1"/>
              <a:t>коперниканский</a:t>
            </a:r>
            <a:r>
              <a:rPr lang="ru-RU" dirty="0"/>
              <a:t> переворот в социологии. С них, да еще с Э. Дюркгейма она, собственно, и начинается как строгая научная дисциплина.</a:t>
            </a:r>
          </a:p>
        </p:txBody>
      </p:sp>
    </p:spTree>
    <p:extLst>
      <p:ext uri="{BB962C8B-B14F-4D97-AF65-F5344CB8AC3E}">
        <p14:creationId xmlns:p14="http://schemas.microsoft.com/office/powerpoint/2010/main" val="1699807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36712"/>
            <a:ext cx="9144000" cy="3970318"/>
          </a:xfrm>
          <a:prstGeom prst="rect">
            <a:avLst/>
          </a:prstGeom>
        </p:spPr>
        <p:txBody>
          <a:bodyPr wrap="square">
            <a:spAutoFit/>
          </a:bodyPr>
          <a:lstStyle/>
          <a:p>
            <a:r>
              <a:rPr lang="ru-RU" dirty="0"/>
              <a:t>Подчеркнем важность данных положений. Г. </a:t>
            </a:r>
            <a:r>
              <a:rPr lang="ru-RU" dirty="0" err="1"/>
              <a:t>Зиммель</a:t>
            </a:r>
            <a:r>
              <a:rPr lang="ru-RU" dirty="0"/>
              <a:t> совершил </a:t>
            </a:r>
            <a:r>
              <a:rPr lang="ru-RU" dirty="0" err="1"/>
              <a:t>коперниканский</a:t>
            </a:r>
            <a:r>
              <a:rPr lang="ru-RU" dirty="0"/>
              <a:t> переворот в социологии, который, к сожалению, из историков науки никто не заметил. Через двойственную природу продукта труда методологически соединились в одно целое две социологии – социология труда и экономическая социология. Между ними нет пропасти. Хотя во второй половине ХХ в. подавляющее большинство отечественных социологов, особенно заводских, не осознав </a:t>
            </a:r>
            <a:r>
              <a:rPr lang="ru-RU" dirty="0" err="1"/>
              <a:t>зиммелева</a:t>
            </a:r>
            <a:r>
              <a:rPr lang="ru-RU" dirty="0"/>
              <a:t> переворота, пытались свести социологию труда к миру физических факторов, а экономическую социологию – к миру идеальных отношений. В частности, на предприятиях они описывали санитарно-гигиенические условия труда, степень физической тяжести труда, круг функциональных обязанностей, утомляемость и другие факторы, которые можно пусть и косвенно пощупать, увидеть, измерить и тем самым удостоверить на их принадлежность к физическим, технико-экономическим, социально-психологическим факторам. Согласно </a:t>
            </a:r>
            <a:r>
              <a:rPr lang="ru-RU" dirty="0" err="1"/>
              <a:t>Зиммелю</a:t>
            </a:r>
            <a:r>
              <a:rPr lang="ru-RU" dirty="0"/>
              <a:t>, так поступать нельзя. Неправомерно разрывать единую суть продукта труда. Он двойственен и он един одновременно.</a:t>
            </a:r>
          </a:p>
        </p:txBody>
      </p:sp>
    </p:spTree>
    <p:extLst>
      <p:ext uri="{BB962C8B-B14F-4D97-AF65-F5344CB8AC3E}">
        <p14:creationId xmlns:p14="http://schemas.microsoft.com/office/powerpoint/2010/main" val="26892535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92696"/>
            <a:ext cx="9144000" cy="4247317"/>
          </a:xfrm>
          <a:prstGeom prst="rect">
            <a:avLst/>
          </a:prstGeom>
        </p:spPr>
        <p:txBody>
          <a:bodyPr wrap="square">
            <a:spAutoFit/>
          </a:bodyPr>
          <a:lstStyle/>
          <a:p>
            <a:r>
              <a:rPr lang="ru-RU" dirty="0" smtClean="0"/>
              <a:t>Продукт </a:t>
            </a:r>
            <a:r>
              <a:rPr lang="ru-RU" dirty="0"/>
              <a:t>труда двойственен и в другом смысле: он представляет собой единство физических и умственных затрат, которые должны оцениваться обществом по-разному. Иначе говоря, они неравноценны. Продукты высококвалифицированного труда ценимы выше, чем неквалифицированного. Ценимы не каким-то отдельным работодателем, пусть им будет коллективный работодатель типа государства, а объективно, т. е. независимо от воли и сознания людей. Продукты высококвалифицированного труда стоят выше продуктов малоквалифицированного труда на шкале вечности, если можно так выразиться. И они будут стоять выше до тех пор, пока существует человеческое общество. Это универсальный закон существования любого общества. А если его нарушить? Что тогда? Г. </a:t>
            </a:r>
            <a:r>
              <a:rPr lang="ru-RU" dirty="0" err="1"/>
              <a:t>Зиммель</a:t>
            </a:r>
            <a:r>
              <a:rPr lang="ru-RU" dirty="0"/>
              <a:t> не строит прогнозов, что произойдет тогда. Он вообще многого не досказывает. За него это должны сделать его потомки. Им-то виднее, что происходит в таком обществе, где носители малоквалифицированного труда, которых именуют латинским словом «пролетариат», объявляются гегемоном общества и возводятся на вершину социальной пирамиды, а носители интеллектуального труда низводятся до уровня париев.</a:t>
            </a:r>
          </a:p>
        </p:txBody>
      </p:sp>
    </p:spTree>
    <p:extLst>
      <p:ext uri="{BB962C8B-B14F-4D97-AF65-F5344CB8AC3E}">
        <p14:creationId xmlns:p14="http://schemas.microsoft.com/office/powerpoint/2010/main" val="3238787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556792"/>
            <a:ext cx="9144000" cy="3970318"/>
          </a:xfrm>
          <a:prstGeom prst="rect">
            <a:avLst/>
          </a:prstGeom>
        </p:spPr>
        <p:txBody>
          <a:bodyPr wrap="square">
            <a:spAutoFit/>
          </a:bodyPr>
          <a:lstStyle/>
          <a:p>
            <a:r>
              <a:rPr lang="ru-RU" dirty="0"/>
              <a:t>Создав свой вариант </a:t>
            </a:r>
            <a:r>
              <a:rPr lang="ru-RU" i="1" dirty="0"/>
              <a:t>ценностной теории труда</a:t>
            </a:r>
            <a:r>
              <a:rPr lang="ru-RU" dirty="0"/>
              <a:t> (свой потому, что в истории науки можно насчитать несколько вариантов ценностной теории труда), Г. </a:t>
            </a:r>
            <a:r>
              <a:rPr lang="ru-RU" dirty="0" err="1"/>
              <a:t>Зиммель</a:t>
            </a:r>
            <a:r>
              <a:rPr lang="ru-RU" dirty="0"/>
              <a:t> объявляет войну получившей широкое распространение трудовой теории стоимости Маркса-Смита. По мнению </a:t>
            </a:r>
            <a:r>
              <a:rPr lang="ru-RU" dirty="0" err="1"/>
              <a:t>Зиммеля</a:t>
            </a:r>
            <a:r>
              <a:rPr lang="ru-RU" dirty="0"/>
              <a:t>, последняя предполагает вещи, с которыми никак нельзя согласиться, а именно: 1) </a:t>
            </a:r>
            <a:r>
              <a:rPr lang="ru-RU" i="1" dirty="0"/>
              <a:t>редукцию</a:t>
            </a:r>
            <a:r>
              <a:rPr lang="ru-RU" dirty="0"/>
              <a:t> (сведение) сложного труда к простому;</a:t>
            </a:r>
          </a:p>
          <a:p>
            <a:r>
              <a:rPr lang="ru-RU" dirty="0"/>
              <a:t>2) установление наименее ценного – физического труда – в качестве масштаба и </a:t>
            </a:r>
            <a:r>
              <a:rPr lang="ru-RU" i="1" dirty="0"/>
              <a:t>эталона</a:t>
            </a:r>
            <a:r>
              <a:rPr lang="ru-RU" dirty="0"/>
              <a:t> вообще всех видов конкретного труда; 3) </a:t>
            </a:r>
            <a:r>
              <a:rPr lang="ru-RU" i="1" dirty="0" err="1"/>
              <a:t>онтологизацию</a:t>
            </a:r>
            <a:r>
              <a:rPr lang="ru-RU" dirty="0"/>
              <a:t>, т. е. признание «мускульного труда» в качестве первичной ценности, фундаментальной реальности; 4) </a:t>
            </a:r>
            <a:r>
              <a:rPr lang="ru-RU" i="1" dirty="0" err="1"/>
              <a:t>девализацию</a:t>
            </a:r>
            <a:r>
              <a:rPr lang="ru-RU" dirty="0"/>
              <a:t> умственного труда, признание его как второстепенной ценности. Г. </a:t>
            </a:r>
            <a:r>
              <a:rPr lang="ru-RU" dirty="0" err="1"/>
              <a:t>Зиммель</a:t>
            </a:r>
            <a:r>
              <a:rPr lang="ru-RU" dirty="0"/>
              <a:t> создает и обосновывает </a:t>
            </a:r>
            <a:r>
              <a:rPr lang="ru-RU" i="1" dirty="0"/>
              <a:t>шкалу ценности видов труда</a:t>
            </a:r>
            <a:r>
              <a:rPr lang="ru-RU" dirty="0"/>
              <a:t>, верхние строчки которой занимает умственный труд, а нижние – физический.</a:t>
            </a:r>
          </a:p>
          <a:p>
            <a:r>
              <a:rPr lang="ru-RU" dirty="0"/>
              <a:t>Г. </a:t>
            </a:r>
            <a:r>
              <a:rPr lang="ru-RU" dirty="0" err="1"/>
              <a:t>Зиммель</a:t>
            </a:r>
            <a:r>
              <a:rPr lang="ru-RU" dirty="0"/>
              <a:t> и М. Вебер разработали принципиально новую методологию социального познания, совершив своего рода </a:t>
            </a:r>
            <a:r>
              <a:rPr lang="ru-RU" dirty="0" err="1"/>
              <a:t>коперниканский</a:t>
            </a:r>
            <a:r>
              <a:rPr lang="ru-RU" dirty="0"/>
              <a:t> переворот в социологии. С них, да еще с Э. Дюркгейма она, собственно, и начинается как строгая научная дисциплина.</a:t>
            </a:r>
          </a:p>
        </p:txBody>
      </p:sp>
    </p:spTree>
    <p:extLst>
      <p:ext uri="{BB962C8B-B14F-4D97-AF65-F5344CB8AC3E}">
        <p14:creationId xmlns:p14="http://schemas.microsoft.com/office/powerpoint/2010/main" val="38863036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76672"/>
            <a:ext cx="9144000" cy="6186309"/>
          </a:xfrm>
          <a:prstGeom prst="rect">
            <a:avLst/>
          </a:prstGeom>
        </p:spPr>
        <p:txBody>
          <a:bodyPr wrap="square">
            <a:spAutoFit/>
          </a:bodyPr>
          <a:lstStyle/>
          <a:p>
            <a:r>
              <a:rPr lang="ru-RU" b="1" dirty="0"/>
              <a:t>ЭКОНОМИЧЕСКАЯ СОЦИОЛОГИЯ М. ВЕБЕРА</a:t>
            </a:r>
          </a:p>
          <a:p>
            <a:r>
              <a:rPr lang="ru-RU" dirty="0"/>
              <a:t>Другой представитель данной школы </a:t>
            </a:r>
            <a:r>
              <a:rPr lang="ru-RU" b="1" dirty="0"/>
              <a:t>Макс Вебер</a:t>
            </a:r>
            <a:r>
              <a:rPr lang="ru-RU" dirty="0"/>
              <a:t> (1864– 1920) был энциклопедически образованным ученым, общественным и политическим деятелем. Он внес неоценимый вклад практически во все сферы социологии. Правовед по образованию (юриспруденцию он изучал в </a:t>
            </a:r>
            <a:r>
              <a:rPr lang="ru-RU" dirty="0" err="1"/>
              <a:t>Гейдельбергском</a:t>
            </a:r>
            <a:r>
              <a:rPr lang="ru-RU" dirty="0"/>
              <a:t> университете), он начинал свою научную деятельность с исследований в области экономической истории. Его диссертация, посвященная средневековым торговым компаниям, выполнена в духе исторической политэкономии. Среди его работ есть и такие, которые посвящены проблемам социологии труда, промышленному труду, разделению и специализации труда, мотивации и экономическому поведению, социологии бюрократии и организаций. Некоторые из них – в историко-сравнительном плане – поднимаются уже в первых работах Вебера: «К истории торговых обменов в Средние века» (1889) и «Римская аграрная история и ее значение для государственного и частного права» (1891).</a:t>
            </a:r>
          </a:p>
          <a:p>
            <a:r>
              <a:rPr lang="ru-RU" dirty="0"/>
              <a:t>Характерно, что с ранних работ Вебер заявляет основные принципы своей методологии: 1) тесная связь «эмпирической социологии» (выражение Вебера) с исторической социологией; 2) первичность социокультурных факторов (в частности религии) при объяснении экономического и трудового поведения. Средний период творчества – с точки зрения социологии – отмечен его участием в эмпирических исследованиях в промышленности, и только поздний дает необходимые источники для идей Вебера как вполне определившегося теоретического социолога. В 1905 году появляется всемирно известная книга «Протестантская этика и дух капитализма», а в 1922 г. посмертно выходит фундаментальная работа «Хозяйство и общество».</a:t>
            </a:r>
            <a:endParaRPr lang="ru-RU" dirty="0">
              <a:effectLst/>
            </a:endParaRPr>
          </a:p>
        </p:txBody>
      </p:sp>
    </p:spTree>
    <p:extLst>
      <p:ext uri="{BB962C8B-B14F-4D97-AF65-F5344CB8AC3E}">
        <p14:creationId xmlns:p14="http://schemas.microsoft.com/office/powerpoint/2010/main" val="24661749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844824"/>
            <a:ext cx="9144000" cy="3693319"/>
          </a:xfrm>
          <a:prstGeom prst="rect">
            <a:avLst/>
          </a:prstGeom>
        </p:spPr>
        <p:txBody>
          <a:bodyPr wrap="square">
            <a:spAutoFit/>
          </a:bodyPr>
          <a:lstStyle/>
          <a:p>
            <a:r>
              <a:rPr lang="ru-RU" dirty="0"/>
              <a:t>В методологии М. Вебера можно выделить несколько основных моментов: 1) концепция идеального типа; 2) метод причинно-следственного (каузального) объяснения; 3) принцип сопереживающего понимания мотивов поведения; 4) принцип отнесения к ценности. Они родились из попытки объединить эвристику естественных и гуманитарных наук, перенести в социологию все самое рациональное из них и таким способом усилить ее познавательные возможности. Из первых Вебер позаимствовал каузальный метод и приверженность точным фактам, из вторых – метод понимания и «отнесения к ценности». Он резко выступал против </a:t>
            </a:r>
            <a:r>
              <a:rPr lang="ru-RU" dirty="0" err="1"/>
              <a:t>психологизации</a:t>
            </a:r>
            <a:r>
              <a:rPr lang="ru-RU" dirty="0"/>
              <a:t> социологии и использования в ней оценочных суждений, основанных только на субъективных мнениях ученого. Одновременно Вебер не соглашался с применением здесь метафизических универсалий типа «общество», «народ», «государство», «коллектив», полагая, что объектом исследования может быть только индивид, ведь только он обладает мотивацией, сознанием и рациональным поведением.</a:t>
            </a:r>
          </a:p>
        </p:txBody>
      </p:sp>
    </p:spTree>
    <p:extLst>
      <p:ext uri="{BB962C8B-B14F-4D97-AF65-F5344CB8AC3E}">
        <p14:creationId xmlns:p14="http://schemas.microsoft.com/office/powerpoint/2010/main" val="178375148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757" y="87982"/>
            <a:ext cx="9433048" cy="6740307"/>
          </a:xfrm>
          <a:prstGeom prst="rect">
            <a:avLst/>
          </a:prstGeom>
        </p:spPr>
        <p:txBody>
          <a:bodyPr wrap="square">
            <a:spAutoFit/>
          </a:bodyPr>
          <a:lstStyle/>
          <a:p>
            <a:r>
              <a:rPr lang="ru-RU" dirty="0"/>
              <a:t>М. Вебер начинал как исследователь в области экономической истории, изучая характерные для той или иной эпохи институты. Анализируя вопрос о связи экономики с другими сферами – политикой, религией, правом, – он пришел к необходимости специально заняться социологией, рассматривая ее главным образом как социологию экономического поведения людей, или </a:t>
            </a:r>
            <a:r>
              <a:rPr lang="ru-RU" i="1" dirty="0"/>
              <a:t>экономическую социологию</a:t>
            </a:r>
            <a:r>
              <a:rPr lang="ru-RU" dirty="0"/>
              <a:t>. Экономическое действие принадлежит к общему классу рационального поведения и является таковым, если ориентировано на получение выгоды. Оно представляет собой мирный (в отличие от военного, например насильственного захвата) способ контролирования индивидом ресурсов (средств), с помощью которых он намеревается достичь своих целей. Экономические процессы и объекты (предприятие, сырье, рынок) по отношению к экономическому действию выступают в роли целей, средств, препятствий или результатов. В более узкой формулировке экономическое действие включает операции в сфере современного делового предпринимательства, нацеленного на получение прибыли. Конкретно-исторический анализ типов экономического действия вывел Вебера на разделение и специализацию труда, отчуждающие работника от продукта и средств труда, типы государства и подчинения, механизм администрирования и бюрократической власти в организации, отношения между предпринимателем и рабочими.</a:t>
            </a:r>
          </a:p>
          <a:p>
            <a:r>
              <a:rPr lang="ru-RU" dirty="0"/>
              <a:t>Оценивая творчество М. Вебера, известный историк экономической мысли Б. </a:t>
            </a:r>
            <a:r>
              <a:rPr lang="ru-RU" dirty="0" err="1"/>
              <a:t>Селигмен</a:t>
            </a:r>
            <a:r>
              <a:rPr lang="ru-RU" dirty="0"/>
              <a:t> отмечал, что больше всего его интересовала экономическая социология, с точки зрения которой он мог изучить характерные институты общества. Рассматривая прибыль, соотношение спроса и предложения или экономические циклы, Вебер оперировал термином «</a:t>
            </a:r>
            <a:r>
              <a:rPr lang="ru-RU" dirty="0" err="1"/>
              <a:t>economic</a:t>
            </a:r>
            <a:r>
              <a:rPr lang="ru-RU" dirty="0"/>
              <a:t> </a:t>
            </a:r>
            <a:r>
              <a:rPr lang="ru-RU" dirty="0" err="1"/>
              <a:t>sociology</a:t>
            </a:r>
            <a:r>
              <a:rPr lang="ru-RU" dirty="0"/>
              <a:t>». М. Веберу удалось сделать то, что не удавалось никому до него – дать социологическую расшифровку классических понятий политэкономии. Для этого ему пришлось разработать оригинальную концепцию капитализма, изложенную в цикле статей, объединенных общим названием «Протестантская этика и дух капитализма» (1905).</a:t>
            </a:r>
          </a:p>
        </p:txBody>
      </p:sp>
    </p:spTree>
    <p:extLst>
      <p:ext uri="{BB962C8B-B14F-4D97-AF65-F5344CB8AC3E}">
        <p14:creationId xmlns:p14="http://schemas.microsoft.com/office/powerpoint/2010/main" val="36452289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12845"/>
            <a:ext cx="9144000" cy="2862322"/>
          </a:xfrm>
          <a:prstGeom prst="rect">
            <a:avLst/>
          </a:prstGeom>
        </p:spPr>
        <p:txBody>
          <a:bodyPr wrap="square">
            <a:spAutoFit/>
          </a:bodyPr>
          <a:lstStyle/>
          <a:p>
            <a:r>
              <a:rPr lang="ru-RU" dirty="0"/>
              <a:t>Суть социологии капитализма можно </a:t>
            </a:r>
            <a:r>
              <a:rPr lang="ru-RU" dirty="0" err="1"/>
              <a:t>тезисно</a:t>
            </a:r>
            <a:r>
              <a:rPr lang="ru-RU" dirty="0"/>
              <a:t> выразить так: 1) капитализм – это универсально-исторический процесс, охватывающий всю историю человечества; 2) в разные эпохи различные страны, начиная с Древнего Китая, Египта, Вавилона, предпринимали попытки приблизиться к рациональному (правильному, цивилизованному) капитализму, но удалось это сделать только нескольким наиболее развитым странам Западной Европы в Новое время; 3) ключевым моментом, предопределившим успех стран Запада в построении капитализма, явилась не развитая промышленность или экономика, не преимущества политического устройства, а особый тип религии – протестантизм; 4) существует множество форм капитализма, среди них только одна является истинной, а все другие – ложными подобиями.</a:t>
            </a:r>
          </a:p>
        </p:txBody>
      </p:sp>
    </p:spTree>
    <p:extLst>
      <p:ext uri="{BB962C8B-B14F-4D97-AF65-F5344CB8AC3E}">
        <p14:creationId xmlns:p14="http://schemas.microsoft.com/office/powerpoint/2010/main" val="11474637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887" y="188640"/>
            <a:ext cx="9144000" cy="6186309"/>
          </a:xfrm>
          <a:prstGeom prst="rect">
            <a:avLst/>
          </a:prstGeom>
        </p:spPr>
        <p:txBody>
          <a:bodyPr wrap="square">
            <a:spAutoFit/>
          </a:bodyPr>
          <a:lstStyle/>
          <a:p>
            <a:r>
              <a:rPr lang="ru-RU" dirty="0"/>
              <a:t>Процесс «капитализации» всех стран мира, их нацеленность на построение у себя высшей формы товарно-денежных отношений М. Вебер называет рационализацией, высшим проявлением которого стало зарождение современного капитализма. М. Вебер полагал, что западноевропейский капитализм – явление в мировой истории уникальное, оно может никогда больше не повториться, ибо не повторится то стечение обстоятельств, которые его вызвали (главное среди них – протестантизм и соответствующая ему трудовая этика). К правильной модели капитализма не смогли приблизиться древние и средневековые государства, которым из общего набора предпосылок всякий раз недоставало то одного, то двух условий. Идеи западного капитализма не смогла реализовать Россия (ее анализу Вебер посвятил две крупные статьи). Причины – неразвитость средних городских слоев, господство традиционной общины и соответствующей ей крестьянской идеологии («архаического аграрного коммунизма»), утрата частной собственностью священного ореола неприкосновенности, неразвитость личностного начала и основ буржуазной демократии. Огромную роль здесь играет импортированный капитал, хотя общество в целом базируется на архаическом аграрном коммунизме. Иначе говоря, того же самого стечения уникальных обстоятельств – оригинальная религиозная этика труда, необычная экономическая структура, индивидуальные свободы и независимая (секулярная) университетская наука, автохтонная буржуазия и сильный денежный класс, которые породили западный капитализм, – в России быть не может. Зрелый капитализм, импортированный в отсталую страну, только усилит, по мнению Вебера, радикальные социалистические элементы, которые приведут к революции, а та в свою очередь усилит власть бюрократии.</a:t>
            </a:r>
          </a:p>
        </p:txBody>
      </p:sp>
    </p:spTree>
    <p:extLst>
      <p:ext uri="{BB962C8B-B14F-4D97-AF65-F5344CB8AC3E}">
        <p14:creationId xmlns:p14="http://schemas.microsoft.com/office/powerpoint/2010/main" val="16005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49" y="404664"/>
            <a:ext cx="9036496" cy="4801314"/>
          </a:xfrm>
          <a:prstGeom prst="rect">
            <a:avLst/>
          </a:prstGeom>
        </p:spPr>
        <p:txBody>
          <a:bodyPr wrap="square">
            <a:spAutoFit/>
          </a:bodyPr>
          <a:lstStyle/>
          <a:p>
            <a:r>
              <a:rPr lang="ru-RU" b="1" dirty="0"/>
              <a:t>ФРАНЦУЗСКАЯ СОЦИОЛОГИЧЕСКАЯ ШКОЛА: ПЕРВОЕ ПОКОЛЕНИЕ</a:t>
            </a:r>
          </a:p>
          <a:p>
            <a:r>
              <a:rPr lang="ru-RU" dirty="0"/>
              <a:t>Другой школой, внесшей заметный вклад в развитие социологии труда, является французская социологическая школа. В ней также выделяются два поколения. К старшему следует отнести двух великих социалистов-утопистов – Шарля Фурье (1772– 1837) и Клода Анри де Сен-Симона (1760 – 1825). Молодое поколение составили два других великих француза – «отец социологии» Огюст (или Август) Конт (1798– 1857) и самый молодой из них – Эмиль Дюркгейм (1858– 1917).</a:t>
            </a:r>
          </a:p>
          <a:p>
            <a:r>
              <a:rPr lang="ru-RU" dirty="0"/>
              <a:t>Всем им присущи некоторые общие черты. Так, например, социалистическим идеям сочувствовали не только Фурье и Сен-Симон, но также Конт и Дюркгейм, хотя социализм в понимании первого и второго поколения означал не одно и то же. Другая особенность – стремление соединить научно-технический и социальный прогресс в некоем утопическом проекте. Наконец, приоритет коллективного труда над индивидуальным, альтруистических ценностей над эгоистическими. Все это родовые черты именно французской школы. Напротив, для английской школы общими свойствами являлись утилитаризм и этика индивидуализма, акцент скорее на экономических, чем на социальных аспектах труда, трезвый расчет и реализм, приоритет ценностей капитализма над социализмом.</a:t>
            </a:r>
            <a:endParaRPr lang="ru-RU" dirty="0">
              <a:effectLst/>
            </a:endParaRPr>
          </a:p>
        </p:txBody>
      </p:sp>
    </p:spTree>
    <p:extLst>
      <p:ext uri="{BB962C8B-B14F-4D97-AF65-F5344CB8AC3E}">
        <p14:creationId xmlns:p14="http://schemas.microsoft.com/office/powerpoint/2010/main" val="25568223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84784"/>
            <a:ext cx="9144000" cy="4524315"/>
          </a:xfrm>
          <a:prstGeom prst="rect">
            <a:avLst/>
          </a:prstGeom>
        </p:spPr>
        <p:txBody>
          <a:bodyPr wrap="square">
            <a:spAutoFit/>
          </a:bodyPr>
          <a:lstStyle/>
          <a:p>
            <a:r>
              <a:rPr lang="ru-RU" dirty="0"/>
              <a:t>Путь к достижению успеха в протестантизме имеет две составляющие: 1) рационально организованный бизнес, учет потраченных усилий, времени, средств, дисциплину и исполнительность, расчетливость, экономность; 2) нравственную чистоту бизнеса, этический кодекс поведения предпринимателя, честность в отношениях, соблюдение данного слова, отказ от мошенничества и обмана, поддержание высокого престижа и имиджа своей фирмы. Мотивация, основанная на протестантской трудовой этике, ориентирована на индивидуалистические стимулы, подкрепленные религиозным авторитетом. Индивид знает, ради чего он напряженно трудится. Во-первых, для того чтобы выжить в экономически нестабильной среде, ибо за него это никто не сделает. Во-вторых, добросовестный труд ведет к приращению капиталов и повышению социального статуса. В-третьих, заниматься предпринимательской деятельностью вовсе не греховно, а напротив, является богоугодным делом. Наконец, в-четвертых, трудолюбие – это путь к спасению души.</a:t>
            </a:r>
          </a:p>
          <a:p>
            <a:r>
              <a:rPr lang="ru-RU" dirty="0"/>
              <a:t>Социология Вебера оказала фундаментальное влияние на западную социологию ХХ в. Интерес к ней не угасает многие десятилетия под общим названием «</a:t>
            </a:r>
            <a:r>
              <a:rPr lang="ru-RU" dirty="0" err="1"/>
              <a:t>веберовский</a:t>
            </a:r>
            <a:r>
              <a:rPr lang="ru-RU" dirty="0"/>
              <a:t> ренессанс».</a:t>
            </a:r>
          </a:p>
        </p:txBody>
      </p:sp>
    </p:spTree>
    <p:extLst>
      <p:ext uri="{BB962C8B-B14F-4D97-AF65-F5344CB8AC3E}">
        <p14:creationId xmlns:p14="http://schemas.microsoft.com/office/powerpoint/2010/main" val="24674667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80728"/>
            <a:ext cx="9144000" cy="3693319"/>
          </a:xfrm>
          <a:prstGeom prst="rect">
            <a:avLst/>
          </a:prstGeom>
        </p:spPr>
        <p:txBody>
          <a:bodyPr wrap="square">
            <a:spAutoFit/>
          </a:bodyPr>
          <a:lstStyle/>
          <a:p>
            <a:r>
              <a:rPr lang="ru-RU" b="1" dirty="0"/>
              <a:t>АМЕРИКАНСКИЙ ИНСТИТУЦИОНАЛИЗМ</a:t>
            </a:r>
          </a:p>
          <a:p>
            <a:r>
              <a:rPr lang="ru-RU" dirty="0"/>
              <a:t>Примерно в те же годы с критикой английской политэкономии и марксизма (как ее логического продолжения) выступил американский социолог </a:t>
            </a:r>
            <a:r>
              <a:rPr lang="ru-RU" b="1" dirty="0" err="1"/>
              <a:t>Торстейн</a:t>
            </a:r>
            <a:r>
              <a:rPr lang="ru-RU" b="1" dirty="0"/>
              <a:t> </a:t>
            </a:r>
            <a:r>
              <a:rPr lang="ru-RU" b="1" dirty="0" err="1"/>
              <a:t>Веблен</a:t>
            </a:r>
            <a:r>
              <a:rPr lang="ru-RU" dirty="0"/>
              <a:t> (1857– 1929), заложивший теоретические основы самостоятельной школы – </a:t>
            </a:r>
            <a:r>
              <a:rPr lang="ru-RU" dirty="0" err="1"/>
              <a:t>институционализма</a:t>
            </a:r>
            <a:r>
              <a:rPr lang="ru-RU" dirty="0"/>
              <a:t>. К ней относят также Роберта </a:t>
            </a:r>
            <a:r>
              <a:rPr lang="ru-RU" dirty="0" err="1"/>
              <a:t>Хокси</a:t>
            </a:r>
            <a:r>
              <a:rPr lang="ru-RU" dirty="0"/>
              <a:t>, известного своими нападками на тейлоризм и созданием институциональной теории тред-юнионизма (до сих пор пользующейся влиянием), </a:t>
            </a:r>
            <a:r>
              <a:rPr lang="ru-RU" dirty="0" err="1"/>
              <a:t>Карлтона</a:t>
            </a:r>
            <a:r>
              <a:rPr lang="ru-RU" dirty="0"/>
              <a:t> Паркера, разработавшего психологическую теорию отношений в промышленности, его ученика Джона Р. </a:t>
            </a:r>
            <a:r>
              <a:rPr lang="ru-RU" dirty="0" err="1"/>
              <a:t>Коммонса</a:t>
            </a:r>
            <a:r>
              <a:rPr lang="ru-RU" dirty="0"/>
              <a:t>, Уэсли К. Митчелла, </a:t>
            </a:r>
            <a:r>
              <a:rPr lang="ru-RU" dirty="0" err="1"/>
              <a:t>Селига</a:t>
            </a:r>
            <a:r>
              <a:rPr lang="ru-RU" dirty="0"/>
              <a:t> </a:t>
            </a:r>
            <a:r>
              <a:rPr lang="ru-RU" dirty="0" err="1"/>
              <a:t>Перлмена</a:t>
            </a:r>
            <a:r>
              <a:rPr lang="ru-RU" dirty="0"/>
              <a:t>; авторов известной в области американского менеджмента книги «Современная корпорация и частная собственность» Адольфа </a:t>
            </a:r>
            <a:r>
              <a:rPr lang="ru-RU" dirty="0" err="1"/>
              <a:t>Берли</a:t>
            </a:r>
            <a:r>
              <a:rPr lang="ru-RU" dirty="0"/>
              <a:t> и </a:t>
            </a:r>
            <a:r>
              <a:rPr lang="ru-RU" dirty="0" err="1"/>
              <a:t>Гарднера</a:t>
            </a:r>
            <a:r>
              <a:rPr lang="ru-RU" dirty="0"/>
              <a:t> </a:t>
            </a:r>
            <a:r>
              <a:rPr lang="ru-RU" dirty="0" err="1"/>
              <a:t>Минза</a:t>
            </a:r>
            <a:r>
              <a:rPr lang="ru-RU" dirty="0"/>
              <a:t>, наконец, одного из выдающихся экономистов и социологов современности Джона К. </a:t>
            </a:r>
            <a:r>
              <a:rPr lang="ru-RU" dirty="0" err="1"/>
              <a:t>Гэлбрейта</a:t>
            </a:r>
            <a:r>
              <a:rPr lang="ru-RU" dirty="0"/>
              <a:t>.</a:t>
            </a:r>
          </a:p>
          <a:p>
            <a:r>
              <a:rPr lang="ru-RU" dirty="0"/>
              <a:t>Критика Т. </a:t>
            </a:r>
            <a:r>
              <a:rPr lang="ru-RU" dirty="0" err="1"/>
              <a:t>Вебленом</a:t>
            </a:r>
            <a:r>
              <a:rPr lang="ru-RU" dirty="0"/>
              <a:t> классической политэкономии потребовала такого пересмотра принципов экономической теории, какого до тех пор никогда не предпринималось. </a:t>
            </a:r>
          </a:p>
        </p:txBody>
      </p:sp>
    </p:spTree>
    <p:extLst>
      <p:ext uri="{BB962C8B-B14F-4D97-AF65-F5344CB8AC3E}">
        <p14:creationId xmlns:p14="http://schemas.microsoft.com/office/powerpoint/2010/main" val="2424273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340768"/>
            <a:ext cx="9144000" cy="4247317"/>
          </a:xfrm>
          <a:prstGeom prst="rect">
            <a:avLst/>
          </a:prstGeom>
        </p:spPr>
        <p:txBody>
          <a:bodyPr wrap="square">
            <a:spAutoFit/>
          </a:bodyPr>
          <a:lstStyle/>
          <a:p>
            <a:r>
              <a:rPr lang="ru-RU" dirty="0" smtClean="0"/>
              <a:t>Вместо </a:t>
            </a:r>
            <a:r>
              <a:rPr lang="ru-RU" dirty="0"/>
              <a:t>изучения статического состояния реальности, предполагающего неизменность социальных явлений, </a:t>
            </a:r>
            <a:r>
              <a:rPr lang="ru-RU" dirty="0" err="1"/>
              <a:t>Веблен</a:t>
            </a:r>
            <a:r>
              <a:rPr lang="ru-RU" dirty="0"/>
              <a:t> предложил </a:t>
            </a:r>
            <a:r>
              <a:rPr lang="ru-RU" i="1" dirty="0"/>
              <a:t>генетический метод</a:t>
            </a:r>
            <a:r>
              <a:rPr lang="ru-RU" dirty="0"/>
              <a:t>. Предметом экономической науки должны стать </a:t>
            </a:r>
            <a:r>
              <a:rPr lang="ru-RU" i="1" dirty="0"/>
              <a:t>мотивы поведения потребителей,</a:t>
            </a:r>
            <a:r>
              <a:rPr lang="ru-RU" dirty="0"/>
              <a:t> их образ жизни и взаимоотношения. </a:t>
            </a:r>
            <a:r>
              <a:rPr lang="ru-RU" i="1" dirty="0"/>
              <a:t>Учение об институтах,</a:t>
            </a:r>
            <a:r>
              <a:rPr lang="ru-RU" dirty="0"/>
              <a:t> теория эксплуатации, </a:t>
            </a:r>
            <a:r>
              <a:rPr lang="ru-RU" i="1" dirty="0"/>
              <a:t>концепция праздного класса</a:t>
            </a:r>
            <a:r>
              <a:rPr lang="ru-RU" dirty="0"/>
              <a:t>, наконец, исторический анализ промышленности базировались у </a:t>
            </a:r>
            <a:r>
              <a:rPr lang="ru-RU" dirty="0" err="1"/>
              <a:t>Веблена</a:t>
            </a:r>
            <a:r>
              <a:rPr lang="ru-RU" dirty="0"/>
              <a:t> на изучении трудовой деятельности человека, его мотивов и поведения. История человеческой цивилизации – это смена преобладающих в определенные периоды истории различных социальных институтов (например, институт частной собственности, классов, денежной конкуренции, демонстративного потребления), трактуемых им как общепринятые образцы поведения и привычек мастерства. Учение </a:t>
            </a:r>
            <a:r>
              <a:rPr lang="ru-RU" dirty="0" err="1"/>
              <a:t>Веблена</a:t>
            </a:r>
            <a:r>
              <a:rPr lang="ru-RU" dirty="0"/>
              <a:t> называют также </a:t>
            </a:r>
            <a:r>
              <a:rPr lang="ru-RU" i="1" dirty="0"/>
              <a:t>технократической теорией</a:t>
            </a:r>
            <a:r>
              <a:rPr lang="ru-RU" dirty="0"/>
              <a:t> за то, что главную роль в экономическом и культурном развитии общества он отводил технократии – менеджерам и научно-технической интеллигенции. На технократической теории и социологической концепции потребления </a:t>
            </a:r>
            <a:r>
              <a:rPr lang="ru-RU" dirty="0" err="1"/>
              <a:t>Веблена</a:t>
            </a:r>
            <a:r>
              <a:rPr lang="ru-RU" dirty="0"/>
              <a:t> базируются современные концепции общества потребления, индустриального и постиндустриального общества </a:t>
            </a:r>
            <a:r>
              <a:rPr lang="ru-RU" dirty="0" err="1"/>
              <a:t>Гэлбрейта</a:t>
            </a:r>
            <a:r>
              <a:rPr lang="ru-RU" dirty="0"/>
              <a:t>, Белла, </a:t>
            </a:r>
            <a:r>
              <a:rPr lang="ru-RU" dirty="0" err="1"/>
              <a:t>Ростоу</a:t>
            </a:r>
            <a:r>
              <a:rPr lang="ru-RU" dirty="0"/>
              <a:t> и </a:t>
            </a:r>
            <a:r>
              <a:rPr lang="ru-RU" dirty="0" err="1"/>
              <a:t>Тоффлера</a:t>
            </a:r>
            <a:r>
              <a:rPr lang="ru-RU" dirty="0"/>
              <a:t>.</a:t>
            </a:r>
            <a:endParaRPr lang="ru-RU" dirty="0">
              <a:effectLst/>
            </a:endParaRPr>
          </a:p>
        </p:txBody>
      </p:sp>
    </p:spTree>
    <p:extLst>
      <p:ext uri="{BB962C8B-B14F-4D97-AF65-F5344CB8AC3E}">
        <p14:creationId xmlns:p14="http://schemas.microsoft.com/office/powerpoint/2010/main" val="230678625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5909310"/>
          </a:xfrm>
          <a:prstGeom prst="rect">
            <a:avLst/>
          </a:prstGeom>
        </p:spPr>
        <p:txBody>
          <a:bodyPr wrap="square">
            <a:spAutoFit/>
          </a:bodyPr>
          <a:lstStyle/>
          <a:p>
            <a:r>
              <a:rPr lang="ru-RU" dirty="0"/>
              <a:t>Другой представитель </a:t>
            </a:r>
            <a:r>
              <a:rPr lang="ru-RU" dirty="0" err="1"/>
              <a:t>институционализма</a:t>
            </a:r>
            <a:r>
              <a:rPr lang="ru-RU" dirty="0"/>
              <a:t> </a:t>
            </a:r>
            <a:r>
              <a:rPr lang="ru-RU" b="1" dirty="0"/>
              <a:t>Джон Р. </a:t>
            </a:r>
            <a:r>
              <a:rPr lang="ru-RU" b="1" dirty="0" err="1"/>
              <a:t>Коммонс</a:t>
            </a:r>
            <a:r>
              <a:rPr lang="ru-RU" dirty="0"/>
              <a:t> (1862– 1945) известен как автор классического труда «История рабочего класса в США», руководитель группы, подготовившей десятитомное издание «Документированная история промышленного общества». Для него предмет экономики – поведение человеческих субъектов, распознавание мотивов и целей действия людей методом вживания. Экономическое для </a:t>
            </a:r>
            <a:r>
              <a:rPr lang="ru-RU" dirty="0" err="1"/>
              <a:t>Коммонса</a:t>
            </a:r>
            <a:r>
              <a:rPr lang="ru-RU" dirty="0"/>
              <a:t> было неотрывно от социального.</a:t>
            </a:r>
          </a:p>
          <a:p>
            <a:r>
              <a:rPr lang="ru-RU" dirty="0"/>
              <a:t>В отличие от </a:t>
            </a:r>
            <a:r>
              <a:rPr lang="ru-RU" dirty="0" err="1"/>
              <a:t>Веблена</a:t>
            </a:r>
            <a:r>
              <a:rPr lang="ru-RU" dirty="0"/>
              <a:t> он в меньшей степени был склонен к глобальным обобщениям, полагаясь больше на метод «</a:t>
            </a:r>
            <a:r>
              <a:rPr lang="ru-RU" dirty="0" err="1"/>
              <a:t>case</a:t>
            </a:r>
            <a:r>
              <a:rPr lang="ru-RU" dirty="0"/>
              <a:t> </a:t>
            </a:r>
            <a:r>
              <a:rPr lang="ru-RU" dirty="0" err="1"/>
              <a:t>study</a:t>
            </a:r>
            <a:r>
              <a:rPr lang="ru-RU" dirty="0"/>
              <a:t>» (анализ конкретных случаев). </a:t>
            </a:r>
            <a:r>
              <a:rPr lang="ru-RU" dirty="0" err="1"/>
              <a:t>Коммонс</a:t>
            </a:r>
            <a:r>
              <a:rPr lang="ru-RU" dirty="0"/>
              <a:t> исходил из групповой природы человеческих отношений, утверждая, что с помощью категории экономической сделки (рыночной, административной и распределительной) можно глубоко изучить генезис и функционирование таких «коллективных институтов», как корпорации, профсоюзы и предпринимательские ассоциации. Он выделил несколько основных субъектов экономического действия – так называемые группы давления: труд и капитал, покупатели и продавцы, фермеры и оптовые покупатели, заемщики, налогоплательщики, а также пять принципов экономического поведения (государственная власть, производительность, редкость, оценки будущих благ и правила деятельности). Взгляды </a:t>
            </a:r>
            <a:r>
              <a:rPr lang="ru-RU" dirty="0" err="1"/>
              <a:t>Коммонса</a:t>
            </a:r>
            <a:r>
              <a:rPr lang="ru-RU" dirty="0"/>
              <a:t> можно характеризовать как концепцию, в которой намерения, цели и действия людей ведут к организации. Таким способом устанавливаются экономические отношения. Поскольку субъектом подобных отношений выступают социальные группы, поведение которых анализируется в терминах намерений и мотивов, то, несомненно, его взгляды можно отнести также и к экономической социологии.</a:t>
            </a:r>
          </a:p>
        </p:txBody>
      </p:sp>
    </p:spTree>
    <p:extLst>
      <p:ext uri="{BB962C8B-B14F-4D97-AF65-F5344CB8AC3E}">
        <p14:creationId xmlns:p14="http://schemas.microsoft.com/office/powerpoint/2010/main" val="20593626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28343"/>
            <a:ext cx="9144000" cy="2308324"/>
          </a:xfrm>
          <a:prstGeom prst="rect">
            <a:avLst/>
          </a:prstGeom>
        </p:spPr>
        <p:txBody>
          <a:bodyPr wrap="square">
            <a:spAutoFit/>
          </a:bodyPr>
          <a:lstStyle/>
          <a:p>
            <a:r>
              <a:rPr lang="ru-RU" dirty="0"/>
              <a:t>Классический период в развитии социологии и социологии труда отмечен не только разработкой глобальных теоретических концепций, построенных на сравнительном анализе исторического процесса. Таковы социально-философские и социолого-экономические построения О. Конта, Э. Дюркгейма, К. Маркса, Г. </a:t>
            </a:r>
            <a:r>
              <a:rPr lang="ru-RU" dirty="0" err="1"/>
              <a:t>Зиммеля</a:t>
            </a:r>
            <a:r>
              <a:rPr lang="ru-RU" dirty="0"/>
              <a:t>, М. Вебера, М. Шелера и Т. </a:t>
            </a:r>
            <a:r>
              <a:rPr lang="ru-RU" dirty="0" err="1"/>
              <a:t>Веблена</a:t>
            </a:r>
            <a:r>
              <a:rPr lang="ru-RU" dirty="0"/>
              <a:t>. Их можно отнести к </a:t>
            </a:r>
            <a:r>
              <a:rPr lang="ru-RU" dirty="0" err="1"/>
              <a:t>макросоциологии</a:t>
            </a:r>
            <a:r>
              <a:rPr lang="ru-RU" dirty="0"/>
              <a:t>. Особенностью данного периода является также разработка методологических оснований социального познания. Таким образом, теоретико-методологический фундамент современной социологии главным образом был заложен именно в это время.</a:t>
            </a:r>
          </a:p>
        </p:txBody>
      </p:sp>
    </p:spTree>
    <p:extLst>
      <p:ext uri="{BB962C8B-B14F-4D97-AF65-F5344CB8AC3E}">
        <p14:creationId xmlns:p14="http://schemas.microsoft.com/office/powerpoint/2010/main" val="363372402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268760"/>
            <a:ext cx="9144000" cy="5078313"/>
          </a:xfrm>
          <a:prstGeom prst="rect">
            <a:avLst/>
          </a:prstGeom>
        </p:spPr>
        <p:txBody>
          <a:bodyPr wrap="square">
            <a:spAutoFit/>
          </a:bodyPr>
          <a:lstStyle/>
          <a:p>
            <a:r>
              <a:rPr lang="ru-RU" b="1" dirty="0"/>
              <a:t>ЭМПИРИЧЕСКАЯ СОЦИОЛОГИЯ</a:t>
            </a:r>
          </a:p>
          <a:p>
            <a:r>
              <a:rPr lang="ru-RU" dirty="0"/>
              <a:t>Гораздо меньше пишут о развитии </a:t>
            </a:r>
            <a:r>
              <a:rPr lang="ru-RU" i="1" dirty="0"/>
              <a:t>эмпирической</a:t>
            </a:r>
            <a:r>
              <a:rPr lang="ru-RU" dirty="0"/>
              <a:t> и </a:t>
            </a:r>
            <a:r>
              <a:rPr lang="ru-RU" i="1" dirty="0"/>
              <a:t>прикладной социологии</a:t>
            </a:r>
            <a:r>
              <a:rPr lang="ru-RU" dirty="0"/>
              <a:t> труда в XIX – первой четверти XX в. Однако и в этой области известны значительные достижения, без анализа которых история классического периода будет неполной.</a:t>
            </a:r>
          </a:p>
          <a:p>
            <a:r>
              <a:rPr lang="ru-RU" dirty="0"/>
              <a:t>Эмпирическая социология, как и теоретическая (академическая), особенно широко развивалась в трех европейских центрах – Англии, Франции и Германии. Для ее становления характерны следующие особенности. Во-первых, эмпирические социальные исследования появились раньше и имеют более давнюю историю, чем академическая социология. В Англии и во Франции они проводились еще в XVII в., т. е. со времен «политической арифметики» и «социальной физики» (задолго до возникновения самого слова «социология»). Английские «политические арифметики» XVII в. (Уильям </a:t>
            </a:r>
            <a:r>
              <a:rPr lang="ru-RU" dirty="0" err="1"/>
              <a:t>Петти</a:t>
            </a:r>
            <a:r>
              <a:rPr lang="ru-RU" dirty="0"/>
              <a:t>, Джон </a:t>
            </a:r>
            <a:r>
              <a:rPr lang="ru-RU" dirty="0" err="1"/>
              <a:t>Граунт</a:t>
            </a:r>
            <a:r>
              <a:rPr lang="ru-RU" dirty="0"/>
              <a:t>, Грегори Кинг и Эдмунд Галлей) выработали методы количественного исследования социальных процессов; в частности, Дж. </a:t>
            </a:r>
            <a:r>
              <a:rPr lang="ru-RU" dirty="0" err="1"/>
              <a:t>Граунт</a:t>
            </a:r>
            <a:r>
              <a:rPr lang="ru-RU" dirty="0"/>
              <a:t> применил их в 1662 г. к анализу уровней смертности. Во-вторых, методология и методика эмпирических исследований разрабатывались главным образом естествоиспытателями, а теоретическая социология – философами (ими были О. Конт, Э. Дюркгейм, Г. </a:t>
            </a:r>
            <a:r>
              <a:rPr lang="ru-RU" dirty="0" err="1"/>
              <a:t>Зиммель</a:t>
            </a:r>
            <a:r>
              <a:rPr lang="ru-RU" dirty="0"/>
              <a:t>, Ф. Теннис). Многие выдающиеся естествоиспытатели (Э. Галлей, П. Лаплас, Ж. Бюффон, А. Лавуазье) вошли в число родоначальников эмпирической социологии.</a:t>
            </a:r>
            <a:endParaRPr lang="ru-RU" dirty="0">
              <a:effectLst/>
            </a:endParaRPr>
          </a:p>
        </p:txBody>
      </p:sp>
    </p:spTree>
    <p:extLst>
      <p:ext uri="{BB962C8B-B14F-4D97-AF65-F5344CB8AC3E}">
        <p14:creationId xmlns:p14="http://schemas.microsoft.com/office/powerpoint/2010/main" val="364660350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64704"/>
            <a:ext cx="9144000" cy="5632311"/>
          </a:xfrm>
          <a:prstGeom prst="rect">
            <a:avLst/>
          </a:prstGeom>
        </p:spPr>
        <p:txBody>
          <a:bodyPr wrap="square">
            <a:spAutoFit/>
          </a:bodyPr>
          <a:lstStyle/>
          <a:p>
            <a:r>
              <a:rPr lang="ru-RU" dirty="0"/>
              <a:t>Изучение социальных процессов у них тесно связано с исследованием природы, а работа Лапласа «Философские очерки о вероятностях» (1795) построена на количественном описании народонаселения.</a:t>
            </a:r>
          </a:p>
          <a:p>
            <a:r>
              <a:rPr lang="ru-RU" dirty="0"/>
              <a:t>Третья особенность – на ранних этапах теоретическая и эмпирическая социология развивались параллельно и в отрыве друг от друга. В академической социологии преобладали глобальные эволюционные схемы и сравнительно-исторический метод, которые не требовали строгого эмпирического подтверждения, довольствовались некритическим сбором фактов для иллюстрации априорных схем. Так было до конца XIX в., когда Дюркгейм и Вебер вплотную не занялись методологией. Учение Конта и Спенсера воспринималось многими как синоним умозрительной философии. Разрыв теории и эмпирии, под знаком которой проходило становление классической социологии XIX в., усугублялся тем, что, с одной стороны, </a:t>
            </a:r>
            <a:r>
              <a:rPr lang="ru-RU" dirty="0" err="1"/>
              <a:t>макросоциологические</a:t>
            </a:r>
            <a:r>
              <a:rPr lang="ru-RU" dirty="0"/>
              <a:t> теории принципиально не допускали проверки на микроуровне, с другой – они были ориентированы только на прошлое (социология в целом формировалась именно как историческая социология), а эмпирические исследования были посвящены злободневным проблемам современного общества. Только в 20-е гг. XX в. начинается соединение теоретической и эмпирической социологии и – как способ такого соединения – разрабатывается количественная (в отличие от качественной у Дюркгейма, </a:t>
            </a:r>
            <a:r>
              <a:rPr lang="ru-RU" dirty="0" err="1"/>
              <a:t>Зиммеля</a:t>
            </a:r>
            <a:r>
              <a:rPr lang="ru-RU" dirty="0"/>
              <a:t>, Тенниса и Вебера) методология, яркими представителями которой явились П. </a:t>
            </a:r>
            <a:r>
              <a:rPr lang="ru-RU" dirty="0" err="1"/>
              <a:t>Лазарсфельд</a:t>
            </a:r>
            <a:r>
              <a:rPr lang="ru-RU" dirty="0"/>
              <a:t>, Р. Мертон, Дж. </a:t>
            </a:r>
            <a:r>
              <a:rPr lang="ru-RU" dirty="0" err="1"/>
              <a:t>Ландберг</a:t>
            </a:r>
            <a:r>
              <a:rPr lang="ru-RU" dirty="0"/>
              <a:t> и др.</a:t>
            </a:r>
          </a:p>
        </p:txBody>
      </p:sp>
    </p:spTree>
    <p:extLst>
      <p:ext uri="{BB962C8B-B14F-4D97-AF65-F5344CB8AC3E}">
        <p14:creationId xmlns:p14="http://schemas.microsoft.com/office/powerpoint/2010/main" val="22618901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12776"/>
            <a:ext cx="9144000" cy="4524315"/>
          </a:xfrm>
          <a:prstGeom prst="rect">
            <a:avLst/>
          </a:prstGeom>
        </p:spPr>
        <p:txBody>
          <a:bodyPr wrap="square">
            <a:spAutoFit/>
          </a:bodyPr>
          <a:lstStyle/>
          <a:p>
            <a:r>
              <a:rPr lang="ru-RU" dirty="0"/>
              <a:t>Четвертая особенность – эмпирическая социология зародилась вне сферы университетов (как центров научной мысли), а в практической сфере – в среде государственных служащих, предпринимателей, врачей, ученых-естественников, учителей. Ее возникновение стимулировалось практическими нуждами капиталистического общества, развитие которого в XIX в. вело к быстрому росту городов (интенсивная урбанизация), поляризации бедности и богатства (как следствия интенсивной индустриализации), пауперизации населения и увеличению преступности (неизбежных на стадии первоначального накопления). В это же самое время ускоренно формируются «средние слои» и буржуазная прослойка, всегда выступавшие за порядок и стабильность, укрепляются институт общественного мнения и пресса. Наконец, возрастает число различного рода общественных движений, выступающих за социальные реформы и либерализацию нравов, придерживающихся просветительских и благотворительных целей. Таким образом, для проведения эмпирических исследований, выявления социальных болезней общества объективно созрели те силы, которые могли бы выступить в роли, с одной стороны, субъектов социального заказа, а с другой – субъектов его исполнения, т. е. непосредственных исследователей.</a:t>
            </a:r>
          </a:p>
        </p:txBody>
      </p:sp>
    </p:spTree>
    <p:extLst>
      <p:ext uri="{BB962C8B-B14F-4D97-AF65-F5344CB8AC3E}">
        <p14:creationId xmlns:p14="http://schemas.microsoft.com/office/powerpoint/2010/main" val="30924539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0100"/>
            <a:ext cx="9144000" cy="7017306"/>
          </a:xfrm>
          <a:prstGeom prst="rect">
            <a:avLst/>
          </a:prstGeom>
        </p:spPr>
        <p:txBody>
          <a:bodyPr wrap="square">
            <a:spAutoFit/>
          </a:bodyPr>
          <a:lstStyle/>
          <a:p>
            <a:r>
              <a:rPr lang="ru-RU" dirty="0" smtClean="0"/>
              <a:t>Большое </a:t>
            </a:r>
            <a:r>
              <a:rPr lang="ru-RU" dirty="0"/>
              <a:t>влияние на становление эмпирических социальных исследований оказали монументальные исследования аграрного труда англичанина Джона </a:t>
            </a:r>
            <a:r>
              <a:rPr lang="ru-RU" dirty="0" err="1"/>
              <a:t>Синклера</a:t>
            </a:r>
            <a:r>
              <a:rPr lang="ru-RU" dirty="0"/>
              <a:t> «Статистическое описание Шотландии» (в 21 т.). В специально составленном вопроснике затрагивались проблемы половозрастной и профессионально-квалификационной структуры населения, состояния сельского труда и ремесел. Исследование Джеймса Кей-</a:t>
            </a:r>
            <a:r>
              <a:rPr lang="ru-RU" dirty="0" err="1"/>
              <a:t>Шаттлуорта</a:t>
            </a:r>
            <a:r>
              <a:rPr lang="ru-RU" dirty="0"/>
              <a:t> «Моральные и физические условия жизни текстильных рабочих Манчестера» (1832) касалось санитарных условий быта трудящихся. Значительный след в английской эмпирической науке оставили исследования ливерпульского предпринимателя-судовладельца Чарлза Бута (1840 – 1916). Его ориентация на эмпирическое изучение проблем бедности, занятий и условий жизни в промышленном городе явилось следствием не академического, а практического интереса. Вышедшее в 1889– 1903 гг. </a:t>
            </a:r>
            <a:r>
              <a:rPr lang="ru-RU" dirty="0" err="1"/>
              <a:t>семнадцатитомное</a:t>
            </a:r>
            <a:r>
              <a:rPr lang="ru-RU" dirty="0"/>
              <a:t> произведение «Жизнь и труд людей в Лондоне» отличалось тщательной проработкой методики и техники сбора и анализа данных. Ч. Бут известен тем, что он стоял у истоков течения, изучавшего экологию города и социальное картирование городских районов. Статистическое описание охватывало сравнительный анализ условий жизни различных слоев населения, связи бедности с занятостью, условиями труда и регулярностью доходов. Он провел огромное число интервью с работодателями, профсоюзными лидерами, рабочими, создал новую классификацию населения на три класса (низший, средний и высший), сравнил условия жизни и труда работников различных отраслей промышленности. В проведении исследования Бута от начальной до заключительной фазы принимала участие основательница Фабианского (социалистического) общества Беатриса </a:t>
            </a:r>
            <a:r>
              <a:rPr lang="ru-RU" dirty="0" err="1"/>
              <a:t>Вебб</a:t>
            </a:r>
            <a:r>
              <a:rPr lang="ru-RU" dirty="0"/>
              <a:t> (1858– 1943), которая позже со своим супругом Сиднеем </a:t>
            </a:r>
            <a:r>
              <a:rPr lang="ru-RU" dirty="0" err="1"/>
              <a:t>Веббом</a:t>
            </a:r>
            <a:r>
              <a:rPr lang="ru-RU" dirty="0"/>
              <a:t> (1859– 1947) напишет знаменитый труд по истории рабочего движения «История тред-юнионизма» (1894), где на богатом документальном материале прослеживается эволюция различных социальных институтов.</a:t>
            </a:r>
          </a:p>
        </p:txBody>
      </p:sp>
    </p:spTree>
    <p:extLst>
      <p:ext uri="{BB962C8B-B14F-4D97-AF65-F5344CB8AC3E}">
        <p14:creationId xmlns:p14="http://schemas.microsoft.com/office/powerpoint/2010/main" val="3736608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028343"/>
            <a:ext cx="9144000" cy="2308324"/>
          </a:xfrm>
          <a:prstGeom prst="rect">
            <a:avLst/>
          </a:prstGeom>
        </p:spPr>
        <p:txBody>
          <a:bodyPr wrap="square">
            <a:spAutoFit/>
          </a:bodyPr>
          <a:lstStyle/>
          <a:p>
            <a:r>
              <a:rPr lang="ru-RU" dirty="0"/>
              <a:t>В начале XIX века отмечается своеобразный бум социальной эмпирики. После долгого перерыва в Англии и Франции возобновляются регулярные переписи населения (1801), формируется система статистических служб и обществ, объединившая энтузиастов эмпирических исследований (Манчестерское и Лондонское статистические общества, Центр всеобщей статистики Франции и т. д.). Социальная информация, в том числе с промышленных предприятий, собирается через церковные приходы и государственные финансовые инспекции, парламентские комиссии, благотворительные организации, правительство и частных лиц.</a:t>
            </a:r>
          </a:p>
        </p:txBody>
      </p:sp>
    </p:spTree>
    <p:extLst>
      <p:ext uri="{BB962C8B-B14F-4D97-AF65-F5344CB8AC3E}">
        <p14:creationId xmlns:p14="http://schemas.microsoft.com/office/powerpoint/2010/main" val="4287663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27584" y="980728"/>
            <a:ext cx="7776864" cy="3693319"/>
          </a:xfrm>
          <a:prstGeom prst="rect">
            <a:avLst/>
          </a:prstGeom>
        </p:spPr>
        <p:txBody>
          <a:bodyPr wrap="square">
            <a:spAutoFit/>
          </a:bodyPr>
          <a:lstStyle/>
          <a:p>
            <a:r>
              <a:rPr lang="ru-RU" dirty="0"/>
              <a:t>Подчеркивая значение общеполезной трудовой деятельности как наиглавнейшего фактора, создающего взаимную связь людей, Сен-Симон отводил ей исключительную роль в историческом движении общества индустрии. Смена общественных систем у него происходила под влиянием господствующих форм собственности и производства. Критерием прогресса выступало удовлетворение важнейших жизненных потребностей. Будущее общество рисовалось как огромная добровольная ассоциация людей, основанная на плановой организации производства и обязательном труде ее членов. Сен-Симон ввел в научный оборот термин «индустриальное общество», положив начало теоретической линии, которую продолжили Конт, Спенсер, Дюркгейм и другие вплоть до широкого распространения теории в США и Западной Европе в середине ХХ в. (Р. </a:t>
            </a:r>
            <a:r>
              <a:rPr lang="ru-RU" dirty="0" err="1"/>
              <a:t>Дарендорф</a:t>
            </a:r>
            <a:r>
              <a:rPr lang="ru-RU" dirty="0"/>
              <a:t>, Р. Арон, У. </a:t>
            </a:r>
            <a:r>
              <a:rPr lang="ru-RU" dirty="0" err="1"/>
              <a:t>Ростоу</a:t>
            </a:r>
            <a:r>
              <a:rPr lang="ru-RU" dirty="0"/>
              <a:t>, Д. Белл, А. </a:t>
            </a:r>
            <a:r>
              <a:rPr lang="ru-RU" dirty="0" err="1"/>
              <a:t>Турен</a:t>
            </a:r>
            <a:r>
              <a:rPr lang="ru-RU" dirty="0"/>
              <a:t> и т. д.).</a:t>
            </a:r>
          </a:p>
        </p:txBody>
      </p:sp>
    </p:spTree>
    <p:extLst>
      <p:ext uri="{BB962C8B-B14F-4D97-AF65-F5344CB8AC3E}">
        <p14:creationId xmlns:p14="http://schemas.microsoft.com/office/powerpoint/2010/main" val="32727204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64704"/>
            <a:ext cx="9144000" cy="5078313"/>
          </a:xfrm>
          <a:prstGeom prst="rect">
            <a:avLst/>
          </a:prstGeom>
        </p:spPr>
        <p:txBody>
          <a:bodyPr wrap="square">
            <a:spAutoFit/>
          </a:bodyPr>
          <a:lstStyle/>
          <a:p>
            <a:r>
              <a:rPr lang="ru-RU" dirty="0"/>
              <a:t>Во Франции к числу родоначальников эмпирической социологии относят Луи </a:t>
            </a:r>
            <a:r>
              <a:rPr lang="ru-RU" dirty="0" err="1"/>
              <a:t>Виллерме</a:t>
            </a:r>
            <a:r>
              <a:rPr lang="ru-RU" dirty="0"/>
              <a:t>. Бывший врач наполеоновской армии опубликовал множество работ по социальной гигиене, особенно известен его двухтомный труд «Сводка физического и морального состояния рабочих на бумажных, шерстяных и шелковых мануфактурах» (1840). Немалую роль в развитие социальной эмпирики внесли работы Александра </a:t>
            </a:r>
            <a:r>
              <a:rPr lang="ru-RU" dirty="0" err="1"/>
              <a:t>Паран-Дюшатле</a:t>
            </a:r>
            <a:r>
              <a:rPr lang="ru-RU" dirty="0"/>
              <a:t> «Общественная гигиена» (1836) и «Проституция в Париже» (1834), Андре </a:t>
            </a:r>
            <a:r>
              <a:rPr lang="ru-RU" dirty="0" err="1"/>
              <a:t>Герри</a:t>
            </a:r>
            <a:r>
              <a:rPr lang="ru-RU" dirty="0"/>
              <a:t> – «Очерки моральной статистики Франции» (1832), где устанавливалась связь между уровнем промышленного развития департаментов и уровнем преступности. Заметный след оставили так называемые монографические исследования рабочих семей Фредерика </a:t>
            </a:r>
            <a:r>
              <a:rPr lang="ru-RU" dirty="0" err="1"/>
              <a:t>Ле</a:t>
            </a:r>
            <a:r>
              <a:rPr lang="ru-RU" dirty="0"/>
              <a:t> </a:t>
            </a:r>
            <a:r>
              <a:rPr lang="ru-RU" dirty="0" err="1"/>
              <a:t>Пле</a:t>
            </a:r>
            <a:r>
              <a:rPr lang="ru-RU" dirty="0"/>
              <a:t> (1806– 1882). В его </a:t>
            </a:r>
            <a:r>
              <a:rPr lang="ru-RU" dirty="0" err="1"/>
              <a:t>шеститомном</a:t>
            </a:r>
            <a:r>
              <a:rPr lang="ru-RU" dirty="0"/>
              <a:t> труде «Европейские рабочие» (1877– 1879) дана исчерпывающая типология рабочих семей по образу жизни, профессиям и бюджету, информация о технико-экономическом развитии отраслей, профессиональном продвижении молодые рабочих, условиях жизни. Его техника поиска индикаторов для измерения и диагностики социальных отношений получила свое дальнейшее развитие в современной социологии. Он создал во Франции целую школу (названную его именем), представители которой – Анри де </a:t>
            </a:r>
            <a:r>
              <a:rPr lang="ru-RU" dirty="0" err="1"/>
              <a:t>Турвиль</a:t>
            </a:r>
            <a:r>
              <a:rPr lang="ru-RU" dirty="0"/>
              <a:t>, Эдмон </a:t>
            </a:r>
            <a:r>
              <a:rPr lang="ru-RU" dirty="0" err="1"/>
              <a:t>Демолен</a:t>
            </a:r>
            <a:r>
              <a:rPr lang="ru-RU" dirty="0"/>
              <a:t> и др. – развивали доктрину географического детерминизма. Согласно данной концепции природные условия определяют вид и характер трудовой деятельности.</a:t>
            </a:r>
          </a:p>
        </p:txBody>
      </p:sp>
    </p:spTree>
    <p:extLst>
      <p:ext uri="{BB962C8B-B14F-4D97-AF65-F5344CB8AC3E}">
        <p14:creationId xmlns:p14="http://schemas.microsoft.com/office/powerpoint/2010/main" val="18887215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08720"/>
            <a:ext cx="9144000" cy="5632311"/>
          </a:xfrm>
          <a:prstGeom prst="rect">
            <a:avLst/>
          </a:prstGeom>
        </p:spPr>
        <p:txBody>
          <a:bodyPr wrap="square">
            <a:spAutoFit/>
          </a:bodyPr>
          <a:lstStyle/>
          <a:p>
            <a:r>
              <a:rPr lang="ru-RU" dirty="0"/>
              <a:t>Но самым заметным среди эмпириков был, пожалуй, франко-бельгийский ученый-математик, один из крупнейших статистиков XIX в. Адольф </a:t>
            </a:r>
            <a:r>
              <a:rPr lang="ru-RU" dirty="0" err="1"/>
              <a:t>Кетле</a:t>
            </a:r>
            <a:r>
              <a:rPr lang="ru-RU" dirty="0"/>
              <a:t> (1796– 1874). С его именем в истории науки связан переход социальной статистики от сбора и описания фактов к установлению устойчивых корреляций между показателями, или статистических закономерностей. Работа </a:t>
            </a:r>
            <a:r>
              <a:rPr lang="ru-RU" dirty="0" err="1"/>
              <a:t>Кетле</a:t>
            </a:r>
            <a:r>
              <a:rPr lang="ru-RU" dirty="0"/>
              <a:t> «О человеке и развитии его способностей, или Опыт социальной жизни» (1835) поможет социологам перейти от умозрительного выведения ничем непроверяемых «законов истории» к индуктивно выводимым и статистически рассчитываемым социальным закономерностям. По существу, с этого момента можно начинать отсчет социологии (в терминологии </a:t>
            </a:r>
            <a:r>
              <a:rPr lang="ru-RU" dirty="0" err="1"/>
              <a:t>Кетле</a:t>
            </a:r>
            <a:r>
              <a:rPr lang="ru-RU" dirty="0"/>
              <a:t> – «социальной физики») как строгой, эмпирически обоснованной науки. Можно выделить несколько ярких достижений </a:t>
            </a:r>
            <a:r>
              <a:rPr lang="ru-RU" dirty="0" err="1"/>
              <a:t>Кетле</a:t>
            </a:r>
            <a:r>
              <a:rPr lang="ru-RU" dirty="0"/>
              <a:t>: 1) открытие статистических закономерностей; 2) концепция средних величин и «среднего человека», согласно которой арифметически средняя величина, полученная в распределениях ответов на вопросы, как бы </a:t>
            </a:r>
            <a:r>
              <a:rPr lang="ru-RU" dirty="0" err="1"/>
              <a:t>онтологизируется</a:t>
            </a:r>
            <a:r>
              <a:rPr lang="ru-RU" dirty="0"/>
              <a:t>, обретает самостоятельную жизнь в средне-типичном представителе данной группы, общества; 3) установление социального закона как устойчивой тенденции изменения средних величин либо как устойчивой корреляции между несколькими характеристиками; 4) методические правила формулировки анкетных вопросов. А. </a:t>
            </a:r>
            <a:r>
              <a:rPr lang="ru-RU" dirty="0" err="1"/>
              <a:t>Кетле</a:t>
            </a:r>
            <a:r>
              <a:rPr lang="ru-RU" dirty="0"/>
              <a:t> рекомендовал ставить только такие вопросы, которые: а) необходимы и на которые можно получить ответ; б) не вызывают у людей подозрения; в) одинаково понимаются всей совокупностью опрашиваемых; г) обеспечивают взаимный контроль.</a:t>
            </a:r>
          </a:p>
        </p:txBody>
      </p:sp>
    </p:spTree>
    <p:extLst>
      <p:ext uri="{BB962C8B-B14F-4D97-AF65-F5344CB8AC3E}">
        <p14:creationId xmlns:p14="http://schemas.microsoft.com/office/powerpoint/2010/main" val="10034165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261" y="692696"/>
            <a:ext cx="9144000" cy="5632311"/>
          </a:xfrm>
          <a:prstGeom prst="rect">
            <a:avLst/>
          </a:prstGeom>
        </p:spPr>
        <p:txBody>
          <a:bodyPr wrap="square">
            <a:spAutoFit/>
          </a:bodyPr>
          <a:lstStyle/>
          <a:p>
            <a:r>
              <a:rPr lang="ru-RU" dirty="0"/>
              <a:t>Как удалось выяснить Ю.В. Веселову, впервые </a:t>
            </a:r>
            <a:r>
              <a:rPr lang="ru-RU" i="1" dirty="0"/>
              <a:t>вопрос о создании экономической социологии</a:t>
            </a:r>
            <a:r>
              <a:rPr lang="ru-RU" dirty="0"/>
              <a:t> был поставлен во французской социологии. С 1898 года Э. Дюркгеймом издавался журнал «Социологический ежегодник» (вокруг которого и формировалась французская школа), где появился раздел «Экономическая социология». С этого момента термин «</a:t>
            </a:r>
            <a:r>
              <a:rPr lang="ru-RU" dirty="0" err="1"/>
              <a:t>sociologie</a:t>
            </a:r>
            <a:r>
              <a:rPr lang="ru-RU" dirty="0"/>
              <a:t> </a:t>
            </a:r>
            <a:r>
              <a:rPr lang="ru-RU" dirty="0" err="1"/>
              <a:t>economique</a:t>
            </a:r>
            <a:r>
              <a:rPr lang="ru-RU" dirty="0"/>
              <a:t>» становится обычным во французской традиции. Первой специальной монографией с названием «Экономическая социология» была монография бельгийского социолога Г. де </a:t>
            </a:r>
            <a:r>
              <a:rPr lang="ru-RU" dirty="0" err="1"/>
              <a:t>Греефа</a:t>
            </a:r>
            <a:r>
              <a:rPr lang="ru-RU" dirty="0"/>
              <a:t> (в русском переводе, появившемся в 1904 г., она называлась «Социальная экономия»: именно так называли эту область исследований в начале ХХ в. отечественные ученые). В ней де </a:t>
            </a:r>
            <a:r>
              <a:rPr lang="ru-RU" dirty="0" err="1"/>
              <a:t>Грееф</a:t>
            </a:r>
            <a:r>
              <a:rPr lang="ru-RU" dirty="0"/>
              <a:t> обосновывает свое понимание предмета и методов экономической социологии, считая в числе главных материалистический и политэкономический метод, синтез которых, собственно говоря, и дает экономическую социологию. Возможно, что именно де </a:t>
            </a:r>
            <a:r>
              <a:rPr lang="ru-RU" dirty="0" err="1"/>
              <a:t>Грееф</a:t>
            </a:r>
            <a:r>
              <a:rPr lang="ru-RU" dirty="0"/>
              <a:t> явился первооткрывателем экономической социологии, хотя с абсолютной достоверностью утверждать об этом нельзя. Но известно, что позже, а именно в 1917 г., М. Вебер в одной из своих работ размышлял о задачах и функциях «социологии хозяйства», или, что то же самое, «экономической социологии». В его фундаментальном труде «Экономика и общества», вышедшем в 1922 г., об экономической социологии говорится уже как о чем-то само собой разумеющемся. Однако в Россию идеи экономической социологии пришли благодаря не Веберу, а де </a:t>
            </a:r>
            <a:r>
              <a:rPr lang="ru-RU" dirty="0" err="1"/>
              <a:t>Греефу</a:t>
            </a:r>
            <a:r>
              <a:rPr lang="ru-RU" dirty="0"/>
              <a:t>, с которым вместе работал в Новом Брюссельском университете один из основоположников русской социологии М.М. Ковалевский.</a:t>
            </a:r>
          </a:p>
        </p:txBody>
      </p:sp>
    </p:spTree>
    <p:extLst>
      <p:ext uri="{BB962C8B-B14F-4D97-AF65-F5344CB8AC3E}">
        <p14:creationId xmlns:p14="http://schemas.microsoft.com/office/powerpoint/2010/main" val="32955661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60648"/>
            <a:ext cx="9144000" cy="6463308"/>
          </a:xfrm>
          <a:prstGeom prst="rect">
            <a:avLst/>
          </a:prstGeom>
        </p:spPr>
        <p:txBody>
          <a:bodyPr wrap="square">
            <a:spAutoFit/>
          </a:bodyPr>
          <a:lstStyle/>
          <a:p>
            <a:r>
              <a:rPr lang="ru-RU" dirty="0"/>
              <a:t>В английской и французской эмпирической социологии можно выделить условно следующие основные направления: 1) политическая арифметика (У. </a:t>
            </a:r>
            <a:r>
              <a:rPr lang="ru-RU" dirty="0" err="1"/>
              <a:t>Петти</a:t>
            </a:r>
            <a:r>
              <a:rPr lang="ru-RU" dirty="0"/>
              <a:t> и Дж. </a:t>
            </a:r>
            <a:r>
              <a:rPr lang="ru-RU" dirty="0" err="1"/>
              <a:t>Граунт</a:t>
            </a:r>
            <a:r>
              <a:rPr lang="ru-RU" dirty="0"/>
              <a:t>) – простейшее количественное исследование общественных явлений; 2) социальная физика (А. </a:t>
            </a:r>
            <a:r>
              <a:rPr lang="ru-RU" dirty="0" err="1"/>
              <a:t>Кетле</a:t>
            </a:r>
            <a:r>
              <a:rPr lang="ru-RU" dirty="0"/>
              <a:t>) – эмпирические количественные исследования физических характеристик человека и установление статистических закономерностей общественных явлений с применением сложных математических процедур (понималась как теоретическая дисциплина); 3) социальная гигиена (Э. </a:t>
            </a:r>
            <a:r>
              <a:rPr lang="ru-RU" dirty="0" err="1"/>
              <a:t>Чадвик</a:t>
            </a:r>
            <a:r>
              <a:rPr lang="ru-RU" dirty="0"/>
              <a:t>, Л. </a:t>
            </a:r>
            <a:r>
              <a:rPr lang="ru-RU" dirty="0" err="1"/>
              <a:t>Виллерме</a:t>
            </a:r>
            <a:r>
              <a:rPr lang="ru-RU" dirty="0"/>
              <a:t>, А. </a:t>
            </a:r>
            <a:r>
              <a:rPr lang="ru-RU" dirty="0" err="1"/>
              <a:t>Паран-Дюшатле</a:t>
            </a:r>
            <a:r>
              <a:rPr lang="ru-RU" dirty="0"/>
              <a:t>) – эмпирическое описание санитарных условий труда и быта городских промышленных рабочих, классификация социальных показателей здоровья населения на основе опросов, интервью и наблюдения с целью выработки практических рекомендаций для последующего проведения благотворительных социальных реформ; 4) моральная статистика (А. </a:t>
            </a:r>
            <a:r>
              <a:rPr lang="ru-RU" dirty="0" err="1"/>
              <a:t>Герри</a:t>
            </a:r>
            <a:r>
              <a:rPr lang="ru-RU" dirty="0"/>
              <a:t>, Дж. Кей-</a:t>
            </a:r>
            <a:r>
              <a:rPr lang="ru-RU" dirty="0" err="1"/>
              <a:t>Шаттлуорт</a:t>
            </a:r>
            <a:r>
              <a:rPr lang="ru-RU" dirty="0"/>
              <a:t>) – сбор и анализ количественных данных о нравственных и интеллектуальных характеристиках различных слоев населения с целью разработки решений в области социальной политики и социального управления (один из источников социальной инженерии); 5) </a:t>
            </a:r>
            <a:r>
              <a:rPr lang="ru-RU" dirty="0" err="1"/>
              <a:t>социография</a:t>
            </a:r>
            <a:r>
              <a:rPr lang="ru-RU" dirty="0"/>
              <a:t> (школа </a:t>
            </a:r>
            <a:r>
              <a:rPr lang="ru-RU" dirty="0" err="1"/>
              <a:t>Ле</a:t>
            </a:r>
            <a:r>
              <a:rPr lang="ru-RU" dirty="0"/>
              <a:t> </a:t>
            </a:r>
            <a:r>
              <a:rPr lang="ru-RU" dirty="0" err="1"/>
              <a:t>Пле</a:t>
            </a:r>
            <a:r>
              <a:rPr lang="ru-RU" dirty="0"/>
              <a:t>) – монографическое описание определенных территориальных или профессиональных общностей, необязательно с применением количественных методов обработки данных, но с опорой на статистику и наблюдение, результаты которых обычно используются для анализа динамического (исторического) состояния объекта в различное время. К </a:t>
            </a:r>
            <a:r>
              <a:rPr lang="ru-RU" dirty="0" err="1"/>
              <a:t>социографии</a:t>
            </a:r>
            <a:r>
              <a:rPr lang="ru-RU" dirty="0"/>
              <a:t> нередко относят, например, исследования, проведенные Б. и С. </a:t>
            </a:r>
            <a:r>
              <a:rPr lang="ru-RU" dirty="0" err="1"/>
              <a:t>Вебб</a:t>
            </a:r>
            <a:r>
              <a:rPr lang="ru-RU" dirty="0"/>
              <a:t>, а также Ф. Энгельсом («Положение рабочего класса в Англии»). Обоснование статуса </a:t>
            </a:r>
            <a:r>
              <a:rPr lang="ru-RU" dirty="0" err="1"/>
              <a:t>социографии</a:t>
            </a:r>
            <a:r>
              <a:rPr lang="ru-RU" dirty="0"/>
              <a:t> как описательного типа исследования, тождественного эмпирической социологии в целом, дал Ф. Теннис.</a:t>
            </a:r>
          </a:p>
        </p:txBody>
      </p:sp>
    </p:spTree>
    <p:extLst>
      <p:ext uri="{BB962C8B-B14F-4D97-AF65-F5344CB8AC3E}">
        <p14:creationId xmlns:p14="http://schemas.microsoft.com/office/powerpoint/2010/main" val="53457866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887" y="117693"/>
            <a:ext cx="9144000" cy="6740307"/>
          </a:xfrm>
          <a:prstGeom prst="rect">
            <a:avLst/>
          </a:prstGeom>
        </p:spPr>
        <p:txBody>
          <a:bodyPr wrap="square">
            <a:spAutoFit/>
          </a:bodyPr>
          <a:lstStyle/>
          <a:p>
            <a:r>
              <a:rPr lang="ru-RU" dirty="0"/>
              <a:t>В Германии указанные направления получили развитие как паллиативное, вторичное явление. В начале XIX в. немецкая статистика представляет собой конгломерат сведений по географии, истории, демографии, экономике, медицине, а зарождение собственно эмпирической социологии происходит во второй половине XIX в. через заимствование сложившихся ранее идей французской и английской эмпирических школ. Так, в 1860 – 1870-е гг. в Германии распространяются не отличавшиеся научной новизной идеи </a:t>
            </a:r>
            <a:r>
              <a:rPr lang="ru-RU" dirty="0" err="1"/>
              <a:t>Герри</a:t>
            </a:r>
            <a:r>
              <a:rPr lang="ru-RU" dirty="0"/>
              <a:t>, </a:t>
            </a:r>
            <a:r>
              <a:rPr lang="ru-RU" dirty="0" err="1"/>
              <a:t>Кетле</a:t>
            </a:r>
            <a:r>
              <a:rPr lang="ru-RU" dirty="0"/>
              <a:t>, </a:t>
            </a:r>
            <a:r>
              <a:rPr lang="ru-RU" dirty="0" err="1"/>
              <a:t>Ле</a:t>
            </a:r>
            <a:r>
              <a:rPr lang="ru-RU" dirty="0"/>
              <a:t> </a:t>
            </a:r>
            <a:r>
              <a:rPr lang="ru-RU" dirty="0" err="1"/>
              <a:t>Пле</a:t>
            </a:r>
            <a:r>
              <a:rPr lang="ru-RU" dirty="0"/>
              <a:t>, под влиянием которых организуют конкретные исследования, в том числе труда и быта рабочих, Эрнст </a:t>
            </a:r>
            <a:r>
              <a:rPr lang="ru-RU" dirty="0" err="1"/>
              <a:t>Энгель</a:t>
            </a:r>
            <a:r>
              <a:rPr lang="ru-RU" dirty="0"/>
              <a:t> (автор известного «бюджетного закона»), Адольф Вагнер и Вильгельм Лексис (разрабатывавший математическую модель массового поведения).</a:t>
            </a:r>
          </a:p>
          <a:p>
            <a:r>
              <a:rPr lang="ru-RU" dirty="0"/>
              <a:t>Основным и фактически единственным центром организации и проведения эмпирических исследований в Германии стало Общество социальной политики (возникло в 1872 г.), которое сыграло выдающуюся роль в европейской интеллектуальной жизни. С деятельностью Общества связано творчество ведущих представителей немецкой исторической школы политэкономии (поэтому их нередко называют еще немецкими социальными политиками), в частности Г. </a:t>
            </a:r>
            <a:r>
              <a:rPr lang="ru-RU" dirty="0" err="1"/>
              <a:t>Шмоллера</a:t>
            </a:r>
            <a:r>
              <a:rPr lang="ru-RU" dirty="0"/>
              <a:t>, а также М. Вебера, А. Вебера, Ф. Тенниса. Наивысшая активность Общества приходится на 80 –90-е гг. XIX в. Для его деятельности характерны предварительное коллективное обсуждение программы предстоящего исследования, определение ключевых проблем, по которым намечалось собрать первичную информацию, непосредственный перевод их в формулировку вопросов анкеты, которые рассылались затем «экспертам» (землевладельцам, предпринимателям, чиновникам, учителям и священникам). Собранные материалы публиковались без глубокой обработки, так как социальные политики мало интересовались методологией.</a:t>
            </a:r>
          </a:p>
        </p:txBody>
      </p:sp>
    </p:spTree>
    <p:extLst>
      <p:ext uri="{BB962C8B-B14F-4D97-AF65-F5344CB8AC3E}">
        <p14:creationId xmlns:p14="http://schemas.microsoft.com/office/powerpoint/2010/main" val="329408292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3358" y="641795"/>
            <a:ext cx="9144000" cy="6186309"/>
          </a:xfrm>
          <a:prstGeom prst="rect">
            <a:avLst/>
          </a:prstGeom>
        </p:spPr>
        <p:txBody>
          <a:bodyPr wrap="square">
            <a:spAutoFit/>
          </a:bodyPr>
          <a:lstStyle/>
          <a:p>
            <a:r>
              <a:rPr lang="ru-RU" dirty="0"/>
              <a:t>Впервые серьезное внимание на методологию исследования, правильную формулировку вопросов обратил М. Вебер. Благодаря его усилиям эмпирическая деятельность Общества поднялась на качественно новый уровень.</a:t>
            </a:r>
          </a:p>
          <a:p>
            <a:r>
              <a:rPr lang="ru-RU" dirty="0"/>
              <a:t>На протяжении своей жизни М. Вебер участвовал прямо или косвенно в шести исследованиях. В 1890 – 1891 гг. Общество организовало эмпирическое исследование аграрных отношений в Германии. Вебер составил для него программу и анкету, выпустил в свет работу «Положение сельскохозяйственных рабочих в Германии восточнее Эльбы» (1892). Интерес 27-летнего социолога к сельской проблематике был не случаен, он явился логическим продолжением его увлечения аграрными отношениями Древнего Рима, которым посвящена докторская диссертация. Такие отношения послужили удобным поводом для обстоятельного анализа социальной структуры тех обществ, где преобладало крестьянское население. Отсталая Германия относилась к их числу. Обобщение эмпирических данных и сравнительно-исторический анализ древнеримского и прусского аграрного капитализма натолкнули Вебера на вывод о сходстве политической судьбы двух обществ, об упадке римской земельной аристократии и прусского юнкерства. Так эмпирические исследования стали органической частью исторического анализа. Вебер прекрасно владел методологией количественного (теория вероятностей) и сравнительно-исторического анализа данных. Известны некоторые детали проведения его первого исследования. Так, из 3 тыс. разосланных в 1890 г. анкет возврат составил 70 %, а из 10 тыс. экспертных бланков 1891 г. вернулась лишь одна тысяча. Вебер любил подробно описывать результаты исследования: его первый научный отчет содержал 890 страниц, на 120 из которых приводились таблицы доходов и бюджетов рабочих семей.</a:t>
            </a:r>
          </a:p>
        </p:txBody>
      </p:sp>
    </p:spTree>
    <p:extLst>
      <p:ext uri="{BB962C8B-B14F-4D97-AF65-F5344CB8AC3E}">
        <p14:creationId xmlns:p14="http://schemas.microsoft.com/office/powerpoint/2010/main" val="316985020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244" y="382012"/>
            <a:ext cx="9144000" cy="5632311"/>
          </a:xfrm>
          <a:prstGeom prst="rect">
            <a:avLst/>
          </a:prstGeom>
        </p:spPr>
        <p:txBody>
          <a:bodyPr wrap="square">
            <a:spAutoFit/>
          </a:bodyPr>
          <a:lstStyle/>
          <a:p>
            <a:r>
              <a:rPr lang="ru-RU" dirty="0"/>
              <a:t>В 1908 году по предложению своего младшего брата Альфреда М. Вебер начинает цикл обследований промышленных рабочих. Программные цели формулировались так: 1) влияние крупной промышленности на профессиональную судьбу и образ жизни рабочих; 2) воздействие социальных и этнокультурных характеристик рабочей силы (включая условия жизни) на развитие промышленности. Эмпирической базой служили материалы заводской статистики, наблюдений и интервью с рабочими. Одно только методологическое обоснование программы содержало шестьдесят страниц. Кроме того, Вебер подготовил и несколько пространных методологических документов. Один из них – «Рабочий план» – включал двадцать семь тем. В инструкции интервьюеру Вебер, в частности, рекомендовал начинать с описания технологических характеристик предприятия, а затем уже переходить к историческим и географическим особенностям формирования рабочей силы, к квалификации и проблемам обучения. Другая группа вопросов в интервью касалась реализации профессиональных навыков и интересов работников, внедрения различных систем оплаты на фабрике, демографических данных, текучести кадров. Наконец, последний, собственно социологический, блок включал данные о социальных различиях между рабочими, уровне групповой сплоченности, ценностях и интересах людей, их семейных условиях и проведении досуга. Формализованный вопросник для индивидуального интервью включал двадцать семь вопросов, половина которых обрабатывалась статистически, а половина давала только качественную информацию.</a:t>
            </a:r>
          </a:p>
        </p:txBody>
      </p:sp>
    </p:spTree>
    <p:extLst>
      <p:ext uri="{BB962C8B-B14F-4D97-AF65-F5344CB8AC3E}">
        <p14:creationId xmlns:p14="http://schemas.microsoft.com/office/powerpoint/2010/main" val="152269516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20688"/>
            <a:ext cx="9144000" cy="5909310"/>
          </a:xfrm>
          <a:prstGeom prst="rect">
            <a:avLst/>
          </a:prstGeom>
        </p:spPr>
        <p:txBody>
          <a:bodyPr wrap="square">
            <a:spAutoFit/>
          </a:bodyPr>
          <a:lstStyle/>
          <a:p>
            <a:r>
              <a:rPr lang="ru-RU" dirty="0"/>
              <a:t>Результатом его исследования явилась работа «Методологическое введение к проекту Общества социальной политики об отборе и адаптации рабочего класса крупной промышленности» (1908). Впервые опубликованная в 1924 г. женой Вебера Марианной, она является главнейшим трудом Вебера по методологическим проблемам индустриальной социологии.</a:t>
            </a:r>
          </a:p>
          <a:p>
            <a:r>
              <a:rPr lang="ru-RU" dirty="0"/>
              <a:t>Кроме этих обследований М. Вебер в 1910 г. участвовал в восьмитысячном опросе шахтеров, литейщиков и текстильщиков, а несколько раньше детальнейшим образом изучил производительность труда на текстильной фабрике, принадлежащей семье его жены.</a:t>
            </a:r>
          </a:p>
          <a:p>
            <a:r>
              <a:rPr lang="ru-RU" dirty="0"/>
              <a:t>М. Вебер обладал способностью в течение многих недель дотошно наблюдать за поведением рабочих, вглядываясь в такие детали трудового процесса, на которые прежде никто не обращал внимания: длительность рабочего цикла, взаимосвязь монотонности труда и отношение рабочих к сдельной оплате. Он раскрывал невидимые глазу подробности поведения людей, например, искусное сдерживание выработки, умение рабочего не перенапрягаться, находя оптимальный баланс между затрачиваемыми усилиями и получаемым вознаграждением. И вместе с тем Вебер прославился как мастер широкомасштабных исторических обобщений, культурно-сравнительных исследований. Однако обе линии его творчества – макро- и </a:t>
            </a:r>
            <a:r>
              <a:rPr lang="ru-RU" dirty="0" err="1"/>
              <a:t>микросоциологическая</a:t>
            </a:r>
            <a:r>
              <a:rPr lang="ru-RU" dirty="0"/>
              <a:t> – не противоречили, а гармонически уживались в нем. Вебер сознательно провозгласил курс на социологию прежде всего как эмпирическую дисциплину, считая, что она никак не должна напоминать дискуссионный клуб для академической элиты.</a:t>
            </a:r>
          </a:p>
        </p:txBody>
      </p:sp>
    </p:spTree>
    <p:extLst>
      <p:ext uri="{BB962C8B-B14F-4D97-AF65-F5344CB8AC3E}">
        <p14:creationId xmlns:p14="http://schemas.microsoft.com/office/powerpoint/2010/main" val="217608079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907882"/>
            <a:ext cx="9144000" cy="3970318"/>
          </a:xfrm>
          <a:prstGeom prst="rect">
            <a:avLst/>
          </a:prstGeom>
        </p:spPr>
        <p:txBody>
          <a:bodyPr wrap="square">
            <a:spAutoFit/>
          </a:bodyPr>
          <a:lstStyle/>
          <a:p>
            <a:r>
              <a:rPr lang="ru-RU" b="1" dirty="0"/>
              <a:t>ПРИКЛАДНАЯ СОЦИОЛОГИЯ</a:t>
            </a:r>
          </a:p>
          <a:p>
            <a:r>
              <a:rPr lang="ru-RU" dirty="0"/>
              <a:t>Первым, кто дал научное обоснование понятию «прикладная социология» и указал ее место в системе социологического знания, был Фердинанд Теннис (1855– 1939). Автор всемирно известного социологического учения об общине и обществе, Теннис разработал оригинальную концепцию структуры знания. Его формальная, или «геометризованная», социология начиналась не с фактов, а с идеализированных абстракций – идеальных типов, абстрактных сущностей («община», «родовые отношения», «дружба» и т. д.), которые, будучи своеобразными понятийными мерками, должны прикладываться к реальности. Отсюда и «прикладная социология», которая отличается от чистой (теоретической) социологии лишь тем, что описывает формы социальных отношений не в покое, а в динамике. Ее методом является понятийная аналогия, а сферой применения – человеческая история. Таким образом, прикладная социология идентична скорее исторической социологии. Кроме нее Теннис выделял еще эмпирическую социологию (</a:t>
            </a:r>
            <a:r>
              <a:rPr lang="ru-RU" dirty="0" err="1"/>
              <a:t>социографию</a:t>
            </a:r>
            <a:r>
              <a:rPr lang="ru-RU" dirty="0"/>
              <a:t>), которая изучает современное состояние общества.</a:t>
            </a:r>
            <a:endParaRPr lang="ru-RU" dirty="0">
              <a:effectLst/>
            </a:endParaRPr>
          </a:p>
        </p:txBody>
      </p:sp>
    </p:spTree>
    <p:extLst>
      <p:ext uri="{BB962C8B-B14F-4D97-AF65-F5344CB8AC3E}">
        <p14:creationId xmlns:p14="http://schemas.microsoft.com/office/powerpoint/2010/main" val="242837389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692696"/>
            <a:ext cx="9144000" cy="5355312"/>
          </a:xfrm>
          <a:prstGeom prst="rect">
            <a:avLst/>
          </a:prstGeom>
        </p:spPr>
        <p:txBody>
          <a:bodyPr wrap="square">
            <a:spAutoFit/>
          </a:bodyPr>
          <a:lstStyle/>
          <a:p>
            <a:r>
              <a:rPr lang="ru-RU" dirty="0" err="1"/>
              <a:t>Теннисовская</a:t>
            </a:r>
            <a:r>
              <a:rPr lang="ru-RU" dirty="0"/>
              <a:t> трактовка прикладной социологии не прижилась в науке. Сейчас ее понимают совершенно иначе, и в нынешнем значении прикладная социология возникла приблизительно в середине ХХ в. Что касается классического периода, то о прикладной социологии надо говорить в отличном от этих двух, в третьем значении. Оно достаточно условно подразумевает скорее экспериментальную индустриальную социологию.</a:t>
            </a:r>
          </a:p>
          <a:p>
            <a:r>
              <a:rPr lang="ru-RU" dirty="0"/>
              <a:t>Первыми экспериментаторами в области социальных резервов и человеческого фактора на производстве надо считать так называемых ранних научных менеджеров в Англии. Они жили и работали в одно время с великими английскими политэкономами А. Смитом и Д. </a:t>
            </a:r>
            <a:r>
              <a:rPr lang="ru-RU" dirty="0" err="1"/>
              <a:t>Рикардо</a:t>
            </a:r>
            <a:r>
              <a:rPr lang="ru-RU" dirty="0"/>
              <a:t>. Такое совпадение – начало научной теории политэкономии и начало научной практики экспериментального управления – было не случайным.</a:t>
            </a:r>
          </a:p>
          <a:p>
            <a:r>
              <a:rPr lang="ru-RU" dirty="0"/>
              <a:t>Деятельность «ранних научных менеджеров» (XVIII–XIX вв.) приходится на период интенсивного технического перевооружения производства, возможности для которого открылись благодаря промышленному перевороту. Буржуазия как исторически восходящий класс олицетворяла собой идею прогресса и являлась выразительницей антифеодальных устремлений. Интенсивный рост промышленности и крупных городов привел к ухудшению условий труда. Развитие эмпирических исследований (социальная статистика), просветительские теории прогресса, разработка методологических проблем политической экономики способствовали возникновению научного подхода к организации труда и управлению предприятием.</a:t>
            </a:r>
          </a:p>
        </p:txBody>
      </p:sp>
    </p:spTree>
    <p:extLst>
      <p:ext uri="{BB962C8B-B14F-4D97-AF65-F5344CB8AC3E}">
        <p14:creationId xmlns:p14="http://schemas.microsoft.com/office/powerpoint/2010/main" val="1145368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889844"/>
            <a:ext cx="8136904" cy="2862322"/>
          </a:xfrm>
          <a:prstGeom prst="rect">
            <a:avLst/>
          </a:prstGeom>
        </p:spPr>
        <p:txBody>
          <a:bodyPr wrap="square">
            <a:spAutoFit/>
          </a:bodyPr>
          <a:lstStyle/>
          <a:p>
            <a:r>
              <a:rPr lang="ru-RU" dirty="0"/>
              <a:t>У Сен-Симона нет четкого классового деления населения: буржуазия и пролетариат объединены в один класс «</a:t>
            </a:r>
            <a:r>
              <a:rPr lang="ru-RU" dirty="0" err="1"/>
              <a:t>индустриалов</a:t>
            </a:r>
            <a:r>
              <a:rPr lang="ru-RU" dirty="0"/>
              <a:t>». Нет у него и отказа от религии. Он понимает, что без религиозной поддержки мотивация труда рушится как карточный домик. Правда, место традиционного христианства у него занимает некое «новое христианство», в котором значительное место занимают утопические и научные идеалы. Разработанная Сен-Симоном религиозная концепция «нового христианства» призвана была дополнить материальные стимулы экономической деятельности моральными требованиями, основным среди которых выступал социалистический лозунг «все люди – братья».</a:t>
            </a:r>
          </a:p>
        </p:txBody>
      </p:sp>
    </p:spTree>
    <p:extLst>
      <p:ext uri="{BB962C8B-B14F-4D97-AF65-F5344CB8AC3E}">
        <p14:creationId xmlns:p14="http://schemas.microsoft.com/office/powerpoint/2010/main" val="255432962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827" y="1412776"/>
            <a:ext cx="9144000" cy="4524315"/>
          </a:xfrm>
          <a:prstGeom prst="rect">
            <a:avLst/>
          </a:prstGeom>
        </p:spPr>
        <p:txBody>
          <a:bodyPr wrap="square">
            <a:spAutoFit/>
          </a:bodyPr>
          <a:lstStyle/>
          <a:p>
            <a:r>
              <a:rPr lang="ru-RU" dirty="0"/>
              <a:t>Предприниматели-инженеры и ученые – Ричард </a:t>
            </a:r>
            <a:r>
              <a:rPr lang="ru-RU" dirty="0" err="1"/>
              <a:t>Аркрайт</a:t>
            </a:r>
            <a:r>
              <a:rPr lang="ru-RU" dirty="0"/>
              <a:t> (1732– 1792), Джеймс Уатт (1736– 1819), Мэтью </a:t>
            </a:r>
            <a:r>
              <a:rPr lang="ru-RU" dirty="0" err="1"/>
              <a:t>Болтон</a:t>
            </a:r>
            <a:r>
              <a:rPr lang="ru-RU" dirty="0"/>
              <a:t> (1728– 1809) – занялись решением не только инженерно-технических проблем (координация деятельности и контроль за операциями, хронометраж, управление финансами и техникой, планирование и эффективность производства), но и с не меньшими успехами – социально-психологических. Это была действительно плеяда «великих англичан». Ч. </a:t>
            </a:r>
            <a:r>
              <a:rPr lang="ru-RU" dirty="0" err="1"/>
              <a:t>Баббедж</a:t>
            </a:r>
            <a:r>
              <a:rPr lang="ru-RU" dirty="0"/>
              <a:t> – математик, механик и экономист, М. </a:t>
            </a:r>
            <a:r>
              <a:rPr lang="ru-RU" dirty="0" err="1"/>
              <a:t>Болтон</a:t>
            </a:r>
            <a:r>
              <a:rPr lang="ru-RU" dirty="0"/>
              <a:t> – инженер и промышленник, Д. Уатт – изобретатель паровой машины. Английского промышленника Р. </a:t>
            </a:r>
            <a:r>
              <a:rPr lang="ru-RU" dirty="0" err="1"/>
              <a:t>Аркрайта</a:t>
            </a:r>
            <a:r>
              <a:rPr lang="ru-RU" dirty="0"/>
              <a:t> историки называют «пионером эффективного менеджмента». У. </a:t>
            </a:r>
            <a:r>
              <a:rPr lang="ru-RU" dirty="0" err="1"/>
              <a:t>Джевонс</a:t>
            </a:r>
            <a:r>
              <a:rPr lang="ru-RU" dirty="0"/>
              <a:t> – английский экономист, статистик, логик – пытался применить математический аппарат к анализу экономических явлений.</a:t>
            </a:r>
          </a:p>
          <a:p>
            <a:r>
              <a:rPr lang="ru-RU" dirty="0"/>
              <a:t>Особый этап составила деятельность великого английского социалиста-утописта Роберта Оуэна (1771 – 1858). Самым значительным вкладом были не теоретические взгляды на общество, а практические эксперименты. Этот факт отмечают все крупнейшие историки менеджмента, в том числе П. </a:t>
            </a:r>
            <a:r>
              <a:rPr lang="ru-RU" dirty="0" err="1"/>
              <a:t>Друкер</a:t>
            </a:r>
            <a:r>
              <a:rPr lang="ru-RU" dirty="0"/>
              <a:t> и Р. </a:t>
            </a:r>
            <a:r>
              <a:rPr lang="ru-RU" dirty="0" err="1"/>
              <a:t>Ходжеттс</a:t>
            </a:r>
            <a:r>
              <a:rPr lang="ru-RU" dirty="0"/>
              <a:t>. В то время когда М. </a:t>
            </a:r>
            <a:r>
              <a:rPr lang="ru-RU" dirty="0" err="1"/>
              <a:t>Болтон</a:t>
            </a:r>
            <a:r>
              <a:rPr lang="ru-RU" dirty="0"/>
              <a:t> и Д. Уатт проводят свои знаменитые эксперименты, 30-летний Р. Оуэн становится управляющим на текстильной фабрике в Нью-</a:t>
            </a:r>
            <a:r>
              <a:rPr lang="ru-RU" dirty="0" err="1"/>
              <a:t>Ланарке</a:t>
            </a:r>
            <a:r>
              <a:rPr lang="ru-RU" dirty="0"/>
              <a:t> (1800).</a:t>
            </a:r>
          </a:p>
        </p:txBody>
      </p:sp>
    </p:spTree>
    <p:extLst>
      <p:ext uri="{BB962C8B-B14F-4D97-AF65-F5344CB8AC3E}">
        <p14:creationId xmlns:p14="http://schemas.microsoft.com/office/powerpoint/2010/main" val="371734411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740" y="1169119"/>
            <a:ext cx="9144000" cy="4524315"/>
          </a:xfrm>
          <a:prstGeom prst="rect">
            <a:avLst/>
          </a:prstGeom>
        </p:spPr>
        <p:txBody>
          <a:bodyPr wrap="square">
            <a:spAutoFit/>
          </a:bodyPr>
          <a:lstStyle/>
          <a:p>
            <a:r>
              <a:rPr lang="ru-RU" dirty="0"/>
              <a:t>До его прихода фабрика ничем особым не выделялась. Более того, она славилась плохими условиями труда и низкой производительностью. Оуэн провел несколько реформ: навел чистоту в заводских помещениях, улучшил условия жизни рабочим, открыл для них магазин с дешевыми товарами, детям в возрасте до 10 лет запретил работать и направил их в школу. Благодаря его нововведениям фабрика стала одной из самых рентабельных в стране.</a:t>
            </a:r>
          </a:p>
          <a:p>
            <a:r>
              <a:rPr lang="ru-RU" dirty="0"/>
              <a:t>Свою предпринимательскую карьеру Р. Оуэн начал в 20-летнем возрасте, добившись впечатляющих успехов, а на склоне лет стал социальным мыслителем и просветителем. Казалось бы, деловой успех должен вселить в Оуэна веру в священность частной собственности, в идеалы товарной экономики и коммерческого расчета. Но случилось обратное: он разуверился в исходных принципах капитализма, считая более гуманным строем социализм. В 1817 году Оуэн выдвигает программу радикальной перестройки общества путем создания самоуправляющихся «поселков общности и сотрудничества», где нет эксплуатации и противоречий между умственным и физическим трудом. Основанные им опытные коммунистические колонии в США («Новая Гармония») и в Великобритании потерпели неудачу.</a:t>
            </a:r>
          </a:p>
        </p:txBody>
      </p:sp>
    </p:spTree>
    <p:extLst>
      <p:ext uri="{BB962C8B-B14F-4D97-AF65-F5344CB8AC3E}">
        <p14:creationId xmlns:p14="http://schemas.microsoft.com/office/powerpoint/2010/main" val="28116835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836712"/>
            <a:ext cx="9144000" cy="5355312"/>
          </a:xfrm>
          <a:prstGeom prst="rect">
            <a:avLst/>
          </a:prstGeom>
        </p:spPr>
        <p:txBody>
          <a:bodyPr wrap="square">
            <a:spAutoFit/>
          </a:bodyPr>
          <a:lstStyle/>
          <a:p>
            <a:r>
              <a:rPr lang="ru-RU" dirty="0"/>
              <a:t>Тем не менее в истории менеджмента Оуэн остался этапной фигурой. Именно с него, считает П. </a:t>
            </a:r>
            <a:r>
              <a:rPr lang="ru-RU" dirty="0" err="1"/>
              <a:t>Друкер</a:t>
            </a:r>
            <a:r>
              <a:rPr lang="ru-RU" dirty="0"/>
              <a:t>, менеджер появился на исторической сцене как реальная фигура, а не как теоретическое понятие. Ведь А. Смит только рассуждал о роли менеджеров, М. </a:t>
            </a:r>
            <a:r>
              <a:rPr lang="ru-RU" dirty="0" err="1"/>
              <a:t>Болтон</a:t>
            </a:r>
            <a:r>
              <a:rPr lang="ru-RU" dirty="0"/>
              <a:t>, Д. Уатт и Р. Оуэн практически показали, </a:t>
            </a:r>
            <a:r>
              <a:rPr lang="ru-RU" dirty="0" err="1"/>
              <a:t>чт</a:t>
            </a:r>
            <a:r>
              <a:rPr lang="ru-RU" dirty="0"/>
              <a:t>? он может, если заботится об эффективности производства и человеческих ресурсах. Оуэн был первым, кто задумался и научно проанализировал вопросы мотивации и производительности в тесной взаимосвязи. Не умаляя роли экономических факторов, он опирался на социальные отношения как основу для внедренческой деятельности. «Ранние научные менеджеры» дали толчок совершенно новому подходу к управлению предприятием, основывающемуся на изучении психологических факторов. В 1893 году В. Мазер, директор машиностроительного завода в Манчестере, внедрил укороченную рабочую неделю: вместо 54 часов сделал 48. После двухлетнего эксперимента он доказал, что результатом является устойчивое увеличение производительности труда и сокращение потерь рабочего времени. Его внедренческую программу пытались применить другие английские предприятия, однако широкой известности она не получила. Вплоть до 1914 г. серьезные поиски в этой области в Англии больше не предпринимаются. Но и после Первой мировой войны, когда в стране открылся Национальный институт промышленной психологии, где изучались производственный травматизм и утомление, Англия сколько-нибудь заметного вклада в менеджмент и социологию труда не внесла.</a:t>
            </a:r>
          </a:p>
        </p:txBody>
      </p:sp>
    </p:spTree>
    <p:extLst>
      <p:ext uri="{BB962C8B-B14F-4D97-AF65-F5344CB8AC3E}">
        <p14:creationId xmlns:p14="http://schemas.microsoft.com/office/powerpoint/2010/main" val="122156482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772816"/>
            <a:ext cx="9144000" cy="3693319"/>
          </a:xfrm>
          <a:prstGeom prst="rect">
            <a:avLst/>
          </a:prstGeom>
        </p:spPr>
        <p:txBody>
          <a:bodyPr wrap="square">
            <a:spAutoFit/>
          </a:bodyPr>
          <a:lstStyle/>
          <a:p>
            <a:r>
              <a:rPr lang="ru-RU" dirty="0"/>
              <a:t>Уже в конце XIX в. центр прикладной социологии, т. е. практического менеджмента, перемещается из Англии в Америку. Деятельность «ранних научных менеджеров» отражала эпоху классического капитализма – господство средних и мелких предприятий, свободу рыночной конкуренции, университетские идеалы науки. На смену ему приходит неклассический, или монополистический, капитализм, для которого характерны господство крупных корпораций, монополия на рынке, превращение науки в непосредственную производительную силу. Выразителем нового подхода к управлению явились представители американского движения «научный менеджмент». Несомненным лидером был </a:t>
            </a:r>
            <a:r>
              <a:rPr lang="ru-RU" dirty="0" err="1"/>
              <a:t>Фридерик</a:t>
            </a:r>
            <a:r>
              <a:rPr lang="ru-RU" dirty="0"/>
              <a:t> </a:t>
            </a:r>
            <a:r>
              <a:rPr lang="ru-RU" dirty="0" err="1"/>
              <a:t>Уинслоу</a:t>
            </a:r>
            <a:r>
              <a:rPr lang="ru-RU" dirty="0"/>
              <a:t> Тейлор (1856– 1915). Его называли автором самой эффективной в мире системы НОТ. Свои основные эксперименты он провел в 90-х гг. XIX в. Система Тейлора имеет комплексный характер: она перестраивает не только структуру управления предприятием, но и самые элементарные, повседневные трудовые приемы человека. Ни до, ни после никто уже не претендовал на подобный универсализм.</a:t>
            </a:r>
          </a:p>
        </p:txBody>
      </p:sp>
    </p:spTree>
    <p:extLst>
      <p:ext uri="{BB962C8B-B14F-4D97-AF65-F5344CB8AC3E}">
        <p14:creationId xmlns:p14="http://schemas.microsoft.com/office/powerpoint/2010/main" val="26186695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315416"/>
            <a:ext cx="9144000" cy="7294305"/>
          </a:xfrm>
          <a:prstGeom prst="rect">
            <a:avLst/>
          </a:prstGeom>
        </p:spPr>
        <p:txBody>
          <a:bodyPr wrap="square">
            <a:spAutoFit/>
          </a:bodyPr>
          <a:lstStyle/>
          <a:p>
            <a:r>
              <a:rPr lang="ru-RU" dirty="0"/>
              <a:t>Тейлору приписывают открытие модели «экономического человека», который якобы не видит в работе иного смысла, как только получить больше денег. Тем не менее, как показывает более детальный анализ его высказываний, Тейлор не считал деньги ни главным, ни единственным </a:t>
            </a:r>
            <a:r>
              <a:rPr lang="ru-RU" dirty="0" err="1"/>
              <a:t>мотиватором</a:t>
            </a:r>
            <a:r>
              <a:rPr lang="ru-RU" dirty="0"/>
              <a:t>. Он полагал, что прибавка к зарплате «съедается» плохой организацией труда и произволом администрации. Стоит рабочему сегодня выработать больше, как завтра ему снизят расценки и принудят трудиться больше за те же деньги. Рабочие, прекрасно осведомленные об этом, придумали </a:t>
            </a:r>
            <a:r>
              <a:rPr lang="ru-RU" dirty="0" err="1"/>
              <a:t>контроружие</a:t>
            </a:r>
            <a:r>
              <a:rPr lang="ru-RU" dirty="0"/>
              <a:t> – сознательное ограничение нормы выработки. В его основе – механизм группового давления и блокирования формальных норм при помощи неформальных. Сегодня феномен «работы с прохладцей» называется </a:t>
            </a:r>
            <a:r>
              <a:rPr lang="ru-RU" dirty="0" err="1"/>
              <a:t>рестрикционизмом</a:t>
            </a:r>
            <a:r>
              <a:rPr lang="ru-RU" dirty="0"/>
              <a:t> (</a:t>
            </a:r>
            <a:r>
              <a:rPr lang="ru-RU" dirty="0" err="1"/>
              <a:t>restriction</a:t>
            </a:r>
            <a:r>
              <a:rPr lang="ru-RU" dirty="0"/>
              <a:t>– ограничение) и является одним из центральных вопросов социологии труда. Долгое время честь его открытия, как и группового фактора, приписывали теоретикам «человеческих отношений» (30-е гг. XX в.). Однако первооткрывателем был все-таки Тейлор.</a:t>
            </a:r>
          </a:p>
          <a:p>
            <a:r>
              <a:rPr lang="ru-RU" dirty="0"/>
              <a:t>Он подробно изучил социально-экономическую организацию предприятия и пришел к выводу, что технико-организационные нововведения не должны быть самоцелью. Тейлор разработал и внедрил сложную систему организационных мер – хронометраж, инструкционные карточки, методы переобучения рабочих, плановое бюро, сбор социальной информации, новую структуру функционального администрирования, которые не по отдельности, а вместе способны гарантировать рабочему, что повышение им производительности труда не будет произвольно уничтожено администрацией через понижение расценок. Сначала администрация должна научиться управлять по-новому, а затем уже может требовать добросовестного труда. Немалое значение он придавал стилю руководства, правильной системе дисциплинарных санкций и стимулированию труда. Его дифференциальная система оплаты – успевающий дополнительно вознаграждается, а лодырь </a:t>
            </a:r>
            <a:r>
              <a:rPr lang="ru-RU" dirty="0" err="1"/>
              <a:t>депремируется</a:t>
            </a:r>
            <a:r>
              <a:rPr lang="ru-RU" dirty="0"/>
              <a:t> – предполагала, что в научно организованном производстве человек не может получить незаработанные деньги.</a:t>
            </a:r>
          </a:p>
        </p:txBody>
      </p:sp>
    </p:spTree>
    <p:extLst>
      <p:ext uri="{BB962C8B-B14F-4D97-AF65-F5344CB8AC3E}">
        <p14:creationId xmlns:p14="http://schemas.microsoft.com/office/powerpoint/2010/main" val="257460988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595" y="692696"/>
            <a:ext cx="9144000" cy="4524315"/>
          </a:xfrm>
          <a:prstGeom prst="rect">
            <a:avLst/>
          </a:prstGeom>
        </p:spPr>
        <p:txBody>
          <a:bodyPr wrap="square">
            <a:spAutoFit/>
          </a:bodyPr>
          <a:lstStyle/>
          <a:p>
            <a:r>
              <a:rPr lang="ru-RU" dirty="0"/>
              <a:t>В теории организации труда ведущее место занимали человеческое поведение и мотивация, а вовсе не технические факторы. Иначе говоря, предмет исследования имел иерархический вид и подчинялся определенной логике. Изучение технического устройства станка несравненно легче, нежели исследование работы за этим станком, т. е. трудовое поведение человека. Еще более сложным является изучение мотивов, ибо психологические закономерности допускают гораздо больше отклонений, чем законы материального мира. Различные области прикладного исследования, таким образом, выстраиваются по степени сложности их предмета от движения машин (уровень технического занятия) через действие человека (уровень физико-физиологического знания) к поведению и мотивам (уровень социально-психологического знания).</a:t>
            </a:r>
          </a:p>
          <a:p>
            <a:r>
              <a:rPr lang="ru-RU" dirty="0"/>
              <a:t>Ф. Тейлор является лидером «научного менеджмента», в который кроме него входили Г. </a:t>
            </a:r>
            <a:r>
              <a:rPr lang="ru-RU" dirty="0" err="1"/>
              <a:t>Эмерсон</a:t>
            </a:r>
            <a:r>
              <a:rPr lang="ru-RU" dirty="0"/>
              <a:t>, Ф. </a:t>
            </a:r>
            <a:r>
              <a:rPr lang="ru-RU" dirty="0" err="1"/>
              <a:t>Джилбретт</a:t>
            </a:r>
            <a:r>
              <a:rPr lang="ru-RU" dirty="0"/>
              <a:t>, Г. </a:t>
            </a:r>
            <a:r>
              <a:rPr lang="ru-RU" dirty="0" err="1"/>
              <a:t>Таун</a:t>
            </a:r>
            <a:r>
              <a:rPr lang="ru-RU" dirty="0"/>
              <a:t>, С. Томпсон и др. В свою очередь «научный менеджмент» составлял лишь одно из направлений – американское – в так называемой классической школе менеджмента. К ней причисляют немца М. Вебера, француза А. </a:t>
            </a:r>
            <a:r>
              <a:rPr lang="ru-RU" dirty="0" err="1"/>
              <a:t>Файоля</a:t>
            </a:r>
            <a:r>
              <a:rPr lang="ru-RU" dirty="0"/>
              <a:t>, англичан Л. </a:t>
            </a:r>
            <a:r>
              <a:rPr lang="ru-RU" dirty="0" err="1"/>
              <a:t>Урвика</a:t>
            </a:r>
            <a:r>
              <a:rPr lang="ru-RU" dirty="0"/>
              <a:t> и Л. </a:t>
            </a:r>
            <a:r>
              <a:rPr lang="ru-RU" dirty="0" err="1"/>
              <a:t>Гьюлика</a:t>
            </a:r>
            <a:r>
              <a:rPr lang="ru-RU" dirty="0"/>
              <a:t> (они разработали «синтетическую» теорию управления, которая формализует и обобщает подходы Тейлора, Вебера, </a:t>
            </a:r>
            <a:r>
              <a:rPr lang="ru-RU" dirty="0" err="1"/>
              <a:t>Файоля</a:t>
            </a:r>
            <a:r>
              <a:rPr lang="ru-RU" dirty="0"/>
              <a:t>).</a:t>
            </a:r>
          </a:p>
        </p:txBody>
      </p:sp>
    </p:spTree>
    <p:extLst>
      <p:ext uri="{BB962C8B-B14F-4D97-AF65-F5344CB8AC3E}">
        <p14:creationId xmlns:p14="http://schemas.microsoft.com/office/powerpoint/2010/main" val="406770320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946" y="0"/>
            <a:ext cx="9144000" cy="7017306"/>
          </a:xfrm>
          <a:prstGeom prst="rect">
            <a:avLst/>
          </a:prstGeom>
        </p:spPr>
        <p:txBody>
          <a:bodyPr wrap="square">
            <a:spAutoFit/>
          </a:bodyPr>
          <a:lstStyle/>
          <a:p>
            <a:r>
              <a:rPr lang="ru-RU" dirty="0"/>
              <a:t>Первые ростки экономической социологии стали пробиваться на </a:t>
            </a:r>
            <a:r>
              <a:rPr lang="ru-RU" b="1" dirty="0"/>
              <a:t>отечественной</a:t>
            </a:r>
            <a:r>
              <a:rPr lang="ru-RU" dirty="0"/>
              <a:t> почве еще в 1980-е годы. Однако термин «экономическая социология» вошел в научный оборот лишь в 1990-е годы – в период активного размывания междисциплинарных границ и утверждения новых исследовательских направлений. Именно в те времена наблюдался заметный процесс институционализации новой дисциплины. Создавались кафедры экономической социологии в ведущих вузах[1], работали специализированные советы и крупные исследовательские подразделения. Открылись постоянные рубрики «Экономическая социология» в академических журналах[2]. Стал заметным возрастающий интерес к экономико-социологическим методам в среде не только социологов, но и профессиональных экономистов. Учебный курс «Экономическая социология» был введен в качестве одного из основных элементов гуманитарного цикла во все большем количестве вузов[3]. Постоянно росла библиография по экономической социологии.</a:t>
            </a:r>
          </a:p>
          <a:p>
            <a:r>
              <a:rPr lang="ru-RU" i="1" dirty="0"/>
              <a:t>Появление термина «экономическая социология»</a:t>
            </a:r>
            <a:endParaRPr lang="ru-RU" dirty="0"/>
          </a:p>
          <a:p>
            <a:r>
              <a:rPr lang="ru-RU" dirty="0"/>
              <a:t>Как удалось выяснить Ю.В. Веселову[4], впервые вопрос о создании экономической социологии был поставлен во французской социологии. С 1898 года Э. Дюркгеймом издавался журнал «Социологический ежегодник» (вокруг которого и формировалась французская школа), где появился раздел «Экономическая социология». С этого момента термин «</a:t>
            </a:r>
            <a:r>
              <a:rPr lang="ru-RU" dirty="0" err="1"/>
              <a:t>sociologie</a:t>
            </a:r>
            <a:r>
              <a:rPr lang="ru-RU" dirty="0"/>
              <a:t> </a:t>
            </a:r>
            <a:r>
              <a:rPr lang="ru-RU" dirty="0" err="1"/>
              <a:t>economique</a:t>
            </a:r>
            <a:r>
              <a:rPr lang="ru-RU" dirty="0"/>
              <a:t>» становится обычным во французской традиции. Первой специальной монографией с названием «Экономическая социология» была монография бельгийского социолога Г. де </a:t>
            </a:r>
            <a:r>
              <a:rPr lang="ru-RU" dirty="0" err="1"/>
              <a:t>Греефа</a:t>
            </a:r>
            <a:r>
              <a:rPr lang="ru-RU" dirty="0"/>
              <a:t> (в русском переводе, появившемся в 1904 г., она называлась «Социальная экономия»: именно так называли эту область исследований в начале ХХ в. отечественные ученые). В ней де </a:t>
            </a:r>
            <a:r>
              <a:rPr lang="ru-RU" dirty="0" err="1"/>
              <a:t>Грееф</a:t>
            </a:r>
            <a:r>
              <a:rPr lang="ru-RU" dirty="0"/>
              <a:t> обосновывает свое понимание предмета и методов экономической социологии, считая в числе главных материалистический и политэкономический метод, синтез которых дает экономическую социологию.</a:t>
            </a:r>
          </a:p>
        </p:txBody>
      </p:sp>
    </p:spTree>
    <p:extLst>
      <p:ext uri="{BB962C8B-B14F-4D97-AF65-F5344CB8AC3E}">
        <p14:creationId xmlns:p14="http://schemas.microsoft.com/office/powerpoint/2010/main" val="426480862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751344"/>
            <a:ext cx="9144000" cy="2585323"/>
          </a:xfrm>
          <a:prstGeom prst="rect">
            <a:avLst/>
          </a:prstGeom>
        </p:spPr>
        <p:txBody>
          <a:bodyPr wrap="square">
            <a:spAutoFit/>
          </a:bodyPr>
          <a:lstStyle/>
          <a:p>
            <a:r>
              <a:rPr lang="ru-RU" dirty="0"/>
              <a:t>Возможно, что именно де </a:t>
            </a:r>
            <a:r>
              <a:rPr lang="ru-RU" dirty="0" err="1"/>
              <a:t>Грееф</a:t>
            </a:r>
            <a:r>
              <a:rPr lang="ru-RU" dirty="0"/>
              <a:t> явился первооткрывателем экономической социологии, хотя с абсолютной достоверностью утверждать об этом нельзя. Но известно, что позже, а именно в 1917 г., М. Вебер в одной из своих работ размышлял о задачах и функциях «социологии хозяйства», или, что то же самое, «экономической социологии». В его фундаментальном труде «Экономика и общества», вышедшем в 1922 г., об экономической социологии говорится уже как о чем-то само собой разумеющемся. Однако в Россию идеи экономической социологии пришли благодаря не Веберу, а де </a:t>
            </a:r>
            <a:r>
              <a:rPr lang="ru-RU" dirty="0" err="1"/>
              <a:t>Греефу</a:t>
            </a:r>
            <a:r>
              <a:rPr lang="ru-RU" dirty="0"/>
              <a:t>, с которым вместе работал в Новом Брюссельском университете один из основоположников русской социологии М.М. Ковалевский.</a:t>
            </a:r>
          </a:p>
        </p:txBody>
      </p:sp>
    </p:spTree>
    <p:extLst>
      <p:ext uri="{BB962C8B-B14F-4D97-AF65-F5344CB8AC3E}">
        <p14:creationId xmlns:p14="http://schemas.microsoft.com/office/powerpoint/2010/main" val="197043074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Новая экономическая социология и социоэкономика - этапы развития, появление  и задачи"/>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98167"/>
            <a:ext cx="8154830" cy="5135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135059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27984" y="5661248"/>
            <a:ext cx="4572000" cy="646331"/>
          </a:xfrm>
          <a:prstGeom prst="rect">
            <a:avLst/>
          </a:prstGeom>
        </p:spPr>
        <p:txBody>
          <a:bodyPr>
            <a:spAutoFit/>
          </a:bodyPr>
          <a:lstStyle/>
          <a:p>
            <a:r>
              <a:rPr lang="ru-RU" dirty="0"/>
              <a:t>Экономическая социология</a:t>
            </a:r>
            <a:br>
              <a:rPr lang="ru-RU" dirty="0"/>
            </a:br>
            <a:r>
              <a:rPr lang="ru-RU" i="1" dirty="0"/>
              <a:t>Альберт Иванович Кравченко</a:t>
            </a:r>
            <a:endParaRPr lang="ru-RU" dirty="0"/>
          </a:p>
        </p:txBody>
      </p:sp>
    </p:spTree>
    <p:extLst>
      <p:ext uri="{BB962C8B-B14F-4D97-AF65-F5344CB8AC3E}">
        <p14:creationId xmlns:p14="http://schemas.microsoft.com/office/powerpoint/2010/main" val="661846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0275" y="620688"/>
            <a:ext cx="8964488" cy="4524315"/>
          </a:xfrm>
          <a:prstGeom prst="rect">
            <a:avLst/>
          </a:prstGeom>
        </p:spPr>
        <p:txBody>
          <a:bodyPr wrap="square">
            <a:spAutoFit/>
          </a:bodyPr>
          <a:lstStyle/>
          <a:p>
            <a:r>
              <a:rPr lang="ru-RU" dirty="0"/>
              <a:t>Вообще французы, в отличие от англичан и немцев, очень склонны к изобретению новых религиозных систем. Этим занимались Сен-Симон, Конт, отчасти Дюркгейм. Может сложиться впечатление, что подобная склонность – национальная черта если не французов, то французских социальных мыслителей. Немцы скорее предпочитали основательно изучать ту религиозную систему, которая существует. Именно на этом поприще прославился М. Вебер. Да и М. Шелер посвятил анализу религиозного обоснования трудовой деятельности и разбору традиционного христианства свои лучшие страницы. А вот англичанам присуще скорее полное отстранение от религии. Они как бы провели между экономикой и религиозным миром демаркационную линию и провозгласили принцип невмешательства. Исключением является, пожалуй, К. Маркс, которому в силу национальной принадлежности следовало бы заниматься глубоким религиозным изучением, но он, как известно, стал воинствующим атеистом. Возможно, что в его социально-экономических воззрениях сильнее проявился английский, нежели немецкий тип мышления. Не случайно, что в своих экономических </a:t>
            </a:r>
            <a:r>
              <a:rPr lang="ru-RU" dirty="0" err="1"/>
              <a:t>штудиях</a:t>
            </a:r>
            <a:r>
              <a:rPr lang="ru-RU" dirty="0"/>
              <a:t> Маркс проявил себя последовательным учеником не немецкой, а именно английской политэкономической школы.</a:t>
            </a:r>
          </a:p>
        </p:txBody>
      </p:sp>
    </p:spTree>
    <p:extLst>
      <p:ext uri="{BB962C8B-B14F-4D97-AF65-F5344CB8AC3E}">
        <p14:creationId xmlns:p14="http://schemas.microsoft.com/office/powerpoint/2010/main" val="34661483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842648"/>
            <a:ext cx="8229600" cy="1143000"/>
          </a:xfrm>
        </p:spPr>
        <p:txBody>
          <a:bodyPr/>
          <a:lstStyle/>
          <a:p>
            <a:r>
              <a:rPr lang="ru-RU" dirty="0" smtClean="0"/>
              <a:t>Полезно знать</a:t>
            </a:r>
            <a:endParaRPr lang="ru-RU" dirty="0"/>
          </a:p>
        </p:txBody>
      </p:sp>
      <p:sp>
        <p:nvSpPr>
          <p:cNvPr id="3" name="Стрелка вниз 2"/>
          <p:cNvSpPr/>
          <p:nvPr/>
        </p:nvSpPr>
        <p:spPr>
          <a:xfrm>
            <a:off x="7072856" y="292494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9224879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1124744"/>
            <a:ext cx="7038528" cy="2031325"/>
          </a:xfrm>
          <a:prstGeom prst="rect">
            <a:avLst/>
          </a:prstGeom>
        </p:spPr>
        <p:txBody>
          <a:bodyPr wrap="square">
            <a:spAutoFit/>
          </a:bodyPr>
          <a:lstStyle/>
          <a:p>
            <a:r>
              <a:rPr lang="ru-RU" dirty="0"/>
              <a:t>«Человеческая сущность природы существует только для общественного человека; ибо только в обществе природа является для человека звеном, связывающим человека с человеком, бытием его для другого и бытием другого для него, жизненным элементом человеческой действительности; только в обществе природа выступает как основа его собственного человеческого бытия».</a:t>
            </a:r>
          </a:p>
        </p:txBody>
      </p:sp>
      <p:sp>
        <p:nvSpPr>
          <p:cNvPr id="4" name="Прямоугольник 3"/>
          <p:cNvSpPr/>
          <p:nvPr/>
        </p:nvSpPr>
        <p:spPr>
          <a:xfrm>
            <a:off x="179512" y="4810053"/>
            <a:ext cx="8640960" cy="2031325"/>
          </a:xfrm>
          <a:prstGeom prst="rect">
            <a:avLst/>
          </a:prstGeom>
        </p:spPr>
        <p:txBody>
          <a:bodyPr wrap="square">
            <a:spAutoFit/>
          </a:bodyPr>
          <a:lstStyle/>
          <a:p>
            <a:r>
              <a:rPr lang="ru-RU" dirty="0"/>
              <a:t>«...Расточительность капиталиста никогда не приобретает такого </a:t>
            </a:r>
            <a:r>
              <a:rPr lang="ru-RU" dirty="0" err="1"/>
              <a:t>bona</a:t>
            </a:r>
            <a:r>
              <a:rPr lang="ru-RU" dirty="0"/>
              <a:t> </a:t>
            </a:r>
            <a:r>
              <a:rPr lang="ru-RU" dirty="0" err="1"/>
              <a:t>fide</a:t>
            </a:r>
            <a:r>
              <a:rPr lang="ru-RU" dirty="0"/>
              <a:t> [простодушного] характера, как расточительность разгульного феодала, наоборот, в основе ее всегда таится самое грязное скряжни­чество и мелочная расчетливость; тем не менее расточительность капиталиста возрастает с ростом его накопления, отнюдь не мешая последнему. Вместе с тем в благородной груди капиталиста развер­тывается </a:t>
            </a:r>
            <a:r>
              <a:rPr lang="ru-RU" dirty="0" err="1"/>
              <a:t>фаустовский</a:t>
            </a:r>
            <a:r>
              <a:rPr lang="ru-RU" dirty="0"/>
              <a:t> конфликт между страстью к накоплению и жаждой наслаждений».</a:t>
            </a:r>
          </a:p>
        </p:txBody>
      </p:sp>
      <p:sp>
        <p:nvSpPr>
          <p:cNvPr id="5" name="Прямоугольник 4"/>
          <p:cNvSpPr/>
          <p:nvPr/>
        </p:nvSpPr>
        <p:spPr>
          <a:xfrm>
            <a:off x="179512" y="3284984"/>
            <a:ext cx="8316416" cy="1200329"/>
          </a:xfrm>
          <a:prstGeom prst="rect">
            <a:avLst/>
          </a:prstGeom>
        </p:spPr>
        <p:txBody>
          <a:bodyPr wrap="square">
            <a:spAutoFit/>
          </a:bodyPr>
          <a:lstStyle/>
          <a:p>
            <a:r>
              <a:rPr lang="ru-RU" dirty="0"/>
              <a:t>«Вопрос о том, обладает ли человеческое мышление предметной истинностью, — вовсе не вопрос теории, а практический вопрос. В практике должен доказать человек истинность, т. е. действитель­ность и мощь, посюсторонность своего мышления».</a:t>
            </a:r>
          </a:p>
        </p:txBody>
      </p:sp>
      <p:sp>
        <p:nvSpPr>
          <p:cNvPr id="7" name="Заголовок 1"/>
          <p:cNvSpPr txBox="1">
            <a:spLocks/>
          </p:cNvSpPr>
          <p:nvPr/>
        </p:nvSpPr>
        <p:spPr>
          <a:xfrm>
            <a:off x="107504" y="188640"/>
            <a:ext cx="5791200" cy="759614"/>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ru-RU" dirty="0" err="1" smtClean="0"/>
              <a:t>К.Маркс</a:t>
            </a:r>
            <a:endParaRPr lang="ru-RU" dirty="0"/>
          </a:p>
        </p:txBody>
      </p:sp>
    </p:spTree>
    <p:extLst>
      <p:ext uri="{BB962C8B-B14F-4D97-AF65-F5344CB8AC3E}">
        <p14:creationId xmlns:p14="http://schemas.microsoft.com/office/powerpoint/2010/main" val="11281922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837" y="836712"/>
            <a:ext cx="9036496" cy="2031325"/>
          </a:xfrm>
          <a:prstGeom prst="rect">
            <a:avLst/>
          </a:prstGeom>
        </p:spPr>
        <p:txBody>
          <a:bodyPr wrap="square">
            <a:spAutoFit/>
          </a:bodyPr>
          <a:lstStyle/>
          <a:p>
            <a:r>
              <a:rPr lang="ru-RU" dirty="0"/>
              <a:t>«...Если человек есть некоторый особенный индивид и именно его особенность делает из него индивида и действительное индивиду­альное общественное существо, то он в такой же мере есть также и тотальность, идеальная тотальность, субъективное для-себя-бытие мыслимого и ощущаемого общества, подобно тому как и в действи­тельности он существует, с одной стороны, как созерцание обществен­ного бытия и действительное пользование им, а с другой стороны — как тотальность человеческого проявления жизни».</a:t>
            </a:r>
          </a:p>
        </p:txBody>
      </p:sp>
      <p:sp>
        <p:nvSpPr>
          <p:cNvPr id="3" name="Заголовок 1"/>
          <p:cNvSpPr txBox="1">
            <a:spLocks/>
          </p:cNvSpPr>
          <p:nvPr/>
        </p:nvSpPr>
        <p:spPr>
          <a:xfrm>
            <a:off x="107504" y="188640"/>
            <a:ext cx="5791200" cy="759614"/>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ru-RU" dirty="0" err="1" smtClean="0"/>
              <a:t>К.Маркс</a:t>
            </a:r>
            <a:endParaRPr lang="ru-RU" dirty="0"/>
          </a:p>
        </p:txBody>
      </p:sp>
      <p:sp>
        <p:nvSpPr>
          <p:cNvPr id="4" name="Прямоугольник 3"/>
          <p:cNvSpPr/>
          <p:nvPr/>
        </p:nvSpPr>
        <p:spPr>
          <a:xfrm>
            <a:off x="32404" y="3212976"/>
            <a:ext cx="8946829" cy="2308324"/>
          </a:xfrm>
          <a:prstGeom prst="rect">
            <a:avLst/>
          </a:prstGeom>
        </p:spPr>
        <p:txBody>
          <a:bodyPr wrap="square">
            <a:spAutoFit/>
          </a:bodyPr>
          <a:lstStyle/>
          <a:p>
            <a:r>
              <a:rPr lang="ru-RU" dirty="0"/>
              <a:t>«Абстрактная идея, становящаяся непосредственно созерцанием, есть не что иное, как такое абстрактное мышление, которое отказывается от себя и решается стать созерцанием. Весь этот переход от логики к философии природы есть не что иное, как столь трудный для абстракт­ного мыслителя и поэтому столь фантастически описываемый им переход от абстрагирования к созерцанию. Мистическое чувство, которое гонит философа из области абстрактного мышления в сферу созерцания, это — скука, тоска по содержанию».</a:t>
            </a:r>
          </a:p>
        </p:txBody>
      </p:sp>
    </p:spTree>
    <p:extLst>
      <p:ext uri="{BB962C8B-B14F-4D97-AF65-F5344CB8AC3E}">
        <p14:creationId xmlns:p14="http://schemas.microsoft.com/office/powerpoint/2010/main" val="64188313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07504" y="188640"/>
            <a:ext cx="5791200" cy="759614"/>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ru-RU" dirty="0" err="1" smtClean="0"/>
              <a:t>К.Маркс</a:t>
            </a:r>
            <a:endParaRPr lang="ru-RU" dirty="0"/>
          </a:p>
        </p:txBody>
      </p:sp>
      <p:sp>
        <p:nvSpPr>
          <p:cNvPr id="3" name="Прямоугольник 2"/>
          <p:cNvSpPr/>
          <p:nvPr/>
        </p:nvSpPr>
        <p:spPr>
          <a:xfrm>
            <a:off x="13498" y="860408"/>
            <a:ext cx="8892480" cy="1754326"/>
          </a:xfrm>
          <a:prstGeom prst="rect">
            <a:avLst/>
          </a:prstGeom>
        </p:spPr>
        <p:txBody>
          <a:bodyPr wrap="square">
            <a:spAutoFit/>
          </a:bodyPr>
          <a:lstStyle/>
          <a:p>
            <a:r>
              <a:rPr lang="ru-RU" dirty="0"/>
              <a:t>«Мы видели, как при предположении положительного упразднения частной собственности человек производит человека — самого себя и другого человека; как предмет, являющийся непосредственным продуктом деятельности его индивидуальности, вместе с тем оказывается его собственным бытием для другого человека, бытием этого другого человека и бытием последнего для первого».</a:t>
            </a:r>
          </a:p>
        </p:txBody>
      </p:sp>
      <p:sp>
        <p:nvSpPr>
          <p:cNvPr id="4" name="Прямоугольник 3"/>
          <p:cNvSpPr/>
          <p:nvPr/>
        </p:nvSpPr>
        <p:spPr>
          <a:xfrm>
            <a:off x="467544" y="2780928"/>
            <a:ext cx="8190656" cy="923330"/>
          </a:xfrm>
          <a:prstGeom prst="rect">
            <a:avLst/>
          </a:prstGeom>
        </p:spPr>
        <p:txBody>
          <a:bodyPr wrap="square">
            <a:spAutoFit/>
          </a:bodyPr>
          <a:lstStyle/>
          <a:p>
            <a:r>
              <a:rPr lang="ru-RU" dirty="0"/>
              <a:t>«Точка зрения старого материализма есть „гражданское“ общество; точка зрения нового материализма есть человеческое общество, или обобществившееся человечество».</a:t>
            </a:r>
          </a:p>
        </p:txBody>
      </p:sp>
      <p:sp>
        <p:nvSpPr>
          <p:cNvPr id="5" name="Прямоугольник 4"/>
          <p:cNvSpPr/>
          <p:nvPr/>
        </p:nvSpPr>
        <p:spPr>
          <a:xfrm>
            <a:off x="0" y="4005064"/>
            <a:ext cx="8892480" cy="1754326"/>
          </a:xfrm>
          <a:prstGeom prst="rect">
            <a:avLst/>
          </a:prstGeom>
        </p:spPr>
        <p:txBody>
          <a:bodyPr wrap="square">
            <a:spAutoFit/>
          </a:bodyPr>
          <a:lstStyle/>
          <a:p>
            <a:r>
              <a:rPr lang="ru-RU" dirty="0"/>
              <a:t>«Материалистическое учение о том, что люди суть продукты обстоятельств и воспитания, что, следовательно, изменившиеся люди суть продукты иных обстоятельств и измененного воспитания, — это учение забывает, что обстоятельства изменяются именно людьми и что воспитатель сам должен быть воспитан. Оно неизбежно поэтому приходит к тому, что делит общество на две части, одна из которых возвышается над обществом».</a:t>
            </a:r>
          </a:p>
        </p:txBody>
      </p:sp>
    </p:spTree>
    <p:extLst>
      <p:ext uri="{BB962C8B-B14F-4D97-AF65-F5344CB8AC3E}">
        <p14:creationId xmlns:p14="http://schemas.microsoft.com/office/powerpoint/2010/main" val="329402382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166843"/>
            <a:ext cx="8892480" cy="2308324"/>
          </a:xfrm>
          <a:prstGeom prst="rect">
            <a:avLst/>
          </a:prstGeom>
        </p:spPr>
        <p:txBody>
          <a:bodyPr wrap="square">
            <a:spAutoFit/>
          </a:bodyPr>
          <a:lstStyle/>
          <a:p>
            <a:r>
              <a:rPr lang="ru-RU" dirty="0"/>
              <a:t>«Я живу целиком милостью другого, если я обязан ему не только поддержанием моей жизни, но сверх того еще и тем, что он мою жизнь создал, что он — источник моей жизни; а моя жизнь непременно имеет такую причину вне себя, если она не есть мое собственное творение. Вот почему творение является таким представлением, которое весьма трудно вытеснить из народного сознания. Народному сознанию непонятно чрез-себя-бытие природы и человека, потому что это чрез-себя-бытие противоречит всем осязательным фактам практической жизни».</a:t>
            </a:r>
          </a:p>
        </p:txBody>
      </p:sp>
      <p:sp>
        <p:nvSpPr>
          <p:cNvPr id="4" name="Заголовок 1"/>
          <p:cNvSpPr txBox="1">
            <a:spLocks/>
          </p:cNvSpPr>
          <p:nvPr/>
        </p:nvSpPr>
        <p:spPr>
          <a:xfrm>
            <a:off x="107504" y="188640"/>
            <a:ext cx="5791200" cy="759614"/>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ru-RU" dirty="0" err="1" smtClean="0"/>
              <a:t>К.Маркс</a:t>
            </a:r>
            <a:endParaRPr lang="ru-RU" dirty="0"/>
          </a:p>
        </p:txBody>
      </p:sp>
    </p:spTree>
    <p:extLst>
      <p:ext uri="{BB962C8B-B14F-4D97-AF65-F5344CB8AC3E}">
        <p14:creationId xmlns:p14="http://schemas.microsoft.com/office/powerpoint/2010/main" val="43316344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925093"/>
            <a:ext cx="9036496" cy="2862322"/>
          </a:xfrm>
          <a:prstGeom prst="rect">
            <a:avLst/>
          </a:prstGeom>
        </p:spPr>
        <p:txBody>
          <a:bodyPr wrap="square">
            <a:spAutoFit/>
          </a:bodyPr>
          <a:lstStyle/>
          <a:p>
            <a:r>
              <a:rPr lang="ru-RU" dirty="0"/>
              <a:t>«Лишь благодаря предметно развернутому богатству человеческого существа развивается, а частью и впервые порождается, богатство субъективной человеческой чувственности: музыкальное ухо, чувствующий красоту формы глаз, — короче говоря, такие чувства, которые способны к человеческим наслаждениям и которые утверждают себя как человеческие сущностные силы. Ибо не только пять внешних чувств, но и так называемые духовные чувства, практические чувства (воля, любовь и т. д.), — одним словом, человеческое чувство, человечность чувств, — возникают лишь благодаря наличию соответствующего предмета, благодаря очеловеченной природе. Образование пяти внешних чувств — это работа всей предшествующей всемирной истории».</a:t>
            </a:r>
          </a:p>
        </p:txBody>
      </p:sp>
      <p:sp>
        <p:nvSpPr>
          <p:cNvPr id="4" name="Заголовок 1"/>
          <p:cNvSpPr txBox="1">
            <a:spLocks/>
          </p:cNvSpPr>
          <p:nvPr/>
        </p:nvSpPr>
        <p:spPr>
          <a:xfrm>
            <a:off x="107504" y="188640"/>
            <a:ext cx="5791200" cy="759614"/>
          </a:xfrm>
          <a:prstGeom prst="rect">
            <a:avLst/>
          </a:prstGeom>
        </p:spPr>
        <p:txBody>
          <a:bodyPr/>
          <a:lstStyle>
            <a:lvl1pPr algn="l" defTabSz="914400" rtl="0" eaLnBrk="1" latinLnBrk="0" hangingPunct="1">
              <a:spcBef>
                <a:spcPct val="0"/>
              </a:spcBef>
              <a:buNone/>
              <a:defRPr sz="3600" kern="1200" cap="all" spc="-60" baseline="0">
                <a:solidFill>
                  <a:schemeClr val="tx2"/>
                </a:solidFill>
                <a:latin typeface="+mj-lt"/>
                <a:ea typeface="+mj-ea"/>
                <a:cs typeface="+mj-cs"/>
              </a:defRPr>
            </a:lvl1pPr>
          </a:lstStyle>
          <a:p>
            <a:r>
              <a:rPr lang="ru-RU" dirty="0" err="1" smtClean="0"/>
              <a:t>К.Маркс</a:t>
            </a:r>
            <a:endParaRPr lang="ru-RU" dirty="0"/>
          </a:p>
        </p:txBody>
      </p:sp>
    </p:spTree>
    <p:extLst>
      <p:ext uri="{BB962C8B-B14F-4D97-AF65-F5344CB8AC3E}">
        <p14:creationId xmlns:p14="http://schemas.microsoft.com/office/powerpoint/2010/main" val="718856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5846"/>
            <a:ext cx="8496944" cy="3139321"/>
          </a:xfrm>
          <a:prstGeom prst="rect">
            <a:avLst/>
          </a:prstGeom>
        </p:spPr>
        <p:txBody>
          <a:bodyPr wrap="square">
            <a:spAutoFit/>
          </a:bodyPr>
          <a:lstStyle/>
          <a:p>
            <a:r>
              <a:rPr lang="ru-RU" dirty="0"/>
              <a:t>Ш. Фурье, как и Сен-Симон, резко критиковал существовавший строй, хотя в его суждениях доминировали романтически-утопические мотивы. Его никак не назовешь сторонником «индустриализма». Промышленное общество вызывало в нем открытый и скрытый протест. Во Франции капитализм развивался с огромными общественными издержками. Его движение не было таким гладким и восходящим, как в Англии. Общество то и дело сотрясали социальные противоречия и, как их следствие, политические перевороты. (К слову сказать, в Германии капитализм развивался еще медленнее и, быть может, в силу своей медлительности – менее противоречиво, т. е. спокойно, нерасторопно). Естественно, что характер социально-экономического развития общества в конечном итоге определил характер социально-экономической мысли в данной стране.</a:t>
            </a:r>
          </a:p>
        </p:txBody>
      </p:sp>
    </p:spTree>
    <p:extLst>
      <p:ext uri="{BB962C8B-B14F-4D97-AF65-F5344CB8AC3E}">
        <p14:creationId xmlns:p14="http://schemas.microsoft.com/office/powerpoint/2010/main" val="37612345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лавная">
  <a:themeElements>
    <a:clrScheme name="Главная">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Главная">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лавная">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742</TotalTime>
  <Words>3926</Words>
  <Application>Microsoft Office PowerPoint</Application>
  <PresentationFormat>Экран (4:3)</PresentationFormat>
  <Paragraphs>149</Paragraphs>
  <Slides>85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85</vt:i4>
      </vt:variant>
    </vt:vector>
  </HeadingPairs>
  <TitlesOfParts>
    <vt:vector size="86" baseType="lpstr">
      <vt:lpstr>Главная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Полезно знать</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Gimiki</dc:creator>
  <cp:lastModifiedBy>Пользователь Windows</cp:lastModifiedBy>
  <cp:revision>31</cp:revision>
  <dcterms:created xsi:type="dcterms:W3CDTF">2022-09-05T10:13:47Z</dcterms:created>
  <dcterms:modified xsi:type="dcterms:W3CDTF">2023-09-08T10:02:02Z</dcterms:modified>
</cp:coreProperties>
</file>