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63" r:id="rId5"/>
    <p:sldId id="264" r:id="rId6"/>
    <p:sldId id="265" r:id="rId7"/>
    <p:sldId id="266" r:id="rId8"/>
    <p:sldId id="267" r:id="rId9"/>
    <p:sldId id="256" r:id="rId10"/>
    <p:sldId id="257" r:id="rId11"/>
    <p:sldId id="258" r:id="rId12"/>
    <p:sldId id="259"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23.11.2023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23.11.2023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23.11.2023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23.11.2023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23.11.2023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23.11.2023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23.11.2023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23.11.2023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23.11.2023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23.11.2023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23.11.2023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23.11.2023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docs.cntd.ru/document/1200005677"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99592" y="836712"/>
            <a:ext cx="7632848" cy="4524315"/>
          </a:xfrm>
          <a:prstGeom prst="rect">
            <a:avLst/>
          </a:prstGeom>
        </p:spPr>
        <p:txBody>
          <a:bodyPr wrap="square">
            <a:spAutoFit/>
          </a:bodyPr>
          <a:lstStyle/>
          <a:p>
            <a:pPr indent="457200"/>
            <a:r>
              <a:rPr lang="ru-RU" b="1" dirty="0">
                <a:latin typeface="Times New Roman" pitchFamily="18" charset="0"/>
                <a:cs typeface="Times New Roman" pitchFamily="18" charset="0"/>
              </a:rPr>
              <a:t>Тема: Требования безопасности при электрической и газовой сварке; при обращении с опасными химическими веществами; при обращении с источниками ионизирующих излучений; при обращении с ручным </a:t>
            </a:r>
            <a:r>
              <a:rPr lang="ru-RU" b="1" dirty="0" smtClean="0">
                <a:latin typeface="Times New Roman" pitchFamily="18" charset="0"/>
                <a:cs typeface="Times New Roman" pitchFamily="18" charset="0"/>
              </a:rPr>
              <a:t>инструментом</a:t>
            </a:r>
          </a:p>
          <a:p>
            <a:pPr indent="457200"/>
            <a:endParaRPr lang="ru-RU" b="1" dirty="0">
              <a:latin typeface="Times New Roman" pitchFamily="18" charset="0"/>
              <a:cs typeface="Times New Roman" pitchFamily="18" charset="0"/>
            </a:endParaRPr>
          </a:p>
          <a:p>
            <a:pPr indent="457200"/>
            <a:r>
              <a:rPr lang="ru-RU" b="1" dirty="0">
                <a:latin typeface="Times New Roman" pitchFamily="18" charset="0"/>
                <a:cs typeface="Times New Roman" pitchFamily="18" charset="0"/>
              </a:rPr>
              <a:t>Цель занятия: </a:t>
            </a:r>
            <a:r>
              <a:rPr lang="ru-RU" b="1" dirty="0" smtClean="0">
                <a:latin typeface="Times New Roman" pitchFamily="18" charset="0"/>
                <a:cs typeface="Times New Roman" pitchFamily="18" charset="0"/>
              </a:rPr>
              <a:t>о</a:t>
            </a:r>
            <a:r>
              <a:rPr lang="ru-RU" dirty="0" smtClean="0">
                <a:latin typeface="Times New Roman" pitchFamily="18" charset="0"/>
                <a:cs typeface="Times New Roman" pitchFamily="18" charset="0"/>
              </a:rPr>
              <a:t>знакомиться </a:t>
            </a:r>
            <a:r>
              <a:rPr lang="ru-RU" dirty="0">
                <a:latin typeface="Times New Roman" pitchFamily="18" charset="0"/>
                <a:cs typeface="Times New Roman" pitchFamily="18" charset="0"/>
              </a:rPr>
              <a:t>с требованиями безопасности при электрической и газовой сварке; при обращении с опасными химическими веществами; при обращении с источниками ионизирующих излучений; при обращении с ручным инструментом</a:t>
            </a:r>
          </a:p>
          <a:p>
            <a:pPr indent="457200"/>
            <a:r>
              <a:rPr lang="ru-RU" b="1" dirty="0">
                <a:latin typeface="Times New Roman" pitchFamily="18" charset="0"/>
                <a:cs typeface="Times New Roman" pitchFamily="18" charset="0"/>
              </a:rPr>
              <a:t>Учебные вопросы:</a:t>
            </a:r>
          </a:p>
          <a:p>
            <a:pPr indent="457200"/>
            <a:r>
              <a:rPr lang="ru-RU" dirty="0">
                <a:latin typeface="Times New Roman" pitchFamily="18" charset="0"/>
                <a:cs typeface="Times New Roman" pitchFamily="18" charset="0"/>
              </a:rPr>
              <a:t>1. Требования безопасности при электрической и газовой сварке</a:t>
            </a:r>
          </a:p>
          <a:p>
            <a:pPr indent="457200"/>
            <a:r>
              <a:rPr lang="ru-RU" dirty="0">
                <a:latin typeface="Times New Roman" pitchFamily="18" charset="0"/>
                <a:cs typeface="Times New Roman" pitchFamily="18" charset="0"/>
              </a:rPr>
              <a:t>2. Требования безопасности при обращении с опасными химическими веществами</a:t>
            </a:r>
          </a:p>
          <a:p>
            <a:pPr indent="457200"/>
            <a:r>
              <a:rPr lang="ru-RU" dirty="0">
                <a:latin typeface="Times New Roman" pitchFamily="18" charset="0"/>
                <a:cs typeface="Times New Roman" pitchFamily="18" charset="0"/>
              </a:rPr>
              <a:t>3. Требования безопасности при обращении с источниками ионизирующих излучений</a:t>
            </a:r>
          </a:p>
          <a:p>
            <a:pPr indent="457200"/>
            <a:r>
              <a:rPr lang="ru-RU" dirty="0">
                <a:latin typeface="Times New Roman" pitchFamily="18" charset="0"/>
                <a:cs typeface="Times New Roman" pitchFamily="18" charset="0"/>
              </a:rPr>
              <a:t>4. Требования безопасности при обращении с ручным инструментом</a:t>
            </a:r>
          </a:p>
        </p:txBody>
      </p:sp>
    </p:spTree>
    <p:extLst>
      <p:ext uri="{BB962C8B-B14F-4D97-AF65-F5344CB8AC3E}">
        <p14:creationId xmlns:p14="http://schemas.microsoft.com/office/powerpoint/2010/main" val="1307172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764704"/>
            <a:ext cx="8064896" cy="5472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88368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548680"/>
            <a:ext cx="7704856" cy="5760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8431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548680"/>
            <a:ext cx="7920880" cy="5760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04511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406" y="620688"/>
            <a:ext cx="7632848" cy="5355312"/>
          </a:xfrm>
          <a:prstGeom prst="rect">
            <a:avLst/>
          </a:prstGeom>
        </p:spPr>
        <p:txBody>
          <a:bodyPr wrap="square">
            <a:spAutoFit/>
          </a:bodyPr>
          <a:lstStyle/>
          <a:p>
            <a:pPr indent="457200" algn="just"/>
            <a:r>
              <a:rPr lang="ru-RU" b="1" dirty="0">
                <a:latin typeface="Times New Roman" pitchFamily="18" charset="0"/>
                <a:cs typeface="Times New Roman" pitchFamily="18" charset="0"/>
              </a:rPr>
              <a:t>К газоопасным работам относятся:</a:t>
            </a:r>
          </a:p>
          <a:p>
            <a:pPr indent="457200" algn="just"/>
            <a:r>
              <a:rPr lang="ru-RU" dirty="0">
                <a:latin typeface="Times New Roman" pitchFamily="18" charset="0"/>
                <a:cs typeface="Times New Roman" pitchFamily="18" charset="0"/>
              </a:rPr>
              <a:t>1. Присоединение вновь построенных газопроводов к действующей газовой сети.</a:t>
            </a:r>
          </a:p>
          <a:p>
            <a:pPr indent="457200" algn="just"/>
            <a:r>
              <a:rPr lang="ru-RU" dirty="0">
                <a:latin typeface="Times New Roman" pitchFamily="18" charset="0"/>
                <a:cs typeface="Times New Roman" pitchFamily="18" charset="0"/>
              </a:rPr>
              <a:t>2. Пуск газа в газопроводы и другие объекты системы газоснабжения при вводе в эксплуатацию после ремонта и их реконструкции, производство пусконаладочных работ, ввод в эксплуатацию ГНС, ГНП, АГЗС и резервуаров СУГ.</a:t>
            </a:r>
          </a:p>
          <a:p>
            <a:pPr indent="457200" algn="just"/>
            <a:r>
              <a:rPr lang="ru-RU" dirty="0">
                <a:latin typeface="Times New Roman" pitchFamily="18" charset="0"/>
                <a:cs typeface="Times New Roman" pitchFamily="18" charset="0"/>
              </a:rPr>
              <a:t>3. Техническое обслуживание и ремонт действующих внутренних и наружных газопроводов, газооборудования ГРП (ГРУ), газоиспользующих установок, оборудования насосно-компрессорных	и наполнительных отделений, сливных эстакад ГНС, ГНП, АГЗС, резервуаров и цистерн СУГ.</a:t>
            </a:r>
          </a:p>
          <a:p>
            <a:pPr indent="457200" algn="just"/>
            <a:r>
              <a:rPr lang="ru-RU" dirty="0">
                <a:latin typeface="Times New Roman" pitchFamily="18" charset="0"/>
                <a:cs typeface="Times New Roman" pitchFamily="18" charset="0"/>
              </a:rPr>
              <a:t>4. Удаление закупорок, установка и снятие заглушек на действующих газопроводах, а также отсоединение от газопроводов агрегатов, оборудования и отдельных узлов.</a:t>
            </a:r>
          </a:p>
          <a:p>
            <a:pPr indent="457200" algn="just"/>
            <a:r>
              <a:rPr lang="ru-RU" dirty="0">
                <a:latin typeface="Times New Roman" pitchFamily="18" charset="0"/>
                <a:cs typeface="Times New Roman" pitchFamily="18" charset="0"/>
              </a:rPr>
              <a:t>5. Слив газа из железнодорожных и автомобильных цистерн, заполнение СУГ резервуаров на ГНС, ГНП, АГЗС и резервуарных установок, баллонов на ГНС и ГНП, автоцистерн, слив неиспарившихся остатков газа из баллонов и резервуаров, слив газа из переполненных баллонов.</a:t>
            </a:r>
          </a:p>
        </p:txBody>
      </p:sp>
    </p:spTree>
    <p:extLst>
      <p:ext uri="{BB962C8B-B14F-4D97-AF65-F5344CB8AC3E}">
        <p14:creationId xmlns:p14="http://schemas.microsoft.com/office/powerpoint/2010/main" val="2901171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548680"/>
            <a:ext cx="7560840" cy="6186309"/>
          </a:xfrm>
          <a:prstGeom prst="rect">
            <a:avLst/>
          </a:prstGeom>
        </p:spPr>
        <p:txBody>
          <a:bodyPr wrap="square">
            <a:spAutoFit/>
          </a:bodyPr>
          <a:lstStyle/>
          <a:p>
            <a:pPr indent="457200"/>
            <a:r>
              <a:rPr lang="ru-RU" dirty="0">
                <a:latin typeface="Times New Roman" pitchFamily="18" charset="0"/>
                <a:cs typeface="Times New Roman" pitchFamily="18" charset="0"/>
              </a:rPr>
              <a:t>6. Ремонт, осмотр и проветривание колодцев, проверка и откачка конденсата из </a:t>
            </a:r>
            <a:r>
              <a:rPr lang="ru-RU" dirty="0" err="1">
                <a:latin typeface="Times New Roman" pitchFamily="18" charset="0"/>
                <a:cs typeface="Times New Roman" pitchFamily="18" charset="0"/>
              </a:rPr>
              <a:t>конденсатосборников</a:t>
            </a:r>
            <a:r>
              <a:rPr lang="ru-RU" dirty="0">
                <a:latin typeface="Times New Roman" pitchFamily="18" charset="0"/>
                <a:cs typeface="Times New Roman" pitchFamily="18" charset="0"/>
              </a:rPr>
              <a:t>.</a:t>
            </a:r>
          </a:p>
          <a:p>
            <a:pPr indent="457200"/>
            <a:r>
              <a:rPr lang="ru-RU" dirty="0">
                <a:latin typeface="Times New Roman" pitchFamily="18" charset="0"/>
                <a:cs typeface="Times New Roman" pitchFamily="18" charset="0"/>
              </a:rPr>
              <a:t>7. Подготовка к техническому освидетельствованию резервуаров СУГ.</a:t>
            </a:r>
          </a:p>
          <a:p>
            <a:pPr indent="457200"/>
            <a:r>
              <a:rPr lang="ru-RU" dirty="0">
                <a:latin typeface="Times New Roman" pitchFamily="18" charset="0"/>
                <a:cs typeface="Times New Roman" pitchFamily="18" charset="0"/>
              </a:rPr>
              <a:t>8. Раскопка грунта в местах утечек газа до их устранения.</a:t>
            </a:r>
          </a:p>
          <a:p>
            <a:pPr indent="457200"/>
            <a:r>
              <a:rPr lang="ru-RU" dirty="0">
                <a:latin typeface="Times New Roman" pitchFamily="18" charset="0"/>
                <a:cs typeface="Times New Roman" pitchFamily="18" charset="0"/>
              </a:rPr>
              <a:t>9. Все виды ремонта, связанные с выполнением огневых и сварочных работ на действующих газопроводах, ГРП, ГНС, ГНП, АГЗС СУГ.</a:t>
            </a:r>
          </a:p>
          <a:p>
            <a:pPr indent="457200"/>
            <a:r>
              <a:rPr lang="ru-RU" dirty="0">
                <a:latin typeface="Times New Roman" pitchFamily="18" charset="0"/>
                <a:cs typeface="Times New Roman" pitchFamily="18" charset="0"/>
              </a:rPr>
              <a:t>10. Заправка газобаллонных автомашин</a:t>
            </a:r>
            <a:r>
              <a:rPr lang="ru-RU" dirty="0" smtClean="0">
                <a:latin typeface="Times New Roman" pitchFamily="18" charset="0"/>
                <a:cs typeface="Times New Roman" pitchFamily="18" charset="0"/>
              </a:rPr>
              <a:t>.</a:t>
            </a:r>
          </a:p>
          <a:p>
            <a:pPr indent="457200"/>
            <a:endParaRPr lang="ru-RU" dirty="0" smtClean="0">
              <a:latin typeface="Times New Roman" pitchFamily="18" charset="0"/>
              <a:cs typeface="Times New Roman" pitchFamily="18" charset="0"/>
            </a:endParaRPr>
          </a:p>
          <a:p>
            <a:pPr indent="457200" algn="just"/>
            <a:r>
              <a:rPr lang="ru-RU" b="1" dirty="0">
                <a:latin typeface="Times New Roman" pitchFamily="18" charset="0"/>
                <a:cs typeface="Times New Roman" pitchFamily="18" charset="0"/>
              </a:rPr>
              <a:t>Обязанности лица, ответственного за безопасную эксплуатацию газового хозяйства организации, устанавливаются должностной инструкцией, в которой должны быть предусмотрены:</a:t>
            </a:r>
            <a:endParaRPr lang="ru-RU" dirty="0">
              <a:latin typeface="Times New Roman" pitchFamily="18" charset="0"/>
              <a:cs typeface="Times New Roman" pitchFamily="18" charset="0"/>
            </a:endParaRPr>
          </a:p>
          <a:p>
            <a:pPr indent="457200"/>
            <a:r>
              <a:rPr lang="ru-RU" dirty="0">
                <a:latin typeface="Times New Roman" pitchFamily="18" charset="0"/>
                <a:cs typeface="Times New Roman" pitchFamily="18" charset="0"/>
              </a:rPr>
              <a:t>обеспечение безопасного режима газоснабжения;</a:t>
            </a:r>
          </a:p>
          <a:p>
            <a:pPr indent="457200"/>
            <a:r>
              <a:rPr lang="ru-RU" dirty="0">
                <a:latin typeface="Times New Roman" pitchFamily="18" charset="0"/>
                <a:cs typeface="Times New Roman" pitchFamily="18" charset="0"/>
              </a:rPr>
              <a:t>участие в согласовании проектов газоснабжения и в работе комиссий по приемке газифицируемых объектов в эксплуатацию;</a:t>
            </a:r>
          </a:p>
          <a:p>
            <a:pPr indent="457200"/>
            <a:r>
              <a:rPr lang="ru-RU" dirty="0">
                <a:latin typeface="Times New Roman" pitchFamily="18" charset="0"/>
                <a:cs typeface="Times New Roman" pitchFamily="18" charset="0"/>
              </a:rPr>
              <a:t>разработка инструкций, плана </a:t>
            </a:r>
            <a:r>
              <a:rPr lang="ru-RU" dirty="0">
                <a:latin typeface="Times New Roman" pitchFamily="18" charset="0"/>
                <a:cs typeface="Times New Roman" pitchFamily="18" charset="0"/>
                <a:hlinkClick r:id="rId2"/>
              </a:rPr>
              <a:t>локализации и ликвидации возможных</a:t>
            </a:r>
            <a:r>
              <a:rPr lang="ru-RU" dirty="0">
                <a:latin typeface="Times New Roman" pitchFamily="18" charset="0"/>
                <a:cs typeface="Times New Roman" pitchFamily="18" charset="0"/>
              </a:rPr>
              <a:t> аварий в газовом хозяйстве;</a:t>
            </a:r>
          </a:p>
          <a:p>
            <a:pPr indent="457200"/>
            <a:r>
              <a:rPr lang="ru-RU" dirty="0">
                <a:latin typeface="Times New Roman" pitchFamily="18" charset="0"/>
                <a:cs typeface="Times New Roman" pitchFamily="18" charset="0"/>
              </a:rPr>
              <a:t>участие в комиссиях по проверке знаний правил, норм и инструкций по газовому хозяйству работниками организации;</a:t>
            </a:r>
          </a:p>
          <a:p>
            <a:pPr indent="457200"/>
            <a:r>
              <a:rPr lang="ru-RU" dirty="0">
                <a:latin typeface="Times New Roman" pitchFamily="18" charset="0"/>
                <a:cs typeface="Times New Roman" pitchFamily="18" charset="0"/>
              </a:rPr>
              <a:t>проверка соблюдения установленного </a:t>
            </a:r>
            <a:r>
              <a:rPr lang="ru-RU" u="sng" dirty="0">
                <a:latin typeface="Times New Roman" pitchFamily="18" charset="0"/>
                <a:cs typeface="Times New Roman" pitchFamily="18" charset="0"/>
              </a:rPr>
              <a:t>Правилами безопасности в газовом</a:t>
            </a:r>
            <a:r>
              <a:rPr lang="ru-RU" dirty="0">
                <a:latin typeface="Times New Roman" pitchFamily="18" charset="0"/>
                <a:cs typeface="Times New Roman" pitchFamily="18" charset="0"/>
              </a:rPr>
              <a:t> </a:t>
            </a:r>
            <a:r>
              <a:rPr lang="ru-RU" u="sng" dirty="0">
                <a:latin typeface="Times New Roman" pitchFamily="18" charset="0"/>
                <a:cs typeface="Times New Roman" pitchFamily="18" charset="0"/>
              </a:rPr>
              <a:t>хозяйстве</a:t>
            </a:r>
            <a:r>
              <a:rPr lang="ru-RU" dirty="0">
                <a:latin typeface="Times New Roman" pitchFamily="18" charset="0"/>
                <a:cs typeface="Times New Roman" pitchFamily="18" charset="0"/>
              </a:rPr>
              <a:t> порядка допуска работников к самостоятельной </a:t>
            </a:r>
            <a:r>
              <a:rPr lang="ru-RU" dirty="0" smtClean="0">
                <a:latin typeface="Times New Roman" pitchFamily="18" charset="0"/>
                <a:cs typeface="Times New Roman" pitchFamily="18" charset="0"/>
              </a:rPr>
              <a:t>работе и др.</a:t>
            </a:r>
            <a:endParaRPr lang="ru-RU" dirty="0">
              <a:latin typeface="Times New Roman" pitchFamily="18" charset="0"/>
              <a:cs typeface="Times New Roman" pitchFamily="18" charset="0"/>
            </a:endParaRPr>
          </a:p>
          <a:p>
            <a:pPr indent="457200"/>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91250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764704"/>
            <a:ext cx="7632848" cy="5355312"/>
          </a:xfrm>
          <a:prstGeom prst="rect">
            <a:avLst/>
          </a:prstGeom>
        </p:spPr>
        <p:txBody>
          <a:bodyPr wrap="square">
            <a:spAutoFit/>
          </a:bodyPr>
          <a:lstStyle/>
          <a:p>
            <a:pPr indent="457200" algn="just"/>
            <a:r>
              <a:rPr lang="ru-RU" b="1" dirty="0">
                <a:latin typeface="Times New Roman" pitchFamily="18" charset="0"/>
                <a:cs typeface="Times New Roman" pitchFamily="18" charset="0"/>
              </a:rPr>
              <a:t>2. Требования безопасности при обращении с опасными химическими веществами</a:t>
            </a:r>
          </a:p>
          <a:p>
            <a:pPr indent="457200" algn="just"/>
            <a:r>
              <a:rPr lang="ru-RU" b="1" dirty="0">
                <a:latin typeface="Times New Roman" pitchFamily="18" charset="0"/>
                <a:cs typeface="Times New Roman" pitchFamily="18" charset="0"/>
              </a:rPr>
              <a:t> Принципы безопасности основаны </a:t>
            </a:r>
            <a:r>
              <a:rPr lang="ru-RU" dirty="0">
                <a:latin typeface="Times New Roman" pitchFamily="18" charset="0"/>
                <a:cs typeface="Times New Roman" pitchFamily="18" charset="0"/>
              </a:rPr>
              <a:t>на максимальном контроле за всеми аспектами работы с «химией». Мелочей нет, контроль в организации должен быть постоянным. </a:t>
            </a:r>
            <a:endParaRPr lang="ru-RU" dirty="0" smtClean="0">
              <a:latin typeface="Times New Roman" pitchFamily="18" charset="0"/>
              <a:cs typeface="Times New Roman" pitchFamily="18" charset="0"/>
            </a:endParaRPr>
          </a:p>
          <a:p>
            <a:pPr indent="457200" algn="just"/>
            <a:r>
              <a:rPr lang="ru-RU" dirty="0" smtClean="0">
                <a:latin typeface="Times New Roman" pitchFamily="18" charset="0"/>
                <a:cs typeface="Times New Roman" pitchFamily="18" charset="0"/>
              </a:rPr>
              <a:t>Все </a:t>
            </a:r>
            <a:r>
              <a:rPr lang="ru-RU" dirty="0">
                <a:latin typeface="Times New Roman" pitchFamily="18" charset="0"/>
                <a:cs typeface="Times New Roman" pitchFamily="18" charset="0"/>
              </a:rPr>
              <a:t>оборудование должно правильно эксплуатироваться и находиться в исправном состоянии. Рабочие места оснащаются средствами коллективной защиты и максимально оборудованы так, чтобы не допустить аварии. Также ведите доступные персоналу записи об используемых опасных веществах</a:t>
            </a:r>
            <a:r>
              <a:rPr lang="ru-RU" dirty="0" smtClean="0">
                <a:latin typeface="Times New Roman" pitchFamily="18" charset="0"/>
                <a:cs typeface="Times New Roman" pitchFamily="18" charset="0"/>
              </a:rPr>
              <a:t>.</a:t>
            </a:r>
          </a:p>
          <a:p>
            <a:pPr indent="457200" algn="just"/>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Содержание ПДК должно контролироваться в режиме непрерывного автоматического контроля. В рабочих помещениях и на входе устанавливаются предупреждающие знаки безопасности. Они выполняют функцию наглядного дидактического пособия. Занятые с «химией» работники организации должны четко понимать, что делать в начале и конце смены, но и во внештатной ситуации, например утечке или возгорании, проливе на оборудование или на пол, несанкционированном взаимодействии с опасным составом. </a:t>
            </a:r>
            <a:r>
              <a:rPr lang="ru-RU" b="1" dirty="0">
                <a:latin typeface="Times New Roman" pitchFamily="18" charset="0"/>
                <a:cs typeface="Times New Roman" pitchFamily="18" charset="0"/>
              </a:rPr>
              <a:t>Транспортировка и перемещение проводится по Правилам, утв. приказом Минтруда от 28.10.2020 № 753н. </a:t>
            </a:r>
          </a:p>
        </p:txBody>
      </p:sp>
    </p:spTree>
    <p:extLst>
      <p:ext uri="{BB962C8B-B14F-4D97-AF65-F5344CB8AC3E}">
        <p14:creationId xmlns:p14="http://schemas.microsoft.com/office/powerpoint/2010/main" val="3185153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049" y="1052736"/>
            <a:ext cx="7704856" cy="4247317"/>
          </a:xfrm>
          <a:prstGeom prst="rect">
            <a:avLst/>
          </a:prstGeom>
        </p:spPr>
        <p:txBody>
          <a:bodyPr wrap="square">
            <a:spAutoFit/>
          </a:bodyPr>
          <a:lstStyle/>
          <a:p>
            <a:pPr indent="457200" algn="just"/>
            <a:r>
              <a:rPr lang="ru-RU" b="1" dirty="0">
                <a:latin typeface="Times New Roman" pitchFamily="18" charset="0"/>
                <a:cs typeface="Times New Roman" pitchFamily="18" charset="0"/>
              </a:rPr>
              <a:t>Безопасность при работе с неорганическими кислотами </a:t>
            </a:r>
            <a:r>
              <a:rPr lang="ru-RU" dirty="0">
                <a:latin typeface="Times New Roman" pitchFamily="18" charset="0"/>
                <a:cs typeface="Times New Roman" pitchFamily="18" charset="0"/>
              </a:rPr>
              <a:t>Работники должны проверять маркировки на таре с кислотами и целостность контейнеров, емкостей. Необходимо использовать шкафы с вытяжкой, сифоны, пипетки, щипцы и другие устройства. Перемещение кислот – в специальных упаковках, при этом один работник может переносить не больше 5 л. Рядом с местом деятельности обязательно размещаются растворы, которые в нештатной ситуации помогут нейтрализовать опасную жидкость. </a:t>
            </a:r>
          </a:p>
          <a:p>
            <a:pPr indent="457200" algn="just"/>
            <a:r>
              <a:rPr lang="ru-RU" b="1" dirty="0">
                <a:latin typeface="Times New Roman" pitchFamily="18" charset="0"/>
                <a:cs typeface="Times New Roman" pitchFamily="18" charset="0"/>
              </a:rPr>
              <a:t>Требования безопасности при работе с ртутью</a:t>
            </a:r>
          </a:p>
          <a:p>
            <a:pPr indent="457200" algn="just"/>
            <a:r>
              <a:rPr lang="ru-RU" dirty="0">
                <a:latin typeface="Times New Roman" pitchFamily="18" charset="0"/>
                <a:cs typeface="Times New Roman" pitchFamily="18" charset="0"/>
              </a:rPr>
              <a:t> Исключите непосредственный контакт людей с веществом, а также уменьшите риск вторичного загрязнения воздуха. В частности, ртуть со склада выдают только на сутки, и в </a:t>
            </a:r>
            <a:r>
              <a:rPr lang="ru-RU" dirty="0" err="1">
                <a:latin typeface="Times New Roman" pitchFamily="18" charset="0"/>
                <a:cs typeface="Times New Roman" pitchFamily="18" charset="0"/>
              </a:rPr>
              <a:t>спецпосуде</a:t>
            </a:r>
            <a:r>
              <a:rPr lang="ru-RU" dirty="0">
                <a:latin typeface="Times New Roman" pitchFamily="18" charset="0"/>
                <a:cs typeface="Times New Roman" pitchFamily="18" charset="0"/>
              </a:rPr>
              <a:t>. В помещении, где организовано производство, обязательна действующая приточно-вытяжная вентиляция. Нагрев ртути производится только в </a:t>
            </a:r>
            <a:r>
              <a:rPr lang="ru-RU" dirty="0" err="1">
                <a:latin typeface="Times New Roman" pitchFamily="18" charset="0"/>
                <a:cs typeface="Times New Roman" pitchFamily="18" charset="0"/>
              </a:rPr>
              <a:t>спецпечах</a:t>
            </a:r>
            <a:r>
              <a:rPr lang="ru-RU" dirty="0">
                <a:latin typeface="Times New Roman" pitchFamily="18" charset="0"/>
                <a:cs typeface="Times New Roman" pitchFamily="18" charset="0"/>
              </a:rPr>
              <a:t>. При необходимости проводится </a:t>
            </a:r>
            <a:r>
              <a:rPr lang="ru-RU" dirty="0" err="1">
                <a:latin typeface="Times New Roman" pitchFamily="18" charset="0"/>
                <a:cs typeface="Times New Roman" pitchFamily="18" charset="0"/>
              </a:rPr>
              <a:t>демеркуризация</a:t>
            </a:r>
            <a:r>
              <a:rPr lang="ru-RU" dirty="0">
                <a:latin typeface="Times New Roman" pitchFamily="18" charset="0"/>
                <a:cs typeface="Times New Roman" pitchFamily="18" charset="0"/>
              </a:rPr>
              <a:t>. </a:t>
            </a:r>
          </a:p>
        </p:txBody>
      </p:sp>
    </p:spTree>
    <p:extLst>
      <p:ext uri="{BB962C8B-B14F-4D97-AF65-F5344CB8AC3E}">
        <p14:creationId xmlns:p14="http://schemas.microsoft.com/office/powerpoint/2010/main" val="1870665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07903" y="1052736"/>
            <a:ext cx="7704856" cy="5016758"/>
          </a:xfrm>
          <a:prstGeom prst="rect">
            <a:avLst/>
          </a:prstGeom>
        </p:spPr>
        <p:txBody>
          <a:bodyPr wrap="square">
            <a:spAutoFit/>
          </a:bodyPr>
          <a:lstStyle/>
          <a:p>
            <a:pPr indent="457200" algn="just"/>
            <a:r>
              <a:rPr lang="ru-RU" b="1" dirty="0">
                <a:latin typeface="Times New Roman" pitchFamily="18" charset="0"/>
                <a:cs typeface="Times New Roman" pitchFamily="18" charset="0"/>
              </a:rPr>
              <a:t> </a:t>
            </a:r>
            <a:r>
              <a:rPr lang="ru-RU" sz="2000" b="1" dirty="0">
                <a:latin typeface="Times New Roman" pitchFamily="18" charset="0"/>
                <a:cs typeface="Times New Roman" pitchFamily="18" charset="0"/>
              </a:rPr>
              <a:t>С бензолом </a:t>
            </a:r>
            <a:r>
              <a:rPr lang="ru-RU" sz="2000" dirty="0">
                <a:latin typeface="Times New Roman" pitchFamily="18" charset="0"/>
                <a:cs typeface="Times New Roman" pitchFamily="18" charset="0"/>
              </a:rPr>
              <a:t>все действия надо выполнять в </a:t>
            </a:r>
            <a:r>
              <a:rPr lang="ru-RU" sz="2000" dirty="0" err="1">
                <a:latin typeface="Times New Roman" pitchFamily="18" charset="0"/>
                <a:cs typeface="Times New Roman" pitchFamily="18" charset="0"/>
              </a:rPr>
              <a:t>аспирируемых</a:t>
            </a:r>
            <a:r>
              <a:rPr lang="ru-RU" sz="2000" dirty="0">
                <a:latin typeface="Times New Roman" pitchFamily="18" charset="0"/>
                <a:cs typeface="Times New Roman" pitchFamily="18" charset="0"/>
              </a:rPr>
              <a:t> защитных устройствах с возможностью герметизации, а также ограничивать время взаимодействия. Если это невозможно, необходимо техническими средствами удалять пары. Используется специальная промаркированная тара, которая предотвратит утечку. Кроме того, бензол нельзя использовать для бытовых операций (например, очистки одежды) или как растворитель (разбавитель). </a:t>
            </a:r>
          </a:p>
          <a:p>
            <a:pPr indent="457200" algn="just"/>
            <a:r>
              <a:rPr lang="ru-RU" sz="2000" b="1" dirty="0">
                <a:latin typeface="Times New Roman" pitchFamily="18" charset="0"/>
                <a:cs typeface="Times New Roman" pitchFamily="18" charset="0"/>
              </a:rPr>
              <a:t>Требования к хранению </a:t>
            </a:r>
            <a:r>
              <a:rPr lang="ru-RU" sz="2000" b="1" dirty="0" err="1">
                <a:latin typeface="Times New Roman" pitchFamily="18" charset="0"/>
                <a:cs typeface="Times New Roman" pitchFamily="18" charset="0"/>
              </a:rPr>
              <a:t>химвеществ</a:t>
            </a:r>
            <a:r>
              <a:rPr lang="ru-RU" sz="2000" b="1" dirty="0">
                <a:latin typeface="Times New Roman" pitchFamily="18" charset="0"/>
                <a:cs typeface="Times New Roman" pitchFamily="18" charset="0"/>
              </a:rPr>
              <a:t> </a:t>
            </a:r>
            <a:endParaRPr lang="ru-RU" sz="2000" b="1" dirty="0" smtClean="0">
              <a:latin typeface="Times New Roman" pitchFamily="18" charset="0"/>
              <a:cs typeface="Times New Roman" pitchFamily="18" charset="0"/>
            </a:endParaRPr>
          </a:p>
          <a:p>
            <a:pPr indent="457200" algn="just"/>
            <a:r>
              <a:rPr lang="ru-RU" sz="2000" dirty="0" smtClean="0">
                <a:latin typeface="Times New Roman" pitchFamily="18" charset="0"/>
                <a:cs typeface="Times New Roman" pitchFamily="18" charset="0"/>
              </a:rPr>
              <a:t>Требования </a:t>
            </a:r>
            <a:r>
              <a:rPr lang="ru-RU" sz="2000" dirty="0">
                <a:latin typeface="Times New Roman" pitchFamily="18" charset="0"/>
                <a:cs typeface="Times New Roman" pitchFamily="18" charset="0"/>
              </a:rPr>
              <a:t>к хранению установлены в Правилах № 834н. В частности, для размещения на складе организации нужны технологические карты, созданные на основе паспортов безопасности химической продукции. Необходимо учитывать целый ряд факторов: совместимость и условия хранения разных веществ, доступ на склад работников и посторонних, маркировку и </a:t>
            </a:r>
            <a:r>
              <a:rPr lang="ru-RU" sz="2000" dirty="0" err="1">
                <a:latin typeface="Times New Roman" pitchFamily="18" charset="0"/>
                <a:cs typeface="Times New Roman" pitchFamily="18" charset="0"/>
              </a:rPr>
              <a:t>перемаркировку</a:t>
            </a:r>
            <a:r>
              <a:rPr lang="ru-RU" sz="2000" dirty="0">
                <a:latin typeface="Times New Roman" pitchFamily="18" charset="0"/>
                <a:cs typeface="Times New Roman" pitchFamily="18" charset="0"/>
              </a:rPr>
              <a:t> контейнеров, нормируемые параметры климат-контроля и т.д.</a:t>
            </a:r>
          </a:p>
        </p:txBody>
      </p:sp>
    </p:spTree>
    <p:extLst>
      <p:ext uri="{BB962C8B-B14F-4D97-AF65-F5344CB8AC3E}">
        <p14:creationId xmlns:p14="http://schemas.microsoft.com/office/powerpoint/2010/main" val="23344898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620688"/>
            <a:ext cx="7704856" cy="5355312"/>
          </a:xfrm>
          <a:prstGeom prst="rect">
            <a:avLst/>
          </a:prstGeom>
        </p:spPr>
        <p:txBody>
          <a:bodyPr wrap="square">
            <a:spAutoFit/>
          </a:bodyPr>
          <a:lstStyle/>
          <a:p>
            <a:pPr indent="457200" algn="just"/>
            <a:r>
              <a:rPr lang="ru-RU" b="1" dirty="0">
                <a:latin typeface="Times New Roman" pitchFamily="18" charset="0"/>
                <a:cs typeface="Times New Roman" pitchFamily="18" charset="0"/>
              </a:rPr>
              <a:t>3. Требования безопасности при обращении с источниками ионизирующих излучений</a:t>
            </a:r>
          </a:p>
          <a:p>
            <a:pPr indent="457200" algn="just"/>
            <a:r>
              <a:rPr lang="ru-RU" b="1" dirty="0">
                <a:latin typeface="Times New Roman" pitchFamily="18" charset="0"/>
                <a:cs typeface="Times New Roman" pitchFamily="18" charset="0"/>
              </a:rPr>
              <a:t>При обращении с источниками ионизирующего излучения организации обязаны:</a:t>
            </a:r>
          </a:p>
          <a:p>
            <a:pPr indent="457200" algn="just"/>
            <a:r>
              <a:rPr lang="ru-RU" dirty="0">
                <a:latin typeface="Times New Roman" pitchFamily="18" charset="0"/>
                <a:cs typeface="Times New Roman" pitchFamily="18" charset="0"/>
              </a:rPr>
              <a:t>соблюдать требования настоящего Федерального закона, других федеральных законов и иных нормативных правовых актов Российской Федерации, а также законов и иных нормативных правовых актов субъектов Российской Федерации, норм, правил и нормативов в области обеспечения радиационной безопасности;</a:t>
            </a:r>
          </a:p>
          <a:p>
            <a:pPr indent="457200" algn="just"/>
            <a:r>
              <a:rPr lang="ru-RU" dirty="0">
                <a:latin typeface="Times New Roman" pitchFamily="18" charset="0"/>
                <a:cs typeface="Times New Roman" pitchFamily="18" charset="0"/>
              </a:rPr>
              <a:t>планировать и осуществлять мероприятия по обеспечению радиационной безопасности;</a:t>
            </a:r>
          </a:p>
          <a:p>
            <a:pPr indent="457200" algn="just"/>
            <a:r>
              <a:rPr lang="ru-RU" dirty="0">
                <a:latin typeface="Times New Roman" pitchFamily="18" charset="0"/>
                <a:cs typeface="Times New Roman" pitchFamily="18" charset="0"/>
              </a:rPr>
              <a:t>проводить работы по обоснованию радиационной безопасности новой (модернизируемой) продукции, материалов и веществ, технологических процессов и производств, являющихся источниками ионизирующего излучения, для здоровья человека;</a:t>
            </a:r>
          </a:p>
          <a:p>
            <a:pPr indent="457200" algn="just"/>
            <a:r>
              <a:rPr lang="ru-RU" dirty="0">
                <a:latin typeface="Times New Roman" pitchFamily="18" charset="0"/>
                <a:cs typeface="Times New Roman" pitchFamily="18" charset="0"/>
              </a:rPr>
              <a:t>осуществлять систематический производственный контроль за радиационной обстановкой на рабочих местах, в помещениях, на территориях организаций, в санитарно-защитных зонах и в зонах наблюдения, а также за выбросом и сбросом радиоактивных веществ;</a:t>
            </a:r>
          </a:p>
        </p:txBody>
      </p:sp>
    </p:spTree>
    <p:extLst>
      <p:ext uri="{BB962C8B-B14F-4D97-AF65-F5344CB8AC3E}">
        <p14:creationId xmlns:p14="http://schemas.microsoft.com/office/powerpoint/2010/main" val="29955840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751344"/>
            <a:ext cx="7704856" cy="5078313"/>
          </a:xfrm>
          <a:prstGeom prst="rect">
            <a:avLst/>
          </a:prstGeom>
        </p:spPr>
        <p:txBody>
          <a:bodyPr wrap="square">
            <a:spAutoFit/>
          </a:bodyPr>
          <a:lstStyle/>
          <a:p>
            <a:pPr indent="457200" algn="just"/>
            <a:r>
              <a:rPr lang="ru-RU" dirty="0">
                <a:latin typeface="Times New Roman" pitchFamily="18" charset="0"/>
                <a:cs typeface="Times New Roman" pitchFamily="18" charset="0"/>
              </a:rPr>
              <a:t>проводить контроль и учет индивидуальных доз облучения работников;</a:t>
            </a:r>
          </a:p>
          <a:p>
            <a:pPr indent="457200" algn="just"/>
            <a:r>
              <a:rPr lang="ru-RU" dirty="0">
                <a:latin typeface="Times New Roman" pitchFamily="18" charset="0"/>
                <a:cs typeface="Times New Roman" pitchFamily="18" charset="0"/>
              </a:rPr>
              <a:t>проводить подготовку и аттестацию руководителей и исполнителей работ, специалистов служб производственного контроля, других лиц, постоянно или временно выполняющих работы с источниками ионизирующего излучения, по вопросам обеспечения радиационной безопасности;</a:t>
            </a:r>
          </a:p>
          <a:p>
            <a:pPr indent="457200" algn="just"/>
            <a:r>
              <a:rPr lang="ru-RU" dirty="0">
                <a:latin typeface="Times New Roman" pitchFamily="18" charset="0"/>
                <a:cs typeface="Times New Roman" pitchFamily="18" charset="0"/>
              </a:rPr>
              <a:t>организовывать проведение предварительных (при поступлении на работу) и периодических медицинских осмотров работников (персонала);</a:t>
            </a:r>
          </a:p>
          <a:p>
            <a:pPr indent="457200" algn="just"/>
            <a:r>
              <a:rPr lang="ru-RU" dirty="0">
                <a:latin typeface="Times New Roman" pitchFamily="18" charset="0"/>
                <a:cs typeface="Times New Roman" pitchFamily="18" charset="0"/>
              </a:rPr>
              <a:t>регулярно информировать работников (персонал) об уровнях ионизирующего излучения на их рабочих местах и о величине полученных ими индивидуальных доз облучения</a:t>
            </a:r>
            <a:r>
              <a:rPr lang="ru-RU" dirty="0" smtClean="0">
                <a:latin typeface="Times New Roman" pitchFamily="18" charset="0"/>
                <a:cs typeface="Times New Roman" pitchFamily="18" charset="0"/>
              </a:rPr>
              <a:t>;</a:t>
            </a:r>
          </a:p>
          <a:p>
            <a:pPr indent="457200" algn="just"/>
            <a:r>
              <a:rPr lang="ru-RU" dirty="0">
                <a:latin typeface="Times New Roman" pitchFamily="18" charset="0"/>
                <a:cs typeface="Times New Roman" pitchFamily="18" charset="0"/>
              </a:rPr>
              <a:t>своевременно информировать федеральные органы исполнительной власти, уполномоченные осуществлять государственное управление, государственный надзор в области обеспечения радиационной безопасности, органы исполнительной власти субъектов Российской Федерации об аварийных ситуациях, о нарушениях технологического регламента, создающих угрозу радиационной </a:t>
            </a:r>
            <a:r>
              <a:rPr lang="ru-RU" dirty="0" smtClean="0">
                <a:latin typeface="Times New Roman" pitchFamily="18" charset="0"/>
                <a:cs typeface="Times New Roman" pitchFamily="18" charset="0"/>
              </a:rPr>
              <a:t>безопасности и др.</a:t>
            </a:r>
            <a:endParaRPr lang="ru-RU" dirty="0">
              <a:latin typeface="Times New Roman" pitchFamily="18" charset="0"/>
              <a:cs typeface="Times New Roman" pitchFamily="18" charset="0"/>
            </a:endParaRPr>
          </a:p>
          <a:p>
            <a:pPr indent="457200" algn="just"/>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58111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764704"/>
            <a:ext cx="7704856" cy="5632311"/>
          </a:xfrm>
          <a:prstGeom prst="rect">
            <a:avLst/>
          </a:prstGeom>
        </p:spPr>
        <p:txBody>
          <a:bodyPr wrap="square">
            <a:spAutoFit/>
          </a:bodyPr>
          <a:lstStyle/>
          <a:p>
            <a:pPr indent="457200" algn="just"/>
            <a:r>
              <a:rPr lang="ru-RU" b="1" dirty="0">
                <a:latin typeface="Times New Roman" pitchFamily="18" charset="0"/>
                <a:cs typeface="Times New Roman" pitchFamily="18" charset="0"/>
              </a:rPr>
              <a:t>1. Требования безопасности при электрической и газовой сварке</a:t>
            </a:r>
          </a:p>
          <a:p>
            <a:pPr indent="457200" algn="just"/>
            <a:r>
              <a:rPr lang="ru-RU" b="1" dirty="0">
                <a:latin typeface="Times New Roman" pitchFamily="18" charset="0"/>
                <a:cs typeface="Times New Roman" pitchFamily="18" charset="0"/>
              </a:rPr>
              <a:t>При электросварочных работах </a:t>
            </a:r>
            <a:r>
              <a:rPr lang="ru-RU" dirty="0">
                <a:latin typeface="Times New Roman" pitchFamily="18" charset="0"/>
                <a:cs typeface="Times New Roman" pitchFamily="18" charset="0"/>
              </a:rPr>
              <a:t>сварщик подвергается опасности поражения электрическим током, воздействия высоких температур и выбросов капель расплавленного металла и искр из сварочной ванны, радиационного воздействия и мягкого рентгеновского излучения при специальных видах сварки, сильных электромагнитных полей, значительных концентраций сварочных аэрозолей и газов, шума, вибрации, опасности ушибов и порезов рук о кромки свариваемых деталей, которые могут стать причиной травм и профессиональных заболеваний. Применяемое сварочное оборудование должно быть оснащено предохранительными и ограждающими устройствами.</a:t>
            </a:r>
          </a:p>
          <a:p>
            <a:pPr indent="457200" algn="just"/>
            <a:r>
              <a:rPr lang="ru-RU" b="1" dirty="0">
                <a:latin typeface="Times New Roman" pitchFamily="18" charset="0"/>
                <a:cs typeface="Times New Roman" pitchFamily="18" charset="0"/>
              </a:rPr>
              <a:t>При ручной дуговой сварке </a:t>
            </a:r>
            <a:r>
              <a:rPr lang="ru-RU" dirty="0">
                <a:latin typeface="Times New Roman" pitchFamily="18" charset="0"/>
                <a:cs typeface="Times New Roman" pitchFamily="18" charset="0"/>
              </a:rPr>
              <a:t>ультрафиолетовые лучи могут вызвать профессиональное заболевание глаз (</a:t>
            </a:r>
            <a:r>
              <a:rPr lang="ru-RU" dirty="0" err="1">
                <a:latin typeface="Times New Roman" pitchFamily="18" charset="0"/>
                <a:cs typeface="Times New Roman" pitchFamily="18" charset="0"/>
              </a:rPr>
              <a:t>электроофтальмию</a:t>
            </a:r>
            <a:r>
              <a:rPr lang="ru-RU" dirty="0">
                <a:latin typeface="Times New Roman" pitchFamily="18" charset="0"/>
                <a:cs typeface="Times New Roman" pitchFamily="18" charset="0"/>
              </a:rPr>
              <a:t>), инфракрасная радиация может привести к помутнению хрусталика глаза, длительное воздействие сварочного аэрозоля, содержащего окислы марганца, хрома, ванадия, цинка, свинца, фтористые соединения и др. может привести к пневмокониозу. Особенно неблагоприятное состояние производственной среды для сварщика создает сварка в замкнутых объемах. Сварка подогретых изделий может вызвать напряжение терморегуляции у сварщика.</a:t>
            </a:r>
          </a:p>
        </p:txBody>
      </p:sp>
    </p:spTree>
    <p:extLst>
      <p:ext uri="{BB962C8B-B14F-4D97-AF65-F5344CB8AC3E}">
        <p14:creationId xmlns:p14="http://schemas.microsoft.com/office/powerpoint/2010/main" val="10155106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19022" y="404664"/>
            <a:ext cx="7704856" cy="5909310"/>
          </a:xfrm>
          <a:prstGeom prst="rect">
            <a:avLst/>
          </a:prstGeom>
        </p:spPr>
        <p:txBody>
          <a:bodyPr wrap="square">
            <a:spAutoFit/>
          </a:bodyPr>
          <a:lstStyle/>
          <a:p>
            <a:pPr indent="457200"/>
            <a:r>
              <a:rPr lang="ru-RU" b="1" dirty="0">
                <a:latin typeface="Times New Roman" pitchFamily="18" charset="0"/>
                <a:cs typeface="Times New Roman" pitchFamily="18" charset="0"/>
              </a:rPr>
              <a:t>4. Требования безопасности при обращении с ручным инструментом</a:t>
            </a:r>
          </a:p>
          <a:p>
            <a:pPr indent="457200"/>
            <a:r>
              <a:rPr lang="ru-RU" dirty="0">
                <a:latin typeface="Times New Roman" pitchFamily="18" charset="0"/>
                <a:cs typeface="Times New Roman" pitchFamily="18" charset="0"/>
              </a:rPr>
              <a:t>Ежедневно до начала работ, в ходе выполнения и после выполнения работ работник должен осматривать ручной инструмент и приспособления и в случае обнаружения неисправности немедленно извещать своего непосредственного руководителя.</a:t>
            </a:r>
          </a:p>
          <a:p>
            <a:pPr indent="457200"/>
            <a:r>
              <a:rPr lang="ru-RU" b="1" dirty="0">
                <a:latin typeface="Times New Roman" pitchFamily="18" charset="0"/>
                <a:cs typeface="Times New Roman" pitchFamily="18" charset="0"/>
              </a:rPr>
              <a:t>Во время работы работник должен следить за отсутствием:</a:t>
            </a:r>
          </a:p>
          <a:p>
            <a:pPr indent="457200"/>
            <a:r>
              <a:rPr lang="ru-RU" dirty="0">
                <a:latin typeface="Times New Roman" pitchFamily="18" charset="0"/>
                <a:cs typeface="Times New Roman" pitchFamily="18" charset="0"/>
              </a:rPr>
              <a:t>1) сколов, выбоин, трещин и заусенцев на бойках молотков и кувалд;</a:t>
            </a:r>
          </a:p>
          <a:p>
            <a:pPr indent="457200"/>
            <a:r>
              <a:rPr lang="ru-RU" dirty="0">
                <a:latin typeface="Times New Roman" pitchFamily="18" charset="0"/>
                <a:cs typeface="Times New Roman" pitchFamily="18" charset="0"/>
              </a:rPr>
              <a:t>2) трещин на рукоятках напильников, отверток, пил, стамесок, молотков и кувалд;</a:t>
            </a:r>
          </a:p>
          <a:p>
            <a:pPr indent="457200"/>
            <a:r>
              <a:rPr lang="ru-RU" dirty="0">
                <a:latin typeface="Times New Roman" pitchFamily="18" charset="0"/>
                <a:cs typeface="Times New Roman" pitchFamily="18" charset="0"/>
              </a:rPr>
              <a:t>3) трещин, заусенцев, наклепа и сколов на ручном инструменте ударного действия, предназначенном для клепки, вырубки пазов, пробивки отверстий в металле, бетоне, дереве;</a:t>
            </a:r>
          </a:p>
          <a:p>
            <a:pPr indent="457200"/>
            <a:r>
              <a:rPr lang="ru-RU" dirty="0">
                <a:latin typeface="Times New Roman" pitchFamily="18" charset="0"/>
                <a:cs typeface="Times New Roman" pitchFamily="18" charset="0"/>
              </a:rPr>
              <a:t>4) вмятин, зазубрин, заусенцев и окалины на поверхности металлических ручек клещей;</a:t>
            </a:r>
          </a:p>
          <a:p>
            <a:pPr indent="457200"/>
            <a:r>
              <a:rPr lang="ru-RU" dirty="0">
                <a:latin typeface="Times New Roman" pitchFamily="18" charset="0"/>
                <a:cs typeface="Times New Roman" pitchFamily="18" charset="0"/>
              </a:rPr>
              <a:t>5) сколов на рабочих поверхностях и заусенцев на рукоятках гаечных ключей;</a:t>
            </a:r>
          </a:p>
          <a:p>
            <a:pPr indent="457200"/>
            <a:r>
              <a:rPr lang="ru-RU" dirty="0">
                <a:latin typeface="Times New Roman" pitchFamily="18" charset="0"/>
                <a:cs typeface="Times New Roman" pitchFamily="18" charset="0"/>
              </a:rPr>
              <a:t>6) забоин и заусенцев на рукоятке и накладных планках тисков;</a:t>
            </a:r>
          </a:p>
          <a:p>
            <a:pPr indent="457200"/>
            <a:r>
              <a:rPr lang="ru-RU" dirty="0">
                <a:latin typeface="Times New Roman" pitchFamily="18" charset="0"/>
                <a:cs typeface="Times New Roman" pitchFamily="18" charset="0"/>
              </a:rPr>
              <a:t>7) искривления отверток, выколоток, зубил, губок гаечных ключей;</a:t>
            </a:r>
          </a:p>
          <a:p>
            <a:pPr indent="457200"/>
            <a:r>
              <a:rPr lang="ru-RU" dirty="0">
                <a:latin typeface="Times New Roman" pitchFamily="18" charset="0"/>
                <a:cs typeface="Times New Roman" pitchFamily="18" charset="0"/>
              </a:rPr>
              <a:t>8) забоин, вмятин, трещин и заусенцев на рабочих и крепежных поверхностях сменных головок и бит.</a:t>
            </a:r>
          </a:p>
        </p:txBody>
      </p:sp>
    </p:spTree>
    <p:extLst>
      <p:ext uri="{BB962C8B-B14F-4D97-AF65-F5344CB8AC3E}">
        <p14:creationId xmlns:p14="http://schemas.microsoft.com/office/powerpoint/2010/main" val="30302908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1600" y="1484784"/>
            <a:ext cx="7632848" cy="3373359"/>
          </a:xfrm>
          <a:prstGeom prst="rect">
            <a:avLst/>
          </a:prstGeom>
        </p:spPr>
        <p:txBody>
          <a:bodyPr wrap="square">
            <a:spAutoFit/>
          </a:bodyPr>
          <a:lstStyle/>
          <a:p>
            <a:pPr>
              <a:lnSpc>
                <a:spcPct val="150000"/>
              </a:lnSpc>
            </a:pPr>
            <a:r>
              <a:rPr lang="ru-RU" b="1" dirty="0">
                <a:latin typeface="Times New Roman" pitchFamily="18" charset="0"/>
                <a:cs typeface="Times New Roman" pitchFamily="18" charset="0"/>
              </a:rPr>
              <a:t>Контрольные вопросы по лекции</a:t>
            </a:r>
            <a:r>
              <a:rPr lang="ru-RU" dirty="0">
                <a:latin typeface="Times New Roman" pitchFamily="18" charset="0"/>
                <a:cs typeface="Times New Roman" pitchFamily="18" charset="0"/>
              </a:rPr>
              <a:t>:</a:t>
            </a:r>
          </a:p>
          <a:p>
            <a:pPr>
              <a:lnSpc>
                <a:spcPct val="150000"/>
              </a:lnSpc>
            </a:pPr>
            <a:r>
              <a:rPr lang="ru-RU" dirty="0">
                <a:latin typeface="Times New Roman" pitchFamily="18" charset="0"/>
                <a:cs typeface="Times New Roman" pitchFamily="18" charset="0"/>
              </a:rPr>
              <a:t>1. Требования безопасности при электрической и газовой сварке</a:t>
            </a:r>
          </a:p>
          <a:p>
            <a:pPr>
              <a:lnSpc>
                <a:spcPct val="150000"/>
              </a:lnSpc>
            </a:pPr>
            <a:r>
              <a:rPr lang="ru-RU" dirty="0">
                <a:latin typeface="Times New Roman" pitchFamily="18" charset="0"/>
                <a:cs typeface="Times New Roman" pitchFamily="18" charset="0"/>
              </a:rPr>
              <a:t>2. Требования безопасности при обращении с опасными химическими веществами</a:t>
            </a:r>
          </a:p>
          <a:p>
            <a:pPr>
              <a:lnSpc>
                <a:spcPct val="150000"/>
              </a:lnSpc>
            </a:pPr>
            <a:r>
              <a:rPr lang="ru-RU" dirty="0">
                <a:latin typeface="Times New Roman" pitchFamily="18" charset="0"/>
                <a:cs typeface="Times New Roman" pitchFamily="18" charset="0"/>
              </a:rPr>
              <a:t>3. Требования безопасности при обращении с источниками ионизирующих излучений</a:t>
            </a:r>
          </a:p>
          <a:p>
            <a:pPr>
              <a:lnSpc>
                <a:spcPct val="150000"/>
              </a:lnSpc>
            </a:pPr>
            <a:r>
              <a:rPr lang="ru-RU" dirty="0">
                <a:latin typeface="Times New Roman" pitchFamily="18" charset="0"/>
                <a:cs typeface="Times New Roman" pitchFamily="18" charset="0"/>
              </a:rPr>
              <a:t>4. Требования безопасности при обращении с ручным инструментом</a:t>
            </a:r>
          </a:p>
          <a:p>
            <a:pPr>
              <a:lnSpc>
                <a:spcPct val="150000"/>
              </a:lnSpc>
            </a:pPr>
            <a:r>
              <a:rPr lang="ru-RU" dirty="0">
                <a:latin typeface="Times New Roman" pitchFamily="18" charset="0"/>
                <a:cs typeface="Times New Roman" pitchFamily="18" charset="0"/>
              </a:rPr>
              <a:t>5. Обязанности работника при обращении с ручным инструментом</a:t>
            </a:r>
          </a:p>
        </p:txBody>
      </p:sp>
    </p:spTree>
    <p:extLst>
      <p:ext uri="{BB962C8B-B14F-4D97-AF65-F5344CB8AC3E}">
        <p14:creationId xmlns:p14="http://schemas.microsoft.com/office/powerpoint/2010/main" val="4217243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07620" y="980728"/>
            <a:ext cx="7560840" cy="4247317"/>
          </a:xfrm>
          <a:prstGeom prst="rect">
            <a:avLst/>
          </a:prstGeom>
        </p:spPr>
        <p:txBody>
          <a:bodyPr wrap="square">
            <a:spAutoFit/>
          </a:bodyPr>
          <a:lstStyle/>
          <a:p>
            <a:pPr indent="457200" algn="just"/>
            <a:r>
              <a:rPr lang="ru-RU" b="1" dirty="0">
                <a:latin typeface="Times New Roman" pitchFamily="18" charset="0"/>
                <a:cs typeface="Times New Roman" pitchFamily="18" charset="0"/>
              </a:rPr>
              <a:t>При сварке порошковой проволокой </a:t>
            </a:r>
            <a:r>
              <a:rPr lang="ru-RU" dirty="0">
                <a:latin typeface="Times New Roman" pitchFamily="18" charset="0"/>
                <a:cs typeface="Times New Roman" pitchFamily="18" charset="0"/>
              </a:rPr>
              <a:t>загрязнение производственной атмосферы сварочными аэрозолями с содержанием окислов марганца, железа, фтористых соединений, шестивалентных соединений хрома большой токсичности аналогично как при сварке электродами с </a:t>
            </a:r>
            <a:r>
              <a:rPr lang="ru-RU" dirty="0" err="1">
                <a:latin typeface="Times New Roman" pitchFamily="18" charset="0"/>
                <a:cs typeface="Times New Roman" pitchFamily="18" charset="0"/>
              </a:rPr>
              <a:t>рутиловым</a:t>
            </a:r>
            <a:r>
              <a:rPr lang="ru-RU" dirty="0">
                <a:latin typeface="Times New Roman" pitchFamily="18" charset="0"/>
                <a:cs typeface="Times New Roman" pitchFamily="18" charset="0"/>
              </a:rPr>
              <a:t> покрытием.</a:t>
            </a:r>
          </a:p>
          <a:p>
            <a:pPr indent="457200" algn="just"/>
            <a:r>
              <a:rPr lang="ru-RU" b="1" dirty="0">
                <a:latin typeface="Times New Roman" pitchFamily="18" charset="0"/>
                <a:cs typeface="Times New Roman" pitchFamily="18" charset="0"/>
              </a:rPr>
              <a:t>При сварке в среде защитных газов </a:t>
            </a:r>
            <a:r>
              <a:rPr lang="ru-RU" dirty="0">
                <a:latin typeface="Times New Roman" pitchFamily="18" charset="0"/>
                <a:cs typeface="Times New Roman" pitchFamily="18" charset="0"/>
              </a:rPr>
              <a:t>(углекислый газ, аргон, гелий, азот) наиболее благоприятной с гигиенической точки зрения является сварка неплавящимися электродами в среде аргона и при применении </a:t>
            </a:r>
            <a:r>
              <a:rPr lang="ru-RU" dirty="0" err="1">
                <a:latin typeface="Times New Roman" pitchFamily="18" charset="0"/>
                <a:cs typeface="Times New Roman" pitchFamily="18" charset="0"/>
              </a:rPr>
              <a:t>торпрованных</a:t>
            </a:r>
            <a:r>
              <a:rPr lang="ru-RU" dirty="0">
                <a:latin typeface="Times New Roman" pitchFamily="18" charset="0"/>
                <a:cs typeface="Times New Roman" pitchFamily="18" charset="0"/>
              </a:rPr>
              <a:t> и </a:t>
            </a:r>
            <a:r>
              <a:rPr lang="ru-RU" dirty="0" err="1">
                <a:latin typeface="Times New Roman" pitchFamily="18" charset="0"/>
                <a:cs typeface="Times New Roman" pitchFamily="18" charset="0"/>
              </a:rPr>
              <a:t>лантанированных</a:t>
            </a:r>
            <a:r>
              <a:rPr lang="ru-RU" dirty="0">
                <a:latin typeface="Times New Roman" pitchFamily="18" charset="0"/>
                <a:cs typeface="Times New Roman" pitchFamily="18" charset="0"/>
              </a:rPr>
              <a:t> электродов</a:t>
            </a:r>
            <a:r>
              <a:rPr lang="ru-RU" dirty="0" smtClean="0">
                <a:latin typeface="Times New Roman" pitchFamily="18" charset="0"/>
                <a:cs typeface="Times New Roman" pitchFamily="18" charset="0"/>
              </a:rPr>
              <a:t>.</a:t>
            </a:r>
          </a:p>
          <a:p>
            <a:pPr indent="457200" algn="just"/>
            <a:r>
              <a:rPr lang="ru-RU" b="1" dirty="0" smtClean="0">
                <a:latin typeface="Times New Roman" pitchFamily="18" charset="0"/>
                <a:cs typeface="Times New Roman" pitchFamily="18" charset="0"/>
              </a:rPr>
              <a:t>При </a:t>
            </a:r>
            <a:r>
              <a:rPr lang="ru-RU" b="1" dirty="0">
                <a:latin typeface="Times New Roman" pitchFamily="18" charset="0"/>
                <a:cs typeface="Times New Roman" pitchFamily="18" charset="0"/>
              </a:rPr>
              <a:t>автоматической сварке </a:t>
            </a:r>
            <a:r>
              <a:rPr lang="ru-RU" dirty="0">
                <a:latin typeface="Times New Roman" pitchFamily="18" charset="0"/>
                <a:cs typeface="Times New Roman" pitchFamily="18" charset="0"/>
              </a:rPr>
              <a:t>плавящимся электродом в среде углекислого газа выделения пыли, окислов марганца, хрома, никеля, азота превышают их выделение при автоматической сварке под слоем флюса, а ультрафиолетовое излучение при сварке неплавящимися электродами в 2 раза, а плавящимся электродом в 5-30 раз больше, чем при электродуговой сварке покрытым электродом.</a:t>
            </a:r>
          </a:p>
        </p:txBody>
      </p:sp>
    </p:spTree>
    <p:extLst>
      <p:ext uri="{BB962C8B-B14F-4D97-AF65-F5344CB8AC3E}">
        <p14:creationId xmlns:p14="http://schemas.microsoft.com/office/powerpoint/2010/main" val="3078528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1340768"/>
            <a:ext cx="7632848" cy="4247317"/>
          </a:xfrm>
          <a:prstGeom prst="rect">
            <a:avLst/>
          </a:prstGeom>
        </p:spPr>
        <p:txBody>
          <a:bodyPr wrap="square">
            <a:spAutoFit/>
          </a:bodyPr>
          <a:lstStyle/>
          <a:p>
            <a:pPr indent="457200" algn="just"/>
            <a:r>
              <a:rPr lang="ru-RU" b="1" dirty="0">
                <a:latin typeface="Times New Roman" pitchFamily="18" charset="0"/>
                <a:cs typeface="Times New Roman" pitchFamily="18" charset="0"/>
              </a:rPr>
              <a:t>При сварке алюминия и сплавов </a:t>
            </a:r>
            <a:r>
              <a:rPr lang="ru-RU" dirty="0">
                <a:latin typeface="Times New Roman" pitchFamily="18" charset="0"/>
                <a:cs typeface="Times New Roman" pitchFamily="18" charset="0"/>
              </a:rPr>
              <a:t>на его основе в среде аргона плавящимся электродом наблюдается повышенное образование озона за счет большой ультрафиолетовой радиации.</a:t>
            </a:r>
          </a:p>
          <a:p>
            <a:pPr indent="457200" algn="just"/>
            <a:r>
              <a:rPr lang="ru-RU" b="1" dirty="0">
                <a:latin typeface="Times New Roman" pitchFamily="18" charset="0"/>
                <a:cs typeface="Times New Roman" pitchFamily="18" charset="0"/>
              </a:rPr>
              <a:t>На машинах автоматической сварки </a:t>
            </a:r>
            <a:r>
              <a:rPr lang="ru-RU" dirty="0">
                <a:latin typeface="Times New Roman" pitchFamily="18" charset="0"/>
                <a:cs typeface="Times New Roman" pitchFamily="18" charset="0"/>
              </a:rPr>
              <a:t>сварочная головка со стороны оператора должна быть укрыта щитком с защитным стеклом.</a:t>
            </a:r>
          </a:p>
          <a:p>
            <a:pPr indent="457200" algn="just"/>
            <a:r>
              <a:rPr lang="ru-RU" b="1" dirty="0">
                <a:latin typeface="Times New Roman" pitchFamily="18" charset="0"/>
                <a:cs typeface="Times New Roman" pitchFamily="18" charset="0"/>
              </a:rPr>
              <a:t>При сварке под слоем флю</a:t>
            </a:r>
            <a:r>
              <a:rPr lang="ru-RU" dirty="0">
                <a:latin typeface="Times New Roman" pitchFamily="18" charset="0"/>
                <a:cs typeface="Times New Roman" pitchFamily="18" charset="0"/>
              </a:rPr>
              <a:t>са (как автоматической, так и полуавтоматической) каждый сварочный аппарат должен быть оснащен отдельным заземляющим проводом непосредственно с заземляющей магистралью, все части автоматов и полуавтоматов должны быть надежно заземлены, плавкие предохранители должны соответствовать паспортным данным, шкафы, пульты должны иметь дверцы с блокировкой, отключающей первичное напряжение при их открытии. При этом виде сварки выделение пыли во много раз меньше, чем при ручной дуговой сварке, при этом при сварке внутренних швов в полузамкнутых пространствах в 2-2,5 раза выше, чем при сварке наружных швов.</a:t>
            </a:r>
          </a:p>
        </p:txBody>
      </p:sp>
    </p:spTree>
    <p:extLst>
      <p:ext uri="{BB962C8B-B14F-4D97-AF65-F5344CB8AC3E}">
        <p14:creationId xmlns:p14="http://schemas.microsoft.com/office/powerpoint/2010/main" val="3777478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35612" y="764704"/>
            <a:ext cx="7704856" cy="5355312"/>
          </a:xfrm>
          <a:prstGeom prst="rect">
            <a:avLst/>
          </a:prstGeom>
        </p:spPr>
        <p:txBody>
          <a:bodyPr wrap="square">
            <a:spAutoFit/>
          </a:bodyPr>
          <a:lstStyle/>
          <a:p>
            <a:pPr indent="457200" algn="just"/>
            <a:r>
              <a:rPr lang="ru-RU" b="1" dirty="0">
                <a:latin typeface="Times New Roman" pitchFamily="18" charset="0"/>
                <a:cs typeface="Times New Roman" pitchFamily="18" charset="0"/>
              </a:rPr>
              <a:t>При электрошлаковой с</a:t>
            </a:r>
            <a:r>
              <a:rPr lang="ru-RU" dirty="0">
                <a:latin typeface="Times New Roman" pitchFamily="18" charset="0"/>
                <a:cs typeface="Times New Roman" pitchFamily="18" charset="0"/>
              </a:rPr>
              <a:t>варке основными производственными факторами, оказывающими вредное воздействие на оператора-сварщика, являются: повышенная интенсивность лучистой энергии, аэрозоль и фтористые соединения, опасность ожогов выплескивающимся из ванны металлом и опасные производственные факторы, связанные с подготовкой к сварке крупных и тяжелых конструкций с применением грузоподъемных механизмов.</a:t>
            </a:r>
          </a:p>
          <a:p>
            <a:pPr indent="457200" algn="just"/>
            <a:r>
              <a:rPr lang="ru-RU" b="1" dirty="0">
                <a:latin typeface="Times New Roman" pitchFamily="18" charset="0"/>
                <a:cs typeface="Times New Roman" pitchFamily="18" charset="0"/>
              </a:rPr>
              <a:t>При лазерной сварке </a:t>
            </a:r>
            <a:r>
              <a:rPr lang="ru-RU" dirty="0">
                <a:latin typeface="Times New Roman" pitchFamily="18" charset="0"/>
                <a:cs typeface="Times New Roman" pitchFamily="18" charset="0"/>
              </a:rPr>
              <a:t>наибольшей опасности подвержены глаза и кожные покровы сварщика вследствие излучения, характеризующегося высокой	энергией,	и	оказывающего тепловое, электрическое, фотохимическое, ультразвуковое воздействия.</a:t>
            </a:r>
          </a:p>
          <a:p>
            <a:pPr indent="457200" algn="just"/>
            <a:r>
              <a:rPr lang="ru-RU" b="1" dirty="0">
                <a:latin typeface="Times New Roman" pitchFamily="18" charset="0"/>
                <a:cs typeface="Times New Roman" pitchFamily="18" charset="0"/>
              </a:rPr>
              <a:t>Поражающее действие лазера </a:t>
            </a:r>
            <a:r>
              <a:rPr lang="ru-RU" dirty="0">
                <a:latin typeface="Times New Roman" pitchFamily="18" charset="0"/>
                <a:cs typeface="Times New Roman" pitchFamily="18" charset="0"/>
              </a:rPr>
              <a:t>зависит от потока его энергии, длительности излучения, характера отражающих поверхностей (опасны зеркальные и светлые поверхности).</a:t>
            </a:r>
          </a:p>
          <a:p>
            <a:pPr indent="457200" algn="just"/>
            <a:r>
              <a:rPr lang="ru-RU" b="1" dirty="0">
                <a:latin typeface="Times New Roman" pitchFamily="18" charset="0"/>
                <a:cs typeface="Times New Roman" pitchFamily="18" charset="0"/>
              </a:rPr>
              <a:t>Обязательно применение </a:t>
            </a:r>
            <a:r>
              <a:rPr lang="ru-RU" dirty="0">
                <a:latin typeface="Times New Roman" pitchFamily="18" charset="0"/>
                <a:cs typeface="Times New Roman" pitchFamily="18" charset="0"/>
              </a:rPr>
              <a:t>защитных очков против общего яркого освещения. Пучок излучения при сварке должен быть направлен на неотражающие и невоспламеняющиеся поверхности, траектория пучка излучения должна быть недоступна для сварщика. Для сварщика обязателен офтальмологический контроль.</a:t>
            </a:r>
          </a:p>
        </p:txBody>
      </p:sp>
    </p:spTree>
    <p:extLst>
      <p:ext uri="{BB962C8B-B14F-4D97-AF65-F5344CB8AC3E}">
        <p14:creationId xmlns:p14="http://schemas.microsoft.com/office/powerpoint/2010/main" val="589139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96888" y="116632"/>
            <a:ext cx="7848872" cy="6463308"/>
          </a:xfrm>
          <a:prstGeom prst="rect">
            <a:avLst/>
          </a:prstGeom>
        </p:spPr>
        <p:txBody>
          <a:bodyPr wrap="square">
            <a:spAutoFit/>
          </a:bodyPr>
          <a:lstStyle/>
          <a:p>
            <a:pPr indent="457200" algn="just"/>
            <a:r>
              <a:rPr lang="ru-RU" b="1" dirty="0">
                <a:latin typeface="Times New Roman" pitchFamily="18" charset="0"/>
                <a:cs typeface="Times New Roman" pitchFamily="18" charset="0"/>
              </a:rPr>
              <a:t>При сварке токами высокой частоты </a:t>
            </a:r>
            <a:r>
              <a:rPr lang="ru-RU" dirty="0">
                <a:latin typeface="Times New Roman" pitchFamily="18" charset="0"/>
                <a:cs typeface="Times New Roman" pitchFamily="18" charset="0"/>
              </a:rPr>
              <a:t>изделий из синтетических материалов	основными	неблагоприятными	</a:t>
            </a:r>
            <a:r>
              <a:rPr lang="ru-RU" dirty="0" smtClean="0">
                <a:latin typeface="Times New Roman" pitchFamily="18" charset="0"/>
                <a:cs typeface="Times New Roman" pitchFamily="18" charset="0"/>
              </a:rPr>
              <a:t>факторами являются </a:t>
            </a:r>
            <a:r>
              <a:rPr lang="ru-RU" dirty="0">
                <a:latin typeface="Times New Roman" pitchFamily="18" charset="0"/>
                <a:cs typeface="Times New Roman" pitchFamily="18" charset="0"/>
              </a:rPr>
              <a:t>высокочастотные электромагнитные поля значительной интенсивности, выделение      летучих	токсичных	</a:t>
            </a:r>
            <a:r>
              <a:rPr lang="ru-RU" dirty="0" smtClean="0">
                <a:latin typeface="Times New Roman" pitchFamily="18" charset="0"/>
                <a:cs typeface="Times New Roman" pitchFamily="18" charset="0"/>
              </a:rPr>
              <a:t>веществ (</a:t>
            </a:r>
            <a:r>
              <a:rPr lang="ru-RU" dirty="0">
                <a:latin typeface="Times New Roman" pitchFamily="18" charset="0"/>
                <a:cs typeface="Times New Roman" pitchFamily="18" charset="0"/>
              </a:rPr>
              <a:t>фенола,	окиси      этилена, формальдегида, паров ацетона и органических растворителей).</a:t>
            </a:r>
          </a:p>
          <a:p>
            <a:pPr indent="457200" algn="just"/>
            <a:r>
              <a:rPr lang="ru-RU" dirty="0">
                <a:latin typeface="Times New Roman" pitchFamily="18" charset="0"/>
                <a:cs typeface="Times New Roman" pitchFamily="18" charset="0"/>
              </a:rPr>
              <a:t>Необходимо	сплошное	экранирование	</a:t>
            </a:r>
            <a:r>
              <a:rPr lang="ru-RU" dirty="0" smtClean="0">
                <a:latin typeface="Times New Roman" pitchFamily="18" charset="0"/>
                <a:cs typeface="Times New Roman" pitchFamily="18" charset="0"/>
              </a:rPr>
              <a:t>источников энергии </a:t>
            </a:r>
            <a:r>
              <a:rPr lang="ru-RU" dirty="0">
                <a:latin typeface="Times New Roman" pitchFamily="18" charset="0"/>
                <a:cs typeface="Times New Roman" pitchFamily="18" charset="0"/>
              </a:rPr>
              <a:t>(электродов, конденсаторов, фидерных линий) с хорошими электрическими контактами в местах соединения для обеспечения безопасного ведения процесса сварки, обеспечения температурного режима в производственном помещении, санитарно-гигиенических параметров воздушной среды.</a:t>
            </a:r>
          </a:p>
          <a:p>
            <a:pPr indent="457200" algn="just"/>
            <a:r>
              <a:rPr lang="ru-RU" b="1" dirty="0">
                <a:latin typeface="Times New Roman" pitchFamily="18" charset="0"/>
                <a:cs typeface="Times New Roman" pitchFamily="18" charset="0"/>
              </a:rPr>
              <a:t>При плазменной обработке металлов </a:t>
            </a:r>
            <a:r>
              <a:rPr lang="ru-RU" dirty="0">
                <a:latin typeface="Times New Roman" pitchFamily="18" charset="0"/>
                <a:cs typeface="Times New Roman" pitchFamily="18" charset="0"/>
              </a:rPr>
              <a:t>происходит интенсивное и значительное выделение окислов азота и озона, аэрозоля, состав которого зависит	от	напыляемых	материалов	</a:t>
            </a:r>
            <a:r>
              <a:rPr lang="ru-RU" dirty="0" smtClean="0">
                <a:latin typeface="Times New Roman" pitchFamily="18" charset="0"/>
                <a:cs typeface="Times New Roman" pitchFamily="18" charset="0"/>
              </a:rPr>
              <a:t>и обрабатываемого </a:t>
            </a:r>
            <a:r>
              <a:rPr lang="ru-RU" dirty="0">
                <a:latin typeface="Times New Roman" pitchFamily="18" charset="0"/>
                <a:cs typeface="Times New Roman" pitchFamily="18" charset="0"/>
              </a:rPr>
              <a:t>металла, высокочастотных звуковых и ультразвуковых колебаний, повышенной ультрафиолетовой, видимой, инфракрасной и ионизирующей радиации, что требует проведения комплекса защитных мероприятий: укрытия установок, применения шумозаглушающих насадок на горелке, использование средств индивидуальной защиты лица, органов зрения и слуха.</a:t>
            </a:r>
          </a:p>
          <a:p>
            <a:pPr indent="457200" algn="just"/>
            <a:r>
              <a:rPr lang="ru-RU" dirty="0">
                <a:latin typeface="Times New Roman" pitchFamily="18" charset="0"/>
                <a:cs typeface="Times New Roman" pitchFamily="18" charset="0"/>
              </a:rPr>
              <a:t>Установки для плазменного напыления должны быть оснащены безопасным экраном со светофильтром. Управление процессом напыления должно быть дистанционным. При прекращении подачи воды для охлаждения должно автоматически отключаться электропитание.</a:t>
            </a:r>
          </a:p>
        </p:txBody>
      </p:sp>
    </p:spTree>
    <p:extLst>
      <p:ext uri="{BB962C8B-B14F-4D97-AF65-F5344CB8AC3E}">
        <p14:creationId xmlns:p14="http://schemas.microsoft.com/office/powerpoint/2010/main" val="3155105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1600" y="1028343"/>
            <a:ext cx="7488832" cy="4247317"/>
          </a:xfrm>
          <a:prstGeom prst="rect">
            <a:avLst/>
          </a:prstGeom>
        </p:spPr>
        <p:txBody>
          <a:bodyPr wrap="square">
            <a:spAutoFit/>
          </a:bodyPr>
          <a:lstStyle/>
          <a:p>
            <a:pPr indent="457200" algn="just"/>
            <a:r>
              <a:rPr lang="ru-RU" b="1" dirty="0">
                <a:latin typeface="Times New Roman" pitchFamily="18" charset="0"/>
                <a:cs typeface="Times New Roman" pitchFamily="18" charset="0"/>
              </a:rPr>
              <a:t>При контактной - стыковой, точечной, шовной сварке </a:t>
            </a:r>
            <a:r>
              <a:rPr lang="ru-RU" dirty="0">
                <a:latin typeface="Times New Roman" pitchFamily="18" charset="0"/>
                <a:cs typeface="Times New Roman" pitchFamily="18" charset="0"/>
              </a:rPr>
              <a:t>(наиболее неблагоприятная стыковая сварка оплавлением) образуются искры и брызги расплавленного металла, пыль, газы, генерируется низко- и высокочастотный шум, наблюдается ионизация воздуха. Рекомендуется экранирование, устройство местной вытяжной вентиляции и др.</a:t>
            </a:r>
          </a:p>
          <a:p>
            <a:pPr indent="457200" algn="just"/>
            <a:r>
              <a:rPr lang="ru-RU" b="1" dirty="0">
                <a:latin typeface="Times New Roman" pitchFamily="18" charset="0"/>
                <a:cs typeface="Times New Roman" pitchFamily="18" charset="0"/>
              </a:rPr>
              <a:t>При диффузионной сварке в вакууме </a:t>
            </a:r>
            <a:r>
              <a:rPr lang="ru-RU" dirty="0">
                <a:latin typeface="Times New Roman" pitchFamily="18" charset="0"/>
                <a:cs typeface="Times New Roman" pitchFamily="18" charset="0"/>
              </a:rPr>
              <a:t>высокочастотный генератор должен быть экранирован и оснащен блокировочным устройством отключения генератора при открытии дверцы.</a:t>
            </a:r>
          </a:p>
          <a:p>
            <a:pPr indent="457200" algn="just"/>
            <a:r>
              <a:rPr lang="ru-RU" b="1" dirty="0">
                <a:latin typeface="Times New Roman" pitchFamily="18" charset="0"/>
                <a:cs typeface="Times New Roman" pitchFamily="18" charset="0"/>
              </a:rPr>
              <a:t>При сварке трением </a:t>
            </a:r>
            <a:r>
              <a:rPr lang="ru-RU" dirty="0">
                <a:latin typeface="Times New Roman" pitchFamily="18" charset="0"/>
                <a:cs typeface="Times New Roman" pitchFamily="18" charset="0"/>
              </a:rPr>
              <a:t>должно быть обеспечено надежное крепление свариваемых деталей</a:t>
            </a:r>
            <a:r>
              <a:rPr lang="ru-RU" dirty="0" smtClean="0">
                <a:latin typeface="Times New Roman" pitchFamily="18" charset="0"/>
                <a:cs typeface="Times New Roman" pitchFamily="18" charset="0"/>
              </a:rPr>
              <a:t>.</a:t>
            </a:r>
          </a:p>
          <a:p>
            <a:pPr indent="457200" algn="just"/>
            <a:r>
              <a:rPr lang="ru-RU" b="1" dirty="0">
                <a:latin typeface="Times New Roman" pitchFamily="18" charset="0"/>
                <a:cs typeface="Times New Roman" pitchFamily="18" charset="0"/>
              </a:rPr>
              <a:t>При сварке ультразвуком</a:t>
            </a:r>
            <a:r>
              <a:rPr lang="ru-RU" dirty="0">
                <a:latin typeface="Times New Roman" pitchFamily="18" charset="0"/>
                <a:cs typeface="Times New Roman" pitchFamily="18" charset="0"/>
              </a:rPr>
              <a:t> пульт управления и контрольные приборы должны размещаться в удобном для оператора месте. Акустический узел установки должен быть закрыт кожухом, смотровые окна в камере должны быть снабжены экранами-светофильтрами.</a:t>
            </a:r>
          </a:p>
          <a:p>
            <a:pPr indent="457200" algn="just"/>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821502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764704"/>
            <a:ext cx="7632848" cy="5078313"/>
          </a:xfrm>
          <a:prstGeom prst="rect">
            <a:avLst/>
          </a:prstGeom>
        </p:spPr>
        <p:txBody>
          <a:bodyPr wrap="square">
            <a:spAutoFit/>
          </a:bodyPr>
          <a:lstStyle/>
          <a:p>
            <a:pPr indent="457200" algn="just"/>
            <a:r>
              <a:rPr lang="ru-RU" b="1" dirty="0">
                <a:latin typeface="Times New Roman" pitchFamily="18" charset="0"/>
                <a:cs typeface="Times New Roman" pitchFamily="18" charset="0"/>
              </a:rPr>
              <a:t>Поражающее действие тока на различные органы человека</a:t>
            </a:r>
          </a:p>
          <a:p>
            <a:pPr indent="457200" algn="just"/>
            <a:r>
              <a:rPr lang="ru-RU" dirty="0">
                <a:latin typeface="Times New Roman" pitchFamily="18" charset="0"/>
                <a:cs typeface="Times New Roman" pitchFamily="18" charset="0"/>
              </a:rPr>
              <a:t>1. Сила тока, проходящего через тело пострадавшего, зависит от площади контакта: чем больше его площадь, тем меньше сопротивление прохождению тока оказывает кожный покров;</a:t>
            </a:r>
          </a:p>
          <a:p>
            <a:pPr indent="457200" algn="just"/>
            <a:r>
              <a:rPr lang="ru-RU" dirty="0">
                <a:latin typeface="Times New Roman" pitchFamily="18" charset="0"/>
                <a:cs typeface="Times New Roman" pitchFamily="18" charset="0"/>
              </a:rPr>
              <a:t>2. С увеличением времени контакта по мере прохождения тока в результате нарастающего нагревания и поражения рогового слоя кожи уменьшается сопротивление тела пострадавшего;</a:t>
            </a:r>
          </a:p>
          <a:p>
            <a:pPr indent="457200" algn="just"/>
            <a:r>
              <a:rPr lang="ru-RU" dirty="0">
                <a:latin typeface="Times New Roman" pitchFamily="18" charset="0"/>
                <a:cs typeface="Times New Roman" pitchFamily="18" charset="0"/>
              </a:rPr>
              <a:t>3. Степень опасности поражения электрическим током зависит от того, каким образом произошло включение пострадавшего в электрическую сеть. Наибольшую опасность представляет двухполюсное прикосновение;</a:t>
            </a:r>
          </a:p>
          <a:p>
            <a:pPr indent="457200" algn="just"/>
            <a:r>
              <a:rPr lang="ru-RU" dirty="0">
                <a:latin typeface="Times New Roman" pitchFamily="18" charset="0"/>
                <a:cs typeface="Times New Roman" pitchFamily="18" charset="0"/>
              </a:rPr>
              <a:t>4. При кратковременном контакте степень поражения электрическим током зависит от фазы работы сердца пострадавшего: особую опасность представляет совпадение прохождения тока с периодом между сокращениями и расширениями предсердий и желудочков сердца, длящихся около 0,1 с;</a:t>
            </a:r>
          </a:p>
          <a:p>
            <a:pPr indent="457200" algn="just"/>
            <a:r>
              <a:rPr lang="ru-RU" dirty="0">
                <a:latin typeface="Times New Roman" pitchFamily="18" charset="0"/>
                <a:cs typeface="Times New Roman" pitchFamily="18" charset="0"/>
              </a:rPr>
              <a:t>Допустимое безопасное напряжение для нормальных условий работы, при исправной сухой спецодежде и обуви принимается: для сухих помещений -36 В и ниже, для сырых помещений - 12 В и ниже.</a:t>
            </a:r>
          </a:p>
        </p:txBody>
      </p:sp>
    </p:spTree>
    <p:extLst>
      <p:ext uri="{BB962C8B-B14F-4D97-AF65-F5344CB8AC3E}">
        <p14:creationId xmlns:p14="http://schemas.microsoft.com/office/powerpoint/2010/main" val="816136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476672"/>
            <a:ext cx="8136904" cy="5976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339979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2012</Words>
  <Application>Microsoft Office PowerPoint</Application>
  <PresentationFormat>Экран (4:3)</PresentationFormat>
  <Paragraphs>91</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Эйсер</dc:creator>
  <cp:lastModifiedBy>Эйсер</cp:lastModifiedBy>
  <cp:revision>22</cp:revision>
  <dcterms:created xsi:type="dcterms:W3CDTF">2023-11-23T10:29:54Z</dcterms:created>
  <dcterms:modified xsi:type="dcterms:W3CDTF">2023-11-23T12:40:20Z</dcterms:modified>
</cp:coreProperties>
</file>