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329" r:id="rId2"/>
    <p:sldId id="335" r:id="rId3"/>
    <p:sldId id="339" r:id="rId4"/>
    <p:sldId id="349" r:id="rId5"/>
    <p:sldId id="340" r:id="rId6"/>
    <p:sldId id="350" r:id="rId7"/>
    <p:sldId id="343" r:id="rId8"/>
    <p:sldId id="351" r:id="rId9"/>
    <p:sldId id="336" r:id="rId10"/>
    <p:sldId id="35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5ED8F-0863-4D6A-B1D0-1BDEDF8050C6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816F3-69A1-451F-B548-031BC12464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513615-F409-49A7-B14B-3908F5C8801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6B27-2413-4BC5-AAB7-593154E6DC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70424D-A512-437C-8F4A-9BD82D532F3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9A2FE-9228-4A6B-977B-380CC116A9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8FB4D-356F-4389-93AE-FE32BA68D0F8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65761-44D9-4232-ACD3-C6CDB4E2E9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EF32B-9FE3-4CF3-B470-BA5847A0E618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2E602-8093-4AD1-B866-0F0713FBCB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9DA60B-ACA4-49D4-A3C9-47A93C0608E0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64046-7AE1-4938-AB4E-510D241BC0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0328E8-82F4-47BA-B79F-CD89110A50F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4B678-BBC3-4ECB-B2CE-87C68A937B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7EB4E2-E53F-4850-9323-E45E56CF9AFF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3C69F-EB39-4460-A81E-2EBE1DCD94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6540F-9640-4956-9F6A-ECF7100529F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417591-830C-423C-8493-631BB24886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D3F3A-349A-4FFB-9249-247C48CD5027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E72DC-0B50-4B1F-A500-51380162A8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78C803-6093-4651-A77D-ACCA24CB0930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DA4B9CA-6674-42D3-A9B8-9CB46B9298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364E220-9F98-463C-B222-B400B7C8C90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E621BA6-6B46-41A9-961A-D4BFBD62E6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rofil.adu.by/mod/page/view.php?id=597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rofil.adu.by/mod/page/view.php?id=597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316736"/>
            <a:ext cx="8017032" cy="2255140"/>
          </a:xfrm>
        </p:spPr>
        <p:txBody>
          <a:bodyPr/>
          <a:lstStyle/>
          <a:p>
            <a:pPr algn="ctr"/>
            <a:r>
              <a:rPr lang="ru-RU" dirty="0" smtClean="0"/>
              <a:t>Когнитивная база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Компоненты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обстановка</a:t>
            </a:r>
            <a:r>
              <a:rPr lang="ru-RU" dirty="0" smtClean="0"/>
              <a:t>, в которой происходит речевое общение;</a:t>
            </a:r>
          </a:p>
          <a:p>
            <a:r>
              <a:rPr lang="ru-RU" dirty="0" smtClean="0"/>
              <a:t>тема </a:t>
            </a:r>
            <a:r>
              <a:rPr lang="ru-RU" dirty="0" smtClean="0"/>
              <a:t>(предмет) сообщения;</a:t>
            </a:r>
          </a:p>
          <a:p>
            <a:r>
              <a:rPr lang="ru-RU" dirty="0" smtClean="0"/>
              <a:t>субъекты </a:t>
            </a:r>
            <a:r>
              <a:rPr lang="ru-RU" dirty="0" smtClean="0"/>
              <a:t>речевого акта (автор и адресат или аудитория);</a:t>
            </a:r>
          </a:p>
          <a:p>
            <a:r>
              <a:rPr lang="ru-RU" dirty="0" smtClean="0"/>
              <a:t>речевое действие;</a:t>
            </a:r>
            <a:endParaRPr lang="ru-RU" dirty="0" smtClean="0"/>
          </a:p>
          <a:p>
            <a:r>
              <a:rPr lang="ru-RU" dirty="0" smtClean="0"/>
              <a:t>средства </a:t>
            </a:r>
            <a:r>
              <a:rPr lang="ru-RU" dirty="0" smtClean="0"/>
              <a:t>организации </a:t>
            </a:r>
            <a:r>
              <a:rPr lang="ru-RU" smtClean="0"/>
              <a:t>речевого </a:t>
            </a:r>
            <a:r>
              <a:rPr lang="ru-RU" smtClean="0"/>
              <a:t>общения.</a:t>
            </a:r>
            <a:r>
              <a:rPr lang="ru-RU" u="sng" smtClean="0">
                <a:hlinkClick r:id="rId2" tooltip=".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pPr lvl="0"/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Ценностные ориентиры и идеалы.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Стереотипы и предрассудки.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Обстановка и условия общения.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План лекции</a:t>
            </a:r>
            <a:endParaRPr lang="ru-RU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u="sng" dirty="0" smtClean="0"/>
              <a:t>Коммуникативный идеал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dirty="0" smtClean="0"/>
              <a:t>это совокупность признаков собеседника, которые люди, принадлежащие к определенной коммуникативной культуре, рассматривают как желательные, </a:t>
            </a:r>
            <a:r>
              <a:rPr lang="ru-RU" dirty="0" smtClean="0"/>
              <a:t>обеспечивающие </a:t>
            </a:r>
            <a:r>
              <a:rPr lang="ru-RU" dirty="0" smtClean="0"/>
              <a:t>положительное отношение к </a:t>
            </a:r>
            <a:r>
              <a:rPr lang="ru-RU" dirty="0" smtClean="0"/>
              <a:t>собеседнику. </a:t>
            </a:r>
          </a:p>
          <a:p>
            <a:r>
              <a:rPr lang="ru-RU" dirty="0" smtClean="0"/>
              <a:t>Под </a:t>
            </a:r>
            <a:r>
              <a:rPr lang="ru-RU" dirty="0" smtClean="0"/>
              <a:t>коммуникативным идеалом</a:t>
            </a:r>
            <a:r>
              <a:rPr lang="ru-RU" i="1" dirty="0" smtClean="0"/>
              <a:t>, </a:t>
            </a:r>
            <a:r>
              <a:rPr lang="ru-RU" dirty="0" smtClean="0"/>
              <a:t>таким образом</a:t>
            </a:r>
            <a:r>
              <a:rPr lang="ru-RU" i="1" dirty="0" smtClean="0"/>
              <a:t>, </a:t>
            </a:r>
            <a:r>
              <a:rPr lang="ru-RU" dirty="0" smtClean="0"/>
              <a:t>понимается стереотипное представление об идеальном </a:t>
            </a:r>
            <a:r>
              <a:rPr lang="ru-RU" dirty="0" smtClean="0"/>
              <a:t>собеседнике.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Черты коммуникативного </a:t>
            </a:r>
            <a:r>
              <a:rPr lang="ru-RU" sz="2400" dirty="0" smtClean="0"/>
              <a:t>поведения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r>
              <a:rPr lang="ru-RU" dirty="0" smtClean="0"/>
              <a:t>высокая общительность, </a:t>
            </a:r>
            <a:endParaRPr lang="ru-RU" dirty="0" smtClean="0"/>
          </a:p>
          <a:p>
            <a:r>
              <a:rPr lang="ru-RU" dirty="0" smtClean="0"/>
              <a:t>высокая </a:t>
            </a:r>
            <a:r>
              <a:rPr lang="ru-RU" dirty="0" smtClean="0"/>
              <a:t>коммуникативная активность, </a:t>
            </a:r>
            <a:endParaRPr lang="ru-RU" dirty="0" smtClean="0"/>
          </a:p>
          <a:p>
            <a:r>
              <a:rPr lang="ru-RU" dirty="0" smtClean="0"/>
              <a:t>бескомпромиссность </a:t>
            </a:r>
            <a:r>
              <a:rPr lang="ru-RU" dirty="0" smtClean="0"/>
              <a:t>в споре, </a:t>
            </a:r>
            <a:endParaRPr lang="ru-RU" dirty="0" smtClean="0"/>
          </a:p>
          <a:p>
            <a:r>
              <a:rPr lang="ru-RU" dirty="0" smtClean="0"/>
              <a:t>эмоциональность </a:t>
            </a:r>
            <a:r>
              <a:rPr lang="ru-RU" dirty="0" smtClean="0"/>
              <a:t>и искренность, </a:t>
            </a:r>
            <a:endParaRPr lang="ru-RU" dirty="0" smtClean="0"/>
          </a:p>
          <a:p>
            <a:r>
              <a:rPr lang="ru-RU" dirty="0" smtClean="0"/>
              <a:t>стремление </a:t>
            </a:r>
            <a:r>
              <a:rPr lang="ru-RU" dirty="0" smtClean="0"/>
              <a:t>увеличить свой речевой вклад, </a:t>
            </a:r>
            <a:r>
              <a:rPr lang="ru-RU" dirty="0" smtClean="0"/>
              <a:t>завладеть </a:t>
            </a:r>
            <a:r>
              <a:rPr lang="ru-RU" dirty="0" smtClean="0"/>
              <a:t>коммуникативным вниманием, </a:t>
            </a:r>
            <a:endParaRPr lang="ru-RU" dirty="0" smtClean="0"/>
          </a:p>
          <a:p>
            <a:r>
              <a:rPr lang="ru-RU" dirty="0" smtClean="0"/>
              <a:t>коммуникативный </a:t>
            </a:r>
            <a:r>
              <a:rPr lang="ru-RU" dirty="0" smtClean="0"/>
              <a:t>центризм.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Стереотип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ru-RU" sz="2400" dirty="0" smtClean="0"/>
              <a:t>определение в 1922-ом </a:t>
            </a:r>
            <a:r>
              <a:rPr lang="ru-RU" sz="2400" dirty="0" smtClean="0"/>
              <a:t>году </a:t>
            </a:r>
            <a:r>
              <a:rPr lang="ru-RU" sz="2400" dirty="0" smtClean="0"/>
              <a:t>дал американский </a:t>
            </a:r>
            <a:r>
              <a:rPr lang="ru-RU" sz="2400" dirty="0" smtClean="0"/>
              <a:t>социолог </a:t>
            </a:r>
            <a:r>
              <a:rPr lang="ru-RU" sz="2400" dirty="0" err="1" smtClean="0"/>
              <a:t>Уолтер</a:t>
            </a:r>
            <a:r>
              <a:rPr lang="ru-RU" sz="2400" dirty="0" smtClean="0"/>
              <a:t> </a:t>
            </a:r>
            <a:r>
              <a:rPr lang="ru-RU" sz="2400" dirty="0" err="1" smtClean="0"/>
              <a:t>Липпман</a:t>
            </a:r>
            <a:r>
              <a:rPr lang="ru-RU" sz="2400" dirty="0" smtClean="0"/>
              <a:t>:</a:t>
            </a:r>
          </a:p>
          <a:p>
            <a:pPr marL="514350" indent="-514350" algn="just">
              <a:buNone/>
            </a:pPr>
            <a:r>
              <a:rPr lang="ru-RU" sz="2400" dirty="0" smtClean="0"/>
              <a:t>это особая форма восприятия окружающего мира, оказывающая определенное влияние на данные </a:t>
            </a:r>
            <a:r>
              <a:rPr lang="ru-RU" sz="2400" dirty="0" smtClean="0"/>
              <a:t>чувств </a:t>
            </a:r>
            <a:r>
              <a:rPr lang="ru-RU" sz="2400" dirty="0" smtClean="0"/>
              <a:t>до того, как </a:t>
            </a:r>
            <a:r>
              <a:rPr lang="ru-RU" sz="2400" dirty="0" smtClean="0"/>
              <a:t>они дойдут </a:t>
            </a:r>
            <a:r>
              <a:rPr lang="ru-RU" sz="2400" dirty="0" smtClean="0"/>
              <a:t>до </a:t>
            </a:r>
            <a:r>
              <a:rPr lang="ru-RU" sz="2400" dirty="0" smtClean="0"/>
              <a:t>сознания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514350" indent="-514350" algn="just"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Стереотипы основываются на многократно повторяющихся однообразных жизненных ситуациях, которые закрепляются в сознании человека в виде стандартных схем и </a:t>
            </a:r>
            <a:r>
              <a:rPr lang="ru-RU" sz="2400" dirty="0" smtClean="0"/>
              <a:t>моделей.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Цель </a:t>
            </a:r>
            <a:r>
              <a:rPr lang="ru-RU" sz="2400" b="1" dirty="0" err="1" smtClean="0"/>
              <a:t>стереотипизации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 smtClean="0"/>
              <a:t>помогают </a:t>
            </a:r>
            <a:r>
              <a:rPr lang="ru-RU" dirty="0" smtClean="0"/>
              <a:t>дифференцировать </a:t>
            </a:r>
            <a:r>
              <a:rPr lang="ru-RU" dirty="0" smtClean="0"/>
              <a:t>и упрощать окружающий мир, навести в нём порядок. 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 smtClean="0"/>
              <a:t>. </a:t>
            </a:r>
            <a:r>
              <a:rPr lang="ru-RU" dirty="0" err="1" smtClean="0"/>
              <a:t>Липпман</a:t>
            </a:r>
            <a:r>
              <a:rPr lang="ru-RU" dirty="0" smtClean="0"/>
              <a:t> заявляет, что стереотипы так настойчиво передаются из поколения в поколение, что часто воспринимаются как данность, реальность, биологический факт.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Соотношение языка и культуры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Номиналистская</a:t>
            </a:r>
            <a:r>
              <a:rPr lang="ru-RU" dirty="0" smtClean="0">
                <a:solidFill>
                  <a:srgbClr val="FF0000"/>
                </a:solidFill>
              </a:rPr>
              <a:t> позиция </a:t>
            </a:r>
            <a:r>
              <a:rPr lang="ru-RU" dirty="0" smtClean="0"/>
              <a:t>исходит из утверждения, что любая мысль может быть выражена на любом языке, несмотря на то, что в некоторых языках потребуется больше слов, а в некоторых – меньше</a:t>
            </a:r>
            <a:r>
              <a:rPr lang="ru-RU" dirty="0" smtClean="0"/>
              <a:t>..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Релятивистская позиция </a:t>
            </a:r>
            <a:r>
              <a:rPr lang="ru-RU" dirty="0" smtClean="0"/>
              <a:t>предполагает, что язык, на котором мы говорим, особенно структура этого языка, определяет особенности мышления, восприятие реальности, структурные образцы культуры, стереотипы поведения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Предрассудок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r>
              <a:rPr lang="ru-RU" dirty="0" smtClean="0"/>
              <a:t>Это </a:t>
            </a:r>
            <a:r>
              <a:rPr lang="ru-RU" dirty="0" smtClean="0"/>
              <a:t>психологическая установка предвзятого и враждебного отношения к чему-либо без достаточных для такого отношения оснований.</a:t>
            </a:r>
          </a:p>
          <a:p>
            <a:r>
              <a:rPr lang="ru-RU" dirty="0" smtClean="0"/>
              <a:t>Объектом предрассудка обычно являются люди или общности, резко отличающиеся от своей собственной. </a:t>
            </a:r>
            <a:endParaRPr lang="ru-RU" dirty="0" smtClean="0"/>
          </a:p>
          <a:p>
            <a:r>
              <a:rPr lang="ru-RU" dirty="0" smtClean="0"/>
              <a:t>Главным </a:t>
            </a:r>
            <a:r>
              <a:rPr lang="ru-RU" dirty="0" smtClean="0"/>
              <a:t>фактором возникновения является неравенство в социальных, экономических и культурных условиях жизни различных этнических </a:t>
            </a:r>
            <a:r>
              <a:rPr lang="ru-RU" dirty="0" smtClean="0"/>
              <a:t>общностей.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72464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Речевое общение</a:t>
            </a:r>
            <a:r>
              <a:rPr lang="ru-RU" sz="3600" dirty="0" smtClean="0"/>
              <a:t> 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Это форма </a:t>
            </a:r>
            <a:r>
              <a:rPr lang="ru-RU" sz="2400" dirty="0" smtClean="0"/>
              <a:t>взаимодействия двух или более людей посредством </a:t>
            </a:r>
            <a:r>
              <a:rPr lang="ru-RU" sz="2400" dirty="0" smtClean="0"/>
              <a:t>языка.</a:t>
            </a:r>
            <a:endParaRPr lang="ru-RU" sz="2400" u="sng" dirty="0" smtClean="0"/>
          </a:p>
          <a:p>
            <a:pPr algn="ctr">
              <a:buNone/>
            </a:pPr>
            <a:r>
              <a:rPr lang="ru-RU" sz="2400" b="1" dirty="0" smtClean="0"/>
              <a:t>Условия </a:t>
            </a:r>
            <a:r>
              <a:rPr lang="ru-RU" sz="2400" b="1" dirty="0" smtClean="0"/>
              <a:t>эффективного речевого общения:</a:t>
            </a:r>
            <a:endParaRPr lang="ru-RU" sz="2400" dirty="0" smtClean="0"/>
          </a:p>
          <a:p>
            <a:r>
              <a:rPr lang="ru-RU" sz="2400" dirty="0" smtClean="0"/>
              <a:t>потребность </a:t>
            </a:r>
            <a:r>
              <a:rPr lang="ru-RU" sz="2400" dirty="0" smtClean="0"/>
              <a:t>в коммуникации;</a:t>
            </a:r>
          </a:p>
          <a:p>
            <a:r>
              <a:rPr lang="ru-RU" sz="2400" dirty="0" smtClean="0"/>
              <a:t>настроенность </a:t>
            </a:r>
            <a:r>
              <a:rPr lang="ru-RU" sz="2400" dirty="0" smtClean="0"/>
              <a:t>на тему общения;</a:t>
            </a:r>
          </a:p>
          <a:p>
            <a:r>
              <a:rPr lang="ru-RU" sz="2400" dirty="0" smtClean="0"/>
              <a:t>знание </a:t>
            </a:r>
            <a:r>
              <a:rPr lang="ru-RU" sz="2400" dirty="0" smtClean="0"/>
              <a:t>фактического материала обсуждаемой темы;</a:t>
            </a:r>
          </a:p>
          <a:p>
            <a:r>
              <a:rPr lang="ru-RU" sz="2400" dirty="0" smtClean="0"/>
              <a:t>знание </a:t>
            </a:r>
            <a:r>
              <a:rPr lang="ru-RU" sz="2400" dirty="0" smtClean="0"/>
              <a:t>норм речевого этикета и правил речевого общения;</a:t>
            </a:r>
          </a:p>
          <a:p>
            <a:r>
              <a:rPr lang="ru-RU" sz="2400" dirty="0" smtClean="0"/>
              <a:t>умение </a:t>
            </a:r>
            <a:r>
              <a:rPr lang="ru-RU" sz="2400" dirty="0" smtClean="0"/>
              <a:t>слушать, вникать в замысел говорящего и прогнозировать ситуацию результативного общения</a:t>
            </a:r>
            <a:r>
              <a:rPr lang="ru-RU" sz="2400" u="sng" dirty="0" smtClean="0">
                <a:hlinkClick r:id="rId2" tooltip="."/>
              </a:rPr>
              <a:t>.</a:t>
            </a: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endParaRPr lang="ru-RU" sz="22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1466</TotalTime>
  <Words>332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Когнитивная база </vt:lpstr>
      <vt:lpstr>План лекции</vt:lpstr>
      <vt:lpstr>Коммуникативный идеал </vt:lpstr>
      <vt:lpstr>Черты коммуникативного поведения </vt:lpstr>
      <vt:lpstr>Стереотип </vt:lpstr>
      <vt:lpstr>Цель стереотипизации</vt:lpstr>
      <vt:lpstr>Соотношение языка и культуры</vt:lpstr>
      <vt:lpstr>Предрассудок</vt:lpstr>
      <vt:lpstr>Речевое общение </vt:lpstr>
      <vt:lpstr>Компоненты</vt:lpstr>
    </vt:vector>
  </TitlesOfParts>
  <Company>KGEU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исторические этапы и тенденции развития мировой философии</dc:title>
  <dc:creator>FILOSOFY</dc:creator>
  <cp:lastModifiedBy>Admin</cp:lastModifiedBy>
  <cp:revision>184</cp:revision>
  <dcterms:created xsi:type="dcterms:W3CDTF">2009-09-09T07:55:03Z</dcterms:created>
  <dcterms:modified xsi:type="dcterms:W3CDTF">2024-05-19T11:17:16Z</dcterms:modified>
</cp:coreProperties>
</file>