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2" r:id="rId3"/>
    <p:sldId id="295" r:id="rId4"/>
    <p:sldId id="296" r:id="rId5"/>
    <p:sldId id="297" r:id="rId6"/>
    <p:sldId id="283" r:id="rId7"/>
    <p:sldId id="284" r:id="rId8"/>
    <p:sldId id="285" r:id="rId9"/>
    <p:sldId id="286" r:id="rId10"/>
    <p:sldId id="289" r:id="rId11"/>
    <p:sldId id="290" r:id="rId12"/>
    <p:sldId id="291" r:id="rId13"/>
    <p:sldId id="292" r:id="rId14"/>
    <p:sldId id="293" r:id="rId15"/>
    <p:sldId id="294" r:id="rId16"/>
    <p:sldId id="279" r:id="rId17"/>
    <p:sldId id="280" r:id="rId18"/>
    <p:sldId id="28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66" d="100"/>
          <a:sy n="66" d="100"/>
        </p:scale>
        <p:origin x="48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ru-RU" smtClean="0"/>
              <a:t>Образец заголовка</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3/10/2022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3/10/2022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447191" y="2824269"/>
            <a:ext cx="4645152" cy="264445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412362" y="2821491"/>
            <a:ext cx="4645152" cy="263737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ru-RU" smtClean="0"/>
              <a:t>Образец заголовка</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3/10/2022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3/10/2022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3/10/2022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lms.kgeu.ru/mod/page/view.php?id=74695"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dirty="0" smtClean="0"/>
              <a:t>ОПЕРАЦИОННЫЕ СИСТЕМЫ</a:t>
            </a:r>
            <a:endParaRPr lang="ru-RU" dirty="0"/>
          </a:p>
        </p:txBody>
      </p:sp>
      <p:sp>
        <p:nvSpPr>
          <p:cNvPr id="3" name="Подзаголовок 2"/>
          <p:cNvSpPr>
            <a:spLocks noGrp="1"/>
          </p:cNvSpPr>
          <p:nvPr>
            <p:ph type="subTitle" idx="1"/>
          </p:nvPr>
        </p:nvSpPr>
        <p:spPr/>
        <p:txBody>
          <a:bodyPr/>
          <a:lstStyle/>
          <a:p>
            <a:pPr algn="ctr"/>
            <a:r>
              <a:rPr lang="ru-RU" smtClean="0"/>
              <a:t>ПРЕРЫВАНИЯ</a:t>
            </a:r>
            <a:endParaRPr lang="ru-RU" dirty="0" smtClean="0"/>
          </a:p>
        </p:txBody>
      </p:sp>
    </p:spTree>
    <p:extLst>
      <p:ext uri="{BB962C8B-B14F-4D97-AF65-F5344CB8AC3E}">
        <p14:creationId xmlns:p14="http://schemas.microsoft.com/office/powerpoint/2010/main" val="2673751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616825" y="0"/>
            <a:ext cx="4167231" cy="646331"/>
          </a:xfrm>
          <a:prstGeom prst="rect">
            <a:avLst/>
          </a:prstGeom>
        </p:spPr>
        <p:txBody>
          <a:bodyPr wrap="none">
            <a:spAutoFit/>
          </a:bodyPr>
          <a:lstStyle/>
          <a:p>
            <a:r>
              <a:rPr lang="ru-RU" sz="3600" dirty="0"/>
              <a:t>Классы прерываний</a:t>
            </a:r>
          </a:p>
        </p:txBody>
      </p:sp>
      <p:pic>
        <p:nvPicPr>
          <p:cNvPr id="4" name="Рисунок 3"/>
          <p:cNvPicPr>
            <a:picLocks noChangeAspect="1"/>
          </p:cNvPicPr>
          <p:nvPr/>
        </p:nvPicPr>
        <p:blipFill>
          <a:blip r:embed="rId2"/>
          <a:stretch>
            <a:fillRect/>
          </a:stretch>
        </p:blipFill>
        <p:spPr>
          <a:xfrm>
            <a:off x="2967437" y="723333"/>
            <a:ext cx="5326907" cy="2838014"/>
          </a:xfrm>
          <a:prstGeom prst="rect">
            <a:avLst/>
          </a:prstGeom>
        </p:spPr>
      </p:pic>
      <p:sp>
        <p:nvSpPr>
          <p:cNvPr id="5" name="Прямоугольник 4"/>
          <p:cNvSpPr/>
          <p:nvPr/>
        </p:nvSpPr>
        <p:spPr>
          <a:xfrm>
            <a:off x="330115" y="3822668"/>
            <a:ext cx="11630528" cy="2246769"/>
          </a:xfrm>
          <a:prstGeom prst="rect">
            <a:avLst/>
          </a:prstGeom>
        </p:spPr>
        <p:txBody>
          <a:bodyPr wrap="square">
            <a:spAutoFit/>
          </a:bodyPr>
          <a:lstStyle/>
          <a:p>
            <a:r>
              <a:rPr lang="ru-RU" sz="2800" b="1" dirty="0"/>
              <a:t>Исключение (</a:t>
            </a:r>
            <a:r>
              <a:rPr lang="ru-RU" sz="2800" b="1" dirty="0" err="1"/>
              <a:t>exception</a:t>
            </a:r>
            <a:r>
              <a:rPr lang="ru-RU" sz="2800" b="1" dirty="0"/>
              <a:t>) </a:t>
            </a:r>
            <a:r>
              <a:rPr lang="ru-RU" sz="2800" dirty="0"/>
              <a:t>— аппаратный сигнал, вызванный ошибкой. Исключения делятся на </a:t>
            </a:r>
            <a:endParaRPr lang="ru-RU" sz="2800" dirty="0" smtClean="0"/>
          </a:p>
          <a:p>
            <a:pPr lvl="3"/>
            <a:r>
              <a:rPr lang="ru-RU" sz="2800" dirty="0" smtClean="0"/>
              <a:t>• </a:t>
            </a:r>
            <a:r>
              <a:rPr lang="ru-RU" sz="2800" dirty="0"/>
              <a:t>аварийные завершения; </a:t>
            </a:r>
            <a:endParaRPr lang="ru-RU" sz="2800" dirty="0" smtClean="0"/>
          </a:p>
          <a:p>
            <a:pPr lvl="3"/>
            <a:r>
              <a:rPr lang="ru-RU" sz="2800" dirty="0" smtClean="0"/>
              <a:t>• </a:t>
            </a:r>
            <a:r>
              <a:rPr lang="ru-RU" sz="2800" dirty="0"/>
              <a:t>ловушки; </a:t>
            </a:r>
            <a:endParaRPr lang="ru-RU" sz="2800" dirty="0" smtClean="0"/>
          </a:p>
          <a:p>
            <a:pPr lvl="3"/>
            <a:r>
              <a:rPr lang="ru-RU" sz="2800" dirty="0" smtClean="0"/>
              <a:t>• </a:t>
            </a:r>
            <a:r>
              <a:rPr lang="ru-RU" sz="2800" dirty="0"/>
              <a:t>промахи. </a:t>
            </a:r>
          </a:p>
        </p:txBody>
      </p:sp>
    </p:spTree>
    <p:extLst>
      <p:ext uri="{BB962C8B-B14F-4D97-AF65-F5344CB8AC3E}">
        <p14:creationId xmlns:p14="http://schemas.microsoft.com/office/powerpoint/2010/main" val="455565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1638" y="531576"/>
            <a:ext cx="11579192" cy="6124754"/>
          </a:xfrm>
          <a:prstGeom prst="rect">
            <a:avLst/>
          </a:prstGeom>
        </p:spPr>
        <p:txBody>
          <a:bodyPr wrap="square">
            <a:spAutoFit/>
          </a:bodyPr>
          <a:lstStyle/>
          <a:p>
            <a:pPr marL="457200" indent="-457200">
              <a:buFont typeface="Arial" panose="020B0604020202020204" pitchFamily="34" charset="0"/>
              <a:buChar char="•"/>
            </a:pPr>
            <a:r>
              <a:rPr lang="ru-RU" sz="2800" b="1" dirty="0"/>
              <a:t>Аварийное завершение (</a:t>
            </a:r>
            <a:r>
              <a:rPr lang="ru-RU" sz="2800" b="1" dirty="0" err="1"/>
              <a:t>abort</a:t>
            </a:r>
            <a:r>
              <a:rPr lang="ru-RU" sz="2800" b="1" dirty="0"/>
              <a:t>) </a:t>
            </a:r>
            <a:r>
              <a:rPr lang="ru-RU" sz="2800" dirty="0"/>
              <a:t>— операция досрочного прекращения выполнения процесса, например, в результате аппаратного сбоя. Невосстановимая ошибка процесса. Имеет наивысший приоритет. </a:t>
            </a:r>
          </a:p>
          <a:p>
            <a:pPr marL="457200" indent="-457200">
              <a:buFont typeface="Arial" panose="020B0604020202020204" pitchFamily="34" charset="0"/>
              <a:buChar char="•"/>
            </a:pPr>
            <a:r>
              <a:rPr lang="ru-RU" sz="2800" b="1" dirty="0"/>
              <a:t>Ловушка (</a:t>
            </a:r>
            <a:r>
              <a:rPr lang="ru-RU" sz="2800" b="1" dirty="0" err="1"/>
              <a:t>trap</a:t>
            </a:r>
            <a:r>
              <a:rPr lang="ru-RU" sz="2800" b="1" dirty="0"/>
              <a:t>) </a:t>
            </a:r>
            <a:r>
              <a:rPr lang="ru-RU" sz="2800" dirty="0"/>
              <a:t>— исключение, возникающее, например, в результате ошибок переполнения (когда значение, которое должно быть сохранено в регистре, превышает его разрядность). Ловушка перезапускает процесс, начиная с инструкции следующей за той, которая вызвала исключение.</a:t>
            </a:r>
          </a:p>
          <a:p>
            <a:pPr marL="457200" indent="-457200">
              <a:buFont typeface="Arial" panose="020B0604020202020204" pitchFamily="34" charset="0"/>
              <a:buChar char="•"/>
            </a:pPr>
            <a:r>
              <a:rPr lang="ru-RU" sz="2800" b="1" dirty="0"/>
              <a:t>Промах (</a:t>
            </a:r>
            <a:r>
              <a:rPr lang="ru-RU" sz="2800" b="1" dirty="0" err="1"/>
              <a:t>fault</a:t>
            </a:r>
            <a:r>
              <a:rPr lang="ru-RU" sz="2800" b="1" dirty="0"/>
              <a:t>) </a:t>
            </a:r>
            <a:r>
              <a:rPr lang="ru-RU" sz="2800" dirty="0"/>
              <a:t>— вид исключения, вызванного, например, запрещенной операцией доступа к памяти. Некоторые промахи могут быть исправлены с помощью соответствующих обработчиков исключений (например, страничный промах). Тогда возобновление </a:t>
            </a:r>
            <a:r>
              <a:rPr lang="ru-RU" sz="2800" dirty="0">
                <a:solidFill>
                  <a:schemeClr val="bg1"/>
                </a:solidFill>
              </a:rPr>
              <a:t>работы процесса начинается с инструкции, вызвавшей промах.</a:t>
            </a:r>
          </a:p>
        </p:txBody>
      </p:sp>
    </p:spTree>
    <p:extLst>
      <p:ext uri="{BB962C8B-B14F-4D97-AF65-F5344CB8AC3E}">
        <p14:creationId xmlns:p14="http://schemas.microsoft.com/office/powerpoint/2010/main" val="1144845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5503" y="617681"/>
            <a:ext cx="11839073" cy="4401205"/>
          </a:xfrm>
          <a:prstGeom prst="rect">
            <a:avLst/>
          </a:prstGeom>
        </p:spPr>
        <p:txBody>
          <a:bodyPr wrap="square">
            <a:spAutoFit/>
          </a:bodyPr>
          <a:lstStyle/>
          <a:p>
            <a:r>
              <a:rPr lang="ru-RU" sz="2800" b="1" dirty="0"/>
              <a:t>Прерывания таймера прерываний (</a:t>
            </a:r>
            <a:r>
              <a:rPr lang="ru-RU" sz="2800" b="1" dirty="0" err="1"/>
              <a:t>interval</a:t>
            </a:r>
            <a:r>
              <a:rPr lang="ru-RU" sz="2800" b="1" dirty="0"/>
              <a:t> </a:t>
            </a:r>
            <a:r>
              <a:rPr lang="ru-RU" sz="2800" b="1" dirty="0" err="1"/>
              <a:t>timer</a:t>
            </a:r>
            <a:r>
              <a:rPr lang="ru-RU" sz="2800" b="1" dirty="0"/>
              <a:t> </a:t>
            </a:r>
            <a:r>
              <a:rPr lang="ru-RU" sz="2800" b="1" dirty="0" err="1"/>
              <a:t>interrupt</a:t>
            </a:r>
            <a:r>
              <a:rPr lang="ru-RU" sz="2800" b="1" dirty="0"/>
              <a:t>) </a:t>
            </a:r>
            <a:r>
              <a:rPr lang="ru-RU" sz="2800" dirty="0"/>
              <a:t>— сигнал, вызываемый таймером прерываний по истечении </a:t>
            </a:r>
            <a:r>
              <a:rPr lang="ru-RU" sz="2800" dirty="0" smtClean="0"/>
              <a:t>выделенного </a:t>
            </a:r>
            <a:r>
              <a:rPr lang="ru-RU" sz="2800" dirty="0"/>
              <a:t>процессу кванта времени. </a:t>
            </a:r>
            <a:endParaRPr lang="ru-RU" sz="2800" dirty="0" smtClean="0"/>
          </a:p>
          <a:p>
            <a:r>
              <a:rPr lang="ru-RU" sz="2800" b="1" dirty="0" smtClean="0"/>
              <a:t>Прерывания </a:t>
            </a:r>
            <a:r>
              <a:rPr lang="ru-RU" sz="2800" b="1" dirty="0"/>
              <a:t>завершения ввода/вывода (I/O </a:t>
            </a:r>
            <a:r>
              <a:rPr lang="ru-RU" sz="2800" b="1" dirty="0" err="1"/>
              <a:t>completion</a:t>
            </a:r>
            <a:r>
              <a:rPr lang="ru-RU" sz="2800" b="1" dirty="0"/>
              <a:t> </a:t>
            </a:r>
            <a:r>
              <a:rPr lang="ru-RU" sz="2800" b="1" dirty="0" err="1"/>
              <a:t>interrupt</a:t>
            </a:r>
            <a:r>
              <a:rPr lang="ru-RU" sz="2800" b="1" dirty="0"/>
              <a:t>) </a:t>
            </a:r>
            <a:r>
              <a:rPr lang="ru-RU" sz="2800" dirty="0"/>
              <a:t>— сигнал, выдаваемый устройством по окончании </a:t>
            </a:r>
            <a:r>
              <a:rPr lang="ru-RU" sz="2800" dirty="0" smtClean="0"/>
              <a:t>обслуживания </a:t>
            </a:r>
            <a:r>
              <a:rPr lang="ru-RU" sz="2800" dirty="0"/>
              <a:t>запроса ввода/вывода. </a:t>
            </a:r>
            <a:endParaRPr lang="ru-RU" sz="2800" dirty="0" smtClean="0"/>
          </a:p>
          <a:p>
            <a:r>
              <a:rPr lang="ru-RU" sz="2800" b="1" dirty="0" smtClean="0"/>
              <a:t>Программные </a:t>
            </a:r>
            <a:r>
              <a:rPr lang="ru-RU" sz="2800" b="1" dirty="0"/>
              <a:t>прерывания (</a:t>
            </a:r>
            <a:r>
              <a:rPr lang="ru-RU" sz="2800" b="1" dirty="0" err="1"/>
              <a:t>software-generated</a:t>
            </a:r>
            <a:r>
              <a:rPr lang="ru-RU" sz="2800" b="1" dirty="0"/>
              <a:t> </a:t>
            </a:r>
            <a:r>
              <a:rPr lang="ru-RU" sz="2800" b="1" dirty="0" err="1"/>
              <a:t>interrupt</a:t>
            </a:r>
            <a:r>
              <a:rPr lang="ru-RU" sz="2800" b="1" dirty="0"/>
              <a:t>) </a:t>
            </a:r>
            <a:r>
              <a:rPr lang="ru-RU" sz="2800" dirty="0"/>
              <a:t>— </a:t>
            </a:r>
            <a:r>
              <a:rPr lang="ru-RU" sz="2800" dirty="0" smtClean="0"/>
              <a:t>командные </a:t>
            </a:r>
            <a:r>
              <a:rPr lang="ru-RU" sz="2800" dirty="0"/>
              <a:t>инструкции, использующиеся процессами пользователя для вызова системных функций. Переключают процессор из </a:t>
            </a:r>
            <a:r>
              <a:rPr lang="ru-RU" sz="2800" dirty="0" smtClean="0"/>
              <a:t>пользовательского </a:t>
            </a:r>
            <a:r>
              <a:rPr lang="ru-RU" sz="2800" dirty="0"/>
              <a:t>режима в режим ядра. </a:t>
            </a:r>
          </a:p>
        </p:txBody>
      </p:sp>
    </p:spTree>
    <p:extLst>
      <p:ext uri="{BB962C8B-B14F-4D97-AF65-F5344CB8AC3E}">
        <p14:creationId xmlns:p14="http://schemas.microsoft.com/office/powerpoint/2010/main" val="2780194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8429" y="1127299"/>
            <a:ext cx="11723571" cy="2246769"/>
          </a:xfrm>
          <a:prstGeom prst="rect">
            <a:avLst/>
          </a:prstGeom>
        </p:spPr>
        <p:txBody>
          <a:bodyPr wrap="square">
            <a:spAutoFit/>
          </a:bodyPr>
          <a:lstStyle/>
          <a:p>
            <a:r>
              <a:rPr lang="ru-RU" sz="2800" b="1" dirty="0" smtClean="0"/>
              <a:t>Маскирование прерываний (</a:t>
            </a:r>
            <a:r>
              <a:rPr lang="ru-RU" sz="2800" b="1" dirty="0" err="1" smtClean="0"/>
              <a:t>mask</a:t>
            </a:r>
            <a:r>
              <a:rPr lang="ru-RU" sz="2800" b="1" dirty="0" smtClean="0"/>
              <a:t> </a:t>
            </a:r>
            <a:r>
              <a:rPr lang="ru-RU" sz="2800" b="1" dirty="0" err="1" smtClean="0"/>
              <a:t>interrupt</a:t>
            </a:r>
            <a:r>
              <a:rPr lang="ru-RU" sz="2800" b="1" dirty="0" smtClean="0"/>
              <a:t>) </a:t>
            </a:r>
            <a:r>
              <a:rPr lang="ru-RU" sz="2800" dirty="0" smtClean="0"/>
              <a:t>— при маскировании определенного типа прерываний, прерывания указанного типа не доставляются процессу, замаскировавшему их. В этом случае прерывания либо устанавливаются в очередь для последующей доставки, либо удаляются процессором. </a:t>
            </a:r>
            <a:endParaRPr lang="ru-RU" sz="2800" dirty="0"/>
          </a:p>
        </p:txBody>
      </p:sp>
    </p:spTree>
    <p:extLst>
      <p:ext uri="{BB962C8B-B14F-4D97-AF65-F5344CB8AC3E}">
        <p14:creationId xmlns:p14="http://schemas.microsoft.com/office/powerpoint/2010/main" val="3790298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0396" y="538023"/>
            <a:ext cx="10857297" cy="3354765"/>
          </a:xfrm>
          <a:prstGeom prst="rect">
            <a:avLst/>
          </a:prstGeom>
        </p:spPr>
        <p:txBody>
          <a:bodyPr wrap="square">
            <a:spAutoFit/>
          </a:bodyPr>
          <a:lstStyle/>
          <a:p>
            <a:pPr algn="ctr"/>
            <a:r>
              <a:rPr lang="ru-RU" sz="3600" b="1" dirty="0"/>
              <a:t>Вопросы для </a:t>
            </a:r>
            <a:r>
              <a:rPr lang="ru-RU" sz="3600" b="1" dirty="0" smtClean="0"/>
              <a:t>самопроверки</a:t>
            </a:r>
          </a:p>
          <a:p>
            <a:endParaRPr lang="ru-RU" sz="3600" b="1" dirty="0" smtClean="0"/>
          </a:p>
          <a:p>
            <a:pPr marL="514350" indent="-514350">
              <a:buAutoNum type="arabicPeriod"/>
            </a:pPr>
            <a:r>
              <a:rPr lang="ru-RU" sz="2800" dirty="0" smtClean="0"/>
              <a:t>Верно </a:t>
            </a:r>
            <a:r>
              <a:rPr lang="ru-RU" sz="2800" dirty="0"/>
              <a:t>ли, что программные прерывания имеют самый низкий приоритет? (</a:t>
            </a:r>
            <a:r>
              <a:rPr lang="ru-RU" sz="2800" dirty="0" smtClean="0"/>
              <a:t>Да/Нет)</a:t>
            </a:r>
          </a:p>
          <a:p>
            <a:pPr marL="514350" indent="-514350">
              <a:buAutoNum type="arabicPeriod"/>
            </a:pPr>
            <a:endParaRPr lang="ru-RU" sz="2800" dirty="0" smtClean="0"/>
          </a:p>
          <a:p>
            <a:pPr marL="514350" indent="-514350">
              <a:buAutoNum type="arabicPeriod"/>
            </a:pPr>
            <a:r>
              <a:rPr lang="ru-RU" sz="2800" dirty="0" smtClean="0"/>
              <a:t>Верно </a:t>
            </a:r>
            <a:r>
              <a:rPr lang="ru-RU" sz="2800" dirty="0"/>
              <a:t>ли, что ядро системы всегда обязано реагировать на прерывания, даже если сильно перегружено? (Да/Нет)</a:t>
            </a:r>
          </a:p>
        </p:txBody>
      </p:sp>
    </p:spTree>
    <p:extLst>
      <p:ext uri="{BB962C8B-B14F-4D97-AF65-F5344CB8AC3E}">
        <p14:creationId xmlns:p14="http://schemas.microsoft.com/office/powerpoint/2010/main" val="568543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0889" y="257279"/>
            <a:ext cx="11781322" cy="4647426"/>
          </a:xfrm>
          <a:prstGeom prst="rect">
            <a:avLst/>
          </a:prstGeom>
        </p:spPr>
        <p:txBody>
          <a:bodyPr wrap="square">
            <a:spAutoFit/>
          </a:bodyPr>
          <a:lstStyle/>
          <a:p>
            <a:pPr algn="ctr"/>
            <a:r>
              <a:rPr lang="ru-RU" sz="3600" b="1" dirty="0"/>
              <a:t>Ответы на вопросы </a:t>
            </a:r>
            <a:endParaRPr lang="ru-RU" sz="3600" b="1" dirty="0" smtClean="0"/>
          </a:p>
          <a:p>
            <a:pPr algn="ctr"/>
            <a:endParaRPr lang="ru-RU" sz="3600" b="1" dirty="0" smtClean="0"/>
          </a:p>
          <a:p>
            <a:pPr marL="514350" indent="-514350">
              <a:buAutoNum type="arabicPeriod"/>
            </a:pPr>
            <a:r>
              <a:rPr lang="ru-RU" sz="2800" b="1" dirty="0" smtClean="0"/>
              <a:t>Да</a:t>
            </a:r>
            <a:r>
              <a:rPr lang="ru-RU" sz="2800" dirty="0"/>
              <a:t>. Сигналы, поступающие от оборудования, приоритетнее </a:t>
            </a:r>
            <a:r>
              <a:rPr lang="ru-RU" sz="2800" dirty="0" smtClean="0"/>
              <a:t>вызова </a:t>
            </a:r>
            <a:r>
              <a:rPr lang="ru-RU" sz="2800" dirty="0"/>
              <a:t>процессами пользователя системных функций, так как если </a:t>
            </a:r>
            <a:r>
              <a:rPr lang="ru-RU" sz="2800" dirty="0" smtClean="0"/>
              <a:t>оборудование </a:t>
            </a:r>
            <a:r>
              <a:rPr lang="ru-RU" sz="2800" dirty="0"/>
              <a:t>занято или работает не правильно, эти вызовы могут быть не обслужены. </a:t>
            </a:r>
            <a:endParaRPr lang="ru-RU" sz="2800" dirty="0" smtClean="0"/>
          </a:p>
          <a:p>
            <a:pPr marL="514350" indent="-514350">
              <a:buAutoNum type="arabicPeriod"/>
            </a:pPr>
            <a:r>
              <a:rPr lang="ru-RU" sz="2800" b="1" dirty="0" smtClean="0"/>
              <a:t>Нет</a:t>
            </a:r>
            <a:r>
              <a:rPr lang="ru-RU" sz="2800" dirty="0"/>
              <a:t>. Большинство процессоров позволяют ядру маскировать прерывания определенных типов. Тогда процессор просто игнорирует прерывания данного типа либо сохраняет их в очереди отложенных прерываний.</a:t>
            </a:r>
          </a:p>
        </p:txBody>
      </p:sp>
    </p:spTree>
    <p:extLst>
      <p:ext uri="{BB962C8B-B14F-4D97-AF65-F5344CB8AC3E}">
        <p14:creationId xmlns:p14="http://schemas.microsoft.com/office/powerpoint/2010/main" val="4265971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093742" y="682699"/>
            <a:ext cx="5876925" cy="5981700"/>
          </a:xfrm>
          <a:prstGeom prst="rect">
            <a:avLst/>
          </a:prstGeom>
        </p:spPr>
      </p:pic>
      <p:sp>
        <p:nvSpPr>
          <p:cNvPr id="3" name="Прямоугольник 2"/>
          <p:cNvSpPr/>
          <p:nvPr/>
        </p:nvSpPr>
        <p:spPr>
          <a:xfrm>
            <a:off x="453655" y="0"/>
            <a:ext cx="10965712" cy="461665"/>
          </a:xfrm>
          <a:prstGeom prst="rect">
            <a:avLst/>
          </a:prstGeom>
        </p:spPr>
        <p:txBody>
          <a:bodyPr wrap="square">
            <a:spAutoFit/>
          </a:bodyPr>
          <a:lstStyle/>
          <a:p>
            <a:pPr>
              <a:spcBef>
                <a:spcPts val="1440"/>
              </a:spcBef>
              <a:spcAft>
                <a:spcPts val="1440"/>
              </a:spcAft>
            </a:pPr>
            <a:r>
              <a:rPr lang="ru-RU" sz="2400" b="1" dirty="0">
                <a:solidFill>
                  <a:srgbClr val="444444"/>
                </a:solidFill>
                <a:latin typeface="Georgia" panose="02040502050405020303" pitchFamily="18" charset="0"/>
                <a:ea typeface="Times New Roman" panose="02020603050405020304" pitchFamily="18" charset="0"/>
              </a:rPr>
              <a:t>Структуры данных, сопоставляемые с процессами и потоками</a:t>
            </a:r>
            <a:endParaRPr lang="ru-RU"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47870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454531" y="0"/>
            <a:ext cx="7798544" cy="6432698"/>
          </a:xfrm>
          <a:prstGeom prst="rect">
            <a:avLst/>
          </a:prstGeom>
        </p:spPr>
      </p:pic>
    </p:spTree>
    <p:extLst>
      <p:ext uri="{BB962C8B-B14F-4D97-AF65-F5344CB8AC3E}">
        <p14:creationId xmlns:p14="http://schemas.microsoft.com/office/powerpoint/2010/main" val="158784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746744" y="538162"/>
            <a:ext cx="6349631" cy="6117819"/>
          </a:xfrm>
          <a:prstGeom prst="rect">
            <a:avLst/>
          </a:prstGeom>
        </p:spPr>
      </p:pic>
      <p:sp>
        <p:nvSpPr>
          <p:cNvPr id="3" name="TextBox 2"/>
          <p:cNvSpPr txBox="1"/>
          <p:nvPr/>
        </p:nvSpPr>
        <p:spPr>
          <a:xfrm>
            <a:off x="2746744" y="0"/>
            <a:ext cx="5901070" cy="523220"/>
          </a:xfrm>
          <a:prstGeom prst="rect">
            <a:avLst/>
          </a:prstGeom>
          <a:noFill/>
        </p:spPr>
        <p:txBody>
          <a:bodyPr wrap="square" rtlCol="0">
            <a:spAutoFit/>
          </a:bodyPr>
          <a:lstStyle/>
          <a:p>
            <a:r>
              <a:rPr lang="ru-RU" sz="2800" dirty="0" smtClean="0"/>
              <a:t>Основные этапы создания процесса</a:t>
            </a:r>
            <a:endParaRPr lang="ru-RU" sz="2800" dirty="0"/>
          </a:p>
        </p:txBody>
      </p:sp>
    </p:spTree>
    <p:extLst>
      <p:ext uri="{BB962C8B-B14F-4D97-AF65-F5344CB8AC3E}">
        <p14:creationId xmlns:p14="http://schemas.microsoft.com/office/powerpoint/2010/main" val="2154704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5503" y="67998"/>
            <a:ext cx="11935326" cy="6124754"/>
          </a:xfrm>
          <a:prstGeom prst="rect">
            <a:avLst/>
          </a:prstGeom>
        </p:spPr>
        <p:txBody>
          <a:bodyPr wrap="square">
            <a:spAutoFit/>
          </a:bodyPr>
          <a:lstStyle/>
          <a:p>
            <a:pPr algn="ctr"/>
            <a:r>
              <a:rPr lang="ru-RU" sz="3200" b="1" dirty="0" smtClean="0"/>
              <a:t>Прерывания</a:t>
            </a:r>
          </a:p>
          <a:p>
            <a:endParaRPr lang="ru-RU" sz="2400" b="1" dirty="0" smtClean="0"/>
          </a:p>
          <a:p>
            <a:r>
              <a:rPr lang="ru-RU" sz="2400" b="1" dirty="0" smtClean="0"/>
              <a:t>Прерывание </a:t>
            </a:r>
            <a:r>
              <a:rPr lang="ru-RU" sz="2400" b="1" dirty="0"/>
              <a:t>(</a:t>
            </a:r>
            <a:r>
              <a:rPr lang="ru-RU" sz="2400" b="1" dirty="0" err="1"/>
              <a:t>interrupt</a:t>
            </a:r>
            <a:r>
              <a:rPr lang="ru-RU" sz="2400" b="1" dirty="0"/>
              <a:t>) </a:t>
            </a:r>
            <a:r>
              <a:rPr lang="ru-RU" sz="2400" dirty="0"/>
              <a:t>— аппаратный сигнал, сообщающий о наступлении определенного события. Прерывания заставляют </a:t>
            </a:r>
            <a:r>
              <a:rPr lang="ru-RU" sz="2400" dirty="0" smtClean="0"/>
              <a:t>процессор </a:t>
            </a:r>
            <a:r>
              <a:rPr lang="ru-RU" sz="2400" dirty="0"/>
              <a:t>выполнять последовательность программных инструкций, </a:t>
            </a:r>
            <a:r>
              <a:rPr lang="ru-RU" sz="2400" dirty="0" smtClean="0"/>
              <a:t>называемых </a:t>
            </a:r>
            <a:r>
              <a:rPr lang="ru-RU" sz="2400" dirty="0"/>
              <a:t>обработчиком прерываний. </a:t>
            </a:r>
            <a:endParaRPr lang="ru-RU" sz="2400" dirty="0" smtClean="0"/>
          </a:p>
          <a:p>
            <a:endParaRPr lang="ru-RU" sz="2400" b="1" dirty="0"/>
          </a:p>
          <a:p>
            <a:r>
              <a:rPr lang="ru-RU" sz="2400" b="1" dirty="0" smtClean="0"/>
              <a:t>Обработчик </a:t>
            </a:r>
            <a:r>
              <a:rPr lang="ru-RU" sz="2400" b="1" dirty="0"/>
              <a:t>прерываний (</a:t>
            </a:r>
            <a:r>
              <a:rPr lang="ru-RU" sz="2400" b="1" dirty="0" err="1"/>
              <a:t>interrupt</a:t>
            </a:r>
            <a:r>
              <a:rPr lang="ru-RU" sz="2400" b="1" dirty="0"/>
              <a:t> </a:t>
            </a:r>
            <a:r>
              <a:rPr lang="ru-RU" sz="2400" b="1" dirty="0" err="1"/>
              <a:t>handler</a:t>
            </a:r>
            <a:r>
              <a:rPr lang="ru-RU" sz="2400" b="1" dirty="0"/>
              <a:t>) </a:t>
            </a:r>
            <a:r>
              <a:rPr lang="ru-RU" sz="2400" dirty="0"/>
              <a:t>— код ядра, </a:t>
            </a:r>
            <a:r>
              <a:rPr lang="ru-RU" sz="2400" dirty="0" smtClean="0"/>
              <a:t>выполняемый </a:t>
            </a:r>
            <a:r>
              <a:rPr lang="ru-RU" sz="2400" dirty="0"/>
              <a:t>в ответ на прерывание. </a:t>
            </a:r>
            <a:endParaRPr lang="ru-RU" sz="2400" dirty="0" smtClean="0"/>
          </a:p>
          <a:p>
            <a:endParaRPr lang="ru-RU" sz="2400" b="1" dirty="0" smtClean="0"/>
          </a:p>
          <a:p>
            <a:r>
              <a:rPr lang="ru-RU" sz="2400" b="1" dirty="0" smtClean="0"/>
              <a:t>Вектор </a:t>
            </a:r>
            <a:r>
              <a:rPr lang="ru-RU" sz="2400" b="1" dirty="0"/>
              <a:t>прерываний (</a:t>
            </a:r>
            <a:r>
              <a:rPr lang="ru-RU" sz="2400" b="1" dirty="0" err="1"/>
              <a:t>interrupt</a:t>
            </a:r>
            <a:r>
              <a:rPr lang="ru-RU" sz="2400" b="1" dirty="0"/>
              <a:t> </a:t>
            </a:r>
            <a:r>
              <a:rPr lang="ru-RU" sz="2400" b="1" dirty="0" err="1"/>
              <a:t>vector</a:t>
            </a:r>
            <a:r>
              <a:rPr lang="ru-RU" sz="2400" b="1" dirty="0"/>
              <a:t>)</a:t>
            </a:r>
            <a:r>
              <a:rPr lang="ru-RU" sz="2400" dirty="0"/>
              <a:t> — защищенный массив в памяти, в котором хранятся указатели на местоположение </a:t>
            </a:r>
            <a:r>
              <a:rPr lang="ru-RU" sz="2400" dirty="0" smtClean="0"/>
              <a:t>обработчиков </a:t>
            </a:r>
            <a:r>
              <a:rPr lang="ru-RU" sz="2400" dirty="0"/>
              <a:t>прерываний. </a:t>
            </a:r>
            <a:endParaRPr lang="ru-RU" sz="2400" dirty="0" smtClean="0"/>
          </a:p>
          <a:p>
            <a:endParaRPr lang="ru-RU" sz="2400" b="1" dirty="0" smtClean="0"/>
          </a:p>
          <a:p>
            <a:r>
              <a:rPr lang="ru-RU" sz="2400" b="1" dirty="0" smtClean="0"/>
              <a:t>Контроллер </a:t>
            </a:r>
            <a:r>
              <a:rPr lang="ru-RU" sz="2400" b="1" dirty="0"/>
              <a:t>прерываний (</a:t>
            </a:r>
            <a:r>
              <a:rPr lang="ru-RU" sz="2400" b="1" dirty="0" err="1"/>
              <a:t>interrupt</a:t>
            </a:r>
            <a:r>
              <a:rPr lang="ru-RU" sz="2400" b="1" dirty="0"/>
              <a:t> </a:t>
            </a:r>
            <a:r>
              <a:rPr lang="ru-RU" sz="2400" b="1" dirty="0" err="1"/>
              <a:t>controller</a:t>
            </a:r>
            <a:r>
              <a:rPr lang="ru-RU" sz="2400" b="1" dirty="0"/>
              <a:t>)</a:t>
            </a:r>
            <a:r>
              <a:rPr lang="ru-RU" sz="2400" dirty="0"/>
              <a:t> — микросхема на материнской плате либо аппаратный компонент процессора, </a:t>
            </a:r>
            <a:r>
              <a:rPr lang="ru-RU" sz="2400" dirty="0" smtClean="0"/>
              <a:t>сортирующий </a:t>
            </a:r>
            <a:r>
              <a:rPr lang="ru-RU" sz="2400" dirty="0"/>
              <a:t>прерывания в соответствии с их приоритетом, обеспечивая первоочередную обработку высокоприоритетных прерываний. </a:t>
            </a:r>
            <a:endParaRPr lang="ru-RU" sz="2400" b="1" dirty="0"/>
          </a:p>
        </p:txBody>
      </p:sp>
    </p:spTree>
    <p:extLst>
      <p:ext uri="{BB962C8B-B14F-4D97-AF65-F5344CB8AC3E}">
        <p14:creationId xmlns:p14="http://schemas.microsoft.com/office/powerpoint/2010/main" val="3726588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5925" y="0"/>
            <a:ext cx="11916075" cy="5816977"/>
          </a:xfrm>
          <a:prstGeom prst="rect">
            <a:avLst/>
          </a:prstGeom>
        </p:spPr>
        <p:txBody>
          <a:bodyPr wrap="square">
            <a:spAutoFit/>
          </a:bodyPr>
          <a:lstStyle/>
          <a:p>
            <a:pPr algn="ctr"/>
            <a:r>
              <a:rPr lang="ru-RU" sz="3200" b="1" dirty="0" smtClean="0">
                <a:solidFill>
                  <a:srgbClr val="333333"/>
                </a:solidFill>
                <a:latin typeface="Helvetica Neue"/>
              </a:rPr>
              <a:t>Назначение и типы прерываний</a:t>
            </a:r>
            <a:endParaRPr lang="ru-RU" sz="3200" dirty="0" smtClean="0">
              <a:solidFill>
                <a:srgbClr val="333333"/>
              </a:solidFill>
              <a:latin typeface="Helvetica Neue"/>
            </a:endParaRPr>
          </a:p>
          <a:p>
            <a:endParaRPr lang="ru-RU" sz="3200" dirty="0">
              <a:solidFill>
                <a:srgbClr val="333333"/>
              </a:solidFill>
              <a:latin typeface="Helvetica Neue"/>
            </a:endParaRPr>
          </a:p>
          <a:p>
            <a:r>
              <a:rPr lang="ru-RU" sz="2800" dirty="0" smtClean="0">
                <a:solidFill>
                  <a:srgbClr val="333333"/>
                </a:solidFill>
                <a:latin typeface="Helvetica Neue"/>
              </a:rPr>
              <a:t>Система прерываний переводит процессор на выполнение потока команд, отличного от того, который выполнялся до сих пор, с последующим возвратом к исходному коду.</a:t>
            </a:r>
          </a:p>
          <a:p>
            <a:r>
              <a:rPr lang="ru-RU" sz="2800" dirty="0" smtClean="0">
                <a:solidFill>
                  <a:srgbClr val="333333"/>
                </a:solidFill>
                <a:latin typeface="Helvetica Neue"/>
              </a:rPr>
              <a:t>Механизм прерываний поддерживается аппаратными средствами компьютера и программными средствами операционной системы.</a:t>
            </a:r>
          </a:p>
          <a:p>
            <a:endParaRPr lang="ru-RU" sz="2800" dirty="0" smtClean="0">
              <a:solidFill>
                <a:srgbClr val="333333"/>
              </a:solidFill>
              <a:latin typeface="Helvetica Neue"/>
            </a:endParaRPr>
          </a:p>
          <a:p>
            <a:r>
              <a:rPr lang="ru-RU" sz="2800" dirty="0" smtClean="0">
                <a:solidFill>
                  <a:srgbClr val="333333"/>
                </a:solidFill>
                <a:latin typeface="Helvetica Neue"/>
              </a:rPr>
              <a:t>В зависимости от источника прерывания делятся на три больших класса:</a:t>
            </a:r>
          </a:p>
          <a:p>
            <a:pPr marL="1828800" lvl="3" indent="-457200">
              <a:buFont typeface="Arial" panose="020B0604020202020204" pitchFamily="34" charset="0"/>
              <a:buChar char="•"/>
            </a:pPr>
            <a:r>
              <a:rPr lang="ru-RU" sz="2800" dirty="0" smtClean="0">
                <a:solidFill>
                  <a:srgbClr val="333333"/>
                </a:solidFill>
                <a:latin typeface="Helvetica Neue"/>
              </a:rPr>
              <a:t>внешние;</a:t>
            </a:r>
          </a:p>
          <a:p>
            <a:pPr marL="1828800" lvl="3" indent="-457200">
              <a:buFont typeface="Arial" panose="020B0604020202020204" pitchFamily="34" charset="0"/>
              <a:buChar char="•"/>
            </a:pPr>
            <a:r>
              <a:rPr lang="ru-RU" sz="2800" dirty="0" smtClean="0">
                <a:solidFill>
                  <a:srgbClr val="333333"/>
                </a:solidFill>
                <a:latin typeface="Helvetica Neue"/>
              </a:rPr>
              <a:t>внутренние;</a:t>
            </a:r>
          </a:p>
          <a:p>
            <a:pPr marL="1828800" lvl="3" indent="-457200">
              <a:buFont typeface="Arial" panose="020B0604020202020204" pitchFamily="34" charset="0"/>
              <a:buChar char="•"/>
            </a:pPr>
            <a:r>
              <a:rPr lang="ru-RU" sz="2800" dirty="0" smtClean="0">
                <a:solidFill>
                  <a:srgbClr val="333333"/>
                </a:solidFill>
                <a:latin typeface="Helvetica Neue"/>
              </a:rPr>
              <a:t>программные</a:t>
            </a:r>
            <a:endParaRPr lang="ru-RU" sz="2800" b="0" i="0" dirty="0">
              <a:solidFill>
                <a:srgbClr val="333333"/>
              </a:solidFill>
              <a:effectLst/>
              <a:latin typeface="Helvetica Neue"/>
            </a:endParaRPr>
          </a:p>
        </p:txBody>
      </p:sp>
    </p:spTree>
    <p:extLst>
      <p:ext uri="{BB962C8B-B14F-4D97-AF65-F5344CB8AC3E}">
        <p14:creationId xmlns:p14="http://schemas.microsoft.com/office/powerpoint/2010/main" val="163940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129" y="191468"/>
            <a:ext cx="11973827" cy="6370975"/>
          </a:xfrm>
          <a:prstGeom prst="rect">
            <a:avLst/>
          </a:prstGeom>
        </p:spPr>
        <p:txBody>
          <a:bodyPr wrap="square">
            <a:spAutoFit/>
          </a:bodyPr>
          <a:lstStyle/>
          <a:p>
            <a:r>
              <a:rPr lang="ru-RU" sz="2400" b="1" dirty="0">
                <a:solidFill>
                  <a:srgbClr val="333333"/>
                </a:solidFill>
                <a:latin typeface="Helvetica Neue"/>
              </a:rPr>
              <a:t>Внешние прерывания </a:t>
            </a:r>
            <a:r>
              <a:rPr lang="ru-RU" sz="2400" dirty="0">
                <a:solidFill>
                  <a:srgbClr val="333333"/>
                </a:solidFill>
                <a:latin typeface="Helvetica Neue"/>
              </a:rPr>
              <a:t>могут возникать в результате</a:t>
            </a:r>
            <a:r>
              <a:rPr lang="ru-RU" sz="2400" dirty="0" smtClean="0">
                <a:solidFill>
                  <a:srgbClr val="333333"/>
                </a:solidFill>
                <a:latin typeface="Helvetica Neue"/>
              </a:rPr>
              <a:t>:</a:t>
            </a:r>
          </a:p>
          <a:p>
            <a:endParaRPr lang="ru-RU" sz="2400" dirty="0">
              <a:solidFill>
                <a:srgbClr val="333333"/>
              </a:solidFill>
              <a:latin typeface="Helvetica Neue"/>
            </a:endParaRPr>
          </a:p>
          <a:p>
            <a:pPr marL="342900" indent="-342900">
              <a:buFont typeface="Arial" panose="020B0604020202020204" pitchFamily="34" charset="0"/>
              <a:buChar char="•"/>
            </a:pPr>
            <a:r>
              <a:rPr lang="ru-RU" sz="2400" dirty="0">
                <a:solidFill>
                  <a:srgbClr val="333333"/>
                </a:solidFill>
                <a:latin typeface="Helvetica Neue"/>
              </a:rPr>
              <a:t>действий пользователя или оператора за терминалом</a:t>
            </a:r>
            <a:r>
              <a:rPr lang="ru-RU" sz="2400" dirty="0" smtClean="0">
                <a:solidFill>
                  <a:srgbClr val="333333"/>
                </a:solidFill>
                <a:latin typeface="Helvetica Neue"/>
              </a:rPr>
              <a:t>;</a:t>
            </a:r>
          </a:p>
          <a:p>
            <a:pPr marL="342900" indent="-342900">
              <a:buFont typeface="Arial" panose="020B0604020202020204" pitchFamily="34" charset="0"/>
              <a:buChar char="•"/>
            </a:pPr>
            <a:r>
              <a:rPr lang="ru-RU" sz="2400" dirty="0" smtClean="0">
                <a:solidFill>
                  <a:srgbClr val="333333"/>
                </a:solidFill>
                <a:latin typeface="Helvetica Neue"/>
              </a:rPr>
              <a:t>поступления сигналов от аппаратных устройств (сигналов завершения операций ввода-вывода, вырабатываемых контроллерами внешних устройств компьютера, такими как принтер или накопитель на жестких дисках);</a:t>
            </a:r>
          </a:p>
          <a:p>
            <a:pPr marL="342900" indent="-342900">
              <a:buFont typeface="Arial" panose="020B0604020202020204" pitchFamily="34" charset="0"/>
              <a:buChar char="•"/>
            </a:pPr>
            <a:r>
              <a:rPr lang="ru-RU" sz="2400" dirty="0" smtClean="0">
                <a:solidFill>
                  <a:srgbClr val="333333"/>
                </a:solidFill>
                <a:latin typeface="Helvetica Neue"/>
              </a:rPr>
              <a:t>поступления </a:t>
            </a:r>
            <a:r>
              <a:rPr lang="ru-RU" sz="2400" dirty="0">
                <a:solidFill>
                  <a:srgbClr val="333333"/>
                </a:solidFill>
                <a:latin typeface="Helvetica Neue"/>
              </a:rPr>
              <a:t>сигналов от датчиков управляемых компьютером технических объектов</a:t>
            </a:r>
            <a:r>
              <a:rPr lang="ru-RU" sz="2400" dirty="0" smtClean="0">
                <a:solidFill>
                  <a:srgbClr val="333333"/>
                </a:solidFill>
                <a:latin typeface="Helvetica Neue"/>
              </a:rPr>
              <a:t>.</a:t>
            </a:r>
          </a:p>
          <a:p>
            <a:pPr>
              <a:buFont typeface="Arial" panose="020B0604020202020204" pitchFamily="34" charset="0"/>
              <a:buChar char="•"/>
            </a:pPr>
            <a:endParaRPr lang="ru-RU" sz="2400" dirty="0">
              <a:solidFill>
                <a:srgbClr val="333333"/>
              </a:solidFill>
              <a:latin typeface="Helvetica Neue"/>
            </a:endParaRPr>
          </a:p>
          <a:p>
            <a:pPr algn="just"/>
            <a:r>
              <a:rPr lang="ru-RU" sz="2400" dirty="0">
                <a:solidFill>
                  <a:srgbClr val="333333"/>
                </a:solidFill>
                <a:latin typeface="Helvetica Neue"/>
              </a:rPr>
              <a:t>Внешние прерывания называют также аппаратными, отражая тот факт, что прерывание возникает вследствие подачи некоторой аппаратурой электрического сигнала, который передается на специальный вход прерывания процессора. Данный класс прерываний является асинхронным по отношению к потоку инструкций прерываемой программы. Аппаратура процессора работает так, что асинхронные прерывания возникают между выполнением двух соседних инструкций, при этом система после обработки прерывания продолжает </a:t>
            </a:r>
            <a:r>
              <a:rPr lang="ru-RU" sz="2400" dirty="0">
                <a:solidFill>
                  <a:schemeClr val="bg1"/>
                </a:solidFill>
                <a:latin typeface="Helvetica Neue"/>
              </a:rPr>
              <a:t>выполнение процесса, начиная уже со следующей инструкции</a:t>
            </a:r>
          </a:p>
        </p:txBody>
      </p:sp>
    </p:spTree>
    <p:extLst>
      <p:ext uri="{BB962C8B-B14F-4D97-AF65-F5344CB8AC3E}">
        <p14:creationId xmlns:p14="http://schemas.microsoft.com/office/powerpoint/2010/main" val="2039986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3630" y="355665"/>
            <a:ext cx="11839073" cy="5262979"/>
          </a:xfrm>
          <a:prstGeom prst="rect">
            <a:avLst/>
          </a:prstGeom>
        </p:spPr>
        <p:txBody>
          <a:bodyPr wrap="square">
            <a:spAutoFit/>
          </a:bodyPr>
          <a:lstStyle/>
          <a:p>
            <a:pPr algn="just"/>
            <a:r>
              <a:rPr lang="ru-RU" sz="2800" b="1" dirty="0">
                <a:solidFill>
                  <a:srgbClr val="333333"/>
                </a:solidFill>
                <a:latin typeface="Helvetica Neue"/>
              </a:rPr>
              <a:t>Внутренние прерывания </a:t>
            </a:r>
            <a:r>
              <a:rPr lang="ru-RU" sz="2800" dirty="0">
                <a:solidFill>
                  <a:srgbClr val="333333"/>
                </a:solidFill>
                <a:latin typeface="Helvetica Neue"/>
              </a:rPr>
              <a:t>происходят синхронно выполнению программы при появлении аварийной ситуации в ходе обработки некоторой инструкции программы. </a:t>
            </a:r>
            <a:endParaRPr lang="ru-RU" sz="2800" dirty="0" smtClean="0">
              <a:solidFill>
                <a:srgbClr val="333333"/>
              </a:solidFill>
              <a:latin typeface="Helvetica Neue"/>
            </a:endParaRPr>
          </a:p>
          <a:p>
            <a:pPr algn="just"/>
            <a:r>
              <a:rPr lang="ru-RU" sz="2800" dirty="0" smtClean="0">
                <a:solidFill>
                  <a:srgbClr val="333333"/>
                </a:solidFill>
                <a:latin typeface="Helvetica Neue"/>
              </a:rPr>
              <a:t>Примерами </a:t>
            </a:r>
            <a:r>
              <a:rPr lang="ru-RU" sz="2800" dirty="0">
                <a:solidFill>
                  <a:srgbClr val="333333"/>
                </a:solidFill>
                <a:latin typeface="Helvetica Neue"/>
              </a:rPr>
              <a:t>исключений являются деление на нуль, ошибки защиты памяти, обращения по несуществующему адресу, попытки выполнить привилегированную инструкцию в пользовательском режиме и т.п. </a:t>
            </a:r>
            <a:endParaRPr lang="ru-RU" sz="2800" dirty="0" smtClean="0">
              <a:solidFill>
                <a:srgbClr val="333333"/>
              </a:solidFill>
              <a:latin typeface="Helvetica Neue"/>
            </a:endParaRPr>
          </a:p>
          <a:p>
            <a:pPr algn="just"/>
            <a:r>
              <a:rPr lang="ru-RU" sz="2800" dirty="0" smtClean="0">
                <a:solidFill>
                  <a:srgbClr val="333333"/>
                </a:solidFill>
                <a:latin typeface="Helvetica Neue"/>
              </a:rPr>
              <a:t>Исключения </a:t>
            </a:r>
            <a:r>
              <a:rPr lang="ru-RU" sz="2800" dirty="0">
                <a:solidFill>
                  <a:srgbClr val="333333"/>
                </a:solidFill>
                <a:latin typeface="Helvetica Neue"/>
              </a:rPr>
              <a:t>возникают непосредственно в ходе выполнения тактов команды</a:t>
            </a:r>
            <a:r>
              <a:rPr lang="ru-RU" sz="2800" dirty="0" smtClean="0">
                <a:solidFill>
                  <a:srgbClr val="333333"/>
                </a:solidFill>
                <a:latin typeface="Helvetica Neue"/>
              </a:rPr>
              <a:t>.</a:t>
            </a:r>
          </a:p>
          <a:p>
            <a:pPr algn="just"/>
            <a:endParaRPr lang="ru-RU" sz="2800" dirty="0">
              <a:solidFill>
                <a:srgbClr val="333333"/>
              </a:solidFill>
              <a:latin typeface="Helvetica Neue"/>
            </a:endParaRPr>
          </a:p>
          <a:p>
            <a:pPr algn="just"/>
            <a:r>
              <a:rPr lang="ru-RU" sz="2800" dirty="0">
                <a:solidFill>
                  <a:srgbClr val="333333"/>
                </a:solidFill>
                <a:latin typeface="Helvetica Neue"/>
                <a:hlinkClick r:id="rId2" tooltip="Программные прерывания"/>
              </a:rPr>
              <a:t>Программные прерывания</a:t>
            </a:r>
            <a:r>
              <a:rPr lang="ru-RU" sz="2800" dirty="0">
                <a:solidFill>
                  <a:srgbClr val="333333"/>
                </a:solidFill>
                <a:latin typeface="Helvetica Neue"/>
              </a:rPr>
              <a:t> возникают при выполнении особой команды процессора, что имитирует прерывание, то есть переход на новую последовательность инструкций.</a:t>
            </a:r>
          </a:p>
        </p:txBody>
      </p:sp>
    </p:spTree>
    <p:extLst>
      <p:ext uri="{BB962C8B-B14F-4D97-AF65-F5344CB8AC3E}">
        <p14:creationId xmlns:p14="http://schemas.microsoft.com/office/powerpoint/2010/main" val="2738080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6298" y="288288"/>
            <a:ext cx="11925702" cy="5016758"/>
          </a:xfrm>
          <a:prstGeom prst="rect">
            <a:avLst/>
          </a:prstGeom>
        </p:spPr>
        <p:txBody>
          <a:bodyPr wrap="square">
            <a:spAutoFit/>
          </a:bodyPr>
          <a:lstStyle/>
          <a:p>
            <a:pPr algn="ctr"/>
            <a:r>
              <a:rPr lang="ru-RU" sz="2800" b="1" dirty="0"/>
              <a:t>Обработка прерывания таймера прерываний </a:t>
            </a:r>
            <a:r>
              <a:rPr lang="ru-RU" sz="2800" dirty="0" smtClean="0"/>
              <a:t>: </a:t>
            </a:r>
          </a:p>
          <a:p>
            <a:endParaRPr lang="ru-RU" sz="2800" dirty="0" smtClean="0"/>
          </a:p>
          <a:p>
            <a:pPr marL="457200" indent="-457200">
              <a:buAutoNum type="arabicParenR"/>
            </a:pPr>
            <a:r>
              <a:rPr lang="ru-RU" sz="2400" dirty="0" smtClean="0"/>
              <a:t>процесс </a:t>
            </a:r>
            <a:r>
              <a:rPr lang="ru-RU" sz="2400" dirty="0"/>
              <a:t>P1 выполняется на процессоре до поступления сигнала прерывания; </a:t>
            </a:r>
            <a:endParaRPr lang="ru-RU" sz="2400" dirty="0" smtClean="0"/>
          </a:p>
          <a:p>
            <a:pPr marL="457200" indent="-457200">
              <a:buAutoNum type="arabicParenR"/>
            </a:pPr>
            <a:r>
              <a:rPr lang="ru-RU" sz="2400" dirty="0" smtClean="0"/>
              <a:t>таймер </a:t>
            </a:r>
            <a:r>
              <a:rPr lang="ru-RU" sz="2400" dirty="0"/>
              <a:t>прерываний по истечении кванта времени генерирует прерывание, чтобы исключить захват процессора процессом P1; </a:t>
            </a:r>
            <a:endParaRPr lang="ru-RU" sz="2400" dirty="0" smtClean="0"/>
          </a:p>
          <a:p>
            <a:pPr marL="457200" indent="-457200">
              <a:buAutoNum type="arabicParenR"/>
            </a:pPr>
            <a:r>
              <a:rPr lang="ru-RU" sz="2400" dirty="0" smtClean="0"/>
              <a:t>процессор </a:t>
            </a:r>
            <a:r>
              <a:rPr lang="ru-RU" sz="2400" dirty="0"/>
              <a:t>обращается к записи вектора прерываний, </a:t>
            </a:r>
            <a:r>
              <a:rPr lang="ru-RU" sz="2400" dirty="0" smtClean="0"/>
              <a:t>соответствующей </a:t>
            </a:r>
            <a:r>
              <a:rPr lang="ru-RU" sz="2400" dirty="0"/>
              <a:t>прерываниям таймера прерываний; </a:t>
            </a:r>
            <a:endParaRPr lang="ru-RU" sz="2400" dirty="0" smtClean="0"/>
          </a:p>
          <a:p>
            <a:pPr marL="457200" indent="-457200">
              <a:buAutoNum type="arabicParenR"/>
            </a:pPr>
            <a:r>
              <a:rPr lang="ru-RU" sz="2400" dirty="0" smtClean="0"/>
              <a:t>процессор </a:t>
            </a:r>
            <a:r>
              <a:rPr lang="ru-RU" sz="2400" dirty="0"/>
              <a:t>сохраняет контекст выполнения процесса P1 в его PCB в оперативной памяти; </a:t>
            </a:r>
            <a:endParaRPr lang="ru-RU" sz="2400" dirty="0" smtClean="0"/>
          </a:p>
          <a:p>
            <a:pPr marL="457200" indent="-457200">
              <a:buAutoNum type="arabicParenR"/>
            </a:pPr>
            <a:r>
              <a:rPr lang="ru-RU" sz="2400" dirty="0" smtClean="0"/>
              <a:t>процессор </a:t>
            </a:r>
            <a:r>
              <a:rPr lang="ru-RU" sz="2400" dirty="0"/>
              <a:t>выполняет обработчик прерываний, тот вызывает </a:t>
            </a:r>
            <a:r>
              <a:rPr lang="ru-RU" sz="2400" dirty="0" smtClean="0"/>
              <a:t>планировщик </a:t>
            </a:r>
            <a:r>
              <a:rPr lang="ru-RU" sz="2400" dirty="0"/>
              <a:t>процессов, который загружает контекст выполнения процесса P2 из его PCB из оперативной памяти; </a:t>
            </a:r>
            <a:endParaRPr lang="ru-RU" sz="2400" dirty="0" smtClean="0"/>
          </a:p>
          <a:p>
            <a:pPr marL="457200" indent="-457200">
              <a:buAutoNum type="arabicParenR"/>
            </a:pPr>
            <a:r>
              <a:rPr lang="ru-RU" sz="2400" dirty="0" smtClean="0"/>
              <a:t>процесс </a:t>
            </a:r>
            <a:r>
              <a:rPr lang="ru-RU" sz="2400" dirty="0"/>
              <a:t>P2 выполняется на процессоре после загрузки его </a:t>
            </a:r>
            <a:r>
              <a:rPr lang="ru-RU" sz="2400" dirty="0" smtClean="0"/>
              <a:t>контекста </a:t>
            </a:r>
            <a:r>
              <a:rPr lang="ru-RU" sz="2400" dirty="0"/>
              <a:t>выполнения.</a:t>
            </a:r>
          </a:p>
        </p:txBody>
      </p:sp>
    </p:spTree>
    <p:extLst>
      <p:ext uri="{BB962C8B-B14F-4D97-AF65-F5344CB8AC3E}">
        <p14:creationId xmlns:p14="http://schemas.microsoft.com/office/powerpoint/2010/main" val="220761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584058" y="291626"/>
            <a:ext cx="8753475" cy="6378029"/>
          </a:xfrm>
          <a:prstGeom prst="rect">
            <a:avLst/>
          </a:prstGeom>
        </p:spPr>
      </p:pic>
    </p:spTree>
    <p:extLst>
      <p:ext uri="{BB962C8B-B14F-4D97-AF65-F5344CB8AC3E}">
        <p14:creationId xmlns:p14="http://schemas.microsoft.com/office/powerpoint/2010/main" val="3674537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5924" y="798897"/>
            <a:ext cx="11916076" cy="3170099"/>
          </a:xfrm>
          <a:prstGeom prst="rect">
            <a:avLst/>
          </a:prstGeom>
        </p:spPr>
        <p:txBody>
          <a:bodyPr wrap="square">
            <a:spAutoFit/>
          </a:bodyPr>
          <a:lstStyle/>
          <a:p>
            <a:pPr algn="ctr"/>
            <a:r>
              <a:rPr lang="ru-RU" sz="3200" b="1" dirty="0"/>
              <a:t>Вопросы для самопроверки </a:t>
            </a:r>
            <a:endParaRPr lang="ru-RU" sz="3200" b="1" dirty="0" smtClean="0"/>
          </a:p>
          <a:p>
            <a:endParaRPr lang="ru-RU" sz="2800" dirty="0" smtClean="0"/>
          </a:p>
          <a:p>
            <a:pPr marL="514350" indent="-514350">
              <a:buAutoNum type="arabicPeriod"/>
            </a:pPr>
            <a:r>
              <a:rPr lang="ru-RU" sz="2800" dirty="0" smtClean="0"/>
              <a:t>Верно </a:t>
            </a:r>
            <a:r>
              <a:rPr lang="ru-RU" sz="2800" dirty="0"/>
              <a:t>ли, что при запуске обработчика прерываний контекст выполнения прерванного процесса сохраняется в памяти? (Да/Нет) </a:t>
            </a:r>
            <a:endParaRPr lang="ru-RU" sz="2800" dirty="0" smtClean="0"/>
          </a:p>
          <a:p>
            <a:pPr marL="514350" indent="-514350">
              <a:buAutoNum type="arabicPeriod"/>
            </a:pPr>
            <a:endParaRPr lang="ru-RU" sz="2800" dirty="0"/>
          </a:p>
          <a:p>
            <a:pPr marL="514350" indent="-514350">
              <a:buAutoNum type="arabicPeriod"/>
            </a:pPr>
            <a:r>
              <a:rPr lang="ru-RU" sz="2800" dirty="0" smtClean="0"/>
              <a:t>Может </a:t>
            </a:r>
            <a:r>
              <a:rPr lang="ru-RU" sz="2800" dirty="0"/>
              <a:t>ли прерванный процесс продолжить свое выполнение сразу после обработки прерывания таймера прерываний? (Да/Нет)</a:t>
            </a:r>
          </a:p>
        </p:txBody>
      </p:sp>
    </p:spTree>
    <p:extLst>
      <p:ext uri="{BB962C8B-B14F-4D97-AF65-F5344CB8AC3E}">
        <p14:creationId xmlns:p14="http://schemas.microsoft.com/office/powerpoint/2010/main" val="3020816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2131" y="766896"/>
            <a:ext cx="11762072" cy="4093428"/>
          </a:xfrm>
          <a:prstGeom prst="rect">
            <a:avLst/>
          </a:prstGeom>
        </p:spPr>
        <p:txBody>
          <a:bodyPr wrap="square">
            <a:spAutoFit/>
          </a:bodyPr>
          <a:lstStyle/>
          <a:p>
            <a:pPr algn="ctr"/>
            <a:r>
              <a:rPr lang="ru-RU" sz="3200" b="1" dirty="0"/>
              <a:t>Ответы на </a:t>
            </a:r>
            <a:r>
              <a:rPr lang="ru-RU" sz="3200" b="1" dirty="0" smtClean="0"/>
              <a:t>вопросы</a:t>
            </a:r>
          </a:p>
          <a:p>
            <a:pPr algn="ctr"/>
            <a:r>
              <a:rPr lang="ru-RU" sz="3200" b="1" dirty="0" smtClean="0"/>
              <a:t> </a:t>
            </a:r>
          </a:p>
          <a:p>
            <a:pPr marL="514350" indent="-514350">
              <a:buAutoNum type="arabicPeriod"/>
            </a:pPr>
            <a:r>
              <a:rPr lang="ru-RU" sz="2800" dirty="0" smtClean="0"/>
              <a:t>Да</a:t>
            </a:r>
            <a:r>
              <a:rPr lang="ru-RU" sz="2800" dirty="0"/>
              <a:t>. Если не сохранить в памяти контекст выполнения процесса, обработчик прерываний может перезаписать значения регистров, используемых процессом. </a:t>
            </a:r>
            <a:endParaRPr lang="ru-RU" sz="2800" dirty="0" smtClean="0"/>
          </a:p>
          <a:p>
            <a:pPr marL="514350" indent="-514350">
              <a:buAutoNum type="arabicPeriod"/>
            </a:pPr>
            <a:endParaRPr lang="ru-RU" sz="2800" dirty="0" smtClean="0"/>
          </a:p>
          <a:p>
            <a:pPr marL="514350" indent="-514350">
              <a:buAutoNum type="arabicPeriod"/>
            </a:pPr>
            <a:r>
              <a:rPr lang="ru-RU" sz="2800" dirty="0" smtClean="0"/>
              <a:t>Да</a:t>
            </a:r>
            <a:r>
              <a:rPr lang="ru-RU" sz="2800" dirty="0"/>
              <a:t>. Планировщик процессов может загрузить контекст </a:t>
            </a:r>
            <a:r>
              <a:rPr lang="ru-RU" sz="2800" dirty="0" smtClean="0"/>
              <a:t>выполнения </a:t>
            </a:r>
            <a:r>
              <a:rPr lang="ru-RU" sz="2800" dirty="0"/>
              <a:t>прерванного процесса, и он продолжит свое выполнение, если в списке готовых к выполнению процессов он окажется первым.</a:t>
            </a:r>
          </a:p>
        </p:txBody>
      </p:sp>
    </p:spTree>
    <p:extLst>
      <p:ext uri="{BB962C8B-B14F-4D97-AF65-F5344CB8AC3E}">
        <p14:creationId xmlns:p14="http://schemas.microsoft.com/office/powerpoint/2010/main" val="350919159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TM10001114[[fn=Галерея]]</Template>
  <TotalTime>448</TotalTime>
  <Words>870</Words>
  <Application>Microsoft Office PowerPoint</Application>
  <PresentationFormat>Широкоэкранный</PresentationFormat>
  <Paragraphs>73</Paragraphs>
  <Slides>18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Arial</vt:lpstr>
      <vt:lpstr>Georgia</vt:lpstr>
      <vt:lpstr>Gill Sans MT</vt:lpstr>
      <vt:lpstr>Helvetica Neue</vt:lpstr>
      <vt:lpstr>Times New Roman</vt:lpstr>
      <vt:lpstr>Gallery</vt:lpstr>
      <vt:lpstr>ОПЕРАЦИОННЫЕ СИСТЕМЫ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ОПЕРАЦИОННЫЕ СИСТЕМЫ</dc:title>
  <dc:creator>kis</dc:creator>
  <cp:lastModifiedBy>kis</cp:lastModifiedBy>
  <cp:revision>58</cp:revision>
  <dcterms:created xsi:type="dcterms:W3CDTF">2022-03-02T16:02:16Z</dcterms:created>
  <dcterms:modified xsi:type="dcterms:W3CDTF">2022-03-10T08:27:18Z</dcterms:modified>
</cp:coreProperties>
</file>