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7" r:id="rId17"/>
    <p:sldId id="271" r:id="rId18"/>
    <p:sldId id="272" r:id="rId19"/>
    <p:sldId id="273" r:id="rId20"/>
    <p:sldId id="308"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4/13/2022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4/13/2022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92651" y="715671"/>
            <a:ext cx="8637073" cy="2541431"/>
          </a:xfrm>
        </p:spPr>
        <p:txBody>
          <a:bodyPr/>
          <a:lstStyle/>
          <a:p>
            <a:pPr algn="ctr"/>
            <a:r>
              <a:rPr lang="ru-RU"/>
              <a:t>ОПЕРАЦИОННЫЕ СИСТЕМЫ</a:t>
            </a:r>
            <a:endParaRPr lang="ru-RU" dirty="0"/>
          </a:p>
        </p:txBody>
      </p:sp>
      <p:sp>
        <p:nvSpPr>
          <p:cNvPr id="3" name="Подзаголовок 2"/>
          <p:cNvSpPr>
            <a:spLocks noGrp="1"/>
          </p:cNvSpPr>
          <p:nvPr>
            <p:ph type="subTitle" idx="1"/>
          </p:nvPr>
        </p:nvSpPr>
        <p:spPr/>
        <p:txBody>
          <a:bodyPr/>
          <a:lstStyle/>
          <a:p>
            <a:pPr algn="ctr"/>
            <a:r>
              <a:rPr lang="ru-RU" dirty="0" smtClean="0"/>
              <a:t>ВВОД_ВЫВОД И ФАЙЛОВАЯ СИСТЕМА</a:t>
            </a:r>
            <a:endParaRPr lang="ru-RU" dirty="0"/>
          </a:p>
        </p:txBody>
      </p:sp>
    </p:spTree>
    <p:extLst>
      <p:ext uri="{BB962C8B-B14F-4D97-AF65-F5344CB8AC3E}">
        <p14:creationId xmlns:p14="http://schemas.microsoft.com/office/powerpoint/2010/main" val="38952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6883" y="500514"/>
            <a:ext cx="11694695" cy="4893647"/>
          </a:xfrm>
          <a:prstGeom prst="rect">
            <a:avLst/>
          </a:prstGeom>
        </p:spPr>
        <p:txBody>
          <a:bodyPr wrap="square">
            <a:spAutoFit/>
          </a:bodyPr>
          <a:lstStyle/>
          <a:p>
            <a:pPr algn="ctr"/>
            <a:r>
              <a:rPr lang="ru-RU" sz="3200" b="1" dirty="0"/>
              <a:t>Файловая система </a:t>
            </a:r>
            <a:endParaRPr lang="ru-RU" sz="3200" b="1" dirty="0" smtClean="0"/>
          </a:p>
          <a:p>
            <a:endParaRPr lang="ru-RU" sz="2800" dirty="0"/>
          </a:p>
          <a:p>
            <a:endParaRPr lang="ru-RU" sz="2800" dirty="0" smtClean="0"/>
          </a:p>
          <a:p>
            <a:r>
              <a:rPr lang="ru-RU" sz="2800" dirty="0" smtClean="0"/>
              <a:t>Файловая </a:t>
            </a:r>
            <a:r>
              <a:rPr lang="ru-RU" sz="2800" dirty="0"/>
              <a:t>система (ФС) — это часть операционной системы, включающая: </a:t>
            </a:r>
            <a:endParaRPr lang="ru-RU" sz="2800" dirty="0" smtClean="0"/>
          </a:p>
          <a:p>
            <a:r>
              <a:rPr lang="ru-RU" sz="2800" dirty="0" smtClean="0"/>
              <a:t>● </a:t>
            </a:r>
            <a:r>
              <a:rPr lang="ru-RU" sz="2800" dirty="0"/>
              <a:t>совокупность всех файлов на диске; </a:t>
            </a:r>
            <a:endParaRPr lang="ru-RU" sz="2800" dirty="0" smtClean="0"/>
          </a:p>
          <a:p>
            <a:r>
              <a:rPr lang="ru-RU" sz="2800" dirty="0" smtClean="0"/>
              <a:t>● </a:t>
            </a:r>
            <a:r>
              <a:rPr lang="ru-RU" sz="2800" dirty="0"/>
              <a:t>наборы структур данных, используемых для управления файлами, такие, например, как каталоги файлов, дескрипторы файлов, таблицы распределения свободного и занятого пространства на диске; </a:t>
            </a:r>
            <a:endParaRPr lang="ru-RU" sz="2800" dirty="0" smtClean="0"/>
          </a:p>
          <a:p>
            <a:r>
              <a:rPr lang="ru-RU" sz="2800" dirty="0" smtClean="0"/>
              <a:t>● </a:t>
            </a:r>
            <a:r>
              <a:rPr lang="ru-RU" sz="2800" dirty="0"/>
              <a:t>комплекс системных программных средств, реализующих различные операции над файлами, такие как создание, уничтожение, чтение, запись, именование и поиск файлов. </a:t>
            </a:r>
          </a:p>
        </p:txBody>
      </p:sp>
    </p:spTree>
    <p:extLst>
      <p:ext uri="{BB962C8B-B14F-4D97-AF65-F5344CB8AC3E}">
        <p14:creationId xmlns:p14="http://schemas.microsoft.com/office/powerpoint/2010/main" val="377580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6885" y="327260"/>
            <a:ext cx="11598442" cy="5324535"/>
          </a:xfrm>
          <a:prstGeom prst="rect">
            <a:avLst/>
          </a:prstGeom>
        </p:spPr>
        <p:txBody>
          <a:bodyPr wrap="square">
            <a:spAutoFit/>
          </a:bodyPr>
          <a:lstStyle/>
          <a:p>
            <a:pPr algn="ctr"/>
            <a:r>
              <a:rPr lang="ru-RU" sz="3200" b="1" dirty="0"/>
              <a:t>Файловая система </a:t>
            </a:r>
            <a:endParaRPr lang="ru-RU" sz="3200" b="1" dirty="0" smtClean="0"/>
          </a:p>
          <a:p>
            <a:endParaRPr lang="ru-RU" sz="2800" dirty="0" smtClean="0"/>
          </a:p>
          <a:p>
            <a:r>
              <a:rPr lang="ru-RU" sz="2800" dirty="0" smtClean="0"/>
              <a:t>Основные </a:t>
            </a:r>
            <a:r>
              <a:rPr lang="ru-RU" sz="2800" dirty="0"/>
              <a:t>функции файловой системы </a:t>
            </a:r>
            <a:endParaRPr lang="ru-RU" sz="2800" dirty="0" smtClean="0"/>
          </a:p>
          <a:p>
            <a:pPr marL="514350" indent="-514350">
              <a:buAutoNum type="arabicPeriod"/>
            </a:pPr>
            <a:r>
              <a:rPr lang="ru-RU" sz="2800" dirty="0" smtClean="0"/>
              <a:t>Идентификация </a:t>
            </a:r>
            <a:r>
              <a:rPr lang="ru-RU" sz="2800" dirty="0"/>
              <a:t>файлов. Связывание имени файла с выделенным ему пространством внешней памяти. </a:t>
            </a:r>
            <a:endParaRPr lang="ru-RU" sz="2800" dirty="0" smtClean="0"/>
          </a:p>
          <a:p>
            <a:pPr marL="514350" indent="-514350">
              <a:buAutoNum type="arabicPeriod"/>
            </a:pPr>
            <a:r>
              <a:rPr lang="ru-RU" sz="2800" dirty="0" smtClean="0"/>
              <a:t>Распределение </a:t>
            </a:r>
            <a:r>
              <a:rPr lang="ru-RU" sz="2800" dirty="0"/>
              <a:t>внешней памяти между файлами. </a:t>
            </a:r>
            <a:endParaRPr lang="ru-RU" sz="2800" dirty="0" smtClean="0"/>
          </a:p>
          <a:p>
            <a:pPr marL="514350" indent="-514350">
              <a:buAutoNum type="arabicPeriod"/>
            </a:pPr>
            <a:r>
              <a:rPr lang="ru-RU" sz="2800" dirty="0" smtClean="0"/>
              <a:t>Обеспечение </a:t>
            </a:r>
            <a:r>
              <a:rPr lang="ru-RU" sz="2800" dirty="0"/>
              <a:t>надежности и отказоустойчивости. </a:t>
            </a:r>
            <a:endParaRPr lang="ru-RU" sz="2800" dirty="0" smtClean="0"/>
          </a:p>
          <a:p>
            <a:pPr marL="514350" indent="-514350">
              <a:buAutoNum type="arabicPeriod"/>
            </a:pPr>
            <a:r>
              <a:rPr lang="ru-RU" sz="2800" dirty="0" smtClean="0"/>
              <a:t>Обеспечение </a:t>
            </a:r>
            <a:r>
              <a:rPr lang="ru-RU" sz="2800" dirty="0"/>
              <a:t>защиты от несанкционированного доступа. </a:t>
            </a:r>
            <a:endParaRPr lang="ru-RU" sz="2800" dirty="0" smtClean="0"/>
          </a:p>
          <a:p>
            <a:pPr marL="514350" indent="-514350">
              <a:buAutoNum type="arabicPeriod"/>
            </a:pPr>
            <a:r>
              <a:rPr lang="ru-RU" sz="2800" dirty="0" smtClean="0"/>
              <a:t>Обеспечение </a:t>
            </a:r>
            <a:r>
              <a:rPr lang="ru-RU" sz="2800" dirty="0"/>
              <a:t>совместного доступа к файлам, так чтобы пользователю не приходилось прилагать специальных усилий по обеспечению синхронизации доступа. </a:t>
            </a:r>
            <a:endParaRPr lang="ru-RU" sz="2800" dirty="0" smtClean="0"/>
          </a:p>
          <a:p>
            <a:pPr marL="514350" indent="-514350">
              <a:buAutoNum type="arabicPeriod"/>
            </a:pPr>
            <a:r>
              <a:rPr lang="ru-RU" sz="2800" dirty="0" smtClean="0"/>
              <a:t>Обеспечение </a:t>
            </a:r>
            <a:r>
              <a:rPr lang="ru-RU" sz="2800" dirty="0"/>
              <a:t>высокой производительности</a:t>
            </a:r>
          </a:p>
        </p:txBody>
      </p:sp>
    </p:spTree>
    <p:extLst>
      <p:ext uri="{BB962C8B-B14F-4D97-AF65-F5344CB8AC3E}">
        <p14:creationId xmlns:p14="http://schemas.microsoft.com/office/powerpoint/2010/main" val="419627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882" y="673770"/>
            <a:ext cx="11675444" cy="4462760"/>
          </a:xfrm>
          <a:prstGeom prst="rect">
            <a:avLst/>
          </a:prstGeom>
        </p:spPr>
        <p:txBody>
          <a:bodyPr wrap="square">
            <a:spAutoFit/>
          </a:bodyPr>
          <a:lstStyle/>
          <a:p>
            <a:pPr algn="ctr"/>
            <a:r>
              <a:rPr lang="ru-RU" sz="3200" dirty="0"/>
              <a:t>Файл </a:t>
            </a:r>
            <a:endParaRPr lang="ru-RU" sz="3200" dirty="0" smtClean="0"/>
          </a:p>
          <a:p>
            <a:endParaRPr lang="ru-RU" sz="2800" dirty="0" smtClean="0"/>
          </a:p>
          <a:p>
            <a:endParaRPr lang="ru-RU" sz="2800" dirty="0"/>
          </a:p>
          <a:p>
            <a:r>
              <a:rPr lang="ru-RU" sz="2800" dirty="0" smtClean="0"/>
              <a:t>В </a:t>
            </a:r>
            <a:r>
              <a:rPr lang="ru-RU" sz="2800" dirty="0"/>
              <a:t>некоторых ОС (MS-DOS) адреса блоков, содержащих данные файла, могут быть организованы в связный список и вынесены в отдельную таблицу в памяти. В других ОС (</a:t>
            </a:r>
            <a:r>
              <a:rPr lang="ru-RU" sz="2800" dirty="0" err="1"/>
              <a:t>Unix</a:t>
            </a:r>
            <a:r>
              <a:rPr lang="ru-RU" sz="2800" dirty="0"/>
              <a:t>) адреса блоков данных файла хранятся в отдельном блоке внешней памяти (так называемом индексе или индексном узле). Этот прием, называемый индексацией, является наиболее распространенным для приложений, требующих произвольного доступа к записям файлов. </a:t>
            </a:r>
          </a:p>
        </p:txBody>
      </p:sp>
    </p:spTree>
    <p:extLst>
      <p:ext uri="{BB962C8B-B14F-4D97-AF65-F5344CB8AC3E}">
        <p14:creationId xmlns:p14="http://schemas.microsoft.com/office/powerpoint/2010/main" val="11802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3863" y="212376"/>
            <a:ext cx="1192955" cy="584775"/>
          </a:xfrm>
          <a:prstGeom prst="rect">
            <a:avLst/>
          </a:prstGeom>
        </p:spPr>
        <p:txBody>
          <a:bodyPr wrap="none">
            <a:spAutoFit/>
          </a:bodyPr>
          <a:lstStyle/>
          <a:p>
            <a:r>
              <a:rPr lang="ru-RU" sz="3200" b="1" dirty="0"/>
              <a:t>Файл</a:t>
            </a:r>
            <a:r>
              <a:rPr lang="ru-RU" dirty="0"/>
              <a:t> </a:t>
            </a:r>
          </a:p>
        </p:txBody>
      </p:sp>
      <p:pic>
        <p:nvPicPr>
          <p:cNvPr id="3" name="Рисунок 2"/>
          <p:cNvPicPr>
            <a:picLocks noChangeAspect="1"/>
          </p:cNvPicPr>
          <p:nvPr/>
        </p:nvPicPr>
        <p:blipFill>
          <a:blip r:embed="rId2"/>
          <a:stretch>
            <a:fillRect/>
          </a:stretch>
        </p:blipFill>
        <p:spPr>
          <a:xfrm>
            <a:off x="3993282" y="1009649"/>
            <a:ext cx="4236317" cy="5832111"/>
          </a:xfrm>
          <a:prstGeom prst="rect">
            <a:avLst/>
          </a:prstGeom>
        </p:spPr>
      </p:pic>
    </p:spTree>
    <p:extLst>
      <p:ext uri="{BB962C8B-B14F-4D97-AF65-F5344CB8AC3E}">
        <p14:creationId xmlns:p14="http://schemas.microsoft.com/office/powerpoint/2010/main" val="342038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06595" y="106498"/>
            <a:ext cx="5498365" cy="584775"/>
          </a:xfrm>
          <a:prstGeom prst="rect">
            <a:avLst/>
          </a:prstGeom>
        </p:spPr>
        <p:txBody>
          <a:bodyPr wrap="none">
            <a:spAutoFit/>
          </a:bodyPr>
          <a:lstStyle/>
          <a:p>
            <a:r>
              <a:rPr lang="ru-RU" sz="3200" b="1" dirty="0"/>
              <a:t>Структура файловой системы</a:t>
            </a:r>
          </a:p>
        </p:txBody>
      </p:sp>
      <p:sp>
        <p:nvSpPr>
          <p:cNvPr id="3" name="Прямоугольник 2"/>
          <p:cNvSpPr/>
          <p:nvPr/>
        </p:nvSpPr>
        <p:spPr>
          <a:xfrm>
            <a:off x="5983706" y="1067935"/>
            <a:ext cx="5864993" cy="4524315"/>
          </a:xfrm>
          <a:prstGeom prst="rect">
            <a:avLst/>
          </a:prstGeom>
        </p:spPr>
        <p:txBody>
          <a:bodyPr wrap="square">
            <a:spAutoFit/>
          </a:bodyPr>
          <a:lstStyle/>
          <a:p>
            <a:r>
              <a:rPr lang="ru-RU" sz="2400" dirty="0"/>
              <a:t>Граф, описывающий иерархию каталогов, может быть деревом или сетью. Каталоги образуют дерево, если файлу разрешено входить только в один каталог (б), и сеть — если файл может входить сразу в несколько каталогов (в). Например, в MS-DOS и </a:t>
            </a:r>
            <a:r>
              <a:rPr lang="ru-RU" sz="2400" dirty="0" err="1"/>
              <a:t>Windows</a:t>
            </a:r>
            <a:r>
              <a:rPr lang="ru-RU" sz="2400" dirty="0"/>
              <a:t> каталоги образуют древовидную структуру, а в UNIX — сетевую. В древовидной структуре каждый файл является листом. Каталог самого верхнего уровня называется корневым каталогом, или корнем (</a:t>
            </a:r>
            <a:r>
              <a:rPr lang="ru-RU" sz="2400" dirty="0" err="1"/>
              <a:t>root</a:t>
            </a:r>
            <a:r>
              <a:rPr lang="ru-RU" sz="2400" dirty="0"/>
              <a:t>).</a:t>
            </a:r>
          </a:p>
        </p:txBody>
      </p:sp>
      <p:pic>
        <p:nvPicPr>
          <p:cNvPr id="4" name="Рисунок 3"/>
          <p:cNvPicPr>
            <a:picLocks noChangeAspect="1"/>
          </p:cNvPicPr>
          <p:nvPr/>
        </p:nvPicPr>
        <p:blipFill>
          <a:blip r:embed="rId2"/>
          <a:stretch>
            <a:fillRect/>
          </a:stretch>
        </p:blipFill>
        <p:spPr>
          <a:xfrm>
            <a:off x="355733" y="1067935"/>
            <a:ext cx="4254767" cy="5632111"/>
          </a:xfrm>
          <a:prstGeom prst="rect">
            <a:avLst/>
          </a:prstGeom>
        </p:spPr>
      </p:pic>
    </p:spTree>
    <p:extLst>
      <p:ext uri="{BB962C8B-B14F-4D97-AF65-F5344CB8AC3E}">
        <p14:creationId xmlns:p14="http://schemas.microsoft.com/office/powerpoint/2010/main" val="274104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8758" y="250257"/>
            <a:ext cx="11723570" cy="4893647"/>
          </a:xfrm>
          <a:prstGeom prst="rect">
            <a:avLst/>
          </a:prstGeom>
        </p:spPr>
        <p:txBody>
          <a:bodyPr wrap="square">
            <a:spAutoFit/>
          </a:bodyPr>
          <a:lstStyle/>
          <a:p>
            <a:pPr algn="ctr"/>
            <a:r>
              <a:rPr lang="ru-RU" sz="3200" b="1" dirty="0"/>
              <a:t>Имена файлов </a:t>
            </a:r>
            <a:endParaRPr lang="ru-RU" sz="3200" b="1" dirty="0" smtClean="0"/>
          </a:p>
          <a:p>
            <a:endParaRPr lang="ru-RU" sz="2800" dirty="0"/>
          </a:p>
          <a:p>
            <a:r>
              <a:rPr lang="ru-RU" sz="2800" dirty="0" smtClean="0"/>
              <a:t>В </a:t>
            </a:r>
            <a:r>
              <a:rPr lang="ru-RU" sz="2800" dirty="0"/>
              <a:t>иерархически организованных файловых системах обычно используются три типа имен -файлов: </a:t>
            </a:r>
            <a:r>
              <a:rPr lang="ru-RU" sz="2800" dirty="0" smtClean="0"/>
              <a:t>простые</a:t>
            </a:r>
            <a:r>
              <a:rPr lang="ru-RU" sz="2800" dirty="0"/>
              <a:t>, составные и относительные. </a:t>
            </a:r>
            <a:endParaRPr lang="ru-RU" sz="2800" dirty="0" smtClean="0"/>
          </a:p>
          <a:p>
            <a:endParaRPr lang="ru-RU" sz="2800" dirty="0"/>
          </a:p>
          <a:p>
            <a:r>
              <a:rPr lang="ru-RU" sz="2800" dirty="0" smtClean="0"/>
              <a:t>8.3</a:t>
            </a:r>
            <a:r>
              <a:rPr lang="en-US" sz="2800" dirty="0" smtClean="0"/>
              <a:t>  - </a:t>
            </a:r>
            <a:r>
              <a:rPr lang="ru-RU" sz="2800" dirty="0" smtClean="0"/>
              <a:t> </a:t>
            </a:r>
            <a:r>
              <a:rPr lang="ru-RU" sz="2800" dirty="0"/>
              <a:t>autoexec.bat </a:t>
            </a:r>
            <a:endParaRPr lang="ru-RU" sz="2800" dirty="0" smtClean="0"/>
          </a:p>
          <a:p>
            <a:r>
              <a:rPr lang="ru-RU" sz="2800" dirty="0" smtClean="0"/>
              <a:t>14 </a:t>
            </a:r>
            <a:r>
              <a:rPr lang="en-US" sz="2800" dirty="0" smtClean="0"/>
              <a:t>  -  </a:t>
            </a:r>
            <a:r>
              <a:rPr lang="ru-RU" sz="2800" dirty="0" err="1" smtClean="0"/>
              <a:t>automatedfile</a:t>
            </a:r>
            <a:r>
              <a:rPr lang="ru-RU" sz="2800" dirty="0" smtClean="0"/>
              <a:t> </a:t>
            </a:r>
            <a:endParaRPr lang="ru-RU" sz="2800" dirty="0" smtClean="0"/>
          </a:p>
          <a:p>
            <a:r>
              <a:rPr lang="ru-RU" sz="2800" dirty="0" smtClean="0"/>
              <a:t>255</a:t>
            </a:r>
            <a:r>
              <a:rPr lang="en-US" sz="2800" dirty="0" smtClean="0"/>
              <a:t> - </a:t>
            </a:r>
            <a:r>
              <a:rPr lang="ru-RU" sz="2800" dirty="0" smtClean="0"/>
              <a:t> </a:t>
            </a:r>
            <a:r>
              <a:rPr lang="ru-RU" sz="2800" dirty="0"/>
              <a:t>«Мой отчет по лабораторной работе.doc» </a:t>
            </a:r>
            <a:endParaRPr lang="ru-RU" sz="2800" dirty="0" smtClean="0"/>
          </a:p>
          <a:p>
            <a:endParaRPr lang="ru-RU" sz="2800" dirty="0" smtClean="0"/>
          </a:p>
          <a:p>
            <a:r>
              <a:rPr lang="ru-RU" sz="2800" dirty="0" smtClean="0"/>
              <a:t>Локальное </a:t>
            </a:r>
            <a:r>
              <a:rPr lang="ru-RU" sz="2800" dirty="0"/>
              <a:t>имя my.ini </a:t>
            </a:r>
            <a:endParaRPr lang="ru-RU" sz="2800" dirty="0" smtClean="0"/>
          </a:p>
          <a:p>
            <a:r>
              <a:rPr lang="ru-RU" sz="2800" dirty="0" smtClean="0"/>
              <a:t>Полное </a:t>
            </a:r>
            <a:r>
              <a:rPr lang="ru-RU" sz="2800" dirty="0"/>
              <a:t>имя /</a:t>
            </a:r>
            <a:r>
              <a:rPr lang="ru-RU" sz="2800" dirty="0" err="1"/>
              <a:t>etc</a:t>
            </a:r>
            <a:r>
              <a:rPr lang="ru-RU" sz="2800" dirty="0"/>
              <a:t>/my.ini C:\Windows\config.ini</a:t>
            </a:r>
          </a:p>
        </p:txBody>
      </p:sp>
    </p:spTree>
    <p:extLst>
      <p:ext uri="{BB962C8B-B14F-4D97-AF65-F5344CB8AC3E}">
        <p14:creationId xmlns:p14="http://schemas.microsoft.com/office/powerpoint/2010/main" val="367795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127" y="231007"/>
            <a:ext cx="11858325" cy="5262979"/>
          </a:xfrm>
          <a:prstGeom prst="rect">
            <a:avLst/>
          </a:prstGeom>
        </p:spPr>
        <p:txBody>
          <a:bodyPr wrap="square">
            <a:spAutoFit/>
          </a:bodyPr>
          <a:lstStyle/>
          <a:p>
            <a:r>
              <a:rPr lang="ru-RU" sz="2800" b="1" dirty="0">
                <a:solidFill>
                  <a:srgbClr val="000000"/>
                </a:solidFill>
                <a:latin typeface="Arial" panose="020B0604020202020204" pitchFamily="34" charset="0"/>
              </a:rPr>
              <a:t>Относительное имя файла </a:t>
            </a:r>
            <a:r>
              <a:rPr lang="ru-RU" sz="2800" dirty="0">
                <a:solidFill>
                  <a:srgbClr val="000000"/>
                </a:solidFill>
                <a:latin typeface="Arial" panose="020B0604020202020204" pitchFamily="34" charset="0"/>
              </a:rPr>
              <a:t>определяется через понятие «текущий каталог». Для каждого пользователя в каждый момент времени один из каталогов файловой системы является текущим, причем этот каталог выбирается самим пользователем по команде ОС. Файловая система фиксирует имя текущего каталога, чтобы затем использовать его как дополнение к относительным именам для образования полного имени файла. При использовании относительных имен пользователь идентифицирует файл цепочкой имен каталогов, через которые проходит маршрут от текущего каталога до данного файла. Например, если текущим каталогом является каталог /</a:t>
            </a:r>
            <a:r>
              <a:rPr lang="ru-RU" sz="2800" dirty="0" err="1">
                <a:solidFill>
                  <a:srgbClr val="000000"/>
                </a:solidFill>
                <a:latin typeface="Arial" panose="020B0604020202020204" pitchFamily="34" charset="0"/>
              </a:rPr>
              <a:t>user</a:t>
            </a:r>
            <a:r>
              <a:rPr lang="ru-RU" sz="2800" dirty="0">
                <a:solidFill>
                  <a:srgbClr val="000000"/>
                </a:solidFill>
                <a:latin typeface="Arial" panose="020B0604020202020204" pitchFamily="34" charset="0"/>
              </a:rPr>
              <a:t>, то относительное имя файла /</a:t>
            </a:r>
            <a:r>
              <a:rPr lang="ru-RU" sz="2800" dirty="0" err="1">
                <a:solidFill>
                  <a:srgbClr val="000000"/>
                </a:solidFill>
                <a:latin typeface="Arial" panose="020B0604020202020204" pitchFamily="34" charset="0"/>
              </a:rPr>
              <a:t>user</a:t>
            </a:r>
            <a:r>
              <a:rPr lang="ru-RU" sz="2800" dirty="0">
                <a:solidFill>
                  <a:srgbClr val="000000"/>
                </a:solidFill>
                <a:latin typeface="Arial" panose="020B0604020202020204" pitchFamily="34" charset="0"/>
              </a:rPr>
              <a:t>/</a:t>
            </a:r>
            <a:r>
              <a:rPr lang="ru-RU" sz="2800" dirty="0" err="1">
                <a:solidFill>
                  <a:srgbClr val="000000"/>
                </a:solidFill>
                <a:latin typeface="Arial" panose="020B0604020202020204" pitchFamily="34" charset="0"/>
              </a:rPr>
              <a:t>anna</a:t>
            </a:r>
            <a:r>
              <a:rPr lang="ru-RU" sz="2800" dirty="0">
                <a:solidFill>
                  <a:srgbClr val="000000"/>
                </a:solidFill>
                <a:latin typeface="Arial" panose="020B0604020202020204" pitchFamily="34" charset="0"/>
              </a:rPr>
              <a:t>/main.exe выглядит следующим образом: </a:t>
            </a:r>
            <a:r>
              <a:rPr lang="ru-RU" sz="2800" dirty="0" err="1">
                <a:solidFill>
                  <a:srgbClr val="000000"/>
                </a:solidFill>
                <a:latin typeface="Arial" panose="020B0604020202020204" pitchFamily="34" charset="0"/>
              </a:rPr>
              <a:t>anna</a:t>
            </a:r>
            <a:r>
              <a:rPr lang="ru-RU" sz="2800" dirty="0">
                <a:solidFill>
                  <a:srgbClr val="000000"/>
                </a:solidFill>
                <a:latin typeface="Arial" panose="020B0604020202020204" pitchFamily="34" charset="0"/>
              </a:rPr>
              <a:t>/ main.exe.</a:t>
            </a:r>
            <a:endParaRPr lang="ru-RU" sz="2800" dirty="0"/>
          </a:p>
        </p:txBody>
      </p:sp>
    </p:spTree>
    <p:extLst>
      <p:ext uri="{BB962C8B-B14F-4D97-AF65-F5344CB8AC3E}">
        <p14:creationId xmlns:p14="http://schemas.microsoft.com/office/powerpoint/2010/main" val="210320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39343" y="125749"/>
            <a:ext cx="2999539" cy="584775"/>
          </a:xfrm>
          <a:prstGeom prst="rect">
            <a:avLst/>
          </a:prstGeom>
        </p:spPr>
        <p:txBody>
          <a:bodyPr wrap="none">
            <a:spAutoFit/>
          </a:bodyPr>
          <a:lstStyle/>
          <a:p>
            <a:r>
              <a:rPr lang="ru-RU" sz="3200" b="1" dirty="0"/>
              <a:t>Монтирование </a:t>
            </a:r>
          </a:p>
        </p:txBody>
      </p:sp>
      <p:pic>
        <p:nvPicPr>
          <p:cNvPr id="3" name="Рисунок 2"/>
          <p:cNvPicPr>
            <a:picLocks noChangeAspect="1"/>
          </p:cNvPicPr>
          <p:nvPr/>
        </p:nvPicPr>
        <p:blipFill>
          <a:blip r:embed="rId2"/>
          <a:stretch>
            <a:fillRect/>
          </a:stretch>
        </p:blipFill>
        <p:spPr>
          <a:xfrm>
            <a:off x="1203158" y="709612"/>
            <a:ext cx="9259503" cy="6077214"/>
          </a:xfrm>
          <a:prstGeom prst="rect">
            <a:avLst/>
          </a:prstGeom>
        </p:spPr>
      </p:pic>
    </p:spTree>
    <p:extLst>
      <p:ext uri="{BB962C8B-B14F-4D97-AF65-F5344CB8AC3E}">
        <p14:creationId xmlns:p14="http://schemas.microsoft.com/office/powerpoint/2010/main" val="223535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380" y="962526"/>
            <a:ext cx="5322770" cy="4154984"/>
          </a:xfrm>
          <a:prstGeom prst="rect">
            <a:avLst/>
          </a:prstGeom>
        </p:spPr>
        <p:txBody>
          <a:bodyPr wrap="square">
            <a:spAutoFit/>
          </a:bodyPr>
          <a:lstStyle/>
          <a:p>
            <a:r>
              <a:rPr lang="ru-RU" sz="2400" dirty="0" smtClean="0"/>
              <a:t>● </a:t>
            </a:r>
            <a:r>
              <a:rPr lang="ru-RU" sz="2400" dirty="0"/>
              <a:t>тип файла (обычный файл, каталог, специальный файл и т. п.); </a:t>
            </a:r>
            <a:endParaRPr lang="ru-RU" sz="2400" dirty="0" smtClean="0"/>
          </a:p>
          <a:p>
            <a:r>
              <a:rPr lang="ru-RU" sz="2400" dirty="0" smtClean="0"/>
              <a:t>● </a:t>
            </a:r>
            <a:r>
              <a:rPr lang="ru-RU" sz="2400" dirty="0"/>
              <a:t>владелец файла; </a:t>
            </a:r>
            <a:endParaRPr lang="ru-RU" sz="2400" dirty="0" smtClean="0"/>
          </a:p>
          <a:p>
            <a:r>
              <a:rPr lang="ru-RU" sz="2400" dirty="0" smtClean="0"/>
              <a:t>● </a:t>
            </a:r>
            <a:r>
              <a:rPr lang="ru-RU" sz="2400" dirty="0"/>
              <a:t>создатель файла; </a:t>
            </a:r>
            <a:endParaRPr lang="ru-RU" sz="2400" dirty="0" smtClean="0"/>
          </a:p>
          <a:p>
            <a:r>
              <a:rPr lang="ru-RU" sz="2400" dirty="0" smtClean="0"/>
              <a:t>● </a:t>
            </a:r>
            <a:r>
              <a:rPr lang="ru-RU" sz="2400" dirty="0"/>
              <a:t>пароль для доступа к файлу; </a:t>
            </a:r>
            <a:endParaRPr lang="ru-RU" sz="2400" dirty="0" smtClean="0"/>
          </a:p>
          <a:p>
            <a:r>
              <a:rPr lang="ru-RU" sz="2400" dirty="0" smtClean="0"/>
              <a:t>● </a:t>
            </a:r>
            <a:r>
              <a:rPr lang="ru-RU" sz="2400" dirty="0"/>
              <a:t>информация о разрешенных операциях доступа к файлу; </a:t>
            </a:r>
            <a:endParaRPr lang="ru-RU" sz="2400" dirty="0" smtClean="0"/>
          </a:p>
          <a:p>
            <a:r>
              <a:rPr lang="ru-RU" sz="2400" dirty="0" smtClean="0"/>
              <a:t>● </a:t>
            </a:r>
            <a:r>
              <a:rPr lang="ru-RU" sz="2400" dirty="0"/>
              <a:t>времена создания, последнего доступа и последнего изменения; </a:t>
            </a:r>
            <a:endParaRPr lang="ru-RU" sz="2400" dirty="0" smtClean="0"/>
          </a:p>
          <a:p>
            <a:r>
              <a:rPr lang="ru-RU" sz="2400" dirty="0" smtClean="0"/>
              <a:t>● </a:t>
            </a:r>
            <a:r>
              <a:rPr lang="ru-RU" sz="2400" dirty="0"/>
              <a:t>текущий размер файла; </a:t>
            </a:r>
            <a:endParaRPr lang="ru-RU" sz="2400" dirty="0" smtClean="0"/>
          </a:p>
          <a:p>
            <a:r>
              <a:rPr lang="ru-RU" sz="2400" dirty="0" smtClean="0"/>
              <a:t>● </a:t>
            </a:r>
            <a:r>
              <a:rPr lang="ru-RU" sz="2400" dirty="0"/>
              <a:t>максимальный размер файла; </a:t>
            </a:r>
            <a:endParaRPr lang="ru-RU" sz="2400" dirty="0" smtClean="0"/>
          </a:p>
        </p:txBody>
      </p:sp>
      <p:sp>
        <p:nvSpPr>
          <p:cNvPr id="3" name="TextBox 2"/>
          <p:cNvSpPr txBox="1"/>
          <p:nvPr/>
        </p:nvSpPr>
        <p:spPr>
          <a:xfrm>
            <a:off x="3734602" y="0"/>
            <a:ext cx="3907857" cy="861774"/>
          </a:xfrm>
          <a:prstGeom prst="rect">
            <a:avLst/>
          </a:prstGeom>
          <a:noFill/>
        </p:spPr>
        <p:txBody>
          <a:bodyPr wrap="square" rtlCol="0">
            <a:spAutoFit/>
          </a:bodyPr>
          <a:lstStyle/>
          <a:p>
            <a:r>
              <a:rPr lang="ru-RU" sz="3200" b="1" dirty="0"/>
              <a:t>Атрибуты файлов </a:t>
            </a:r>
          </a:p>
          <a:p>
            <a:endParaRPr lang="ru-RU" dirty="0"/>
          </a:p>
        </p:txBody>
      </p:sp>
      <p:sp>
        <p:nvSpPr>
          <p:cNvPr id="4" name="TextBox 3"/>
          <p:cNvSpPr txBox="1"/>
          <p:nvPr/>
        </p:nvSpPr>
        <p:spPr>
          <a:xfrm>
            <a:off x="6429676" y="962526"/>
            <a:ext cx="5515276" cy="4431983"/>
          </a:xfrm>
          <a:prstGeom prst="rect">
            <a:avLst/>
          </a:prstGeom>
          <a:noFill/>
        </p:spPr>
        <p:txBody>
          <a:bodyPr wrap="square" rtlCol="0">
            <a:spAutoFit/>
          </a:bodyPr>
          <a:lstStyle/>
          <a:p>
            <a:r>
              <a:rPr lang="ru-RU" sz="2400" dirty="0"/>
              <a:t>● признак «только для чтения»; </a:t>
            </a:r>
          </a:p>
          <a:p>
            <a:r>
              <a:rPr lang="ru-RU" sz="2400" dirty="0" smtClean="0"/>
              <a:t>● </a:t>
            </a:r>
            <a:r>
              <a:rPr lang="ru-RU" sz="2400" dirty="0"/>
              <a:t>признак «скрытый файл»; </a:t>
            </a:r>
          </a:p>
          <a:p>
            <a:r>
              <a:rPr lang="ru-RU" sz="2400" dirty="0"/>
              <a:t>● признак «системный файл»; </a:t>
            </a:r>
          </a:p>
          <a:p>
            <a:r>
              <a:rPr lang="ru-RU" sz="2400" dirty="0"/>
              <a:t>● признак «архивный файл»; </a:t>
            </a:r>
          </a:p>
          <a:p>
            <a:r>
              <a:rPr lang="ru-RU" sz="2400" dirty="0"/>
              <a:t>● признак «двоичный/символьный»; </a:t>
            </a:r>
          </a:p>
          <a:p>
            <a:r>
              <a:rPr lang="ru-RU" sz="2400" dirty="0"/>
              <a:t>● признак «временный» (удалить после завершения процесса); </a:t>
            </a:r>
          </a:p>
          <a:p>
            <a:r>
              <a:rPr lang="ru-RU" sz="2400" dirty="0"/>
              <a:t>● признак блокировки; </a:t>
            </a:r>
          </a:p>
          <a:p>
            <a:r>
              <a:rPr lang="ru-RU" sz="2400" dirty="0"/>
              <a:t>● длина записи в файле; </a:t>
            </a:r>
          </a:p>
          <a:p>
            <a:r>
              <a:rPr lang="ru-RU" sz="2400" dirty="0"/>
              <a:t>● указатель на ключевое поле в записи; </a:t>
            </a:r>
          </a:p>
          <a:p>
            <a:r>
              <a:rPr lang="ru-RU" sz="2400" dirty="0"/>
              <a:t>● длина ключа. </a:t>
            </a:r>
          </a:p>
          <a:p>
            <a:endParaRPr lang="ru-RU" dirty="0"/>
          </a:p>
        </p:txBody>
      </p:sp>
    </p:spTree>
    <p:extLst>
      <p:ext uri="{BB962C8B-B14F-4D97-AF65-F5344CB8AC3E}">
        <p14:creationId xmlns:p14="http://schemas.microsoft.com/office/powerpoint/2010/main" val="365219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31563" y="0"/>
            <a:ext cx="4438844" cy="584775"/>
          </a:xfrm>
          <a:prstGeom prst="rect">
            <a:avLst/>
          </a:prstGeom>
        </p:spPr>
        <p:txBody>
          <a:bodyPr wrap="none">
            <a:spAutoFit/>
          </a:bodyPr>
          <a:lstStyle/>
          <a:p>
            <a:r>
              <a:rPr lang="ru-RU" sz="3200" b="1" dirty="0"/>
              <a:t>Пример для </a:t>
            </a:r>
            <a:r>
              <a:rPr lang="en-US" sz="3200" b="1" dirty="0"/>
              <a:t>FAT, Unix </a:t>
            </a:r>
            <a:endParaRPr lang="ru-RU" sz="3200" b="1" dirty="0"/>
          </a:p>
        </p:txBody>
      </p:sp>
      <p:pic>
        <p:nvPicPr>
          <p:cNvPr id="3" name="Рисунок 2"/>
          <p:cNvPicPr>
            <a:picLocks noChangeAspect="1"/>
          </p:cNvPicPr>
          <p:nvPr/>
        </p:nvPicPr>
        <p:blipFill>
          <a:blip r:embed="rId2"/>
          <a:stretch>
            <a:fillRect/>
          </a:stretch>
        </p:blipFill>
        <p:spPr>
          <a:xfrm>
            <a:off x="1390200" y="1106998"/>
            <a:ext cx="9379322" cy="5264926"/>
          </a:xfrm>
          <a:prstGeom prst="rect">
            <a:avLst/>
          </a:prstGeom>
        </p:spPr>
      </p:pic>
    </p:spTree>
    <p:extLst>
      <p:ext uri="{BB962C8B-B14F-4D97-AF65-F5344CB8AC3E}">
        <p14:creationId xmlns:p14="http://schemas.microsoft.com/office/powerpoint/2010/main" val="256791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0343" y="96873"/>
            <a:ext cx="4908376" cy="584775"/>
          </a:xfrm>
          <a:prstGeom prst="rect">
            <a:avLst/>
          </a:prstGeom>
        </p:spPr>
        <p:txBody>
          <a:bodyPr wrap="square">
            <a:spAutoFit/>
          </a:bodyPr>
          <a:lstStyle/>
          <a:p>
            <a:r>
              <a:rPr lang="ru-RU" sz="3200" b="1" dirty="0"/>
              <a:t>Носители информации</a:t>
            </a:r>
          </a:p>
        </p:txBody>
      </p:sp>
      <p:sp>
        <p:nvSpPr>
          <p:cNvPr id="3" name="Прямоугольник 2"/>
          <p:cNvSpPr/>
          <p:nvPr/>
        </p:nvSpPr>
        <p:spPr>
          <a:xfrm>
            <a:off x="7469203" y="1431039"/>
            <a:ext cx="4244741" cy="2677656"/>
          </a:xfrm>
          <a:prstGeom prst="rect">
            <a:avLst/>
          </a:prstGeom>
        </p:spPr>
        <p:txBody>
          <a:bodyPr wrap="square">
            <a:spAutoFit/>
          </a:bodyPr>
          <a:lstStyle/>
          <a:p>
            <a:r>
              <a:rPr lang="ru-RU" sz="2800" dirty="0"/>
              <a:t>Структура диска: </a:t>
            </a:r>
            <a:endParaRPr lang="ru-RU" sz="2800" dirty="0" smtClean="0"/>
          </a:p>
          <a:p>
            <a:pPr marL="514350" indent="-514350">
              <a:buAutoNum type="alphaUcParenBoth"/>
            </a:pPr>
            <a:r>
              <a:rPr lang="ru-RU" sz="2800" dirty="0" smtClean="0"/>
              <a:t>дорожка </a:t>
            </a:r>
          </a:p>
          <a:p>
            <a:pPr marL="514350" indent="-514350">
              <a:buAutoNum type="alphaUcParenBoth"/>
            </a:pPr>
            <a:r>
              <a:rPr lang="ru-RU" sz="2800" dirty="0" smtClean="0"/>
              <a:t>геометрический </a:t>
            </a:r>
            <a:r>
              <a:rPr lang="ru-RU" sz="2800" dirty="0"/>
              <a:t>сектор </a:t>
            </a:r>
            <a:endParaRPr lang="ru-RU" sz="2800" dirty="0" smtClean="0"/>
          </a:p>
          <a:p>
            <a:pPr marL="514350" indent="-514350">
              <a:buAutoNum type="alphaUcParenBoth"/>
            </a:pPr>
            <a:r>
              <a:rPr lang="ru-RU" sz="2800" dirty="0" smtClean="0"/>
              <a:t>сектор </a:t>
            </a:r>
            <a:r>
              <a:rPr lang="ru-RU" sz="2800" dirty="0"/>
              <a:t>дорожки </a:t>
            </a:r>
            <a:endParaRPr lang="ru-RU" sz="2800" dirty="0" smtClean="0"/>
          </a:p>
          <a:p>
            <a:pPr marL="514350" indent="-514350">
              <a:buAutoNum type="alphaUcParenBoth"/>
            </a:pPr>
            <a:r>
              <a:rPr lang="ru-RU" sz="2800" dirty="0" smtClean="0"/>
              <a:t>кластер </a:t>
            </a:r>
            <a:endParaRPr lang="ru-RU" sz="2800" dirty="0"/>
          </a:p>
        </p:txBody>
      </p:sp>
      <p:pic>
        <p:nvPicPr>
          <p:cNvPr id="4" name="Рисунок 3"/>
          <p:cNvPicPr>
            <a:picLocks noChangeAspect="1"/>
          </p:cNvPicPr>
          <p:nvPr/>
        </p:nvPicPr>
        <p:blipFill>
          <a:blip r:embed="rId2"/>
          <a:stretch>
            <a:fillRect/>
          </a:stretch>
        </p:blipFill>
        <p:spPr>
          <a:xfrm>
            <a:off x="1702468" y="1070961"/>
            <a:ext cx="4648200" cy="4600575"/>
          </a:xfrm>
          <a:prstGeom prst="rect">
            <a:avLst/>
          </a:prstGeom>
        </p:spPr>
      </p:pic>
    </p:spTree>
    <p:extLst>
      <p:ext uri="{BB962C8B-B14F-4D97-AF65-F5344CB8AC3E}">
        <p14:creationId xmlns:p14="http://schemas.microsoft.com/office/powerpoint/2010/main" val="36666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трибуты файлов MS 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88" y="895197"/>
            <a:ext cx="10716644" cy="31078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22333" y="4370489"/>
            <a:ext cx="5236143" cy="523220"/>
          </a:xfrm>
          <a:prstGeom prst="rect">
            <a:avLst/>
          </a:prstGeom>
        </p:spPr>
        <p:txBody>
          <a:bodyPr wrap="square">
            <a:spAutoFit/>
          </a:bodyPr>
          <a:lstStyle/>
          <a:p>
            <a:r>
              <a:rPr lang="ru-RU" sz="2800" dirty="0">
                <a:solidFill>
                  <a:srgbClr val="000000"/>
                </a:solidFill>
                <a:latin typeface="lucida grande"/>
              </a:rPr>
              <a:t>Атрибуты файлов </a:t>
            </a:r>
            <a:r>
              <a:rPr lang="en-US" sz="2800" dirty="0">
                <a:solidFill>
                  <a:srgbClr val="000000"/>
                </a:solidFill>
                <a:latin typeface="lucida grande"/>
              </a:rPr>
              <a:t>MS DOS</a:t>
            </a:r>
            <a:endParaRPr lang="ru-RU" sz="2800" dirty="0"/>
          </a:p>
        </p:txBody>
      </p:sp>
    </p:spTree>
    <p:extLst>
      <p:ext uri="{BB962C8B-B14F-4D97-AF65-F5344CB8AC3E}">
        <p14:creationId xmlns:p14="http://schemas.microsoft.com/office/powerpoint/2010/main" val="3583278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34437" y="116123"/>
            <a:ext cx="2684517" cy="584775"/>
          </a:xfrm>
          <a:prstGeom prst="rect">
            <a:avLst/>
          </a:prstGeom>
        </p:spPr>
        <p:txBody>
          <a:bodyPr wrap="none">
            <a:spAutoFit/>
          </a:bodyPr>
          <a:lstStyle/>
          <a:p>
            <a:r>
              <a:rPr lang="ru-RU" sz="3200" b="1" dirty="0"/>
              <a:t>Типы файлов </a:t>
            </a:r>
          </a:p>
        </p:txBody>
      </p:sp>
      <p:pic>
        <p:nvPicPr>
          <p:cNvPr id="3" name="Рисунок 2"/>
          <p:cNvPicPr>
            <a:picLocks noChangeAspect="1"/>
          </p:cNvPicPr>
          <p:nvPr/>
        </p:nvPicPr>
        <p:blipFill>
          <a:blip r:embed="rId2"/>
          <a:stretch>
            <a:fillRect/>
          </a:stretch>
        </p:blipFill>
        <p:spPr>
          <a:xfrm>
            <a:off x="471638" y="1313294"/>
            <a:ext cx="11272838" cy="4240483"/>
          </a:xfrm>
          <a:prstGeom prst="rect">
            <a:avLst/>
          </a:prstGeom>
        </p:spPr>
      </p:pic>
    </p:spTree>
    <p:extLst>
      <p:ext uri="{BB962C8B-B14F-4D97-AF65-F5344CB8AC3E}">
        <p14:creationId xmlns:p14="http://schemas.microsoft.com/office/powerpoint/2010/main" val="1113777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902" y="1036403"/>
            <a:ext cx="3939942" cy="3724096"/>
          </a:xfrm>
          <a:prstGeom prst="rect">
            <a:avLst/>
          </a:prstGeom>
        </p:spPr>
        <p:txBody>
          <a:bodyPr wrap="square">
            <a:spAutoFit/>
          </a:bodyPr>
          <a:lstStyle/>
          <a:p>
            <a:pPr algn="ctr"/>
            <a:r>
              <a:rPr lang="ru-RU" sz="3200" b="1" dirty="0"/>
              <a:t>Способы доступа </a:t>
            </a:r>
            <a:endParaRPr lang="ru-RU" sz="3200" b="1" dirty="0" smtClean="0"/>
          </a:p>
          <a:p>
            <a:pPr algn="ctr"/>
            <a:endParaRPr lang="ru-RU" sz="3200" b="1" dirty="0" smtClean="0"/>
          </a:p>
          <a:p>
            <a:pPr algn="ctr"/>
            <a:endParaRPr lang="ru-RU" sz="3200" b="1" dirty="0"/>
          </a:p>
          <a:p>
            <a:pPr algn="ctr"/>
            <a:r>
              <a:rPr lang="ru-RU" sz="2800" dirty="0" smtClean="0"/>
              <a:t>Последовательный </a:t>
            </a:r>
          </a:p>
          <a:p>
            <a:pPr algn="ctr"/>
            <a:endParaRPr lang="ru-RU" sz="2800" dirty="0"/>
          </a:p>
          <a:p>
            <a:pPr algn="ctr"/>
            <a:r>
              <a:rPr lang="ru-RU" sz="2800" dirty="0" smtClean="0"/>
              <a:t>Прямой </a:t>
            </a:r>
            <a:r>
              <a:rPr lang="ru-RU" sz="2800" dirty="0"/>
              <a:t>(</a:t>
            </a:r>
            <a:r>
              <a:rPr lang="ru-RU" sz="2800" dirty="0" err="1"/>
              <a:t>random</a:t>
            </a:r>
            <a:r>
              <a:rPr lang="ru-RU" sz="2800" dirty="0"/>
              <a:t>) </a:t>
            </a:r>
            <a:endParaRPr lang="ru-RU" sz="2800" dirty="0" smtClean="0"/>
          </a:p>
          <a:p>
            <a:pPr algn="ctr"/>
            <a:endParaRPr lang="ru-RU" sz="2800" dirty="0"/>
          </a:p>
          <a:p>
            <a:pPr algn="ctr"/>
            <a:r>
              <a:rPr lang="ru-RU" sz="2800" dirty="0" smtClean="0"/>
              <a:t>Функция </a:t>
            </a:r>
            <a:r>
              <a:rPr lang="ru-RU" sz="2800" dirty="0" err="1"/>
              <a:t>seek</a:t>
            </a:r>
            <a:r>
              <a:rPr lang="ru-RU" sz="2800" dirty="0"/>
              <a:t> </a:t>
            </a:r>
          </a:p>
        </p:txBody>
      </p:sp>
    </p:spTree>
    <p:extLst>
      <p:ext uri="{BB962C8B-B14F-4D97-AF65-F5344CB8AC3E}">
        <p14:creationId xmlns:p14="http://schemas.microsoft.com/office/powerpoint/2010/main" val="2393759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5790" y="0"/>
            <a:ext cx="5521255" cy="584775"/>
          </a:xfrm>
          <a:prstGeom prst="rect">
            <a:avLst/>
          </a:prstGeom>
        </p:spPr>
        <p:txBody>
          <a:bodyPr wrap="none">
            <a:spAutoFit/>
          </a:bodyPr>
          <a:lstStyle/>
          <a:p>
            <a:r>
              <a:rPr lang="ru-RU" sz="3200" b="1" dirty="0"/>
              <a:t>Логическая структура файлов</a:t>
            </a:r>
          </a:p>
        </p:txBody>
      </p:sp>
      <p:pic>
        <p:nvPicPr>
          <p:cNvPr id="3" name="Рисунок 2"/>
          <p:cNvPicPr>
            <a:picLocks noChangeAspect="1"/>
          </p:cNvPicPr>
          <p:nvPr/>
        </p:nvPicPr>
        <p:blipFill>
          <a:blip r:embed="rId2"/>
          <a:stretch>
            <a:fillRect/>
          </a:stretch>
        </p:blipFill>
        <p:spPr>
          <a:xfrm>
            <a:off x="1872143" y="811479"/>
            <a:ext cx="8003378" cy="5873930"/>
          </a:xfrm>
          <a:prstGeom prst="rect">
            <a:avLst/>
          </a:prstGeom>
        </p:spPr>
      </p:pic>
    </p:spTree>
    <p:extLst>
      <p:ext uri="{BB962C8B-B14F-4D97-AF65-F5344CB8AC3E}">
        <p14:creationId xmlns:p14="http://schemas.microsoft.com/office/powerpoint/2010/main" val="303020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9848" y="154003"/>
            <a:ext cx="7334451" cy="5755422"/>
          </a:xfrm>
          <a:prstGeom prst="rect">
            <a:avLst/>
          </a:prstGeom>
        </p:spPr>
        <p:txBody>
          <a:bodyPr wrap="square">
            <a:spAutoFit/>
          </a:bodyPr>
          <a:lstStyle/>
          <a:p>
            <a:r>
              <a:rPr lang="ru-RU" sz="3200" b="1" dirty="0"/>
              <a:t>Операции над файлами </a:t>
            </a:r>
            <a:endParaRPr lang="ru-RU" sz="3200" b="1" dirty="0" smtClean="0"/>
          </a:p>
          <a:p>
            <a:endParaRPr lang="ru-RU" sz="2800" dirty="0" smtClean="0"/>
          </a:p>
          <a:p>
            <a:endParaRPr lang="ru-RU" sz="2800" dirty="0"/>
          </a:p>
          <a:p>
            <a:r>
              <a:rPr lang="ru-RU" sz="2800" dirty="0" smtClean="0"/>
              <a:t>● </a:t>
            </a:r>
            <a:r>
              <a:rPr lang="ru-RU" sz="2800" dirty="0"/>
              <a:t>Создание файла </a:t>
            </a:r>
            <a:endParaRPr lang="ru-RU" sz="2800" dirty="0" smtClean="0"/>
          </a:p>
          <a:p>
            <a:r>
              <a:rPr lang="ru-RU" sz="2800" dirty="0" smtClean="0"/>
              <a:t>● </a:t>
            </a:r>
            <a:r>
              <a:rPr lang="ru-RU" sz="2800" dirty="0"/>
              <a:t>Удаление файла </a:t>
            </a:r>
            <a:endParaRPr lang="ru-RU" sz="2800" dirty="0" smtClean="0"/>
          </a:p>
          <a:p>
            <a:r>
              <a:rPr lang="ru-RU" sz="2800" dirty="0" smtClean="0"/>
              <a:t>● </a:t>
            </a:r>
            <a:r>
              <a:rPr lang="ru-RU" sz="2800" dirty="0"/>
              <a:t>Открытие файла </a:t>
            </a:r>
            <a:endParaRPr lang="ru-RU" sz="2800" dirty="0" smtClean="0"/>
          </a:p>
          <a:p>
            <a:r>
              <a:rPr lang="ru-RU" sz="2800" dirty="0" smtClean="0"/>
              <a:t>● </a:t>
            </a:r>
            <a:r>
              <a:rPr lang="ru-RU" sz="2800" dirty="0"/>
              <a:t>Закрытие файла </a:t>
            </a:r>
            <a:endParaRPr lang="ru-RU" sz="2800" dirty="0" smtClean="0"/>
          </a:p>
          <a:p>
            <a:r>
              <a:rPr lang="ru-RU" sz="2800" dirty="0" smtClean="0"/>
              <a:t>● </a:t>
            </a:r>
            <a:r>
              <a:rPr lang="ru-RU" sz="2800" dirty="0"/>
              <a:t>Позиционирование файла </a:t>
            </a:r>
            <a:endParaRPr lang="ru-RU" sz="2800" dirty="0" smtClean="0"/>
          </a:p>
          <a:p>
            <a:r>
              <a:rPr lang="ru-RU" sz="2800" dirty="0" smtClean="0"/>
              <a:t>● </a:t>
            </a:r>
            <a:r>
              <a:rPr lang="ru-RU" sz="2800" dirty="0"/>
              <a:t>Чтение из файла </a:t>
            </a:r>
            <a:endParaRPr lang="ru-RU" sz="2800" dirty="0" smtClean="0"/>
          </a:p>
          <a:p>
            <a:r>
              <a:rPr lang="ru-RU" sz="2800" dirty="0" smtClean="0"/>
              <a:t>● </a:t>
            </a:r>
            <a:r>
              <a:rPr lang="ru-RU" sz="2800" dirty="0"/>
              <a:t>Запись в файл </a:t>
            </a:r>
            <a:endParaRPr lang="ru-RU" sz="2800" dirty="0" smtClean="0"/>
          </a:p>
          <a:p>
            <a:r>
              <a:rPr lang="ru-RU" sz="2800" dirty="0" smtClean="0"/>
              <a:t>● </a:t>
            </a:r>
            <a:r>
              <a:rPr lang="ru-RU" sz="2800" dirty="0"/>
              <a:t>Переименование файла </a:t>
            </a:r>
            <a:endParaRPr lang="ru-RU" sz="2800" dirty="0" smtClean="0"/>
          </a:p>
          <a:p>
            <a:r>
              <a:rPr lang="ru-RU" sz="2800" dirty="0" smtClean="0"/>
              <a:t>● </a:t>
            </a:r>
            <a:r>
              <a:rPr lang="ru-RU" sz="2800" dirty="0"/>
              <a:t>Изменение атрибутов </a:t>
            </a:r>
            <a:endParaRPr lang="ru-RU" sz="2800" dirty="0" smtClean="0"/>
          </a:p>
          <a:p>
            <a:r>
              <a:rPr lang="ru-RU" sz="2800" dirty="0" smtClean="0"/>
              <a:t>● </a:t>
            </a:r>
            <a:r>
              <a:rPr lang="ru-RU" sz="2800" dirty="0"/>
              <a:t>…</a:t>
            </a:r>
          </a:p>
        </p:txBody>
      </p:sp>
    </p:spTree>
    <p:extLst>
      <p:ext uri="{BB962C8B-B14F-4D97-AF65-F5344CB8AC3E}">
        <p14:creationId xmlns:p14="http://schemas.microsoft.com/office/powerpoint/2010/main" val="88476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4423" y="0"/>
            <a:ext cx="1790042" cy="584775"/>
          </a:xfrm>
          <a:prstGeom prst="rect">
            <a:avLst/>
          </a:prstGeom>
        </p:spPr>
        <p:txBody>
          <a:bodyPr wrap="none">
            <a:spAutoFit/>
          </a:bodyPr>
          <a:lstStyle/>
          <a:p>
            <a:r>
              <a:rPr lang="ru-RU" sz="3200" b="1" smtClean="0"/>
              <a:t>Каталоги</a:t>
            </a:r>
            <a:endParaRPr lang="ru-RU" sz="3200" b="1" dirty="0"/>
          </a:p>
        </p:txBody>
      </p:sp>
      <p:sp>
        <p:nvSpPr>
          <p:cNvPr id="3" name="Прямоугольник 2"/>
          <p:cNvSpPr/>
          <p:nvPr/>
        </p:nvSpPr>
        <p:spPr>
          <a:xfrm>
            <a:off x="6096000" y="942284"/>
            <a:ext cx="6096000" cy="3970318"/>
          </a:xfrm>
          <a:prstGeom prst="rect">
            <a:avLst/>
          </a:prstGeom>
        </p:spPr>
        <p:txBody>
          <a:bodyPr>
            <a:spAutoFit/>
          </a:bodyPr>
          <a:lstStyle/>
          <a:p>
            <a:r>
              <a:rPr lang="ru-RU" sz="2800" b="1" dirty="0"/>
              <a:t>Каталог</a:t>
            </a:r>
            <a:r>
              <a:rPr lang="ru-RU" sz="2800" dirty="0"/>
              <a:t> — специальный файл, содержащий структуру, позволяющую описывать вложенные в него файлы (имена, физическое месторасположение, атрибуты и т. д.) </a:t>
            </a:r>
            <a:endParaRPr lang="ru-RU" sz="2800" dirty="0" smtClean="0"/>
          </a:p>
          <a:p>
            <a:endParaRPr lang="ru-RU" sz="2800" dirty="0"/>
          </a:p>
          <a:p>
            <a:r>
              <a:rPr lang="ru-RU" sz="2800" dirty="0" err="1" smtClean="0"/>
              <a:t>pathname</a:t>
            </a:r>
            <a:r>
              <a:rPr lang="ru-RU" sz="2800" dirty="0" smtClean="0"/>
              <a:t> </a:t>
            </a:r>
          </a:p>
          <a:p>
            <a:endParaRPr lang="ru-RU" sz="2800" dirty="0"/>
          </a:p>
          <a:p>
            <a:r>
              <a:rPr lang="ru-RU" sz="2800" dirty="0" err="1" smtClean="0"/>
              <a:t>path</a:t>
            </a:r>
            <a:r>
              <a:rPr lang="ru-RU" sz="2800" dirty="0" smtClean="0"/>
              <a:t> </a:t>
            </a:r>
            <a:endParaRPr lang="ru-RU" sz="2800" dirty="0"/>
          </a:p>
        </p:txBody>
      </p:sp>
      <p:pic>
        <p:nvPicPr>
          <p:cNvPr id="4" name="Рисунок 3"/>
          <p:cNvPicPr>
            <a:picLocks noChangeAspect="1"/>
          </p:cNvPicPr>
          <p:nvPr/>
        </p:nvPicPr>
        <p:blipFill>
          <a:blip r:embed="rId2"/>
          <a:stretch>
            <a:fillRect/>
          </a:stretch>
        </p:blipFill>
        <p:spPr>
          <a:xfrm>
            <a:off x="974898" y="868178"/>
            <a:ext cx="3819525" cy="5391150"/>
          </a:xfrm>
          <a:prstGeom prst="rect">
            <a:avLst/>
          </a:prstGeom>
        </p:spPr>
      </p:pic>
    </p:spTree>
    <p:extLst>
      <p:ext uri="{BB962C8B-B14F-4D97-AF65-F5344CB8AC3E}">
        <p14:creationId xmlns:p14="http://schemas.microsoft.com/office/powerpoint/2010/main" val="2687462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4977" y="625643"/>
            <a:ext cx="6545179" cy="4462760"/>
          </a:xfrm>
          <a:prstGeom prst="rect">
            <a:avLst/>
          </a:prstGeom>
        </p:spPr>
        <p:txBody>
          <a:bodyPr wrap="square">
            <a:spAutoFit/>
          </a:bodyPr>
          <a:lstStyle/>
          <a:p>
            <a:r>
              <a:rPr lang="ru-RU" sz="3200" b="1" dirty="0"/>
              <a:t>Операции над каталогами </a:t>
            </a:r>
            <a:endParaRPr lang="ru-RU" sz="3200" b="1" dirty="0" smtClean="0"/>
          </a:p>
          <a:p>
            <a:endParaRPr lang="ru-RU" sz="2800" dirty="0" smtClean="0"/>
          </a:p>
          <a:p>
            <a:endParaRPr lang="ru-RU" sz="2800" dirty="0"/>
          </a:p>
          <a:p>
            <a:r>
              <a:rPr lang="ru-RU" sz="2800" dirty="0" smtClean="0"/>
              <a:t>● </a:t>
            </a:r>
            <a:r>
              <a:rPr lang="ru-RU" sz="2800" dirty="0"/>
              <a:t>Создать каталог </a:t>
            </a:r>
            <a:endParaRPr lang="ru-RU" sz="2800" dirty="0" smtClean="0"/>
          </a:p>
          <a:p>
            <a:r>
              <a:rPr lang="ru-RU" sz="2800" dirty="0" smtClean="0"/>
              <a:t>● </a:t>
            </a:r>
            <a:r>
              <a:rPr lang="ru-RU" sz="2800" dirty="0"/>
              <a:t>Удалить каталог </a:t>
            </a:r>
            <a:endParaRPr lang="ru-RU" sz="2800" dirty="0" smtClean="0"/>
          </a:p>
          <a:p>
            <a:r>
              <a:rPr lang="ru-RU" sz="2800" dirty="0" smtClean="0"/>
              <a:t>● </a:t>
            </a:r>
            <a:r>
              <a:rPr lang="ru-RU" sz="2800" dirty="0"/>
              <a:t>Открыть каталог </a:t>
            </a:r>
            <a:endParaRPr lang="ru-RU" sz="2800" dirty="0" smtClean="0"/>
          </a:p>
          <a:p>
            <a:r>
              <a:rPr lang="ru-RU" sz="2800" dirty="0" smtClean="0"/>
              <a:t>● </a:t>
            </a:r>
            <a:r>
              <a:rPr lang="ru-RU" sz="2800" dirty="0"/>
              <a:t>Закрыть каталог </a:t>
            </a:r>
            <a:endParaRPr lang="ru-RU" sz="2800" dirty="0" smtClean="0"/>
          </a:p>
          <a:p>
            <a:r>
              <a:rPr lang="ru-RU" sz="2800" dirty="0" smtClean="0"/>
              <a:t>● </a:t>
            </a:r>
            <a:r>
              <a:rPr lang="ru-RU" sz="2800" dirty="0"/>
              <a:t>Поиск </a:t>
            </a:r>
            <a:endParaRPr lang="ru-RU" sz="2800" dirty="0" smtClean="0"/>
          </a:p>
          <a:p>
            <a:r>
              <a:rPr lang="ru-RU" sz="2800" dirty="0" smtClean="0"/>
              <a:t>● </a:t>
            </a:r>
            <a:r>
              <a:rPr lang="ru-RU" sz="2800" dirty="0"/>
              <a:t>Получение списка файлов </a:t>
            </a:r>
            <a:endParaRPr lang="ru-RU" sz="2800" dirty="0" smtClean="0"/>
          </a:p>
          <a:p>
            <a:r>
              <a:rPr lang="ru-RU" sz="2800" dirty="0" smtClean="0"/>
              <a:t>● </a:t>
            </a:r>
            <a:r>
              <a:rPr lang="ru-RU" sz="2800" dirty="0"/>
              <a:t>Переименовать </a:t>
            </a:r>
          </a:p>
        </p:txBody>
      </p:sp>
    </p:spTree>
    <p:extLst>
      <p:ext uri="{BB962C8B-B14F-4D97-AF65-F5344CB8AC3E}">
        <p14:creationId xmlns:p14="http://schemas.microsoft.com/office/powerpoint/2010/main" val="159682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2013" y="86628"/>
            <a:ext cx="11434812" cy="5755422"/>
          </a:xfrm>
          <a:prstGeom prst="rect">
            <a:avLst/>
          </a:prstGeom>
        </p:spPr>
        <p:txBody>
          <a:bodyPr wrap="square">
            <a:spAutoFit/>
          </a:bodyPr>
          <a:lstStyle/>
          <a:p>
            <a:pPr algn="ctr"/>
            <a:r>
              <a:rPr lang="ru-RU" sz="3200" b="1" dirty="0"/>
              <a:t>Файловые системы </a:t>
            </a:r>
            <a:endParaRPr lang="ru-RU" sz="3200" b="1" dirty="0" smtClean="0"/>
          </a:p>
          <a:p>
            <a:endParaRPr lang="ru-RU" sz="2800" dirty="0"/>
          </a:p>
          <a:p>
            <a:r>
              <a:rPr lang="ru-RU" sz="2800" dirty="0" smtClean="0"/>
              <a:t>● </a:t>
            </a:r>
            <a:r>
              <a:rPr lang="ru-RU" sz="2800" dirty="0"/>
              <a:t>Для носителей с произвольным доступом (например, жёсткий диск): FAT32, HPFS, ext2 и др. Поскольку доступ к дискам в разы медленнее, чем доступ к оперативной памяти, для прироста производительности во многих файловых системах применяется асинхронная запись изменений на диск. Для этого применяется либо </a:t>
            </a:r>
            <a:r>
              <a:rPr lang="ru-RU" sz="2800" dirty="0" err="1"/>
              <a:t>журналирование</a:t>
            </a:r>
            <a:r>
              <a:rPr lang="ru-RU" sz="2800" dirty="0"/>
              <a:t>, например в ext3, </a:t>
            </a:r>
            <a:r>
              <a:rPr lang="ru-RU" sz="2800" dirty="0" err="1"/>
              <a:t>ReiserFS</a:t>
            </a:r>
            <a:r>
              <a:rPr lang="ru-RU" sz="2800" dirty="0"/>
              <a:t>, JFS, NTFS, XFS, либо механизм </a:t>
            </a:r>
            <a:r>
              <a:rPr lang="ru-RU" sz="2800" dirty="0" err="1"/>
              <a:t>soft</a:t>
            </a:r>
            <a:r>
              <a:rPr lang="ru-RU" sz="2800" dirty="0"/>
              <a:t> </a:t>
            </a:r>
            <a:r>
              <a:rPr lang="ru-RU" sz="2800" dirty="0" err="1"/>
              <a:t>updates</a:t>
            </a:r>
            <a:r>
              <a:rPr lang="ru-RU" sz="2800" dirty="0"/>
              <a:t> и др. </a:t>
            </a:r>
            <a:endParaRPr lang="ru-RU" sz="2800" dirty="0" smtClean="0"/>
          </a:p>
          <a:p>
            <a:r>
              <a:rPr lang="ru-RU" sz="2800" dirty="0" smtClean="0"/>
              <a:t>● </a:t>
            </a:r>
            <a:r>
              <a:rPr lang="ru-RU" sz="2800" dirty="0"/>
              <a:t>Для носителей с последовательным доступом (например, магнитные ленты): QIC и др. </a:t>
            </a:r>
            <a:endParaRPr lang="ru-RU" sz="2800" dirty="0" smtClean="0"/>
          </a:p>
          <a:p>
            <a:r>
              <a:rPr lang="ru-RU" sz="2800" dirty="0" smtClean="0"/>
              <a:t>● </a:t>
            </a:r>
            <a:r>
              <a:rPr lang="ru-RU" sz="2800" dirty="0"/>
              <a:t>Для оптических носителей — CD и DVD: ISO9660, HFS, UDF и др. </a:t>
            </a:r>
            <a:endParaRPr lang="ru-RU" sz="2800" dirty="0" smtClean="0"/>
          </a:p>
          <a:p>
            <a:r>
              <a:rPr lang="ru-RU" sz="2800" dirty="0" smtClean="0"/>
              <a:t>● </a:t>
            </a:r>
            <a:r>
              <a:rPr lang="ru-RU" sz="2800" dirty="0"/>
              <a:t>Сетевые файловые системы: NFS, CIFS, SSHFS, </a:t>
            </a:r>
            <a:r>
              <a:rPr lang="ru-RU" sz="2800" dirty="0" err="1"/>
              <a:t>GmailFS</a:t>
            </a:r>
            <a:r>
              <a:rPr lang="ru-RU" sz="2800" dirty="0"/>
              <a:t> и др. </a:t>
            </a:r>
            <a:endParaRPr lang="ru-RU" sz="2800" dirty="0" smtClean="0"/>
          </a:p>
          <a:p>
            <a:r>
              <a:rPr lang="ru-RU" sz="2800" dirty="0" smtClean="0"/>
              <a:t>● </a:t>
            </a:r>
            <a:r>
              <a:rPr lang="ru-RU" sz="2800" dirty="0"/>
              <a:t>Для флэш-памяти: YAFFS, </a:t>
            </a:r>
            <a:r>
              <a:rPr lang="ru-RU" sz="2800" dirty="0" err="1"/>
              <a:t>ExtremeFFS</a:t>
            </a:r>
            <a:r>
              <a:rPr lang="ru-RU" sz="2800" dirty="0"/>
              <a:t>, </a:t>
            </a:r>
            <a:r>
              <a:rPr lang="ru-RU" sz="2800" dirty="0" err="1"/>
              <a:t>exFAT</a:t>
            </a:r>
            <a:endParaRPr lang="ru-RU" sz="2800" dirty="0"/>
          </a:p>
        </p:txBody>
      </p:sp>
    </p:spTree>
    <p:extLst>
      <p:ext uri="{BB962C8B-B14F-4D97-AF65-F5344CB8AC3E}">
        <p14:creationId xmlns:p14="http://schemas.microsoft.com/office/powerpoint/2010/main" val="370257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8404" y="1169545"/>
            <a:ext cx="10183529" cy="3170099"/>
          </a:xfrm>
          <a:prstGeom prst="rect">
            <a:avLst/>
          </a:prstGeom>
        </p:spPr>
        <p:txBody>
          <a:bodyPr wrap="square">
            <a:spAutoFit/>
          </a:bodyPr>
          <a:lstStyle/>
          <a:p>
            <a:pPr algn="ctr"/>
            <a:r>
              <a:rPr lang="ru-RU" sz="3200" b="1" dirty="0"/>
              <a:t>FAT </a:t>
            </a:r>
            <a:r>
              <a:rPr lang="ru-RU" sz="3200" b="1" dirty="0" err="1"/>
              <a:t>File</a:t>
            </a:r>
            <a:r>
              <a:rPr lang="ru-RU" sz="3200" b="1" dirty="0"/>
              <a:t> </a:t>
            </a:r>
            <a:r>
              <a:rPr lang="ru-RU" sz="3200" b="1" dirty="0" err="1"/>
              <a:t>Allocation</a:t>
            </a:r>
            <a:r>
              <a:rPr lang="ru-RU" sz="3200" b="1" dirty="0"/>
              <a:t> </a:t>
            </a:r>
            <a:r>
              <a:rPr lang="ru-RU" sz="3200" b="1" dirty="0" err="1"/>
              <a:t>Table</a:t>
            </a:r>
            <a:r>
              <a:rPr lang="ru-RU" sz="3200" b="1" dirty="0"/>
              <a:t> </a:t>
            </a:r>
            <a:endParaRPr lang="ru-RU" sz="3200" b="1" dirty="0" smtClean="0"/>
          </a:p>
          <a:p>
            <a:endParaRPr lang="ru-RU" sz="2800" dirty="0"/>
          </a:p>
          <a:p>
            <a:endParaRPr lang="ru-RU" sz="2800" dirty="0" smtClean="0"/>
          </a:p>
          <a:p>
            <a:r>
              <a:rPr lang="ru-RU" sz="2800" dirty="0" smtClean="0"/>
              <a:t>Разработана </a:t>
            </a:r>
            <a:r>
              <a:rPr lang="ru-RU" sz="2800" dirty="0"/>
              <a:t>Биллом Гейтсом и Марком </a:t>
            </a:r>
            <a:r>
              <a:rPr lang="ru-RU" sz="2800" dirty="0" err="1"/>
              <a:t>МакДональдом</a:t>
            </a:r>
            <a:r>
              <a:rPr lang="ru-RU" sz="2800" dirty="0"/>
              <a:t> (англ.) в 1976—1977 годах. Использовалась в качестве основной файловой системы в операционных системах семейств DOS и </a:t>
            </a:r>
            <a:r>
              <a:rPr lang="ru-RU" sz="2800" dirty="0" err="1"/>
              <a:t>Windows</a:t>
            </a:r>
            <a:r>
              <a:rPr lang="ru-RU" sz="2800" dirty="0"/>
              <a:t> (до версии </a:t>
            </a:r>
            <a:r>
              <a:rPr lang="ru-RU" sz="2800" dirty="0" err="1"/>
              <a:t>Windows</a:t>
            </a:r>
            <a:r>
              <a:rPr lang="ru-RU" sz="2800" dirty="0"/>
              <a:t> 2000) </a:t>
            </a:r>
          </a:p>
        </p:txBody>
      </p:sp>
    </p:spTree>
    <p:extLst>
      <p:ext uri="{BB962C8B-B14F-4D97-AF65-F5344CB8AC3E}">
        <p14:creationId xmlns:p14="http://schemas.microsoft.com/office/powerpoint/2010/main" val="157022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635" y="154004"/>
            <a:ext cx="11665818" cy="5447645"/>
          </a:xfrm>
          <a:prstGeom prst="rect">
            <a:avLst/>
          </a:prstGeom>
        </p:spPr>
        <p:txBody>
          <a:bodyPr wrap="square">
            <a:spAutoFit/>
          </a:bodyPr>
          <a:lstStyle/>
          <a:p>
            <a:pPr algn="ctr"/>
            <a:r>
              <a:rPr lang="ru-RU" sz="3200" b="1" dirty="0"/>
              <a:t>FAT </a:t>
            </a:r>
            <a:endParaRPr lang="ru-RU" sz="3200" b="1" dirty="0" smtClean="0"/>
          </a:p>
          <a:p>
            <a:endParaRPr lang="ru-RU" sz="2800" dirty="0"/>
          </a:p>
          <a:p>
            <a:r>
              <a:rPr lang="ru-RU" sz="2400" dirty="0" smtClean="0"/>
              <a:t>Существует </a:t>
            </a:r>
            <a:r>
              <a:rPr lang="ru-RU" sz="2400" dirty="0"/>
              <a:t>три версии FAT — FAT12, FAT16 и FAT32. Они отличаются разрядностью записей в дисковой структуре, т.е. количеством бит, отведённых для хранения номера кластера. FAT12 применяется в основном для дискет, FAT16 — для дисков малого объёма. На основе FAT была разработана новая файловая система </a:t>
            </a:r>
            <a:r>
              <a:rPr lang="ru-RU" sz="2400" dirty="0" err="1"/>
              <a:t>exFAT</a:t>
            </a:r>
            <a:r>
              <a:rPr lang="ru-RU" sz="2400" dirty="0"/>
              <a:t> (</a:t>
            </a:r>
            <a:r>
              <a:rPr lang="ru-RU" sz="2400" dirty="0" err="1"/>
              <a:t>extended</a:t>
            </a:r>
            <a:r>
              <a:rPr lang="ru-RU" sz="2400" dirty="0"/>
              <a:t> FAT), используемая преимущественно для </a:t>
            </a:r>
            <a:r>
              <a:rPr lang="ru-RU" sz="2400" dirty="0" err="1"/>
              <a:t>флеш</a:t>
            </a:r>
            <a:r>
              <a:rPr lang="ru-RU" sz="2400" dirty="0"/>
              <a:t>-накопителей. VFAT — это расширение FAT, появившееся в </a:t>
            </a:r>
            <a:r>
              <a:rPr lang="ru-RU" sz="2400" dirty="0" err="1"/>
              <a:t>Windows</a:t>
            </a:r>
            <a:r>
              <a:rPr lang="ru-RU" sz="2400" dirty="0"/>
              <a:t> 95. В FAT имена файлов имеют формат 8.3 и состоят только из символов кодировки ASCII. В VFAT была добавлена поддержка длинных (до 255 символов) имён файлов (англ. </a:t>
            </a:r>
            <a:r>
              <a:rPr lang="ru-RU" sz="2400" dirty="0" err="1"/>
              <a:t>Long</a:t>
            </a:r>
            <a:r>
              <a:rPr lang="ru-RU" sz="2400" dirty="0"/>
              <a:t> </a:t>
            </a:r>
            <a:r>
              <a:rPr lang="ru-RU" sz="2400" dirty="0" err="1"/>
              <a:t>File</a:t>
            </a:r>
            <a:r>
              <a:rPr lang="ru-RU" sz="2400" dirty="0"/>
              <a:t> </a:t>
            </a:r>
            <a:r>
              <a:rPr lang="ru-RU" sz="2400" dirty="0" err="1"/>
              <a:t>Name</a:t>
            </a:r>
            <a:r>
              <a:rPr lang="ru-RU" sz="2400" dirty="0"/>
              <a:t>, LFN) в кодировке UTF-16LE, при этом LFN хранятся одновременно с именами в формате 8.3, ретроспективно называемыми SFN (англ. </a:t>
            </a:r>
            <a:r>
              <a:rPr lang="ru-RU" sz="2400" dirty="0" err="1"/>
              <a:t>Short</a:t>
            </a:r>
            <a:r>
              <a:rPr lang="ru-RU" sz="2400" dirty="0"/>
              <a:t> </a:t>
            </a:r>
            <a:r>
              <a:rPr lang="ru-RU" sz="2400" dirty="0" err="1"/>
              <a:t>File</a:t>
            </a:r>
            <a:r>
              <a:rPr lang="ru-RU" sz="2400" dirty="0"/>
              <a:t> </a:t>
            </a:r>
            <a:r>
              <a:rPr lang="ru-RU" sz="2400" dirty="0" err="1"/>
              <a:t>Name</a:t>
            </a:r>
            <a:r>
              <a:rPr lang="ru-RU" sz="2400" dirty="0"/>
              <a:t>). LFN нечувствительны к регистру при поиске, однако, в отличие от SFN, которые хранятся в верхнем регистре, LFN сохраняют регистр символов, указанный при создании файла. </a:t>
            </a:r>
          </a:p>
        </p:txBody>
      </p:sp>
    </p:spTree>
    <p:extLst>
      <p:ext uri="{BB962C8B-B14F-4D97-AF65-F5344CB8AC3E}">
        <p14:creationId xmlns:p14="http://schemas.microsoft.com/office/powerpoint/2010/main" val="160030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379" y="144379"/>
            <a:ext cx="11810198" cy="5755422"/>
          </a:xfrm>
          <a:prstGeom prst="rect">
            <a:avLst/>
          </a:prstGeom>
        </p:spPr>
        <p:txBody>
          <a:bodyPr wrap="square">
            <a:spAutoFit/>
          </a:bodyPr>
          <a:lstStyle/>
          <a:p>
            <a:pPr algn="ctr"/>
            <a:r>
              <a:rPr lang="ru-RU" sz="3200" b="1" dirty="0"/>
              <a:t>Способы адресации </a:t>
            </a:r>
            <a:endParaRPr lang="ru-RU" sz="3200" b="1" dirty="0" smtClean="0"/>
          </a:p>
          <a:p>
            <a:endParaRPr lang="ru-RU" sz="2800" dirty="0" smtClean="0"/>
          </a:p>
          <a:p>
            <a:r>
              <a:rPr lang="ru-RU" sz="2800" b="1" dirty="0" smtClean="0"/>
              <a:t>CHS </a:t>
            </a:r>
            <a:r>
              <a:rPr lang="ru-RU" sz="2800" b="1" dirty="0"/>
              <a:t>(</a:t>
            </a:r>
            <a:r>
              <a:rPr lang="ru-RU" sz="2800" b="1" dirty="0" err="1"/>
              <a:t>cylinder-head-sector</a:t>
            </a:r>
            <a:r>
              <a:rPr lang="ru-RU" sz="2800" b="1" dirty="0"/>
              <a:t>) </a:t>
            </a:r>
            <a:endParaRPr lang="ru-RU" sz="2800" b="1" dirty="0" smtClean="0"/>
          </a:p>
          <a:p>
            <a:r>
              <a:rPr lang="ru-RU" sz="2800" dirty="0" smtClean="0"/>
              <a:t>При </a:t>
            </a:r>
            <a:r>
              <a:rPr lang="ru-RU" sz="2800" dirty="0"/>
              <a:t>этом способе сектор адресуется по его физическому положению на диске 3 координатами — номером цилиндра, номером головки и номером сектора. В дисках, объёмом больше 528 482 304 байт (504 Мб), со встроенными контроллерами эти координаты уже не соответствуют физическому положению сектора на диске и являются «логическими координатами» </a:t>
            </a:r>
            <a:endParaRPr lang="ru-RU" sz="2800" dirty="0" smtClean="0"/>
          </a:p>
          <a:p>
            <a:r>
              <a:rPr lang="ru-RU" sz="2800" b="1" dirty="0" smtClean="0"/>
              <a:t>LBA </a:t>
            </a:r>
            <a:r>
              <a:rPr lang="ru-RU" sz="2800" b="1" dirty="0"/>
              <a:t>(</a:t>
            </a:r>
            <a:r>
              <a:rPr lang="ru-RU" sz="2800" b="1" dirty="0" err="1"/>
              <a:t>linear</a:t>
            </a:r>
            <a:r>
              <a:rPr lang="ru-RU" sz="2800" b="1" dirty="0"/>
              <a:t> </a:t>
            </a:r>
            <a:r>
              <a:rPr lang="ru-RU" sz="2800" b="1" dirty="0" err="1"/>
              <a:t>block</a:t>
            </a:r>
            <a:r>
              <a:rPr lang="ru-RU" sz="2800" b="1" dirty="0"/>
              <a:t> </a:t>
            </a:r>
            <a:r>
              <a:rPr lang="ru-RU" sz="2800" b="1" dirty="0" err="1"/>
              <a:t>addressing</a:t>
            </a:r>
            <a:r>
              <a:rPr lang="ru-RU" sz="2800" b="1" dirty="0" smtClean="0"/>
              <a:t>)</a:t>
            </a:r>
          </a:p>
          <a:p>
            <a:r>
              <a:rPr lang="ru-RU" sz="2800" dirty="0" smtClean="0"/>
              <a:t> </a:t>
            </a:r>
            <a:r>
              <a:rPr lang="ru-RU" sz="2800" dirty="0"/>
              <a:t>При этом способе адрес блоков данных на носителе задаётся с помощью логического линейного адреса. LBA = [ (</a:t>
            </a:r>
            <a:r>
              <a:rPr lang="ru-RU" sz="2800" dirty="0" err="1"/>
              <a:t>Cylinder</a:t>
            </a:r>
            <a:r>
              <a:rPr lang="ru-RU" sz="2800" dirty="0"/>
              <a:t> * </a:t>
            </a:r>
            <a:r>
              <a:rPr lang="ru-RU" sz="2800" dirty="0" err="1"/>
              <a:t>no</a:t>
            </a:r>
            <a:r>
              <a:rPr lang="ru-RU" sz="2800" dirty="0"/>
              <a:t> </a:t>
            </a:r>
            <a:r>
              <a:rPr lang="ru-RU" sz="2800" dirty="0" err="1"/>
              <a:t>of</a:t>
            </a:r>
            <a:r>
              <a:rPr lang="ru-RU" sz="2800" dirty="0"/>
              <a:t> </a:t>
            </a:r>
            <a:r>
              <a:rPr lang="ru-RU" sz="2800" dirty="0" err="1"/>
              <a:t>heads</a:t>
            </a:r>
            <a:r>
              <a:rPr lang="ru-RU" sz="2800" dirty="0"/>
              <a:t> + </a:t>
            </a:r>
            <a:r>
              <a:rPr lang="ru-RU" sz="2800" dirty="0" err="1"/>
              <a:t>heads</a:t>
            </a:r>
            <a:r>
              <a:rPr lang="ru-RU" sz="2800" dirty="0"/>
              <a:t>) * </a:t>
            </a:r>
            <a:r>
              <a:rPr lang="ru-RU" sz="2800" dirty="0" err="1"/>
              <a:t>sectors</a:t>
            </a:r>
            <a:r>
              <a:rPr lang="ru-RU" sz="2800" dirty="0"/>
              <a:t>/</a:t>
            </a:r>
            <a:r>
              <a:rPr lang="ru-RU" sz="2800" dirty="0" err="1"/>
              <a:t>track</a:t>
            </a:r>
            <a:r>
              <a:rPr lang="ru-RU" sz="2800" dirty="0"/>
              <a:t> ] + (Sector-1) </a:t>
            </a:r>
          </a:p>
        </p:txBody>
      </p:sp>
    </p:spTree>
    <p:extLst>
      <p:ext uri="{BB962C8B-B14F-4D97-AF65-F5344CB8AC3E}">
        <p14:creationId xmlns:p14="http://schemas.microsoft.com/office/powerpoint/2010/main" val="364302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92561" y="-54834"/>
            <a:ext cx="1055852" cy="584775"/>
          </a:xfrm>
          <a:prstGeom prst="rect">
            <a:avLst/>
          </a:prstGeom>
        </p:spPr>
        <p:txBody>
          <a:bodyPr wrap="square">
            <a:spAutoFit/>
          </a:bodyPr>
          <a:lstStyle/>
          <a:p>
            <a:r>
              <a:rPr lang="en-US" sz="3200" b="1" dirty="0"/>
              <a:t>FAT </a:t>
            </a:r>
            <a:endParaRPr lang="ru-RU" sz="3200" b="1" dirty="0"/>
          </a:p>
        </p:txBody>
      </p:sp>
      <p:pic>
        <p:nvPicPr>
          <p:cNvPr id="3" name="Рисунок 2"/>
          <p:cNvPicPr>
            <a:picLocks noChangeAspect="1"/>
          </p:cNvPicPr>
          <p:nvPr/>
        </p:nvPicPr>
        <p:blipFill>
          <a:blip r:embed="rId2"/>
          <a:stretch>
            <a:fillRect/>
          </a:stretch>
        </p:blipFill>
        <p:spPr>
          <a:xfrm>
            <a:off x="7013106" y="529941"/>
            <a:ext cx="5071817" cy="5129714"/>
          </a:xfrm>
          <a:prstGeom prst="rect">
            <a:avLst/>
          </a:prstGeom>
        </p:spPr>
      </p:pic>
      <p:sp>
        <p:nvSpPr>
          <p:cNvPr id="5" name="Прямоугольник 4"/>
          <p:cNvSpPr/>
          <p:nvPr/>
        </p:nvSpPr>
        <p:spPr>
          <a:xfrm>
            <a:off x="208548" y="700899"/>
            <a:ext cx="6144126" cy="5509200"/>
          </a:xfrm>
          <a:prstGeom prst="rect">
            <a:avLst/>
          </a:prstGeom>
        </p:spPr>
        <p:txBody>
          <a:bodyPr wrap="square">
            <a:spAutoFit/>
          </a:bodyPr>
          <a:lstStyle/>
          <a:p>
            <a:r>
              <a:rPr lang="ru-RU" sz="2200" dirty="0"/>
              <a:t>● PBR, Загрузочный сектор содержит программу начальной загрузки операционной системы. Вид этой программы зависит от типа операционной системы, которая будет загружаться из этого раздела. </a:t>
            </a:r>
            <a:endParaRPr lang="ru-RU" sz="2200" dirty="0" smtClean="0"/>
          </a:p>
          <a:p>
            <a:r>
              <a:rPr lang="ru-RU" sz="2200" dirty="0" smtClean="0"/>
              <a:t>● </a:t>
            </a:r>
            <a:r>
              <a:rPr lang="ru-RU" sz="2200" dirty="0"/>
              <a:t>Основная копия FAТ содержит информацию о размещении файлов и каталогов на диске. </a:t>
            </a:r>
            <a:endParaRPr lang="ru-RU" sz="2200" dirty="0" smtClean="0"/>
          </a:p>
          <a:p>
            <a:r>
              <a:rPr lang="ru-RU" sz="2200" dirty="0" smtClean="0"/>
              <a:t>● </a:t>
            </a:r>
            <a:r>
              <a:rPr lang="ru-RU" sz="2200" dirty="0"/>
              <a:t>Резервная копия FAT. </a:t>
            </a:r>
            <a:endParaRPr lang="ru-RU" sz="2200" dirty="0" smtClean="0"/>
          </a:p>
          <a:p>
            <a:r>
              <a:rPr lang="ru-RU" sz="2200" dirty="0" smtClean="0"/>
              <a:t>● </a:t>
            </a:r>
            <a:r>
              <a:rPr lang="ru-RU" sz="2200" dirty="0"/>
              <a:t>Корневой каталог занимает фиксированную область размером в 32 сектора (16 Кбайт), что позволяет хранить 512 записей о файлах и каталогах, так как каждая запись каталога состоит из 32 байт. </a:t>
            </a:r>
            <a:endParaRPr lang="ru-RU" sz="2200" dirty="0" smtClean="0"/>
          </a:p>
          <a:p>
            <a:r>
              <a:rPr lang="ru-RU" sz="2200" dirty="0" smtClean="0"/>
              <a:t>● </a:t>
            </a:r>
            <a:r>
              <a:rPr lang="ru-RU" sz="2200" dirty="0"/>
              <a:t>Область данных предназначена для размещения всех файлов и всех каталогов, кроме корневого каталога</a:t>
            </a:r>
          </a:p>
        </p:txBody>
      </p:sp>
    </p:spTree>
    <p:extLst>
      <p:ext uri="{BB962C8B-B14F-4D97-AF65-F5344CB8AC3E}">
        <p14:creationId xmlns:p14="http://schemas.microsoft.com/office/powerpoint/2010/main" val="2472686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505" y="0"/>
            <a:ext cx="11999495" cy="6124754"/>
          </a:xfrm>
          <a:prstGeom prst="rect">
            <a:avLst/>
          </a:prstGeom>
        </p:spPr>
        <p:txBody>
          <a:bodyPr wrap="square">
            <a:spAutoFit/>
          </a:bodyPr>
          <a:lstStyle/>
          <a:p>
            <a:pPr algn="ctr"/>
            <a:r>
              <a:rPr lang="ru-RU" sz="2800" b="1" dirty="0"/>
              <a:t>Таблица </a:t>
            </a:r>
            <a:r>
              <a:rPr lang="ru-RU" sz="2800" b="1" dirty="0" smtClean="0"/>
              <a:t>FAT</a:t>
            </a:r>
          </a:p>
          <a:p>
            <a:pPr algn="ctr"/>
            <a:endParaRPr lang="ru-RU" sz="2800" b="1" dirty="0" smtClean="0"/>
          </a:p>
          <a:p>
            <a:r>
              <a:rPr lang="ru-RU" sz="2800" dirty="0" smtClean="0"/>
              <a:t> </a:t>
            </a:r>
            <a:r>
              <a:rPr lang="ru-RU" sz="2800" dirty="0"/>
              <a:t>Важная структура тома FAT – это сама таблица FAT, занимающая отдельную логическую область. Она определяет список (цепочку) кластеров, в которых размещаются файлы и папки тома. Возможны следующие состояния: </a:t>
            </a:r>
            <a:endParaRPr lang="ru-RU" sz="2800" dirty="0" smtClean="0"/>
          </a:p>
          <a:p>
            <a:r>
              <a:rPr lang="ru-RU" sz="2800" dirty="0" smtClean="0"/>
              <a:t>● </a:t>
            </a:r>
            <a:r>
              <a:rPr lang="ru-RU" sz="2800" dirty="0"/>
              <a:t>кластер свободен – указатель обнулен; </a:t>
            </a:r>
            <a:endParaRPr lang="ru-RU" sz="2800" dirty="0" smtClean="0"/>
          </a:p>
          <a:p>
            <a:r>
              <a:rPr lang="ru-RU" sz="2800" dirty="0" smtClean="0"/>
              <a:t>● </a:t>
            </a:r>
            <a:r>
              <a:rPr lang="ru-RU" sz="2800" dirty="0"/>
              <a:t>кластер занят файлом и не является последним кластером файла – значение указателя — это номер следующего кластера файла; </a:t>
            </a:r>
            <a:endParaRPr lang="ru-RU" sz="2800" dirty="0" smtClean="0"/>
          </a:p>
          <a:p>
            <a:r>
              <a:rPr lang="ru-RU" sz="2800" dirty="0" smtClean="0"/>
              <a:t>● </a:t>
            </a:r>
            <a:r>
              <a:rPr lang="ru-RU" sz="2800" dirty="0"/>
              <a:t>кластер является последним кластером файла – указатель содержит метку EOC (</a:t>
            </a:r>
            <a:r>
              <a:rPr lang="ru-RU" sz="2800" dirty="0" err="1"/>
              <a:t>End</a:t>
            </a:r>
            <a:r>
              <a:rPr lang="ru-RU" sz="2800" dirty="0"/>
              <a:t> </a:t>
            </a:r>
            <a:r>
              <a:rPr lang="ru-RU" sz="2800" dirty="0" err="1"/>
              <a:t>Of</a:t>
            </a:r>
            <a:r>
              <a:rPr lang="ru-RU" sz="2800" dirty="0"/>
              <a:t> </a:t>
            </a:r>
            <a:r>
              <a:rPr lang="ru-RU" sz="2800" dirty="0" err="1"/>
              <a:t>Clusterchain</a:t>
            </a:r>
            <a:r>
              <a:rPr lang="ru-RU" sz="2800" dirty="0"/>
              <a:t>), значение которой зависит от версии FAT; </a:t>
            </a:r>
            <a:endParaRPr lang="ru-RU" sz="2800" dirty="0" smtClean="0"/>
          </a:p>
          <a:p>
            <a:r>
              <a:rPr lang="ru-RU" sz="2800" dirty="0" smtClean="0"/>
              <a:t>● </a:t>
            </a:r>
            <a:r>
              <a:rPr lang="ru-RU" sz="2800" dirty="0"/>
              <a:t>кластер поврежден – указатель содержит специальную метку. Поврежденный кластер не может использоваться файловой системой для хранения данных; соответствующие указатели не затрагиваются при форматировании тома, когда все остальные указатели обнуляются. </a:t>
            </a:r>
          </a:p>
        </p:txBody>
      </p:sp>
    </p:spTree>
    <p:extLst>
      <p:ext uri="{BB962C8B-B14F-4D97-AF65-F5344CB8AC3E}">
        <p14:creationId xmlns:p14="http://schemas.microsoft.com/office/powerpoint/2010/main" val="1674308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9035" y="779647"/>
            <a:ext cx="9480884" cy="4031873"/>
          </a:xfrm>
          <a:prstGeom prst="rect">
            <a:avLst/>
          </a:prstGeom>
        </p:spPr>
        <p:txBody>
          <a:bodyPr wrap="square">
            <a:spAutoFit/>
          </a:bodyPr>
          <a:lstStyle/>
          <a:p>
            <a:pPr algn="ctr"/>
            <a:r>
              <a:rPr lang="ru-RU" sz="3200" b="1" dirty="0"/>
              <a:t>Достоинства и недостатки FAT </a:t>
            </a:r>
            <a:endParaRPr lang="ru-RU" sz="3200" b="1" dirty="0" smtClean="0"/>
          </a:p>
          <a:p>
            <a:endParaRPr lang="ru-RU" sz="2800" dirty="0" smtClean="0"/>
          </a:p>
          <a:p>
            <a:endParaRPr lang="ru-RU" sz="2800" dirty="0"/>
          </a:p>
          <a:p>
            <a:r>
              <a:rPr lang="ru-RU" sz="2800" dirty="0" smtClean="0"/>
              <a:t>● </a:t>
            </a:r>
            <a:r>
              <a:rPr lang="ru-RU" sz="2800" dirty="0"/>
              <a:t>Низкая устойчивость с мягким сбоям; </a:t>
            </a:r>
            <a:endParaRPr lang="ru-RU" sz="2800" dirty="0" smtClean="0"/>
          </a:p>
          <a:p>
            <a:r>
              <a:rPr lang="ru-RU" sz="2800" dirty="0" smtClean="0"/>
              <a:t>● </a:t>
            </a:r>
            <a:r>
              <a:rPr lang="ru-RU" sz="2800" dirty="0"/>
              <a:t>"Потерянные кластеры"; </a:t>
            </a:r>
            <a:endParaRPr lang="ru-RU" sz="2800" dirty="0" smtClean="0"/>
          </a:p>
          <a:p>
            <a:r>
              <a:rPr lang="ru-RU" sz="2800" dirty="0" smtClean="0"/>
              <a:t>● </a:t>
            </a:r>
            <a:r>
              <a:rPr lang="ru-RU" sz="2800" dirty="0"/>
              <a:t>Поддерживается большинством устройств; </a:t>
            </a:r>
            <a:endParaRPr lang="ru-RU" sz="2800" dirty="0" smtClean="0"/>
          </a:p>
          <a:p>
            <a:r>
              <a:rPr lang="ru-RU" sz="2800" dirty="0" smtClean="0"/>
              <a:t>● </a:t>
            </a:r>
            <a:r>
              <a:rPr lang="ru-RU" sz="2800" dirty="0"/>
              <a:t>Отсутствуют механизмы разграничения доступа; </a:t>
            </a:r>
            <a:endParaRPr lang="ru-RU" sz="2800" dirty="0" smtClean="0"/>
          </a:p>
          <a:p>
            <a:r>
              <a:rPr lang="ru-RU" sz="2800" dirty="0" smtClean="0"/>
              <a:t>● </a:t>
            </a:r>
            <a:r>
              <a:rPr lang="ru-RU" sz="2800" dirty="0"/>
              <a:t>Максимальный размер файла = 32Мб / 2Гб / 4Гб. </a:t>
            </a:r>
            <a:endParaRPr lang="ru-RU" sz="2800" dirty="0" smtClean="0"/>
          </a:p>
          <a:p>
            <a:r>
              <a:rPr lang="ru-RU" sz="2800" dirty="0" smtClean="0"/>
              <a:t>● </a:t>
            </a:r>
            <a:r>
              <a:rPr lang="ru-RU" sz="2800" dirty="0"/>
              <a:t>Максимальный размер тома = 32Мб / 2Гб / 2Тб (4Гб/8Тб) </a:t>
            </a:r>
          </a:p>
        </p:txBody>
      </p:sp>
    </p:spTree>
    <p:extLst>
      <p:ext uri="{BB962C8B-B14F-4D97-AF65-F5344CB8AC3E}">
        <p14:creationId xmlns:p14="http://schemas.microsoft.com/office/powerpoint/2010/main" val="1327957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309" y="-96252"/>
            <a:ext cx="11540691" cy="5755422"/>
          </a:xfrm>
          <a:prstGeom prst="rect">
            <a:avLst/>
          </a:prstGeom>
        </p:spPr>
        <p:txBody>
          <a:bodyPr wrap="square">
            <a:spAutoFit/>
          </a:bodyPr>
          <a:lstStyle/>
          <a:p>
            <a:pPr algn="ctr"/>
            <a:r>
              <a:rPr lang="ru-RU" sz="3200" b="1" dirty="0"/>
              <a:t>Имена файлов FAT </a:t>
            </a:r>
            <a:endParaRPr lang="ru-RU" sz="3200" b="1" dirty="0" smtClean="0"/>
          </a:p>
          <a:p>
            <a:endParaRPr lang="ru-RU" sz="2800" dirty="0" smtClean="0"/>
          </a:p>
          <a:p>
            <a:r>
              <a:rPr lang="ru-RU" sz="2800" dirty="0" smtClean="0"/>
              <a:t>Имя </a:t>
            </a:r>
            <a:r>
              <a:rPr lang="ru-RU" sz="2800" dirty="0"/>
              <a:t>и расширение файла могут содержать любую комбинацию букв, цифр или символов с ASCII-кодами свыше 127; специальные символы распределяются на три группы: </a:t>
            </a:r>
            <a:endParaRPr lang="ru-RU" sz="2800" dirty="0" smtClean="0"/>
          </a:p>
          <a:p>
            <a:endParaRPr lang="ru-RU" sz="2800" dirty="0" smtClean="0"/>
          </a:p>
          <a:p>
            <a:r>
              <a:rPr lang="ru-RU" sz="2800" dirty="0" smtClean="0"/>
              <a:t>Разрешенные</a:t>
            </a:r>
            <a:r>
              <a:rPr lang="ru-RU" sz="2800" dirty="0"/>
              <a:t>: ! # $ % &amp; ( ) - @ ^ _ ` { } ~ ' </a:t>
            </a:r>
            <a:endParaRPr lang="ru-RU" sz="2800" dirty="0" smtClean="0"/>
          </a:p>
          <a:p>
            <a:r>
              <a:rPr lang="ru-RU" sz="2800" dirty="0" smtClean="0"/>
              <a:t>Запрещенные</a:t>
            </a:r>
            <a:r>
              <a:rPr lang="ru-RU" sz="2800" dirty="0"/>
              <a:t>: + , . ; = [ ] </a:t>
            </a:r>
            <a:endParaRPr lang="ru-RU" sz="2800" dirty="0" smtClean="0"/>
          </a:p>
          <a:p>
            <a:r>
              <a:rPr lang="ru-RU" sz="2800" dirty="0" smtClean="0"/>
              <a:t>Служебные</a:t>
            </a:r>
            <a:r>
              <a:rPr lang="ru-RU" sz="2800" dirty="0"/>
              <a:t>: * ? &lt; : &gt; / \ | “ </a:t>
            </a:r>
            <a:endParaRPr lang="ru-RU" sz="2800" dirty="0" smtClean="0"/>
          </a:p>
          <a:p>
            <a:endParaRPr lang="ru-RU" sz="2800" dirty="0" smtClean="0"/>
          </a:p>
          <a:p>
            <a:r>
              <a:rPr lang="ru-RU" sz="2800" dirty="0" smtClean="0"/>
              <a:t>Имя </a:t>
            </a:r>
            <a:r>
              <a:rPr lang="ru-RU" sz="2800" dirty="0"/>
              <a:t>файла не может начинаться или заканчиваться пробелом; </a:t>
            </a:r>
            <a:endParaRPr lang="ru-RU" sz="2800" dirty="0" smtClean="0"/>
          </a:p>
          <a:p>
            <a:r>
              <a:rPr lang="ru-RU" sz="2800" dirty="0" smtClean="0"/>
              <a:t>ни </a:t>
            </a:r>
            <a:r>
              <a:rPr lang="ru-RU" sz="2800" dirty="0"/>
              <a:t>в каком байте поля имени недопустимы служебные символы ASCII, предшествующие пробелу, т.е. 0х00-0х1F (за исключением 0х05 / 0xE5) </a:t>
            </a:r>
          </a:p>
        </p:txBody>
      </p:sp>
    </p:spTree>
    <p:extLst>
      <p:ext uri="{BB962C8B-B14F-4D97-AF65-F5344CB8AC3E}">
        <p14:creationId xmlns:p14="http://schemas.microsoft.com/office/powerpoint/2010/main" val="1644849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9132" y="-77002"/>
            <a:ext cx="11579192" cy="5755422"/>
          </a:xfrm>
          <a:prstGeom prst="rect">
            <a:avLst/>
          </a:prstGeom>
        </p:spPr>
        <p:txBody>
          <a:bodyPr wrap="square">
            <a:spAutoFit/>
          </a:bodyPr>
          <a:lstStyle/>
          <a:p>
            <a:pPr algn="ctr"/>
            <a:r>
              <a:rPr lang="en-US" sz="3200" b="1" dirty="0"/>
              <a:t>NTFS </a:t>
            </a:r>
            <a:endParaRPr lang="ru-RU" sz="3200" b="1" dirty="0" smtClean="0"/>
          </a:p>
          <a:p>
            <a:pPr algn="ctr"/>
            <a:endParaRPr lang="ru-RU" sz="2800" b="1" dirty="0" smtClean="0"/>
          </a:p>
          <a:p>
            <a:pPr algn="ctr"/>
            <a:r>
              <a:rPr lang="en-US" sz="2800" b="1" dirty="0" smtClean="0"/>
              <a:t>New </a:t>
            </a:r>
            <a:r>
              <a:rPr lang="en-US" sz="2800" b="1" dirty="0"/>
              <a:t>Technology File System </a:t>
            </a:r>
            <a:endParaRPr lang="ru-RU" sz="2800" b="1" dirty="0" smtClean="0"/>
          </a:p>
          <a:p>
            <a:endParaRPr lang="ru-RU" sz="2800" dirty="0"/>
          </a:p>
          <a:p>
            <a:r>
              <a:rPr lang="en-US" sz="2800" dirty="0" smtClean="0"/>
              <a:t>NTFS </a:t>
            </a:r>
            <a:r>
              <a:rPr lang="ru-RU" sz="2800" dirty="0"/>
              <a:t>заменила </a:t>
            </a:r>
            <a:r>
              <a:rPr lang="en-US" sz="2800" dirty="0"/>
              <a:t>FAT. </a:t>
            </a:r>
            <a:r>
              <a:rPr lang="ru-RU" sz="2800" dirty="0"/>
              <a:t>Впервые представлена в 1993 в </a:t>
            </a:r>
            <a:r>
              <a:rPr lang="en-US" sz="2800" dirty="0"/>
              <a:t>Windows 3.1. </a:t>
            </a:r>
            <a:r>
              <a:rPr lang="ru-RU" sz="2800" dirty="0"/>
              <a:t>Разработана на основе </a:t>
            </a:r>
            <a:r>
              <a:rPr lang="en-US" sz="2800" dirty="0"/>
              <a:t>HPFS (High Performance File System, </a:t>
            </a:r>
            <a:r>
              <a:rPr lang="ru-RU" sz="2800" dirty="0"/>
              <a:t>которая создавалась </a:t>
            </a:r>
            <a:r>
              <a:rPr lang="en-US" sz="2800" dirty="0"/>
              <a:t>IBM </a:t>
            </a:r>
            <a:r>
              <a:rPr lang="ru-RU" sz="2800" dirty="0"/>
              <a:t>совместно с </a:t>
            </a:r>
            <a:r>
              <a:rPr lang="en-US" sz="2800" dirty="0"/>
              <a:t>Microsoft). </a:t>
            </a:r>
            <a:endParaRPr lang="ru-RU" sz="2800" dirty="0" smtClean="0"/>
          </a:p>
          <a:p>
            <a:r>
              <a:rPr lang="en-US" sz="2800" dirty="0" smtClean="0"/>
              <a:t>OS/2 </a:t>
            </a:r>
            <a:r>
              <a:rPr lang="en-US" sz="2800" dirty="0"/>
              <a:t>— HPFS </a:t>
            </a:r>
            <a:endParaRPr lang="ru-RU" sz="2800" dirty="0" smtClean="0"/>
          </a:p>
          <a:p>
            <a:r>
              <a:rPr lang="en-US" sz="2800" dirty="0" smtClean="0"/>
              <a:t>NTFS </a:t>
            </a:r>
            <a:r>
              <a:rPr lang="en-US" sz="2800" dirty="0"/>
              <a:t>— Windows NT, Windows XP … </a:t>
            </a:r>
            <a:endParaRPr lang="ru-RU" sz="2800" dirty="0" smtClean="0"/>
          </a:p>
          <a:p>
            <a:r>
              <a:rPr lang="ru-RU" sz="2800" dirty="0" smtClean="0"/>
              <a:t>В </a:t>
            </a:r>
            <a:r>
              <a:rPr lang="ru-RU" sz="2800" dirty="0"/>
              <a:t>других ОС представлена в виде дополнительных драйверов. </a:t>
            </a:r>
            <a:endParaRPr lang="ru-RU" sz="2800" dirty="0" smtClean="0"/>
          </a:p>
          <a:p>
            <a:endParaRPr lang="ru-RU" sz="2800" dirty="0"/>
          </a:p>
          <a:p>
            <a:r>
              <a:rPr lang="en-US" sz="2800" dirty="0" smtClean="0"/>
              <a:t>Linux(</a:t>
            </a:r>
            <a:r>
              <a:rPr lang="ru-RU" sz="2800" dirty="0"/>
              <a:t>чтение, чтение/запись), </a:t>
            </a:r>
            <a:r>
              <a:rPr lang="en-US" sz="2800" dirty="0" err="1"/>
              <a:t>MacOS</a:t>
            </a:r>
            <a:r>
              <a:rPr lang="en-US" sz="2800" dirty="0"/>
              <a:t> (</a:t>
            </a:r>
            <a:r>
              <a:rPr lang="ru-RU" sz="2800" dirty="0"/>
              <a:t>чтение, чтение/запись в последних версиях) </a:t>
            </a:r>
          </a:p>
        </p:txBody>
      </p:sp>
    </p:spTree>
    <p:extLst>
      <p:ext uri="{BB962C8B-B14F-4D97-AF65-F5344CB8AC3E}">
        <p14:creationId xmlns:p14="http://schemas.microsoft.com/office/powerpoint/2010/main" val="113393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379" y="163629"/>
            <a:ext cx="11954577" cy="5262979"/>
          </a:xfrm>
          <a:prstGeom prst="rect">
            <a:avLst/>
          </a:prstGeom>
        </p:spPr>
        <p:txBody>
          <a:bodyPr wrap="square">
            <a:spAutoFit/>
          </a:bodyPr>
          <a:lstStyle/>
          <a:p>
            <a:pPr algn="ctr"/>
            <a:r>
              <a:rPr lang="ru-RU" sz="2800" b="1" dirty="0"/>
              <a:t>NTFS </a:t>
            </a:r>
            <a:endParaRPr lang="ru-RU" sz="2800" b="1" dirty="0" smtClean="0"/>
          </a:p>
          <a:p>
            <a:endParaRPr lang="ru-RU" sz="2800" dirty="0"/>
          </a:p>
          <a:p>
            <a:r>
              <a:rPr lang="ru-RU" sz="2800" dirty="0" smtClean="0"/>
              <a:t>Как </a:t>
            </a:r>
            <a:r>
              <a:rPr lang="ru-RU" sz="2800" dirty="0"/>
              <a:t>и любая другая система, NTFS делит все полезное место на кластеры - блоки данных, используемые единовременно. NTFS поддерживает почти любые размеры кластеров - от 512 байт до 64 Кбайт, неким стандартом же считается кластер размером 4 Кбайт. Диск NTFS условно делится на две части. Первые 12% диска отводятся под так называемую MFT зону - пространство, в которое растет метафайл MFT. Запись каких-либо данных в эту область невозможна. MFT-зона всегда держится пустой - это делается для того, чтобы самый главный, служебный файл (MFT) не фрагментировался при своем росте. Остальные 88% диска представляют собой обычное пространство для хранения файлов.</a:t>
            </a:r>
          </a:p>
        </p:txBody>
      </p:sp>
    </p:spTree>
    <p:extLst>
      <p:ext uri="{BB962C8B-B14F-4D97-AF65-F5344CB8AC3E}">
        <p14:creationId xmlns:p14="http://schemas.microsoft.com/office/powerpoint/2010/main" val="379172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006" y="0"/>
            <a:ext cx="11960994" cy="6986528"/>
          </a:xfrm>
          <a:prstGeom prst="rect">
            <a:avLst/>
          </a:prstGeom>
        </p:spPr>
        <p:txBody>
          <a:bodyPr wrap="square">
            <a:spAutoFit/>
          </a:bodyPr>
          <a:lstStyle/>
          <a:p>
            <a:pPr algn="ctr"/>
            <a:r>
              <a:rPr lang="ru-RU" sz="2800" b="1" dirty="0"/>
              <a:t>NTFS. </a:t>
            </a:r>
            <a:endParaRPr lang="ru-RU" sz="2800" b="1" dirty="0" smtClean="0"/>
          </a:p>
          <a:p>
            <a:r>
              <a:rPr lang="ru-RU" sz="2800" dirty="0" smtClean="0"/>
              <a:t>MFT </a:t>
            </a:r>
            <a:r>
              <a:rPr lang="ru-RU" sz="2800" dirty="0"/>
              <a:t>Каждый элемент системы представляет собой файл - даже служебная информация. Самый главный файл на NTFS называется MFT (</a:t>
            </a:r>
            <a:r>
              <a:rPr lang="ru-RU" sz="2800" dirty="0" err="1"/>
              <a:t>Master</a:t>
            </a:r>
            <a:r>
              <a:rPr lang="ru-RU" sz="2800" dirty="0"/>
              <a:t> </a:t>
            </a:r>
            <a:r>
              <a:rPr lang="ru-RU" sz="2800" dirty="0" err="1"/>
              <a:t>File</a:t>
            </a:r>
            <a:r>
              <a:rPr lang="ru-RU" sz="2800" dirty="0"/>
              <a:t> </a:t>
            </a:r>
            <a:r>
              <a:rPr lang="ru-RU" sz="2800" dirty="0" err="1"/>
              <a:t>Table</a:t>
            </a:r>
            <a:r>
              <a:rPr lang="ru-RU" sz="2800" dirty="0"/>
              <a:t>) - общая таблица файлов. Именно он размещается в MFT зоне и представляет собой централизованный каталог всех остальных файлов диска, и, как не парадоксально, себя самого. MFT поделен на записи фиксированного размера (обычно 1 Кбайт), и каждая запись соответствует какому либо файлу (в общем смысле этого слова). Первые 16 файлов носят служебный характер и недоступны операционной системе - они называются метафайлами, причем самый первый метафайл - сам MFT. Эти первые 16 элементов MFT - единственная часть диска, имеющая фиксированное положение. Вторая копия первых трех записей, для надежности - хранится ровно посередине диска. Остальной MFT-файл может располагаться, как и любой другой файл, в произвольных местах </a:t>
            </a:r>
            <a:r>
              <a:rPr lang="ru-RU" sz="2800" dirty="0">
                <a:solidFill>
                  <a:schemeClr val="bg1"/>
                </a:solidFill>
              </a:rPr>
              <a:t>диска - восстановить его положение можно с помощью его самого, "зацепившись" за самую основу - за первый элемент MFT</a:t>
            </a:r>
          </a:p>
        </p:txBody>
      </p:sp>
    </p:spTree>
    <p:extLst>
      <p:ext uri="{BB962C8B-B14F-4D97-AF65-F5344CB8AC3E}">
        <p14:creationId xmlns:p14="http://schemas.microsoft.com/office/powerpoint/2010/main" val="1064280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253" y="144380"/>
            <a:ext cx="11993078" cy="5693866"/>
          </a:xfrm>
          <a:prstGeom prst="rect">
            <a:avLst/>
          </a:prstGeom>
        </p:spPr>
        <p:txBody>
          <a:bodyPr wrap="square">
            <a:spAutoFit/>
          </a:bodyPr>
          <a:lstStyle/>
          <a:p>
            <a:pPr algn="ctr"/>
            <a:r>
              <a:rPr lang="ru-RU" sz="2800" b="1" dirty="0"/>
              <a:t>NTFS. </a:t>
            </a:r>
            <a:r>
              <a:rPr lang="ru-RU" sz="2800" b="1" dirty="0" smtClean="0"/>
              <a:t>Файл</a:t>
            </a:r>
          </a:p>
          <a:p>
            <a:r>
              <a:rPr lang="ru-RU" sz="2800" dirty="0" smtClean="0"/>
              <a:t>● </a:t>
            </a:r>
            <a:r>
              <a:rPr lang="ru-RU" sz="2800" dirty="0"/>
              <a:t>Запись в MFT. В этом месте хранится вся информация о файле, за исключением собственно данных. Имя файла, размер, положение на диске отдельных фрагментов, и т.д. Если для информации не хватает одной записи MFT, то используются несколько, причем не обязательно подряд. </a:t>
            </a:r>
            <a:endParaRPr lang="ru-RU" sz="2800" dirty="0" smtClean="0"/>
          </a:p>
          <a:p>
            <a:r>
              <a:rPr lang="ru-RU" sz="2800" dirty="0" smtClean="0"/>
              <a:t>● </a:t>
            </a:r>
            <a:r>
              <a:rPr lang="ru-RU" sz="2800" dirty="0"/>
              <a:t>Опциональный элемент - потоки данных файла. Во-первых, файл может не иметь данных - в таком случае на него не расходуется свободное место самого диска. Во-вторых, файл может иметь не очень большой размер. Тогда идет в ход довольно удачное решение: данные файла хранятся прямо в MFT, в оставшемся от основных данных месте в пределах одной записи MFT. Файлы, занимающие сотни байт, обычно не имеют своего "физического" воплощения в основной файловой области - все данные такого файла хранятся в одном месте - в MFT</a:t>
            </a:r>
          </a:p>
        </p:txBody>
      </p:sp>
    </p:spTree>
    <p:extLst>
      <p:ext uri="{BB962C8B-B14F-4D97-AF65-F5344CB8AC3E}">
        <p14:creationId xmlns:p14="http://schemas.microsoft.com/office/powerpoint/2010/main" val="745841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128" y="115503"/>
            <a:ext cx="12066872" cy="6124754"/>
          </a:xfrm>
          <a:prstGeom prst="rect">
            <a:avLst/>
          </a:prstGeom>
        </p:spPr>
        <p:txBody>
          <a:bodyPr wrap="square">
            <a:spAutoFit/>
          </a:bodyPr>
          <a:lstStyle/>
          <a:p>
            <a:pPr algn="ctr"/>
            <a:r>
              <a:rPr lang="ru-RU" sz="2800" b="1" dirty="0"/>
              <a:t>NTFS. Данные файла </a:t>
            </a:r>
            <a:endParaRPr lang="ru-RU" sz="2800" b="1" dirty="0" smtClean="0"/>
          </a:p>
          <a:p>
            <a:r>
              <a:rPr lang="ru-RU" sz="2800" dirty="0" smtClean="0"/>
              <a:t>Довольно </a:t>
            </a:r>
            <a:r>
              <a:rPr lang="ru-RU" sz="2800" dirty="0"/>
              <a:t>интересно обстоит дело и с данными файла. Каждый файл на NTFS, в общем-то, имеет несколько абстрактное строение - у него нет как таковых данных, а есть потоки (</a:t>
            </a:r>
            <a:r>
              <a:rPr lang="ru-RU" sz="2800" dirty="0" err="1"/>
              <a:t>streams</a:t>
            </a:r>
            <a:r>
              <a:rPr lang="ru-RU" sz="2800" dirty="0"/>
              <a:t>). Один из потоков и носит привычный нам смысл - данные файла. Но большинство атрибутов файла - тоже потоки! Таким образом, получается, что базовая сущность у файла только одна - номер в MFT, а всё остальное опционально. Данная абстракция может использоваться для создания довольно удобных вещей - например, файлу можно "прилепить" еще один поток, записав в него любые данные - например, информацию об авторе и содержании файла. Эти дополнительные потоки не видны стандартными средствами: наблюдаемый размер файла - это лишь размер основного потока. Можно, к примеру, иметь файл нулевой длины, при стирании которого освободится 1 Гбайт свободного места</a:t>
            </a:r>
          </a:p>
        </p:txBody>
      </p:sp>
    </p:spTree>
    <p:extLst>
      <p:ext uri="{BB962C8B-B14F-4D97-AF65-F5344CB8AC3E}">
        <p14:creationId xmlns:p14="http://schemas.microsoft.com/office/powerpoint/2010/main" val="3680578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131" y="1097279"/>
            <a:ext cx="11790947" cy="3600986"/>
          </a:xfrm>
          <a:prstGeom prst="rect">
            <a:avLst/>
          </a:prstGeom>
        </p:spPr>
        <p:txBody>
          <a:bodyPr wrap="square">
            <a:spAutoFit/>
          </a:bodyPr>
          <a:lstStyle/>
          <a:p>
            <a:pPr algn="ctr"/>
            <a:r>
              <a:rPr lang="ru-RU" sz="3200" b="1" dirty="0"/>
              <a:t>NTFS. Каталог </a:t>
            </a:r>
            <a:endParaRPr lang="ru-RU" sz="3200" b="1" dirty="0" smtClean="0"/>
          </a:p>
          <a:p>
            <a:endParaRPr lang="ru-RU" sz="2800" dirty="0"/>
          </a:p>
          <a:p>
            <a:r>
              <a:rPr lang="ru-RU" sz="2800" dirty="0" smtClean="0"/>
              <a:t>Каталог </a:t>
            </a:r>
            <a:r>
              <a:rPr lang="ru-RU" sz="2800" dirty="0"/>
              <a:t>на NTFS представляет собой специфический файл, хранящий ссылки на другие файлы и каталоги, создавая иерархическое строение данных на диске. Файл каталога поделен на блоки, каждый из которых содержит имя файла, базовые атрибуты и ссылку на элемент MFT, который уже предоставляет полную информацию об элементе каталога. Внутренняя структура каталога представляет собой бинарное дерево</a:t>
            </a:r>
          </a:p>
        </p:txBody>
      </p:sp>
    </p:spTree>
    <p:extLst>
      <p:ext uri="{BB962C8B-B14F-4D97-AF65-F5344CB8AC3E}">
        <p14:creationId xmlns:p14="http://schemas.microsoft.com/office/powerpoint/2010/main" val="277703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379" y="96253"/>
            <a:ext cx="11867949" cy="5693866"/>
          </a:xfrm>
          <a:prstGeom prst="rect">
            <a:avLst/>
          </a:prstGeom>
        </p:spPr>
        <p:txBody>
          <a:bodyPr wrap="square">
            <a:spAutoFit/>
          </a:bodyPr>
          <a:lstStyle/>
          <a:p>
            <a:pPr algn="ctr"/>
            <a:r>
              <a:rPr lang="ru-RU" sz="2800" b="1" dirty="0"/>
              <a:t>Задачи ОС </a:t>
            </a:r>
            <a:endParaRPr lang="ru-RU" sz="2800" b="1" dirty="0" smtClean="0"/>
          </a:p>
          <a:p>
            <a:endParaRPr lang="ru-RU" sz="2400" dirty="0" smtClean="0"/>
          </a:p>
          <a:p>
            <a:r>
              <a:rPr lang="ru-RU" sz="2400" b="1" dirty="0" smtClean="0"/>
              <a:t>Подсистема </a:t>
            </a:r>
            <a:r>
              <a:rPr lang="ru-RU" sz="2400" b="1" dirty="0"/>
              <a:t>ввода-вывода (</a:t>
            </a:r>
            <a:r>
              <a:rPr lang="ru-RU" sz="2400" b="1" dirty="0" err="1"/>
              <a:t>Input-Output</a:t>
            </a:r>
            <a:r>
              <a:rPr lang="ru-RU" sz="2400" b="1" dirty="0"/>
              <a:t> </a:t>
            </a:r>
            <a:r>
              <a:rPr lang="ru-RU" sz="2400" b="1" dirty="0" err="1"/>
              <a:t>Subsystem</a:t>
            </a:r>
            <a:r>
              <a:rPr lang="ru-RU" sz="2400" b="1" dirty="0"/>
              <a:t>) </a:t>
            </a:r>
            <a:r>
              <a:rPr lang="ru-RU" sz="2400" dirty="0"/>
              <a:t>мультипрограммной ОС при обмене данными с внешними устройствами компьютера должна решать ряд общих задач, из которых наиболее важными являются следующие: </a:t>
            </a:r>
            <a:endParaRPr lang="ru-RU" sz="2400" dirty="0" smtClean="0"/>
          </a:p>
          <a:p>
            <a:r>
              <a:rPr lang="ru-RU" sz="2400" dirty="0" smtClean="0"/>
              <a:t>● </a:t>
            </a:r>
            <a:r>
              <a:rPr lang="ru-RU" sz="2400" dirty="0"/>
              <a:t>организация параллельной работы устройств ввода-вывода и процессора; </a:t>
            </a:r>
            <a:endParaRPr lang="ru-RU" sz="2400" dirty="0" smtClean="0"/>
          </a:p>
          <a:p>
            <a:r>
              <a:rPr lang="ru-RU" sz="2400" dirty="0" smtClean="0"/>
              <a:t>● </a:t>
            </a:r>
            <a:r>
              <a:rPr lang="ru-RU" sz="2400" dirty="0"/>
              <a:t>согласование скоростей обмена и кэширование данных; </a:t>
            </a:r>
            <a:endParaRPr lang="ru-RU" sz="2400" dirty="0" smtClean="0"/>
          </a:p>
          <a:p>
            <a:r>
              <a:rPr lang="ru-RU" sz="2400" dirty="0" smtClean="0"/>
              <a:t>● </a:t>
            </a:r>
            <a:r>
              <a:rPr lang="ru-RU" sz="2400" dirty="0"/>
              <a:t>разделение устройств и данных между процессами; </a:t>
            </a:r>
            <a:endParaRPr lang="ru-RU" sz="2400" dirty="0" smtClean="0"/>
          </a:p>
          <a:p>
            <a:r>
              <a:rPr lang="ru-RU" sz="2400" dirty="0" smtClean="0"/>
              <a:t>● </a:t>
            </a:r>
            <a:r>
              <a:rPr lang="ru-RU" sz="2400" dirty="0"/>
              <a:t>обеспечение удобного логического интерфейса между устройствами и остальной частью системы; </a:t>
            </a:r>
            <a:endParaRPr lang="ru-RU" sz="2400" dirty="0" smtClean="0"/>
          </a:p>
          <a:p>
            <a:r>
              <a:rPr lang="ru-RU" sz="2400" dirty="0" smtClean="0"/>
              <a:t>● </a:t>
            </a:r>
            <a:r>
              <a:rPr lang="ru-RU" sz="2400" dirty="0"/>
              <a:t>поддержка широкого спектра драйверов с возможностью простого включения в систему нового драйвера; </a:t>
            </a:r>
            <a:endParaRPr lang="ru-RU" sz="2400" dirty="0" smtClean="0"/>
          </a:p>
          <a:p>
            <a:r>
              <a:rPr lang="ru-RU" sz="2400" dirty="0" smtClean="0"/>
              <a:t>● </a:t>
            </a:r>
            <a:r>
              <a:rPr lang="ru-RU" sz="2400" dirty="0"/>
              <a:t>динамическая загрузка и выгрузка драйверов; </a:t>
            </a:r>
            <a:endParaRPr lang="ru-RU" sz="2400" dirty="0" smtClean="0"/>
          </a:p>
          <a:p>
            <a:r>
              <a:rPr lang="ru-RU" sz="2400" dirty="0" smtClean="0"/>
              <a:t>● </a:t>
            </a:r>
            <a:r>
              <a:rPr lang="ru-RU" sz="2400" dirty="0"/>
              <a:t>поддержка нескольких файловых систем; </a:t>
            </a:r>
            <a:endParaRPr lang="ru-RU" sz="2400" dirty="0" smtClean="0"/>
          </a:p>
          <a:p>
            <a:r>
              <a:rPr lang="ru-RU" sz="2400" dirty="0" smtClean="0"/>
              <a:t>● </a:t>
            </a:r>
            <a:r>
              <a:rPr lang="ru-RU" sz="2400" dirty="0"/>
              <a:t>поддержка синхронных и асинхронных операций </a:t>
            </a:r>
            <a:r>
              <a:rPr lang="ru-RU" sz="2400" dirty="0" smtClean="0"/>
              <a:t>ввода</a:t>
            </a:r>
            <a:r>
              <a:rPr lang="en-US" sz="2400" dirty="0" smtClean="0"/>
              <a:t>-</a:t>
            </a:r>
            <a:r>
              <a:rPr lang="ru-RU" sz="2400" dirty="0" smtClean="0"/>
              <a:t>вывода</a:t>
            </a:r>
            <a:endParaRPr lang="ru-RU" sz="2400" dirty="0"/>
          </a:p>
        </p:txBody>
      </p:sp>
    </p:spTree>
    <p:extLst>
      <p:ext uri="{BB962C8B-B14F-4D97-AF65-F5344CB8AC3E}">
        <p14:creationId xmlns:p14="http://schemas.microsoft.com/office/powerpoint/2010/main" val="2822238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8804" y="664141"/>
            <a:ext cx="11733196" cy="4832092"/>
          </a:xfrm>
          <a:prstGeom prst="rect">
            <a:avLst/>
          </a:prstGeom>
        </p:spPr>
        <p:txBody>
          <a:bodyPr wrap="square">
            <a:spAutoFit/>
          </a:bodyPr>
          <a:lstStyle/>
          <a:p>
            <a:pPr algn="ctr"/>
            <a:r>
              <a:rPr lang="ru-RU" sz="2800" b="1" dirty="0"/>
              <a:t>Достоинства и недостатки NTFS </a:t>
            </a:r>
            <a:endParaRPr lang="ru-RU" sz="2800" b="1" dirty="0" smtClean="0"/>
          </a:p>
          <a:p>
            <a:endParaRPr lang="ru-RU" sz="2800" dirty="0"/>
          </a:p>
          <a:p>
            <a:r>
              <a:rPr lang="ru-RU" sz="2800" dirty="0" smtClean="0"/>
              <a:t>● </a:t>
            </a:r>
            <a:r>
              <a:rPr lang="ru-RU" sz="2800" dirty="0"/>
              <a:t>Высокая устойчивость с мягким сбоям; </a:t>
            </a:r>
            <a:endParaRPr lang="ru-RU" sz="2800" dirty="0" smtClean="0"/>
          </a:p>
          <a:p>
            <a:r>
              <a:rPr lang="ru-RU" sz="2800" dirty="0" smtClean="0"/>
              <a:t>● </a:t>
            </a:r>
            <a:r>
              <a:rPr lang="ru-RU" sz="2800" dirty="0"/>
              <a:t>Поддерживается не всеми ОС, устройствами; </a:t>
            </a:r>
            <a:endParaRPr lang="ru-RU" sz="2800" dirty="0" smtClean="0"/>
          </a:p>
          <a:p>
            <a:r>
              <a:rPr lang="ru-RU" sz="2800" dirty="0" smtClean="0"/>
              <a:t>● </a:t>
            </a:r>
            <a:r>
              <a:rPr lang="ru-RU" sz="2800" dirty="0"/>
              <a:t>Максимальный размер файла = 2^44(практика), 2^64(теория); </a:t>
            </a:r>
            <a:endParaRPr lang="ru-RU" sz="2800" dirty="0" smtClean="0"/>
          </a:p>
          <a:p>
            <a:r>
              <a:rPr lang="ru-RU" sz="2800" dirty="0" smtClean="0"/>
              <a:t>● </a:t>
            </a:r>
            <a:r>
              <a:rPr lang="ru-RU" sz="2800" dirty="0"/>
              <a:t>Максимальный размер тома = 9.4 </a:t>
            </a:r>
            <a:r>
              <a:rPr lang="ru-RU" sz="2800" dirty="0" err="1"/>
              <a:t>зетабайт</a:t>
            </a:r>
            <a:r>
              <a:rPr lang="ru-RU" sz="2800" dirty="0"/>
              <a:t>; </a:t>
            </a:r>
            <a:endParaRPr lang="ru-RU" sz="2800" dirty="0" smtClean="0"/>
          </a:p>
          <a:p>
            <a:r>
              <a:rPr lang="ru-RU" sz="2800" dirty="0" smtClean="0"/>
              <a:t>● </a:t>
            </a:r>
            <a:r>
              <a:rPr lang="ru-RU" sz="2800" dirty="0"/>
              <a:t>Максимальный размер диска = 2^64 (16 </a:t>
            </a:r>
            <a:r>
              <a:rPr lang="ru-RU" sz="2800" dirty="0" err="1"/>
              <a:t>экcабайт</a:t>
            </a:r>
            <a:r>
              <a:rPr lang="ru-RU" sz="2800" dirty="0"/>
              <a:t>, ~16тыс.Тб); </a:t>
            </a:r>
            <a:endParaRPr lang="ru-RU" sz="2800" dirty="0" smtClean="0"/>
          </a:p>
          <a:p>
            <a:r>
              <a:rPr lang="ru-RU" sz="2800" dirty="0" smtClean="0"/>
              <a:t>● </a:t>
            </a:r>
            <a:r>
              <a:rPr lang="ru-RU" sz="2800" dirty="0"/>
              <a:t>Поддерживает жёсткие ссылки и символьные ссылки(?); </a:t>
            </a:r>
            <a:endParaRPr lang="ru-RU" sz="2800" dirty="0" smtClean="0"/>
          </a:p>
          <a:p>
            <a:r>
              <a:rPr lang="ru-RU" sz="2800" dirty="0" smtClean="0"/>
              <a:t>● </a:t>
            </a:r>
            <a:r>
              <a:rPr lang="ru-RU" sz="2800" dirty="0"/>
              <a:t>Есть средства разграничения доступа / шифрования; </a:t>
            </a:r>
            <a:endParaRPr lang="ru-RU" sz="2800" dirty="0" smtClean="0"/>
          </a:p>
          <a:p>
            <a:r>
              <a:rPr lang="ru-RU" sz="2800" dirty="0" smtClean="0"/>
              <a:t>● </a:t>
            </a:r>
            <a:r>
              <a:rPr lang="ru-RU" sz="2800" dirty="0" err="1"/>
              <a:t>Журналирование</a:t>
            </a:r>
            <a:r>
              <a:rPr lang="ru-RU" sz="2800" dirty="0"/>
              <a:t>; </a:t>
            </a:r>
            <a:endParaRPr lang="ru-RU" sz="2800" dirty="0" smtClean="0"/>
          </a:p>
          <a:p>
            <a:r>
              <a:rPr lang="ru-RU" sz="2800" dirty="0" smtClean="0"/>
              <a:t>● </a:t>
            </a:r>
            <a:r>
              <a:rPr lang="ru-RU" sz="2800" dirty="0"/>
              <a:t>Сжатие. </a:t>
            </a:r>
          </a:p>
        </p:txBody>
      </p:sp>
    </p:spTree>
    <p:extLst>
      <p:ext uri="{BB962C8B-B14F-4D97-AF65-F5344CB8AC3E}">
        <p14:creationId xmlns:p14="http://schemas.microsoft.com/office/powerpoint/2010/main" val="2052205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6883" y="500514"/>
            <a:ext cx="11569567" cy="2739211"/>
          </a:xfrm>
          <a:prstGeom prst="rect">
            <a:avLst/>
          </a:prstGeom>
        </p:spPr>
        <p:txBody>
          <a:bodyPr wrap="square">
            <a:spAutoFit/>
          </a:bodyPr>
          <a:lstStyle/>
          <a:p>
            <a:pPr algn="ctr"/>
            <a:r>
              <a:rPr lang="ru-RU" sz="3200" dirty="0"/>
              <a:t>Ext3 </a:t>
            </a:r>
            <a:endParaRPr lang="ru-RU" sz="3200" dirty="0" smtClean="0"/>
          </a:p>
          <a:p>
            <a:endParaRPr lang="ru-RU" sz="2800" dirty="0"/>
          </a:p>
          <a:p>
            <a:r>
              <a:rPr lang="ru-RU" sz="2800" b="1" dirty="0" err="1" smtClean="0"/>
              <a:t>Third</a:t>
            </a:r>
            <a:r>
              <a:rPr lang="ru-RU" sz="2800" b="1" dirty="0" smtClean="0"/>
              <a:t> </a:t>
            </a:r>
            <a:r>
              <a:rPr lang="ru-RU" sz="2800" b="1" dirty="0" err="1"/>
              <a:t>Extended</a:t>
            </a:r>
            <a:r>
              <a:rPr lang="ru-RU" sz="2800" b="1" dirty="0"/>
              <a:t> </a:t>
            </a:r>
            <a:r>
              <a:rPr lang="ru-RU" sz="2800" b="1" dirty="0" err="1"/>
              <a:t>File</a:t>
            </a:r>
            <a:r>
              <a:rPr lang="ru-RU" sz="2800" b="1" dirty="0"/>
              <a:t> </a:t>
            </a:r>
            <a:r>
              <a:rPr lang="ru-RU" sz="2800" b="1" dirty="0" err="1"/>
              <a:t>System</a:t>
            </a:r>
            <a:r>
              <a:rPr lang="ru-RU" sz="2800" b="1" dirty="0"/>
              <a:t> </a:t>
            </a:r>
            <a:r>
              <a:rPr lang="ru-RU" sz="2800" dirty="0"/>
              <a:t>(третья версия расширенной файловой системы), сокращённо ext3 или ext3fs — </a:t>
            </a:r>
            <a:r>
              <a:rPr lang="ru-RU" sz="2800" dirty="0" err="1"/>
              <a:t>журналируемая</a:t>
            </a:r>
            <a:r>
              <a:rPr lang="ru-RU" sz="2800" dirty="0"/>
              <a:t> файловая система, используемая в операционных системах на ядре </a:t>
            </a:r>
            <a:r>
              <a:rPr lang="ru-RU" sz="2800" dirty="0" err="1"/>
              <a:t>Linux</a:t>
            </a:r>
            <a:r>
              <a:rPr lang="ru-RU" sz="2800" dirty="0"/>
              <a:t>, является файловой системой по умолчанию во многих дистрибутивах</a:t>
            </a:r>
          </a:p>
        </p:txBody>
      </p:sp>
    </p:spTree>
    <p:extLst>
      <p:ext uri="{BB962C8B-B14F-4D97-AF65-F5344CB8AC3E}">
        <p14:creationId xmlns:p14="http://schemas.microsoft.com/office/powerpoint/2010/main" val="4250515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3254" y="548640"/>
            <a:ext cx="11839074" cy="4462760"/>
          </a:xfrm>
          <a:prstGeom prst="rect">
            <a:avLst/>
          </a:prstGeom>
        </p:spPr>
        <p:txBody>
          <a:bodyPr wrap="square">
            <a:spAutoFit/>
          </a:bodyPr>
          <a:lstStyle/>
          <a:p>
            <a:pPr algn="ctr"/>
            <a:r>
              <a:rPr lang="ru-RU" sz="3200" b="1" dirty="0"/>
              <a:t>Ext3 </a:t>
            </a:r>
            <a:endParaRPr lang="en-US" sz="3200" b="1" dirty="0" smtClean="0"/>
          </a:p>
          <a:p>
            <a:endParaRPr lang="en-US" sz="2800" dirty="0"/>
          </a:p>
          <a:p>
            <a:pPr algn="just"/>
            <a:r>
              <a:rPr lang="ru-RU" sz="2800" dirty="0" smtClean="0"/>
              <a:t>Граф</a:t>
            </a:r>
            <a:r>
              <a:rPr lang="ru-RU" sz="2800" dirty="0"/>
              <a:t>, описывающий иерархию каталогов файловой системы </a:t>
            </a:r>
            <a:r>
              <a:rPr lang="ru-RU" sz="2800" dirty="0" err="1"/>
              <a:t>ext</a:t>
            </a:r>
            <a:r>
              <a:rPr lang="ru-RU" sz="2800" dirty="0"/>
              <a:t>, представляет собой сеть. Причиной такой организации является то, что один файл может входить сразу в несколько каталогов. Все типы файлов имеют символьные имена. В иерархически организованных файловых системах обычно используются три типа имен: простые, составные и относительные. Не является исключением и </a:t>
            </a:r>
            <a:r>
              <a:rPr lang="ru-RU" sz="2800" dirty="0" err="1"/>
              <a:t>ext</a:t>
            </a:r>
            <a:r>
              <a:rPr lang="ru-RU" sz="2800" dirty="0"/>
              <a:t>. Ограничения на простое имя состоят в том что, его длина не должна превышать 255 символов, а также в имени не должны присутствовать символ NULL и слеш</a:t>
            </a:r>
          </a:p>
        </p:txBody>
      </p:sp>
    </p:spTree>
    <p:extLst>
      <p:ext uri="{BB962C8B-B14F-4D97-AF65-F5344CB8AC3E}">
        <p14:creationId xmlns:p14="http://schemas.microsoft.com/office/powerpoint/2010/main" val="4102319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882" y="0"/>
            <a:ext cx="11588816" cy="6124754"/>
          </a:xfrm>
          <a:prstGeom prst="rect">
            <a:avLst/>
          </a:prstGeom>
        </p:spPr>
        <p:txBody>
          <a:bodyPr wrap="square">
            <a:spAutoFit/>
          </a:bodyPr>
          <a:lstStyle/>
          <a:p>
            <a:pPr algn="ctr"/>
            <a:r>
              <a:rPr lang="ru-RU" sz="3200" b="1" dirty="0"/>
              <a:t>Ext3</a:t>
            </a:r>
            <a:r>
              <a:rPr lang="ru-RU" sz="3200" dirty="0"/>
              <a:t> </a:t>
            </a:r>
            <a:endParaRPr lang="en-US" sz="3200" dirty="0" smtClean="0"/>
          </a:p>
          <a:p>
            <a:endParaRPr lang="en-US" sz="2400" dirty="0"/>
          </a:p>
          <a:p>
            <a:r>
              <a:rPr lang="ru-RU" sz="2800" dirty="0" smtClean="0"/>
              <a:t>Атрибутами </a:t>
            </a:r>
            <a:r>
              <a:rPr lang="ru-RU" sz="2800" dirty="0"/>
              <a:t>файловой системы ext2 являются: </a:t>
            </a:r>
            <a:endParaRPr lang="en-US" sz="2800" dirty="0" smtClean="0"/>
          </a:p>
          <a:p>
            <a:r>
              <a:rPr lang="ru-RU" sz="2800" dirty="0" smtClean="0"/>
              <a:t>● </a:t>
            </a:r>
            <a:r>
              <a:rPr lang="ru-RU" sz="2800" dirty="0"/>
              <a:t>тип и права доступа к файлу, </a:t>
            </a:r>
            <a:endParaRPr lang="en-US" sz="2800" dirty="0" smtClean="0"/>
          </a:p>
          <a:p>
            <a:r>
              <a:rPr lang="ru-RU" sz="2800" dirty="0" smtClean="0"/>
              <a:t>● </a:t>
            </a:r>
            <a:r>
              <a:rPr lang="ru-RU" sz="2800" dirty="0"/>
              <a:t>владелец, группа доступа, </a:t>
            </a:r>
            <a:endParaRPr lang="en-US" sz="2800" dirty="0" smtClean="0"/>
          </a:p>
          <a:p>
            <a:r>
              <a:rPr lang="ru-RU" sz="2800" dirty="0" smtClean="0"/>
              <a:t>● </a:t>
            </a:r>
            <a:r>
              <a:rPr lang="ru-RU" sz="2800" dirty="0"/>
              <a:t>информация о разрешённых операциях, </a:t>
            </a:r>
            <a:endParaRPr lang="en-US" sz="2800" dirty="0" smtClean="0"/>
          </a:p>
          <a:p>
            <a:r>
              <a:rPr lang="ru-RU" sz="2800" dirty="0" smtClean="0"/>
              <a:t>● </a:t>
            </a:r>
            <a:r>
              <a:rPr lang="ru-RU" sz="2800" dirty="0"/>
              <a:t>время создания, дата последнего доступа, дата последнего изменения и время последнего удаления, </a:t>
            </a:r>
            <a:endParaRPr lang="en-US" sz="2800" dirty="0" smtClean="0"/>
          </a:p>
          <a:p>
            <a:r>
              <a:rPr lang="ru-RU" sz="2800" dirty="0" smtClean="0"/>
              <a:t>● </a:t>
            </a:r>
            <a:r>
              <a:rPr lang="ru-RU" sz="2800" dirty="0"/>
              <a:t>текущий размер файла, </a:t>
            </a:r>
            <a:endParaRPr lang="en-US" sz="2800" dirty="0" smtClean="0"/>
          </a:p>
          <a:p>
            <a:r>
              <a:rPr lang="ru-RU" sz="2800" dirty="0" smtClean="0"/>
              <a:t>● </a:t>
            </a:r>
            <a:r>
              <a:rPr lang="ru-RU" sz="2800" dirty="0"/>
              <a:t>спецификация файла: 1. обычный файл, 2. каталог, 3. файл байт-ориентированного устройства, 4. файл блочно-ориентированного устройства, 5. именованный канал, 6. символическая ссылка, </a:t>
            </a:r>
            <a:endParaRPr lang="en-US" sz="2800" dirty="0" smtClean="0"/>
          </a:p>
          <a:p>
            <a:r>
              <a:rPr lang="ru-RU" sz="2800" dirty="0" smtClean="0"/>
              <a:t>● </a:t>
            </a:r>
            <a:r>
              <a:rPr lang="ru-RU" sz="2800" dirty="0"/>
              <a:t>число занимаемых блоков, </a:t>
            </a:r>
            <a:endParaRPr lang="en-US" sz="2800" dirty="0" smtClean="0"/>
          </a:p>
          <a:p>
            <a:r>
              <a:rPr lang="ru-RU" sz="2800" dirty="0" smtClean="0"/>
              <a:t>● </a:t>
            </a:r>
            <a:r>
              <a:rPr lang="ru-RU" sz="2800" dirty="0"/>
              <a:t>…</a:t>
            </a:r>
          </a:p>
        </p:txBody>
      </p:sp>
    </p:spTree>
    <p:extLst>
      <p:ext uri="{BB962C8B-B14F-4D97-AF65-F5344CB8AC3E}">
        <p14:creationId xmlns:p14="http://schemas.microsoft.com/office/powerpoint/2010/main" val="912901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379" y="105879"/>
            <a:ext cx="11848699" cy="6617196"/>
          </a:xfrm>
          <a:prstGeom prst="rect">
            <a:avLst/>
          </a:prstGeom>
        </p:spPr>
        <p:txBody>
          <a:bodyPr wrap="square">
            <a:spAutoFit/>
          </a:bodyPr>
          <a:lstStyle/>
          <a:p>
            <a:pPr algn="ctr"/>
            <a:r>
              <a:rPr lang="ru-RU" sz="3200" b="1" dirty="0"/>
              <a:t>Ext3 </a:t>
            </a:r>
            <a:endParaRPr lang="en-US" sz="3200" b="1" dirty="0" smtClean="0"/>
          </a:p>
          <a:p>
            <a:endParaRPr lang="en-US" sz="2800" dirty="0"/>
          </a:p>
          <a:p>
            <a:r>
              <a:rPr lang="ru-RU" sz="2800" dirty="0" smtClean="0"/>
              <a:t>Как </a:t>
            </a:r>
            <a:r>
              <a:rPr lang="ru-RU" sz="2800" dirty="0"/>
              <a:t>и в любой файловой системе UNIX, в составе </a:t>
            </a:r>
            <a:r>
              <a:rPr lang="ru-RU" sz="2800" dirty="0" err="1"/>
              <a:t>ext</a:t>
            </a:r>
            <a:r>
              <a:rPr lang="ru-RU" sz="2800" dirty="0"/>
              <a:t> можно выделить следующие составляющие: </a:t>
            </a:r>
            <a:endParaRPr lang="en-US" sz="2800" dirty="0" smtClean="0"/>
          </a:p>
          <a:p>
            <a:r>
              <a:rPr lang="ru-RU" sz="2800" dirty="0" smtClean="0"/>
              <a:t>● </a:t>
            </a:r>
            <a:r>
              <a:rPr lang="ru-RU" sz="2800" dirty="0"/>
              <a:t>блоки и группы блоков; </a:t>
            </a:r>
            <a:endParaRPr lang="en-US" sz="2800" dirty="0" smtClean="0"/>
          </a:p>
          <a:p>
            <a:r>
              <a:rPr lang="ru-RU" sz="2800" dirty="0" smtClean="0"/>
              <a:t>● </a:t>
            </a:r>
            <a:r>
              <a:rPr lang="ru-RU" sz="2800" dirty="0"/>
              <a:t>индексный дескриптор; </a:t>
            </a:r>
            <a:endParaRPr lang="en-US" sz="2800" dirty="0" smtClean="0"/>
          </a:p>
          <a:p>
            <a:r>
              <a:rPr lang="ru-RU" sz="2800" dirty="0" smtClean="0"/>
              <a:t> </a:t>
            </a:r>
            <a:r>
              <a:rPr lang="ru-RU" sz="2800" dirty="0" err="1"/>
              <a:t>суперблок</a:t>
            </a:r>
            <a:r>
              <a:rPr lang="ru-RU" sz="2800" dirty="0"/>
              <a:t>; </a:t>
            </a:r>
            <a:r>
              <a:rPr lang="ru-RU" sz="2800" dirty="0" smtClean="0"/>
              <a:t>В</a:t>
            </a:r>
            <a:endParaRPr lang="en-US" sz="2800" dirty="0" smtClean="0"/>
          </a:p>
          <a:p>
            <a:r>
              <a:rPr lang="ru-RU" sz="2800" dirty="0" smtClean="0"/>
              <a:t>сё </a:t>
            </a:r>
            <a:r>
              <a:rPr lang="ru-RU" sz="2800" dirty="0"/>
              <a:t>пространство раздела диска разбивается на блоки фиксированного размера, кратные размеру сектора: 1024, 2048, 4096 или 8192 байт. Размер блока указывается при создании файловой системы на разделе диска. Меньший размер блока позволяет сэкономить место на жёстком диске, но также ограничивает максимальный размер файловой системы. Все блоки имеют порядковые номера. С целью уменьшения фрагментации и количества перемещений головок жёсткого диска при чтении больших </a:t>
            </a:r>
            <a:r>
              <a:rPr lang="ru-RU" sz="2800" dirty="0">
                <a:solidFill>
                  <a:schemeClr val="bg1"/>
                </a:solidFill>
              </a:rPr>
              <a:t>массивов данных блоки объединяются в группы блоков.</a:t>
            </a:r>
          </a:p>
        </p:txBody>
      </p:sp>
    </p:spTree>
    <p:extLst>
      <p:ext uri="{BB962C8B-B14F-4D97-AF65-F5344CB8AC3E}">
        <p14:creationId xmlns:p14="http://schemas.microsoft.com/office/powerpoint/2010/main" val="2448714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384" y="163629"/>
            <a:ext cx="5977288" cy="5324535"/>
          </a:xfrm>
          <a:prstGeom prst="rect">
            <a:avLst/>
          </a:prstGeom>
        </p:spPr>
        <p:txBody>
          <a:bodyPr wrap="square">
            <a:spAutoFit/>
          </a:bodyPr>
          <a:lstStyle/>
          <a:p>
            <a:r>
              <a:rPr lang="ru-RU" sz="3200" b="1" dirty="0"/>
              <a:t>Ext3 </a:t>
            </a:r>
            <a:endParaRPr lang="en-US" sz="3200" b="1" dirty="0" smtClean="0"/>
          </a:p>
          <a:p>
            <a:endParaRPr lang="en-US" sz="2800" dirty="0"/>
          </a:p>
          <a:p>
            <a:r>
              <a:rPr lang="ru-RU" sz="2800" dirty="0" smtClean="0"/>
              <a:t>Базовым </a:t>
            </a:r>
            <a:r>
              <a:rPr lang="ru-RU" sz="2800" dirty="0"/>
              <a:t>понятием файловой системы является индексный дескриптор, или </a:t>
            </a:r>
            <a:r>
              <a:rPr lang="ru-RU" sz="2800" dirty="0" err="1"/>
              <a:t>inode</a:t>
            </a:r>
            <a:r>
              <a:rPr lang="ru-RU" sz="2800" dirty="0"/>
              <a:t> (англ. </a:t>
            </a:r>
            <a:r>
              <a:rPr lang="ru-RU" sz="2800" dirty="0" err="1"/>
              <a:t>information</a:t>
            </a:r>
            <a:r>
              <a:rPr lang="ru-RU" sz="2800" dirty="0"/>
              <a:t> </a:t>
            </a:r>
            <a:r>
              <a:rPr lang="ru-RU" sz="2800" dirty="0" err="1"/>
              <a:t>node</a:t>
            </a:r>
            <a:r>
              <a:rPr lang="ru-RU" sz="2800" dirty="0"/>
              <a:t>). Это специальная структура, которая содержит информацию об атрибутах и физическом расположении файла. Индексные </a:t>
            </a:r>
            <a:r>
              <a:rPr lang="ru-RU" sz="2800" dirty="0" err="1"/>
              <a:t>декрипторы</a:t>
            </a:r>
            <a:r>
              <a:rPr lang="ru-RU" sz="2800" dirty="0"/>
              <a:t> объединены в таблицу, которая содержится в начале каждой группы блоков. </a:t>
            </a:r>
          </a:p>
        </p:txBody>
      </p:sp>
      <p:pic>
        <p:nvPicPr>
          <p:cNvPr id="3" name="Рисунок 2"/>
          <p:cNvPicPr>
            <a:picLocks noChangeAspect="1"/>
          </p:cNvPicPr>
          <p:nvPr/>
        </p:nvPicPr>
        <p:blipFill>
          <a:blip r:embed="rId2"/>
          <a:stretch>
            <a:fillRect/>
          </a:stretch>
        </p:blipFill>
        <p:spPr>
          <a:xfrm>
            <a:off x="6194273" y="2656573"/>
            <a:ext cx="5913416" cy="4044013"/>
          </a:xfrm>
          <a:prstGeom prst="rect">
            <a:avLst/>
          </a:prstGeom>
        </p:spPr>
      </p:pic>
    </p:spTree>
    <p:extLst>
      <p:ext uri="{BB962C8B-B14F-4D97-AF65-F5344CB8AC3E}">
        <p14:creationId xmlns:p14="http://schemas.microsoft.com/office/powerpoint/2010/main" val="4048174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0931" y="885525"/>
            <a:ext cx="8845617" cy="3539430"/>
          </a:xfrm>
          <a:prstGeom prst="rect">
            <a:avLst/>
          </a:prstGeom>
        </p:spPr>
        <p:txBody>
          <a:bodyPr wrap="square">
            <a:spAutoFit/>
          </a:bodyPr>
          <a:lstStyle/>
          <a:p>
            <a:r>
              <a:rPr lang="ru-RU" sz="3200" b="1" dirty="0"/>
              <a:t>Достоинства и недостатки Ext3 </a:t>
            </a:r>
            <a:endParaRPr lang="en-US" sz="3200" b="1" dirty="0" smtClean="0"/>
          </a:p>
          <a:p>
            <a:endParaRPr lang="en-US" sz="3200" dirty="0"/>
          </a:p>
          <a:p>
            <a:endParaRPr lang="en-US" sz="3200" dirty="0" smtClean="0"/>
          </a:p>
          <a:p>
            <a:r>
              <a:rPr lang="ru-RU" sz="3200" dirty="0" smtClean="0"/>
              <a:t>● </a:t>
            </a:r>
            <a:r>
              <a:rPr lang="ru-RU" sz="3200" dirty="0" err="1"/>
              <a:t>Журналируема</a:t>
            </a:r>
            <a:r>
              <a:rPr lang="ru-RU" sz="3200" dirty="0"/>
              <a:t>; </a:t>
            </a:r>
            <a:endParaRPr lang="en-US" sz="3200" dirty="0" smtClean="0"/>
          </a:p>
          <a:p>
            <a:r>
              <a:rPr lang="ru-RU" sz="3200" dirty="0" smtClean="0"/>
              <a:t>● </a:t>
            </a:r>
            <a:r>
              <a:rPr lang="ru-RU" sz="3200" dirty="0"/>
              <a:t>Максимальный размер файла = 16Гб / 2Тб; </a:t>
            </a:r>
            <a:endParaRPr lang="en-US" sz="3200" dirty="0" smtClean="0"/>
          </a:p>
          <a:p>
            <a:r>
              <a:rPr lang="ru-RU" sz="3200" dirty="0" smtClean="0"/>
              <a:t>● </a:t>
            </a:r>
            <a:r>
              <a:rPr lang="ru-RU" sz="3200" dirty="0"/>
              <a:t>Максимальный размер тома = 2Тб / 32Тб; </a:t>
            </a:r>
            <a:endParaRPr lang="en-US" sz="3200" dirty="0" smtClean="0"/>
          </a:p>
          <a:p>
            <a:r>
              <a:rPr lang="ru-RU" sz="3200" dirty="0" smtClean="0"/>
              <a:t>● </a:t>
            </a:r>
            <a:r>
              <a:rPr lang="ru-RU" sz="3200" dirty="0"/>
              <a:t>Основное использование в </a:t>
            </a:r>
            <a:r>
              <a:rPr lang="ru-RU" sz="3200" dirty="0" err="1"/>
              <a:t>Linux</a:t>
            </a:r>
            <a:r>
              <a:rPr lang="ru-RU" sz="3200" dirty="0"/>
              <a:t>. </a:t>
            </a:r>
          </a:p>
        </p:txBody>
      </p:sp>
    </p:spTree>
    <p:extLst>
      <p:ext uri="{BB962C8B-B14F-4D97-AF65-F5344CB8AC3E}">
        <p14:creationId xmlns:p14="http://schemas.microsoft.com/office/powerpoint/2010/main" val="1040967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011" y="192505"/>
            <a:ext cx="11627317" cy="4462760"/>
          </a:xfrm>
          <a:prstGeom prst="rect">
            <a:avLst/>
          </a:prstGeom>
        </p:spPr>
        <p:txBody>
          <a:bodyPr wrap="square">
            <a:spAutoFit/>
          </a:bodyPr>
          <a:lstStyle/>
          <a:p>
            <a:pPr algn="ctr"/>
            <a:r>
              <a:rPr lang="ru-RU" sz="3200" b="1" dirty="0"/>
              <a:t>Ext4 </a:t>
            </a:r>
            <a:endParaRPr lang="en-US" sz="3200" b="1" dirty="0" smtClean="0"/>
          </a:p>
          <a:p>
            <a:endParaRPr lang="en-US" sz="2800" dirty="0"/>
          </a:p>
          <a:p>
            <a:endParaRPr lang="en-US" sz="2800" dirty="0" smtClean="0"/>
          </a:p>
          <a:p>
            <a:pPr algn="just"/>
            <a:r>
              <a:rPr lang="ru-RU" sz="2800" dirty="0" smtClean="0"/>
              <a:t>Основной </a:t>
            </a:r>
            <a:r>
              <a:rPr lang="ru-RU" sz="2800" dirty="0"/>
              <a:t>особенностью стало увеличение максимального объёма одного раздела диска до 1 </a:t>
            </a:r>
            <a:r>
              <a:rPr lang="ru-RU" sz="2800" dirty="0" err="1"/>
              <a:t>эксбибайта</a:t>
            </a:r>
            <a:r>
              <a:rPr lang="ru-RU" sz="2800" dirty="0"/>
              <a:t> (260 байт) при размере блока 4Kb, и увеличение размера одного файла до 16 </a:t>
            </a:r>
            <a:r>
              <a:rPr lang="ru-RU" sz="2800" dirty="0" err="1"/>
              <a:t>тебибайт</a:t>
            </a:r>
            <a:r>
              <a:rPr lang="ru-RU" sz="2800" dirty="0"/>
              <a:t>. Кроме того, в ext4 представлен механизм пространственной (</a:t>
            </a:r>
            <a:r>
              <a:rPr lang="ru-RU" sz="2800" dirty="0" err="1"/>
              <a:t>extent</a:t>
            </a:r>
            <a:r>
              <a:rPr lang="ru-RU" sz="2800" dirty="0"/>
              <a:t>) записи файлов (новая информация добавляется в конец заранее выделенной по соседству области файла), уменьшающий фрагментацию и повышающий производительность</a:t>
            </a:r>
          </a:p>
        </p:txBody>
      </p:sp>
    </p:spTree>
    <p:extLst>
      <p:ext uri="{BB962C8B-B14F-4D97-AF65-F5344CB8AC3E}">
        <p14:creationId xmlns:p14="http://schemas.microsoft.com/office/powerpoint/2010/main" val="364850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2871" y="534277"/>
            <a:ext cx="7549416" cy="4524315"/>
          </a:xfrm>
          <a:prstGeom prst="rect">
            <a:avLst/>
          </a:prstGeom>
        </p:spPr>
        <p:txBody>
          <a:bodyPr wrap="square">
            <a:spAutoFit/>
          </a:bodyPr>
          <a:lstStyle/>
          <a:p>
            <a:pPr algn="ctr"/>
            <a:r>
              <a:rPr lang="ru-RU" sz="3200" b="1" dirty="0"/>
              <a:t>Ext4. Особенности </a:t>
            </a:r>
            <a:endParaRPr lang="en-US" sz="3200" b="1" dirty="0"/>
          </a:p>
          <a:p>
            <a:pPr algn="ctr"/>
            <a:endParaRPr lang="en-US" sz="3200" b="1" dirty="0" smtClean="0"/>
          </a:p>
          <a:p>
            <a:endParaRPr lang="en-US" sz="2800" dirty="0"/>
          </a:p>
          <a:p>
            <a:endParaRPr lang="en-US" sz="2800" dirty="0" smtClean="0"/>
          </a:p>
          <a:p>
            <a:r>
              <a:rPr lang="ru-RU" sz="2800" dirty="0" smtClean="0"/>
              <a:t>● </a:t>
            </a:r>
            <a:r>
              <a:rPr lang="ru-RU" sz="2800" dirty="0"/>
              <a:t>Снижение фрагментации (несколько технологий, обеспечивающих эту особенность); </a:t>
            </a:r>
            <a:endParaRPr lang="en-US" sz="2800" dirty="0" smtClean="0"/>
          </a:p>
          <a:p>
            <a:r>
              <a:rPr lang="ru-RU" sz="2800" dirty="0" smtClean="0"/>
              <a:t>● </a:t>
            </a:r>
            <a:r>
              <a:rPr lang="ru-RU" sz="2800" dirty="0"/>
              <a:t>Повышение производительности; </a:t>
            </a:r>
            <a:endParaRPr lang="en-US" sz="2800" dirty="0" smtClean="0"/>
          </a:p>
          <a:p>
            <a:r>
              <a:rPr lang="ru-RU" sz="2800" dirty="0" smtClean="0"/>
              <a:t>● </a:t>
            </a:r>
            <a:r>
              <a:rPr lang="ru-RU" sz="2800" dirty="0" err="1"/>
              <a:t>Дефрагметация</a:t>
            </a:r>
            <a:r>
              <a:rPr lang="ru-RU" sz="2800" dirty="0"/>
              <a:t> без размонтирования; </a:t>
            </a:r>
            <a:endParaRPr lang="en-US" sz="2800" dirty="0" smtClean="0"/>
          </a:p>
          <a:p>
            <a:r>
              <a:rPr lang="ru-RU" sz="2800" dirty="0" smtClean="0"/>
              <a:t>● </a:t>
            </a:r>
            <a:r>
              <a:rPr lang="ru-RU" sz="2800" dirty="0"/>
              <a:t>Максимальный размер файла = 16 Тб; </a:t>
            </a:r>
            <a:endParaRPr lang="en-US" sz="2800" dirty="0" smtClean="0"/>
          </a:p>
          <a:p>
            <a:r>
              <a:rPr lang="ru-RU" sz="2800" dirty="0" smtClean="0"/>
              <a:t>● </a:t>
            </a:r>
            <a:r>
              <a:rPr lang="ru-RU" sz="2800" dirty="0"/>
              <a:t>Максимальный размер диска = 1 </a:t>
            </a:r>
            <a:r>
              <a:rPr lang="ru-RU" sz="2800" dirty="0" err="1"/>
              <a:t>экcабайт</a:t>
            </a:r>
            <a:r>
              <a:rPr lang="ru-RU" sz="2800" dirty="0"/>
              <a:t>. </a:t>
            </a:r>
          </a:p>
        </p:txBody>
      </p:sp>
    </p:spTree>
    <p:extLst>
      <p:ext uri="{BB962C8B-B14F-4D97-AF65-F5344CB8AC3E}">
        <p14:creationId xmlns:p14="http://schemas.microsoft.com/office/powerpoint/2010/main" val="1190316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8007" y="144379"/>
            <a:ext cx="11569567" cy="4893647"/>
          </a:xfrm>
          <a:prstGeom prst="rect">
            <a:avLst/>
          </a:prstGeom>
        </p:spPr>
        <p:txBody>
          <a:bodyPr wrap="square">
            <a:spAutoFit/>
          </a:bodyPr>
          <a:lstStyle/>
          <a:p>
            <a:pPr algn="ctr"/>
            <a:r>
              <a:rPr lang="ru-RU" sz="3200" b="1" dirty="0"/>
              <a:t>ISO9660 </a:t>
            </a:r>
            <a:endParaRPr lang="en-US" sz="3200" b="1" dirty="0" smtClean="0"/>
          </a:p>
          <a:p>
            <a:endParaRPr lang="en-US" sz="2800" dirty="0"/>
          </a:p>
          <a:p>
            <a:pPr algn="just"/>
            <a:r>
              <a:rPr lang="ru-RU" sz="2800" dirty="0" smtClean="0"/>
              <a:t>ISO </a:t>
            </a:r>
            <a:r>
              <a:rPr lang="ru-RU" sz="2800" dirty="0"/>
              <a:t>9660 — выпущенный Международной организацией по стандартизации стандарт, описывающий файловую систему для дисков CD-ROM. Целью стандарта является обеспечить совместимость носителей под разными операционными системами, такими как </a:t>
            </a:r>
            <a:r>
              <a:rPr lang="ru-RU" sz="2800" dirty="0" err="1"/>
              <a:t>Unix</a:t>
            </a:r>
            <a:r>
              <a:rPr lang="ru-RU" sz="2800" dirty="0"/>
              <a:t>, </a:t>
            </a:r>
            <a:r>
              <a:rPr lang="ru-RU" sz="2800" dirty="0" err="1"/>
              <a:t>Mac</a:t>
            </a:r>
            <a:r>
              <a:rPr lang="ru-RU" sz="2800" dirty="0"/>
              <a:t> OS, </a:t>
            </a:r>
            <a:r>
              <a:rPr lang="ru-RU" sz="2800" dirty="0" err="1"/>
              <a:t>Windows</a:t>
            </a:r>
            <a:r>
              <a:rPr lang="ru-RU" sz="2800" dirty="0"/>
              <a:t>. Расширение стандарта, называемое </a:t>
            </a:r>
            <a:r>
              <a:rPr lang="ru-RU" sz="2800" dirty="0" err="1"/>
              <a:t>Joliet</a:t>
            </a:r>
            <a:r>
              <a:rPr lang="ru-RU" sz="2800" dirty="0"/>
              <a:t>, добавляет поддержку длинных имён файлов и не-ASCII символов в именах. DVD также может использовать ISO 9660, но файловая система UDF является более подходящей для них, так как имеет поддержку больших носителей и лучше подходит для современных операционных систем. </a:t>
            </a:r>
          </a:p>
        </p:txBody>
      </p:sp>
    </p:spTree>
    <p:extLst>
      <p:ext uri="{BB962C8B-B14F-4D97-AF65-F5344CB8AC3E}">
        <p14:creationId xmlns:p14="http://schemas.microsoft.com/office/powerpoint/2010/main" val="278527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724" y="1534792"/>
            <a:ext cx="4019423" cy="3046988"/>
          </a:xfrm>
          <a:prstGeom prst="rect">
            <a:avLst/>
          </a:prstGeom>
        </p:spPr>
        <p:txBody>
          <a:bodyPr wrap="square">
            <a:spAutoFit/>
          </a:bodyPr>
          <a:lstStyle/>
          <a:p>
            <a:r>
              <a:rPr lang="ru-RU" sz="3200" dirty="0" smtClean="0"/>
              <a:t>Диск </a:t>
            </a:r>
            <a:r>
              <a:rPr lang="ru-RU" sz="3200" dirty="0"/>
              <a:t>(</a:t>
            </a:r>
            <a:r>
              <a:rPr lang="en-US" sz="3200" dirty="0"/>
              <a:t>Disk) </a:t>
            </a:r>
            <a:endParaRPr lang="ru-RU" sz="3200" dirty="0" smtClean="0"/>
          </a:p>
          <a:p>
            <a:r>
              <a:rPr lang="ru-RU" sz="3200" dirty="0" smtClean="0"/>
              <a:t>Том </a:t>
            </a:r>
            <a:r>
              <a:rPr lang="ru-RU" sz="3200" dirty="0"/>
              <a:t>(</a:t>
            </a:r>
            <a:r>
              <a:rPr lang="en-US" sz="3200" dirty="0"/>
              <a:t>Volume) </a:t>
            </a:r>
            <a:endParaRPr lang="ru-RU" sz="3200" dirty="0" smtClean="0"/>
          </a:p>
          <a:p>
            <a:r>
              <a:rPr lang="ru-RU" sz="3200" dirty="0" smtClean="0"/>
              <a:t>Каталог </a:t>
            </a:r>
            <a:r>
              <a:rPr lang="ru-RU" sz="3200" dirty="0"/>
              <a:t>(</a:t>
            </a:r>
            <a:r>
              <a:rPr lang="en-US" sz="3200" dirty="0"/>
              <a:t>Folder) </a:t>
            </a:r>
            <a:endParaRPr lang="ru-RU" sz="3200" dirty="0" smtClean="0"/>
          </a:p>
          <a:p>
            <a:r>
              <a:rPr lang="ru-RU" sz="3200" dirty="0" smtClean="0"/>
              <a:t>Файл </a:t>
            </a:r>
            <a:r>
              <a:rPr lang="ru-RU" sz="3200" dirty="0"/>
              <a:t>(</a:t>
            </a:r>
            <a:r>
              <a:rPr lang="en-US" sz="3200" dirty="0"/>
              <a:t>File) </a:t>
            </a:r>
            <a:endParaRPr lang="ru-RU" sz="3200" dirty="0" smtClean="0"/>
          </a:p>
          <a:p>
            <a:r>
              <a:rPr lang="ru-RU" sz="3200" dirty="0" smtClean="0"/>
              <a:t>Кластер </a:t>
            </a:r>
            <a:r>
              <a:rPr lang="ru-RU" sz="3200" dirty="0"/>
              <a:t>(</a:t>
            </a:r>
            <a:r>
              <a:rPr lang="en-US" sz="3200" dirty="0"/>
              <a:t>Cluster) </a:t>
            </a:r>
            <a:endParaRPr lang="ru-RU" sz="3200" dirty="0" smtClean="0"/>
          </a:p>
          <a:p>
            <a:r>
              <a:rPr lang="ru-RU" sz="3200" dirty="0" smtClean="0"/>
              <a:t>Байты, </a:t>
            </a:r>
            <a:r>
              <a:rPr lang="ru-RU" sz="3200" dirty="0"/>
              <a:t>биты </a:t>
            </a:r>
            <a:endParaRPr lang="ru-RU" sz="3200" dirty="0" smtClean="0"/>
          </a:p>
        </p:txBody>
      </p:sp>
      <p:sp>
        <p:nvSpPr>
          <p:cNvPr id="3" name="TextBox 2"/>
          <p:cNvSpPr txBox="1"/>
          <p:nvPr/>
        </p:nvSpPr>
        <p:spPr>
          <a:xfrm>
            <a:off x="6448926" y="1559293"/>
            <a:ext cx="4687504" cy="2339102"/>
          </a:xfrm>
          <a:prstGeom prst="rect">
            <a:avLst/>
          </a:prstGeom>
          <a:noFill/>
        </p:spPr>
        <p:txBody>
          <a:bodyPr wrap="square" rtlCol="0">
            <a:spAutoFit/>
          </a:bodyPr>
          <a:lstStyle/>
          <a:p>
            <a:r>
              <a:rPr lang="ru-RU" sz="3200" dirty="0"/>
              <a:t>Таблица разделов </a:t>
            </a:r>
            <a:endParaRPr lang="ru-RU" sz="3200" dirty="0" smtClean="0"/>
          </a:p>
          <a:p>
            <a:r>
              <a:rPr lang="en-US" sz="3200" dirty="0" smtClean="0"/>
              <a:t>MBR</a:t>
            </a:r>
            <a:endParaRPr lang="ru-RU" sz="3200" dirty="0" smtClean="0"/>
          </a:p>
          <a:p>
            <a:r>
              <a:rPr lang="en-US" sz="3200" dirty="0" smtClean="0"/>
              <a:t> </a:t>
            </a:r>
            <a:r>
              <a:rPr lang="en-US" sz="3200" dirty="0"/>
              <a:t>Boot Sector </a:t>
            </a:r>
            <a:endParaRPr lang="ru-RU" sz="3200" dirty="0" smtClean="0"/>
          </a:p>
          <a:p>
            <a:r>
              <a:rPr lang="en-US" sz="3200" dirty="0" smtClean="0"/>
              <a:t>Partition </a:t>
            </a:r>
            <a:r>
              <a:rPr lang="en-US" sz="3200" dirty="0"/>
              <a:t>Table </a:t>
            </a:r>
            <a:endParaRPr lang="ru-RU" sz="3200" dirty="0"/>
          </a:p>
          <a:p>
            <a:endParaRPr lang="ru-RU" dirty="0"/>
          </a:p>
        </p:txBody>
      </p:sp>
      <p:sp>
        <p:nvSpPr>
          <p:cNvPr id="4" name="TextBox 3"/>
          <p:cNvSpPr txBox="1"/>
          <p:nvPr/>
        </p:nvSpPr>
        <p:spPr>
          <a:xfrm>
            <a:off x="3049896" y="518576"/>
            <a:ext cx="4638502" cy="861774"/>
          </a:xfrm>
          <a:prstGeom prst="rect">
            <a:avLst/>
          </a:prstGeom>
          <a:noFill/>
        </p:spPr>
        <p:txBody>
          <a:bodyPr wrap="square" rtlCol="0">
            <a:spAutoFit/>
          </a:bodyPr>
          <a:lstStyle/>
          <a:p>
            <a:r>
              <a:rPr lang="ru-RU" sz="3200" b="1" dirty="0"/>
              <a:t>Носители информации </a:t>
            </a:r>
          </a:p>
          <a:p>
            <a:endParaRPr lang="ru-RU" dirty="0"/>
          </a:p>
        </p:txBody>
      </p:sp>
    </p:spTree>
    <p:extLst>
      <p:ext uri="{BB962C8B-B14F-4D97-AF65-F5344CB8AC3E}">
        <p14:creationId xmlns:p14="http://schemas.microsoft.com/office/powerpoint/2010/main" val="7162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7537" y="105878"/>
            <a:ext cx="9817769" cy="5324535"/>
          </a:xfrm>
          <a:prstGeom prst="rect">
            <a:avLst/>
          </a:prstGeom>
        </p:spPr>
        <p:txBody>
          <a:bodyPr wrap="square">
            <a:spAutoFit/>
          </a:bodyPr>
          <a:lstStyle/>
          <a:p>
            <a:pPr algn="ctr"/>
            <a:r>
              <a:rPr lang="ru-RU" sz="3200" b="1" dirty="0"/>
              <a:t>ISO9660 </a:t>
            </a:r>
            <a:endParaRPr lang="en-US" sz="3200" b="1" dirty="0" smtClean="0"/>
          </a:p>
          <a:p>
            <a:endParaRPr lang="en-US" sz="2800" dirty="0"/>
          </a:p>
          <a:p>
            <a:r>
              <a:rPr lang="ru-RU" sz="2800" dirty="0" smtClean="0"/>
              <a:t>Ограничения </a:t>
            </a:r>
            <a:r>
              <a:rPr lang="ru-RU" sz="2800" dirty="0"/>
              <a:t>на имена файлов и директорий </a:t>
            </a:r>
            <a:endParaRPr lang="en-US" sz="2800" dirty="0" smtClean="0"/>
          </a:p>
          <a:p>
            <a:r>
              <a:rPr lang="ru-RU" sz="2800" dirty="0" smtClean="0"/>
              <a:t>● </a:t>
            </a:r>
            <a:r>
              <a:rPr lang="ru-RU" sz="2800" dirty="0"/>
              <a:t>Можно использовать только латинские буквы в верхнем регистре, цифры и символ подчеркивания. </a:t>
            </a:r>
            <a:endParaRPr lang="en-US" sz="2800" dirty="0" smtClean="0"/>
          </a:p>
          <a:p>
            <a:r>
              <a:rPr lang="ru-RU" sz="2800" dirty="0" smtClean="0"/>
              <a:t>● </a:t>
            </a:r>
            <a:r>
              <a:rPr lang="ru-RU" sz="2800" dirty="0"/>
              <a:t>Имена файлов не должны включать пробелов. </a:t>
            </a:r>
            <a:endParaRPr lang="en-US" sz="2800" dirty="0" smtClean="0"/>
          </a:p>
          <a:p>
            <a:r>
              <a:rPr lang="ru-RU" sz="2800" dirty="0" smtClean="0"/>
              <a:t>● </a:t>
            </a:r>
            <a:r>
              <a:rPr lang="ru-RU" sz="2800" dirty="0"/>
              <a:t>Имена файлов не должны начинаться или заканчиваться точкой. </a:t>
            </a:r>
            <a:endParaRPr lang="en-US" sz="2800" dirty="0" smtClean="0"/>
          </a:p>
          <a:p>
            <a:r>
              <a:rPr lang="ru-RU" sz="2800" dirty="0" smtClean="0"/>
              <a:t>● </a:t>
            </a:r>
            <a:r>
              <a:rPr lang="ru-RU" sz="2800" dirty="0"/>
              <a:t>Имена файлов не должны иметь более одной точки. </a:t>
            </a:r>
            <a:endParaRPr lang="en-US" sz="2800" dirty="0" smtClean="0"/>
          </a:p>
          <a:p>
            <a:r>
              <a:rPr lang="ru-RU" sz="2800" dirty="0" smtClean="0"/>
              <a:t>● </a:t>
            </a:r>
            <a:r>
              <a:rPr lang="ru-RU" sz="2800" dirty="0"/>
              <a:t>Имена каталогов не должны содержать точки. Ограничение на глубину вложенности директорий = 8 Ограничение на размер файла = 2Гб </a:t>
            </a:r>
          </a:p>
        </p:txBody>
      </p:sp>
    </p:spTree>
    <p:extLst>
      <p:ext uri="{BB962C8B-B14F-4D97-AF65-F5344CB8AC3E}">
        <p14:creationId xmlns:p14="http://schemas.microsoft.com/office/powerpoint/2010/main" val="1055447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760" y="221381"/>
            <a:ext cx="11463688" cy="5755422"/>
          </a:xfrm>
          <a:prstGeom prst="rect">
            <a:avLst/>
          </a:prstGeom>
        </p:spPr>
        <p:txBody>
          <a:bodyPr wrap="square">
            <a:spAutoFit/>
          </a:bodyPr>
          <a:lstStyle/>
          <a:p>
            <a:pPr algn="ctr"/>
            <a:r>
              <a:rPr lang="ru-RU" sz="3200" b="1" dirty="0"/>
              <a:t>ISO9660. </a:t>
            </a:r>
            <a:endParaRPr lang="en-US" sz="3200" b="1" dirty="0" smtClean="0"/>
          </a:p>
          <a:p>
            <a:endParaRPr lang="en-US" sz="2800" dirty="0"/>
          </a:p>
          <a:p>
            <a:r>
              <a:rPr lang="ru-RU" sz="2800" dirty="0" err="1" smtClean="0"/>
              <a:t>Juliet</a:t>
            </a:r>
            <a:r>
              <a:rPr lang="ru-RU" sz="2800" dirty="0" smtClean="0"/>
              <a:t> </a:t>
            </a:r>
            <a:r>
              <a:rPr lang="ru-RU" sz="2800" dirty="0" err="1"/>
              <a:t>Joliet</a:t>
            </a:r>
            <a:r>
              <a:rPr lang="ru-RU" sz="2800" dirty="0"/>
              <a:t> — расширение файловой системы ISO 9660. Спецификация была разработана фирмой </a:t>
            </a:r>
            <a:r>
              <a:rPr lang="ru-RU" sz="2800" dirty="0" err="1"/>
              <a:t>Microsoft</a:t>
            </a:r>
            <a:r>
              <a:rPr lang="ru-RU" sz="2800" dirty="0"/>
              <a:t> и поддерживается всеми версиями ОС </a:t>
            </a:r>
            <a:r>
              <a:rPr lang="ru-RU" sz="2800" dirty="0" err="1"/>
              <a:t>Microsoft</a:t>
            </a:r>
            <a:r>
              <a:rPr lang="ru-RU" sz="2800" dirty="0"/>
              <a:t> </a:t>
            </a:r>
            <a:r>
              <a:rPr lang="ru-RU" sz="2800" dirty="0" err="1"/>
              <a:t>Windows</a:t>
            </a:r>
            <a:r>
              <a:rPr lang="ru-RU" sz="2800" dirty="0"/>
              <a:t> со времён </a:t>
            </a:r>
            <a:r>
              <a:rPr lang="ru-RU" sz="2800" dirty="0" err="1"/>
              <a:t>Windows</a:t>
            </a:r>
            <a:r>
              <a:rPr lang="ru-RU" sz="2800" dirty="0"/>
              <a:t> 95 и </a:t>
            </a:r>
            <a:r>
              <a:rPr lang="ru-RU" sz="2800" dirty="0" err="1"/>
              <a:t>Windows</a:t>
            </a:r>
            <a:r>
              <a:rPr lang="ru-RU" sz="2800" dirty="0"/>
              <a:t> NT 4.0. Главной целью было ослабление ограничений на имя файла, накладываемых ISO 9660. </a:t>
            </a:r>
            <a:endParaRPr lang="en-US" sz="2800" dirty="0" smtClean="0"/>
          </a:p>
          <a:p>
            <a:r>
              <a:rPr lang="ru-RU" sz="2800" dirty="0" err="1" smtClean="0"/>
              <a:t>Joliet</a:t>
            </a:r>
            <a:r>
              <a:rPr lang="ru-RU" sz="2800" dirty="0" smtClean="0"/>
              <a:t> </a:t>
            </a:r>
            <a:r>
              <a:rPr lang="ru-RU" sz="2800" dirty="0"/>
              <a:t>достигает этой цели введением дополнительного набора имён файлов (до 64 символов </a:t>
            </a:r>
            <a:r>
              <a:rPr lang="ru-RU" sz="2800" dirty="0" err="1"/>
              <a:t>Unicode</a:t>
            </a:r>
            <a:r>
              <a:rPr lang="ru-RU" sz="2800" dirty="0"/>
              <a:t> длиной), в кодировке UCS-2. Эти имена хранятся в специальном дополнительном заголовке (</a:t>
            </a:r>
            <a:r>
              <a:rPr lang="ru-RU" sz="2800" dirty="0" err="1"/>
              <a:t>Supplementary</a:t>
            </a:r>
            <a:r>
              <a:rPr lang="ru-RU" sz="2800" dirty="0"/>
              <a:t> </a:t>
            </a:r>
            <a:r>
              <a:rPr lang="ru-RU" sz="2800" dirty="0" err="1"/>
              <a:t>Volume</a:t>
            </a:r>
            <a:r>
              <a:rPr lang="ru-RU" sz="2800" dirty="0"/>
              <a:t> </a:t>
            </a:r>
            <a:r>
              <a:rPr lang="ru-RU" sz="2800" dirty="0" err="1"/>
              <a:t>Descriptor</a:t>
            </a:r>
            <a:r>
              <a:rPr lang="ru-RU" sz="2800" dirty="0"/>
              <a:t>, SVD), который безусловно игнорируется ISO 9660-совместимыми программами, обеспечивая этим обратную совместимость. </a:t>
            </a:r>
          </a:p>
        </p:txBody>
      </p:sp>
    </p:spTree>
    <p:extLst>
      <p:ext uri="{BB962C8B-B14F-4D97-AF65-F5344CB8AC3E}">
        <p14:creationId xmlns:p14="http://schemas.microsoft.com/office/powerpoint/2010/main" val="2091612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385" y="519765"/>
            <a:ext cx="11617692" cy="4893647"/>
          </a:xfrm>
          <a:prstGeom prst="rect">
            <a:avLst/>
          </a:prstGeom>
        </p:spPr>
        <p:txBody>
          <a:bodyPr wrap="square">
            <a:spAutoFit/>
          </a:bodyPr>
          <a:lstStyle/>
          <a:p>
            <a:pPr algn="ctr"/>
            <a:r>
              <a:rPr lang="ru-RU" sz="3200" b="1" dirty="0"/>
              <a:t>ISO9660. </a:t>
            </a:r>
            <a:r>
              <a:rPr lang="ru-RU" sz="3200" b="1" dirty="0" err="1"/>
              <a:t>Rock</a:t>
            </a:r>
            <a:r>
              <a:rPr lang="ru-RU" sz="3200" b="1" dirty="0"/>
              <a:t> </a:t>
            </a:r>
            <a:r>
              <a:rPr lang="ru-RU" sz="3200" b="1" dirty="0" err="1"/>
              <a:t>Ridge</a:t>
            </a:r>
            <a:r>
              <a:rPr lang="ru-RU" sz="3200" b="1" dirty="0"/>
              <a:t> </a:t>
            </a:r>
            <a:endParaRPr lang="en-US" sz="3200" b="1" dirty="0" smtClean="0"/>
          </a:p>
          <a:p>
            <a:endParaRPr lang="en-US" sz="2800" dirty="0"/>
          </a:p>
          <a:p>
            <a:r>
              <a:rPr lang="ru-RU" sz="2800" dirty="0" err="1" smtClean="0"/>
              <a:t>Rock</a:t>
            </a:r>
            <a:r>
              <a:rPr lang="ru-RU" sz="2800" dirty="0" smtClean="0"/>
              <a:t> </a:t>
            </a:r>
            <a:r>
              <a:rPr lang="ru-RU" sz="2800" dirty="0" err="1"/>
              <a:t>Ridge</a:t>
            </a:r>
            <a:r>
              <a:rPr lang="ru-RU" sz="2800" dirty="0"/>
              <a:t> </a:t>
            </a:r>
            <a:r>
              <a:rPr lang="ru-RU" sz="2800" dirty="0" err="1"/>
              <a:t>Interchange</a:t>
            </a:r>
            <a:r>
              <a:rPr lang="ru-RU" sz="2800" dirty="0"/>
              <a:t> </a:t>
            </a:r>
            <a:r>
              <a:rPr lang="ru-RU" sz="2800" dirty="0" err="1"/>
              <a:t>Protocol</a:t>
            </a:r>
            <a:r>
              <a:rPr lang="ru-RU" sz="2800" dirty="0"/>
              <a:t> (RRIP, IEEE P1282) — расширение файловой системы ISO 9660, разработанное для хранения файловых атрибутов, используемых в операционных системах POSIX. Расширения </a:t>
            </a:r>
            <a:r>
              <a:rPr lang="ru-RU" sz="2800" dirty="0" err="1"/>
              <a:t>Rock</a:t>
            </a:r>
            <a:r>
              <a:rPr lang="ru-RU" sz="2800" dirty="0"/>
              <a:t> </a:t>
            </a:r>
            <a:r>
              <a:rPr lang="ru-RU" sz="2800" dirty="0" err="1"/>
              <a:t>Ridge</a:t>
            </a:r>
            <a:r>
              <a:rPr lang="ru-RU" sz="2800" dirty="0"/>
              <a:t> записываются поверх файловой системы ISO 9660 так, что оптический диск с </a:t>
            </a:r>
            <a:r>
              <a:rPr lang="ru-RU" sz="2800" dirty="0" err="1"/>
              <a:t>Rock</a:t>
            </a:r>
            <a:r>
              <a:rPr lang="ru-RU" sz="2800" dirty="0"/>
              <a:t> </a:t>
            </a:r>
            <a:r>
              <a:rPr lang="ru-RU" sz="2800" dirty="0" err="1"/>
              <a:t>Ridge</a:t>
            </a:r>
            <a:r>
              <a:rPr lang="ru-RU" sz="2800" dirty="0"/>
              <a:t> может быть прочитан программным обеспечением, рассчитанным на работу с ISO 9660. </a:t>
            </a:r>
            <a:endParaRPr lang="en-US" sz="2800" dirty="0" smtClean="0"/>
          </a:p>
          <a:p>
            <a:r>
              <a:rPr lang="ru-RU" sz="2800" dirty="0" smtClean="0"/>
              <a:t>● </a:t>
            </a:r>
            <a:r>
              <a:rPr lang="ru-RU" sz="2800" dirty="0"/>
              <a:t>длинные имена файлов (до 255 символов); </a:t>
            </a:r>
            <a:endParaRPr lang="en-US" sz="2800" dirty="0" smtClean="0"/>
          </a:p>
          <a:p>
            <a:r>
              <a:rPr lang="ru-RU" sz="2800" dirty="0" smtClean="0"/>
              <a:t>● </a:t>
            </a:r>
            <a:r>
              <a:rPr lang="ru-RU" sz="2800" dirty="0"/>
              <a:t>структуру каталогов произвольной вложенности; </a:t>
            </a:r>
            <a:endParaRPr lang="en-US" sz="2800" dirty="0" smtClean="0"/>
          </a:p>
          <a:p>
            <a:r>
              <a:rPr lang="ru-RU" sz="2800" dirty="0" smtClean="0"/>
              <a:t>● </a:t>
            </a:r>
            <a:r>
              <a:rPr lang="ru-RU" sz="2800" dirty="0"/>
              <a:t>поддерживаются специальные файлы. </a:t>
            </a:r>
          </a:p>
        </p:txBody>
      </p:sp>
    </p:spTree>
    <p:extLst>
      <p:ext uri="{BB962C8B-B14F-4D97-AF65-F5344CB8AC3E}">
        <p14:creationId xmlns:p14="http://schemas.microsoft.com/office/powerpoint/2010/main" val="351652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37" y="192505"/>
            <a:ext cx="11502189" cy="5324535"/>
          </a:xfrm>
          <a:prstGeom prst="rect">
            <a:avLst/>
          </a:prstGeom>
        </p:spPr>
        <p:txBody>
          <a:bodyPr wrap="square">
            <a:spAutoFit/>
          </a:bodyPr>
          <a:lstStyle/>
          <a:p>
            <a:pPr algn="ctr"/>
            <a:r>
              <a:rPr lang="ru-RU" sz="3200" b="1" dirty="0" smtClean="0"/>
              <a:t>UDF </a:t>
            </a:r>
            <a:endParaRPr lang="en-US" sz="3200" b="1" dirty="0" smtClean="0"/>
          </a:p>
          <a:p>
            <a:endParaRPr lang="en-US" sz="2800" dirty="0"/>
          </a:p>
          <a:p>
            <a:pPr algn="just"/>
            <a:r>
              <a:rPr lang="ru-RU" sz="2800" dirty="0" smtClean="0"/>
              <a:t>UDF </a:t>
            </a:r>
            <a:r>
              <a:rPr lang="ru-RU" sz="2800" dirty="0"/>
              <a:t>(англ. </a:t>
            </a:r>
            <a:r>
              <a:rPr lang="ru-RU" sz="2800" dirty="0" err="1"/>
              <a:t>Universal</a:t>
            </a:r>
            <a:r>
              <a:rPr lang="ru-RU" sz="2800" dirty="0"/>
              <a:t> </a:t>
            </a:r>
            <a:r>
              <a:rPr lang="ru-RU" sz="2800" dirty="0" err="1"/>
              <a:t>Disk</a:t>
            </a:r>
            <a:r>
              <a:rPr lang="ru-RU" sz="2800" dirty="0"/>
              <a:t> </a:t>
            </a:r>
            <a:r>
              <a:rPr lang="ru-RU" sz="2800" dirty="0" err="1"/>
              <a:t>Format</a:t>
            </a:r>
            <a:r>
              <a:rPr lang="ru-RU" sz="2800" dirty="0"/>
              <a:t>, универсальный дисковый формат) — спецификация формата файловой системы, независимой от операционной системы для хранения файлов на оптических носителях. UDF является реализацией стандарта ISO/IEC 13346 (известного также как ECMA-167). Формат UDF призван заменить ISO 9660. </a:t>
            </a:r>
            <a:endParaRPr lang="en-US" sz="2800" dirty="0" smtClean="0"/>
          </a:p>
          <a:p>
            <a:pPr algn="just"/>
            <a:endParaRPr lang="en-US" sz="2800" dirty="0" smtClean="0"/>
          </a:p>
          <a:p>
            <a:pPr algn="just"/>
            <a:r>
              <a:rPr lang="ru-RU" sz="2800" dirty="0" smtClean="0"/>
              <a:t>UDF </a:t>
            </a:r>
            <a:r>
              <a:rPr lang="ru-RU" sz="2800" dirty="0"/>
              <a:t>позволяет </a:t>
            </a:r>
            <a:r>
              <a:rPr lang="ru-RU" sz="2800" dirty="0" err="1"/>
              <a:t>дозаписывать</a:t>
            </a:r>
            <a:r>
              <a:rPr lang="ru-RU" sz="2800" dirty="0"/>
              <a:t> файлы на CD-R или CD-RW дисках. Нет ограничения в 2 и 4 ГБ на размер файла. </a:t>
            </a:r>
            <a:endParaRPr lang="en-US" sz="2800" dirty="0" smtClean="0"/>
          </a:p>
          <a:p>
            <a:pPr algn="just"/>
            <a:endParaRPr lang="en-US" sz="2800" dirty="0" smtClean="0"/>
          </a:p>
          <a:p>
            <a:pPr algn="just"/>
            <a:r>
              <a:rPr lang="ru-RU" sz="2800" dirty="0" smtClean="0"/>
              <a:t>Существуют </a:t>
            </a:r>
            <a:r>
              <a:rPr lang="ru-RU" sz="2800" dirty="0"/>
              <a:t>версии: 1.02, 1.50, 2.0, 2.01, 2.50, 2.60, …</a:t>
            </a:r>
          </a:p>
        </p:txBody>
      </p:sp>
    </p:spTree>
    <p:extLst>
      <p:ext uri="{BB962C8B-B14F-4D97-AF65-F5344CB8AC3E}">
        <p14:creationId xmlns:p14="http://schemas.microsoft.com/office/powerpoint/2010/main" val="224034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909743" y="933449"/>
            <a:ext cx="6141281" cy="5746484"/>
          </a:xfrm>
          <a:prstGeom prst="rect">
            <a:avLst/>
          </a:prstGeom>
        </p:spPr>
      </p:pic>
      <p:sp>
        <p:nvSpPr>
          <p:cNvPr id="3" name="TextBox 2"/>
          <p:cNvSpPr txBox="1"/>
          <p:nvPr/>
        </p:nvSpPr>
        <p:spPr>
          <a:xfrm>
            <a:off x="3661132" y="143191"/>
            <a:ext cx="4638502" cy="861774"/>
          </a:xfrm>
          <a:prstGeom prst="rect">
            <a:avLst/>
          </a:prstGeom>
          <a:noFill/>
        </p:spPr>
        <p:txBody>
          <a:bodyPr wrap="square" rtlCol="0">
            <a:spAutoFit/>
          </a:bodyPr>
          <a:lstStyle/>
          <a:p>
            <a:r>
              <a:rPr lang="ru-RU" sz="3200" b="1" dirty="0"/>
              <a:t>Носители информации </a:t>
            </a:r>
          </a:p>
          <a:p>
            <a:endParaRPr lang="ru-RU" dirty="0"/>
          </a:p>
        </p:txBody>
      </p:sp>
    </p:spTree>
    <p:extLst>
      <p:ext uri="{BB962C8B-B14F-4D97-AF65-F5344CB8AC3E}">
        <p14:creationId xmlns:p14="http://schemas.microsoft.com/office/powerpoint/2010/main" val="148112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279" y="123940"/>
            <a:ext cx="4638502" cy="861774"/>
          </a:xfrm>
          <a:prstGeom prst="rect">
            <a:avLst/>
          </a:prstGeom>
          <a:noFill/>
        </p:spPr>
        <p:txBody>
          <a:bodyPr wrap="square" rtlCol="0">
            <a:spAutoFit/>
          </a:bodyPr>
          <a:lstStyle/>
          <a:p>
            <a:r>
              <a:rPr lang="ru-RU" sz="3200" b="1" dirty="0"/>
              <a:t>Носители информации </a:t>
            </a:r>
          </a:p>
          <a:p>
            <a:endParaRPr lang="ru-RU" dirty="0"/>
          </a:p>
        </p:txBody>
      </p:sp>
      <p:sp>
        <p:nvSpPr>
          <p:cNvPr id="3" name="Прямоугольник 2"/>
          <p:cNvSpPr/>
          <p:nvPr/>
        </p:nvSpPr>
        <p:spPr>
          <a:xfrm>
            <a:off x="317634" y="1357163"/>
            <a:ext cx="11941743" cy="3970318"/>
          </a:xfrm>
          <a:prstGeom prst="rect">
            <a:avLst/>
          </a:prstGeom>
        </p:spPr>
        <p:txBody>
          <a:bodyPr wrap="square">
            <a:spAutoFit/>
          </a:bodyPr>
          <a:lstStyle/>
          <a:p>
            <a:r>
              <a:rPr lang="ru-RU" sz="2800" dirty="0"/>
              <a:t>Первый сектор жесткого диска (а точнее нулевой) носит название MBR (</a:t>
            </a:r>
            <a:r>
              <a:rPr lang="ru-RU" sz="2800" dirty="0" err="1"/>
              <a:t>Master</a:t>
            </a:r>
            <a:r>
              <a:rPr lang="ru-RU" sz="2800" dirty="0"/>
              <a:t> </a:t>
            </a:r>
            <a:r>
              <a:rPr lang="ru-RU" sz="2800" dirty="0" err="1"/>
              <a:t>Boot</a:t>
            </a:r>
            <a:r>
              <a:rPr lang="ru-RU" sz="2800" dirty="0"/>
              <a:t> </a:t>
            </a:r>
            <a:r>
              <a:rPr lang="ru-RU" sz="2800" dirty="0" err="1"/>
              <a:t>Record</a:t>
            </a:r>
            <a:r>
              <a:rPr lang="ru-RU" sz="2800" dirty="0"/>
              <a:t>) или главной загрузочной записи. В начале этого сектора находится код, куда передает управление базовая система ввода вывода компьютера при его загрузке. В дальнейшем этот код передает управление загрузчику операционной системы. Так же в 0 секторе находится таблица разделов жёсткого диска. Раздел представляет собой определённый диапазон секторов. В таблицу заносится запись о разделе, с номером его начального сектора и размером. Всего в таблице разделов может находиться четыре таких записи. </a:t>
            </a:r>
          </a:p>
        </p:txBody>
      </p:sp>
    </p:spTree>
    <p:extLst>
      <p:ext uri="{BB962C8B-B14F-4D97-AF65-F5344CB8AC3E}">
        <p14:creationId xmlns:p14="http://schemas.microsoft.com/office/powerpoint/2010/main" val="2311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259" y="943277"/>
            <a:ext cx="11742821" cy="4401205"/>
          </a:xfrm>
          <a:prstGeom prst="rect">
            <a:avLst/>
          </a:prstGeom>
        </p:spPr>
        <p:txBody>
          <a:bodyPr wrap="square">
            <a:spAutoFit/>
          </a:bodyPr>
          <a:lstStyle/>
          <a:p>
            <a:r>
              <a:rPr lang="ru-RU" sz="2800" dirty="0"/>
              <a:t>Раздел, запись о котором находится в таблице разделов нулевого сектора, носит названия первичного (</a:t>
            </a:r>
            <a:r>
              <a:rPr lang="ru-RU" sz="2800" dirty="0" err="1"/>
              <a:t>primary</a:t>
            </a:r>
            <a:r>
              <a:rPr lang="ru-RU" sz="2800" dirty="0"/>
              <a:t>). Из-за упомянутых ограничений таких разделов на одном диске может быть максимум четыре. Некоторые операционные системы устанавливаются только на первичные тома. При необходимости использования большего числа разделов в таблицу заносится запись о расширенном (</a:t>
            </a:r>
            <a:r>
              <a:rPr lang="ru-RU" sz="2800" dirty="0" err="1"/>
              <a:t>extended</a:t>
            </a:r>
            <a:r>
              <a:rPr lang="ru-RU" sz="2800" dirty="0"/>
              <a:t>) разделе. Данный тип раздела представляет собой контейнер, в котором создаются логические (</a:t>
            </a:r>
            <a:r>
              <a:rPr lang="ru-RU" sz="2800" dirty="0" err="1"/>
              <a:t>logical</a:t>
            </a:r>
            <a:r>
              <a:rPr lang="ru-RU" sz="2800" dirty="0"/>
              <a:t>) разделы. Логических томов может быть неограниченное количество, однако в ОС семейства </a:t>
            </a:r>
            <a:r>
              <a:rPr lang="ru-RU" sz="2800" dirty="0" err="1"/>
              <a:t>Windows</a:t>
            </a:r>
            <a:r>
              <a:rPr lang="ru-RU" sz="2800" dirty="0"/>
              <a:t> число одновременно подключенных томов ограничено количеством букв латинского алфавита. </a:t>
            </a:r>
          </a:p>
        </p:txBody>
      </p:sp>
      <p:sp>
        <p:nvSpPr>
          <p:cNvPr id="6" name="TextBox 5"/>
          <p:cNvSpPr txBox="1"/>
          <p:nvPr/>
        </p:nvSpPr>
        <p:spPr>
          <a:xfrm>
            <a:off x="3348279" y="123940"/>
            <a:ext cx="4638502" cy="861774"/>
          </a:xfrm>
          <a:prstGeom prst="rect">
            <a:avLst/>
          </a:prstGeom>
          <a:noFill/>
        </p:spPr>
        <p:txBody>
          <a:bodyPr wrap="square" rtlCol="0">
            <a:spAutoFit/>
          </a:bodyPr>
          <a:lstStyle/>
          <a:p>
            <a:r>
              <a:rPr lang="ru-RU" sz="3200" b="1" dirty="0"/>
              <a:t>Носители информации </a:t>
            </a:r>
          </a:p>
          <a:p>
            <a:endParaRPr lang="ru-RU" dirty="0"/>
          </a:p>
        </p:txBody>
      </p:sp>
    </p:spTree>
    <p:extLst>
      <p:ext uri="{BB962C8B-B14F-4D97-AF65-F5344CB8AC3E}">
        <p14:creationId xmlns:p14="http://schemas.microsoft.com/office/powerpoint/2010/main" val="226841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267" y="644892"/>
            <a:ext cx="11030552" cy="4462760"/>
          </a:xfrm>
          <a:prstGeom prst="rect">
            <a:avLst/>
          </a:prstGeom>
        </p:spPr>
        <p:txBody>
          <a:bodyPr wrap="square">
            <a:spAutoFit/>
          </a:bodyPr>
          <a:lstStyle/>
          <a:p>
            <a:pPr algn="ctr"/>
            <a:r>
              <a:rPr lang="ru-RU" sz="3200" b="1" dirty="0"/>
              <a:t>Файловая система </a:t>
            </a:r>
            <a:endParaRPr lang="ru-RU" sz="3200" b="1" dirty="0" smtClean="0"/>
          </a:p>
          <a:p>
            <a:endParaRPr lang="ru-RU" sz="2800" dirty="0" smtClean="0"/>
          </a:p>
          <a:p>
            <a:endParaRPr lang="ru-RU" sz="2800" dirty="0"/>
          </a:p>
          <a:p>
            <a:r>
              <a:rPr lang="ru-RU" sz="2800" b="1" dirty="0" smtClean="0"/>
              <a:t>Файловая </a:t>
            </a:r>
            <a:r>
              <a:rPr lang="ru-RU" sz="2800" b="1" dirty="0"/>
              <a:t>система (ФС) </a:t>
            </a:r>
            <a:r>
              <a:rPr lang="ru-RU" sz="2800" dirty="0"/>
              <a:t>- это часть операционной системы, назначение которой состоит в том, чтобы организовать эффективную работу с данными, хранящимися во внешней памяти, и обеспечить пользователю удобный интерфейс при работе с такими данными. </a:t>
            </a:r>
            <a:endParaRPr lang="ru-RU" sz="2800" dirty="0" smtClean="0"/>
          </a:p>
          <a:p>
            <a:endParaRPr lang="ru-RU" sz="2800" b="1" dirty="0" smtClean="0"/>
          </a:p>
          <a:p>
            <a:r>
              <a:rPr lang="ru-RU" sz="2800" b="1" dirty="0" smtClean="0"/>
              <a:t>Файл</a:t>
            </a:r>
            <a:r>
              <a:rPr lang="ru-RU" sz="2800" dirty="0" smtClean="0"/>
              <a:t> </a:t>
            </a:r>
            <a:r>
              <a:rPr lang="ru-RU" sz="2800" dirty="0"/>
              <a:t>— это именованная область внешней памяти, в которую можно записывать и из которой можно считывать данные.</a:t>
            </a:r>
          </a:p>
        </p:txBody>
      </p:sp>
    </p:spTree>
    <p:extLst>
      <p:ext uri="{BB962C8B-B14F-4D97-AF65-F5344CB8AC3E}">
        <p14:creationId xmlns:p14="http://schemas.microsoft.com/office/powerpoint/2010/main" val="13623395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TM10001114[[fn=Галерея]]</Template>
  <TotalTime>261</TotalTime>
  <Words>3596</Words>
  <Application>Microsoft Office PowerPoint</Application>
  <PresentationFormat>Широкоэкранный</PresentationFormat>
  <Paragraphs>297</Paragraphs>
  <Slides>53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53</vt:i4>
      </vt:variant>
    </vt:vector>
  </HeadingPairs>
  <TitlesOfParts>
    <vt:vector size="57" baseType="lpstr">
      <vt:lpstr>Arial</vt:lpstr>
      <vt:lpstr>Gill Sans MT</vt:lpstr>
      <vt:lpstr>lucida grande</vt:lpstr>
      <vt:lpstr>Gallery</vt:lpstr>
      <vt:lpstr>ОПЕРАЦИОННЫЕ СИСТЕМЫ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ОПЕРАЦИОННЫЕ СИСТЕМЫ</dc:title>
  <dc:creator>kis</dc:creator>
  <cp:lastModifiedBy>kis</cp:lastModifiedBy>
  <cp:revision>67</cp:revision>
  <dcterms:created xsi:type="dcterms:W3CDTF">2022-04-08T08:59:51Z</dcterms:created>
  <dcterms:modified xsi:type="dcterms:W3CDTF">2022-04-13T20:27:07Z</dcterms:modified>
</cp:coreProperties>
</file>