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 varScale="1">
        <p:scale>
          <a:sx n="69" d="100"/>
          <a:sy n="69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9C7B-D43E-49D9-AE2E-208651206C24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9C7B-D43E-49D9-AE2E-208651206C24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9C7B-D43E-49D9-AE2E-208651206C24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C0D9C7B-D43E-49D9-AE2E-208651206C24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9C7B-D43E-49D9-AE2E-208651206C24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9C7B-D43E-49D9-AE2E-208651206C24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9C7B-D43E-49D9-AE2E-208651206C24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9C7B-D43E-49D9-AE2E-208651206C24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9C7B-D43E-49D9-AE2E-208651206C24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C0D9C7B-D43E-49D9-AE2E-208651206C24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9C7B-D43E-49D9-AE2E-208651206C24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C0D9C7B-D43E-49D9-AE2E-208651206C24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918896" cy="49264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/>
              <a:t/>
            </a:r>
            <a:br>
              <a:rPr lang="ru-RU" sz="6000" b="1" dirty="0"/>
            </a:b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/>
              <a:t/>
            </a:r>
            <a:br>
              <a:rPr lang="ru-RU" sz="6000" b="1" dirty="0"/>
            </a:b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b="1" dirty="0" smtClean="0">
                <a:solidFill>
                  <a:srgbClr val="FFC000"/>
                </a:solidFill>
              </a:rPr>
              <a:t>Психологические аспекты пропаганды и манипулирования в массовых коммуникациях</a:t>
            </a:r>
            <a:endParaRPr lang="ru-RU" sz="6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1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 ЭМОЦИОНАЛЬНОМУ ВОЗДЕЙСТВИЮ</a:t>
            </a:r>
            <a:endParaRPr lang="ru-RU" b="1" dirty="0"/>
          </a:p>
        </p:txBody>
      </p:sp>
      <p:sp>
        <p:nvSpPr>
          <p:cNvPr id="4" name="Овал 3"/>
          <p:cNvSpPr/>
          <p:nvPr/>
        </p:nvSpPr>
        <p:spPr>
          <a:xfrm>
            <a:off x="899592" y="2348880"/>
            <a:ext cx="3384376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ПОЗИТИВНАЯ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220072" y="2348880"/>
            <a:ext cx="3384376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НЕГАТИВНАЯ</a:t>
            </a:r>
            <a:endParaRPr lang="ru-RU" b="1" dirty="0">
              <a:solidFill>
                <a:srgbClr val="FFFF0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3059832" y="1412776"/>
            <a:ext cx="72008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932040" y="1412776"/>
            <a:ext cx="108012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40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4800" dirty="0"/>
              <a:t>п</a:t>
            </a:r>
            <a:r>
              <a:rPr lang="ru-RU" sz="4800" dirty="0" smtClean="0"/>
              <a:t>ропаганда созидания</a:t>
            </a:r>
          </a:p>
          <a:p>
            <a:r>
              <a:rPr lang="ru-RU" sz="4800" dirty="0"/>
              <a:t>п</a:t>
            </a:r>
            <a:r>
              <a:rPr lang="ru-RU" sz="4800" dirty="0" smtClean="0"/>
              <a:t>ропаганда стойкости и героизма</a:t>
            </a:r>
          </a:p>
          <a:p>
            <a:r>
              <a:rPr lang="ru-RU" sz="4800" dirty="0"/>
              <a:t>п</a:t>
            </a:r>
            <a:r>
              <a:rPr lang="ru-RU" sz="4800" dirty="0" smtClean="0"/>
              <a:t>ропаганда просвещения</a:t>
            </a:r>
          </a:p>
          <a:p>
            <a:r>
              <a:rPr lang="ru-RU" sz="4800" dirty="0"/>
              <a:t>п</a:t>
            </a:r>
            <a:r>
              <a:rPr lang="ru-RU" sz="4800" dirty="0" smtClean="0"/>
              <a:t>ропаганда разрушения</a:t>
            </a:r>
          </a:p>
          <a:p>
            <a:r>
              <a:rPr lang="ru-RU" sz="4800" dirty="0"/>
              <a:t>п</a:t>
            </a:r>
            <a:r>
              <a:rPr lang="ru-RU" sz="4800" dirty="0" smtClean="0"/>
              <a:t>ропаганда разделения</a:t>
            </a:r>
          </a:p>
          <a:p>
            <a:r>
              <a:rPr lang="ru-RU" sz="4800" dirty="0"/>
              <a:t>п</a:t>
            </a:r>
            <a:r>
              <a:rPr lang="ru-RU" sz="4800" dirty="0" smtClean="0"/>
              <a:t>ропаганда устрашения</a:t>
            </a:r>
          </a:p>
          <a:p>
            <a:r>
              <a:rPr lang="ru-RU" sz="4800" dirty="0"/>
              <a:t>п</a:t>
            </a:r>
            <a:r>
              <a:rPr lang="ru-RU" sz="4800" dirty="0" smtClean="0"/>
              <a:t>ропаганда отчаяния</a:t>
            </a:r>
            <a:endParaRPr lang="ru-RU" sz="4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 ЦЕЛЕВОЙ НАПРАВЛЕННОСТИ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3141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000" dirty="0">
                <a:solidFill>
                  <a:srgbClr val="FFFF00"/>
                </a:solidFill>
              </a:rPr>
              <a:t>система деятельности</a:t>
            </a:r>
            <a:r>
              <a:rPr lang="ru-RU" sz="4000" dirty="0"/>
              <a:t>, направленная на распространение знаний, </a:t>
            </a:r>
            <a:r>
              <a:rPr lang="ru-RU" sz="4000" dirty="0" smtClean="0"/>
              <a:t>ценностей </a:t>
            </a:r>
            <a:r>
              <a:rPr lang="ru-RU" sz="4000" dirty="0"/>
              <a:t>и иной информации </a:t>
            </a:r>
            <a:r>
              <a:rPr lang="ru-RU" sz="4000" dirty="0">
                <a:solidFill>
                  <a:srgbClr val="FFFF00"/>
                </a:solidFill>
              </a:rPr>
              <a:t>с целью </a:t>
            </a:r>
            <a:r>
              <a:rPr lang="ru-RU" sz="4000" dirty="0"/>
              <a:t>формирования определенных взглядов, представлений, эмоциональных состояний, оказания влияния на социальное поведение </a:t>
            </a:r>
            <a:r>
              <a:rPr lang="ru-RU" sz="4000" dirty="0" smtClean="0"/>
              <a:t>людей</a:t>
            </a:r>
            <a:endParaRPr lang="ru-RU" sz="40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ПРОПАГАНДА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8705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5400" dirty="0"/>
              <a:t>распространение в массах идеологии и политики определенных классов, партий, </a:t>
            </a:r>
            <a:r>
              <a:rPr lang="ru-RU" sz="5400" dirty="0" smtClean="0"/>
              <a:t>государств</a:t>
            </a:r>
            <a:endParaRPr lang="ru-RU" sz="5400" dirty="0"/>
          </a:p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ПРОПАГАНДА</a:t>
            </a:r>
            <a:endParaRPr lang="ru-RU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011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. </a:t>
            </a:r>
            <a:endParaRPr lang="ru-RU" sz="4800" dirty="0" smtClean="0"/>
          </a:p>
          <a:p>
            <a:pPr algn="just"/>
            <a:endParaRPr lang="ru-RU" sz="4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СТРУКТУРА ПРОПАГАНДЫ</a:t>
            </a:r>
            <a:endParaRPr lang="ru-RU" b="1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1187625" y="1772816"/>
            <a:ext cx="6840760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32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. 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ДВИЖЕНИЕ ИНФОРМАЦИИ</a:t>
            </a:r>
            <a:endParaRPr lang="ru-RU" b="1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1601787" y="2132856"/>
            <a:ext cx="5940425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83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.</a:t>
            </a:r>
            <a:r>
              <a:rPr lang="ru-RU" sz="4400" dirty="0"/>
              <a:t> </a:t>
            </a:r>
            <a:r>
              <a:rPr lang="ru-RU" sz="5400" dirty="0"/>
              <a:t>воздействие на систему идейных, общественных и политических установок </a:t>
            </a:r>
            <a:r>
              <a:rPr lang="ru-RU" sz="5400" dirty="0" smtClean="0"/>
              <a:t>людей</a:t>
            </a:r>
            <a:endParaRPr lang="ru-RU" sz="5400" dirty="0"/>
          </a:p>
          <a:p>
            <a:endParaRPr lang="ru-RU" sz="5400" dirty="0" smtClean="0"/>
          </a:p>
          <a:p>
            <a:endParaRPr lang="ru-RU" sz="5400" dirty="0" smtClean="0"/>
          </a:p>
          <a:p>
            <a:endParaRPr lang="ru-RU" sz="4400" i="1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ГЛАВНАЯ ПСИХОЛОГИЧЕСКАЯ ЦЕЛЬ ПРОПАГАНДЫ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3665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000" dirty="0"/>
              <a:t>сформированная под воздействием пропаганды, воспитания и опыта относительно устойчивая организация знаний, чувств и мотивов, вызывающая соответствующее отношение человека к идейным, политическим и общественным явлениям окружающей его </a:t>
            </a:r>
            <a:r>
              <a:rPr lang="ru-RU" sz="4000" dirty="0" smtClean="0"/>
              <a:t>действительности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УСТАНОВКИ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6616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УСТАНОВКИ</a:t>
            </a:r>
            <a:endParaRPr lang="ru-RU" b="1" dirty="0"/>
          </a:p>
        </p:txBody>
      </p:sp>
      <p:sp>
        <p:nvSpPr>
          <p:cNvPr id="4" name="Овал 3"/>
          <p:cNvSpPr/>
          <p:nvPr/>
        </p:nvSpPr>
        <p:spPr>
          <a:xfrm>
            <a:off x="971600" y="1738714"/>
            <a:ext cx="3528392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ИДЕОЛОГИЧЕСКИЕ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292080" y="1772816"/>
            <a:ext cx="3240360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ПОЛИТИЧЕСКИЕ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987824" y="3933056"/>
            <a:ext cx="3456384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СОЦИАЛЬНЫЕ</a:t>
            </a:r>
            <a:endParaRPr lang="ru-RU" b="1" dirty="0">
              <a:solidFill>
                <a:srgbClr val="FFFF0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563888" y="1268760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364088" y="1520788"/>
            <a:ext cx="576064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4716016" y="1268760"/>
            <a:ext cx="144016" cy="2520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48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и</a:t>
            </a:r>
            <a:r>
              <a:rPr lang="ru-RU" sz="4800" dirty="0" smtClean="0"/>
              <a:t>збирательное внимание; </a:t>
            </a:r>
            <a:endParaRPr lang="ru-RU" sz="4800" dirty="0" smtClean="0"/>
          </a:p>
          <a:p>
            <a:r>
              <a:rPr lang="ru-RU" sz="4800" dirty="0" smtClean="0"/>
              <a:t>избирательное восприятие; </a:t>
            </a:r>
            <a:endParaRPr lang="ru-RU" sz="4800" dirty="0" smtClean="0"/>
          </a:p>
          <a:p>
            <a:r>
              <a:rPr lang="ru-RU" sz="4800" dirty="0" smtClean="0"/>
              <a:t>избирательность призыва. </a:t>
            </a:r>
            <a:endParaRPr lang="ru-RU" sz="4800" dirty="0" smtClean="0"/>
          </a:p>
          <a:p>
            <a:r>
              <a:rPr lang="ru-RU" sz="4800" dirty="0" smtClean="0"/>
              <a:t> </a:t>
            </a:r>
            <a:endParaRPr lang="ru-RU" sz="4800" dirty="0"/>
          </a:p>
          <a:p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БАРЬЕРЫ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6919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245</TotalTime>
  <Words>136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           Психологические аспекты пропаганды и манипулирования в массовых коммуникациях</vt:lpstr>
      <vt:lpstr>ПРОПАГАНДА</vt:lpstr>
      <vt:lpstr>ПРОПАГАНДА</vt:lpstr>
      <vt:lpstr>СТРУКТУРА ПРОПАГАНДЫ</vt:lpstr>
      <vt:lpstr>ДВИЖЕНИЕ ИНФОРМАЦИИ</vt:lpstr>
      <vt:lpstr>ГЛАВНАЯ ПСИХОЛОГИЧЕСКАЯ ЦЕЛЬ ПРОПАГАНДЫ</vt:lpstr>
      <vt:lpstr>УСТАНОВКИ</vt:lpstr>
      <vt:lpstr>УСТАНОВКИ</vt:lpstr>
      <vt:lpstr>БАРЬЕРЫ</vt:lpstr>
      <vt:lpstr>ПО ЭМОЦИОНАЛЬНОМУ ВОЗДЕЙСТВИЮ</vt:lpstr>
      <vt:lpstr>ПО ЦЕЛЕВОЙ НАПРАВЛЕННОСТИ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массовых коммуникаций: понятие, предмет, сущность.</dc:title>
  <dc:creator>Гульнара</dc:creator>
  <cp:lastModifiedBy>Гульнара</cp:lastModifiedBy>
  <cp:revision>32</cp:revision>
  <dcterms:created xsi:type="dcterms:W3CDTF">2023-01-11T18:02:52Z</dcterms:created>
  <dcterms:modified xsi:type="dcterms:W3CDTF">2023-01-16T21:15:46Z</dcterms:modified>
</cp:coreProperties>
</file>