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0654AB8-A019-4FA1-8225-01C32B089E2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654AB8-A019-4FA1-8225-01C32B089E2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654AB8-A019-4FA1-8225-01C32B089E2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654AB8-A019-4FA1-8225-01C32B089E2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0654AB8-A019-4FA1-8225-01C32B089E2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0654AB8-A019-4FA1-8225-01C32B089E28}"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0654AB8-A019-4FA1-8225-01C32B089E28}" type="datetimeFigureOut">
              <a:rPr lang="ru-RU" smtClean="0"/>
              <a:t>29.10.2023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0654AB8-A019-4FA1-8225-01C32B089E28}" type="datetimeFigureOut">
              <a:rPr lang="ru-RU" smtClean="0"/>
              <a:t>29.10.2023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0654AB8-A019-4FA1-8225-01C32B089E28}" type="datetimeFigureOut">
              <a:rPr lang="ru-RU" smtClean="0"/>
              <a:t>29.10.2023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0654AB8-A019-4FA1-8225-01C32B089E28}"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0654AB8-A019-4FA1-8225-01C32B089E28}"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10BC03-BA69-4CC6-B635-94CB1BDCF88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54AB8-A019-4FA1-8225-01C32B089E28}" type="datetimeFigureOut">
              <a:rPr lang="ru-RU" smtClean="0"/>
              <a:t>29.10.2023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0BC03-BA69-4CC6-B635-94CB1BDCF88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85795"/>
            <a:ext cx="7772400" cy="1571635"/>
          </a:xfrm>
        </p:spPr>
        <p:txBody>
          <a:bodyPr>
            <a:normAutofit/>
          </a:bodyPr>
          <a:lstStyle/>
          <a:p>
            <a:r>
              <a:rPr lang="ru-RU" sz="3200" dirty="0" smtClean="0"/>
              <a:t>Дисциплина «Химические основы в экологии»</a:t>
            </a:r>
            <a:endParaRPr lang="ru-RU" sz="3200" dirty="0"/>
          </a:p>
        </p:txBody>
      </p:sp>
      <p:sp>
        <p:nvSpPr>
          <p:cNvPr id="3" name="Подзаголовок 2"/>
          <p:cNvSpPr>
            <a:spLocks noGrp="1"/>
          </p:cNvSpPr>
          <p:nvPr>
            <p:ph type="subTitle" idx="1"/>
          </p:nvPr>
        </p:nvSpPr>
        <p:spPr>
          <a:xfrm>
            <a:off x="1000100" y="2571744"/>
            <a:ext cx="7429552" cy="3067056"/>
          </a:xfrm>
        </p:spPr>
        <p:txBody>
          <a:bodyPr>
            <a:normAutofit lnSpcReduction="10000"/>
          </a:bodyPr>
          <a:lstStyle/>
          <a:p>
            <a:r>
              <a:rPr lang="ru-RU" sz="2800" dirty="0" smtClean="0">
                <a:solidFill>
                  <a:schemeClr val="tx1"/>
                </a:solidFill>
              </a:rPr>
              <a:t>Лекция № </a:t>
            </a:r>
            <a:r>
              <a:rPr lang="ru-RU" sz="2800" dirty="0">
                <a:solidFill>
                  <a:schemeClr val="tx1"/>
                </a:solidFill>
              </a:rPr>
              <a:t>6. Токсичные органические соединения. Ароматические и галогенорганические соединения. Фосфорорганические соединения. Применение и источники загрязнения. Токсичность. </a:t>
            </a:r>
            <a:r>
              <a:rPr lang="ru-RU" sz="2800" dirty="0" err="1">
                <a:solidFill>
                  <a:schemeClr val="tx1"/>
                </a:solidFill>
              </a:rPr>
              <a:t>Канцерогенность</a:t>
            </a:r>
            <a:r>
              <a:rPr lang="ru-RU" sz="2800" dirty="0">
                <a:solidFill>
                  <a:schemeClr val="tx1"/>
                </a:solidFill>
              </a:rPr>
              <a:t>. </a:t>
            </a:r>
            <a:r>
              <a:rPr lang="ru-RU" sz="2800" dirty="0" err="1">
                <a:solidFill>
                  <a:schemeClr val="tx1"/>
                </a:solidFill>
              </a:rPr>
              <a:t>Персистетность</a:t>
            </a:r>
            <a:r>
              <a:rPr lang="ru-RU" sz="2800" dirty="0">
                <a:solidFill>
                  <a:schemeClr val="tx1"/>
                </a:solidFill>
              </a:rPr>
              <a:t>. </a:t>
            </a:r>
            <a:r>
              <a:rPr lang="ru-RU" sz="2800" dirty="0" err="1">
                <a:solidFill>
                  <a:schemeClr val="tx1"/>
                </a:solidFill>
              </a:rPr>
              <a:t>Биоаккумуляция</a:t>
            </a:r>
            <a:r>
              <a:rPr lang="ru-RU" sz="2800" dirty="0">
                <a:solidFill>
                  <a:schemeClr val="tx1"/>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429420"/>
          </a:xfrm>
        </p:spPr>
        <p:txBody>
          <a:bodyPr>
            <a:normAutofit fontScale="70000" lnSpcReduction="20000"/>
          </a:bodyPr>
          <a:lstStyle/>
          <a:p>
            <a:pPr marL="0" algn="just">
              <a:buNone/>
            </a:pPr>
            <a:r>
              <a:rPr lang="ru-RU" dirty="0"/>
              <a:t>Микроорганизмы (</a:t>
            </a:r>
            <a:r>
              <a:rPr lang="ru-RU" dirty="0" err="1"/>
              <a:t>цианобактерии</a:t>
            </a:r>
            <a:r>
              <a:rPr lang="ru-RU" dirty="0"/>
              <a:t>, грибы), водоросли, растения, беспозвоночные животные (губки, черви, кораллы, моллюски), птицы, млекопитающие также могут продуцировать галогенпроизводные сложных фенолов – производные </a:t>
            </a:r>
            <a:r>
              <a:rPr lang="ru-RU" dirty="0" err="1"/>
              <a:t>дифенилметанов</a:t>
            </a:r>
            <a:r>
              <a:rPr lang="ru-RU" dirty="0"/>
              <a:t>, </a:t>
            </a:r>
            <a:r>
              <a:rPr lang="ru-RU" dirty="0" err="1"/>
              <a:t>дифениловых</a:t>
            </a:r>
            <a:r>
              <a:rPr lang="ru-RU" dirty="0"/>
              <a:t> эфиров, антрахиноны, </a:t>
            </a:r>
            <a:r>
              <a:rPr lang="ru-RU" dirty="0" err="1"/>
              <a:t>гризеофульвины</a:t>
            </a:r>
            <a:r>
              <a:rPr lang="ru-RU" dirty="0"/>
              <a:t> и другие соединения, некоторые из которых являются природными ядами. Для некоторых биогенных ГОС показано наличие полезных свойств – противораковой активности, способности действовать на ВИЧ.</a:t>
            </a:r>
          </a:p>
          <a:p>
            <a:pPr marL="0" algn="just">
              <a:buNone/>
            </a:pPr>
            <a:r>
              <a:rPr lang="ru-RU" dirty="0"/>
              <a:t>Общее содержание ГОС оценивают с помощью различных интегральных показателей, среди которых – «адсорбируемые галогенорганические вещества» (</a:t>
            </a:r>
            <a:r>
              <a:rPr lang="ru-RU" dirty="0" err="1"/>
              <a:t>absorbable</a:t>
            </a:r>
            <a:r>
              <a:rPr lang="ru-RU" dirty="0"/>
              <a:t> </a:t>
            </a:r>
            <a:r>
              <a:rPr lang="ru-RU" dirty="0" err="1"/>
              <a:t>organic</a:t>
            </a:r>
            <a:r>
              <a:rPr lang="ru-RU" dirty="0"/>
              <a:t> </a:t>
            </a:r>
            <a:r>
              <a:rPr lang="ru-RU" dirty="0" err="1"/>
              <a:t>halogens</a:t>
            </a:r>
            <a:r>
              <a:rPr lang="ru-RU" dirty="0"/>
              <a:t> – АОХ, где X – обозначает общее содержание F, </a:t>
            </a:r>
            <a:r>
              <a:rPr lang="ru-RU" dirty="0" err="1"/>
              <a:t>Cl</a:t>
            </a:r>
            <a:r>
              <a:rPr lang="ru-RU" dirty="0"/>
              <a:t>, </a:t>
            </a:r>
            <a:r>
              <a:rPr lang="ru-RU" dirty="0" err="1"/>
              <a:t>Br</a:t>
            </a:r>
            <a:r>
              <a:rPr lang="ru-RU" dirty="0"/>
              <a:t>, I). При определении АОХ измеряют количество атомов галогенов в составе органических соединений, адсорбируемых из воды на высокочистом активированном угле (содержащем не более 10% примесей </a:t>
            </a:r>
            <a:r>
              <a:rPr lang="ru-RU" dirty="0" err="1"/>
              <a:t>Cl</a:t>
            </a:r>
            <a:r>
              <a:rPr lang="ru-RU" dirty="0"/>
              <a:t>). В их числе регистрируются не только нелетучие вещества, но и частично летучие ГОС (например, хлороформ определяется примерно на 30%). Итоговое количество атомов пересчитывается в массовое умножением на атомную массу хлора и выражается в </a:t>
            </a:r>
            <a:r>
              <a:rPr lang="ru-RU" dirty="0" err="1"/>
              <a:t>мкгCl</a:t>
            </a:r>
            <a:r>
              <a:rPr lang="ru-RU" dirty="0"/>
              <a:t>/л. По данным исследования воды из нескольких десятков колодцев Дании, фоновое содержание АОХ в воде составило 1…15 </a:t>
            </a:r>
            <a:r>
              <a:rPr lang="ru-RU" dirty="0" err="1"/>
              <a:t>мкгCl</a:t>
            </a:r>
            <a:r>
              <a:rPr lang="ru-RU" dirty="0"/>
              <a:t>/л, а повышенные значения АОХ (до 80 </a:t>
            </a:r>
            <a:r>
              <a:rPr lang="ru-RU" dirty="0" err="1"/>
              <a:t>мкгCl</a:t>
            </a:r>
            <a:r>
              <a:rPr lang="ru-RU" dirty="0"/>
              <a:t>/л) были обнаружены в 10 % </a:t>
            </a:r>
            <a:r>
              <a:rPr lang="ru-RU" dirty="0" smtClean="0"/>
              <a:t>проб.</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715436" cy="6715148"/>
          </a:xfrm>
        </p:spPr>
        <p:txBody>
          <a:bodyPr>
            <a:normAutofit fontScale="70000" lnSpcReduction="20000"/>
          </a:bodyPr>
          <a:lstStyle/>
          <a:p>
            <a:pPr marL="0" algn="just">
              <a:buNone/>
            </a:pPr>
            <a:r>
              <a:rPr lang="ru-RU" i="1" dirty="0"/>
              <a:t>ГОС в питьевой воде</a:t>
            </a:r>
            <a:endParaRPr lang="ru-RU" dirty="0"/>
          </a:p>
          <a:p>
            <a:pPr marL="0" algn="just">
              <a:buNone/>
            </a:pPr>
            <a:r>
              <a:rPr lang="ru-RU" dirty="0"/>
              <a:t>При обеззараживании питьевой воды активным хлором происходит его взаимодействие с органическими примесями воды (в природной воде это гуминовые соединения). В результате образуются побочные продукты дезинфекции – различные ГОС, мутагенное действие которых подтверждается </a:t>
            </a:r>
            <a:r>
              <a:rPr lang="ru-RU" dirty="0" err="1"/>
              <a:t>биотестированием</a:t>
            </a:r>
            <a:r>
              <a:rPr lang="ru-RU" dirty="0"/>
              <a:t> проб воды. По некоторым данным, низкомолекулярные продукты хлорирования (с молекулярной массой до 500 </a:t>
            </a:r>
            <a:r>
              <a:rPr lang="ru-RU" dirty="0" err="1"/>
              <a:t>а.е.м</a:t>
            </a:r>
            <a:r>
              <a:rPr lang="ru-RU" dirty="0"/>
              <a:t>.) отвечают за 36...59% мутагенной активности питьевой воды, в то время как остальная доля приходится на более крупные хлорзамещенные соединения. ГОС, образующиеся в результате хлорирования воды, находятся преимущественно в растворенном виде, а не в фазе взвешенных примесей.</a:t>
            </a:r>
          </a:p>
          <a:p>
            <a:pPr marL="0" algn="just">
              <a:buNone/>
            </a:pPr>
            <a:endParaRPr lang="ru-RU" i="1" dirty="0" smtClean="0"/>
          </a:p>
          <a:p>
            <a:pPr marL="0" algn="just">
              <a:buNone/>
            </a:pPr>
            <a:r>
              <a:rPr lang="ru-RU" i="1" dirty="0" smtClean="0"/>
              <a:t>Хлорорганические </a:t>
            </a:r>
            <a:r>
              <a:rPr lang="ru-RU" i="1" dirty="0"/>
              <a:t>пестициды</a:t>
            </a:r>
            <a:endParaRPr lang="ru-RU" dirty="0"/>
          </a:p>
          <a:p>
            <a:pPr marL="0" algn="just">
              <a:buNone/>
            </a:pPr>
            <a:r>
              <a:rPr lang="ru-RU" dirty="0"/>
              <a:t>С древнейших времен в сельском хозяйстве используют пестициды – химические средства борьбы с вредителями сельскохозяйственных культур. Для борьбы с сорняками предназначены гербициды (вызывают гибель растений) и дефолианты (вызывают опадание листьев, применяются перед уборкой хлопка), для борьбы с грибковыми заболеваниями – фунгициды, с насекомыми-вредителями – инсектициды, с мышами, сусликами и другими млекопитающими – зооциды и т.п.</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9001156" cy="6715148"/>
          </a:xfrm>
        </p:spPr>
        <p:txBody>
          <a:bodyPr>
            <a:normAutofit fontScale="77500" lnSpcReduction="20000"/>
          </a:bodyPr>
          <a:lstStyle/>
          <a:p>
            <a:pPr marL="0" algn="just">
              <a:buNone/>
            </a:pPr>
            <a:r>
              <a:rPr lang="ru-RU" dirty="0"/>
              <a:t>Нобелевская премия по медицине 1948 г. была присуждена за открытие </a:t>
            </a:r>
            <a:r>
              <a:rPr lang="ru-RU" dirty="0" err="1"/>
              <a:t>инсектицидных</a:t>
            </a:r>
            <a:r>
              <a:rPr lang="ru-RU" dirty="0"/>
              <a:t> свойств у </a:t>
            </a:r>
            <a:r>
              <a:rPr lang="ru-RU" dirty="0" err="1"/>
              <a:t>дихлордифенилтрихлорметилэтана</a:t>
            </a:r>
            <a:r>
              <a:rPr lang="ru-RU" dirty="0"/>
              <a:t> (ДДТ), впервые полученного в 1873 г. ДДТ успешно применялся для борьбы с эпидемией тифа, переносимой вшами, для борьбы с малярией, переносимой комарами, а также в сельском хозяйстве. Успехи в применении этих веществ стимулировали разработку новых хлорорганических пестицидов (ХОП) – </a:t>
            </a:r>
            <a:r>
              <a:rPr lang="ru-RU" dirty="0" err="1"/>
              <a:t>альдрин</a:t>
            </a:r>
            <a:r>
              <a:rPr lang="ru-RU" dirty="0"/>
              <a:t>, </a:t>
            </a:r>
            <a:r>
              <a:rPr lang="ru-RU" dirty="0" err="1"/>
              <a:t>гептахлор</a:t>
            </a:r>
            <a:r>
              <a:rPr lang="ru-RU" dirty="0"/>
              <a:t>, </a:t>
            </a:r>
            <a:r>
              <a:rPr lang="ru-RU" dirty="0" err="1"/>
              <a:t>хлордан</a:t>
            </a:r>
            <a:r>
              <a:rPr lang="ru-RU" dirty="0"/>
              <a:t>, </a:t>
            </a:r>
            <a:r>
              <a:rPr lang="ru-RU" dirty="0" err="1"/>
              <a:t>диэлдрин</a:t>
            </a:r>
            <a:r>
              <a:rPr lang="ru-RU" dirty="0"/>
              <a:t>, </a:t>
            </a:r>
            <a:r>
              <a:rPr lang="ru-RU" dirty="0" err="1"/>
              <a:t>эндосульфан</a:t>
            </a:r>
            <a:r>
              <a:rPr lang="ru-RU" dirty="0"/>
              <a:t>, </a:t>
            </a:r>
            <a:r>
              <a:rPr lang="ru-RU" dirty="0" err="1"/>
              <a:t>хлорпинени</a:t>
            </a:r>
            <a:r>
              <a:rPr lang="ru-RU" dirty="0"/>
              <a:t>, </a:t>
            </a:r>
            <a:r>
              <a:rPr lang="ru-RU" dirty="0" err="1"/>
              <a:t>токсафен</a:t>
            </a:r>
            <a:r>
              <a:rPr lang="ru-RU" dirty="0"/>
              <a:t>, </a:t>
            </a:r>
            <a:r>
              <a:rPr lang="ru-RU" dirty="0" err="1"/>
              <a:t>мирекс</a:t>
            </a:r>
            <a:r>
              <a:rPr lang="ru-RU" dirty="0"/>
              <a:t>. В 1980-м годах из всех хлорорганических пестицидов </a:t>
            </a:r>
            <a:r>
              <a:rPr lang="ru-RU" dirty="0" err="1"/>
              <a:t>линдан</a:t>
            </a:r>
            <a:r>
              <a:rPr lang="ru-RU" dirty="0"/>
              <a:t> и ДДТ занимали первое место по производству и использованию в сельском хозяйстве. К середине 1980-х гг. в мире было произведено 3,5 млн. т ДДТ.</a:t>
            </a:r>
          </a:p>
          <a:p>
            <a:pPr marL="0" algn="just">
              <a:buNone/>
            </a:pPr>
            <a:r>
              <a:rPr lang="ru-RU" dirty="0"/>
              <a:t>Одним из главных путей глобального распространения этих веществ стал атмосферный перенос. Благодаря ему даже в снежном покрове Антарктиды к настоящему времени накопилось более 3000 т ДДТ, а в донных отложениях озера Байкал обнаружен </a:t>
            </a:r>
            <a:r>
              <a:rPr lang="ru-RU" dirty="0" err="1"/>
              <a:t>мирекс</a:t>
            </a:r>
            <a:r>
              <a:rPr lang="ru-RU" dirty="0"/>
              <a:t>, который никогда не применялся в близлежащих районах. С поверхности земли ХОП переходят в воздух в виде паров или с частицами почвы; возможна также последующая сорбция паров ХОП на твердых аэрозолях.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8686800" cy="6715148"/>
          </a:xfrm>
        </p:spPr>
        <p:txBody>
          <a:bodyPr>
            <a:normAutofit fontScale="70000" lnSpcReduction="20000"/>
          </a:bodyPr>
          <a:lstStyle/>
          <a:p>
            <a:pPr marL="0" algn="just">
              <a:buNone/>
            </a:pPr>
            <a:r>
              <a:rPr lang="ru-RU" dirty="0"/>
              <a:t>В почвах из-за высокой адсорбционной способности пестицидов их миграция и рассеяние идет значительно медленнее, чем в атмосфере. Песчаные почвы плохо </a:t>
            </a:r>
            <a:r>
              <a:rPr lang="ru-RU" dirty="0" err="1"/>
              <a:t>сорбируют</a:t>
            </a:r>
            <a:r>
              <a:rPr lang="ru-RU" dirty="0"/>
              <a:t> ХОП, поэтому их значительное количество перемещается вниз и загрязняет грунтовые и подземные воды. Время полного исчезновения ХОП из почвы варьирует в широких пределах и зависит от свойств самих веществ, климатических условий, типов почв. Например, для изомеров ГХЦГ оно составляет 160…600 суток, для ДДТ – 240…3850 суток.</a:t>
            </a:r>
          </a:p>
          <a:p>
            <a:pPr marL="0" algn="just">
              <a:buNone/>
            </a:pPr>
            <a:r>
              <a:rPr lang="ru-RU" dirty="0"/>
              <a:t>В водных экосистемах большая часть ХОП сорбируется на поверхности взвешенных частиц, которые впоследствии осаждаются и </a:t>
            </a:r>
            <a:r>
              <a:rPr lang="ru-RU" dirty="0" err="1"/>
              <a:t>захораниваются</a:t>
            </a:r>
            <a:r>
              <a:rPr lang="ru-RU" dirty="0"/>
              <a:t> в донных отложениях. Также имеет место </a:t>
            </a:r>
            <a:r>
              <a:rPr lang="ru-RU" dirty="0" err="1"/>
              <a:t>биоседиментация</a:t>
            </a:r>
            <a:r>
              <a:rPr lang="ru-RU" dirty="0"/>
              <a:t> – отложение в составе взвешенного органического материала. В Балтийском море суточный </a:t>
            </a:r>
            <a:r>
              <a:rPr lang="ru-RU" dirty="0" err="1"/>
              <a:t>биоседиментационный</a:t>
            </a:r>
            <a:r>
              <a:rPr lang="ru-RU" dirty="0"/>
              <a:t> вынос из слоя 0...25 м оценивался в 500 </a:t>
            </a:r>
            <a:r>
              <a:rPr lang="ru-RU" dirty="0" err="1"/>
              <a:t>нг</a:t>
            </a:r>
            <a:r>
              <a:rPr lang="ru-RU" dirty="0"/>
              <a:t>/м</a:t>
            </a:r>
            <a:r>
              <a:rPr lang="ru-RU" baseline="30000" dirty="0"/>
              <a:t>2</a:t>
            </a:r>
            <a:r>
              <a:rPr lang="ru-RU" dirty="0"/>
              <a:t>. Наиболее высокие концентрации ХОП регистрируются в донных отложениях вблизи крупных морских портов (например, вблизи Гетеборга – до 600 мкг ДДТ/кг). Организмы водных экосистем также накапливают ХОП. Концентрация ХОП в организме увеличивается не менее чем на порядок по мере перехода от одного уровня пищевой цепи к другому. Водоросли быстро </a:t>
            </a:r>
            <a:r>
              <a:rPr lang="ru-RU" dirty="0" err="1"/>
              <a:t>сорбируют</a:t>
            </a:r>
            <a:r>
              <a:rPr lang="ru-RU" dirty="0"/>
              <a:t> ХОП на поверхности. Фактор </a:t>
            </a:r>
            <a:r>
              <a:rPr lang="ru-RU" dirty="0" err="1"/>
              <a:t>биоаккумуляции</a:t>
            </a:r>
            <a:r>
              <a:rPr lang="ru-RU" dirty="0"/>
              <a:t> ДДТ (соотношение концентрации вещества в тканях и воде в состоянии равновесия) для бурых водорослей и фитопланктона находится в интервале 10000…46000, для рыб – 127000.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357982"/>
          </a:xfrm>
        </p:spPr>
        <p:txBody>
          <a:bodyPr>
            <a:normAutofit fontScale="70000" lnSpcReduction="20000"/>
          </a:bodyPr>
          <a:lstStyle/>
          <a:p>
            <a:pPr marL="0" algn="just">
              <a:buNone/>
            </a:pPr>
            <a:r>
              <a:rPr lang="ru-RU" dirty="0"/>
              <a:t>На суше ХОП накапливаются в тканях насекомых, птиц и других животных, а люди находятся на вершине этой пищевой цепи. Присутствие ДДТ показано в тканях человека (1950-х годы, США – 130 мкг ДДТ/л грудного молока; 1970-е гг., Украина – 90 мкг ДДТ/л грудного молока; 1971 г., Москва – 1..2 мг ДДТ/кг жировой ткани тела). У человека ДДТ и продукты его метаболизма вызывают нарушения в развитии плода, предполагается участие в развитии опухолей, показано влияние на эндокринную систему (ДДТ участвует в развитии диабета, ДДЕ является </a:t>
            </a:r>
            <a:r>
              <a:rPr lang="ru-RU" dirty="0" err="1"/>
              <a:t>антиандрогеном</a:t>
            </a:r>
            <a:r>
              <a:rPr lang="ru-RU" dirty="0"/>
              <a:t>). Время полувыведения ДДТ из организма человека составляет 6…10 лет.</a:t>
            </a:r>
          </a:p>
          <a:p>
            <a:pPr marL="0" algn="just">
              <a:buNone/>
            </a:pPr>
            <a:r>
              <a:rPr lang="ru-RU" dirty="0"/>
              <a:t>Разрушение ХОП происходит по различным механизмам. В почве и донных отложениях происходит в основном микробиологическое разложение при участии бактерий и грибов, причем скорость </a:t>
            </a:r>
            <a:r>
              <a:rPr lang="ru-RU" dirty="0" err="1"/>
              <a:t>биоразложения</a:t>
            </a:r>
            <a:r>
              <a:rPr lang="ru-RU" dirty="0"/>
              <a:t> выше скорости абиогенного разрушения в среде. В атмосфере идет абиотическая деструкция под действием света. Например, </a:t>
            </a:r>
            <a:r>
              <a:rPr lang="ru-RU" dirty="0" err="1"/>
              <a:t>линдан</a:t>
            </a:r>
            <a:r>
              <a:rPr lang="ru-RU" dirty="0"/>
              <a:t> превращается в менее токсичный изомер </a:t>
            </a:r>
            <a:r>
              <a:rPr lang="ru-RU" dirty="0" err="1"/>
              <a:t>αГХЦГ</a:t>
            </a:r>
            <a:r>
              <a:rPr lang="ru-RU" dirty="0"/>
              <a:t>. ДДТ превращается в ДДД или ДДЕ (см. рис. 2). Последний менее устойчив и через несколько промежуточных этапов превращается в 4,4’-дихлорбензол и далее в 4,4’-дихлорбифенил.</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3"/>
            <a:ext cx="8229600" cy="2928958"/>
          </a:xfrm>
        </p:spPr>
        <p:txBody>
          <a:bodyPr>
            <a:normAutofit fontScale="70000" lnSpcReduction="20000"/>
          </a:bodyPr>
          <a:lstStyle/>
          <a:p>
            <a:pPr marL="0" algn="just">
              <a:buNone/>
            </a:pPr>
            <a:r>
              <a:rPr lang="ru-RU" dirty="0"/>
              <a:t>К счастью, запрет на использование ХОП (введенный в конце 1970-х – начале 1980-х гг.) привел к снижению уровня этих веществ в организмах животных, как показывают данные для экосистем Балтийского моря. Так, в 1968 г. в яйцах баклана содержалось 600 мг ДДЕ/кг, в балтийской сельди – 50 мг ДДТ/кг общего веса. В 1980 г. были получены следующие данные: яйца баклана – 100 мг ДДЕ/кг, балтийская сельдь – 10 мг ДДТ /кг</a:t>
            </a:r>
            <a:r>
              <a:rPr lang="ru-RU" dirty="0" smtClean="0"/>
              <a:t>.</a:t>
            </a:r>
          </a:p>
          <a:p>
            <a:pPr marL="0" algn="just">
              <a:buNone/>
            </a:pPr>
            <a:r>
              <a:rPr lang="ru-RU" dirty="0"/>
              <a:t>В связи с запретом на использование многих ХОП им на смену пришли ядохимикаты из других групп соединений, в частности, производные </a:t>
            </a:r>
            <a:r>
              <a:rPr lang="ru-RU" dirty="0" err="1"/>
              <a:t>тиофосфорной</a:t>
            </a:r>
            <a:r>
              <a:rPr lang="ru-RU" dirty="0"/>
              <a:t> кислоты. </a:t>
            </a:r>
          </a:p>
        </p:txBody>
      </p:sp>
      <p:pic>
        <p:nvPicPr>
          <p:cNvPr id="2050" name="Picture 2"/>
          <p:cNvPicPr>
            <a:picLocks noChangeAspect="1" noChangeArrowheads="1"/>
          </p:cNvPicPr>
          <p:nvPr/>
        </p:nvPicPr>
        <p:blipFill>
          <a:blip r:embed="rId2"/>
          <a:srcRect/>
          <a:stretch>
            <a:fillRect/>
          </a:stretch>
        </p:blipFill>
        <p:spPr bwMode="auto">
          <a:xfrm>
            <a:off x="428596" y="3357562"/>
            <a:ext cx="8072462" cy="337717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4000504"/>
          </a:xfrm>
        </p:spPr>
        <p:txBody>
          <a:bodyPr>
            <a:normAutofit fontScale="70000" lnSpcReduction="20000"/>
          </a:bodyPr>
          <a:lstStyle/>
          <a:p>
            <a:pPr marL="0" algn="just">
              <a:buNone/>
            </a:pPr>
            <a:r>
              <a:rPr lang="ru-RU" i="1" dirty="0" err="1"/>
              <a:t>Полихлорированные</a:t>
            </a:r>
            <a:r>
              <a:rPr lang="ru-RU" i="1" dirty="0"/>
              <a:t> </a:t>
            </a:r>
            <a:r>
              <a:rPr lang="ru-RU" i="1" dirty="0" err="1"/>
              <a:t>бифенилы</a:t>
            </a:r>
            <a:endParaRPr lang="ru-RU" dirty="0"/>
          </a:p>
          <a:p>
            <a:pPr marL="0" algn="just">
              <a:buNone/>
            </a:pPr>
            <a:r>
              <a:rPr lang="ru-RU" dirty="0" err="1"/>
              <a:t>Полихлорированные</a:t>
            </a:r>
            <a:r>
              <a:rPr lang="ru-RU" dirty="0"/>
              <a:t> </a:t>
            </a:r>
            <a:r>
              <a:rPr lang="ru-RU" dirty="0" err="1"/>
              <a:t>бифенилы</a:t>
            </a:r>
            <a:r>
              <a:rPr lang="ru-RU" dirty="0"/>
              <a:t> (ПХБ) содержат от 1 до 10 атомов хлора (см. рис. 3). Варианты молекул, отличающиеся по количеству и положению атомов хлора, называют </a:t>
            </a:r>
            <a:r>
              <a:rPr lang="ru-RU" dirty="0" err="1"/>
              <a:t>конгенерами</a:t>
            </a:r>
            <a:r>
              <a:rPr lang="ru-RU" dirty="0"/>
              <a:t>; всего возможно 209 </a:t>
            </a:r>
            <a:r>
              <a:rPr lang="ru-RU" dirty="0" err="1"/>
              <a:t>конгенеров</a:t>
            </a:r>
            <a:r>
              <a:rPr lang="ru-RU" dirty="0"/>
              <a:t> ПХБ, различающихся по свойствам и токсичности</a:t>
            </a:r>
            <a:r>
              <a:rPr lang="ru-RU" dirty="0" smtClean="0"/>
              <a:t>.</a:t>
            </a:r>
          </a:p>
          <a:p>
            <a:pPr marL="0" algn="just">
              <a:buNone/>
            </a:pPr>
            <a:r>
              <a:rPr lang="ru-RU" dirty="0"/>
              <a:t>ПХБ обладают химической инертностью, </a:t>
            </a:r>
            <a:r>
              <a:rPr lang="ru-RU" dirty="0" err="1"/>
              <a:t>негорючи</a:t>
            </a:r>
            <a:r>
              <a:rPr lang="ru-RU" dirty="0"/>
              <a:t> (температура вспышки паров 170…380 °С), имеют высокую теплопроводность и диэлектрическую постоянную. ПХБ использовались в производстве пластмасс (например, при получении поливинилхлорида (ПВХ) винилхлорид является мономером, а ПХБ – пластификатором), нитроцеллюлозных лаков, копировальной бумаги (на 1 кг бумаги расходовали 12 г ПХБ), в качестве жидкого диэлектрика в трансформаторах (один трансформатор содержал 160 …2980 кг ПХБ) и конденсаторах, как теплоносители, смазочный материал, добавки в судовые краски, фунгициды и др.</a:t>
            </a:r>
          </a:p>
        </p:txBody>
      </p:sp>
      <p:pic>
        <p:nvPicPr>
          <p:cNvPr id="3074" name="Picture 2"/>
          <p:cNvPicPr>
            <a:picLocks noChangeAspect="1" noChangeArrowheads="1"/>
          </p:cNvPicPr>
          <p:nvPr/>
        </p:nvPicPr>
        <p:blipFill>
          <a:blip r:embed="rId2"/>
          <a:srcRect/>
          <a:stretch>
            <a:fillRect/>
          </a:stretch>
        </p:blipFill>
        <p:spPr bwMode="auto">
          <a:xfrm>
            <a:off x="785786" y="4071942"/>
            <a:ext cx="7143768" cy="262973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357982"/>
          </a:xfrm>
        </p:spPr>
        <p:txBody>
          <a:bodyPr>
            <a:normAutofit fontScale="70000" lnSpcReduction="20000"/>
          </a:bodyPr>
          <a:lstStyle/>
          <a:p>
            <a:pPr marL="0" algn="just">
              <a:buNone/>
            </a:pPr>
            <a:r>
              <a:rPr lang="ru-RU" dirty="0"/>
              <a:t>ПХБ массово производились и использовались с 1929 по 1986 годы; в мире было произведено около 2 миллионов тонн этих веществ. В 1950-1970-х гг. ПХБ и сходные с ними по структуре и свойствам </a:t>
            </a:r>
            <a:r>
              <a:rPr lang="ru-RU" dirty="0" err="1"/>
              <a:t>полибромированные</a:t>
            </a:r>
            <a:r>
              <a:rPr lang="ru-RU" dirty="0"/>
              <a:t> </a:t>
            </a:r>
            <a:r>
              <a:rPr lang="ru-RU" dirty="0" err="1"/>
              <a:t>бифенилы</a:t>
            </a:r>
            <a:r>
              <a:rPr lang="ru-RU" dirty="0"/>
              <a:t> (использовавшиеся в системах предупреждения пожаров) были причиной случаев массовой гибели сельскохозяйственных животных (цыплят, крупного рогатого скота).</a:t>
            </a:r>
          </a:p>
          <a:p>
            <a:pPr marL="0" algn="just">
              <a:buNone/>
            </a:pPr>
            <a:r>
              <a:rPr lang="ru-RU" dirty="0"/>
              <a:t>Наносимый этими </a:t>
            </a:r>
            <a:r>
              <a:rPr lang="ru-RU" dirty="0" err="1"/>
              <a:t>токсикантами</a:t>
            </a:r>
            <a:r>
              <a:rPr lang="ru-RU" dirty="0"/>
              <a:t> ущерб природным экосистемам не сразу был осознан. Между тем эти вещества длительное время находятся в окружающей среде и способны к </a:t>
            </a:r>
            <a:r>
              <a:rPr lang="ru-RU" dirty="0" err="1"/>
              <a:t>биоаккумуляции</a:t>
            </a:r>
            <a:r>
              <a:rPr lang="ru-RU" dirty="0"/>
              <a:t> (см. рис. 4).</a:t>
            </a:r>
          </a:p>
          <a:p>
            <a:pPr marL="0" algn="just">
              <a:buNone/>
            </a:pPr>
            <a:r>
              <a:rPr lang="ru-RU" dirty="0"/>
              <a:t>Впервые сообщение о высоком содержании ПХБ в жировых тканях тюленей и сельди в Балтийском море было опубликовано в 1966 г. Последствиями этого было падение репродуктивной способности тюленей и уменьшение их численности в Балтике. В 1970-х гг. не только в США, но и во многих других странах мира производство и импорт ПХБ были или полностью запрещены, или взяты под строгий контроль. В частности, в рамках Международной Хельсинкской конвенции 1974 г. все страны бассейна Балтийского моря прибегли к таким мерам. В экосистеме Балтийского моря в настоящее время содержится более 250 т ПХБ, главным образом в донных отложениях.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715148"/>
          </a:xfrm>
        </p:spPr>
        <p:txBody>
          <a:bodyPr>
            <a:normAutofit fontScale="70000" lnSpcReduction="20000"/>
          </a:bodyPr>
          <a:lstStyle/>
          <a:p>
            <a:pPr marL="0" algn="just">
              <a:buNone/>
            </a:pPr>
            <a:r>
              <a:rPr lang="ru-RU" dirty="0"/>
              <a:t>Загрязнение ПХБ носит глобальный характер. Главным источником ПХБ для континентов являются атмосферные выпадения, особенно загрязненные этими веществами в районах, примыкающих к крупным городам. Благодаря высокой химической инертности ПХБ абиотическое разрушение этих веществ в окружающей среде происходит очень медленно. То же можно сказать и о процессах разрушения под действием ферментов. Специальные исследования показали, что в 1970-х гг. </a:t>
            </a:r>
            <a:r>
              <a:rPr lang="ru-RU" dirty="0" err="1"/>
              <a:t>полихлорированные</a:t>
            </a:r>
            <a:r>
              <a:rPr lang="ru-RU" dirty="0"/>
              <a:t> </a:t>
            </a:r>
            <a:r>
              <a:rPr lang="ru-RU" dirty="0" err="1"/>
              <a:t>бифенилы</a:t>
            </a:r>
            <a:r>
              <a:rPr lang="ru-RU" dirty="0"/>
              <a:t> почти повсеместно присутствовали в организме жителей Северного полушария. По опубликованным в 1973 г. данным в Финляндии в крови лиц, не подвергавшихся какому-либо специфическому воздействию ПХБ, их содержание составляло от 3,1 до 12 мкг/л. Такой же уровень контаминации был характерен и для жителей Японии.</a:t>
            </a:r>
          </a:p>
          <a:p>
            <a:pPr marL="0" algn="just">
              <a:buNone/>
            </a:pPr>
            <a:r>
              <a:rPr lang="ru-RU" dirty="0"/>
              <a:t>Основными путями поступления ПХБ в окружающую среду являются: испарения из пластификаторов; выделение при сжигании бытовых и промышленных отходов, а также при возгорании трансформаторов, конденсаторов и другого промышленного оборудования, в котором используются ПХБ; утечки с другими промышленными отходами; вывоз ПХБ на свалки и поля аэрации. Поведение ПХБ в окружающей среде сходно с таковым для хлорорганических пестицидов; значительная часть распространяется через воздух. Скорость снижения концентрации ПХБ в организмах существенно ниже (в 2-3 раза), чем у ДДТ.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285852" y="8174"/>
            <a:ext cx="6389838" cy="684982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pPr marL="0" algn="just">
              <a:buNone/>
            </a:pPr>
            <a:r>
              <a:rPr lang="ru-RU" sz="3400" i="1" dirty="0"/>
              <a:t>Углеводороды и нефтепродукты</a:t>
            </a:r>
            <a:endParaRPr lang="ru-RU" sz="3400" dirty="0"/>
          </a:p>
          <a:p>
            <a:pPr marL="0" algn="just">
              <a:buNone/>
            </a:pPr>
            <a:r>
              <a:rPr lang="ru-RU" sz="3400" dirty="0"/>
              <a:t>Углеводороды являются важнейшими компонентами нефти и природного газа. Они образуются в результате бактериального разложения органических веществ и </a:t>
            </a:r>
            <a:r>
              <a:rPr lang="ru-RU" sz="3400" u="sng" dirty="0" err="1"/>
              <a:t>керогена</a:t>
            </a:r>
            <a:r>
              <a:rPr lang="ru-RU" sz="3400" dirty="0"/>
              <a:t>, отлагающихся вместе с осадочными породами. Сырая нефть представляет собой смесь органических соединений, состоящую из углеводородов (88%), метановых, нафтеновых и ароматических веществ, а также сернистых, азотистых, серных органических соединений и минеральных примесей. Резкий запах и едкость нефти придают именно серные и кислородные примеси. Газодобывающая и нефтеперерабатывающая промышленность являются источником поступления в атмосферу SO</a:t>
            </a:r>
            <a:r>
              <a:rPr lang="ru-RU" sz="3400" baseline="-25000" dirty="0"/>
              <a:t>2</a:t>
            </a:r>
            <a:r>
              <a:rPr lang="ru-RU" sz="3400" dirty="0"/>
              <a:t>, СO</a:t>
            </a:r>
            <a:r>
              <a:rPr lang="ru-RU" sz="3400" baseline="-25000" dirty="0"/>
              <a:t>2</a:t>
            </a:r>
            <a:r>
              <a:rPr lang="ru-RU" sz="3400" dirty="0"/>
              <a:t>, H</a:t>
            </a:r>
            <a:r>
              <a:rPr lang="ru-RU" sz="3400" baseline="-25000" dirty="0"/>
              <a:t>2</a:t>
            </a:r>
            <a:r>
              <a:rPr lang="ru-RU" sz="3400" dirty="0"/>
              <a:t>S, NO</a:t>
            </a:r>
            <a:r>
              <a:rPr lang="ru-RU" sz="3400" baseline="-25000" dirty="0"/>
              <a:t>2</a:t>
            </a:r>
            <a:r>
              <a:rPr lang="ru-RU" sz="3400" dirty="0"/>
              <a:t>, углеводородов (загрязнение воздуха углеводородами до 20 мг/м</a:t>
            </a:r>
            <a:r>
              <a:rPr lang="ru-RU" sz="3400" baseline="30000" dirty="0"/>
              <a:t>3</a:t>
            </a:r>
            <a:r>
              <a:rPr lang="ru-RU" sz="3400" dirty="0"/>
              <a:t> на расстоянии 3 км от скважины).</a:t>
            </a:r>
          </a:p>
          <a:p>
            <a:pPr marL="0" algn="just">
              <a:buNone/>
            </a:pPr>
            <a:r>
              <a:rPr lang="ru-RU" sz="3500" dirty="0"/>
              <a:t>Нефть, ее пары, сопутствующие газы и продукты переработки оказывают вредное воздействие на организм человека. Они оказывают токсическое действие на дыхательную систему, вызывая хронические пневмонии, повышая риск развития раком легкого. Пары </a:t>
            </a:r>
            <a:r>
              <a:rPr lang="ru-RU" sz="3500" dirty="0" err="1"/>
              <a:t>нефтей</a:t>
            </a:r>
            <a:r>
              <a:rPr lang="ru-RU" sz="3500" dirty="0"/>
              <a:t>, содержащих мало ароматических углеводородов, оказывают наркотическое действие и могут вызвать судорожный эффект (высокие концентрации паров могут привести к летальному исходу). Ароматические углеводороды оказывают токсическое действие на кроветворную систему. В результате непосредственного контакта со смазочными материалами и топливом развиваются поражения кожи, </a:t>
            </a:r>
            <a:r>
              <a:rPr lang="ru-RU" sz="3500" dirty="0" err="1"/>
              <a:t>cлизистых</a:t>
            </a:r>
            <a:r>
              <a:rPr lang="ru-RU" sz="3500" dirty="0"/>
              <a:t> оболочек. К особо токсичных примесям нефтепродуктов принадлежат бензол, тетраэтилсвинец  полициклические ароматические углеводороды.</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
            <a:ext cx="9144000" cy="4000503"/>
          </a:xfrm>
        </p:spPr>
        <p:txBody>
          <a:bodyPr>
            <a:normAutofit fontScale="70000" lnSpcReduction="20000"/>
          </a:bodyPr>
          <a:lstStyle/>
          <a:p>
            <a:pPr marL="0" algn="just">
              <a:buNone/>
            </a:pPr>
            <a:r>
              <a:rPr lang="ru-RU" dirty="0"/>
              <a:t>Массовые отравления людей в 1968 г. в местности </a:t>
            </a:r>
            <a:r>
              <a:rPr lang="ru-RU" dirty="0" err="1"/>
              <a:t>Юшо</a:t>
            </a:r>
            <a:r>
              <a:rPr lang="ru-RU" dirty="0"/>
              <a:t> (Япония, заболело 1600 человек) и в 1979 г в местности </a:t>
            </a:r>
            <a:r>
              <a:rPr lang="ru-RU" dirty="0" err="1"/>
              <a:t>Ю-Ченг</a:t>
            </a:r>
            <a:r>
              <a:rPr lang="ru-RU" dirty="0"/>
              <a:t> (Тайвань, заболело более 1800 человек) были связаны с попаданием ПХБ в рисовое масло. Позднее выяснилось, что поражение людей в этих случаях, скорее, было вызвано содержащимися в ПХБ в виде микропримесей </a:t>
            </a:r>
            <a:r>
              <a:rPr lang="ru-RU" dirty="0" err="1"/>
              <a:t>полихлорированными</a:t>
            </a:r>
            <a:r>
              <a:rPr lang="ru-RU" dirty="0"/>
              <a:t> </a:t>
            </a:r>
            <a:r>
              <a:rPr lang="ru-RU" dirty="0" err="1"/>
              <a:t>дибензофуранами</a:t>
            </a:r>
            <a:r>
              <a:rPr lang="ru-RU" dirty="0" smtClean="0"/>
              <a:t>.</a:t>
            </a:r>
            <a:r>
              <a:rPr lang="ru-RU" i="1" dirty="0"/>
              <a:t> </a:t>
            </a:r>
            <a:endParaRPr lang="ru-RU" i="1" dirty="0" smtClean="0"/>
          </a:p>
          <a:p>
            <a:pPr marL="0" algn="just">
              <a:buNone/>
            </a:pPr>
            <a:endParaRPr lang="ru-RU" sz="1700" i="1" dirty="0" smtClean="0"/>
          </a:p>
          <a:p>
            <a:pPr marL="0" algn="just">
              <a:buNone/>
            </a:pPr>
            <a:r>
              <a:rPr lang="ru-RU" i="1" u="sng" dirty="0" err="1" smtClean="0"/>
              <a:t>Полихлорированные</a:t>
            </a:r>
            <a:r>
              <a:rPr lang="ru-RU" i="1" u="sng" dirty="0" smtClean="0"/>
              <a:t> </a:t>
            </a:r>
            <a:r>
              <a:rPr lang="ru-RU" i="1" u="sng" dirty="0" err="1"/>
              <a:t>дибензофураны</a:t>
            </a:r>
            <a:r>
              <a:rPr lang="ru-RU" i="1" u="sng" dirty="0"/>
              <a:t> и </a:t>
            </a:r>
            <a:r>
              <a:rPr lang="ru-RU" i="1" u="sng" dirty="0" err="1"/>
              <a:t>полихлорипрованные</a:t>
            </a:r>
            <a:r>
              <a:rPr lang="ru-RU" i="1" u="sng" dirty="0"/>
              <a:t> </a:t>
            </a:r>
            <a:r>
              <a:rPr lang="ru-RU" i="1" u="sng" dirty="0" err="1"/>
              <a:t>дибензодиоксины</a:t>
            </a:r>
            <a:endParaRPr lang="ru-RU" u="sng" dirty="0"/>
          </a:p>
          <a:p>
            <a:pPr marL="0" algn="just">
              <a:buNone/>
            </a:pPr>
            <a:r>
              <a:rPr lang="ru-RU" dirty="0" err="1" smtClean="0"/>
              <a:t>Полихлорированные</a:t>
            </a:r>
            <a:r>
              <a:rPr lang="ru-RU" dirty="0" smtClean="0"/>
              <a:t> </a:t>
            </a:r>
            <a:r>
              <a:rPr lang="ru-RU" dirty="0" err="1"/>
              <a:t>дибензофураны</a:t>
            </a:r>
            <a:r>
              <a:rPr lang="ru-RU" dirty="0"/>
              <a:t> (ПХДФ) и </a:t>
            </a:r>
            <a:r>
              <a:rPr lang="ru-RU" dirty="0" err="1"/>
              <a:t>полихлорированные</a:t>
            </a:r>
            <a:r>
              <a:rPr lang="ru-RU" dirty="0"/>
              <a:t> </a:t>
            </a:r>
            <a:r>
              <a:rPr lang="ru-RU" dirty="0" err="1"/>
              <a:t>дибензодиоксины</a:t>
            </a:r>
            <a:r>
              <a:rPr lang="ru-RU" dirty="0"/>
              <a:t> (ПХДД) (см. рис. 5) не являются целевыми продуктами производства, а образуются в небольших количествах как побочные продукты технологических процессов. Всего известно 75 </a:t>
            </a:r>
            <a:r>
              <a:rPr lang="ru-RU" dirty="0" err="1"/>
              <a:t>конгенеров</a:t>
            </a:r>
            <a:r>
              <a:rPr lang="ru-RU" dirty="0"/>
              <a:t> ПХДД и 135 </a:t>
            </a:r>
            <a:r>
              <a:rPr lang="ru-RU" dirty="0" err="1"/>
              <a:t>конгенеров</a:t>
            </a:r>
            <a:r>
              <a:rPr lang="ru-RU" dirty="0"/>
              <a:t> ПХДФ.</a:t>
            </a:r>
          </a:p>
        </p:txBody>
      </p:sp>
      <p:pic>
        <p:nvPicPr>
          <p:cNvPr id="5122" name="Picture 2"/>
          <p:cNvPicPr>
            <a:picLocks noChangeAspect="1" noChangeArrowheads="1"/>
          </p:cNvPicPr>
          <p:nvPr/>
        </p:nvPicPr>
        <p:blipFill>
          <a:blip r:embed="rId2"/>
          <a:srcRect/>
          <a:stretch>
            <a:fillRect/>
          </a:stretch>
        </p:blipFill>
        <p:spPr bwMode="auto">
          <a:xfrm>
            <a:off x="785786" y="4000504"/>
            <a:ext cx="7705725" cy="257175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472518" cy="6357982"/>
          </a:xfrm>
        </p:spPr>
        <p:txBody>
          <a:bodyPr>
            <a:normAutofit fontScale="77500" lnSpcReduction="20000"/>
          </a:bodyPr>
          <a:lstStyle/>
          <a:p>
            <a:pPr marL="0" algn="just">
              <a:buNone/>
            </a:pPr>
            <a:r>
              <a:rPr lang="ru-RU" dirty="0"/>
              <a:t>Наиболее токсичным </a:t>
            </a:r>
            <a:r>
              <a:rPr lang="ru-RU" dirty="0" err="1"/>
              <a:t>конгенером</a:t>
            </a:r>
            <a:r>
              <a:rPr lang="ru-RU" dirty="0"/>
              <a:t> среди ПХДД является 2,3,7,8-тетрахлордибензодиоксин (2,3,7,8-ТХДД). По оценкам Агентства по защите окружающей среды США (US EPA) безопасное суточное поступление </a:t>
            </a:r>
            <a:r>
              <a:rPr lang="ru-RU" dirty="0" err="1"/>
              <a:t>диоксинов</a:t>
            </a:r>
            <a:r>
              <a:rPr lang="ru-RU" dirty="0"/>
              <a:t> составляет 0,006 пикограммов (10−12 г) на килограмм массы человека.</a:t>
            </a:r>
          </a:p>
          <a:p>
            <a:pPr marL="0" algn="just">
              <a:buNone/>
            </a:pPr>
            <a:r>
              <a:rPr lang="ru-RU" dirty="0"/>
              <a:t>Природное фоновое содержание ПХДД и ПХДФ обусловлено их образованием в результате лесных пожаров. Например, показано присутствие этих соединений в донных отложениях озер Европы и Северной Америки возраста более 100 лет в количестве до 200 </a:t>
            </a:r>
            <a:r>
              <a:rPr lang="ru-RU" dirty="0" err="1"/>
              <a:t>пг</a:t>
            </a:r>
            <a:r>
              <a:rPr lang="ru-RU" dirty="0"/>
              <a:t>/г (пикограммов на грамм). Одним из источников образования ПХДД и ПХДФ является производство ПХБ. В 1930-х годах у большинства рабочих химической компании "</a:t>
            </a:r>
            <a:r>
              <a:rPr lang="ru-RU" dirty="0" err="1"/>
              <a:t>Монсанто</a:t>
            </a:r>
            <a:r>
              <a:rPr lang="ru-RU" dirty="0"/>
              <a:t>" (США), занятых в производстве ПХБ, возникло профессиональное заболевание – </a:t>
            </a:r>
            <a:r>
              <a:rPr lang="ru-RU" dirty="0" err="1"/>
              <a:t>хлоракне</a:t>
            </a:r>
            <a:r>
              <a:rPr lang="ru-RU" dirty="0"/>
              <a:t> (тяжелая форма угрей, уродующих кожу). Связь </a:t>
            </a:r>
            <a:r>
              <a:rPr lang="ru-RU" dirty="0" err="1"/>
              <a:t>хлоракне</a:t>
            </a:r>
            <a:r>
              <a:rPr lang="ru-RU" dirty="0"/>
              <a:t> с </a:t>
            </a:r>
            <a:r>
              <a:rPr lang="ru-RU" dirty="0" err="1"/>
              <a:t>диоксинами</a:t>
            </a:r>
            <a:r>
              <a:rPr lang="ru-RU" dirty="0"/>
              <a:t> была выявлена только в 1950-х гг. Практически все выпускаемые химической промышленностью хлорорганические продукты в тех или иных количествах содержат примеси ПХДД и ПХДФ. </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215106"/>
          </a:xfrm>
        </p:spPr>
        <p:txBody>
          <a:bodyPr>
            <a:normAutofit fontScale="70000" lnSpcReduction="20000"/>
          </a:bodyPr>
          <a:lstStyle/>
          <a:p>
            <a:pPr marL="0" algn="just">
              <a:buNone/>
            </a:pPr>
            <a:r>
              <a:rPr lang="ru-RU" dirty="0"/>
              <a:t>Экстремально высокую опасность может представлять использование гербицидов. В США во время второй мировой войны были получены первые гербицидные препараты на основе 2,4-дихлор- и 2,4,5-трихлорфеноксиуксусных кислот (2,4-Д и 2,4,5-Т).</a:t>
            </a:r>
          </a:p>
          <a:p>
            <a:pPr marL="0" algn="just">
              <a:buNone/>
            </a:pPr>
            <a:r>
              <a:rPr lang="ru-RU" dirty="0"/>
              <a:t>Они разрабатывались для поражения растительности Японии и были приняты на вооружение армией США вскоре после войны. Одновременно эти кислоты, их соли и эфиры стали использоваться для химической прополки сорняков в посевах злаковых культур, а смеси эфиров 2,4-Д и 2,4,5-Т – для уничтожения нежелательной древесной и кустарниковой растительности. Это позволило создать крупнотоннажные производства 2,4-дихлор-, 2,4,5-трихлорфенолов, и на их основе кислот 2,4-Д и 2,4,5-Т. К счастью, производство и применение 2,4-Д не имели отрицательных последствий для человечества (и явилось мощным импульсом к становлению современной химии гербицидов). Однако производство 2,4,5-Т сопровождается образованием значительных количеств </a:t>
            </a:r>
            <a:r>
              <a:rPr lang="ru-RU" dirty="0" err="1"/>
              <a:t>диоксинов</a:t>
            </a:r>
            <a:r>
              <a:rPr lang="ru-RU" dirty="0"/>
              <a:t>. В образцах этого пестицида найдены следующие количества 2,3,7,8-ТХДД: в произведенных до 1950 г. – 70 мг/кг, до 1970 г. – до 100 мг/кг, в образцах, анализированных в 1970-х гг., содержалось 10…2300 мкг/кг.</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00858"/>
          </a:xfrm>
        </p:spPr>
        <p:txBody>
          <a:bodyPr>
            <a:normAutofit fontScale="70000" lnSpcReduction="20000"/>
          </a:bodyPr>
          <a:lstStyle/>
          <a:p>
            <a:pPr marL="0" algn="just">
              <a:buNone/>
            </a:pPr>
            <a:r>
              <a:rPr lang="ru-RU" dirty="0"/>
              <a:t>Во время военных действий войск США во Вьетнаме для того, чтобы подорвать продовольственную базу вьетнамцев, на страну было сброшено 96 тыс. т гербицидов, среди них было 57 тыс. т смеси «</a:t>
            </a:r>
            <a:r>
              <a:rPr lang="ru-RU" dirty="0" err="1"/>
              <a:t>Аgent</a:t>
            </a:r>
            <a:r>
              <a:rPr lang="ru-RU" dirty="0"/>
              <a:t> </a:t>
            </a:r>
            <a:r>
              <a:rPr lang="ru-RU" dirty="0" err="1"/>
              <a:t>Оrange</a:t>
            </a:r>
            <a:r>
              <a:rPr lang="ru-RU" dirty="0"/>
              <a:t>» (смесь равных количеств бутиловых эфиров 2,4-Д и 2,4,5-Т). В общей сложности на территорию Вьетнама поступило около 170 кг </a:t>
            </a:r>
            <a:r>
              <a:rPr lang="ru-RU" dirty="0" err="1"/>
              <a:t>диоксинов</a:t>
            </a:r>
            <a:r>
              <a:rPr lang="ru-RU" dirty="0"/>
              <a:t>. Помимо поражения кожи и увеличения частоты раковых заболеваний у местных жителей, это воздействие имело последствия для их потомства (</a:t>
            </a:r>
            <a:r>
              <a:rPr lang="ru-RU" dirty="0" err="1"/>
              <a:t>тератогенное</a:t>
            </a:r>
            <a:r>
              <a:rPr lang="ru-RU" dirty="0"/>
              <a:t> действие). Последствия заражения почвы </a:t>
            </a:r>
            <a:r>
              <a:rPr lang="ru-RU" dirty="0" err="1"/>
              <a:t>диоксинами</a:t>
            </a:r>
            <a:r>
              <a:rPr lang="ru-RU" dirty="0"/>
              <a:t> проявляются во Вьетнаме и поныне.</a:t>
            </a:r>
          </a:p>
          <a:p>
            <a:pPr marL="0" algn="just">
              <a:buNone/>
            </a:pPr>
            <a:r>
              <a:rPr lang="ru-RU" dirty="0"/>
              <a:t>ПХДФ и ПХДД образуются в результате высокотемпературных процессов: на металлургических предприятиях, при сжигания топлива (бензин с добавками </a:t>
            </a:r>
            <a:r>
              <a:rPr lang="ru-RU" dirty="0" err="1"/>
              <a:t>галогенуглеводородов</a:t>
            </a:r>
            <a:r>
              <a:rPr lang="ru-RU" dirty="0"/>
              <a:t>), отходов (см. рис. </a:t>
            </a:r>
            <a:r>
              <a:rPr lang="ru-RU" dirty="0" smtClean="0"/>
              <a:t>7). </a:t>
            </a:r>
            <a:endParaRPr lang="ru-RU" dirty="0"/>
          </a:p>
          <a:p>
            <a:pPr marL="0" algn="just">
              <a:buNone/>
            </a:pPr>
            <a:r>
              <a:rPr lang="ru-RU" dirty="0"/>
              <a:t>При горении хлорсодержащих материалов (например, изделий из поливинилхлорида) образуются ПХДД и ПХДФ. Высокотемпературный синтез этих соединений происходит также при совместном сжигании не содержащего хлора органического материала и неорганических хлоридов. Суммарное содержание </a:t>
            </a:r>
            <a:r>
              <a:rPr lang="ru-RU" dirty="0" err="1"/>
              <a:t>конгенеров</a:t>
            </a:r>
            <a:r>
              <a:rPr lang="ru-RU" dirty="0"/>
              <a:t> ПХДД в летучей золе составляет 180…2100 </a:t>
            </a:r>
            <a:r>
              <a:rPr lang="ru-RU" dirty="0" err="1"/>
              <a:t>нг</a:t>
            </a:r>
            <a:r>
              <a:rPr lang="ru-RU" dirty="0"/>
              <a:t>/г, а в дымовых газах таких предприятий достигает 1540 </a:t>
            </a:r>
            <a:r>
              <a:rPr lang="ru-RU" dirty="0" err="1"/>
              <a:t>нг</a:t>
            </a:r>
            <a:r>
              <a:rPr lang="ru-RU" dirty="0"/>
              <a:t>/м3. Примерно такие же концентрации характерны и для ПХДФ: около 1300 </a:t>
            </a:r>
            <a:r>
              <a:rPr lang="ru-RU" dirty="0" err="1"/>
              <a:t>нг</a:t>
            </a:r>
            <a:r>
              <a:rPr lang="ru-RU" dirty="0"/>
              <a:t>/г в золе и 1320 </a:t>
            </a:r>
            <a:r>
              <a:rPr lang="ru-RU" dirty="0" err="1"/>
              <a:t>нг</a:t>
            </a:r>
            <a:r>
              <a:rPr lang="ru-RU" dirty="0"/>
              <a:t>/м3 в отходящих газах.</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146" name="Picture 2"/>
          <p:cNvPicPr>
            <a:picLocks noGrp="1" noChangeAspect="1" noChangeArrowheads="1"/>
          </p:cNvPicPr>
          <p:nvPr>
            <p:ph idx="1"/>
          </p:nvPr>
        </p:nvPicPr>
        <p:blipFill>
          <a:blip r:embed="rId2"/>
          <a:srcRect/>
          <a:stretch>
            <a:fillRect/>
          </a:stretch>
        </p:blipFill>
        <p:spPr bwMode="auto">
          <a:xfrm>
            <a:off x="357158" y="0"/>
            <a:ext cx="8143932" cy="6780784"/>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715148"/>
          </a:xfrm>
        </p:spPr>
        <p:txBody>
          <a:bodyPr>
            <a:normAutofit fontScale="70000" lnSpcReduction="20000"/>
          </a:bodyPr>
          <a:lstStyle/>
          <a:p>
            <a:pPr marL="0" algn="just">
              <a:buNone/>
            </a:pPr>
            <a:r>
              <a:rPr lang="ru-RU" dirty="0"/>
              <a:t>ПХДД и ПХДФ отличаются термической устойчивостью и разлагаются при температурах выше 1100 °С. Однако даже при таких условиях может происходить их синтез </a:t>
            </a:r>
            <a:r>
              <a:rPr lang="ru-RU" dirty="0" err="1"/>
              <a:t>de</a:t>
            </a:r>
            <a:r>
              <a:rPr lang="ru-RU" dirty="0"/>
              <a:t> </a:t>
            </a:r>
            <a:r>
              <a:rPr lang="ru-RU" dirty="0" err="1"/>
              <a:t>novo</a:t>
            </a:r>
            <a:r>
              <a:rPr lang="ru-RU" dirty="0"/>
              <a:t>, если быстро выводятся из зоны горения. Поэтому на современных </a:t>
            </a:r>
            <a:r>
              <a:rPr lang="ru-RU" dirty="0" err="1"/>
              <a:t>мусоросжигающих</a:t>
            </a:r>
            <a:r>
              <a:rPr lang="ru-RU" dirty="0"/>
              <a:t> заводах применяют двухступенчатую технологию: отходы сжигают при температурах около 600…750 °С, а отходящие газы подают в камеру, в которой они находятся не менее 4…7 с при температуре 1200…1400 °С.</a:t>
            </a:r>
          </a:p>
          <a:p>
            <a:pPr marL="0" algn="just">
              <a:buNone/>
            </a:pPr>
            <a:r>
              <a:rPr lang="ru-RU" dirty="0"/>
              <a:t>Процессы хлорирования также приводят к образованию </a:t>
            </a:r>
            <a:r>
              <a:rPr lang="ru-RU" dirty="0" err="1"/>
              <a:t>диоксинов</a:t>
            </a:r>
            <a:r>
              <a:rPr lang="ru-RU" dirty="0"/>
              <a:t>. Предприятия лесохимической и, в частности, </a:t>
            </a:r>
            <a:r>
              <a:rPr lang="ru-RU" dirty="0" err="1"/>
              <a:t>целлюлознобумажной</a:t>
            </a:r>
            <a:r>
              <a:rPr lang="ru-RU" dirty="0"/>
              <a:t> промышленности относятся к числу главных загрязнителей водных объектов хлорорганическими </a:t>
            </a:r>
            <a:r>
              <a:rPr lang="ru-RU" dirty="0" err="1"/>
              <a:t>экотоксикантами</a:t>
            </a:r>
            <a:r>
              <a:rPr lang="ru-RU" dirty="0"/>
              <a:t> из-за применения хлора и хлорсодержащих реагентов для отбеливания целлюлозы. Другие ХОС при этом образуются в значительно больших количествах.</a:t>
            </a:r>
          </a:p>
          <a:p>
            <a:pPr marL="0" algn="just">
              <a:buNone/>
            </a:pPr>
            <a:r>
              <a:rPr lang="ru-RU" dirty="0"/>
              <a:t>В атмосфере и в водной среде более 90 % ПХДД и ПХДФ адсорбированы на частицах. Попадая с атмосферными осаждениями в почву, они накапливаются в поверхностном слое и практически не подвергаются выщелачиванию. Эти соединения чрезвычайно устойчивы к гидролизу и микробиологическому разложению и сохраняются в почве более 10 лет. Однако на поверхности частиц и в растворах они могут подвергаться </a:t>
            </a:r>
            <a:r>
              <a:rPr lang="ru-RU" dirty="0" err="1"/>
              <a:t>дехлорированию</a:t>
            </a:r>
            <a:r>
              <a:rPr lang="ru-RU" dirty="0"/>
              <a:t> при облучении светом с длиной волны менее 310 нм.</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00858"/>
          </a:xfrm>
        </p:spPr>
        <p:txBody>
          <a:bodyPr>
            <a:normAutofit fontScale="77500" lnSpcReduction="20000"/>
          </a:bodyPr>
          <a:lstStyle/>
          <a:p>
            <a:pPr marL="0" algn="just">
              <a:buNone/>
            </a:pPr>
            <a:r>
              <a:rPr lang="ru-RU" dirty="0"/>
              <a:t>ПДХХ и ПХДФ являются самыми сильными из известных </a:t>
            </a:r>
            <a:r>
              <a:rPr lang="ru-RU" dirty="0" err="1"/>
              <a:t>токсикантов</a:t>
            </a:r>
            <a:r>
              <a:rPr lang="ru-RU" dirty="0"/>
              <a:t>. Они обладают канцерогенным, мутагенным, </a:t>
            </a:r>
            <a:r>
              <a:rPr lang="ru-RU" dirty="0" err="1"/>
              <a:t>тератогенным</a:t>
            </a:r>
            <a:r>
              <a:rPr lang="ru-RU" dirty="0"/>
              <a:t>, </a:t>
            </a:r>
            <a:r>
              <a:rPr lang="ru-RU" dirty="0" err="1"/>
              <a:t>эмбриотоксическим</a:t>
            </a:r>
            <a:r>
              <a:rPr lang="ru-RU" dirty="0"/>
              <a:t>, нейротоксическим действием, вызывают нарушения в работе эндокринной системы. Близким биологическим действием обладают и некоторые другие, так называемые </a:t>
            </a:r>
            <a:r>
              <a:rPr lang="ru-RU" dirty="0" err="1"/>
              <a:t>диоксиноподобные</a:t>
            </a:r>
            <a:r>
              <a:rPr lang="ru-RU" dirty="0"/>
              <a:t> соединения. </a:t>
            </a:r>
            <a:r>
              <a:rPr lang="ru-RU" dirty="0" err="1"/>
              <a:t>Экотоксикологическую</a:t>
            </a:r>
            <a:r>
              <a:rPr lang="ru-RU" dirty="0"/>
              <a:t> характеристику </a:t>
            </a:r>
            <a:r>
              <a:rPr lang="ru-RU" dirty="0" err="1"/>
              <a:t>конгенеров</a:t>
            </a:r>
            <a:r>
              <a:rPr lang="ru-RU" dirty="0"/>
              <a:t> ПХДД и ПХДФ, а также </a:t>
            </a:r>
            <a:r>
              <a:rPr lang="ru-RU" dirty="0" err="1"/>
              <a:t>диоксиноподобных</a:t>
            </a:r>
            <a:r>
              <a:rPr lang="ru-RU" dirty="0"/>
              <a:t> веществ выражают в единицах </a:t>
            </a:r>
            <a:r>
              <a:rPr lang="ru-RU" dirty="0" err="1"/>
              <a:t>диоксинового</a:t>
            </a:r>
            <a:r>
              <a:rPr lang="ru-RU" dirty="0"/>
              <a:t> эквивалента, при этом в качестве эталонного соединения используется наиболее токсичный </a:t>
            </a:r>
            <a:r>
              <a:rPr lang="ru-RU" dirty="0" err="1"/>
              <a:t>диоксин</a:t>
            </a:r>
            <a:r>
              <a:rPr lang="ru-RU" dirty="0"/>
              <a:t> – 2,3,7,8-тетрахлордибензодиоксин. Считается, что время полувыведения </a:t>
            </a:r>
            <a:r>
              <a:rPr lang="ru-RU" dirty="0" err="1"/>
              <a:t>диоксинов</a:t>
            </a:r>
            <a:r>
              <a:rPr lang="ru-RU" dirty="0"/>
              <a:t> из человеческого организма составляет около 7 лет. При этом только около 10% </a:t>
            </a:r>
            <a:r>
              <a:rPr lang="ru-RU" dirty="0" err="1"/>
              <a:t>диоксина</a:t>
            </a:r>
            <a:r>
              <a:rPr lang="ru-RU" dirty="0"/>
              <a:t>, попавшего в организм млекопитающих, превращается в менее токсичные продукты в ходе биохимических процессов (и выводящиеся из организма в течении суток). Остальное количество накапливается преимущественно в жировых тканях и печени; из организма он выводится преимущественно через желчевыводящую систему.</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7170" name="Picture 2"/>
          <p:cNvPicPr>
            <a:picLocks noGrp="1" noChangeAspect="1" noChangeArrowheads="1"/>
          </p:cNvPicPr>
          <p:nvPr>
            <p:ph idx="1"/>
          </p:nvPr>
        </p:nvPicPr>
        <p:blipFill>
          <a:blip r:embed="rId2"/>
          <a:srcRect/>
          <a:stretch>
            <a:fillRect/>
          </a:stretch>
        </p:blipFill>
        <p:spPr bwMode="auto">
          <a:xfrm>
            <a:off x="0" y="285728"/>
            <a:ext cx="9144000" cy="5470769"/>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8929718" cy="6715148"/>
          </a:xfrm>
        </p:spPr>
        <p:txBody>
          <a:bodyPr>
            <a:normAutofit fontScale="77500" lnSpcReduction="20000"/>
          </a:bodyPr>
          <a:lstStyle/>
          <a:p>
            <a:pPr marL="0" algn="just">
              <a:buNone/>
            </a:pPr>
            <a:r>
              <a:rPr lang="ru-RU" i="1" dirty="0"/>
              <a:t>Поверхностно-активные вещества в воде</a:t>
            </a:r>
            <a:endParaRPr lang="ru-RU" dirty="0"/>
          </a:p>
          <a:p>
            <a:pPr marL="0" algn="just">
              <a:buNone/>
            </a:pPr>
            <a:r>
              <a:rPr lang="ru-RU" dirty="0"/>
              <a:t>Поверхностно-активными веществами (ПАВ) или детергентами (</a:t>
            </a:r>
            <a:r>
              <a:rPr lang="ru-RU" dirty="0" err="1"/>
              <a:t>тензидами</a:t>
            </a:r>
            <a:r>
              <a:rPr lang="ru-RU" dirty="0"/>
              <a:t>) называют органические соединения (кислоты, спирты,  простые и сложные эфиры, амины и др.), эффективно понижающие  поверхностное натяжение воды. </a:t>
            </a:r>
          </a:p>
          <a:p>
            <a:pPr marL="0" algn="just">
              <a:buNone/>
            </a:pPr>
            <a:r>
              <a:rPr lang="ru-RU" dirty="0"/>
              <a:t>Обычные мыла изготавливаются нагреванием сала с каустической содой. Основной активный компонент такого мыла – </a:t>
            </a:r>
            <a:r>
              <a:rPr lang="ru-RU" dirty="0" err="1"/>
              <a:t>стеарат</a:t>
            </a:r>
            <a:r>
              <a:rPr lang="ru-RU" dirty="0"/>
              <a:t> натрия:  (С</a:t>
            </a:r>
            <a:r>
              <a:rPr lang="en-US" dirty="0"/>
              <a:t>H</a:t>
            </a:r>
            <a:r>
              <a:rPr lang="ru-RU" baseline="-25000" dirty="0"/>
              <a:t>3</a:t>
            </a:r>
            <a:r>
              <a:rPr lang="ru-RU" dirty="0"/>
              <a:t>–(</a:t>
            </a:r>
            <a:r>
              <a:rPr lang="en-US" dirty="0"/>
              <a:t>CH</a:t>
            </a:r>
            <a:r>
              <a:rPr lang="ru-RU" baseline="-25000" dirty="0"/>
              <a:t>2</a:t>
            </a:r>
            <a:r>
              <a:rPr lang="ru-RU" dirty="0"/>
              <a:t>)</a:t>
            </a:r>
            <a:r>
              <a:rPr lang="ru-RU" baseline="-25000" dirty="0"/>
              <a:t>16</a:t>
            </a:r>
            <a:r>
              <a:rPr lang="ru-RU" dirty="0"/>
              <a:t>–С</a:t>
            </a:r>
            <a:r>
              <a:rPr lang="en-US" dirty="0"/>
              <a:t>O</a:t>
            </a:r>
            <a:r>
              <a:rPr lang="ru-RU" dirty="0"/>
              <a:t>–</a:t>
            </a:r>
            <a:r>
              <a:rPr lang="en-US" dirty="0"/>
              <a:t>O</a:t>
            </a:r>
            <a:r>
              <a:rPr lang="ru-RU" dirty="0"/>
              <a:t>)–</a:t>
            </a:r>
            <a:r>
              <a:rPr lang="en-US" dirty="0"/>
              <a:t>Na</a:t>
            </a:r>
            <a:r>
              <a:rPr lang="ru-RU" baseline="30000" dirty="0"/>
              <a:t>+</a:t>
            </a:r>
            <a:r>
              <a:rPr lang="ru-RU" dirty="0"/>
              <a:t>, легко разлагается в водной среде и представляет опасность для окружающей среды не большую, чем другие </a:t>
            </a:r>
            <a:r>
              <a:rPr lang="ru-RU" dirty="0" err="1"/>
              <a:t>легкоокисляемые</a:t>
            </a:r>
            <a:r>
              <a:rPr lang="ru-RU" dirty="0"/>
              <a:t> органические вещества, входящие в состав бытовых сточных вод. </a:t>
            </a:r>
          </a:p>
          <a:p>
            <a:pPr marL="0" algn="just">
              <a:buNone/>
            </a:pPr>
            <a:r>
              <a:rPr lang="ru-RU" dirty="0"/>
              <a:t>Но с 1950-х г. начали применяться более эффективные синтетические моющие средства (СМС). В таких моющих средствах содержались активные соединения – </a:t>
            </a:r>
            <a:r>
              <a:rPr lang="ru-RU" dirty="0" err="1"/>
              <a:t>сурфактанты</a:t>
            </a:r>
            <a:r>
              <a:rPr lang="ru-RU" dirty="0"/>
              <a:t> (детергенты), обладающие более сильными поверхностно-активными свойствами, чем «натуральное» мыло. Кроме того,  СМС или синтетические поверхностно-активные вещества (СПАВ) лучше стирают в жесткой воде, в которой применение обычного мыла, как известно, затруднено. </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001156" cy="6858000"/>
          </a:xfrm>
        </p:spPr>
        <p:txBody>
          <a:bodyPr>
            <a:normAutofit fontScale="70000" lnSpcReduction="20000"/>
          </a:bodyPr>
          <a:lstStyle/>
          <a:p>
            <a:pPr marL="0" algn="just">
              <a:buNone/>
            </a:pPr>
            <a:r>
              <a:rPr lang="ru-RU" dirty="0"/>
              <a:t>С химической точки зрения ПАВ представляют собой органические вещества с гидрофильными и гидрофобными участками различного химического строения. Раньше в качестве ионных групп ПАВ были широко распространены </a:t>
            </a:r>
            <a:r>
              <a:rPr lang="ru-RU" dirty="0" err="1"/>
              <a:t>триполифосфат</a:t>
            </a:r>
            <a:r>
              <a:rPr lang="ru-RU" dirty="0"/>
              <a:t> натрия или </a:t>
            </a:r>
            <a:r>
              <a:rPr lang="ru-RU" dirty="0" err="1"/>
              <a:t>четырехзамещенный</a:t>
            </a:r>
            <a:r>
              <a:rPr lang="ru-RU" dirty="0"/>
              <a:t> </a:t>
            </a:r>
            <a:r>
              <a:rPr lang="ru-RU" dirty="0" err="1"/>
              <a:t>трифосфат</a:t>
            </a:r>
            <a:r>
              <a:rPr lang="ru-RU" dirty="0"/>
              <a:t> натрия, вызывавшие </a:t>
            </a:r>
            <a:r>
              <a:rPr lang="ru-RU" dirty="0" err="1"/>
              <a:t>эвтрофирование</a:t>
            </a:r>
            <a:r>
              <a:rPr lang="ru-RU" dirty="0"/>
              <a:t> водоемов. В связи с последней опасностью в настоящее время фосфорсодержащие детергенты в развитых странах заменены сульфатсодержащими веществами, например такими как </a:t>
            </a:r>
            <a:r>
              <a:rPr lang="ru-RU" dirty="0" err="1"/>
              <a:t>алкилбензолсульфонат</a:t>
            </a:r>
            <a:r>
              <a:rPr lang="ru-RU" dirty="0"/>
              <a:t> натрия:</a:t>
            </a:r>
          </a:p>
          <a:p>
            <a:pPr marL="0" algn="just">
              <a:buNone/>
            </a:pPr>
            <a:r>
              <a:rPr lang="ru-RU" dirty="0"/>
              <a:t> </a:t>
            </a:r>
            <a:endParaRPr lang="ru-RU" dirty="0" smtClean="0"/>
          </a:p>
          <a:p>
            <a:pPr marL="0" algn="just">
              <a:buNone/>
            </a:pPr>
            <a:endParaRPr lang="ru-RU" dirty="0"/>
          </a:p>
          <a:p>
            <a:pPr marL="0" algn="just">
              <a:buNone/>
            </a:pPr>
            <a:endParaRPr lang="ru-RU" dirty="0"/>
          </a:p>
          <a:p>
            <a:pPr marL="0" algn="just">
              <a:buNone/>
            </a:pPr>
            <a:endParaRPr lang="ru-RU" dirty="0" smtClean="0"/>
          </a:p>
          <a:p>
            <a:pPr marL="0" algn="just">
              <a:buNone/>
            </a:pPr>
            <a:endParaRPr lang="ru-RU" dirty="0"/>
          </a:p>
          <a:p>
            <a:pPr marL="0" algn="just">
              <a:buNone/>
            </a:pPr>
            <a:r>
              <a:rPr lang="ru-RU" dirty="0" smtClean="0"/>
              <a:t>или </a:t>
            </a:r>
            <a:r>
              <a:rPr lang="ru-RU" dirty="0" err="1"/>
              <a:t>лорилсульфат</a:t>
            </a:r>
            <a:r>
              <a:rPr lang="ru-RU" dirty="0"/>
              <a:t> натрия: </a:t>
            </a:r>
          </a:p>
          <a:p>
            <a:pPr marL="0" algn="just">
              <a:buNone/>
            </a:pPr>
            <a:r>
              <a:rPr lang="ru-RU" dirty="0"/>
              <a:t>(СH</a:t>
            </a:r>
            <a:r>
              <a:rPr lang="ru-RU" baseline="-25000" dirty="0"/>
              <a:t>3</a:t>
            </a:r>
            <a:r>
              <a:rPr lang="ru-RU" dirty="0"/>
              <a:t>–(CH</a:t>
            </a:r>
            <a:r>
              <a:rPr lang="ru-RU" baseline="-25000" dirty="0"/>
              <a:t>2</a:t>
            </a:r>
            <a:r>
              <a:rPr lang="ru-RU" dirty="0"/>
              <a:t>)</a:t>
            </a:r>
            <a:r>
              <a:rPr lang="ru-RU" baseline="-25000" dirty="0"/>
              <a:t>11</a:t>
            </a:r>
            <a:r>
              <a:rPr lang="ru-RU" dirty="0"/>
              <a:t>–O–SO</a:t>
            </a:r>
            <a:r>
              <a:rPr lang="ru-RU" baseline="-25000" dirty="0"/>
              <a:t>2</a:t>
            </a:r>
            <a:r>
              <a:rPr lang="ru-RU" dirty="0"/>
              <a:t>–O)–</a:t>
            </a:r>
            <a:r>
              <a:rPr lang="ru-RU" dirty="0" err="1"/>
              <a:t>Na</a:t>
            </a:r>
            <a:r>
              <a:rPr lang="ru-RU" baseline="30000" dirty="0" err="1"/>
              <a:t>+</a:t>
            </a:r>
            <a:r>
              <a:rPr lang="ru-RU" dirty="0"/>
              <a:t>. </a:t>
            </a:r>
          </a:p>
          <a:p>
            <a:pPr marL="0" algn="just">
              <a:buNone/>
            </a:pPr>
            <a:r>
              <a:rPr lang="ru-RU" dirty="0"/>
              <a:t>Кроме того, </a:t>
            </a:r>
            <a:r>
              <a:rPr lang="ru-RU" dirty="0" err="1"/>
              <a:t>алкилбензолсульфонаты</a:t>
            </a:r>
            <a:r>
              <a:rPr lang="ru-RU" dirty="0"/>
              <a:t> характеризуется неразветвленной цепью и </a:t>
            </a:r>
            <a:r>
              <a:rPr lang="ru-RU" dirty="0" err="1"/>
              <a:t>всилу</a:t>
            </a:r>
            <a:r>
              <a:rPr lang="ru-RU" dirty="0"/>
              <a:t> этого существенно легче разрушаются под действием биологических факторов. </a:t>
            </a:r>
          </a:p>
          <a:p>
            <a:pPr marL="0" algn="just">
              <a:buNone/>
            </a:pPr>
            <a:r>
              <a:rPr lang="ru-RU" dirty="0"/>
              <a:t>Кроме того, ПАВ содержат добавочные ингредиенты: ароматизирующие вещества, отбеливающие реагенты (персульфаты, </a:t>
            </a:r>
            <a:r>
              <a:rPr lang="ru-RU" dirty="0" err="1"/>
              <a:t>пербораты</a:t>
            </a:r>
            <a:r>
              <a:rPr lang="ru-RU" dirty="0"/>
              <a:t>), токсичные для водных организмов</a:t>
            </a:r>
            <a:r>
              <a:rPr lang="ru-RU" dirty="0" smtClean="0"/>
              <a:t>.</a:t>
            </a:r>
            <a:endParaRPr lang="ru-RU" dirty="0"/>
          </a:p>
        </p:txBody>
      </p:sp>
      <p:pic>
        <p:nvPicPr>
          <p:cNvPr id="4" name="Рисунок 3"/>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42844" y="2571744"/>
            <a:ext cx="3857620" cy="150019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52"/>
            <a:ext cx="8501122" cy="6429420"/>
          </a:xfrm>
        </p:spPr>
        <p:txBody>
          <a:bodyPr>
            <a:normAutofit fontScale="70000" lnSpcReduction="20000"/>
          </a:bodyPr>
          <a:lstStyle/>
          <a:p>
            <a:pPr marL="0" algn="just">
              <a:buNone/>
            </a:pPr>
            <a:r>
              <a:rPr lang="ru-RU" i="1" dirty="0"/>
              <a:t>Полициклические ароматические углеводороды (ПАУ)</a:t>
            </a:r>
            <a:endParaRPr lang="ru-RU" dirty="0"/>
          </a:p>
          <a:p>
            <a:pPr marL="0" algn="just">
              <a:buNone/>
            </a:pPr>
            <a:r>
              <a:rPr lang="ru-RU" dirty="0"/>
              <a:t>Полициклические ароматические углеводороды (</a:t>
            </a:r>
            <a:r>
              <a:rPr lang="ru-RU" dirty="0" err="1"/>
              <a:t>полиядерные</a:t>
            </a:r>
            <a:r>
              <a:rPr lang="ru-RU" dirty="0"/>
              <a:t> ароматические углеводороды, </a:t>
            </a:r>
            <a:r>
              <a:rPr lang="ru-RU" dirty="0" err="1"/>
              <a:t>полиароматические</a:t>
            </a:r>
            <a:r>
              <a:rPr lang="ru-RU" dirty="0"/>
              <a:t> углеводороды, ПАУ) – это большая группа соединений, имеющих два и более </a:t>
            </a:r>
            <a:r>
              <a:rPr lang="ru-RU" dirty="0" err="1"/>
              <a:t>бензольных</a:t>
            </a:r>
            <a:r>
              <a:rPr lang="ru-RU" dirty="0"/>
              <a:t> кольца. Многие представители этой группы являются </a:t>
            </a:r>
            <a:r>
              <a:rPr lang="ru-RU" dirty="0" err="1"/>
              <a:t>экотоксикантами</a:t>
            </a:r>
            <a:r>
              <a:rPr lang="ru-RU" dirty="0"/>
              <a:t>. Помимо острого токсического действия опасно и длительное незаметное воздействие на организм малых доз канцерогенных и мутагенных ПАУ. Предполагают, что мутагенный эффект обусловлен наличием углубления в структуре молекулы – так называемой «</a:t>
            </a:r>
            <a:r>
              <a:rPr lang="ru-RU" dirty="0" err="1"/>
              <a:t>вау-области</a:t>
            </a:r>
            <a:r>
              <a:rPr lang="ru-RU" dirty="0"/>
              <a:t>» (см. рис. 3).</a:t>
            </a:r>
          </a:p>
          <a:p>
            <a:pPr marL="0" algn="just">
              <a:buNone/>
            </a:pPr>
            <a:r>
              <a:rPr lang="ru-RU" dirty="0"/>
              <a:t>В связи с высокой стоимостью и трудоемкостью анализа концентрацию для всех ПАУ в окружающей среде обычно не определяют. В качестве индикатора выбран наиболее канцерогенный представитель этой группы – </a:t>
            </a:r>
            <a:r>
              <a:rPr lang="ru-RU" dirty="0" err="1"/>
              <a:t>бенз</a:t>
            </a:r>
            <a:r>
              <a:rPr lang="ru-RU" dirty="0"/>
              <a:t>(а)</a:t>
            </a:r>
            <a:r>
              <a:rPr lang="ru-RU" dirty="0" err="1"/>
              <a:t>пирен</a:t>
            </a:r>
            <a:r>
              <a:rPr lang="ru-RU" dirty="0"/>
              <a:t>. Однако для более полной картины необходимо определять концентрацию хотя бы 16 приоритетных веществ (формулы которых приведены на рис. 1), формирующих фоновое содержание ПАУ в атмосферном воздухе. Согласно рекомендациям ВОЗ в питьевой воде суммарная концентрация не должна превышать 0,2 мкг/л для шести приоритетных ПАУ – это сильно канцерогенные </a:t>
            </a:r>
            <a:r>
              <a:rPr lang="ru-RU" dirty="0" err="1"/>
              <a:t>бенз</a:t>
            </a:r>
            <a:r>
              <a:rPr lang="ru-RU" dirty="0"/>
              <a:t>(</a:t>
            </a:r>
            <a:r>
              <a:rPr lang="ru-RU" dirty="0" err="1"/>
              <a:t>b</a:t>
            </a:r>
            <a:r>
              <a:rPr lang="ru-RU" dirty="0"/>
              <a:t>)</a:t>
            </a:r>
            <a:r>
              <a:rPr lang="ru-RU" dirty="0" err="1"/>
              <a:t>флуорантен</a:t>
            </a:r>
            <a:r>
              <a:rPr lang="ru-RU" dirty="0"/>
              <a:t> и </a:t>
            </a:r>
            <a:r>
              <a:rPr lang="ru-RU" dirty="0" err="1"/>
              <a:t>бенз</a:t>
            </a:r>
            <a:r>
              <a:rPr lang="ru-RU" dirty="0"/>
              <a:t>(</a:t>
            </a:r>
            <a:r>
              <a:rPr lang="ru-RU" dirty="0" err="1"/>
              <a:t>a</a:t>
            </a:r>
            <a:r>
              <a:rPr lang="ru-RU" dirty="0"/>
              <a:t>)</a:t>
            </a:r>
            <a:r>
              <a:rPr lang="ru-RU" dirty="0" err="1"/>
              <a:t>пирен</a:t>
            </a:r>
            <a:r>
              <a:rPr lang="ru-RU" dirty="0"/>
              <a:t>, слабо канцерогенные </a:t>
            </a:r>
            <a:r>
              <a:rPr lang="ru-RU" dirty="0" err="1"/>
              <a:t>бенз</a:t>
            </a:r>
            <a:r>
              <a:rPr lang="ru-RU" dirty="0"/>
              <a:t>(</a:t>
            </a:r>
            <a:r>
              <a:rPr lang="ru-RU" dirty="0" err="1"/>
              <a:t>g,h,i</a:t>
            </a:r>
            <a:r>
              <a:rPr lang="ru-RU" dirty="0"/>
              <a:t>)</a:t>
            </a:r>
            <a:r>
              <a:rPr lang="ru-RU" dirty="0" err="1"/>
              <a:t>перилен</a:t>
            </a:r>
            <a:r>
              <a:rPr lang="ru-RU" dirty="0"/>
              <a:t> и </a:t>
            </a:r>
            <a:r>
              <a:rPr lang="ru-RU" dirty="0" err="1"/>
              <a:t>индено</a:t>
            </a:r>
            <a:r>
              <a:rPr lang="ru-RU" dirty="0"/>
              <a:t>-(1,2,3-cd)</a:t>
            </a:r>
            <a:r>
              <a:rPr lang="ru-RU" dirty="0" err="1"/>
              <a:t>пирен</a:t>
            </a:r>
            <a:r>
              <a:rPr lang="ru-RU" dirty="0"/>
              <a:t>, </a:t>
            </a:r>
            <a:r>
              <a:rPr lang="ru-RU" dirty="0" err="1"/>
              <a:t>неканцерогенные</a:t>
            </a:r>
            <a:r>
              <a:rPr lang="ru-RU" dirty="0"/>
              <a:t>, но токсичные </a:t>
            </a:r>
            <a:r>
              <a:rPr lang="ru-RU" dirty="0" err="1"/>
              <a:t>флуорантен</a:t>
            </a:r>
            <a:r>
              <a:rPr lang="ru-RU" dirty="0"/>
              <a:t> и </a:t>
            </a:r>
            <a:r>
              <a:rPr lang="ru-RU" dirty="0" err="1"/>
              <a:t>бенз</a:t>
            </a:r>
            <a:r>
              <a:rPr lang="ru-RU" dirty="0"/>
              <a:t>(</a:t>
            </a:r>
            <a:r>
              <a:rPr lang="ru-RU" dirty="0" err="1"/>
              <a:t>k</a:t>
            </a:r>
            <a:r>
              <a:rPr lang="ru-RU" dirty="0"/>
              <a:t>)</a:t>
            </a:r>
            <a:r>
              <a:rPr lang="ru-RU" dirty="0" err="1"/>
              <a:t>флуорантен</a:t>
            </a:r>
            <a:r>
              <a:rPr lang="ru-RU" dirty="0"/>
              <a:t>.</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429420"/>
          </a:xfrm>
        </p:spPr>
        <p:txBody>
          <a:bodyPr>
            <a:normAutofit fontScale="70000" lnSpcReduction="20000"/>
          </a:bodyPr>
          <a:lstStyle/>
          <a:p>
            <a:pPr marL="0" algn="just">
              <a:buNone/>
            </a:pPr>
            <a:r>
              <a:rPr lang="ru-RU" dirty="0"/>
              <a:t>В настоящее время, СПАВ – одни из самых распространенных химических загрязнителей водоемов. Они поступают в водные объекты в результате их широкомасштабного применения с бытовыми,  промышленными и сельскохозяйственными стоками. В сельском хозяйстве поверхностно-активные вещества используются для эмульгирования пестицидов. В подземные воды поверхностно-активные вещества попадают в результате применения почвенных методов очистки сточных вод, при пополнении запасов подземных вод из открытых водоемов и при загрязнении почвы этими веществами. </a:t>
            </a:r>
          </a:p>
          <a:p>
            <a:pPr marL="0" algn="just">
              <a:buNone/>
            </a:pPr>
            <a:r>
              <a:rPr lang="ru-RU" dirty="0"/>
              <a:t>Среднее потребление детергентов на одного жителя планеты составляет 2,5 г/</a:t>
            </a:r>
            <a:r>
              <a:rPr lang="ru-RU" dirty="0" err="1"/>
              <a:t>сут</a:t>
            </a:r>
            <a:r>
              <a:rPr lang="ru-RU" dirty="0"/>
              <a:t>. При нормах водоотведения в пределах 125–350 л на человека в сутки среднее расчетное содержание поверхностно-активных веществ в бытовых сточных водах колеблется в пределах 7,1-20 мг/л. </a:t>
            </a:r>
          </a:p>
          <a:p>
            <a:pPr marL="0" algn="just">
              <a:buNone/>
            </a:pPr>
            <a:r>
              <a:rPr lang="ru-RU" dirty="0"/>
              <a:t>Кроме описанных выше ионных детергентов, производятся и </a:t>
            </a:r>
            <a:r>
              <a:rPr lang="ru-RU" dirty="0" err="1"/>
              <a:t>неионныедетергенты</a:t>
            </a:r>
            <a:r>
              <a:rPr lang="ru-RU" dirty="0"/>
              <a:t>. Примером их может служить </a:t>
            </a:r>
            <a:r>
              <a:rPr lang="ru-RU" dirty="0" err="1"/>
              <a:t>полиоксиэтилен</a:t>
            </a:r>
            <a:r>
              <a:rPr lang="ru-RU" dirty="0"/>
              <a:t>: </a:t>
            </a:r>
          </a:p>
          <a:p>
            <a:pPr marL="0" algn="just">
              <a:buNone/>
            </a:pPr>
            <a:r>
              <a:rPr lang="ru-RU" dirty="0"/>
              <a:t>С</a:t>
            </a:r>
            <a:r>
              <a:rPr lang="en-US" dirty="0"/>
              <a:t>H</a:t>
            </a:r>
            <a:r>
              <a:rPr lang="ru-RU" baseline="-25000" dirty="0"/>
              <a:t>3</a:t>
            </a:r>
            <a:r>
              <a:rPr lang="ru-RU" dirty="0"/>
              <a:t>–(</a:t>
            </a:r>
            <a:r>
              <a:rPr lang="en-US" dirty="0"/>
              <a:t>CH</a:t>
            </a:r>
            <a:r>
              <a:rPr lang="ru-RU" baseline="-25000" dirty="0"/>
              <a:t>2</a:t>
            </a:r>
            <a:r>
              <a:rPr lang="ru-RU" dirty="0"/>
              <a:t>)</a:t>
            </a:r>
            <a:r>
              <a:rPr lang="ru-RU" baseline="-25000" dirty="0"/>
              <a:t>11</a:t>
            </a:r>
            <a:r>
              <a:rPr lang="ru-RU" dirty="0"/>
              <a:t>–</a:t>
            </a:r>
            <a:r>
              <a:rPr lang="en-US" dirty="0"/>
              <a:t>O</a:t>
            </a:r>
            <a:r>
              <a:rPr lang="ru-RU" dirty="0"/>
              <a:t>–</a:t>
            </a:r>
            <a:r>
              <a:rPr lang="en-US" dirty="0"/>
              <a:t>CH</a:t>
            </a:r>
            <a:r>
              <a:rPr lang="ru-RU" baseline="-25000" dirty="0"/>
              <a:t>2</a:t>
            </a:r>
            <a:r>
              <a:rPr lang="ru-RU" dirty="0"/>
              <a:t>–</a:t>
            </a:r>
            <a:r>
              <a:rPr lang="en-US" dirty="0"/>
              <a:t>CH</a:t>
            </a:r>
            <a:r>
              <a:rPr lang="ru-RU" baseline="-25000" dirty="0"/>
              <a:t>2</a:t>
            </a:r>
            <a:r>
              <a:rPr lang="ru-RU" dirty="0"/>
              <a:t>–</a:t>
            </a:r>
            <a:r>
              <a:rPr lang="en-US" dirty="0"/>
              <a:t>OH</a:t>
            </a:r>
            <a:endParaRPr lang="ru-RU" dirty="0"/>
          </a:p>
          <a:p>
            <a:pPr marL="0" algn="just">
              <a:buNone/>
            </a:pPr>
            <a:r>
              <a:rPr lang="ru-RU" dirty="0"/>
              <a:t>Их используют, как правило, для </a:t>
            </a:r>
            <a:r>
              <a:rPr lang="ru-RU" dirty="0" err="1"/>
              <a:t>эмульгации</a:t>
            </a:r>
            <a:r>
              <a:rPr lang="ru-RU" dirty="0"/>
              <a:t> нефтяных загрязнений больших масштабов. </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00858"/>
          </a:xfrm>
        </p:spPr>
        <p:txBody>
          <a:bodyPr>
            <a:normAutofit fontScale="77500" lnSpcReduction="20000"/>
          </a:bodyPr>
          <a:lstStyle/>
          <a:p>
            <a:pPr marL="0" algn="just">
              <a:buNone/>
            </a:pPr>
            <a:r>
              <a:rPr lang="ru-RU" dirty="0"/>
              <a:t>Если мыло в воде подвергается полному гидролизу и разлагается до легко усвояемых водной микрофлорой соединений, то СПАВ обладают многими нежелательными свойствами (вспенивание воды, возникновение кислородного дефицита, токсичность для гидробионтов). На их окисление расходуется много растворенного кислорода, который,  таким образом, отвлекается от процессов биологического окисления. Кроме этого косвенного вреда, детергенты оказывают и прямое токсическое действие на водных животных. Они нарушают функции биологических мембран. Это вызывает жаберные кровотечения и удушье у рыб и беспозвоночных животных. Для теплокровных они усиливают токсическое и канцерогенное влияние других загрязняющих веществ. Незначительная концентрация ПАВ 0,05— 0,1 мг/л в речной воде достаточна, чтобы активизировать токсичные вещества, адсорбированные на донных осадках. Кроме того, просачивание в почву и в скопления отходов вод, содержащих </a:t>
            </a:r>
            <a:r>
              <a:rPr lang="ru-RU" dirty="0" err="1"/>
              <a:t>тензиды</a:t>
            </a:r>
            <a:r>
              <a:rPr lang="ru-RU" dirty="0"/>
              <a:t>, также может привести к активизации токсичных продуктов: в этом таится большая угроза для грунтовых вод.  </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9001156" cy="6643710"/>
          </a:xfrm>
        </p:spPr>
        <p:txBody>
          <a:bodyPr>
            <a:normAutofit fontScale="70000" lnSpcReduction="20000"/>
          </a:bodyPr>
          <a:lstStyle/>
          <a:p>
            <a:pPr marL="0" algn="just">
              <a:buNone/>
            </a:pPr>
            <a:endParaRPr lang="ru-RU" i="1" dirty="0" smtClean="0"/>
          </a:p>
          <a:p>
            <a:pPr marL="0" algn="just">
              <a:buNone/>
            </a:pPr>
            <a:r>
              <a:rPr lang="ru-RU" i="1" dirty="0" smtClean="0"/>
              <a:t>Загрязнение </a:t>
            </a:r>
            <a:r>
              <a:rPr lang="ru-RU" i="1" dirty="0"/>
              <a:t>воздуха </a:t>
            </a:r>
            <a:r>
              <a:rPr lang="ru-RU" i="1" dirty="0" smtClean="0"/>
              <a:t>формальдегидом</a:t>
            </a:r>
          </a:p>
          <a:p>
            <a:pPr marL="0" algn="just">
              <a:buNone/>
            </a:pPr>
            <a:endParaRPr lang="ru-RU" dirty="0"/>
          </a:p>
          <a:p>
            <a:pPr marL="0" algn="just">
              <a:buNone/>
            </a:pPr>
            <a:r>
              <a:rPr lang="ru-RU" dirty="0"/>
              <a:t>По данным государственной наблюдательной службы Росгидромета в последние десятилетия в атмосферном воздухе городов России наблюдается тенденция к росту содержания формальдегида. Для большинства городов формальдегид является одним из основных загрязнителей в атмосферном воздухе. В настоящее время среднегодовая концентрация формальдегида в городах России составляет примерно 9–10 мкг/м</a:t>
            </a:r>
            <a:r>
              <a:rPr lang="ru-RU" baseline="30000" dirty="0"/>
              <a:t>3</a:t>
            </a:r>
            <a:r>
              <a:rPr lang="ru-RU" dirty="0"/>
              <a:t>.</a:t>
            </a:r>
          </a:p>
          <a:p>
            <a:pPr marL="0" algn="just">
              <a:buNone/>
            </a:pPr>
            <a:r>
              <a:rPr lang="ru-RU" dirty="0"/>
              <a:t>Формальдегид — это алифатический альдегид метанола и муравьиной кислоты, представляющий собой бесцветный газ с резким запахом, немного тяжелее воздуха.  Даже в низких концентрациях он раздражает кожу, глаза и носоглотку и обнаруживается по запаху в концентрации 0,07-0,1 мг/м</a:t>
            </a:r>
            <a:r>
              <a:rPr lang="ru-RU" baseline="30000" dirty="0"/>
              <a:t>3</a:t>
            </a:r>
            <a:r>
              <a:rPr lang="ru-RU" dirty="0"/>
              <a:t>. Его максимально-разовая предельно допустимая концентрация (</a:t>
            </a:r>
            <a:r>
              <a:rPr lang="ru-RU" dirty="0" err="1"/>
              <a:t>ПДКм.р</a:t>
            </a:r>
            <a:r>
              <a:rPr lang="ru-RU" dirty="0"/>
              <a:t>.) в атмосферном воздухе составляет 50 мкг/м</a:t>
            </a:r>
            <a:r>
              <a:rPr lang="ru-RU" baseline="30000" dirty="0"/>
              <a:t>3</a:t>
            </a:r>
            <a:r>
              <a:rPr lang="ru-RU" dirty="0"/>
              <a:t>, среднесуточная </a:t>
            </a:r>
            <a:r>
              <a:rPr lang="ru-RU" dirty="0" err="1"/>
              <a:t>ПДКс.с</a:t>
            </a:r>
            <a:r>
              <a:rPr lang="ru-RU" dirty="0"/>
              <a:t>. – 10 мкг/м</a:t>
            </a:r>
            <a:r>
              <a:rPr lang="ru-RU" baseline="30000" dirty="0"/>
              <a:t>3</a:t>
            </a:r>
            <a:r>
              <a:rPr lang="ru-RU" dirty="0"/>
              <a:t>. Помимо токсичности, в высоких концентрациях обладает выраженными канцерогенными свойствами.</a:t>
            </a:r>
          </a:p>
        </p:txBody>
      </p:sp>
      <p:pic>
        <p:nvPicPr>
          <p:cNvPr id="4" name="Рисунок 3"/>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85786" y="5286388"/>
            <a:ext cx="1285884" cy="1214446"/>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0"/>
            <a:ext cx="8572560" cy="6858000"/>
          </a:xfrm>
        </p:spPr>
        <p:txBody>
          <a:bodyPr>
            <a:normAutofit fontScale="70000" lnSpcReduction="20000"/>
          </a:bodyPr>
          <a:lstStyle/>
          <a:p>
            <a:pPr marL="0" algn="just">
              <a:buNone/>
            </a:pPr>
            <a:r>
              <a:rPr lang="ru-RU" dirty="0"/>
              <a:t>Содержание формальдегида в воздухе удаленных фоновых районов на суше не превышает 2–4 мкг/м</a:t>
            </a:r>
            <a:r>
              <a:rPr lang="ru-RU" baseline="30000" dirty="0"/>
              <a:t>3</a:t>
            </a:r>
            <a:r>
              <a:rPr lang="ru-RU" dirty="0"/>
              <a:t>, в городах концентрация может достигать нескольких сотен мкг/м</a:t>
            </a:r>
            <a:r>
              <a:rPr lang="ru-RU" baseline="30000" dirty="0"/>
              <a:t>3</a:t>
            </a:r>
            <a:r>
              <a:rPr lang="ru-RU" dirty="0"/>
              <a:t>.</a:t>
            </a:r>
          </a:p>
          <a:p>
            <a:pPr marL="0" algn="just">
              <a:buNone/>
            </a:pPr>
            <a:r>
              <a:rPr lang="ru-RU" dirty="0"/>
              <a:t>Механизм формирования содержания формальдегида в атмосферном воздухе является сложным и многофакторным. Многочисленные источники поступления формальдегида в атмосферный воздух подразделяют на природные и техногенные. Кроме того, в каждой из этих групп выделяют первичные и вторичные источники.</a:t>
            </a:r>
          </a:p>
          <a:p>
            <a:pPr marL="0" algn="just">
              <a:buNone/>
            </a:pPr>
            <a:r>
              <a:rPr lang="ru-RU" dirty="0"/>
              <a:t>Первичные источники выбрасывают непосредственно формальдегид в свободном виде, вторичные – выделяют летучие органические соединения (ЛОС), которые при определенных условиях в результате комплекса фотохимических реакций трансформируются в формальдегид.</a:t>
            </a:r>
          </a:p>
          <a:p>
            <a:pPr marL="0" algn="just">
              <a:buNone/>
            </a:pPr>
            <a:r>
              <a:rPr lang="ru-RU" dirty="0"/>
              <a:t>Первичными техногенными источниками выбросов формальдегида являются установки по сжиганию органического топлива и биомассы, нефтедобывающая и нефтеперерабатывающая промышленность, угольная промышленность, добыча и переработка газа и конденсата, металлургия, целлюлозно-бумажная промышленность, мебельная промышленность, предприятия химического синтеза, производство текстиля, косметики, пластмасс, резины, лаков, смол, удобрений, консервантов и др., сжигание отходов, очистные сооружения, </a:t>
            </a:r>
            <a:r>
              <a:rPr lang="ru-RU" dirty="0" err="1"/>
              <a:t>формальдегидсодержащие</a:t>
            </a:r>
            <a:r>
              <a:rPr lang="ru-RU" dirty="0"/>
              <a:t> материалы.</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0"/>
            <a:ext cx="8715436" cy="6858000"/>
          </a:xfrm>
        </p:spPr>
        <p:txBody>
          <a:bodyPr>
            <a:normAutofit fontScale="77500" lnSpcReduction="20000"/>
          </a:bodyPr>
          <a:lstStyle/>
          <a:p>
            <a:pPr marL="0" algn="just">
              <a:buNone/>
            </a:pPr>
            <a:r>
              <a:rPr lang="ru-RU" dirty="0"/>
              <a:t>Основным техногенным первичным источником поступления формальдегида в воздушную среду, особенно в городских районах, является автомобильный транспорт. На улицах с интенсивным движением автотранспорта можно обнаружить формальдегид с концентрацией до нескольких мг/м</a:t>
            </a:r>
            <a:r>
              <a:rPr lang="ru-RU" baseline="30000" dirty="0"/>
              <a:t>3</a:t>
            </a:r>
            <a:r>
              <a:rPr lang="ru-RU" dirty="0"/>
              <a:t>. Интересно отметить, что при переводе двигателей внутреннего сгорания на природный газ (главный компонент СН</a:t>
            </a:r>
            <a:r>
              <a:rPr lang="ru-RU" baseline="-25000" dirty="0"/>
              <a:t>4</a:t>
            </a:r>
            <a:r>
              <a:rPr lang="ru-RU" dirty="0"/>
              <a:t> – метан), наблюдается увеличение выбросов формальдегида.</a:t>
            </a:r>
          </a:p>
          <a:p>
            <a:pPr marL="0" algn="just">
              <a:buNone/>
            </a:pPr>
            <a:r>
              <a:rPr lang="ru-RU" dirty="0"/>
              <a:t>Вторичное образование формальдегида в качестве промежуточного продукта в атмосферном воздухе было зафиксировано в процессе фотохимического окисления многих классов органических соединений, при этом содержание формальдегида будет зависеть от количества и разнообразия ЛОС.</a:t>
            </a:r>
          </a:p>
          <a:p>
            <a:pPr marL="0" algn="just">
              <a:buNone/>
            </a:pPr>
            <a:r>
              <a:rPr lang="ru-RU" dirty="0"/>
              <a:t>Учитывая разнообразие химических предшественников формальдегида в городском воздухе, вторичные источники его поступления часто более значимы по сравнению с прямой эмиссией из техногенных источников. Летом, в течение фотохимических эпизодов загрязнения </a:t>
            </a:r>
            <a:r>
              <a:rPr lang="ru-RU" dirty="0" smtClean="0"/>
              <a:t>воздуха они </a:t>
            </a:r>
            <a:r>
              <a:rPr lang="ru-RU" dirty="0"/>
              <a:t>могут обеспечить до 70–90% вклада от содержания формальдегида.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7500" lnSpcReduction="20000"/>
          </a:bodyPr>
          <a:lstStyle/>
          <a:p>
            <a:pPr marL="0" algn="just">
              <a:buNone/>
            </a:pPr>
            <a:r>
              <a:rPr lang="ru-RU" dirty="0"/>
              <a:t>ПАУ формируются в результате неполного сгорания органического сырья, причем чем ниже температура горения, тем больше образуется ПАУ. Техногенные ПАУ образуются на предприятиях, использующих горючие ископаемые и продукты их термической переработки: металлургических заводах (производящих никель, алюминий, сталь, чугун и др.), ТЭС, нефтеперерабатывающих и коксохимических заводах (и содержатся в асфальте, мазуте, смазочных маслах), и др. Вместе с другими продуктами сгорания ПАУ поступают в воздух. После охлаждения горячих газов ПАУ конденсируются (температура плавления варьирует от 276°С у </a:t>
            </a:r>
            <a:r>
              <a:rPr lang="ru-RU" dirty="0" err="1"/>
              <a:t>бенз</a:t>
            </a:r>
            <a:r>
              <a:rPr lang="ru-RU" dirty="0"/>
              <a:t>(</a:t>
            </a:r>
            <a:r>
              <a:rPr lang="ru-RU" dirty="0" err="1"/>
              <a:t>g,h,i</a:t>
            </a:r>
            <a:r>
              <a:rPr lang="ru-RU" dirty="0"/>
              <a:t>)</a:t>
            </a:r>
            <a:r>
              <a:rPr lang="ru-RU" dirty="0" err="1"/>
              <a:t>перилена</a:t>
            </a:r>
            <a:r>
              <a:rPr lang="ru-RU" dirty="0"/>
              <a:t> до 80 °С у нафталина), оседая на предметы и почву вблизи источника выбросов. Однако значительная доля ПАУ может адсорбироваться на частичках сажи и переноситься с ними на большие расстояния.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72230"/>
          </a:xfrm>
        </p:spPr>
        <p:txBody>
          <a:bodyPr>
            <a:normAutofit fontScale="77500" lnSpcReduction="20000"/>
          </a:bodyPr>
          <a:lstStyle/>
          <a:p>
            <a:pPr marL="0" algn="just">
              <a:buNone/>
            </a:pPr>
            <a:r>
              <a:rPr lang="ru-RU" dirty="0"/>
              <a:t>В городах основным источником ПАУ является автотранспорт, использующий в качестве топлива продукты нефтепереработки. В выхлопных газах наибольшее содержание </a:t>
            </a:r>
            <a:r>
              <a:rPr lang="ru-RU" dirty="0" err="1"/>
              <a:t>бенз</a:t>
            </a:r>
            <a:r>
              <a:rPr lang="ru-RU" dirty="0"/>
              <a:t>(а)</a:t>
            </a:r>
            <a:r>
              <a:rPr lang="ru-RU" dirty="0" err="1"/>
              <a:t>пирена</a:t>
            </a:r>
            <a:r>
              <a:rPr lang="ru-RU" dirty="0"/>
              <a:t> обнаружено при работе на холостом ходу и на малых оборотах; содержание </a:t>
            </a:r>
            <a:r>
              <a:rPr lang="ru-RU" dirty="0" err="1"/>
              <a:t>бенз</a:t>
            </a:r>
            <a:r>
              <a:rPr lang="ru-RU" dirty="0"/>
              <a:t>(а)</a:t>
            </a:r>
            <a:r>
              <a:rPr lang="ru-RU" dirty="0" err="1"/>
              <a:t>пирена</a:t>
            </a:r>
            <a:r>
              <a:rPr lang="ru-RU" dirty="0"/>
              <a:t> </a:t>
            </a:r>
            <a:r>
              <a:rPr lang="ru-RU" dirty="0" err="1"/>
              <a:t>коррелирует</a:t>
            </a:r>
            <a:r>
              <a:rPr lang="ru-RU" dirty="0"/>
              <a:t> с содержанием СО с коэффициентом 0,65.</a:t>
            </a:r>
          </a:p>
          <a:p>
            <a:pPr marL="0" algn="just">
              <a:buNone/>
            </a:pPr>
            <a:r>
              <a:rPr lang="ru-RU" dirty="0"/>
              <a:t>Глобальная эмиссия </a:t>
            </a:r>
            <a:r>
              <a:rPr lang="ru-RU" dirty="0" err="1"/>
              <a:t>бенз</a:t>
            </a:r>
            <a:r>
              <a:rPr lang="ru-RU" dirty="0"/>
              <a:t>(а)</a:t>
            </a:r>
            <a:r>
              <a:rPr lang="ru-RU" dirty="0" err="1"/>
              <a:t>пирена</a:t>
            </a:r>
            <a:r>
              <a:rPr lang="ru-RU" dirty="0"/>
              <a:t> составляет около 5000 тонн в год, причем 61% приходится на сжигание угля, 20% – на производство кокса, 4% – на сжигание древесины, 8% – на лесные пожары, 1% – на выбросы транспорта, 0,09% и 0,06% – на сжигание нефти и газа, соответственно. В последнее время наблюдается тенденция уменьшения поступления ПАУ в окружающую среду благодаря совершенствованию технологий сжигания топлива и очистки газов. Содержание </a:t>
            </a:r>
            <a:r>
              <a:rPr lang="ru-RU" dirty="0" err="1"/>
              <a:t>бенз</a:t>
            </a:r>
            <a:r>
              <a:rPr lang="ru-RU" dirty="0"/>
              <a:t>(а)</a:t>
            </a:r>
            <a:r>
              <a:rPr lang="ru-RU" dirty="0" err="1"/>
              <a:t>пирена</a:t>
            </a:r>
            <a:r>
              <a:rPr lang="ru-RU" dirty="0"/>
              <a:t> в воздухе сельской местности составляет 0…1 </a:t>
            </a:r>
            <a:r>
              <a:rPr lang="ru-RU" dirty="0" err="1" smtClean="0"/>
              <a:t>нг</a:t>
            </a:r>
            <a:r>
              <a:rPr lang="ru-RU" dirty="0" smtClean="0"/>
              <a:t>/м</a:t>
            </a:r>
            <a:r>
              <a:rPr lang="ru-RU" baseline="30000" dirty="0" smtClean="0"/>
              <a:t>3</a:t>
            </a:r>
            <a:r>
              <a:rPr lang="ru-RU" dirty="0" smtClean="0"/>
              <a:t>, </a:t>
            </a:r>
            <a:r>
              <a:rPr lang="ru-RU" dirty="0"/>
              <a:t>городском воздухе 0,2…20 </a:t>
            </a:r>
            <a:r>
              <a:rPr lang="ru-RU" dirty="0" err="1" smtClean="0"/>
              <a:t>нг</a:t>
            </a:r>
            <a:r>
              <a:rPr lang="ru-RU" dirty="0" smtClean="0"/>
              <a:t>/м</a:t>
            </a:r>
            <a:r>
              <a:rPr lang="ru-RU" baseline="30000" dirty="0" smtClean="0"/>
              <a:t>3</a:t>
            </a:r>
            <a:r>
              <a:rPr lang="ru-RU" dirty="0" smtClean="0"/>
              <a:t>, </a:t>
            </a:r>
            <a:r>
              <a:rPr lang="ru-RU" dirty="0"/>
              <a:t>в воздухе комнаты, наполненный табачным дымом – 100 </a:t>
            </a:r>
            <a:r>
              <a:rPr lang="ru-RU" dirty="0" err="1"/>
              <a:t>нг</a:t>
            </a:r>
            <a:r>
              <a:rPr lang="ru-RU" dirty="0"/>
              <a:t>/м</a:t>
            </a:r>
            <a:r>
              <a:rPr lang="ru-RU" baseline="30000" dirty="0"/>
              <a:t>3</a:t>
            </a:r>
            <a:r>
              <a:rPr lang="ru-RU" dirty="0"/>
              <a: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a:srcRect/>
          <a:stretch>
            <a:fillRect/>
          </a:stretch>
        </p:blipFill>
        <p:spPr bwMode="auto">
          <a:xfrm>
            <a:off x="1071538" y="0"/>
            <a:ext cx="6357982" cy="687549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501122" cy="6500834"/>
          </a:xfrm>
        </p:spPr>
        <p:txBody>
          <a:bodyPr>
            <a:normAutofit fontScale="77500" lnSpcReduction="20000"/>
          </a:bodyPr>
          <a:lstStyle/>
          <a:p>
            <a:pPr marL="0" algn="just">
              <a:buNone/>
            </a:pPr>
            <a:r>
              <a:rPr lang="ru-RU" i="1" dirty="0"/>
              <a:t>Галогенорганические соединения</a:t>
            </a:r>
            <a:endParaRPr lang="ru-RU" dirty="0"/>
          </a:p>
          <a:p>
            <a:pPr marL="0" algn="just">
              <a:buNone/>
            </a:pPr>
            <a:r>
              <a:rPr lang="ru-RU" dirty="0"/>
              <a:t>Галогенсодержащие органические соединения (ГОС) широко распространены на Земле. Многие из них имеют техногенное происхождение и обнаруживаются практически повсеместно в почве, воде, воздухе, в том числе и в местах, где никогда не было хозяйственной деятельности человека. </a:t>
            </a:r>
          </a:p>
          <a:p>
            <a:pPr marL="0" algn="just">
              <a:buNone/>
            </a:pPr>
            <a:r>
              <a:rPr lang="ru-RU" dirty="0"/>
              <a:t>Техногенные ГОС представлены в основном хлорорганическими соединениями (ХОС). Многие техногенные ГОС обладают токсичными, канцерогенными, мутагенными свойствами, имеют большое время существования в биосфере, постепенно накапливаются в организме в течение жизни, становясь причиной медленно развивающегося заболевания или хронического отравления. Низкая скорость выведения таких веществ из организма связана с их малой растворимостью в воде и высокой растворимостью в липидах, так что в жировых тканях их содержание в несколько раз превосходит общее содержание в организме.</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5715039"/>
          </a:xfrm>
        </p:spPr>
        <p:txBody>
          <a:bodyPr>
            <a:normAutofit fontScale="77500" lnSpcReduction="20000"/>
          </a:bodyPr>
          <a:lstStyle/>
          <a:p>
            <a:pPr marL="0" algn="just">
              <a:buNone/>
            </a:pPr>
            <a:r>
              <a:rPr lang="ru-RU" dirty="0" smtClean="0"/>
              <a:t>ГОС являются сырьем и продуктами производства различных материалов – растворителей, лаков, пластмасс, смазочных материалов, жидких диэлектриков, хладагентов и др. Годовое производство некоторых ГОС измеряется миллионами и миллиардами килограммов. К техногенным ГОС относятся такие известные </a:t>
            </a:r>
            <a:r>
              <a:rPr lang="ru-RU" dirty="0" err="1" smtClean="0"/>
              <a:t>экотоксиканты</a:t>
            </a:r>
            <a:r>
              <a:rPr lang="ru-RU" dirty="0" smtClean="0"/>
              <a:t> как пестициды и побочные продукты их синтеза – </a:t>
            </a:r>
            <a:r>
              <a:rPr lang="ru-RU" dirty="0" err="1" smtClean="0"/>
              <a:t>полихлорированные</a:t>
            </a:r>
            <a:r>
              <a:rPr lang="ru-RU" dirty="0" smtClean="0"/>
              <a:t> </a:t>
            </a:r>
            <a:r>
              <a:rPr lang="ru-RU" dirty="0" err="1" smtClean="0"/>
              <a:t>бифенилы</a:t>
            </a:r>
            <a:r>
              <a:rPr lang="ru-RU" dirty="0" smtClean="0"/>
              <a:t> (ПХБ), </a:t>
            </a:r>
            <a:r>
              <a:rPr lang="ru-RU" dirty="0" err="1" smtClean="0"/>
              <a:t>полихлорированные</a:t>
            </a:r>
            <a:r>
              <a:rPr lang="ru-RU" dirty="0" smtClean="0"/>
              <a:t> </a:t>
            </a:r>
            <a:r>
              <a:rPr lang="ru-RU" dirty="0" err="1" smtClean="0"/>
              <a:t>дибензофураны</a:t>
            </a:r>
            <a:r>
              <a:rPr lang="ru-RU" dirty="0" smtClean="0"/>
              <a:t> (ПХДФ), </a:t>
            </a:r>
            <a:r>
              <a:rPr lang="ru-RU" dirty="0" err="1" smtClean="0"/>
              <a:t>полихлорированные</a:t>
            </a:r>
            <a:r>
              <a:rPr lang="ru-RU" dirty="0" smtClean="0"/>
              <a:t> </a:t>
            </a:r>
            <a:r>
              <a:rPr lang="ru-RU" dirty="0" err="1" smtClean="0"/>
              <a:t>дибензодиоксины</a:t>
            </a:r>
            <a:r>
              <a:rPr lang="ru-RU" dirty="0" smtClean="0"/>
              <a:t> (ПХДД). ГОС также образуются в качестве побочных продуктов обеззараживания воды и отбеливания целлюлозы (хлорсодержащими реагентами), а также сжигания твердых бытовых отходов (пластмасс и др.).</a:t>
            </a:r>
          </a:p>
          <a:p>
            <a:pPr marL="0" algn="just">
              <a:buNone/>
            </a:pPr>
            <a:r>
              <a:rPr lang="ru-RU" dirty="0"/>
              <a:t>Следует отметить, что хотя опасные ГОС имеют преимущественно техногенное происхождение, в реках, озерах, подземных водах регистрируется небольшое количество ГОС природного происхождения.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500858"/>
          </a:xfrm>
        </p:spPr>
        <p:txBody>
          <a:bodyPr>
            <a:normAutofit fontScale="70000" lnSpcReduction="20000"/>
          </a:bodyPr>
          <a:lstStyle/>
          <a:p>
            <a:pPr marL="0" algn="just">
              <a:buNone/>
            </a:pPr>
            <a:r>
              <a:rPr lang="ru-RU" i="1" dirty="0"/>
              <a:t>Природные ГОС</a:t>
            </a:r>
            <a:endParaRPr lang="ru-RU" dirty="0"/>
          </a:p>
          <a:p>
            <a:pPr marL="0" algn="just">
              <a:buNone/>
            </a:pPr>
            <a:r>
              <a:rPr lang="ru-RU" dirty="0"/>
              <a:t>Абиогенное образование природных ГОС происходит в результате извержений вулканов (на суше и под водой), карстовых явлений, некоторых метеорологических процессов (молния), пожаров. Источником природных ГОС могут также служить водные и наземные живые организмы – наземные растения (в том числе клубни картофеля), морские водоросли (в том числе ламинария), бактерии, грибы, насекомые, гидробионты и даже млекопитающие.</a:t>
            </a:r>
          </a:p>
          <a:p>
            <a:pPr marL="0" algn="just">
              <a:buNone/>
            </a:pPr>
            <a:r>
              <a:rPr lang="ru-RU" dirty="0"/>
              <a:t>Спектр ГОС природного происхождения весьма широк. В вулканических газах и морской воде обнаружены </a:t>
            </a:r>
            <a:r>
              <a:rPr lang="ru-RU" dirty="0" err="1"/>
              <a:t>галогенированные</a:t>
            </a:r>
            <a:r>
              <a:rPr lang="ru-RU" dirty="0"/>
              <a:t> (хлор-, бром-, йод- и </a:t>
            </a:r>
            <a:r>
              <a:rPr lang="ru-RU" dirty="0" err="1"/>
              <a:t>фторзамещенные</a:t>
            </a:r>
            <a:r>
              <a:rPr lang="ru-RU" dirty="0"/>
              <a:t>) метан, этан, </a:t>
            </a:r>
            <a:r>
              <a:rPr lang="ru-RU" dirty="0" err="1"/>
              <a:t>этен</a:t>
            </a:r>
            <a:r>
              <a:rPr lang="ru-RU" dirty="0"/>
              <a:t>, пропан, бутен, пентан, </a:t>
            </a:r>
            <a:r>
              <a:rPr lang="ru-RU" dirty="0" err="1"/>
              <a:t>гексан</a:t>
            </a:r>
            <a:r>
              <a:rPr lang="ru-RU" dirty="0"/>
              <a:t> абиотического происхождения. Морские организмы, прежде всего </a:t>
            </a:r>
            <a:r>
              <a:rPr lang="ru-RU" dirty="0" err="1"/>
              <a:t>цианобактерии</a:t>
            </a:r>
            <a:r>
              <a:rPr lang="ru-RU" dirty="0"/>
              <a:t>, водоросли, беспозвоночные животные, продуцируют преимущественно бром-, реже хлорсодержащие и значительно реже – йодсодержащие продукты обмена (фторсодержащие продукты обмена в морских организмах не найдены). Обнаружено, что различные виды водорослей могут продуцировать галогенпроизводные углеводородов, кетонов и спиртов, содержащих до 12 атомов углерода с замещением до 5 атомов H на атомы галогенов. Многие морские водоросли могут продуцировать и накапливать большое количество ГОС (до 4 мкг/г сухой массы).</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4674</Words>
  <Application>Microsoft Office PowerPoint</Application>
  <PresentationFormat>Экран (4:3)</PresentationFormat>
  <Paragraphs>89</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Дисциплина «Химические основы в экологии»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«Химические основы в экологии»</dc:title>
  <dc:creator>вово</dc:creator>
  <cp:lastModifiedBy>вово</cp:lastModifiedBy>
  <cp:revision>23</cp:revision>
  <dcterms:created xsi:type="dcterms:W3CDTF">2023-10-29T16:32:31Z</dcterms:created>
  <dcterms:modified xsi:type="dcterms:W3CDTF">2023-10-29T18:35:32Z</dcterms:modified>
</cp:coreProperties>
</file>