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33E383F-9BD0-4395-99ED-CA7F143D016B}" type="datetimeFigureOut">
              <a:rPr lang="ru-RU" smtClean="0"/>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33E383F-9BD0-4395-99ED-CA7F143D016B}" type="datetimeFigureOut">
              <a:rPr lang="ru-RU" smtClean="0"/>
              <a:t>30.10.2023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33E383F-9BD0-4395-99ED-CA7F143D016B}" type="datetimeFigureOut">
              <a:rPr lang="ru-RU" smtClean="0"/>
              <a:t>30.10.2023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33E383F-9BD0-4395-99ED-CA7F143D016B}" type="datetimeFigureOut">
              <a:rPr lang="ru-RU" smtClean="0"/>
              <a:t>30.10.2023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3E383F-9BD0-4395-99ED-CA7F143D016B}" type="datetimeFigureOut">
              <a:rPr lang="ru-RU" smtClean="0"/>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3E383F-9BD0-4395-99ED-CA7F143D016B}" type="datetimeFigureOut">
              <a:rPr lang="ru-RU" smtClean="0"/>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41B82E7-1F3A-4F20-B85E-52E5E10593E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383F-9BD0-4395-99ED-CA7F143D016B}" type="datetimeFigureOut">
              <a:rPr lang="ru-RU" smtClean="0"/>
              <a:t>30.10.2023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B82E7-1F3A-4F20-B85E-52E5E10593E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1"/>
            <a:ext cx="7772400" cy="2071701"/>
          </a:xfrm>
        </p:spPr>
        <p:txBody>
          <a:bodyPr>
            <a:normAutofit/>
          </a:bodyPr>
          <a:lstStyle/>
          <a:p>
            <a:r>
              <a:rPr lang="ru-RU" sz="3200" dirty="0" smtClean="0"/>
              <a:t>Дисциплина «Химические основы в экологии»</a:t>
            </a:r>
            <a:endParaRPr lang="ru-RU" sz="3200" dirty="0"/>
          </a:p>
        </p:txBody>
      </p:sp>
      <p:sp>
        <p:nvSpPr>
          <p:cNvPr id="3" name="Подзаголовок 2"/>
          <p:cNvSpPr>
            <a:spLocks noGrp="1"/>
          </p:cNvSpPr>
          <p:nvPr>
            <p:ph type="subTitle" idx="1"/>
          </p:nvPr>
        </p:nvSpPr>
        <p:spPr>
          <a:xfrm>
            <a:off x="857224" y="2571744"/>
            <a:ext cx="7429552" cy="3067056"/>
          </a:xfrm>
        </p:spPr>
        <p:txBody>
          <a:bodyPr>
            <a:normAutofit/>
          </a:bodyPr>
          <a:lstStyle/>
          <a:p>
            <a:r>
              <a:rPr lang="ru-RU" sz="2800" dirty="0" smtClean="0">
                <a:solidFill>
                  <a:schemeClr val="tx1"/>
                </a:solidFill>
              </a:rPr>
              <a:t>Лекция № </a:t>
            </a:r>
            <a:r>
              <a:rPr lang="ru-RU" sz="2800" dirty="0">
                <a:solidFill>
                  <a:schemeClr val="tx1"/>
                </a:solidFill>
              </a:rPr>
              <a:t>9. Химические основы экологического мониторинга. Допустимые уровни загрязнения окружающей среды. Фоновый уровень загрязнения окружающей среды. Контролируемые параметры качества окружающей среды.</a:t>
            </a:r>
          </a:p>
          <a:p>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543956" cy="6500858"/>
          </a:xfrm>
        </p:spPr>
        <p:txBody>
          <a:bodyPr>
            <a:normAutofit fontScale="77500" lnSpcReduction="20000"/>
          </a:bodyPr>
          <a:lstStyle/>
          <a:p>
            <a:pPr marL="0" algn="just">
              <a:buNone/>
            </a:pPr>
            <a:r>
              <a:rPr lang="ru-RU" dirty="0"/>
              <a:t>На предупреждение рефлекторных реакций, которые наблюдаются при кратковременном воздействии вредных веществ, направлена максимальная разовая ПДК, поэтому говорят, что она устанавливается по рефлекторному показателю вредности веществ. Именно высокие кратковременные загрязнения токсичными веществами наносят значительный ущерб среде.</a:t>
            </a:r>
          </a:p>
          <a:p>
            <a:pPr marL="0" algn="just">
              <a:buNone/>
            </a:pPr>
            <a:r>
              <a:rPr lang="ru-RU" dirty="0"/>
              <a:t>Среднесуточная ПДК предназначена для предотвращения хронического резорбтивного воздействия атмосферных загрязнителей. Под резорбтивным понимают действие вещества, развивающееся после его всасывания и поступления в общий кровоток, а затем в ткани организма животных и человека. Возникновение резорбтивных эффектов зависит не только от концентрации вещества в воздухе, но и длительности вдыхания. При резорбтивном действии вредных веществ возможно развитие отдаленных последствий (гонадотропного, </a:t>
            </a:r>
            <a:r>
              <a:rPr lang="ru-RU" dirty="0" err="1"/>
              <a:t>эмбриотропного</a:t>
            </a:r>
            <a:r>
              <a:rPr lang="ru-RU" dirty="0"/>
              <a:t>, мутагенного, канцерогенного и др. эффектов). Атмосферные загрязнители воздуха в населенных пунктах действуют круглосуточно на все группы населения, включая детей и ослабленных лиц.</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572272"/>
          </a:xfrm>
        </p:spPr>
        <p:txBody>
          <a:bodyPr>
            <a:normAutofit fontScale="70000" lnSpcReduction="20000"/>
          </a:bodyPr>
          <a:lstStyle/>
          <a:p>
            <a:pPr marL="0" algn="just">
              <a:buNone/>
            </a:pPr>
            <a:r>
              <a:rPr lang="ru-RU" dirty="0"/>
              <a:t>Для оценки качества воздуха на рабочем месте используется ПДК рабочей зоны (ПДК </a:t>
            </a:r>
            <a:r>
              <a:rPr lang="ru-RU" dirty="0" err="1"/>
              <a:t>р.з</a:t>
            </a:r>
            <a:r>
              <a:rPr lang="ru-RU" dirty="0"/>
              <a:t>.). Предельно допустимая концентрация вредного вещества в воздухе рабочей зоны (ПДК </a:t>
            </a:r>
            <a:r>
              <a:rPr lang="ru-RU" dirty="0" err="1"/>
              <a:t>р.з</a:t>
            </a:r>
            <a:r>
              <a:rPr lang="ru-RU" dirty="0"/>
              <a:t>.) – это максимальная концентрация, которая при продолжительности работы не более 40 часов в неделю на протяжении всего рабочего стажа не вызывает у человека заболеваний или отклонений в состоянии здоровья, обнаруживаемых современными методами исследования во время работы или в отдаленные сроки жизни настоящего и последующего поколений. Рабочей зоной следует считать пространство высотой до 2 м над уровнем пола или площадки, на которой находятся места постоянного или временного пребывания рабочих.</a:t>
            </a:r>
          </a:p>
          <a:p>
            <a:pPr marL="0" algn="just">
              <a:buNone/>
            </a:pPr>
            <a:r>
              <a:rPr lang="ru-RU" dirty="0"/>
              <a:t>В условиях производства промышленные химические вещества воздействуют в течение рабочей смены на лиц трудоспособного возраста, проходящих предварительные (перед поступлением на работу) и периодические медицинские осмотры. Поэтому критерии установления ПДК в воздухе рабочей зоны отличаются от критериев обоснования гигиенических нормативов атмосферных загрязнителей в воздухе населенных мест, и </a:t>
            </a:r>
            <a:r>
              <a:rPr lang="ru-RU" dirty="0" err="1"/>
              <a:t>ПДКс.с</a:t>
            </a:r>
            <a:r>
              <a:rPr lang="ru-RU" dirty="0"/>
              <a:t>. более жесткие, чем ПДК </a:t>
            </a:r>
            <a:r>
              <a:rPr lang="ru-RU" dirty="0" err="1"/>
              <a:t>р.з</a:t>
            </a:r>
            <a:r>
              <a:rPr lang="ru-RU" dirty="0"/>
              <a:t>.</a:t>
            </a:r>
          </a:p>
          <a:p>
            <a:pPr marL="0" algn="just">
              <a:buNone/>
            </a:pPr>
            <a:r>
              <a:rPr lang="ru-RU" dirty="0"/>
              <a:t>На территории предприятия устанавливается ПДК, равная 0,3 </a:t>
            </a:r>
            <a:r>
              <a:rPr lang="ru-RU" dirty="0" err="1"/>
              <a:t>ПДКр.з</a:t>
            </a:r>
            <a:r>
              <a:rPr lang="ru-RU" dirty="0"/>
              <a:t>. Для курортных зон устанавливается ПДК, равная 0,8 ПДК м.р.</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572296"/>
          </a:xfrm>
        </p:spPr>
        <p:txBody>
          <a:bodyPr>
            <a:normAutofit fontScale="77500" lnSpcReduction="20000"/>
          </a:bodyPr>
          <a:lstStyle/>
          <a:p>
            <a:pPr marL="0" algn="just">
              <a:buNone/>
            </a:pPr>
            <a:r>
              <a:rPr lang="ru-RU" dirty="0"/>
              <a:t>На сегодняшний день насчитывается 52 группы веществ, проявляющих эффект суммации. При совместном присутствии в атмосферном воздухе нескольких веществ, обладающих эффект суммации действия, сумма их долей ПДК (отношений концентрации вещества к их ПДК) не должна превышать единицы</a:t>
            </a:r>
          </a:p>
          <a:p>
            <a:pPr marL="0" algn="just">
              <a:buNone/>
            </a:pPr>
            <a:r>
              <a:rPr lang="ru-RU" dirty="0"/>
              <a:t> </a:t>
            </a:r>
          </a:p>
          <a:p>
            <a:pPr marL="0" algn="just">
              <a:buNone/>
            </a:pPr>
            <a:r>
              <a:rPr lang="ru-RU" u="sng" dirty="0"/>
              <a:t>Нормирование загрязняющих веществ в воде</a:t>
            </a:r>
            <a:endParaRPr lang="ru-RU" dirty="0"/>
          </a:p>
          <a:p>
            <a:pPr marL="0" algn="just">
              <a:buNone/>
            </a:pPr>
            <a:r>
              <a:rPr lang="ru-RU" dirty="0"/>
              <a:t>Под качеством воды в целом понимается характеристика ее состава и свойств, определяющая ее пригодность для конкретных видов водопользования (ГОСТ 17.1.1.01-77), при этом критерии качества представляют собой признаки, по которым производится оценка качества воды.</a:t>
            </a:r>
          </a:p>
          <a:p>
            <a:pPr marL="0" algn="just">
              <a:buNone/>
            </a:pPr>
            <a:r>
              <a:rPr lang="ru-RU" dirty="0"/>
              <a:t>Безвредность химического состава воды (ее токсикологическая характеристика) определяется содержанием химических веществ, которое не должно превышать установленных нормативов. Кроме того, оценивается безопасность воды по санитарным показателям – микробиологическим и </a:t>
            </a:r>
            <a:r>
              <a:rPr lang="ru-RU" dirty="0" err="1"/>
              <a:t>паразитологическим</a:t>
            </a:r>
            <a:r>
              <a:rPr lang="ru-RU" dirty="0"/>
              <a:t> (наличие бактерий, простейших, водорослей, </a:t>
            </a:r>
            <a:r>
              <a:rPr lang="ru-RU" dirty="0" smtClean="0"/>
              <a:t>вирусов и </a:t>
            </a:r>
            <a:r>
              <a:rPr lang="ru-RU" dirty="0"/>
              <a:t>др.).</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143668"/>
          </a:xfrm>
        </p:spPr>
        <p:txBody>
          <a:bodyPr>
            <a:normAutofit fontScale="70000" lnSpcReduction="20000"/>
          </a:bodyPr>
          <a:lstStyle/>
          <a:p>
            <a:pPr marL="0" algn="just">
              <a:buNone/>
            </a:pPr>
            <a:r>
              <a:rPr lang="ru-RU" dirty="0"/>
              <a:t>Как и при нормировании качества воздуха, для веществ, загрязняющих воду, установлено раздельное нормирование качества воды, которое предусматривает учет приоритетного назначения водного объекта.</a:t>
            </a:r>
          </a:p>
          <a:p>
            <a:pPr marL="0" algn="just">
              <a:buNone/>
            </a:pPr>
            <a:r>
              <a:rPr lang="ru-RU" i="1" dirty="0"/>
              <a:t>Водопользование</a:t>
            </a:r>
            <a:r>
              <a:rPr lang="ru-RU" dirty="0"/>
              <a:t> – это использование воды без изъятия ее из мест естественной локализации.</a:t>
            </a:r>
          </a:p>
          <a:p>
            <a:pPr marL="0" algn="just">
              <a:buNone/>
            </a:pPr>
            <a:r>
              <a:rPr lang="ru-RU" i="1" dirty="0"/>
              <a:t>Водопотребление</a:t>
            </a:r>
            <a:r>
              <a:rPr lang="ru-RU" dirty="0"/>
              <a:t> – это использование воды, связанное с изъятием ее из мест естественной локализации с полным безвозвратным расходованием или с возвращением в источники водозабора в измененном (загрязненном) состоянии.</a:t>
            </a:r>
          </a:p>
          <a:p>
            <a:pPr marL="0" algn="just">
              <a:buNone/>
            </a:pPr>
            <a:r>
              <a:rPr lang="ru-RU" dirty="0"/>
              <a:t>Природные воды являются объектами разных видов водопользования – промышленного водоснабжения, орошения, судоходства, гидроэнергетики и т.д. Например, в сельском хозяйстве нормируют качество воды для полива растений, качество воды для поения скота. Существуют определенные требования к качеству воды, используемой в разных отраслях промышленности, например, в электронике, при производстве лекарств и т.д. Однако с точки зрения гигиенического и экологического нормирования рассматривают 3 вида водопользования.</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a:buNone/>
            </a:pPr>
            <a:r>
              <a:rPr lang="ru-RU" dirty="0"/>
              <a:t>К </a:t>
            </a:r>
            <a:r>
              <a:rPr lang="ru-RU" i="1" dirty="0"/>
              <a:t>хозяйственно-питьевому</a:t>
            </a:r>
            <a:r>
              <a:rPr lang="ru-RU" dirty="0"/>
              <a:t> водопользованию относится использование водных объектов или их участков в качестве источников питьевой воды и воды для предприятий пищевой промышленности. Питьевая вода должна быть безвредна по химическому составу, безопасна в эпидемическом и радиационном отношениях, должна иметь благоприятные органолептические свойства.</a:t>
            </a:r>
          </a:p>
          <a:p>
            <a:pPr marL="0" algn="just">
              <a:buNone/>
            </a:pPr>
            <a:r>
              <a:rPr lang="ru-RU" dirty="0"/>
              <a:t>К </a:t>
            </a:r>
            <a:r>
              <a:rPr lang="ru-RU" i="1" dirty="0"/>
              <a:t>культурно-бытовому</a:t>
            </a:r>
            <a:r>
              <a:rPr lang="ru-RU" dirty="0"/>
              <a:t> водопользованию относится использование водных объектов для купания, занятия спортом и отдыха населения. Требования к качеству воды, установленные для культурно-бытового водопользования, распространяются на все участки водных объектов, находящихся в черте населенных мест, независимо от вида их использования.</a:t>
            </a:r>
          </a:p>
          <a:p>
            <a:pPr marL="0" algn="just">
              <a:buNone/>
            </a:pPr>
            <a:r>
              <a:rPr lang="ru-RU" dirty="0" err="1"/>
              <a:t>Рыбохозяйственные</a:t>
            </a:r>
            <a:r>
              <a:rPr lang="ru-RU" dirty="0"/>
              <a:t> водные объекты классифицируются на три основные группы (категории):</a:t>
            </a:r>
          </a:p>
          <a:p>
            <a:pPr marL="0" algn="just">
              <a:buNone/>
            </a:pPr>
            <a:r>
              <a:rPr lang="ru-RU" dirty="0"/>
              <a:t>– к высшей категории относят места расположения нерестилищ, массового нагула и зимовальных ям особо ценных видов рыб и других промысловых водных организмов, а также охранные зоны хозяйств любого типа для разведения и выращивания рыб, других водных животных и растений;</a:t>
            </a:r>
          </a:p>
          <a:p>
            <a:pPr marL="0" algn="just">
              <a:buNone/>
            </a:pPr>
            <a:r>
              <a:rPr lang="ru-RU" dirty="0"/>
              <a:t>– к первой категории относят водные объекты, используемые для сохранения и воспроизводства ценных видов рыб, обладающих высокой чувствительностью к содержанию кислорода;</a:t>
            </a:r>
          </a:p>
          <a:p>
            <a:pPr marL="0" algn="just">
              <a:buNone/>
            </a:pPr>
            <a:r>
              <a:rPr lang="ru-RU" dirty="0"/>
              <a:t>– ко второй категории относят водные объекты, используемые для других </a:t>
            </a:r>
            <a:r>
              <a:rPr lang="ru-RU" dirty="0" err="1"/>
              <a:t>рыбохозяйственных</a:t>
            </a:r>
            <a:r>
              <a:rPr lang="ru-RU" dirty="0"/>
              <a:t> целей.</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dirty="0"/>
              <a:t>Виды использования водного объекта или его участков в пределах области, республики определяются органами Министерства природных ресурсов совместно с органами Минздрава и Минрыбхоза и утверждаются местными администрациями.</a:t>
            </a:r>
          </a:p>
          <a:p>
            <a:pPr marL="0" algn="just">
              <a:buNone/>
            </a:pPr>
            <a:r>
              <a:rPr lang="ru-RU" dirty="0"/>
              <a:t>В случае одновременного использования водного объекта или его участка для различных нужд населения и народного хозяйства к составу и свойствам воды предъявляются наиболее жесткие нормы из числа установленных.</a:t>
            </a:r>
          </a:p>
          <a:p>
            <a:pPr marL="0" algn="just">
              <a:buNone/>
            </a:pPr>
            <a:r>
              <a:rPr lang="ru-RU" dirty="0"/>
              <a:t>Предельно допустимая концентрация вещества в воде (ПДК) – концентрация индивидуального вещества в воде, выше которой вода непригодна для установленного вида водопользования. При концентрации вещества равной или меньшей ПДК вода остается такой же безвредной для всего живого, как и вода, в которой полностью отсутствует данное вещество.</a:t>
            </a:r>
          </a:p>
          <a:p>
            <a:pPr marL="0" algn="just">
              <a:buNone/>
            </a:pPr>
            <a:r>
              <a:rPr lang="ru-RU" dirty="0"/>
              <a:t>Предельно допустимая концентрация в воде водоема хозяйственно-питьевого и культурно-бытового водопользования (ПДК) – это максимальная концентрация вредного вещества в воде, которая не должна оказывать прямого или косвенного влияния на организм человека в течение всей его жизни и на здоровье последующих поколений, и не должна ухудшать гигиенические условия водопользования.</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7500" lnSpcReduction="20000"/>
          </a:bodyPr>
          <a:lstStyle/>
          <a:p>
            <a:pPr marL="0" algn="just">
              <a:buNone/>
            </a:pPr>
            <a:r>
              <a:rPr lang="ru-RU" dirty="0"/>
              <a:t>Предельно допустимая концентрация в воде водоема, используемого для </a:t>
            </a:r>
            <a:r>
              <a:rPr lang="ru-RU" dirty="0" err="1"/>
              <a:t>рыбохозяйственных</a:t>
            </a:r>
            <a:r>
              <a:rPr lang="ru-RU" dirty="0"/>
              <a:t> целей (ПДК р.х.) – это максимальная концентрация вредного вещества в воде, которая не должна оказывать вредного влияния на популяции рыб, в первую очередь промысловых.</a:t>
            </a:r>
          </a:p>
          <a:p>
            <a:pPr marL="0" algn="just">
              <a:buNone/>
            </a:pPr>
            <a:r>
              <a:rPr lang="ru-RU" dirty="0"/>
              <a:t>Это такие максимальные концентрации вредных веществ, при постоянном присутствии которых в водоеме не регистрируются случаи гибели рыб и кормовых для рыб организмов, не наблюдается исчезновения тех или иных видов рыб, для жизни которых водоем ранее был пригоден, не происходит порчи товарных качеств обитающей в водоеме рыбы.</a:t>
            </a:r>
          </a:p>
          <a:p>
            <a:pPr marL="0" algn="just">
              <a:buNone/>
            </a:pPr>
            <a:r>
              <a:rPr lang="ru-RU" dirty="0"/>
              <a:t>При нормировании химических веществ в воде учитывают показатели (критерии) вредного воздействия (</a:t>
            </a:r>
            <a:r>
              <a:rPr lang="ru-RU" i="1" dirty="0"/>
              <a:t>признаки вредности</a:t>
            </a:r>
            <a:r>
              <a:rPr lang="ru-RU" dirty="0"/>
              <a:t>) (ПВ) загрязняющих веществ.</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401080" cy="6357982"/>
          </a:xfrm>
        </p:spPr>
        <p:txBody>
          <a:bodyPr>
            <a:normAutofit fontScale="77500" lnSpcReduction="20000"/>
          </a:bodyPr>
          <a:lstStyle/>
          <a:p>
            <a:pPr marL="0" algn="just">
              <a:buNone/>
            </a:pPr>
            <a:r>
              <a:rPr lang="ru-RU" dirty="0"/>
              <a:t>Так, при нормировании качества воды в водоемах хозяйственно-питьевого и культурно-бытового водопользования используют следующие признаки вредности:</a:t>
            </a:r>
          </a:p>
          <a:p>
            <a:pPr marL="0" algn="just">
              <a:buNone/>
            </a:pPr>
            <a:r>
              <a:rPr lang="ru-RU" dirty="0"/>
              <a:t>– органолептический, характеризующий влияние вещества на изменение свойств воды, определяемых органами чувств человека (вкус, привкус, запах, цвет, мутность, наличие пены и пленок и др.); </a:t>
            </a:r>
          </a:p>
          <a:p>
            <a:pPr marL="0" algn="just">
              <a:buNone/>
            </a:pPr>
            <a:r>
              <a:rPr lang="ru-RU" dirty="0"/>
              <a:t>– </a:t>
            </a:r>
            <a:r>
              <a:rPr lang="ru-RU" dirty="0" err="1" smtClean="0"/>
              <a:t>общесанитарный</a:t>
            </a:r>
            <a:r>
              <a:rPr lang="ru-RU" dirty="0" smtClean="0"/>
              <a:t> </a:t>
            </a:r>
            <a:r>
              <a:rPr lang="ru-RU" dirty="0"/>
              <a:t>(санитарный), характеризующий нарушение экологических условий, нарушение самоочищения воды: БПК</a:t>
            </a:r>
            <a:r>
              <a:rPr lang="ru-RU" baseline="-25000" dirty="0"/>
              <a:t>5</a:t>
            </a:r>
            <a:r>
              <a:rPr lang="ru-RU" dirty="0"/>
              <a:t>; численность сапрофитной микрофлоры; изменение </a:t>
            </a:r>
            <a:r>
              <a:rPr lang="ru-RU" dirty="0" err="1"/>
              <a:t>трофности</a:t>
            </a:r>
            <a:r>
              <a:rPr lang="ru-RU" dirty="0"/>
              <a:t> водных объектов; гидрохимических показателей: кислород, азот, фосфор, </a:t>
            </a:r>
            <a:r>
              <a:rPr lang="ru-RU" dirty="0" err="1"/>
              <a:t>pH</a:t>
            </a:r>
            <a:r>
              <a:rPr lang="ru-RU" dirty="0"/>
              <a:t> (санитарный режим водоема);</a:t>
            </a:r>
          </a:p>
          <a:p>
            <a:pPr marL="0" algn="just">
              <a:buNone/>
            </a:pPr>
            <a:r>
              <a:rPr lang="ru-RU" dirty="0"/>
              <a:t>– санитарно-токсикологический, характеризующий влияние вещества на организм человека и лабораторных животных.</a:t>
            </a:r>
          </a:p>
          <a:p>
            <a:pPr marL="0" algn="just">
              <a:buNone/>
            </a:pPr>
            <a:r>
              <a:rPr lang="ru-RU" dirty="0"/>
              <a:t>Для питьевой воды централизованного водоснабжения используют только органолептический и санитарно-токсикологический признак вредности.</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643998" cy="6357982"/>
          </a:xfrm>
        </p:spPr>
        <p:txBody>
          <a:bodyPr>
            <a:normAutofit fontScale="70000" lnSpcReduction="20000"/>
          </a:bodyPr>
          <a:lstStyle/>
          <a:p>
            <a:pPr marL="0" algn="just">
              <a:buNone/>
            </a:pPr>
            <a:r>
              <a:rPr lang="ru-RU" dirty="0"/>
              <a:t>Для водоемов, используемых для </a:t>
            </a:r>
            <a:r>
              <a:rPr lang="ru-RU" dirty="0" err="1"/>
              <a:t>рыбохозяйственных</a:t>
            </a:r>
            <a:r>
              <a:rPr lang="ru-RU" dirty="0"/>
              <a:t> целей, помимо органолептического, </a:t>
            </a:r>
            <a:r>
              <a:rPr lang="ru-RU" dirty="0" err="1"/>
              <a:t>общесанитарного</a:t>
            </a:r>
            <a:r>
              <a:rPr lang="ru-RU" dirty="0"/>
              <a:t> и санитарно-токсикологического, используют следующие признаки вредности:</a:t>
            </a:r>
          </a:p>
          <a:p>
            <a:pPr marL="0" algn="just">
              <a:buNone/>
            </a:pPr>
            <a:r>
              <a:rPr lang="ru-RU" dirty="0"/>
              <a:t>– токсикологический, характеризующий прямое токсическое действие веществ на водные биологические ресурсы;</a:t>
            </a:r>
          </a:p>
          <a:p>
            <a:pPr marL="0" algn="just">
              <a:buNone/>
            </a:pPr>
            <a:r>
              <a:rPr lang="ru-RU" dirty="0"/>
              <a:t>– </a:t>
            </a:r>
            <a:r>
              <a:rPr lang="ru-RU" dirty="0" err="1"/>
              <a:t>рыбохозяйственный</a:t>
            </a:r>
            <a:r>
              <a:rPr lang="ru-RU" dirty="0"/>
              <a:t>, который определяет изменение товарных качеств промысловых водных организмов: появление неприятных и посторонних привкусов и запахов, а также вытеснение хозяйственно ценных рыб сорными.</a:t>
            </a:r>
          </a:p>
          <a:p>
            <a:pPr marL="0" algn="just">
              <a:buNone/>
            </a:pPr>
            <a:r>
              <a:rPr lang="ru-RU" dirty="0"/>
              <a:t>В основу нормирования (определения величины ПДК для водоема) положен </a:t>
            </a:r>
            <a:r>
              <a:rPr lang="ru-RU" i="1" dirty="0"/>
              <a:t>лимитирующий показатель вредности</a:t>
            </a:r>
            <a:r>
              <a:rPr lang="ru-RU" dirty="0"/>
              <a:t> (</a:t>
            </a:r>
            <a:r>
              <a:rPr lang="ru-RU" i="1" dirty="0"/>
              <a:t>ЛПВ),</a:t>
            </a:r>
            <a:r>
              <a:rPr lang="ru-RU" dirty="0"/>
              <a:t> под которым понимают наибольшее отрицательное влияние, оказываемое данным веществом в водоеме. Исследование каждого вещества обязательно проводят по всем необходимым показателям вредности. По каждому из них находят пороговую концентрацию. В качестве ПДК принимают минимальную из всех пороговых концентраций, а соответствующий показатель вредности устанавливают как лимитирующий. Таким образом, лимитирующий признак вредности веществ в воде – признак, характеризующийся наименьшей безвредной концентрацией вещества в воде.</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643998" cy="6286544"/>
          </a:xfrm>
        </p:spPr>
        <p:txBody>
          <a:bodyPr>
            <a:normAutofit fontScale="70000" lnSpcReduction="20000"/>
          </a:bodyPr>
          <a:lstStyle/>
          <a:p>
            <a:pPr marL="0" algn="just">
              <a:buNone/>
            </a:pPr>
            <a:r>
              <a:rPr lang="ru-RU" dirty="0"/>
              <a:t>При использовании водоема для разных типов водопользования оценка качества воды производится по самой жесткой ПДК.</a:t>
            </a:r>
          </a:p>
          <a:p>
            <a:pPr marL="0" algn="just">
              <a:buNone/>
            </a:pPr>
            <a:r>
              <a:rPr lang="ru-RU" dirty="0"/>
              <a:t>Для радионуклидов нормирование ведут по радиационному показателю вредности.</a:t>
            </a:r>
          </a:p>
          <a:p>
            <a:pPr marL="0" algn="just">
              <a:buNone/>
            </a:pPr>
            <a:r>
              <a:rPr lang="ru-RU" dirty="0"/>
              <a:t>При наличии в воде веществ 1 и 2 классов опасности с одинаковым лимитирующим признаком вредности для них рассчитывают эффект суммации.</a:t>
            </a:r>
          </a:p>
          <a:p>
            <a:pPr marL="0" algn="just">
              <a:buNone/>
            </a:pPr>
            <a:r>
              <a:rPr lang="ru-RU" dirty="0"/>
              <a:t>Для веществ 1 и 2 классов опасности при хозяйственно – питьевом и культурно-бытовом водопользовании и всех нормируемых веществ при </a:t>
            </a:r>
            <a:r>
              <a:rPr lang="ru-RU" dirty="0" err="1"/>
              <a:t>рыбохозяйственном</a:t>
            </a:r>
            <a:r>
              <a:rPr lang="ru-RU" dirty="0"/>
              <a:t> водопользовании при поступлении в водные объекты нескольких веществ с одинаковым ЛПВ сумма отношений их фактических концентраций веществ к соответствующим ПДК (т.е. сумма долей ПДК) </a:t>
            </a:r>
            <a:r>
              <a:rPr lang="ru-RU" dirty="0" smtClean="0"/>
              <a:t>не должна </a:t>
            </a:r>
            <a:r>
              <a:rPr lang="ru-RU" dirty="0"/>
              <a:t>превышать единицы при расчете по формуле:</a:t>
            </a:r>
          </a:p>
          <a:p>
            <a:pPr marL="0" algn="just">
              <a:buNone/>
            </a:pPr>
            <a:r>
              <a:rPr lang="ru-RU" dirty="0" err="1"/>
              <a:t>Са</a:t>
            </a:r>
            <a:r>
              <a:rPr lang="ru-RU" dirty="0"/>
              <a:t>/</a:t>
            </a:r>
            <a:r>
              <a:rPr lang="ru-RU" dirty="0" err="1"/>
              <a:t>ПДКа</a:t>
            </a:r>
            <a:r>
              <a:rPr lang="ru-RU" dirty="0"/>
              <a:t> + С</a:t>
            </a:r>
            <a:r>
              <a:rPr lang="en-US" dirty="0"/>
              <a:t>b</a:t>
            </a:r>
            <a:r>
              <a:rPr lang="ru-RU" dirty="0"/>
              <a:t>/ПДК + ….. +</a:t>
            </a:r>
            <a:r>
              <a:rPr lang="en-US" dirty="0" err="1"/>
              <a:t>Cn</a:t>
            </a:r>
            <a:r>
              <a:rPr lang="ru-RU" dirty="0"/>
              <a:t>/ПДК</a:t>
            </a:r>
            <a:r>
              <a:rPr lang="en-US" dirty="0"/>
              <a:t>n</a:t>
            </a:r>
            <a:r>
              <a:rPr lang="ru-RU" dirty="0"/>
              <a:t> ≤ 1, </a:t>
            </a:r>
          </a:p>
          <a:p>
            <a:pPr marL="0" algn="just">
              <a:buNone/>
            </a:pPr>
            <a:r>
              <a:rPr lang="ru-RU" dirty="0"/>
              <a:t>где </a:t>
            </a:r>
            <a:r>
              <a:rPr lang="ru-RU" dirty="0" err="1"/>
              <a:t>Сi</a:t>
            </a:r>
            <a:r>
              <a:rPr lang="ru-RU" dirty="0"/>
              <a:t> – фактическая концентрация </a:t>
            </a:r>
            <a:r>
              <a:rPr lang="ru-RU" dirty="0" err="1"/>
              <a:t>i</a:t>
            </a:r>
            <a:r>
              <a:rPr lang="ru-RU" dirty="0"/>
              <a:t>- того вещества</a:t>
            </a:r>
            <a:r>
              <a:rPr lang="ru-RU" dirty="0" smtClean="0"/>
              <a:t>, </a:t>
            </a:r>
            <a:r>
              <a:rPr lang="ru-RU" dirty="0" err="1"/>
              <a:t>ПДКi</a:t>
            </a:r>
            <a:r>
              <a:rPr lang="ru-RU" dirty="0"/>
              <a:t> – предельная допустимая концентрация </a:t>
            </a:r>
            <a:r>
              <a:rPr lang="ru-RU" dirty="0" err="1"/>
              <a:t>i</a:t>
            </a:r>
            <a:r>
              <a:rPr lang="ru-RU" dirty="0"/>
              <a:t>- того вещества.</a:t>
            </a:r>
          </a:p>
          <a:p>
            <a:pPr marL="0" algn="just">
              <a:buNone/>
            </a:pPr>
            <a:r>
              <a:rPr lang="ru-RU" dirty="0"/>
              <a:t>При наличии в питьевой воде веществ 1 и 2 классов с разными ЛПВ эффект суммации учитывают по каждому ЛПВ.</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77500" lnSpcReduction="20000"/>
          </a:bodyPr>
          <a:lstStyle/>
          <a:p>
            <a:pPr marL="0" algn="just">
              <a:buNone/>
            </a:pPr>
            <a:r>
              <a:rPr lang="ru-RU" dirty="0"/>
              <a:t>Термин мониторинг происходит от слова </a:t>
            </a:r>
            <a:r>
              <a:rPr lang="en-US" dirty="0"/>
              <a:t>monitor</a:t>
            </a:r>
            <a:r>
              <a:rPr lang="ru-RU" dirty="0"/>
              <a:t> (лат.) - напоминающий, надзирающий. Слово мониторинг имеет синоним – контроль (франц.) – наблюдение с целью проверки, относящийся в большей степени к сфере управления. Но оба термина имеют общую основу – наблюдение. В последнее время к слову «мониторинг» стали добавлять «экологический», вкладывая в него смысл комплексного наблюдения за окружающей средой.</a:t>
            </a:r>
          </a:p>
          <a:p>
            <a:pPr marL="0" algn="just">
              <a:buNone/>
            </a:pPr>
            <a:r>
              <a:rPr lang="ru-RU" dirty="0"/>
              <a:t>В результате в российском законодательстве (ст. 69 Закона об охране окружающей среды) появился термин экологический мониторинг, который понимается и определяется наблюдение за происходящими в окружающей природной среде физическими, химическими, биологическими процессами, за уровнем загрязнения атмосферного воздуха, почв, водных объектов, последствиями его влияния на растительный и животный мир, обеспечение заинтересованных организаций и населения текущей и экстренной информацией об изменениях в окружающей природной среде, предупреждение и прогнозирование ее состояния.</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70000" lnSpcReduction="20000"/>
          </a:bodyPr>
          <a:lstStyle/>
          <a:p>
            <a:pPr marL="0" algn="just">
              <a:buNone/>
            </a:pPr>
            <a:r>
              <a:rPr lang="ru-RU" u="sng" dirty="0"/>
              <a:t>Нормирование загрязняющих веществ в почве</a:t>
            </a:r>
            <a:endParaRPr lang="ru-RU" dirty="0"/>
          </a:p>
          <a:p>
            <a:pPr marL="0" algn="just">
              <a:buNone/>
            </a:pPr>
            <a:r>
              <a:rPr lang="ru-RU" dirty="0"/>
              <a:t>Основным критерием, определяющим качество почв, является значение предельно допустимой концентрации загрязняющего вещества (ПДК).</a:t>
            </a:r>
          </a:p>
          <a:p>
            <a:pPr marL="0" algn="just">
              <a:buNone/>
            </a:pPr>
            <a:r>
              <a:rPr lang="ru-RU" dirty="0"/>
              <a:t>Предельно допустимая концентрация в пахотном слое почвы (ПДК) – это максимальная концентрация вредного вещества в верхнем, пахотном слое почвы, не вызывающая прямого или косвенного негативного влияния (включая отдаленные последствия) на соприкасающиеся с почвой среды и на здоровье человека, а также не приводящая к накоплению токсичных элементов в сельскохозяйственных культурах.</a:t>
            </a:r>
          </a:p>
          <a:p>
            <a:pPr marL="0" algn="just">
              <a:buNone/>
            </a:pPr>
            <a:r>
              <a:rPr lang="ru-RU" dirty="0"/>
              <a:t>ПДК загрязняющих веществ в почвах определяется не только их химической природой и токсичностью, но и особенностями самих почв. В отличие от воздуха и воды почвы настолько разнятся друг от друга по химическому составу и свойствам, что для них не могут быть установлены унифицированные уровни ПДК. Среди факторов, мешающих определению единой концентрации металла, которую можно было бы принять за ПДК, необходимо назвать </a:t>
            </a:r>
            <a:r>
              <a:rPr lang="ru-RU" dirty="0" err="1"/>
              <a:t>буферность</a:t>
            </a:r>
            <a:r>
              <a:rPr lang="ru-RU" dirty="0"/>
              <a:t> почв и формы существования элементов в почвах.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715148"/>
          </a:xfrm>
        </p:spPr>
        <p:txBody>
          <a:bodyPr>
            <a:normAutofit fontScale="62500" lnSpcReduction="20000"/>
          </a:bodyPr>
          <a:lstStyle/>
          <a:p>
            <a:pPr marL="0" algn="just">
              <a:buNone/>
            </a:pPr>
            <a:r>
              <a:rPr lang="ru-RU" dirty="0"/>
              <a:t>Вследствие неодинаковой </a:t>
            </a:r>
            <a:r>
              <a:rPr lang="ru-RU" dirty="0" err="1"/>
              <a:t>буферности</a:t>
            </a:r>
            <a:r>
              <a:rPr lang="ru-RU" dirty="0"/>
              <a:t> почв в разной степени инактивируются поступающие токсические вещества, а наличие разных форм элементов в почве делает непростым выбор той, которая была бы наиболее пригодной для нормирования. В настоящее время нормируется не только валовое содержания тяжелых металлов, но и содержание их подвижных соединений, причем для некоторых металлов разработаны ПДК или ОДК с учетом гранулометрического состава и реакции почвенной вытяжки.</a:t>
            </a:r>
          </a:p>
          <a:p>
            <a:pPr marL="0" algn="just">
              <a:buNone/>
            </a:pPr>
            <a:r>
              <a:rPr lang="ru-RU" dirty="0"/>
              <a:t>В основном химические соединения, находящиеся в почве, поступают в организм через другие субстраты, контактирующие с почвой – воду, воздух, растения. Поэтому при определении ПДК загрязняющих веществ в почве особое внимание уделяется тем соединениям, которые могут мигрировать в атмосферу, грунтовые или поверхностные воды или накапливаться в растениях, снижая качество сельскохозяйственной продукции. </a:t>
            </a:r>
          </a:p>
          <a:p>
            <a:pPr marL="0" algn="just">
              <a:buNone/>
            </a:pPr>
            <a:r>
              <a:rPr lang="ru-RU" dirty="0"/>
              <a:t>Для установления ПДК необходим тщательный учет связи и взаимообусловленности концентраций металлов в одновременно действующих системах: атмосфера – почва, атмосфера – растительность, атмосфера – природные воды, почва – растительность, почва – природные воды, а также в пищевых цепях живых организмов. С этой целью при нормировании качества почвы учитывают т.н. показатели (признаки) вредности (ПВ), которые определяют особенности перехода загрязняющего вещества из почвы в сопредельные среды, растениеводческую продукцию, а также влияние этого вещества на микробный </a:t>
            </a:r>
            <a:r>
              <a:rPr lang="ru-RU" dirty="0" err="1"/>
              <a:t>ценоз</a:t>
            </a:r>
            <a:r>
              <a:rPr lang="ru-RU" dirty="0"/>
              <a:t> почвы и процессы самоочищения почвы.</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329642" cy="6357982"/>
          </a:xfrm>
        </p:spPr>
        <p:txBody>
          <a:bodyPr>
            <a:normAutofit fontScale="70000" lnSpcReduction="20000"/>
          </a:bodyPr>
          <a:lstStyle/>
          <a:p>
            <a:pPr marL="0" algn="just">
              <a:buNone/>
            </a:pPr>
            <a:r>
              <a:rPr lang="ru-RU" dirty="0"/>
              <a:t>Пороговая концентрация вещества по </a:t>
            </a:r>
            <a:r>
              <a:rPr lang="ru-RU" i="1" dirty="0" err="1"/>
              <a:t>общесанитарному</a:t>
            </a:r>
            <a:r>
              <a:rPr lang="ru-RU" i="1" dirty="0"/>
              <a:t> показателю вредности</a:t>
            </a:r>
            <a:r>
              <a:rPr lang="ru-RU" dirty="0"/>
              <a:t> – максимальное количество химического вещества в почве, которое на 5 - 7-е сутки не вызывает изменений общей численности микроорганизмов основных физиологических групп (спорообразующих бактерий, актиномицетов, грибов) более чем на 50 %, а также ферментативной активности почвы более чем на 25 % относительно контрольной пробы.</a:t>
            </a:r>
          </a:p>
          <a:p>
            <a:pPr marL="0" algn="just">
              <a:buNone/>
            </a:pPr>
            <a:r>
              <a:rPr lang="ru-RU" dirty="0"/>
              <a:t>Пороговая концентрация вещества по </a:t>
            </a:r>
            <a:r>
              <a:rPr lang="ru-RU" i="1" dirty="0"/>
              <a:t>воздушно-миграционному показателю вредности</a:t>
            </a:r>
            <a:r>
              <a:rPr lang="ru-RU" dirty="0"/>
              <a:t> – максимальное количество загрязняющего вещества в почве, при котором переход вещества из почвы в атмосферный воздух не приводит к превышению среднесуточной ПДК данного вещества для воздуха. Такие пороговые концентрации устанавливаются только для летучих веществ.</a:t>
            </a:r>
          </a:p>
          <a:p>
            <a:pPr marL="0" algn="just">
              <a:buNone/>
            </a:pPr>
            <a:r>
              <a:rPr lang="ru-RU" dirty="0"/>
              <a:t>Пороговая концентрация вещества по </a:t>
            </a:r>
            <a:r>
              <a:rPr lang="ru-RU" i="1" dirty="0"/>
              <a:t>водно-миграционному показателю вредности</a:t>
            </a:r>
            <a:r>
              <a:rPr lang="ru-RU" dirty="0"/>
              <a:t> – максимальное количество загрязняющего вещества в почве, при котором поступление его в грунтовые и поверхностные воды с внутрипочвенным или поверхностным стоком не создает в водных объектах концентраций, превышающих ПДК данного вещества в воде.</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fontScale="70000" lnSpcReduction="20000"/>
          </a:bodyPr>
          <a:lstStyle/>
          <a:p>
            <a:pPr marL="0" algn="just">
              <a:buNone/>
            </a:pPr>
            <a:r>
              <a:rPr lang="ru-RU" dirty="0"/>
              <a:t>Пороговая концентрация вещества по </a:t>
            </a:r>
            <a:r>
              <a:rPr lang="ru-RU" i="1" dirty="0" err="1"/>
              <a:t>фитоаккумуляционному</a:t>
            </a:r>
            <a:r>
              <a:rPr lang="ru-RU" i="1" dirty="0"/>
              <a:t> (</a:t>
            </a:r>
            <a:r>
              <a:rPr lang="ru-RU" i="1" dirty="0" err="1"/>
              <a:t>транслокационному</a:t>
            </a:r>
            <a:r>
              <a:rPr lang="ru-RU" i="1" dirty="0"/>
              <a:t>)</a:t>
            </a:r>
            <a:r>
              <a:rPr lang="ru-RU" dirty="0"/>
              <a:t> показателю вредности – это максимальное количество вещества в почве, при котором накопление вещества </a:t>
            </a:r>
            <a:r>
              <a:rPr lang="ru-RU" dirty="0" err="1"/>
              <a:t>фитомассой</a:t>
            </a:r>
            <a:r>
              <a:rPr lang="ru-RU" dirty="0"/>
              <a:t> товарных органов сельскохозяйственных растений к моменту сбора урожая не</a:t>
            </a:r>
            <a:r>
              <a:rPr lang="ru-RU" i="1" dirty="0"/>
              <a:t> </a:t>
            </a:r>
            <a:r>
              <a:rPr lang="ru-RU" dirty="0"/>
              <a:t>превысит установленных для продуктов питания ПДК или допустимых</a:t>
            </a:r>
            <a:r>
              <a:rPr lang="ru-RU" i="1" dirty="0"/>
              <a:t> </a:t>
            </a:r>
            <a:r>
              <a:rPr lang="ru-RU" dirty="0"/>
              <a:t>остаточных количеств (ДОК).</a:t>
            </a:r>
          </a:p>
          <a:p>
            <a:pPr marL="0" algn="just">
              <a:buNone/>
            </a:pPr>
            <a:r>
              <a:rPr lang="ru-RU" dirty="0"/>
              <a:t>Пороговая концентрация вещества по </a:t>
            </a:r>
            <a:r>
              <a:rPr lang="ru-RU" i="1" dirty="0"/>
              <a:t>санитарно-токсикологическому показателю вредности</a:t>
            </a:r>
            <a:r>
              <a:rPr lang="ru-RU" dirty="0"/>
              <a:t> – это максимальное количество вещества в почве, при котором суммарное поступление вещества в организм теплокровных (человека) при непосредственном контакте с почвой или при миграции с водой, атмосферным воздухом, пищевыми продуктами не сопровождается отрицательным прямым или отдаленным воздействием на здоровье населения</a:t>
            </a:r>
            <a:r>
              <a:rPr lang="ru-RU" dirty="0" smtClean="0"/>
              <a:t>.</a:t>
            </a:r>
          </a:p>
          <a:p>
            <a:pPr marL="0" algn="just">
              <a:buNone/>
            </a:pPr>
            <a:r>
              <a:rPr lang="ru-RU" dirty="0"/>
              <a:t>Пороговая концентрация вещества по </a:t>
            </a:r>
            <a:r>
              <a:rPr lang="ru-RU" i="1" dirty="0"/>
              <a:t>органолептическому показателю вредности</a:t>
            </a:r>
            <a:r>
              <a:rPr lang="ru-RU" dirty="0"/>
              <a:t> – максимальное количество химического вещества в почве, которое не оказывает воздействия на пищевую ценность и органолептические свойства пищевых продуктов растительного происхождения, воды и атмосферного воздуха, сформированных в тех же экстремальных условиях.</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4143403"/>
          </a:xfrm>
        </p:spPr>
        <p:txBody>
          <a:bodyPr>
            <a:normAutofit fontScale="77500" lnSpcReduction="20000"/>
          </a:bodyPr>
          <a:lstStyle/>
          <a:p>
            <a:pPr marL="0" algn="just">
              <a:buNone/>
            </a:pPr>
            <a:r>
              <a:rPr lang="ru-RU" dirty="0"/>
              <a:t>Обычно определяют пороговые концентрации вещества в почве по </a:t>
            </a:r>
            <a:r>
              <a:rPr lang="ru-RU" dirty="0" err="1"/>
              <a:t>фитоаккумуляционному</a:t>
            </a:r>
            <a:r>
              <a:rPr lang="ru-RU" dirty="0"/>
              <a:t>, водно-миграционному, воздушно-миграционному и </a:t>
            </a:r>
            <a:r>
              <a:rPr lang="ru-RU" dirty="0" err="1"/>
              <a:t>общесанитарному</a:t>
            </a:r>
            <a:r>
              <a:rPr lang="ru-RU" dirty="0"/>
              <a:t> показателям вредности. После их установления выбирают самый жесткий показатель (самую низкую концентрацию), которую и принимают за ПДК данного вещества в почве, а пороговый показатель, по которому она установлена, называют лимитирующим признаком вредности (ЛПВ). Разница в допустимых уровнях по каждому показателю может быть значительна.</a:t>
            </a:r>
          </a:p>
          <a:p>
            <a:pPr marL="0" algn="just">
              <a:buNone/>
            </a:pPr>
            <a:r>
              <a:rPr lang="ru-RU" dirty="0"/>
              <a:t>Для гербицидов дополнительно определяются ПДК по </a:t>
            </a:r>
            <a:r>
              <a:rPr lang="ru-RU" dirty="0" err="1"/>
              <a:t>фитотоксическому</a:t>
            </a:r>
            <a:r>
              <a:rPr lang="ru-RU" dirty="0"/>
              <a:t> показателю вредности.</a:t>
            </a:r>
            <a:r>
              <a:rPr lang="ru-RU" dirty="0" smtClean="0"/>
              <a:t> </a:t>
            </a:r>
            <a:r>
              <a:rPr lang="ru-RU" dirty="0"/>
              <a:t> </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643998" cy="6500858"/>
          </a:xfrm>
        </p:spPr>
        <p:txBody>
          <a:bodyPr>
            <a:normAutofit fontScale="62500" lnSpcReduction="20000"/>
          </a:bodyPr>
          <a:lstStyle/>
          <a:p>
            <a:pPr marL="0" algn="just">
              <a:buNone/>
            </a:pPr>
            <a:r>
              <a:rPr lang="ru-RU" i="1" u="sng" dirty="0"/>
              <a:t>Контролируемые параметры качества окружающей среды</a:t>
            </a:r>
            <a:endParaRPr lang="ru-RU" dirty="0"/>
          </a:p>
          <a:p>
            <a:pPr marL="0" algn="just">
              <a:buNone/>
            </a:pPr>
            <a:r>
              <a:rPr lang="ru-RU" dirty="0"/>
              <a:t>В перечень веществ, подлежащих контролю на постах наблюдений за загрязнением атмосферного воздуха, включаются основные (определяются практически на всех постах в РФ) и специфические (в зависимости от размера населенного пункта, числа жителей, промышленной специализации) загрязнители.</a:t>
            </a:r>
          </a:p>
          <a:p>
            <a:pPr marL="0" algn="just">
              <a:buNone/>
            </a:pPr>
            <a:r>
              <a:rPr lang="ru-RU" dirty="0"/>
              <a:t>В городах согласно Руководящим документам регламентируется контролировать основные примеси:</a:t>
            </a:r>
          </a:p>
          <a:p>
            <a:pPr marL="0" algn="just">
              <a:buNone/>
            </a:pPr>
            <a:r>
              <a:rPr lang="ru-RU" dirty="0"/>
              <a:t>- пыль (взвешенные вещества);</a:t>
            </a:r>
          </a:p>
          <a:p>
            <a:pPr marL="0" algn="just">
              <a:buNone/>
            </a:pPr>
            <a:r>
              <a:rPr lang="ru-RU" dirty="0"/>
              <a:t>- диоксид серы (SO</a:t>
            </a:r>
            <a:r>
              <a:rPr lang="ru-RU" baseline="-25000" dirty="0"/>
              <a:t>2</a:t>
            </a:r>
            <a:r>
              <a:rPr lang="ru-RU" dirty="0"/>
              <a:t>);</a:t>
            </a:r>
          </a:p>
          <a:p>
            <a:pPr marL="0" algn="just">
              <a:buNone/>
            </a:pPr>
            <a:r>
              <a:rPr lang="ru-RU" dirty="0"/>
              <a:t>- диоксид азота (NO</a:t>
            </a:r>
            <a:r>
              <a:rPr lang="ru-RU" baseline="-25000" dirty="0"/>
              <a:t>2</a:t>
            </a:r>
            <a:r>
              <a:rPr lang="ru-RU" dirty="0"/>
              <a:t>);</a:t>
            </a:r>
          </a:p>
          <a:p>
            <a:pPr marL="0" algn="just">
              <a:buNone/>
            </a:pPr>
            <a:r>
              <a:rPr lang="ru-RU" dirty="0"/>
              <a:t>- оксид углерода (СО);</a:t>
            </a:r>
          </a:p>
          <a:p>
            <a:pPr marL="0" algn="just">
              <a:buNone/>
            </a:pPr>
            <a:r>
              <a:rPr lang="ru-RU" dirty="0"/>
              <a:t>специфические примеси:</a:t>
            </a:r>
          </a:p>
          <a:p>
            <a:pPr marL="0" algn="just">
              <a:buNone/>
            </a:pPr>
            <a:r>
              <a:rPr lang="ru-RU" dirty="0"/>
              <a:t>- оксид азота – только в городах с населением более 250 тыс.чел.;</a:t>
            </a:r>
          </a:p>
          <a:p>
            <a:pPr marL="0" algn="just">
              <a:buNone/>
            </a:pPr>
            <a:r>
              <a:rPr lang="ru-RU" dirty="0"/>
              <a:t>- растворимые сульфаты – в городах с населением более 100 тыс.чел.;</a:t>
            </a:r>
          </a:p>
          <a:p>
            <a:pPr marL="0" algn="just">
              <a:buNone/>
            </a:pPr>
            <a:r>
              <a:rPr lang="ru-RU" dirty="0"/>
              <a:t>- формальдегид и соединения свинца – в городах с населением более 500 тыс.чел.;</a:t>
            </a:r>
          </a:p>
          <a:p>
            <a:pPr marL="0" algn="just">
              <a:buNone/>
            </a:pPr>
            <a:r>
              <a:rPr lang="ru-RU" dirty="0"/>
              <a:t>- металлы – в городах с предприятиями черной и цветной металлургии;</a:t>
            </a:r>
          </a:p>
          <a:p>
            <a:pPr marL="0" algn="just">
              <a:buNone/>
            </a:pPr>
            <a:r>
              <a:rPr lang="ru-RU" dirty="0"/>
              <a:t>- </a:t>
            </a:r>
            <a:r>
              <a:rPr lang="ru-RU" dirty="0" err="1"/>
              <a:t>бенз</a:t>
            </a:r>
            <a:r>
              <a:rPr lang="ru-RU" dirty="0"/>
              <a:t>(а)</a:t>
            </a:r>
            <a:r>
              <a:rPr lang="ru-RU" dirty="0" err="1"/>
              <a:t>пирен</a:t>
            </a:r>
            <a:r>
              <a:rPr lang="ru-RU" dirty="0"/>
              <a:t> - в городах с населением более 100 тыс.чел.;</a:t>
            </a:r>
          </a:p>
          <a:p>
            <a:pPr marL="0" algn="just">
              <a:buNone/>
            </a:pPr>
            <a:r>
              <a:rPr lang="ru-RU" dirty="0"/>
              <a:t>- пестициды – в городах, расположенных рядом с сельскохозяйственными районами.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7"/>
            <a:ext cx="8229600" cy="3571900"/>
          </a:xfrm>
        </p:spPr>
        <p:txBody>
          <a:bodyPr>
            <a:normAutofit fontScale="77500" lnSpcReduction="20000"/>
          </a:bodyPr>
          <a:lstStyle/>
          <a:p>
            <a:pPr marL="0" algn="just">
              <a:buNone/>
            </a:pPr>
            <a:r>
              <a:rPr lang="ru-RU" dirty="0"/>
              <a:t>Перечень веществ для систематических наблюдений на стационарных, маршрутных постах и при </a:t>
            </a:r>
            <a:r>
              <a:rPr lang="ru-RU" dirty="0" err="1"/>
              <a:t>подфакельных</a:t>
            </a:r>
            <a:r>
              <a:rPr lang="ru-RU" dirty="0"/>
              <a:t> наблюдениях устанавливается на основе сведений о составе и характере выбросов от источников загрязнения в городе и метеорологических условий рассеивания примесей. Определяются вещества, которые выбрасываются предприятиями города, и оценивается возможность превышения ПДК этих веществ. В результате составляется список веществ, подлежащих контролю в первую очередь.</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3"/>
            <a:ext cx="8229600" cy="1285883"/>
          </a:xfrm>
        </p:spPr>
        <p:txBody>
          <a:bodyPr>
            <a:normAutofit fontScale="70000" lnSpcReduction="20000"/>
          </a:bodyPr>
          <a:lstStyle/>
          <a:p>
            <a:pPr marL="0" algn="just">
              <a:buNone/>
            </a:pPr>
            <a:r>
              <a:rPr lang="ru-RU" dirty="0"/>
              <a:t>Параметры, определение которых предусмотрено обязательной программой наблюдений УГМС  за качеством поверхностных вод по гидрохимическим показателям:</a:t>
            </a:r>
          </a:p>
          <a:p>
            <a:endParaRPr lang="ru-RU" dirty="0"/>
          </a:p>
        </p:txBody>
      </p:sp>
      <p:pic>
        <p:nvPicPr>
          <p:cNvPr id="1026" name="Picture 2"/>
          <p:cNvPicPr>
            <a:picLocks noChangeAspect="1" noChangeArrowheads="1"/>
          </p:cNvPicPr>
          <p:nvPr/>
        </p:nvPicPr>
        <p:blipFill>
          <a:blip r:embed="rId2"/>
          <a:srcRect/>
          <a:stretch>
            <a:fillRect/>
          </a:stretch>
        </p:blipFill>
        <p:spPr bwMode="auto">
          <a:xfrm>
            <a:off x="500034" y="1214422"/>
            <a:ext cx="8181975" cy="46196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3"/>
            <a:ext cx="8229600" cy="928693"/>
          </a:xfrm>
        </p:spPr>
        <p:txBody>
          <a:bodyPr>
            <a:normAutofit fontScale="85000" lnSpcReduction="10000"/>
          </a:bodyPr>
          <a:lstStyle/>
          <a:p>
            <a:pPr marL="0" algn="just">
              <a:buNone/>
            </a:pPr>
            <a:r>
              <a:rPr lang="ru-RU" dirty="0"/>
              <a:t>Перечень контролируемых параметров загрязнения почвы в соответствии с ГН 2.1.7.2041-06:</a:t>
            </a:r>
          </a:p>
        </p:txBody>
      </p:sp>
      <p:pic>
        <p:nvPicPr>
          <p:cNvPr id="2050" name="Picture 2"/>
          <p:cNvPicPr>
            <a:picLocks noChangeAspect="1" noChangeArrowheads="1"/>
          </p:cNvPicPr>
          <p:nvPr/>
        </p:nvPicPr>
        <p:blipFill>
          <a:blip r:embed="rId2"/>
          <a:srcRect/>
          <a:stretch>
            <a:fillRect/>
          </a:stretch>
        </p:blipFill>
        <p:spPr bwMode="auto">
          <a:xfrm>
            <a:off x="0" y="1285860"/>
            <a:ext cx="9155570" cy="4429156"/>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215106"/>
          </a:xfrm>
        </p:spPr>
        <p:txBody>
          <a:bodyPr>
            <a:normAutofit fontScale="77500" lnSpcReduction="20000"/>
          </a:bodyPr>
          <a:lstStyle/>
          <a:p>
            <a:pPr marL="0" algn="just">
              <a:buNone/>
            </a:pPr>
            <a:r>
              <a:rPr lang="ru-RU" dirty="0"/>
              <a:t>Комплексность экологических проблем, их многоаспектность требует единого системного подхода к их решению. Система единого экологического мониторинга охватывает разработку и использование средств и методов наблюдений, оценку и выработку рекомендаций для комплексных задач экологического мониторинга в масштабах государства связано с известными трудностями, в первую очередь, обусловленными участием в создании и реализации единой системы большого числа исполнителей, преследующих определенные ведомственные интересы.</a:t>
            </a:r>
          </a:p>
          <a:p>
            <a:pPr marL="0" algn="just">
              <a:buNone/>
            </a:pPr>
            <a:r>
              <a:rPr lang="ru-RU" dirty="0"/>
              <a:t>Национальный мониторинг состояния атмосферного воздуха в нашей стране осуществляет общегосударственная служба, организованная на базе наблюдательных, оперативных и научных органов </a:t>
            </a:r>
            <a:r>
              <a:rPr lang="ru-RU" dirty="0" err="1"/>
              <a:t>Госкомгидромета</a:t>
            </a:r>
            <a:r>
              <a:rPr lang="ru-RU" dirty="0"/>
              <a:t>, Министерства природных ресурсов, Минздрава России и ряда других ведомств, осуществляющих национальный мониторинг.</a:t>
            </a:r>
          </a:p>
          <a:p>
            <a:pPr marL="0" algn="just">
              <a:buNone/>
            </a:pPr>
            <a:r>
              <a:rPr lang="ru-RU" dirty="0"/>
              <a:t>Национальная система мониторинга опирается на существующую в </a:t>
            </a:r>
            <a:r>
              <a:rPr lang="ru-RU" dirty="0" err="1"/>
              <a:t>Госкомгидромете</a:t>
            </a:r>
            <a:r>
              <a:rPr lang="ru-RU" dirty="0"/>
              <a:t> информационную систему получения, подготовки и представления информации.</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643998" cy="6357982"/>
          </a:xfrm>
        </p:spPr>
        <p:txBody>
          <a:bodyPr>
            <a:normAutofit fontScale="70000" lnSpcReduction="20000"/>
          </a:bodyPr>
          <a:lstStyle/>
          <a:p>
            <a:pPr marL="0" algn="just">
              <a:buNone/>
            </a:pPr>
            <a:r>
              <a:rPr lang="ru-RU" dirty="0"/>
              <a:t>Для этого на базе </a:t>
            </a:r>
            <a:r>
              <a:rPr lang="ru-RU" dirty="0" err="1"/>
              <a:t>Гидрометслужбы</a:t>
            </a:r>
            <a:r>
              <a:rPr lang="ru-RU" dirty="0"/>
              <a:t> (позднее </a:t>
            </a:r>
            <a:r>
              <a:rPr lang="ru-RU" dirty="0" err="1"/>
              <a:t>преобразованой</a:t>
            </a:r>
            <a:r>
              <a:rPr lang="ru-RU" dirty="0"/>
              <a:t> в </a:t>
            </a:r>
            <a:r>
              <a:rPr lang="ru-RU" dirty="0" err="1"/>
              <a:t>Госкомгидромет</a:t>
            </a:r>
            <a:r>
              <a:rPr lang="ru-RU" dirty="0"/>
              <a:t>) </a:t>
            </a:r>
            <a:r>
              <a:rPr lang="ru-RU" dirty="0" err="1"/>
              <a:t>в</a:t>
            </a:r>
            <a:r>
              <a:rPr lang="ru-RU" dirty="0"/>
              <a:t> 1972 году была создана Общегосударственная служба наблюдений и контроля за уровнем загрязнения природной среды (ОГСНК). Основная цель создания ОГСНК - обеспечение заинтересованных государственных и общественных органов, предприятий и учреждений систематической информацией об уровне загрязнения окружающей среды и прогноз его изменений под влиянием антропогенных воздействий.</a:t>
            </a:r>
          </a:p>
          <a:p>
            <a:pPr marL="0" algn="just">
              <a:buNone/>
            </a:pPr>
            <a:r>
              <a:rPr lang="ru-RU" dirty="0"/>
              <a:t>Под качеством окружающей среды понимают степень соответствия среды жизни человека его потребностям. Окружающей человека средой являются природные условия, условия на рабочем месте и жилищные условия. От ее качества зависит продолжительность жизни, здоровье, уровень заболеваемости населения и т.д.</a:t>
            </a:r>
          </a:p>
          <a:p>
            <a:pPr marL="0" algn="just">
              <a:buNone/>
            </a:pPr>
            <a:r>
              <a:rPr lang="ru-RU" dirty="0"/>
              <a:t>Нормирование качества окружающей среды – выбор показателей качества окружающей среды и пределов, в которых допускается изменение этих показателей (для воздуха, воды, почвы и т.д.).</a:t>
            </a:r>
          </a:p>
          <a:p>
            <a:pPr marL="0" algn="just">
              <a:buNone/>
            </a:pPr>
            <a:r>
              <a:rPr lang="ru-RU" dirty="0"/>
              <a:t>Нормативы качества окружающей среды – нормативы, которые установлены в соответствии с физическими, химическими, биологическими и иными показателями для оценки состояния окружающей среды и при соблюдении которых обеспечивается благоприятная окружающая среда.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500858"/>
          </a:xfrm>
        </p:spPr>
        <p:txBody>
          <a:bodyPr>
            <a:normAutofit fontScale="77500" lnSpcReduction="20000"/>
          </a:bodyPr>
          <a:lstStyle/>
          <a:p>
            <a:pPr marL="0" algn="just">
              <a:buNone/>
            </a:pPr>
            <a:r>
              <a:rPr lang="ru-RU" dirty="0"/>
              <a:t>К нормативам качества окружающей среды относятся:</a:t>
            </a:r>
          </a:p>
          <a:p>
            <a:pPr marL="0" algn="just">
              <a:buNone/>
            </a:pPr>
            <a:r>
              <a:rPr lang="ru-RU" dirty="0"/>
              <a:t>– нормативы, установленные в соответствии с химическими показателями состояния окружающей среды, в том числе нормативы предельно допустимых концентраций химических веществ (ПДК), включая радиоактивные элементы;</a:t>
            </a:r>
          </a:p>
          <a:p>
            <a:pPr marL="0" algn="just">
              <a:buNone/>
            </a:pPr>
            <a:r>
              <a:rPr lang="ru-RU" dirty="0"/>
              <a:t>– нормативы, установленные в соответствии с физическими показателями состояния окружающей среды, в том числе с показателями уровней радиоактивности и тепла; например, предельно допустимый уровень (ПДУ) вредных физических воздействий: радиации, шума, вибрации, магнитных полей и др.</a:t>
            </a:r>
          </a:p>
          <a:p>
            <a:pPr marL="0" algn="just">
              <a:buNone/>
            </a:pPr>
            <a:r>
              <a:rPr lang="ru-RU" dirty="0"/>
              <a:t>– нормативы, установленные в соответствии с биологическими показателями состояния окружающей среды, в том числе видов и групп растений, животных и других организмов, используемых как индикаторы качества окружающей среды, а также нормативы предельно допустимых концентраций микроорганизмов;</a:t>
            </a:r>
          </a:p>
          <a:p>
            <a:pPr marL="0" algn="just">
              <a:buNone/>
            </a:pPr>
            <a:r>
              <a:rPr lang="ru-RU" dirty="0"/>
              <a:t>– иные нормативы качества окружающей среды.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43998" cy="6286544"/>
          </a:xfrm>
        </p:spPr>
        <p:txBody>
          <a:bodyPr>
            <a:normAutofit fontScale="70000" lnSpcReduction="20000"/>
          </a:bodyPr>
          <a:lstStyle/>
          <a:p>
            <a:pPr marL="0" algn="just">
              <a:buNone/>
            </a:pPr>
            <a:r>
              <a:rPr lang="ru-RU" i="1" dirty="0"/>
              <a:t>Одним из базовых принципов экологического нормирования является учет фонового уровня содержания в окружающей среде некоторых веществ (фонового загрязнения), т.е. содержания, обусловленного естественными природными процессами</a:t>
            </a:r>
            <a:r>
              <a:rPr lang="ru-RU" dirty="0"/>
              <a:t>. В сложившейся практике при нормировании воздействия в качестве  фонового признается загрязнение, которое создается  источниками, не относящимися к рассматриваемому предприятию.</a:t>
            </a:r>
          </a:p>
          <a:p>
            <a:pPr marL="0" algn="just">
              <a:buNone/>
            </a:pPr>
            <a:r>
              <a:rPr lang="ru-RU" dirty="0"/>
              <a:t>В настоящее время принято, что предельно допустимая концентрация (ПДК) – количество вредного вещества в окружающей среде, при постоянном контакте или при воздействии на организм человека в течение заданного промежутка времени не вызывает необратимых (патологических)  изменений в нем и у его потомства. </a:t>
            </a:r>
          </a:p>
          <a:p>
            <a:pPr marL="0" algn="just">
              <a:buNone/>
            </a:pPr>
            <a:r>
              <a:rPr lang="ru-RU" dirty="0"/>
              <a:t>Концепция ПДК базируется на двух предположениях: </a:t>
            </a:r>
          </a:p>
          <a:p>
            <a:pPr marL="0" algn="just">
              <a:buNone/>
            </a:pPr>
            <a:r>
              <a:rPr lang="ru-RU" dirty="0"/>
              <a:t>1) эффект любого химического фактора пропорционален его интенсивности и выражается формулой «доза–время–эффект»; </a:t>
            </a:r>
          </a:p>
          <a:p>
            <a:pPr marL="0" algn="just">
              <a:buNone/>
            </a:pPr>
            <a:r>
              <a:rPr lang="ru-RU" dirty="0"/>
              <a:t>2) биологическое действие любого химического фактора подчиняется принципу </a:t>
            </a:r>
            <a:r>
              <a:rPr lang="ru-RU" dirty="0" err="1"/>
              <a:t>пороговости</a:t>
            </a:r>
            <a:r>
              <a:rPr lang="ru-RU" dirty="0"/>
              <a:t>, ниже которого не обнаруживается реакция организма. </a:t>
            </a:r>
          </a:p>
          <a:p>
            <a:pPr marL="0" algn="just">
              <a:buNone/>
            </a:pPr>
            <a:r>
              <a:rPr lang="ru-RU" dirty="0"/>
              <a:t>Соответственно, в основе нормирования лежит максимальная недействующая доза.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929718" cy="6858000"/>
          </a:xfrm>
        </p:spPr>
        <p:txBody>
          <a:bodyPr>
            <a:normAutofit fontScale="77500" lnSpcReduction="20000"/>
          </a:bodyPr>
          <a:lstStyle/>
          <a:p>
            <a:pPr marL="0" algn="just">
              <a:buNone/>
            </a:pPr>
            <a:r>
              <a:rPr lang="ru-RU" dirty="0"/>
              <a:t>Необходимо помнить, что разные типы загрязнений присутствуют совместно. Они взаимодействуют друг с другом. При этом их токсичность изменяется. Например, </a:t>
            </a:r>
            <a:r>
              <a:rPr lang="ru-RU" dirty="0" err="1"/>
              <a:t>закисление</a:t>
            </a:r>
            <a:r>
              <a:rPr lang="ru-RU" dirty="0"/>
              <a:t> или образование соединений с органическими веществами увеличивает токсичность ионов многих металлов. Поэтому при установлении ПДК следует учитывать разные виды взаимодействия веществ друг с другом: </a:t>
            </a:r>
            <a:r>
              <a:rPr lang="ru-RU" i="1" dirty="0" err="1"/>
              <a:t>аддитивность</a:t>
            </a:r>
            <a:r>
              <a:rPr lang="ru-RU" dirty="0"/>
              <a:t> – простое суммирование эффекта, антагонизм – взаимное ослабление действия веществ, </a:t>
            </a:r>
            <a:r>
              <a:rPr lang="ru-RU" i="1" dirty="0" err="1"/>
              <a:t>синэргизм</a:t>
            </a:r>
            <a:r>
              <a:rPr lang="ru-RU" dirty="0"/>
              <a:t> – взаимное усиление действия, превосходящее аддитивный эффект. Кроме того, следует помнить о возможности </a:t>
            </a:r>
            <a:r>
              <a:rPr lang="ru-RU" i="1" dirty="0" err="1"/>
              <a:t>биоаккумуляции</a:t>
            </a:r>
            <a:r>
              <a:rPr lang="ru-RU" dirty="0"/>
              <a:t> – накоплении поступающего с пищей или водой яда в организме, </a:t>
            </a:r>
            <a:r>
              <a:rPr lang="ru-RU" i="1" dirty="0" err="1"/>
              <a:t>биоконцентрации</a:t>
            </a:r>
            <a:r>
              <a:rPr lang="ru-RU" dirty="0"/>
              <a:t> – адсорбции токсического вещества кожными покровами или органами дыхания, </a:t>
            </a:r>
            <a:r>
              <a:rPr lang="ru-RU" i="1" dirty="0" err="1"/>
              <a:t>биомагнификации</a:t>
            </a:r>
            <a:r>
              <a:rPr lang="ru-RU" i="1" dirty="0"/>
              <a:t> </a:t>
            </a:r>
            <a:r>
              <a:rPr lang="ru-RU" dirty="0"/>
              <a:t>– роста концентрации токсического вещества в пищевой цепи.</a:t>
            </a:r>
          </a:p>
          <a:p>
            <a:pPr marL="0" algn="just">
              <a:buNone/>
            </a:pPr>
            <a:r>
              <a:rPr lang="ru-RU" dirty="0"/>
              <a:t>Все существующие ПДК представляют собой компромисс между допустимым и реально существующим уровнем загрязнения атмосферы, гидросферы и литосферы, цель установления которых – разумное сочетание экономических и экологических интересов как основы общественного прогресса.</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643998" cy="6715148"/>
          </a:xfrm>
        </p:spPr>
        <p:txBody>
          <a:bodyPr>
            <a:normAutofit fontScale="70000" lnSpcReduction="20000"/>
          </a:bodyPr>
          <a:lstStyle/>
          <a:p>
            <a:pPr marL="0" algn="just">
              <a:buNone/>
            </a:pPr>
            <a:r>
              <a:rPr lang="ru-RU" u="sng" dirty="0"/>
              <a:t>Нормирование загрязняющих веществ в воздухе</a:t>
            </a:r>
            <a:endParaRPr lang="ru-RU" dirty="0"/>
          </a:p>
          <a:p>
            <a:pPr marL="0" algn="just">
              <a:buNone/>
            </a:pPr>
            <a:r>
              <a:rPr lang="ru-RU" dirty="0"/>
              <a:t>Санитарная оценка воздушной среды проводится с учетом принципа раздельного нормирования загрязняющих веществ: устанавливаются разные ПДК в воздухе рабочей зоны и в атмосферном воздухе населенных мест. Кроме того, контролируется качество воздушной среды закрытых помещений, однако для оценки содержания вредных веществ </a:t>
            </a:r>
            <a:r>
              <a:rPr lang="ru-RU" dirty="0" smtClean="0"/>
              <a:t>применяются ПДК </a:t>
            </a:r>
            <a:r>
              <a:rPr lang="ru-RU" dirty="0"/>
              <a:t>атмосферного воздуха населенных мест.</a:t>
            </a:r>
          </a:p>
          <a:p>
            <a:pPr marL="0" algn="just">
              <a:buNone/>
            </a:pPr>
            <a:r>
              <a:rPr lang="ru-RU" dirty="0"/>
              <a:t>Для атмосферного воздуха населенных мест устанавливаются ПДК среднесуточные (ПДК с.с.) и ПДК максимальные разовые (ПДК м.р.), различающиеся между собой периодом осреднения проб.</a:t>
            </a:r>
          </a:p>
          <a:p>
            <a:pPr marL="0" algn="just">
              <a:buNone/>
            </a:pPr>
            <a:r>
              <a:rPr lang="ru-RU" dirty="0"/>
              <a:t>Предельно допустимая концентрация максимальная разовая (ПДК м.р.) – это максимальная концентрация вредного вещества в воздухе населенных мест, не вызывающая при вдыхании в течение 20 мин рефлекторных (в том числе, </a:t>
            </a:r>
            <a:r>
              <a:rPr lang="ru-RU" dirty="0" err="1"/>
              <a:t>субсенсорных</a:t>
            </a:r>
            <a:r>
              <a:rPr lang="ru-RU" dirty="0"/>
              <a:t>) реакций в организме человека (ощущение запаха, изменение световой чувствительности глаз и др.).</a:t>
            </a:r>
          </a:p>
          <a:p>
            <a:pPr marL="0" algn="just">
              <a:buNone/>
            </a:pPr>
            <a:r>
              <a:rPr lang="ru-RU" dirty="0"/>
              <a:t>Предельно допустимая концентрация среднесуточная (ПДК с.с.) – это максимальная концентрация вредного вещества в воздухе населенных мест, которая не должна оказывать на человека прямого или косвенного воздействия при неограниченно долгом круглосуточном вдыхании.</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3668"/>
          </a:xfrm>
        </p:spPr>
        <p:txBody>
          <a:bodyPr>
            <a:normAutofit fontScale="77500" lnSpcReduction="20000"/>
          </a:bodyPr>
          <a:lstStyle/>
          <a:p>
            <a:pPr marL="0" algn="just">
              <a:buNone/>
            </a:pPr>
            <a:r>
              <a:rPr lang="ru-RU" dirty="0"/>
              <a:t>Направленность биологического действия вещества характеризуется т.н. показателем вредности (ПВ). Для загрязнителей воздушной среды обычно рассматривают два показателя вредности: рефлекторный (</a:t>
            </a:r>
            <a:r>
              <a:rPr lang="ru-RU" dirty="0" err="1"/>
              <a:t>рефл</a:t>
            </a:r>
            <a:r>
              <a:rPr lang="ru-RU" dirty="0"/>
              <a:t>.) и резорбтивный (рез.). Показатель, определяющий ПДК, называется лимитирующим показателем вредности (ЛПВ).</a:t>
            </a:r>
          </a:p>
          <a:p>
            <a:pPr marL="0" algn="just">
              <a:buNone/>
            </a:pPr>
            <a:r>
              <a:rPr lang="ru-RU" dirty="0"/>
              <a:t>Под рефлекторным действием понимают реакцию со стороны рецепторов верхних дыхательных путей – ощущение запаха, раздражение слизистых оболочек, задержка дыхания и т.п. Рефлекторные реакции характерны для веществ с выраженным раздражающим и удушающим действием. Они проявляются в виде чихания, кашля, слезотечения, рвоты, приступов удушья. Одновременно с явно выраженными признаками фиксируются изменения таких показателей, как частота и глубина дыхания, кровяное давление, химический и морфологический состав крови, электрическая активность головного мозга, наблюдаются изменения в деятельности сердца, функционировании органов внутренней секреции.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3562</Words>
  <Application>Microsoft Office PowerPoint</Application>
  <PresentationFormat>Экран (4:3)</PresentationFormat>
  <Paragraphs>106</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Дисциплина «Химические основы в экологии»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14</cp:revision>
  <dcterms:created xsi:type="dcterms:W3CDTF">2023-10-30T02:36:31Z</dcterms:created>
  <dcterms:modified xsi:type="dcterms:W3CDTF">2023-10-30T03:26:07Z</dcterms:modified>
</cp:coreProperties>
</file>