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6" r:id="rId3"/>
    <p:sldId id="258" r:id="rId4"/>
    <p:sldId id="259" r:id="rId5"/>
    <p:sldId id="264" r:id="rId6"/>
    <p:sldId id="260" r:id="rId7"/>
    <p:sldId id="261" r:id="rId8"/>
    <p:sldId id="267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ritingfor.online/post/analiticheskie-zhanry-zhurnalistiki/" TargetMode="External"/><Relationship Id="rId2" Type="http://schemas.openxmlformats.org/officeDocument/2006/relationships/hyperlink" Target="https://writingfor.online/post/informacionnye-zhanry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ritingfor.online/post/hudozhestvenno-publicisticheskij-zhanr-zhurnalistiki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ritingfor.online/post/razgovornyj-stil-rechi/" TargetMode="External"/><Relationship Id="rId2" Type="http://schemas.openxmlformats.org/officeDocument/2006/relationships/hyperlink" Target="https://writingfor.online/post/princip-perevernutoj-piramidy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2294" y="1412776"/>
            <a:ext cx="7829195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Публицистический сти</a:t>
            </a:r>
            <a:r>
              <a:rPr lang="ru-RU" sz="5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ль </a:t>
            </a:r>
          </a:p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1)Функции </a:t>
            </a:r>
          </a:p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2) Сфера употребления</a:t>
            </a:r>
          </a:p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3)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Подстили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 ПС</a:t>
            </a:r>
          </a:p>
          <a:p>
            <a:r>
              <a:rPr lang="ru-RU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4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) Экстралингвистические</a:t>
            </a:r>
          </a:p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особенности</a:t>
            </a:r>
          </a:p>
          <a:p>
            <a:r>
              <a:rPr lang="ru-RU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5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) Языковые черты</a:t>
            </a:r>
            <a:endParaRPr lang="de-DE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59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Иногда для того, чтобы разбавить, к примеру, негативность информационного потока, редактор отбирает новостные сообщения противоположного характера: забавные случаи, любовь, романтика, спасение, животные, приключения, риск и т.д.</a:t>
            </a:r>
          </a:p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Знаменитости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Новостные заметки с участием политиков, артистов, спортсменов в силу своего статуса и узнаваемости чаще публикуются в СМИ и вызывают к себе повышенной интерес.</a:t>
            </a:r>
          </a:p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Страны, занимающие ведущее положение в мировой экономике и политике.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Забастовка, стихийное бедствие или авиакатастрофа в развитой стране тут же попадет в масс-медиа, а вот про недостаток питьевой воды в Эфиопии можно и попозже написать.</a:t>
            </a:r>
          </a:p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«Плохие» новости пользуются большей популярностью.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172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710418" y="116632"/>
            <a:ext cx="577754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Функции и сфера применения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6210" y="716295"/>
            <a:ext cx="844779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ПС характерна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информативная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функция 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воздействующая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функция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1.Публицистический стиль в  реализуется в текстах СМИ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2.Тексты ПС рассчитаны на широкую аудиторию в публичных выступлениях, которые могут быть посвящены разной тематике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3.Тексты ПС обслуживают общественно-политическую и культурную сферы массового общения и используются для освещения актуальных проблем и явлений текущей жизни общества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6390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3762" y="188640"/>
            <a:ext cx="80661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Система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подстилей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публицистического стиля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3763" y="620688"/>
            <a:ext cx="8462734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ПС можно выделить 2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подстиля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-Официальный (доминирует информативная функция)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-Неофициальный (информативная и воздействующая функции одинаково существенны)</a:t>
            </a:r>
          </a:p>
          <a:p>
            <a:r>
              <a:rPr lang="ru-RU" sz="2400" dirty="0" smtClean="0"/>
              <a:t>И  </a:t>
            </a:r>
            <a:r>
              <a:rPr lang="ru-RU" sz="2400" dirty="0"/>
              <a:t>3 жанра публицистического стиля:</a:t>
            </a:r>
          </a:p>
          <a:p>
            <a:pPr lvl="0"/>
            <a:r>
              <a:rPr lang="ru-RU" sz="2400" b="1" u="sng" dirty="0">
                <a:hlinkClick r:id="rId2"/>
              </a:rPr>
              <a:t>Информационный</a:t>
            </a:r>
            <a:r>
              <a:rPr lang="ru-RU" sz="2400" dirty="0"/>
              <a:t> (репортаж, интервью, заметка, отчет). Главная функция — сообщение информации: что, где, когда, при каких обстоятельствах произошло или произойдет.</a:t>
            </a:r>
          </a:p>
          <a:p>
            <a:pPr lvl="0"/>
            <a:r>
              <a:rPr lang="ru-RU" sz="2400" b="1" u="sng" dirty="0">
                <a:hlinkClick r:id="rId3"/>
              </a:rPr>
              <a:t>Аналитический</a:t>
            </a:r>
            <a:r>
              <a:rPr lang="ru-RU" sz="2400" dirty="0"/>
              <a:t> (беседа, рецензия, статья, обзор, корреспонденция). Главная функция — воздействие на публику. Присутствуют рассуждения автора, аргументация, анализ события, личные выводы и оценка происходящего.</a:t>
            </a:r>
          </a:p>
          <a:p>
            <a:pPr lvl="0"/>
            <a:r>
              <a:rPr lang="ru-RU" sz="2400" b="1" u="sng" dirty="0">
                <a:hlinkClick r:id="rId4"/>
              </a:rPr>
              <a:t>Художественно-публицистический</a:t>
            </a:r>
            <a:r>
              <a:rPr lang="ru-RU" sz="2400" b="1" dirty="0"/>
              <a:t> </a:t>
            </a:r>
            <a:r>
              <a:rPr lang="ru-RU" sz="2400" dirty="0"/>
              <a:t>(очерк, фельетон, памфлет, эссе). Используется для получения образного, эмоционального представления о событии или факте.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ПС обе формы речи- устная и письменная-являются в равной степени актуальными.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74696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8095" y="188640"/>
            <a:ext cx="732604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Экстралингвистические особенности ПС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8528" y="899428"/>
            <a:ext cx="842194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Понятность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текста для массовой аудитории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Актуальность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текста, значимого на сегодняшний день.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Объективность и логика изложения,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придания речи достоверности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информативности, которая проявляется в широком включении в текст реальных имен, названий, цифр, цитат, высказываний и т.д.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Личностное отношение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стремление продемонстрировать свою точку зрения и убедить аудиторию в ее правильности.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Агитационность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воздействующая направленность текста, которая может проявляться в использовании фраз обращения к публике и глаголов в повелительном наклонении.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Выразительность и эмоциональность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изложения.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Консервативность,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стандартизированность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проявляющиеся в использовании публицистических штампов и клише, канцеляризмов.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6944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Характерные черты публицистического стиля речи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4784725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/>
              <a:t>Информативный </a:t>
            </a:r>
            <a:r>
              <a:rPr lang="ru-RU" sz="2000" dirty="0"/>
              <a:t>заголовок. Заголовки новостных сообщений достаточно объемные. Из заголовка понятно, о чем далее пойдет речь.</a:t>
            </a:r>
          </a:p>
          <a:p>
            <a:pPr lvl="0"/>
            <a:r>
              <a:rPr lang="ru-RU" sz="2000" dirty="0"/>
              <a:t>В первом предложении (абзаце/</a:t>
            </a:r>
            <a:r>
              <a:rPr lang="ru-RU" sz="2000" dirty="0" err="1"/>
              <a:t>лиде</a:t>
            </a:r>
            <a:r>
              <a:rPr lang="ru-RU" sz="2000" dirty="0"/>
              <a:t>) кратко изложена суть новостной заметки.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hlinkClick r:id="rId2"/>
              </a:rPr>
              <a:t>Принцип «перевернутой пирамиды»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/>
              <a:t>Приоритетность, ценность и полезность информации убывает от начала текста к его завершению.</a:t>
            </a:r>
          </a:p>
          <a:p>
            <a:pPr lvl="0"/>
            <a:r>
              <a:rPr lang="ru-RU" sz="2000" dirty="0"/>
              <a:t>Предложения и абзацы в основном короткие.</a:t>
            </a:r>
          </a:p>
          <a:p>
            <a:pPr lvl="0"/>
            <a:r>
              <a:rPr lang="ru-RU" sz="2000" dirty="0"/>
              <a:t>Много конкретики и деталей.</a:t>
            </a:r>
          </a:p>
          <a:p>
            <a:pPr lvl="0"/>
            <a:r>
              <a:rPr lang="ru-RU" sz="2000" dirty="0"/>
              <a:t>Читабельность, простота, грамотное изложение информации.</a:t>
            </a:r>
          </a:p>
          <a:p>
            <a:pPr lvl="0"/>
            <a:r>
              <a:rPr lang="ru-RU" sz="2000" dirty="0" smtClean="0"/>
              <a:t>Часто </a:t>
            </a:r>
            <a:r>
              <a:rPr lang="ru-RU" sz="2000" dirty="0"/>
              <a:t>используется общественно-политическая лексика (наименования политических партий, ведомств, экономические и правовые термины и др.).</a:t>
            </a:r>
          </a:p>
          <a:p>
            <a:pPr lvl="0"/>
            <a:r>
              <a:rPr lang="ru-RU" sz="2000" dirty="0"/>
              <a:t>Ориентированность на массовую аудиторию.</a:t>
            </a:r>
          </a:p>
          <a:p>
            <a:pPr lvl="0"/>
            <a:r>
              <a:rPr lang="ru-RU" sz="2000" dirty="0"/>
              <a:t>Риторические вопросы, восклицания и повторы.</a:t>
            </a:r>
          </a:p>
          <a:p>
            <a:pPr lvl="0"/>
            <a:r>
              <a:rPr lang="ru-RU" sz="2000" dirty="0"/>
              <a:t>Помимо основного </a:t>
            </a:r>
            <a:r>
              <a:rPr lang="ru-RU" sz="2000" u="sng" dirty="0">
                <a:hlinkClick r:id="rId3"/>
              </a:rPr>
              <a:t>разговорного</a:t>
            </a:r>
            <a:r>
              <a:rPr lang="ru-RU" sz="2000" dirty="0"/>
              <a:t> (неформального) стиля, который используется в публицистике, встречаются сленговые и жаргонные слова.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383419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4354" y="116632"/>
            <a:ext cx="878013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Языковые особенности ПС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5969" y="1197613"/>
            <a:ext cx="813690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бщеупотребительная лексика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доступности и понятности.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зависимости от темы текста (политика, право, экономика, искусство и пр.) широко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используется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лексика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соответствующих тематических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групп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Актуальность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ведет к использованию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новой заимствованной лексики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Объективность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изложения автор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вводит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текст реальные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имена собственные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имена конкретных людей (часто с указанием их должности или социального статуса), названия государств, населенных пунктов, предприятий и организаций,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товаров,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сокращенные варианты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названия,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аббревиатуры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РФ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Мингособразования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ООО, гендиректор, спецназ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Цифровые данные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даты, номера, суммы, расстояния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пр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8077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764704"/>
            <a:ext cx="81369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эмоционально-оценочные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и выражения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 выражения своей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позиции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 Сниженные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разговорные слова и выражения, жаргонизмы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для выразительности и эмоциональности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выразительной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художественные средства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приемы,  фразеологизмы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пословицы, устойчивые обороты разговорной речи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известно, кто льет воду на мельницу моих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противников.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-публицистические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клише (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штампы)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устойчивых словосочетаний, функционирующих главным образом в речи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СМИ.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5562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Морфологические особенности публицистического стиля речи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несчитаемых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существительных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форме множественного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числа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субстантивация прилагательных 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причастий со значением лица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овелительное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наклонение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глагола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обращение, местоимения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вы,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модальные слова 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частицы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8056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/>
              <a:t>10 </a:t>
            </a:r>
            <a:r>
              <a:rPr lang="ru-RU" dirty="0" smtClean="0"/>
              <a:t>критериев </a:t>
            </a:r>
            <a:r>
              <a:rPr lang="ru-RU" dirty="0"/>
              <a:t>отбора новостей: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Новость должна соответствовать запросам и интересам аудитории. Жителям Киева не особо полезна информация о строительстве новой дороги в городке Мироновка.</a:t>
            </a:r>
          </a:p>
          <a:p>
            <a:pPr lvl="0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Информация о событии должна быть свежей и появиться во время, никто не будет читать о результатах голосования спустя две недели после выборов.</a:t>
            </a:r>
          </a:p>
          <a:p>
            <a:pPr lvl="0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Ясность и однозначность.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Простые, понятные новости более доступны для широкой публики и вызывают больший интерес.</a:t>
            </a:r>
          </a:p>
          <a:p>
            <a:pPr lvl="0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Предсказуемость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значимых событий обычно есть конкретные даты проведения (например, день выборов, начало Олимпийских игр, дата проведения чемпионата по футболу). Поэтому с приближением такого события повышается интерес общественности, и новость приобретает большую ценность.</a:t>
            </a:r>
          </a:p>
          <a:p>
            <a:pPr lvl="0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Неожиданность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 другой стороны, непредсказуемые события и явления (природные катаклизмы, катастрофы или преступления) также вызывают интерес у общественности.</a:t>
            </a:r>
          </a:p>
          <a:p>
            <a:pPr lvl="0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и масштаб события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Война, выборы, протесты, спортивные игры и другие важные события требуют длительного и детального освещения в прессе.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3244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145</TotalTime>
  <Words>519</Words>
  <Application>Microsoft Office PowerPoint</Application>
  <PresentationFormat>Экран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Слайд 1</vt:lpstr>
      <vt:lpstr>Слайд 2</vt:lpstr>
      <vt:lpstr>Слайд 3</vt:lpstr>
      <vt:lpstr>Слайд 4</vt:lpstr>
      <vt:lpstr>Характерные черты публицистического стиля речи </vt:lpstr>
      <vt:lpstr>Слайд 6</vt:lpstr>
      <vt:lpstr>Слайд 7</vt:lpstr>
      <vt:lpstr>Морфологические особенности публицистического стиля речи </vt:lpstr>
      <vt:lpstr> 10 критериев отбора новостей: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Acer</cp:lastModifiedBy>
  <cp:revision>19</cp:revision>
  <dcterms:created xsi:type="dcterms:W3CDTF">2021-05-23T12:50:35Z</dcterms:created>
  <dcterms:modified xsi:type="dcterms:W3CDTF">2023-12-16T13:53:48Z</dcterms:modified>
</cp:coreProperties>
</file>