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Стандарты и полнота документации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941168"/>
            <a:ext cx="5400601" cy="792088"/>
          </a:xfrm>
        </p:spPr>
        <p:txBody>
          <a:bodyPr>
            <a:normAutofit/>
          </a:bodyPr>
          <a:lstStyle/>
          <a:p>
            <a:r>
              <a:rPr lang="ru-RU" dirty="0"/>
              <a:t>Хабибрахманова Алсу Ильгамовна</a:t>
            </a:r>
          </a:p>
        </p:txBody>
      </p:sp>
    </p:spTree>
    <p:extLst>
      <p:ext uri="{BB962C8B-B14F-4D97-AF65-F5344CB8AC3E}">
        <p14:creationId xmlns:p14="http://schemas.microsoft.com/office/powerpoint/2010/main" val="260281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Рабочий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056784" cy="387824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описание ПО на выбранном проблемно-ориентированном языке (кодирование), </a:t>
            </a:r>
          </a:p>
          <a:p>
            <a:r>
              <a:rPr lang="ru-RU" dirty="0"/>
              <a:t>отладка, </a:t>
            </a:r>
          </a:p>
          <a:p>
            <a:r>
              <a:rPr lang="ru-RU" dirty="0"/>
              <a:t>разработка, </a:t>
            </a:r>
          </a:p>
          <a:p>
            <a:r>
              <a:rPr lang="ru-RU" dirty="0"/>
              <a:t>согласование и утверждение порядка и методики испытаний, </a:t>
            </a:r>
          </a:p>
          <a:p>
            <a:r>
              <a:rPr lang="ru-RU" dirty="0"/>
              <a:t>разработка программных документов, </a:t>
            </a:r>
          </a:p>
          <a:p>
            <a:r>
              <a:rPr lang="ru-RU" dirty="0"/>
              <a:t>проведение тестирования, </a:t>
            </a:r>
          </a:p>
          <a:p>
            <a:r>
              <a:rPr lang="ru-RU" dirty="0"/>
              <a:t>корректировка программ и программной документации по результатам тестирования, </a:t>
            </a:r>
          </a:p>
          <a:p>
            <a:r>
              <a:rPr lang="ru-RU" dirty="0"/>
              <a:t>проведение приемо-сдаточных испытаний.</a:t>
            </a:r>
          </a:p>
        </p:txBody>
      </p:sp>
    </p:spTree>
    <p:extLst>
      <p:ext uri="{BB962C8B-B14F-4D97-AF65-F5344CB8AC3E}">
        <p14:creationId xmlns:p14="http://schemas.microsoft.com/office/powerpoint/2010/main" val="415255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Качество 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7056784" cy="42484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Качество программного обеспечения </a:t>
            </a:r>
            <a:r>
              <a:rPr lang="ru-RU" dirty="0"/>
              <a:t>– способность программного продукта подтвердить свою спецификацию при условии, что спецификация ориентирована на характеристики, которые желает получить пользователь.</a:t>
            </a:r>
          </a:p>
          <a:p>
            <a:endParaRPr lang="ru-RU" dirty="0"/>
          </a:p>
          <a:p>
            <a:r>
              <a:rPr lang="ru-RU" dirty="0"/>
              <a:t>Основой регламентирования показателей качества программных средств ранее являлся международный стандарт ISO 9126:1991 (ГОСТ Р ИСО/МЭК 9126-93) «Информационная технология. Оценка программного продукта. Характеристики качества и руководство по их применению». </a:t>
            </a:r>
          </a:p>
          <a:p>
            <a:endParaRPr lang="ru-RU" dirty="0"/>
          </a:p>
          <a:p>
            <a:r>
              <a:rPr lang="ru-RU" dirty="0"/>
              <a:t>Международный стандарт ISO 14598, состоящий из шести частей.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2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Общая схема процессов оценки характеристик качества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060848"/>
            <a:ext cx="7056784" cy="38164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установка исходных требований для оценки</a:t>
            </a:r>
          </a:p>
          <a:p>
            <a:pPr algn="just"/>
            <a:r>
              <a:rPr lang="ru-RU" dirty="0"/>
              <a:t>селекция метрик качества, установление рейтингов и уровней приоритета метрик </a:t>
            </a:r>
            <a:r>
              <a:rPr lang="ru-RU" dirty="0" err="1"/>
              <a:t>субхарактеристик</a:t>
            </a:r>
            <a:r>
              <a:rPr lang="ru-RU" dirty="0"/>
              <a:t> и атрибутов, выделение критериев для проведения экспертиз и измерений;</a:t>
            </a:r>
          </a:p>
          <a:p>
            <a:pPr algn="just"/>
            <a:r>
              <a:rPr lang="ru-RU" dirty="0"/>
              <a:t>планирование и проектирование процессов оценки характеристик и атрибутов качества в жизненном цикле программного средства;</a:t>
            </a:r>
          </a:p>
          <a:p>
            <a:pPr algn="just"/>
            <a:r>
              <a:rPr lang="ru-RU" dirty="0"/>
              <a:t>выполнение измерений для оценки, сравнение результатов с критериями и требованиями, обобщение и оценка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35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6399813" cy="474234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Функциональная пригодность </a:t>
            </a:r>
          </a:p>
          <a:p>
            <a:r>
              <a:rPr lang="ru-RU" dirty="0"/>
              <a:t>Оценка корректности программных средств </a:t>
            </a:r>
          </a:p>
          <a:p>
            <a:r>
              <a:rPr lang="ru-RU" dirty="0"/>
              <a:t>Оценка способности к взаимодействию</a:t>
            </a:r>
          </a:p>
          <a:p>
            <a:r>
              <a:rPr lang="ru-RU" dirty="0"/>
              <a:t>Оценка защищенности программных средств </a:t>
            </a:r>
          </a:p>
          <a:p>
            <a:r>
              <a:rPr lang="ru-RU" dirty="0"/>
              <a:t>Оценка надежности </a:t>
            </a:r>
          </a:p>
          <a:p>
            <a:r>
              <a:rPr lang="ru-RU" dirty="0"/>
              <a:t>Потребность в ресурсах памяти и производительности </a:t>
            </a:r>
          </a:p>
          <a:p>
            <a:r>
              <a:rPr lang="ru-RU" dirty="0"/>
              <a:t>Оценка практичности </a:t>
            </a:r>
          </a:p>
          <a:p>
            <a:r>
              <a:rPr lang="ru-RU" dirty="0" err="1"/>
              <a:t>Сопровождаемость</a:t>
            </a:r>
            <a:endParaRPr lang="ru-RU" dirty="0"/>
          </a:p>
          <a:p>
            <a:r>
              <a:rPr lang="ru-RU" dirty="0"/>
              <a:t>Оценка мобильности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006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Autofit/>
          </a:bodyPr>
          <a:lstStyle/>
          <a:p>
            <a:r>
              <a:rPr lang="ru-RU" sz="2800" b="1" dirty="0"/>
              <a:t>Определения характеристик и </a:t>
            </a:r>
            <a:r>
              <a:rPr lang="ru-RU" sz="2800" b="1" dirty="0" err="1"/>
              <a:t>субхарактеристик</a:t>
            </a:r>
            <a:r>
              <a:rPr lang="ru-RU" sz="2800" b="1" dirty="0"/>
              <a:t> качества (ISO 9126-1)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3902031"/>
          </a:xfrm>
        </p:spPr>
        <p:txBody>
          <a:bodyPr>
            <a:noAutofit/>
          </a:bodyPr>
          <a:lstStyle/>
          <a:p>
            <a:r>
              <a:rPr lang="ru-RU" sz="1600" b="1" dirty="0"/>
              <a:t>Функциональные</a:t>
            </a:r>
            <a:r>
              <a:rPr lang="ru-RU" sz="1600" dirty="0"/>
              <a:t> </a:t>
            </a:r>
            <a:r>
              <a:rPr lang="ru-RU" sz="1600" b="1" dirty="0"/>
              <a:t>возможности</a:t>
            </a:r>
            <a:r>
              <a:rPr lang="ru-RU" sz="1600" dirty="0"/>
              <a:t> – способность программного средства обеспечивать решение задач, удовлетворяющих сформулированные потребности заказчиков и пользователей при применении комплекса программ в за-данных условиях.</a:t>
            </a:r>
          </a:p>
          <a:p>
            <a:endParaRPr lang="ru-RU" sz="1600" dirty="0"/>
          </a:p>
          <a:p>
            <a:r>
              <a:rPr lang="ru-RU" sz="1600" b="1" dirty="0"/>
              <a:t>Функциональная пригодность </a:t>
            </a:r>
            <a:r>
              <a:rPr lang="ru-RU" sz="1600" dirty="0"/>
              <a:t>– набор и описания </a:t>
            </a:r>
            <a:r>
              <a:rPr lang="ru-RU" sz="1600" dirty="0" err="1"/>
              <a:t>субхарактеристики</a:t>
            </a:r>
            <a:r>
              <a:rPr lang="ru-RU" sz="1600" dirty="0"/>
              <a:t> и ее атрибутов, определяющие назначение, номенклатуру, основные, необходимые и достаточные функции программного средства, соответствующие техническому заданию и спецификациям требований заказчика или потенциального пользователя.</a:t>
            </a:r>
          </a:p>
          <a:p>
            <a:endParaRPr lang="ru-RU" sz="1600" b="1" dirty="0"/>
          </a:p>
          <a:p>
            <a:r>
              <a:rPr lang="ru-RU" sz="1600" b="1" dirty="0"/>
              <a:t>Правильность (корректность</a:t>
            </a:r>
            <a:r>
              <a:rPr lang="ru-RU" sz="1600" dirty="0"/>
              <a:t>) – способность программного средства обеспечивать правильные или приемлемые для пользователя результаты и внешние эффекты.</a:t>
            </a:r>
          </a:p>
        </p:txBody>
      </p:sp>
    </p:spTree>
    <p:extLst>
      <p:ext uri="{BB962C8B-B14F-4D97-AF65-F5344CB8AC3E}">
        <p14:creationId xmlns:p14="http://schemas.microsoft.com/office/powerpoint/2010/main" val="100150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Autofit/>
          </a:bodyPr>
          <a:lstStyle/>
          <a:p>
            <a:r>
              <a:rPr lang="ru-RU" sz="2800" b="1" dirty="0"/>
              <a:t>Определения характеристик и </a:t>
            </a:r>
            <a:r>
              <a:rPr lang="ru-RU" sz="2800" b="1" dirty="0" err="1"/>
              <a:t>субхарактеристик</a:t>
            </a:r>
            <a:r>
              <a:rPr lang="ru-RU" sz="2800" b="1" dirty="0"/>
              <a:t> качества (ISO 9126-1)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560840" cy="4104455"/>
          </a:xfrm>
        </p:spPr>
        <p:txBody>
          <a:bodyPr>
            <a:noAutofit/>
          </a:bodyPr>
          <a:lstStyle/>
          <a:p>
            <a:r>
              <a:rPr lang="ru-RU" sz="1600" b="1" dirty="0"/>
              <a:t>Способность к взаимодействию – </a:t>
            </a:r>
            <a:r>
              <a:rPr lang="ru-RU" sz="1600" dirty="0"/>
              <a:t>свойство программных средств и их компонентов взаимодействовать с одной или большим числом компонентов внутренней и внешней среды.</a:t>
            </a:r>
          </a:p>
          <a:p>
            <a:endParaRPr lang="ru-RU" sz="1600" b="1" dirty="0"/>
          </a:p>
          <a:p>
            <a:r>
              <a:rPr lang="ru-RU" sz="1600" b="1" dirty="0"/>
              <a:t>Защищенность – </a:t>
            </a:r>
            <a:r>
              <a:rPr lang="ru-RU" sz="1600" dirty="0"/>
              <a:t>способность компонентов программного средства за-</a:t>
            </a:r>
            <a:r>
              <a:rPr lang="ru-RU" sz="1600" dirty="0" err="1"/>
              <a:t>щищать</a:t>
            </a:r>
            <a:r>
              <a:rPr lang="ru-RU" sz="1600" dirty="0"/>
              <a:t> программы и информацию от любых негативных воздействий.</a:t>
            </a:r>
          </a:p>
          <a:p>
            <a:endParaRPr lang="ru-RU" sz="1600" b="1" dirty="0"/>
          </a:p>
          <a:p>
            <a:r>
              <a:rPr lang="ru-RU" sz="1600" b="1" dirty="0"/>
              <a:t>Надежность – </a:t>
            </a:r>
            <a:r>
              <a:rPr lang="ru-RU" sz="1600" dirty="0"/>
              <a:t>обеспечение комплексом программ достаточно низкой вероятности отказа в процессе функционирования программного средства в реальном времени.</a:t>
            </a:r>
          </a:p>
          <a:p>
            <a:endParaRPr lang="ru-RU" sz="1600" b="1" dirty="0"/>
          </a:p>
          <a:p>
            <a:r>
              <a:rPr lang="ru-RU" sz="1600" b="1" dirty="0"/>
              <a:t>Эффективность – </a:t>
            </a:r>
            <a:r>
              <a:rPr lang="ru-RU" sz="1600" dirty="0"/>
              <a:t>свойства программного средства, обеспечивающие требуемую производительность решения функциональных задач, с учетом количества используемых вычислительных ресурсов в установленных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24344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Autofit/>
          </a:bodyPr>
          <a:lstStyle/>
          <a:p>
            <a:r>
              <a:rPr lang="ru-RU" sz="2800" b="1" dirty="0"/>
              <a:t>Определения характеристик и </a:t>
            </a:r>
            <a:r>
              <a:rPr lang="ru-RU" sz="2800" b="1" dirty="0" err="1"/>
              <a:t>субхарактеристик</a:t>
            </a:r>
            <a:r>
              <a:rPr lang="ru-RU" sz="2800" b="1" dirty="0"/>
              <a:t> качества (ISO 9126-1)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560840" cy="4104455"/>
          </a:xfrm>
        </p:spPr>
        <p:txBody>
          <a:bodyPr>
            <a:noAutofit/>
          </a:bodyPr>
          <a:lstStyle/>
          <a:p>
            <a:r>
              <a:rPr lang="ru-RU" sz="1800" b="1" dirty="0"/>
              <a:t>Практичность (применимость) –</a:t>
            </a:r>
            <a:r>
              <a:rPr lang="ru-RU" sz="1800" dirty="0"/>
              <a:t> свойства программного средства, обусловливающие сложность его понимания, изучения и использования, а также привлекательность для квалифицированных пользователей при приме-нении в указанных условиях.</a:t>
            </a:r>
          </a:p>
          <a:p>
            <a:endParaRPr lang="ru-RU" sz="1800" b="1" dirty="0"/>
          </a:p>
          <a:p>
            <a:r>
              <a:rPr lang="ru-RU" sz="1800" b="1" dirty="0" err="1"/>
              <a:t>Сопровождаемость</a:t>
            </a:r>
            <a:r>
              <a:rPr lang="ru-RU" sz="1800" b="1" dirty="0"/>
              <a:t> – </a:t>
            </a:r>
            <a:r>
              <a:rPr lang="ru-RU" sz="1800" dirty="0"/>
              <a:t>приспособленность программного средства к </a:t>
            </a:r>
            <a:r>
              <a:rPr lang="ru-RU" sz="1800" dirty="0" err="1"/>
              <a:t>мо-дификации</a:t>
            </a:r>
            <a:r>
              <a:rPr lang="ru-RU" sz="1800" dirty="0"/>
              <a:t> и изменению конфигурации и функций.</a:t>
            </a:r>
          </a:p>
          <a:p>
            <a:endParaRPr lang="ru-RU" sz="1800" b="1" dirty="0"/>
          </a:p>
          <a:p>
            <a:r>
              <a:rPr lang="ru-RU" sz="1800" b="1" dirty="0"/>
              <a:t>Мобильность – </a:t>
            </a:r>
            <a:r>
              <a:rPr lang="ru-RU" sz="1800" dirty="0"/>
              <a:t>подготовленность программного средства к переносу из одной аппаратно-операционной среды в другую.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2983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Надёжность программного обеспечения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6912768" cy="360381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Надежность программного обеспечения </a:t>
            </a:r>
            <a:r>
              <a:rPr lang="ru-RU" dirty="0"/>
              <a:t>– способность программного продукта безотказно выполнять определенные функции при заданных условиях в течение заданного периода времени с достаточно большой вероятностью. </a:t>
            </a:r>
          </a:p>
          <a:p>
            <a:r>
              <a:rPr lang="ru-RU" b="1" dirty="0"/>
              <a:t>Степень надежности </a:t>
            </a:r>
            <a:r>
              <a:rPr lang="ru-RU" dirty="0"/>
              <a:t>характеризуется вероятностью работы программного продукта без отказа в течение определенного периода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79135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6768752" cy="4752528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Отказ</a:t>
            </a:r>
            <a:r>
              <a:rPr lang="ru-RU" dirty="0"/>
              <a:t> – это нарушение работоспособности программного изделия, являющееся следствием таких явлений, как нарушения кодов записи программ </a:t>
            </a:r>
            <a:r>
              <a:rPr lang="ru-RU" dirty="0" err="1"/>
              <a:t>впамяти</a:t>
            </a:r>
            <a:r>
              <a:rPr lang="ru-RU" dirty="0"/>
              <a:t>, стирания или искажения данных в оперативной или долговременной памяти, нарушения нормального хода вычислительного процесса.</a:t>
            </a:r>
          </a:p>
          <a:p>
            <a:endParaRPr lang="ru-RU" dirty="0"/>
          </a:p>
          <a:p>
            <a:r>
              <a:rPr lang="ru-RU" b="1" dirty="0"/>
              <a:t>Сбой </a:t>
            </a:r>
            <a:r>
              <a:rPr lang="ru-RU" dirty="0"/>
              <a:t>– это самоустраняющийся отказ , не требующий внешнего вмешательства. Основное различие между сбоем и отказом – по временному показателю длительности восстановления</a:t>
            </a:r>
            <a:r>
              <a:rPr lang="ru-RU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20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128792" cy="43924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	Число ошибок в программе – величина «ненаблюдаемая», наблюдаются не сами ошибки, а результат их проявления.</a:t>
            </a:r>
          </a:p>
          <a:p>
            <a:r>
              <a:rPr lang="ru-RU" dirty="0"/>
              <a:t>2.	Неверное срабатывание программы может быть следствием не одной, а сразу нескольких ошибок.</a:t>
            </a:r>
          </a:p>
          <a:p>
            <a:r>
              <a:rPr lang="ru-RU" dirty="0"/>
              <a:t> 3.	Ошибки могут компенсировать друг друга, так что после исправления какой-то одной ошибки программа может начать «работать хуже».</a:t>
            </a:r>
          </a:p>
          <a:p>
            <a:r>
              <a:rPr lang="ru-RU" dirty="0"/>
              <a:t>4.	Надежность характеризует частоту проявления ошибок, но не их количество.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63688" y="96392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Принципы определения надежности</a:t>
            </a:r>
          </a:p>
        </p:txBody>
      </p:sp>
    </p:spTree>
    <p:extLst>
      <p:ext uri="{BB962C8B-B14F-4D97-AF65-F5344CB8AC3E}">
        <p14:creationId xmlns:p14="http://schemas.microsoft.com/office/powerpoint/2010/main" val="208929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Стадии разработки ПО, регламентированные ГОСТами</a:t>
            </a:r>
            <a:endParaRPr lang="ru-RU" dirty="0"/>
          </a:p>
          <a:p>
            <a:r>
              <a:rPr lang="ru-RU" dirty="0">
                <a:hlinkClick r:id="rId3" action="ppaction://hlinksldjump"/>
              </a:rPr>
              <a:t>Математические модели оценки характеристик качества и надежности программного и информационного обеспечения.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484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DDAC0-7E36-4018-B9EA-285B0B6B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Методология оценки характеристик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0158D-9B79-4E9C-9520-AA080717A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844824"/>
            <a:ext cx="7632848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Методологии оценивания характеристик качества готовых ПП на различных этапах жизненного цикла посвящен международный стандарт ISO / IEC 14598-1-6:1998-2001 «Software </a:t>
            </a:r>
            <a:r>
              <a:rPr lang="ru-RU" dirty="0" err="1"/>
              <a:t>engineering</a:t>
            </a:r>
            <a:r>
              <a:rPr lang="ru-RU" dirty="0"/>
              <a:t> — Product </a:t>
            </a:r>
            <a:r>
              <a:rPr lang="ru-RU" dirty="0" err="1"/>
              <a:t>evaluation</a:t>
            </a:r>
            <a:r>
              <a:rPr lang="ru-RU" dirty="0"/>
              <a:t>» (Оценивание программного продукта ), состоящий из шести частей:</a:t>
            </a:r>
          </a:p>
          <a:p>
            <a:endParaRPr lang="ru-RU" dirty="0"/>
          </a:p>
          <a:p>
            <a:r>
              <a:rPr lang="ru-RU" dirty="0"/>
              <a:t>Часть 1. 1999. Общий обзор.</a:t>
            </a:r>
          </a:p>
          <a:p>
            <a:endParaRPr lang="ru-RU" dirty="0"/>
          </a:p>
          <a:p>
            <a:r>
              <a:rPr lang="ru-RU" dirty="0"/>
              <a:t>Часть 2. 2000. Планирование и управление.</a:t>
            </a:r>
          </a:p>
          <a:p>
            <a:endParaRPr lang="ru-RU" dirty="0"/>
          </a:p>
          <a:p>
            <a:r>
              <a:rPr lang="ru-RU" dirty="0"/>
              <a:t>Часть 3. 2000. Процесс для разработчиков.</a:t>
            </a:r>
          </a:p>
          <a:p>
            <a:endParaRPr lang="ru-RU" dirty="0"/>
          </a:p>
          <a:p>
            <a:r>
              <a:rPr lang="ru-RU" dirty="0"/>
              <a:t>Часть 4. 1999. Процесс для приобретателей.</a:t>
            </a:r>
          </a:p>
          <a:p>
            <a:endParaRPr lang="ru-RU" dirty="0"/>
          </a:p>
          <a:p>
            <a:r>
              <a:rPr lang="ru-RU" dirty="0"/>
              <a:t>Часть 5. 1998. Процесс для оценщиков (испытателей).</a:t>
            </a:r>
          </a:p>
          <a:p>
            <a:endParaRPr lang="ru-RU" dirty="0"/>
          </a:p>
          <a:p>
            <a:r>
              <a:rPr lang="ru-RU" dirty="0"/>
              <a:t>Часть 6. 2001. Документирование оценки модулей.</a:t>
            </a:r>
          </a:p>
        </p:txBody>
      </p:sp>
    </p:spTree>
    <p:extLst>
      <p:ext uri="{BB962C8B-B14F-4D97-AF65-F5344CB8AC3E}">
        <p14:creationId xmlns:p14="http://schemas.microsoft.com/office/powerpoint/2010/main" val="214227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529A9-9CDC-4E5C-86CC-40CA9E39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Взаимосвязь стандартов ISO/IEC 9126 и 14598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8C9FA0-15DA-4514-AE63-8742F50B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420888"/>
            <a:ext cx="855391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8891B-14B1-4321-A7A9-5EAB9AE3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9" y="548680"/>
            <a:ext cx="7011014" cy="1418509"/>
          </a:xfrm>
        </p:spPr>
        <p:txBody>
          <a:bodyPr>
            <a:noAutofit/>
          </a:bodyPr>
          <a:lstStyle/>
          <a:p>
            <a:r>
              <a:rPr lang="ru-RU" sz="2000" b="1" dirty="0"/>
              <a:t>Методология оценки характеристик безопасности ПП в соответствии со стандартом ISO/ IEC 14598 в общем виде будет представлять следующее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86C33-A0CE-4130-AAB8-9DF228CBF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47525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разработка исходных требований для проведения оценки (определение целей испытаний; выбор характеристик, </a:t>
            </a:r>
            <a:r>
              <a:rPr lang="ru-RU" dirty="0" err="1"/>
              <a:t>субхарактеристик</a:t>
            </a:r>
            <a:r>
              <a:rPr lang="ru-RU" dirty="0"/>
              <a:t>, выбор метрик, определение их требуемых значений);</a:t>
            </a:r>
          </a:p>
          <a:p>
            <a:pPr algn="just"/>
            <a:r>
              <a:rPr lang="ru-RU" dirty="0"/>
              <a:t>определение методики оценивания характеристик качества ПС, установление уровней приоритета метрик, выделение критериев для проведения измерений;</a:t>
            </a:r>
          </a:p>
          <a:p>
            <a:pPr algn="just"/>
            <a:r>
              <a:rPr lang="ru-RU" dirty="0"/>
              <a:t>планирование и проектирование процесса оценки характеристик качества в жизненном цикле ПС;</a:t>
            </a:r>
          </a:p>
          <a:p>
            <a:pPr algn="just"/>
            <a:r>
              <a:rPr lang="ru-RU" dirty="0"/>
              <a:t>выполнение измерений для оценивания; сравнение результатов с критериями и требованиями;</a:t>
            </a:r>
          </a:p>
          <a:p>
            <a:pPr algn="just"/>
            <a:r>
              <a:rPr lang="ru-RU" dirty="0"/>
              <a:t>обобщение и оценка результатов.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Для каждой характеристики качества рекомендуется сформировать шкалу измерений с выделением требуемых, допустимых и неудовлетворительных 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241982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4F22-C277-4DBB-AADF-582F9CE3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/>
              <a:t>лагодарю </a:t>
            </a:r>
            <a:r>
              <a:rPr lang="ru-RU" dirty="0"/>
              <a:t>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927740-34F7-42E1-86E9-623AE5A74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0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09261" cy="149051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Стадии разработки ПО </a:t>
            </a:r>
            <a:r>
              <a:rPr lang="ru-RU" sz="4000" b="1" dirty="0"/>
              <a:t>(Жизненный цикл), </a:t>
            </a:r>
            <a:r>
              <a:rPr lang="ru-RU" sz="4000" dirty="0"/>
              <a:t>регламентированные ГОСТами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6912768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ГОСТ 19.102-77 «Стадии разработки программ и программной документации»</a:t>
            </a:r>
            <a:r>
              <a:rPr lang="ru-RU" dirty="0"/>
              <a:t> и содержит следующие стадии и этапы: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7048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8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Обоснование необходимости разработки программ</a:t>
            </a:r>
          </a:p>
          <a:p>
            <a:r>
              <a:rPr lang="ru-RU" dirty="0"/>
              <a:t>Выполнение научно-исследовательских работ</a:t>
            </a:r>
          </a:p>
          <a:p>
            <a:r>
              <a:rPr lang="ru-RU" dirty="0"/>
              <a:t>Разработка и утверждение технического задания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73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6552728" cy="4814349"/>
          </a:xfrm>
        </p:spPr>
        <p:txBody>
          <a:bodyPr/>
          <a:lstStyle/>
          <a:p>
            <a:r>
              <a:rPr lang="ru-RU" dirty="0"/>
              <a:t>Результатом выполнения данной стадии является </a:t>
            </a:r>
            <a:r>
              <a:rPr lang="ru-RU" b="1" dirty="0"/>
              <a:t>техническое задание</a:t>
            </a:r>
            <a:r>
              <a:rPr lang="ru-RU" dirty="0"/>
              <a:t>, оформленное в соответствии с </a:t>
            </a:r>
            <a:r>
              <a:rPr lang="ru-RU" i="1" dirty="0"/>
              <a:t>ГОСТ 19.105- 78 (изм. 09.1981) «Общие требования к программным документам»</a:t>
            </a:r>
            <a:r>
              <a:rPr lang="ru-RU" dirty="0"/>
              <a:t> и </a:t>
            </a:r>
            <a:r>
              <a:rPr lang="ru-RU" i="1" dirty="0"/>
              <a:t>ГОСТ 19.106-78 «Общие требования к программным документам, выполненным печатным способом на листах формата 11 и 12».</a:t>
            </a:r>
          </a:p>
        </p:txBody>
      </p:sp>
    </p:spTree>
    <p:extLst>
      <p:ext uri="{BB962C8B-B14F-4D97-AF65-F5344CB8AC3E}">
        <p14:creationId xmlns:p14="http://schemas.microsoft.com/office/powerpoint/2010/main" val="304137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815" y="548680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/>
              <a:t>Эскизный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" y="1143000"/>
            <a:ext cx="770999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6327805" cy="481434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Пояснительная записка эскизного проекта оформляется согласно </a:t>
            </a:r>
            <a:r>
              <a:rPr lang="ru-RU" b="1" dirty="0"/>
              <a:t>ГОСТ 19.105-78 и ГОСТ 19.404-79</a:t>
            </a:r>
            <a:r>
              <a:rPr lang="ru-RU" dirty="0"/>
              <a:t>.</a:t>
            </a:r>
          </a:p>
          <a:p>
            <a:r>
              <a:rPr lang="ru-RU" b="1" dirty="0"/>
              <a:t>ГОСТ 19.601-78 </a:t>
            </a:r>
            <a:r>
              <a:rPr lang="ru-RU" dirty="0"/>
              <a:t>«Общие правила дублирования, обращения, учета и хранения» и </a:t>
            </a:r>
            <a:r>
              <a:rPr lang="ru-RU" b="1" dirty="0"/>
              <a:t>ГОСТ 19.602-78 </a:t>
            </a:r>
            <a:r>
              <a:rPr lang="ru-RU" dirty="0"/>
              <a:t>«Правила дублирования, учета и хранения программных документов, выполненных печатным способом». </a:t>
            </a:r>
          </a:p>
          <a:p>
            <a:r>
              <a:rPr lang="ru-RU" b="1" dirty="0"/>
              <a:t>ГОСТ 19.603-78 </a:t>
            </a:r>
            <a:r>
              <a:rPr lang="ru-RU" dirty="0"/>
              <a:t>«Общие правила внесения изменений в программные документы» </a:t>
            </a:r>
          </a:p>
          <a:p>
            <a:r>
              <a:rPr lang="ru-RU" b="1" dirty="0"/>
              <a:t>ГОСТ 19.602-78 </a:t>
            </a:r>
            <a:r>
              <a:rPr lang="ru-RU" dirty="0"/>
              <a:t>«Правила внесения изменений в программные документы, выполненные печатным способом».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87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81121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Технический проект</a:t>
            </a: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128792" cy="4403608"/>
          </a:xfrm>
        </p:spPr>
      </p:pic>
    </p:spTree>
    <p:extLst>
      <p:ext uri="{BB962C8B-B14F-4D97-AF65-F5344CB8AC3E}">
        <p14:creationId xmlns:p14="http://schemas.microsoft.com/office/powerpoint/2010/main" val="135674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255797" cy="4454309"/>
          </a:xfrm>
        </p:spPr>
        <p:txBody>
          <a:bodyPr>
            <a:normAutofit/>
          </a:bodyPr>
          <a:lstStyle/>
          <a:p>
            <a:r>
              <a:rPr lang="ru-RU" sz="3200" dirty="0"/>
              <a:t>Пояснительная записка к техническому проекту согласно ГОСТ 19.105 -78, ГОСТ 19.404-79. </a:t>
            </a:r>
          </a:p>
          <a:p>
            <a:r>
              <a:rPr lang="ru-RU" sz="3200" dirty="0"/>
              <a:t>ГОСТ 2.106-68 ЕСКД «Текстовые документы».</a:t>
            </a:r>
          </a:p>
        </p:txBody>
      </p:sp>
    </p:spTree>
    <p:extLst>
      <p:ext uri="{BB962C8B-B14F-4D97-AF65-F5344CB8AC3E}">
        <p14:creationId xmlns:p14="http://schemas.microsoft.com/office/powerpoint/2010/main" val="400417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103</TotalTime>
  <Words>1049</Words>
  <Application>Microsoft Office PowerPoint</Application>
  <PresentationFormat>Экран (4:3)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Brush Script MT</vt:lpstr>
      <vt:lpstr>Constantia</vt:lpstr>
      <vt:lpstr>Franklin Gothic Book</vt:lpstr>
      <vt:lpstr>Rage Italic</vt:lpstr>
      <vt:lpstr>Кнопка</vt:lpstr>
      <vt:lpstr>Стандарты и полнота документации</vt:lpstr>
      <vt:lpstr>Презентация PowerPoint</vt:lpstr>
      <vt:lpstr>Стадии разработки ПО (Жизненный цикл), регламентированные ГОСТами </vt:lpstr>
      <vt:lpstr>Техническое задание</vt:lpstr>
      <vt:lpstr>Презентация PowerPoint</vt:lpstr>
      <vt:lpstr>Эскизный проект</vt:lpstr>
      <vt:lpstr>Презентация PowerPoint</vt:lpstr>
      <vt:lpstr> Технический проект</vt:lpstr>
      <vt:lpstr>Презентация PowerPoint</vt:lpstr>
      <vt:lpstr>Рабочий проект</vt:lpstr>
      <vt:lpstr>Качество ПО</vt:lpstr>
      <vt:lpstr>Общая схема процессов оценки характеристик качества программ</vt:lpstr>
      <vt:lpstr>Презентация PowerPoint</vt:lpstr>
      <vt:lpstr>Определения характеристик и субхарактеристик качества (ISO 9126-1)</vt:lpstr>
      <vt:lpstr>Определения характеристик и субхарактеристик качества (ISO 9126-1)</vt:lpstr>
      <vt:lpstr>Определения характеристик и субхарактеристик качества (ISO 9126-1)</vt:lpstr>
      <vt:lpstr>Надёжность программного обеспечения</vt:lpstr>
      <vt:lpstr>Презентация PowerPoint</vt:lpstr>
      <vt:lpstr>Презентация PowerPoint</vt:lpstr>
      <vt:lpstr>Методология оценки характеристик</vt:lpstr>
      <vt:lpstr>Взаимосвязь стандартов ISO/IEC 9126 и 14598</vt:lpstr>
      <vt:lpstr>Методология оценки характеристик безопасности ПП в соответствии со стандартом ISO/ IEC 14598 в общем виде будет представлять следующее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ПС</dc:title>
  <dc:creator>1</dc:creator>
  <cp:lastModifiedBy>Lenovo</cp:lastModifiedBy>
  <cp:revision>8</cp:revision>
  <dcterms:created xsi:type="dcterms:W3CDTF">2020-01-12T09:28:47Z</dcterms:created>
  <dcterms:modified xsi:type="dcterms:W3CDTF">2024-03-22T12:23:42Z</dcterms:modified>
</cp:coreProperties>
</file>