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1" r:id="rId5"/>
    <p:sldId id="274" r:id="rId6"/>
    <p:sldId id="279" r:id="rId7"/>
    <p:sldId id="273" r:id="rId8"/>
    <p:sldId id="275" r:id="rId9"/>
    <p:sldId id="276" r:id="rId10"/>
    <p:sldId id="277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4A-EF6D-46CE-9B7B-F23FD910C1D4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6D45-6BAD-47E5-849E-72FD773C9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829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4A-EF6D-46CE-9B7B-F23FD910C1D4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6D45-6BAD-47E5-849E-72FD773C9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981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4A-EF6D-46CE-9B7B-F23FD910C1D4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6D45-6BAD-47E5-849E-72FD773C99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436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4A-EF6D-46CE-9B7B-F23FD910C1D4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6D45-6BAD-47E5-849E-72FD773C9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339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4A-EF6D-46CE-9B7B-F23FD910C1D4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6D45-6BAD-47E5-849E-72FD773C99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51928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4A-EF6D-46CE-9B7B-F23FD910C1D4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6D45-6BAD-47E5-849E-72FD773C9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8427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4A-EF6D-46CE-9B7B-F23FD910C1D4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6D45-6BAD-47E5-849E-72FD773C9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8008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4A-EF6D-46CE-9B7B-F23FD910C1D4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6D45-6BAD-47E5-849E-72FD773C9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709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4A-EF6D-46CE-9B7B-F23FD910C1D4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6D45-6BAD-47E5-849E-72FD773C9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855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4A-EF6D-46CE-9B7B-F23FD910C1D4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6D45-6BAD-47E5-849E-72FD773C9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248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4A-EF6D-46CE-9B7B-F23FD910C1D4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6D45-6BAD-47E5-849E-72FD773C9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28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4A-EF6D-46CE-9B7B-F23FD910C1D4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6D45-6BAD-47E5-849E-72FD773C9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37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4A-EF6D-46CE-9B7B-F23FD910C1D4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6D45-6BAD-47E5-849E-72FD773C9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88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4A-EF6D-46CE-9B7B-F23FD910C1D4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6D45-6BAD-47E5-849E-72FD773C9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06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4A-EF6D-46CE-9B7B-F23FD910C1D4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6D45-6BAD-47E5-849E-72FD773C9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227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604A-EF6D-46CE-9B7B-F23FD910C1D4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6D45-6BAD-47E5-849E-72FD773C9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72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B604A-EF6D-46CE-9B7B-F23FD910C1D4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E36D45-6BAD-47E5-849E-72FD773C9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437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Культура спора</a:t>
            </a:r>
            <a:r>
              <a:rPr lang="ru-RU" sz="2000" dirty="0"/>
              <a:t/>
            </a:r>
            <a:br>
              <a:rPr lang="ru-RU" sz="2000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ru-RU" sz="3200" i="1" dirty="0" smtClean="0"/>
              <a:t>Общая </a:t>
            </a:r>
            <a:r>
              <a:rPr lang="ru-RU" sz="3200" i="1" dirty="0"/>
              <a:t>характеристика спора</a:t>
            </a:r>
            <a:r>
              <a:rPr lang="ru-RU" sz="3200" i="1" dirty="0" smtClean="0"/>
              <a:t>.</a:t>
            </a:r>
            <a:endParaRPr lang="ru-RU" sz="3200" dirty="0"/>
          </a:p>
          <a:p>
            <a:pPr lvl="1"/>
            <a:r>
              <a:rPr lang="ru-RU" sz="3200" i="1" dirty="0"/>
              <a:t>Логические аспекты спора. </a:t>
            </a:r>
            <a:endParaRPr lang="ru-RU" sz="3200" i="1" dirty="0" smtClean="0"/>
          </a:p>
          <a:p>
            <a:pPr lvl="1"/>
            <a:r>
              <a:rPr lang="ru-RU" sz="3200" i="1" dirty="0" smtClean="0"/>
              <a:t>Социально-психологические </a:t>
            </a:r>
            <a:r>
              <a:rPr lang="ru-RU" sz="3200" i="1" dirty="0"/>
              <a:t>аспекты спора.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597798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854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09600"/>
            <a:ext cx="8596668" cy="6248399"/>
          </a:xfrm>
        </p:spPr>
        <p:txBody>
          <a:bodyPr>
            <a:noAutofit/>
          </a:bodyPr>
          <a:lstStyle/>
          <a:p>
            <a:pPr lvl="1"/>
            <a:r>
              <a:rPr lang="ru-RU" sz="2400" dirty="0"/>
              <a:t>Спор </a:t>
            </a:r>
            <a:r>
              <a:rPr lang="ru-RU" sz="2400" dirty="0" err="1" smtClean="0"/>
              <a:t>д.б</a:t>
            </a:r>
            <a:r>
              <a:rPr lang="ru-RU" sz="2400" dirty="0" smtClean="0"/>
              <a:t>. </a:t>
            </a:r>
            <a:r>
              <a:rPr lang="ru-RU" sz="2400" dirty="0"/>
              <a:t>при наличии определенной общности исходных позиций, </a:t>
            </a:r>
            <a:r>
              <a:rPr lang="ru-RU" sz="2400" dirty="0" smtClean="0"/>
              <a:t>известной </a:t>
            </a:r>
            <a:r>
              <a:rPr lang="ru-RU" sz="2400" dirty="0"/>
              <a:t>суммы знаний о предмете спора</a:t>
            </a:r>
            <a:r>
              <a:rPr lang="ru-RU" sz="2400" dirty="0" smtClean="0"/>
              <a:t>.</a:t>
            </a:r>
            <a:endParaRPr lang="ru-RU" sz="2400" dirty="0"/>
          </a:p>
          <a:p>
            <a:pPr lvl="0"/>
            <a:r>
              <a:rPr lang="ru-RU" sz="2400" dirty="0" smtClean="0"/>
              <a:t>В споре следуют </a:t>
            </a:r>
            <a:r>
              <a:rPr lang="ru-RU" sz="2400" dirty="0"/>
              <a:t>определенным законам и правилам логики, этики и психологии.</a:t>
            </a:r>
          </a:p>
          <a:p>
            <a:pPr lvl="0"/>
            <a:r>
              <a:rPr lang="ru-RU" sz="2400" dirty="0"/>
              <a:t>Спор не должен быть самоцелью, в споре недопустимы выпады личного характера; помните, что спор должен быть средством достижения истины, выработки оптимального решения</a:t>
            </a:r>
            <a:r>
              <a:rPr lang="ru-RU" sz="2400" dirty="0" smtClean="0"/>
              <a:t>.</a:t>
            </a:r>
            <a:endParaRPr lang="ru-RU" sz="2400" dirty="0"/>
          </a:p>
          <a:p>
            <a:pPr lvl="0"/>
            <a:r>
              <a:rPr lang="ru-RU" sz="2400" dirty="0"/>
              <a:t>В споре следует использовать только корректные приемы, которые могут содержать в себе элементы хитрости, внезапности, атаки, но не лжи, </a:t>
            </a:r>
            <a:r>
              <a:rPr lang="ru-RU" sz="2400" dirty="0" err="1"/>
              <a:t>очернения</a:t>
            </a:r>
            <a:r>
              <a:rPr lang="ru-RU" sz="2400" dirty="0"/>
              <a:t> и унижения достоинства противника, подмены предмета спора и т.д</a:t>
            </a:r>
            <a:r>
              <a:rPr lang="ru-RU" sz="2400" dirty="0" smtClean="0"/>
              <a:t>.</a:t>
            </a:r>
            <a:endParaRPr lang="ru-RU" sz="2400" dirty="0"/>
          </a:p>
          <a:p>
            <a:pPr lvl="0"/>
            <a:r>
              <a:rPr lang="ru-RU" sz="2400" dirty="0"/>
              <a:t>Стремитесь излагать свои мысли кратко, связно и красиво.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0616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Дискуссия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-это </a:t>
            </a:r>
            <a:r>
              <a:rPr lang="ru-RU" sz="2800" dirty="0"/>
              <a:t>вид спора, в рамках которого рассматривается, исследуется, обсуждается какая-либо проблема с целью достичь взаимоприемлемого, а по возможности и </a:t>
            </a:r>
            <a:r>
              <a:rPr lang="ru-RU" sz="2800" dirty="0" smtClean="0"/>
              <a:t>общезначимого </a:t>
            </a:r>
            <a:r>
              <a:rPr lang="ru-RU" sz="2800" dirty="0"/>
              <a:t>ее </a:t>
            </a:r>
            <a:r>
              <a:rPr lang="ru-RU" sz="2800" dirty="0" smtClean="0"/>
              <a:t>решения.( содержательно)</a:t>
            </a:r>
          </a:p>
          <a:p>
            <a:r>
              <a:rPr lang="ru-RU" sz="2800" dirty="0" smtClean="0"/>
              <a:t>это </a:t>
            </a:r>
            <a:r>
              <a:rPr lang="ru-RU" sz="2800" i="1" dirty="0" smtClean="0"/>
              <a:t>последовательная серия высказываний</a:t>
            </a:r>
            <a:r>
              <a:rPr lang="ru-RU" sz="2800" dirty="0"/>
              <a:t> </a:t>
            </a:r>
            <a:r>
              <a:rPr lang="ru-RU" sz="2800" i="1" dirty="0" smtClean="0"/>
              <a:t>ее </a:t>
            </a:r>
            <a:r>
              <a:rPr lang="ru-RU" sz="2800" i="1" dirty="0"/>
              <a:t>участников относительно одного и того же предмета, что обеспечивает необходимую связность </a:t>
            </a:r>
            <a:r>
              <a:rPr lang="ru-RU" sz="2800" i="1" dirty="0" smtClean="0"/>
              <a:t>обсуждения.(формально</a:t>
            </a:r>
            <a:r>
              <a:rPr lang="ru-RU" sz="2400" i="1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1699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Полемика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вид спора, в рамках которого основные усилия сторон направлены на утверждение (победу) своей позиции относительно обсуждаемого предмета. </a:t>
            </a:r>
            <a:r>
              <a:rPr lang="ru-RU" sz="2800" dirty="0" smtClean="0"/>
              <a:t>(содержательно)</a:t>
            </a:r>
          </a:p>
          <a:p>
            <a:r>
              <a:rPr lang="ru-RU" sz="2800" dirty="0"/>
              <a:t>В полемике </a:t>
            </a:r>
            <a:r>
              <a:rPr lang="ru-RU" sz="2800" dirty="0" smtClean="0"/>
              <a:t>используется захват </a:t>
            </a:r>
            <a:r>
              <a:rPr lang="ru-RU" sz="2800" dirty="0"/>
              <a:t>инициативы, внезапность </a:t>
            </a:r>
            <a:r>
              <a:rPr lang="ru-RU" sz="2800" dirty="0" smtClean="0"/>
              <a:t>доводов</a:t>
            </a:r>
            <a:r>
              <a:rPr lang="ru-RU" sz="2800" dirty="0"/>
              <a:t>, в том числе и психологических, навязывание своего сценария спора и т.п</a:t>
            </a:r>
            <a:r>
              <a:rPr lang="ru-RU" sz="2800" dirty="0" smtClean="0"/>
              <a:t>.(формально)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47657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Стратегия и тактика спора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Стратегия спора – это общий план его </a:t>
            </a:r>
            <a:r>
              <a:rPr lang="ru-RU" sz="2800" dirty="0" smtClean="0"/>
              <a:t>ведения</a:t>
            </a:r>
          </a:p>
          <a:p>
            <a:r>
              <a:rPr lang="ru-RU" sz="2800" b="1" i="1" dirty="0" err="1"/>
              <a:t>Пропонент</a:t>
            </a:r>
            <a:r>
              <a:rPr lang="ru-RU" sz="2800" b="1" i="1" dirty="0"/>
              <a:t> </a:t>
            </a:r>
            <a:r>
              <a:rPr lang="ru-RU" sz="2800" i="1" dirty="0"/>
              <a:t>—</a:t>
            </a:r>
            <a:r>
              <a:rPr lang="ru-RU" sz="2800" b="1" i="1" dirty="0"/>
              <a:t> </a:t>
            </a:r>
            <a:r>
              <a:rPr lang="ru-RU" sz="2800" dirty="0"/>
              <a:t>тот,</a:t>
            </a:r>
            <a:r>
              <a:rPr lang="ru-RU" sz="2800" b="1" i="1" dirty="0"/>
              <a:t> </a:t>
            </a:r>
            <a:r>
              <a:rPr lang="ru-RU" sz="2800" dirty="0"/>
              <a:t>кто выдвигает и отстаивает некоторый тезис</a:t>
            </a:r>
            <a:r>
              <a:rPr lang="ru-RU" sz="2800" b="1" i="1" dirty="0"/>
              <a:t> </a:t>
            </a:r>
            <a:endParaRPr lang="ru-RU" sz="2800" b="1" i="1" dirty="0" smtClean="0"/>
          </a:p>
          <a:p>
            <a:r>
              <a:rPr lang="ru-RU" sz="2800" b="1" i="1" dirty="0"/>
              <a:t>Оппонент </a:t>
            </a:r>
            <a:r>
              <a:rPr lang="ru-RU" sz="2800" i="1" dirty="0"/>
              <a:t>—</a:t>
            </a:r>
            <a:r>
              <a:rPr lang="ru-RU" sz="2800" b="1" i="1" dirty="0"/>
              <a:t> </a:t>
            </a:r>
            <a:r>
              <a:rPr lang="ru-RU" sz="2800" dirty="0"/>
              <a:t>это тот,</a:t>
            </a:r>
            <a:r>
              <a:rPr lang="ru-RU" sz="2800" b="1" i="1" dirty="0"/>
              <a:t> </a:t>
            </a:r>
            <a:r>
              <a:rPr lang="ru-RU" sz="2800" dirty="0"/>
              <a:t>кто оспаривает </a:t>
            </a:r>
            <a:r>
              <a:rPr lang="ru-RU" sz="2800" dirty="0" smtClean="0"/>
              <a:t>тезис</a:t>
            </a:r>
          </a:p>
          <a:p>
            <a:r>
              <a:rPr lang="ru-RU" sz="2800" dirty="0"/>
              <a:t>Тактика спора</a:t>
            </a:r>
            <a:r>
              <a:rPr lang="ru-RU" sz="2800" b="1" i="1" dirty="0"/>
              <a:t> </a:t>
            </a:r>
            <a:r>
              <a:rPr lang="ru-RU" sz="2800" i="1" dirty="0"/>
              <a:t>—</a:t>
            </a:r>
            <a:r>
              <a:rPr lang="ru-RU" sz="2800" b="1" i="1" dirty="0"/>
              <a:t> </a:t>
            </a:r>
            <a:r>
              <a:rPr lang="ru-RU" sz="2800" dirty="0"/>
              <a:t>это подбор и использование в споре определенной</a:t>
            </a:r>
            <a:r>
              <a:rPr lang="ru-RU" sz="2800" b="1" i="1" dirty="0"/>
              <a:t> </a:t>
            </a:r>
            <a:r>
              <a:rPr lang="ru-RU" sz="2800" dirty="0"/>
              <a:t>совокупности логических и психологических приемов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36007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Тактические приемы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Корректное, уравновешенное, спокойное  поведение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нимательное </a:t>
            </a:r>
            <a:r>
              <a:rPr lang="ru-RU" sz="2800" dirty="0"/>
              <a:t>и доброжелательное отношение к высказываниям противной </a:t>
            </a:r>
            <a:r>
              <a:rPr lang="ru-RU" sz="2800" dirty="0" smtClean="0"/>
              <a:t>стороны</a:t>
            </a:r>
          </a:p>
          <a:p>
            <a:r>
              <a:rPr lang="ru-RU" sz="2800" dirty="0"/>
              <a:t>У</a:t>
            </a:r>
            <a:r>
              <a:rPr lang="ru-RU" sz="2800" dirty="0" smtClean="0"/>
              <a:t>словное </a:t>
            </a:r>
            <a:r>
              <a:rPr lang="ru-RU" sz="2800" dirty="0"/>
              <a:t>принятие доводов </a:t>
            </a:r>
            <a:r>
              <a:rPr lang="ru-RU" sz="2800" dirty="0" smtClean="0"/>
              <a:t>противника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791971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Логические аспекты спора.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Вопросно-ответный комплекс (ВОК)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/>
              <a:t>ВОК-  </a:t>
            </a:r>
            <a:r>
              <a:rPr lang="ru-RU" sz="2800" dirty="0" smtClean="0"/>
              <a:t>необходимый элемент общения </a:t>
            </a:r>
            <a:r>
              <a:rPr lang="ru-RU" sz="2800" dirty="0"/>
              <a:t>и мышления людей. </a:t>
            </a:r>
            <a:endParaRPr lang="ru-RU" sz="2800" dirty="0" smtClean="0"/>
          </a:p>
          <a:p>
            <a:r>
              <a:rPr lang="ru-RU" sz="2800" dirty="0" smtClean="0"/>
              <a:t>Имеет 2 функции: познавательную </a:t>
            </a:r>
            <a:r>
              <a:rPr lang="ru-RU" sz="2800" dirty="0"/>
              <a:t>и коммуникативную. </a:t>
            </a:r>
            <a:endParaRPr lang="ru-RU" sz="2800" dirty="0" smtClean="0"/>
          </a:p>
          <a:p>
            <a:r>
              <a:rPr lang="ru-RU" sz="2800" dirty="0" smtClean="0"/>
              <a:t>Познавательная </a:t>
            </a:r>
            <a:r>
              <a:rPr lang="ru-RU" sz="2800" dirty="0"/>
              <a:t>(</a:t>
            </a:r>
            <a:r>
              <a:rPr lang="ru-RU" sz="2800" dirty="0" err="1"/>
              <a:t>эпистемическая</a:t>
            </a:r>
            <a:r>
              <a:rPr lang="ru-RU" sz="2800" dirty="0"/>
              <a:t>) </a:t>
            </a:r>
            <a:r>
              <a:rPr lang="ru-RU" sz="2800" dirty="0" smtClean="0"/>
              <a:t>фиксируе</a:t>
            </a:r>
            <a:r>
              <a:rPr lang="ru-RU" sz="2800" dirty="0"/>
              <a:t>т</a:t>
            </a:r>
            <a:r>
              <a:rPr lang="ru-RU" sz="2800" dirty="0" smtClean="0"/>
              <a:t> </a:t>
            </a:r>
            <a:r>
              <a:rPr lang="ru-RU" sz="2800" dirty="0"/>
              <a:t>в мысли и </a:t>
            </a:r>
            <a:r>
              <a:rPr lang="ru-RU" sz="2800" dirty="0" smtClean="0"/>
              <a:t>выражает </a:t>
            </a:r>
            <a:r>
              <a:rPr lang="ru-RU" sz="2800" dirty="0"/>
              <a:t>в языке </a:t>
            </a:r>
            <a:r>
              <a:rPr lang="ru-RU" sz="2800" dirty="0" smtClean="0"/>
              <a:t>знания </a:t>
            </a:r>
            <a:r>
              <a:rPr lang="ru-RU" sz="2800" dirty="0"/>
              <a:t>человека о внешнем мире и себе самом. </a:t>
            </a:r>
            <a:endParaRPr lang="ru-RU" sz="2800" dirty="0" smtClean="0"/>
          </a:p>
          <a:p>
            <a:r>
              <a:rPr lang="ru-RU" sz="2800" dirty="0" smtClean="0"/>
              <a:t>Коммуникативная передает знания </a:t>
            </a:r>
            <a:r>
              <a:rPr lang="ru-RU" sz="2800" dirty="0"/>
              <a:t>и </a:t>
            </a:r>
            <a:r>
              <a:rPr lang="ru-RU" sz="2800" dirty="0" smtClean="0"/>
              <a:t>представления </a:t>
            </a:r>
            <a:r>
              <a:rPr lang="ru-RU" sz="2800" b="1" dirty="0" smtClean="0"/>
              <a:t>от </a:t>
            </a:r>
            <a:r>
              <a:rPr lang="ru-RU" sz="2800" b="1" dirty="0"/>
              <a:t>одного</a:t>
            </a:r>
            <a:r>
              <a:rPr lang="ru-RU" sz="2800" dirty="0"/>
              <a:t> человека к другому</a:t>
            </a:r>
          </a:p>
        </p:txBody>
      </p:sp>
    </p:spTree>
    <p:extLst>
      <p:ext uri="{BB962C8B-B14F-4D97-AF65-F5344CB8AC3E}">
        <p14:creationId xmlns:p14="http://schemas.microsoft.com/office/powerpoint/2010/main" xmlns="" val="1228564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b="1" i="1" dirty="0"/>
              <a:t>-</a:t>
            </a:r>
            <a:r>
              <a:rPr lang="ru-RU" sz="2800" b="1" i="1" dirty="0" smtClean="0"/>
              <a:t> </a:t>
            </a:r>
            <a:r>
              <a:rPr lang="ru-RU" sz="2800" dirty="0"/>
              <a:t>это высказывание,</a:t>
            </a:r>
            <a:r>
              <a:rPr lang="ru-RU" sz="2800" b="1" i="1" dirty="0"/>
              <a:t> </a:t>
            </a:r>
            <a:r>
              <a:rPr lang="ru-RU" sz="2800" dirty="0"/>
              <a:t>истинность которого не </a:t>
            </a:r>
            <a:r>
              <a:rPr lang="ru-RU" sz="2800" dirty="0" smtClean="0"/>
              <a:t>установлена или в нем не </a:t>
            </a:r>
            <a:r>
              <a:rPr lang="ru-RU" sz="2800" dirty="0"/>
              <a:t>определены </a:t>
            </a:r>
            <a:r>
              <a:rPr lang="ru-RU" sz="2800" dirty="0" smtClean="0"/>
              <a:t>его элементы (логическое подлежащее, сказуемое, обсто</a:t>
            </a:r>
            <a:r>
              <a:rPr lang="ru-RU" sz="2800" dirty="0"/>
              <a:t>я</a:t>
            </a:r>
            <a:r>
              <a:rPr lang="ru-RU" sz="2800" dirty="0" smtClean="0"/>
              <a:t>тельство и пр.)</a:t>
            </a:r>
          </a:p>
          <a:p>
            <a:r>
              <a:rPr lang="ru-RU" sz="2800" dirty="0" smtClean="0"/>
              <a:t> </a:t>
            </a:r>
            <a:r>
              <a:rPr lang="ru-RU" sz="2800" i="1" dirty="0" smtClean="0"/>
              <a:t>Матрица</a:t>
            </a:r>
            <a:r>
              <a:rPr lang="ru-RU" sz="2800" dirty="0" smtClean="0"/>
              <a:t> </a:t>
            </a:r>
            <a:r>
              <a:rPr lang="ru-RU" sz="2800" i="1" dirty="0"/>
              <a:t>(</a:t>
            </a:r>
            <a:r>
              <a:rPr lang="ru-RU" sz="2800" i="1" dirty="0" smtClean="0"/>
              <a:t>предпосылка)</a:t>
            </a:r>
            <a:r>
              <a:rPr lang="ru-RU" sz="2800" dirty="0" smtClean="0"/>
              <a:t> </a:t>
            </a:r>
            <a:r>
              <a:rPr lang="ru-RU" sz="2800" i="1" dirty="0" smtClean="0"/>
              <a:t>вопроса – это </a:t>
            </a:r>
            <a:r>
              <a:rPr lang="ru-RU" sz="2800" dirty="0"/>
              <a:t>и</a:t>
            </a:r>
            <a:r>
              <a:rPr lang="ru-RU" sz="2800" dirty="0" smtClean="0"/>
              <a:t>нформация</a:t>
            </a:r>
            <a:r>
              <a:rPr lang="ru-RU" sz="2800" dirty="0"/>
              <a:t>, на которой основан вопрос и которая так или иначе в нем </a:t>
            </a:r>
            <a:r>
              <a:rPr lang="ru-RU" sz="2800" dirty="0" smtClean="0"/>
              <a:t>содержится</a:t>
            </a:r>
            <a:r>
              <a:rPr lang="ru-RU" sz="2800" i="1" dirty="0" smtClean="0"/>
              <a:t>.</a:t>
            </a:r>
            <a:r>
              <a:rPr lang="ru-RU" sz="2800" dirty="0" smtClean="0"/>
              <a:t> </a:t>
            </a:r>
          </a:p>
          <a:p>
            <a:r>
              <a:rPr lang="ru-RU" sz="2800" i="1" dirty="0" smtClean="0"/>
              <a:t>Неизвестная</a:t>
            </a:r>
            <a:r>
              <a:rPr lang="ru-RU" sz="2800" dirty="0" smtClean="0"/>
              <a:t> </a:t>
            </a:r>
            <a:r>
              <a:rPr lang="ru-RU" sz="2800" i="1" dirty="0" smtClean="0"/>
              <a:t>переменная вопроса – это </a:t>
            </a:r>
            <a:r>
              <a:rPr lang="ru-RU" sz="2800" dirty="0"/>
              <a:t>и</a:t>
            </a:r>
            <a:r>
              <a:rPr lang="ru-RU" sz="2800" dirty="0" smtClean="0"/>
              <a:t>нформация</a:t>
            </a:r>
            <a:r>
              <a:rPr lang="ru-RU" sz="2800" dirty="0"/>
              <a:t>, на отсутствие которой указывается в </a:t>
            </a:r>
            <a:r>
              <a:rPr lang="ru-RU" sz="2800" dirty="0" smtClean="0"/>
              <a:t>вопросе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15617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По характеру</a:t>
            </a:r>
            <a:r>
              <a:rPr lang="ru-RU" dirty="0"/>
              <a:t> </a:t>
            </a:r>
            <a:r>
              <a:rPr lang="ru-RU" dirty="0" smtClean="0"/>
              <a:t>неизвестной </a:t>
            </a:r>
            <a:r>
              <a:rPr lang="ru-RU" i="1" dirty="0" smtClean="0"/>
              <a:t>информации </a:t>
            </a:r>
            <a:r>
              <a:rPr lang="ru-RU" dirty="0" smtClean="0"/>
              <a:t>выделяют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ли-вопросы</a:t>
            </a:r>
            <a:r>
              <a:rPr lang="ru-RU" sz="2800" i="1" dirty="0"/>
              <a:t> «Правда </a:t>
            </a:r>
            <a:r>
              <a:rPr lang="ru-RU" sz="2800" i="1" dirty="0" smtClean="0"/>
              <a:t>ли,</a:t>
            </a:r>
            <a:r>
              <a:rPr lang="ru-RU" sz="2800" dirty="0" smtClean="0"/>
              <a:t> </a:t>
            </a:r>
            <a:r>
              <a:rPr lang="ru-RU" sz="2800" i="1" dirty="0"/>
              <a:t>что Билли</a:t>
            </a:r>
            <a:r>
              <a:rPr lang="ru-RU" sz="2800" dirty="0"/>
              <a:t> </a:t>
            </a:r>
            <a:r>
              <a:rPr lang="ru-RU" sz="2800" i="1" dirty="0"/>
              <a:t>Гейтс является основателем компании «</a:t>
            </a:r>
            <a:r>
              <a:rPr lang="ru-RU" sz="2800" i="1" dirty="0" err="1"/>
              <a:t>Microsoft</a:t>
            </a:r>
            <a:r>
              <a:rPr lang="ru-RU" sz="2800" i="1" dirty="0"/>
              <a:t>»? </a:t>
            </a:r>
            <a:r>
              <a:rPr lang="ru-RU" sz="2800" i="1" dirty="0" smtClean="0"/>
              <a:t> требуют подтверждение истинности или ложности высказывания  ответов «ДА» или «НЕТ»</a:t>
            </a:r>
            <a:endParaRPr lang="ru-RU" sz="2800" dirty="0" smtClean="0"/>
          </a:p>
          <a:p>
            <a:r>
              <a:rPr lang="ru-RU" sz="2800" dirty="0" smtClean="0"/>
              <a:t>что-вопросы </a:t>
            </a:r>
            <a:r>
              <a:rPr lang="ru-RU" dirty="0" smtClean="0"/>
              <a:t> </a:t>
            </a:r>
            <a:r>
              <a:rPr lang="ru-RU" sz="2800" dirty="0"/>
              <a:t>«Что основал </a:t>
            </a:r>
            <a:r>
              <a:rPr lang="ru-RU" sz="2800" dirty="0" smtClean="0"/>
              <a:t>Билл </a:t>
            </a:r>
            <a:r>
              <a:rPr lang="ru-RU" sz="2800" dirty="0"/>
              <a:t>Гейтс?» </a:t>
            </a:r>
            <a:r>
              <a:rPr lang="ru-RU" sz="2800" dirty="0" smtClean="0"/>
              <a:t>требуют </a:t>
            </a:r>
            <a:r>
              <a:rPr lang="ru-RU" sz="2800" dirty="0"/>
              <a:t>восполнить пробел какой-либо </a:t>
            </a:r>
            <a:r>
              <a:rPr lang="ru-RU" sz="2800" dirty="0" smtClean="0"/>
              <a:t>информации.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2722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160588"/>
            <a:ext cx="8596313" cy="3881437"/>
          </a:xfrm>
        </p:spPr>
        <p:txBody>
          <a:bodyPr>
            <a:normAutofit/>
          </a:bodyPr>
          <a:lstStyle/>
          <a:p>
            <a:r>
              <a:rPr lang="ru-RU" sz="2800" dirty="0"/>
              <a:t>ПРОСТЫЕ-  </a:t>
            </a:r>
            <a:r>
              <a:rPr lang="ru-RU" sz="2800" dirty="0" smtClean="0"/>
              <a:t>содержат </a:t>
            </a:r>
            <a:r>
              <a:rPr lang="ru-RU" sz="2800" dirty="0"/>
              <a:t>одну матрицу</a:t>
            </a:r>
          </a:p>
          <a:p>
            <a:r>
              <a:rPr lang="ru-RU" sz="2800" dirty="0"/>
              <a:t>В них выделяются вопросы открытые и закрытые</a:t>
            </a:r>
            <a:br>
              <a:rPr lang="ru-RU" sz="2800" dirty="0"/>
            </a:br>
            <a:endParaRPr lang="ru-RU" sz="2800" dirty="0" smtClean="0"/>
          </a:p>
          <a:p>
            <a:r>
              <a:rPr lang="ru-RU" sz="2800" dirty="0" smtClean="0"/>
              <a:t>СЛОЖНЫЕ- </a:t>
            </a:r>
            <a:r>
              <a:rPr lang="ru-RU" sz="2800" dirty="0"/>
              <a:t>две и более матриц. Их надо делить на элементарные части и отвечать последовательно</a:t>
            </a:r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По строению вопросы делят на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3535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3" y="1267097"/>
            <a:ext cx="9942769" cy="5120640"/>
          </a:xfrm>
        </p:spPr>
        <p:txBody>
          <a:bodyPr>
            <a:noAutofit/>
          </a:bodyPr>
          <a:lstStyle/>
          <a:p>
            <a:r>
              <a:rPr lang="ru-RU" sz="2400" dirty="0"/>
              <a:t>это высказывание,</a:t>
            </a:r>
            <a:r>
              <a:rPr lang="ru-RU" sz="2400" b="1" i="1" dirty="0"/>
              <a:t> </a:t>
            </a:r>
            <a:r>
              <a:rPr lang="ru-RU" sz="2400" dirty="0"/>
              <a:t>содержащее недостающую в вопросе</a:t>
            </a:r>
            <a:r>
              <a:rPr lang="ru-RU" sz="2400" b="1" i="1" dirty="0"/>
              <a:t> </a:t>
            </a:r>
            <a:r>
              <a:rPr lang="ru-RU" sz="2400" dirty="0"/>
              <a:t>информацию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Истинные (правильные) ответы соответствуют действительности, ложные (неверные) — не соответствуют действительности (ср.: </a:t>
            </a:r>
            <a:r>
              <a:rPr lang="ru-RU" sz="2400" i="1" dirty="0"/>
              <a:t>«Билли</a:t>
            </a:r>
            <a:r>
              <a:rPr lang="ru-RU" sz="2400" dirty="0"/>
              <a:t> </a:t>
            </a:r>
            <a:r>
              <a:rPr lang="ru-RU" sz="2400" i="1" dirty="0"/>
              <a:t>Гейтс основал компанию «</a:t>
            </a:r>
            <a:r>
              <a:rPr lang="ru-RU" sz="2400" i="1" dirty="0" err="1"/>
              <a:t>Microsoft</a:t>
            </a:r>
            <a:r>
              <a:rPr lang="ru-RU" sz="2400" i="1" dirty="0"/>
              <a:t>» </a:t>
            </a:r>
            <a:r>
              <a:rPr lang="ru-RU" sz="2400" dirty="0"/>
              <a:t>и</a:t>
            </a:r>
            <a:r>
              <a:rPr lang="ru-RU" sz="2400" i="1" dirty="0"/>
              <a:t> </a:t>
            </a:r>
            <a:r>
              <a:rPr lang="ru-RU" sz="2400" dirty="0"/>
              <a:t>«</a:t>
            </a:r>
            <a:r>
              <a:rPr lang="ru-RU" sz="2400" i="1" dirty="0"/>
              <a:t>Барак Обама основал компанию «</a:t>
            </a:r>
            <a:r>
              <a:rPr lang="ru-RU" sz="2400" i="1" dirty="0" err="1"/>
              <a:t>Microsoft</a:t>
            </a:r>
            <a:r>
              <a:rPr lang="ru-RU" sz="2400" i="1" dirty="0"/>
              <a:t>»</a:t>
            </a:r>
            <a:r>
              <a:rPr lang="ru-RU" sz="2400" dirty="0"/>
              <a:t>).</a:t>
            </a:r>
          </a:p>
          <a:p>
            <a:r>
              <a:rPr lang="ru-RU" sz="2400" dirty="0" smtClean="0"/>
              <a:t>Прямые ответы воспроизводят </a:t>
            </a:r>
            <a:r>
              <a:rPr lang="ru-RU" sz="2400" dirty="0"/>
              <a:t>матрицу </a:t>
            </a:r>
            <a:r>
              <a:rPr lang="ru-RU" sz="2400" dirty="0" smtClean="0"/>
              <a:t>вопроса. </a:t>
            </a:r>
          </a:p>
          <a:p>
            <a:r>
              <a:rPr lang="ru-RU" sz="2400" dirty="0" smtClean="0"/>
              <a:t>Косвенные</a:t>
            </a:r>
            <a:r>
              <a:rPr lang="ru-RU" sz="2400" dirty="0"/>
              <a:t>— это высказывания, из которых может быть выведена матрица вопроса:  </a:t>
            </a:r>
          </a:p>
          <a:p>
            <a:r>
              <a:rPr lang="ru-RU" sz="2400" dirty="0"/>
              <a:t>В кратких ответах не воспроизводится матрица </a:t>
            </a:r>
            <a:r>
              <a:rPr lang="ru-RU" sz="2400" dirty="0" smtClean="0"/>
              <a:t>вопроса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развернутых ответах </a:t>
            </a:r>
            <a:r>
              <a:rPr lang="ru-RU" sz="2400" dirty="0" smtClean="0"/>
              <a:t>логический элемент и </a:t>
            </a:r>
            <a:r>
              <a:rPr lang="ru-RU" sz="2400" dirty="0"/>
              <a:t>матрица </a:t>
            </a:r>
            <a:r>
              <a:rPr lang="ru-RU" sz="2400" dirty="0" smtClean="0"/>
              <a:t>вопроса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6560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Спор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– </a:t>
            </a:r>
            <a:r>
              <a:rPr lang="ru-RU" sz="2800" dirty="0"/>
              <a:t>это акт речевой коммуникации, коммуникативный процесс, в рамках которого происходит сопоставление точек зрения, позиций участвующих в нем сторон, при этом каждая из них стремится аргументированно утвердить свое понимание обсуждаемых вопросов и опровергнуть доводы другой стороны.</a:t>
            </a:r>
          </a:p>
        </p:txBody>
      </p:sp>
    </p:spTree>
    <p:extLst>
      <p:ext uri="{BB962C8B-B14F-4D97-AF65-F5344CB8AC3E}">
        <p14:creationId xmlns:p14="http://schemas.microsoft.com/office/powerpoint/2010/main" xmlns="" val="2451669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Аргументация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136469"/>
            <a:ext cx="9799077" cy="5721531"/>
          </a:xfrm>
        </p:spPr>
        <p:txBody>
          <a:bodyPr>
            <a:noAutofit/>
          </a:bodyPr>
          <a:lstStyle/>
          <a:p>
            <a:r>
              <a:rPr lang="ru-RU" sz="2800" dirty="0"/>
              <a:t>это логико-коммуникативный процесс,</a:t>
            </a:r>
            <a:r>
              <a:rPr lang="ru-RU" sz="2800" b="1" i="1" dirty="0"/>
              <a:t> </a:t>
            </a:r>
            <a:r>
              <a:rPr lang="ru-RU" sz="2800" dirty="0"/>
              <a:t>направленный на обоснование позиции одного человека с целью последующего понимания и принятия другим человеком</a:t>
            </a:r>
          </a:p>
          <a:p>
            <a:r>
              <a:rPr lang="ru-RU" sz="2800" dirty="0" smtClean="0"/>
              <a:t>Включает </a:t>
            </a:r>
            <a:r>
              <a:rPr lang="ru-RU" sz="2800" dirty="0"/>
              <a:t>тезис,</a:t>
            </a:r>
            <a:r>
              <a:rPr lang="ru-RU" sz="2800" i="1" dirty="0"/>
              <a:t>  </a:t>
            </a:r>
            <a:r>
              <a:rPr lang="ru-RU" sz="2800" dirty="0"/>
              <a:t>аргументы</a:t>
            </a:r>
            <a:r>
              <a:rPr lang="ru-RU" sz="2800" i="1" dirty="0"/>
              <a:t> </a:t>
            </a:r>
            <a:r>
              <a:rPr lang="ru-RU" sz="2800" dirty="0"/>
              <a:t>(основания</a:t>
            </a:r>
            <a:r>
              <a:rPr lang="ru-RU" sz="2800" dirty="0" smtClean="0"/>
              <a:t>, доводы</a:t>
            </a:r>
            <a:r>
              <a:rPr lang="ru-RU" sz="2800" dirty="0"/>
              <a:t>) и демонстрация.</a:t>
            </a:r>
          </a:p>
          <a:p>
            <a:r>
              <a:rPr lang="ru-RU" sz="2800" b="1" i="1" dirty="0"/>
              <a:t>Тезис </a:t>
            </a:r>
            <a:r>
              <a:rPr lang="ru-RU" sz="2800" dirty="0"/>
              <a:t>—</a:t>
            </a:r>
            <a:r>
              <a:rPr lang="ru-RU" sz="2800" b="1" i="1" dirty="0"/>
              <a:t> </a:t>
            </a:r>
            <a:r>
              <a:rPr lang="ru-RU" sz="2800" dirty="0"/>
              <a:t>это положение,</a:t>
            </a:r>
            <a:r>
              <a:rPr lang="ru-RU" sz="2800" b="1" i="1" dirty="0"/>
              <a:t> </a:t>
            </a:r>
            <a:r>
              <a:rPr lang="ru-RU" sz="2800" dirty="0"/>
              <a:t>позиция,</a:t>
            </a:r>
            <a:r>
              <a:rPr lang="ru-RU" sz="2800" b="1" i="1" dirty="0"/>
              <a:t> </a:t>
            </a:r>
            <a:r>
              <a:rPr lang="ru-RU" sz="2800" dirty="0"/>
              <a:t>которая подлежит </a:t>
            </a:r>
            <a:r>
              <a:rPr lang="ru-RU" sz="2800" dirty="0" smtClean="0"/>
              <a:t>обоснованию</a:t>
            </a:r>
          </a:p>
          <a:p>
            <a:r>
              <a:rPr lang="ru-RU" sz="2800" b="1" i="1" dirty="0"/>
              <a:t>Аргументы</a:t>
            </a:r>
            <a:r>
              <a:rPr lang="ru-RU" sz="2800" i="1" dirty="0"/>
              <a:t>—</a:t>
            </a:r>
            <a:r>
              <a:rPr lang="ru-RU" sz="2800" b="1" i="1" dirty="0"/>
              <a:t> </a:t>
            </a:r>
            <a:r>
              <a:rPr lang="ru-RU" sz="2800" dirty="0"/>
              <a:t>это известные,</a:t>
            </a:r>
            <a:r>
              <a:rPr lang="ru-RU" sz="2800" b="1" i="1" dirty="0"/>
              <a:t> </a:t>
            </a:r>
            <a:r>
              <a:rPr lang="ru-RU" sz="2800" dirty="0"/>
              <a:t>заранее добытые положения,</a:t>
            </a:r>
            <a:r>
              <a:rPr lang="ru-RU" sz="2800" b="1" i="1" dirty="0"/>
              <a:t> </a:t>
            </a:r>
            <a:r>
              <a:rPr lang="ru-RU" sz="2800" dirty="0"/>
              <a:t>с помощью</a:t>
            </a:r>
            <a:r>
              <a:rPr lang="ru-RU" sz="2800" b="1" i="1" dirty="0"/>
              <a:t> </a:t>
            </a:r>
            <a:r>
              <a:rPr lang="ru-RU" sz="2800" dirty="0"/>
              <a:t>которых достигаются обоснованность и убедительность </a:t>
            </a:r>
            <a:r>
              <a:rPr lang="ru-RU" sz="2800" dirty="0" smtClean="0"/>
              <a:t>тезиса</a:t>
            </a:r>
          </a:p>
          <a:p>
            <a:r>
              <a:rPr lang="ru-RU" sz="2800" b="1" i="1" dirty="0"/>
              <a:t>Демонстрация </a:t>
            </a:r>
            <a:r>
              <a:rPr lang="ru-RU" sz="2800" dirty="0"/>
              <a:t>—</a:t>
            </a:r>
            <a:r>
              <a:rPr lang="ru-RU" sz="2800" b="1" i="1" dirty="0"/>
              <a:t> </a:t>
            </a:r>
            <a:r>
              <a:rPr lang="ru-RU" sz="2800" dirty="0"/>
              <a:t>это логическая связь тезиса и аргументов.</a:t>
            </a:r>
            <a:r>
              <a:rPr lang="ru-RU" sz="2800" b="1" i="1" dirty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08235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Опровержение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это логическая операция обоснования ложности</a:t>
            </a:r>
            <a:r>
              <a:rPr lang="ru-RU" sz="2800" b="1" i="1" dirty="0"/>
              <a:t> </a:t>
            </a:r>
            <a:r>
              <a:rPr lang="ru-RU" sz="2800" dirty="0"/>
              <a:t>некоторого тезиса или демонстрация его </a:t>
            </a:r>
            <a:r>
              <a:rPr lang="ru-RU" sz="2800" dirty="0" smtClean="0"/>
              <a:t>необоснованности</a:t>
            </a:r>
          </a:p>
          <a:p>
            <a:r>
              <a:rPr lang="ru-RU" sz="2800" b="1" i="1" dirty="0"/>
              <a:t>Опровержение фактами </a:t>
            </a:r>
            <a:r>
              <a:rPr lang="ru-RU" sz="2800" b="1" i="1" dirty="0" smtClean="0"/>
              <a:t>может быть следующим:</a:t>
            </a:r>
          </a:p>
          <a:p>
            <a:r>
              <a:rPr lang="ru-RU" sz="2800" dirty="0" smtClean="0"/>
              <a:t>Показать ложность тезиса</a:t>
            </a:r>
          </a:p>
          <a:p>
            <a:r>
              <a:rPr lang="ru-RU" sz="2800" dirty="0" smtClean="0"/>
              <a:t>Показать неубедительность аргументов</a:t>
            </a:r>
          </a:p>
          <a:p>
            <a:r>
              <a:rPr lang="ru-RU" sz="2800" dirty="0" smtClean="0"/>
              <a:t>Показать недостоверность источников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66762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Социально-психологические аспекты спора.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Физическое благополучие</a:t>
            </a:r>
          </a:p>
          <a:p>
            <a:r>
              <a:rPr lang="ru-RU" sz="2800" b="1" i="1" dirty="0"/>
              <a:t>Экономические и социальные </a:t>
            </a:r>
            <a:r>
              <a:rPr lang="ru-RU" sz="2800" b="1" i="1" dirty="0" smtClean="0"/>
              <a:t>интересы</a:t>
            </a:r>
          </a:p>
          <a:p>
            <a:r>
              <a:rPr lang="ru-RU" sz="2800" b="1" i="1" dirty="0"/>
              <a:t>Чувство собственного </a:t>
            </a:r>
            <a:r>
              <a:rPr lang="ru-RU" sz="2800" b="1" i="1" dirty="0" smtClean="0"/>
              <a:t>достоинства</a:t>
            </a:r>
          </a:p>
          <a:p>
            <a:r>
              <a:rPr lang="ru-RU" sz="2800" b="1" i="1" dirty="0"/>
              <a:t>Справедливость и право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9860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Э</a:t>
            </a:r>
            <a:r>
              <a:rPr lang="ru-RU" i="1" dirty="0" smtClean="0"/>
              <a:t>ристика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- это искусство </a:t>
            </a:r>
            <a:r>
              <a:rPr lang="ru-RU" sz="2800" dirty="0"/>
              <a:t>ведения </a:t>
            </a:r>
            <a:r>
              <a:rPr lang="ru-RU" sz="2800" dirty="0" smtClean="0"/>
              <a:t>спора</a:t>
            </a:r>
            <a:r>
              <a:rPr lang="ru-RU" sz="2800" i="1" dirty="0" smtClean="0"/>
              <a:t>.</a:t>
            </a:r>
            <a:r>
              <a:rPr lang="ru-RU" sz="2800" dirty="0" smtClean="0"/>
              <a:t> </a:t>
            </a:r>
            <a:r>
              <a:rPr lang="ru-RU" sz="2800" dirty="0"/>
              <a:t>Эристика является интегральным искусством, возникающим на стыке знаний и умений вырабатываемых логикой, психологией, этикой и риторикой.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b="1" dirty="0" smtClean="0"/>
              <a:t>Основные признаки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доказательность </a:t>
            </a:r>
            <a:r>
              <a:rPr lang="ru-RU" sz="2800" dirty="0"/>
              <a:t>и </a:t>
            </a:r>
            <a:r>
              <a:rPr lang="ru-RU" sz="2800" dirty="0" smtClean="0"/>
              <a:t>убедительность.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66598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009" y="0"/>
            <a:ext cx="9525700" cy="7045036"/>
          </a:xfrm>
        </p:spPr>
      </p:pic>
    </p:spTree>
    <p:extLst>
      <p:ext uri="{BB962C8B-B14F-4D97-AF65-F5344CB8AC3E}">
        <p14:creationId xmlns:p14="http://schemas.microsoft.com/office/powerpoint/2010/main" xmlns="" val="730901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436418"/>
            <a:ext cx="9755139" cy="6567055"/>
          </a:xfrm>
        </p:spPr>
      </p:pic>
    </p:spTree>
    <p:extLst>
      <p:ext uri="{BB962C8B-B14F-4D97-AF65-F5344CB8AC3E}">
        <p14:creationId xmlns:p14="http://schemas.microsoft.com/office/powerpoint/2010/main" xmlns="" val="198484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1727" y="609600"/>
            <a:ext cx="10120746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799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564" y="249383"/>
            <a:ext cx="7676207" cy="6359236"/>
          </a:xfrm>
        </p:spPr>
      </p:pic>
    </p:spTree>
    <p:extLst>
      <p:ext uri="{BB962C8B-B14F-4D97-AF65-F5344CB8AC3E}">
        <p14:creationId xmlns:p14="http://schemas.microsoft.com/office/powerpoint/2010/main" xmlns="" val="248886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487" y="609600"/>
            <a:ext cx="8463515" cy="6248400"/>
          </a:xfrm>
        </p:spPr>
      </p:pic>
    </p:spTree>
    <p:extLst>
      <p:ext uri="{BB962C8B-B14F-4D97-AF65-F5344CB8AC3E}">
        <p14:creationId xmlns:p14="http://schemas.microsoft.com/office/powerpoint/2010/main" xmlns="" val="109210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35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Рекомендации: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79418"/>
            <a:ext cx="8596668" cy="5278581"/>
          </a:xfrm>
        </p:spPr>
        <p:txBody>
          <a:bodyPr>
            <a:noAutofit/>
          </a:bodyPr>
          <a:lstStyle/>
          <a:p>
            <a:pPr lvl="1"/>
            <a:r>
              <a:rPr lang="ru-RU" sz="2400" dirty="0">
                <a:cs typeface="Arial" panose="020B0604020202020204" pitchFamily="34" charset="0"/>
              </a:rPr>
              <a:t>Если есть возможность достичь согласия без спора, лучше ею воспользоваться</a:t>
            </a:r>
            <a:r>
              <a:rPr lang="ru-RU" sz="2400" dirty="0" smtClean="0">
                <a:cs typeface="Arial" panose="020B0604020202020204" pitchFamily="34" charset="0"/>
              </a:rPr>
              <a:t>.</a:t>
            </a:r>
            <a:endParaRPr lang="ru-RU" sz="2400" dirty="0">
              <a:cs typeface="Arial" panose="020B0604020202020204" pitchFamily="34" charset="0"/>
            </a:endParaRPr>
          </a:p>
          <a:p>
            <a:pPr lvl="1"/>
            <a:r>
              <a:rPr lang="ru-RU" sz="2400" dirty="0">
                <a:cs typeface="Arial" panose="020B0604020202020204" pitchFamily="34" charset="0"/>
              </a:rPr>
              <a:t>Не спорьте по мелочам; если уж спорить, то только по </a:t>
            </a:r>
            <a:r>
              <a:rPr lang="ru-RU" sz="2400" dirty="0" smtClean="0">
                <a:cs typeface="Arial" panose="020B0604020202020204" pitchFamily="34" charset="0"/>
              </a:rPr>
              <a:t>принципиальным </a:t>
            </a:r>
            <a:r>
              <a:rPr lang="ru-RU" sz="2400" dirty="0">
                <a:cs typeface="Arial" panose="020B0604020202020204" pitchFamily="34" charset="0"/>
              </a:rPr>
              <a:t>вопросам</a:t>
            </a:r>
            <a:r>
              <a:rPr lang="ru-RU" sz="2400" dirty="0" smtClean="0">
                <a:cs typeface="Arial" panose="020B0604020202020204" pitchFamily="34" charset="0"/>
              </a:rPr>
              <a:t>.</a:t>
            </a:r>
            <a:r>
              <a:rPr lang="ru-RU" sz="2400" dirty="0">
                <a:cs typeface="Arial" panose="020B0604020202020204" pitchFamily="34" charset="0"/>
              </a:rPr>
              <a:t> </a:t>
            </a:r>
          </a:p>
          <a:p>
            <a:pPr lvl="1"/>
            <a:r>
              <a:rPr lang="ru-RU" sz="2400" dirty="0">
                <a:cs typeface="Arial" panose="020B0604020202020204" pitchFamily="34" charset="0"/>
              </a:rPr>
              <a:t>Почву для спора образует наличие несовместимых позиций относительно одного и того же предмета; если же позиции совместимы, нужда в споре отпадает</a:t>
            </a:r>
            <a:r>
              <a:rPr lang="ru-RU" sz="2400" dirty="0" smtClean="0">
                <a:cs typeface="Arial" panose="020B0604020202020204" pitchFamily="34" charset="0"/>
              </a:rPr>
              <a:t>.</a:t>
            </a:r>
            <a:endParaRPr lang="ru-RU" sz="2400" dirty="0">
              <a:cs typeface="Arial" panose="020B0604020202020204" pitchFamily="34" charset="0"/>
            </a:endParaRPr>
          </a:p>
          <a:p>
            <a:pPr lvl="1"/>
            <a:r>
              <a:rPr lang="ru-RU" sz="2400" dirty="0">
                <a:cs typeface="Arial" panose="020B0604020202020204" pitchFamily="34" charset="0"/>
              </a:rPr>
              <a:t>Спор должен быть предметным, а предмет спора - достаточно </a:t>
            </a:r>
            <a:r>
              <a:rPr lang="ru-RU" sz="2400" dirty="0" smtClean="0">
                <a:cs typeface="Arial" panose="020B0604020202020204" pitchFamily="34" charset="0"/>
              </a:rPr>
              <a:t>ясным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неизменным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всем его протяжении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20556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</TotalTime>
  <Words>739</Words>
  <Application>Microsoft Office PowerPoint</Application>
  <PresentationFormat>Произвольный</PresentationFormat>
  <Paragraphs>76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Культура спора </vt:lpstr>
      <vt:lpstr>Спор </vt:lpstr>
      <vt:lpstr>Эристика</vt:lpstr>
      <vt:lpstr>Слайд 4</vt:lpstr>
      <vt:lpstr>Слайд 5</vt:lpstr>
      <vt:lpstr>Слайд 6</vt:lpstr>
      <vt:lpstr>Слайд 7</vt:lpstr>
      <vt:lpstr>Слайд 8</vt:lpstr>
      <vt:lpstr>Рекомендации:</vt:lpstr>
      <vt:lpstr>Слайд 10</vt:lpstr>
      <vt:lpstr>Дискуссия </vt:lpstr>
      <vt:lpstr>Полемика</vt:lpstr>
      <vt:lpstr>Стратегия и тактика спора </vt:lpstr>
      <vt:lpstr>Тактические приемы</vt:lpstr>
      <vt:lpstr>Логические аспекты спора.  Вопросно-ответный комплекс (ВОК) </vt:lpstr>
      <vt:lpstr>Вопрос</vt:lpstr>
      <vt:lpstr>По характеру неизвестной информации выделяют</vt:lpstr>
      <vt:lpstr>По строению вопросы делят на </vt:lpstr>
      <vt:lpstr>Ответ</vt:lpstr>
      <vt:lpstr>Аргументация</vt:lpstr>
      <vt:lpstr>Опровержение</vt:lpstr>
      <vt:lpstr>Социально-психологические аспекты спора.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спора</dc:title>
  <dc:creator>Пользователь</dc:creator>
  <cp:lastModifiedBy>Руслан</cp:lastModifiedBy>
  <cp:revision>18</cp:revision>
  <dcterms:created xsi:type="dcterms:W3CDTF">2021-11-22T04:48:19Z</dcterms:created>
  <dcterms:modified xsi:type="dcterms:W3CDTF">2023-09-29T22:52:55Z</dcterms:modified>
</cp:coreProperties>
</file>