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264" r:id="rId2"/>
    <p:sldMasterId id="2147485881" r:id="rId3"/>
    <p:sldMasterId id="2147486073" r:id="rId4"/>
    <p:sldMasterId id="2147486097" r:id="rId5"/>
    <p:sldMasterId id="2147486121" r:id="rId6"/>
  </p:sldMasterIdLst>
  <p:sldIdLst>
    <p:sldId id="266" r:id="rId7"/>
    <p:sldId id="501" r:id="rId8"/>
    <p:sldId id="524" r:id="rId9"/>
    <p:sldId id="522" r:id="rId10"/>
    <p:sldId id="526" r:id="rId11"/>
    <p:sldId id="525" r:id="rId12"/>
    <p:sldId id="523" r:id="rId13"/>
    <p:sldId id="519" r:id="rId14"/>
    <p:sldId id="520" r:id="rId15"/>
    <p:sldId id="518" r:id="rId16"/>
    <p:sldId id="516" r:id="rId17"/>
    <p:sldId id="517" r:id="rId18"/>
    <p:sldId id="502" r:id="rId19"/>
    <p:sldId id="503" r:id="rId20"/>
    <p:sldId id="489" r:id="rId21"/>
    <p:sldId id="504" r:id="rId22"/>
    <p:sldId id="490" r:id="rId23"/>
    <p:sldId id="505" r:id="rId24"/>
    <p:sldId id="507" r:id="rId25"/>
    <p:sldId id="508" r:id="rId26"/>
    <p:sldId id="509" r:id="rId27"/>
    <p:sldId id="478" r:id="rId28"/>
    <p:sldId id="513" r:id="rId29"/>
    <p:sldId id="510" r:id="rId30"/>
    <p:sldId id="511" r:id="rId31"/>
    <p:sldId id="512" r:id="rId32"/>
    <p:sldId id="506" r:id="rId33"/>
    <p:sldId id="483"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102" y="-5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3" y="3307359"/>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3"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7CBE928C-EB82-4FC6-98C3-D0154E97C19E}" type="datetimeFigureOut">
              <a:rPr lang="ru-RU">
                <a:solidFill>
                  <a:srgbClr val="FF9000"/>
                </a:solidFill>
              </a:rPr>
              <a:pPr>
                <a:defRPr/>
              </a:pPr>
              <a:t>20.02.2020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8FECDA0C-C563-4539-A65B-8AE12CAD6B23}"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46649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CA177E6A-91DE-4EBC-BBF5-611B708565F8}" type="datetimeFigureOut">
              <a:rPr lang="ru-RU">
                <a:solidFill>
                  <a:srgbClr val="FF9000"/>
                </a:solidFill>
              </a:rPr>
              <a:pPr>
                <a:defRPr/>
              </a:pPr>
              <a:t>20.02.2020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1035B156-8482-4E5D-BA1B-D08EFBC2F67C}"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49947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2"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0353927-2CA8-46E7-ADEB-D175C8302BEA}" type="datetimeFigureOut">
              <a:rPr lang="ru-RU">
                <a:solidFill>
                  <a:srgbClr val="FF9000"/>
                </a:solidFill>
              </a:rPr>
              <a:pPr>
                <a:defRPr/>
              </a:pPr>
              <a:t>20.02.2020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B8758133-E974-4300-AE28-4429855B0C3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249593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053FF4-8D6B-4F89-BE4C-4D103CB677A2}"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57BE8B-5F3B-4151-A5DB-2FF5E71752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64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5BB6B2-6F4D-407D-9E11-5EEF5B78F490}"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A0AF57-4EE8-419B-AD6A-B004D71D849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119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2A5A07C-6992-469C-A5D8-E02344D2BFDC}"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B89B359-2E1E-46EC-89F8-B60CE292B6E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117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67CC96-B2B5-49CC-96B2-51762B5FD938}"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AD3866-A1AC-45BD-AED9-F408047DFF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D328152-E714-4E91-8F1D-62137C37BBB5}" type="datetimeFigureOut">
              <a:rPr lang="ru-RU">
                <a:solidFill>
                  <a:prstClr val="black">
                    <a:tint val="75000"/>
                  </a:prstClr>
                </a:solidFill>
              </a:rPr>
              <a:pPr>
                <a:defRPr/>
              </a:pPr>
              <a:t>20.02.2020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AD975B8-0707-483B-AD64-389B4E2817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1810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36373C-D898-4B42-BC0A-E69A2E443B79}" type="datetimeFigureOut">
              <a:rPr lang="ru-RU">
                <a:solidFill>
                  <a:prstClr val="black">
                    <a:tint val="75000"/>
                  </a:prstClr>
                </a:solidFill>
              </a:rPr>
              <a:pPr>
                <a:defRPr/>
              </a:pPr>
              <a:t>20.02.2020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DBB8564-749E-470E-B180-DAADA12B4B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6961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F899FCB-DC1C-4305-BD4B-89DDDB1F28E6}" type="datetimeFigureOut">
              <a:rPr lang="ru-RU">
                <a:solidFill>
                  <a:prstClr val="black">
                    <a:tint val="75000"/>
                  </a:prstClr>
                </a:solidFill>
              </a:rPr>
              <a:pPr>
                <a:defRPr/>
              </a:pPr>
              <a:t>20.02.2020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4BF74C2-AEBF-4BCA-A8CF-55E4D54FBB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7919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B1E58BD-848C-4DAA-9C63-C0262471E596}"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B60E19E-12D5-425B-A673-A4D0246C21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593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333E71D-737D-4873-B54B-826AFDAE271A}" type="datetimeFigureOut">
              <a:rPr lang="ru-RU">
                <a:solidFill>
                  <a:srgbClr val="FF9000"/>
                </a:solidFill>
              </a:rPr>
              <a:pPr>
                <a:defRPr/>
              </a:pPr>
              <a:t>20.02.2020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6A1D2D28-C00E-45F4-B64F-1B5C1CDACBB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28563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6391D9E-01DA-4B16-B6F4-7C5DCF297C11}"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FF2060D-174F-412A-8D5F-F588F2636F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03316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F5F1BD9-F9CA-40DD-83BE-249039D62901}"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6A60D3C-D634-4709-81CE-86B1C08A2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170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774BE07-ABD4-4C61-BEB0-3A97993B9798}"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C7B51B-36E6-41B9-908A-55A0E7EA3F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65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9485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385136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25871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468864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8" name="Footer Placeholder 7"/>
          <p:cNvSpPr>
            <a:spLocks noGrp="1"/>
          </p:cNvSpPr>
          <p:nvPr>
            <p:ph type="ftr" sz="quarter" idx="11"/>
          </p:nvPr>
        </p:nvSpPr>
        <p:spPr/>
        <p:txBody>
          <a:bodyPr/>
          <a:lstStyle/>
          <a:p>
            <a:endParaRPr lang="ru-RU">
              <a:solidFill>
                <a:srgbClr val="575F6D">
                  <a:lumMod val="90000"/>
                  <a:lumOff val="1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397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4" name="Footer Placeholder 3"/>
          <p:cNvSpPr>
            <a:spLocks noGrp="1"/>
          </p:cNvSpPr>
          <p:nvPr>
            <p:ph type="ftr" sz="quarter" idx="11"/>
          </p:nvPr>
        </p:nvSpPr>
        <p:spPr/>
        <p:txBody>
          <a:bodyPr/>
          <a:lstStyle/>
          <a:p>
            <a:endParaRPr lang="ru-RU">
              <a:solidFill>
                <a:srgbClr val="575F6D">
                  <a:lumMod val="90000"/>
                  <a:lumOff val="1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156729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3" name="Footer Placeholder 2"/>
          <p:cNvSpPr>
            <a:spLocks noGrp="1"/>
          </p:cNvSpPr>
          <p:nvPr>
            <p:ph type="ftr" sz="quarter" idx="11"/>
          </p:nvPr>
        </p:nvSpPr>
        <p:spPr/>
        <p:txBody>
          <a:bodyPr/>
          <a:lstStyle/>
          <a:p>
            <a:endParaRPr lang="ru-RU">
              <a:solidFill>
                <a:srgbClr val="575F6D">
                  <a:lumMod val="90000"/>
                  <a:lumOff val="1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4757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4"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4"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05738114-7161-44AA-9C40-5DD5DFEC60B2}" type="datetimeFigureOut">
              <a:rPr lang="ru-RU">
                <a:solidFill>
                  <a:srgbClr val="FF9000"/>
                </a:solidFill>
              </a:rPr>
              <a:pPr>
                <a:defRPr/>
              </a:pPr>
              <a:t>20.02.2020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E9E3E9E1-C004-429E-89BC-1429DD7ECCF8}"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169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87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506634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2340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20.02.2020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334010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EAF463A-BC7C-46EE-9F1E-7F377CCA4891}" type="datetimeFigureOut">
              <a:rPr lang="en-US" smtClean="0">
                <a:solidFill>
                  <a:srgbClr val="C9C2D1">
                    <a:shade val="90000"/>
                  </a:srgbClr>
                </a:solidFill>
              </a:rPr>
              <a:pPr/>
              <a:t>2/20/2020</a:t>
            </a:fld>
            <a:endParaRPr lang="en-US">
              <a:solidFill>
                <a:srgbClr val="C9C2D1">
                  <a:shade val="90000"/>
                </a:srgbClr>
              </a:solidFill>
            </a:endParaRPr>
          </a:p>
        </p:txBody>
      </p:sp>
      <p:sp>
        <p:nvSpPr>
          <p:cNvPr id="19" name="Нижний колонтитул 18"/>
          <p:cNvSpPr>
            <a:spLocks noGrp="1"/>
          </p:cNvSpPr>
          <p:nvPr>
            <p:ph type="ftr" sz="quarter" idx="11"/>
          </p:nvPr>
        </p:nvSpPr>
        <p:spPr/>
        <p:txBody>
          <a:bodyPr/>
          <a:lstStyle/>
          <a:p>
            <a:endParaRPr lang="en-US">
              <a:solidFill>
                <a:srgbClr val="C9C2D1">
                  <a:shade val="90000"/>
                </a:srgbClr>
              </a:solidFill>
            </a:endParaRPr>
          </a:p>
        </p:txBody>
      </p:sp>
      <p:sp>
        <p:nvSpPr>
          <p:cNvPr id="27" name="Номер слайда 26"/>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37741143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24797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solidFill>
                  <a:srgbClr val="C9C2D1">
                    <a:shade val="90000"/>
                  </a:srgbClr>
                </a:solidFill>
              </a:rPr>
              <a:pPr/>
              <a:t>2/20/2020</a:t>
            </a:fld>
            <a:endParaRPr lang="en-US">
              <a:solidFill>
                <a:srgbClr val="C9C2D1">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C9C2D1">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211138153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896201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7" y="1859761"/>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7"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8" name="Нижний колонтитул 7"/>
          <p:cNvSpPr>
            <a:spLocks noGrp="1"/>
          </p:cNvSpPr>
          <p:nvPr>
            <p:ph type="ftr" sz="quarter" idx="11"/>
          </p:nvPr>
        </p:nvSpPr>
        <p:spPr/>
        <p:txBody>
          <a:bodyPr/>
          <a:lstStyle/>
          <a:p>
            <a:endParaRPr lang="en-US">
              <a:solidFill>
                <a:srgbClr val="69676D">
                  <a:shade val="90000"/>
                </a:srgbClr>
              </a:solidFill>
            </a:endParaRPr>
          </a:p>
        </p:txBody>
      </p:sp>
      <p:sp>
        <p:nvSpPr>
          <p:cNvPr id="9" name="Номер слайда 8"/>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182836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4" name="Нижний колонтитул 3"/>
          <p:cNvSpPr>
            <a:spLocks noGrp="1"/>
          </p:cNvSpPr>
          <p:nvPr>
            <p:ph type="ftr" sz="quarter" idx="11"/>
          </p:nvPr>
        </p:nvSpPr>
        <p:spPr/>
        <p:txBody>
          <a:bodyPr/>
          <a:lstStyle/>
          <a:p>
            <a:endParaRPr lang="en-US">
              <a:solidFill>
                <a:srgbClr val="69676D">
                  <a:shade val="90000"/>
                </a:srgbClr>
              </a:solidFill>
            </a:endParaRPr>
          </a:p>
        </p:txBody>
      </p:sp>
      <p:sp>
        <p:nvSpPr>
          <p:cNvPr id="5" name="Номер слайда 4"/>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13066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7"/>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4"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4EBC80-1BC4-44DC-9656-02E29C1632F8}" type="datetimeFigureOut">
              <a:rPr lang="ru-RU">
                <a:solidFill>
                  <a:srgbClr val="FF9000"/>
                </a:solidFill>
              </a:rPr>
              <a:pPr>
                <a:defRPr/>
              </a:pPr>
              <a:t>20.02.2020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E1815CC4-C9A6-4FB6-99E9-5F8F36EC2C7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822171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3" name="Нижний колонтитул 2"/>
          <p:cNvSpPr>
            <a:spLocks noGrp="1"/>
          </p:cNvSpPr>
          <p:nvPr>
            <p:ph type="ftr" sz="quarter" idx="11"/>
          </p:nvPr>
        </p:nvSpPr>
        <p:spPr/>
        <p:txBody>
          <a:bodyPr/>
          <a:lstStyle/>
          <a:p>
            <a:endParaRPr lang="en-US">
              <a:solidFill>
                <a:srgbClr val="69676D">
                  <a:shade val="90000"/>
                </a:srgb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45692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125577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Заголовок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a:xfrm>
            <a:off x="8077200" y="6356354"/>
            <a:ext cx="609600" cy="365125"/>
          </a:xfrm>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1" name="Полилиния 10"/>
          <p:cNvSpPr>
            <a:spLocks/>
          </p:cNvSpPr>
          <p:nvPr/>
        </p:nvSpPr>
        <p:spPr bwMode="auto">
          <a:xfrm flipV="1">
            <a:off x="4381500" y="621982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val="1269879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783248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2/20/2020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557861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20.02.2020</a:t>
            </a:fld>
            <a:endParaRPr lang="ru-RU">
              <a:solidFill>
                <a:srgbClr val="ACCBF9"/>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a:xfrm>
            <a:off x="7991475" y="6429375"/>
            <a:ext cx="876300" cy="292100"/>
          </a:xfrm>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smtClean="0"/>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Tree>
    <p:extLst>
      <p:ext uri="{BB962C8B-B14F-4D97-AF65-F5344CB8AC3E}">
        <p14:creationId xmlns:p14="http://schemas.microsoft.com/office/powerpoint/2010/main" val="2452288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166214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20.02.2020</a:t>
            </a:fld>
            <a:endParaRPr lang="ru-RU">
              <a:solidFill>
                <a:srgbClr val="ACCBF9"/>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ndParaRPr>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smtClean="0"/>
              <a:t>Образец заголовка</a:t>
            </a:r>
            <a:endParaRPr lang="en-US" dirty="0"/>
          </a:p>
        </p:txBody>
      </p:sp>
    </p:spTree>
    <p:extLst>
      <p:ext uri="{BB962C8B-B14F-4D97-AF65-F5344CB8AC3E}">
        <p14:creationId xmlns:p14="http://schemas.microsoft.com/office/powerpoint/2010/main" val="1635215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108926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8" name="Footer Placeholder 7"/>
          <p:cNvSpPr>
            <a:spLocks noGrp="1"/>
          </p:cNvSpPr>
          <p:nvPr>
            <p:ph type="ftr" sz="quarter" idx="11"/>
          </p:nvPr>
        </p:nvSpPr>
        <p:spPr/>
        <p:txBody>
          <a:bodyPr/>
          <a:lstStyle/>
          <a:p>
            <a:endParaRPr lang="ru-RU">
              <a:solidFill>
                <a:srgbClr val="242852"/>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8594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5"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4" y="2389192"/>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2" y="2389192"/>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pPr>
              <a:defRPr/>
            </a:pPr>
            <a:fld id="{D8D4C233-82C5-42E9-92D4-B5EF163746B1}" type="datetimeFigureOut">
              <a:rPr lang="ru-RU">
                <a:solidFill>
                  <a:srgbClr val="FF9000"/>
                </a:solidFill>
              </a:rPr>
              <a:pPr>
                <a:defRPr/>
              </a:pPr>
              <a:t>20.02.2020</a:t>
            </a:fld>
            <a:endParaRPr lang="ru-RU">
              <a:solidFill>
                <a:srgbClr val="FF9000"/>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9" name="Slide Number Placeholder 5"/>
          <p:cNvSpPr>
            <a:spLocks noGrp="1"/>
          </p:cNvSpPr>
          <p:nvPr>
            <p:ph type="sldNum" sz="quarter" idx="12"/>
          </p:nvPr>
        </p:nvSpPr>
        <p:spPr/>
        <p:txBody>
          <a:bodyPr/>
          <a:lstStyle>
            <a:lvl1pPr>
              <a:defRPr/>
            </a:lvl1pPr>
          </a:lstStyle>
          <a:p>
            <a:pPr>
              <a:defRPr/>
            </a:pPr>
            <a:fld id="{8CA2C95D-A88F-44C6-9B04-712B9F24BD1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230016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4" name="Footer Placeholder 3"/>
          <p:cNvSpPr>
            <a:spLocks noGrp="1"/>
          </p:cNvSpPr>
          <p:nvPr>
            <p:ph type="ftr" sz="quarter" idx="11"/>
          </p:nvPr>
        </p:nvSpPr>
        <p:spPr/>
        <p:txBody>
          <a:bodyPr/>
          <a:lstStyle/>
          <a:p>
            <a:endParaRPr lang="ru-RU">
              <a:solidFill>
                <a:srgbClr val="242852"/>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Tree>
    <p:extLst>
      <p:ext uri="{BB962C8B-B14F-4D97-AF65-F5344CB8AC3E}">
        <p14:creationId xmlns:p14="http://schemas.microsoft.com/office/powerpoint/2010/main" val="1029919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3" name="Footer Placeholder 2"/>
          <p:cNvSpPr>
            <a:spLocks noGrp="1"/>
          </p:cNvSpPr>
          <p:nvPr>
            <p:ph type="ftr" sz="quarter" idx="11"/>
          </p:nvPr>
        </p:nvSpPr>
        <p:spPr/>
        <p:txBody>
          <a:bodyPr/>
          <a:lstStyle/>
          <a:p>
            <a:endParaRPr lang="ru-RU">
              <a:solidFill>
                <a:srgbClr val="242852"/>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2237261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20.02.2020</a:t>
            </a:fld>
            <a:endParaRPr lang="ru-RU">
              <a:solidFill>
                <a:srgbClr val="ACCBF9"/>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Tree>
    <p:extLst>
      <p:ext uri="{BB962C8B-B14F-4D97-AF65-F5344CB8AC3E}">
        <p14:creationId xmlns:p14="http://schemas.microsoft.com/office/powerpoint/2010/main" val="425147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20.02.2020</a:t>
            </a:fld>
            <a:endParaRPr lang="ru-RU">
              <a:solidFill>
                <a:srgbClr val="ACCBF9"/>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Tree>
    <p:extLst>
      <p:ext uri="{BB962C8B-B14F-4D97-AF65-F5344CB8AC3E}">
        <p14:creationId xmlns:p14="http://schemas.microsoft.com/office/powerpoint/2010/main" val="3585874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794662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20.02.2020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1960022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6866" name="Rectangle 2"/>
          <p:cNvSpPr>
            <a:spLocks noChangeArrowheads="1"/>
          </p:cNvSpPr>
          <p:nvPr/>
        </p:nvSpPr>
        <p:spPr bwMode="ltGray">
          <a:xfrm>
            <a:off x="1" y="0"/>
            <a:ext cx="825500" cy="6858000"/>
          </a:xfrm>
          <a:prstGeom prst="rect">
            <a:avLst/>
          </a:prstGeom>
          <a:solidFill>
            <a:schemeClr val="tx2">
              <a:alpha val="50000"/>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
        <p:nvSpPr>
          <p:cNvPr id="36867"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lvl1pPr>
          </a:lstStyle>
          <a:p>
            <a:pPr lvl="0"/>
            <a:r>
              <a:rPr lang="ru-RU" noProof="0" smtClean="0"/>
              <a:t>Щелчок правит образец заголовка</a:t>
            </a:r>
          </a:p>
        </p:txBody>
      </p:sp>
      <p:sp>
        <p:nvSpPr>
          <p:cNvPr id="36868"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pPr lvl="0"/>
            <a:r>
              <a:rPr lang="ru-RU" noProof="0" smtClean="0"/>
              <a:t>Щелчок правит образец подзаголовка</a:t>
            </a:r>
          </a:p>
        </p:txBody>
      </p:sp>
      <p:sp>
        <p:nvSpPr>
          <p:cNvPr id="36869" name="Rectangle 5"/>
          <p:cNvSpPr>
            <a:spLocks noGrp="1" noChangeArrowheads="1"/>
          </p:cNvSpPr>
          <p:nvPr>
            <p:ph type="dt" sz="half" idx="2"/>
          </p:nvPr>
        </p:nvSpPr>
        <p:spPr/>
        <p:txBody>
          <a:bodyPr/>
          <a:lstStyle>
            <a:lvl1pPr>
              <a:defRPr>
                <a:solidFill>
                  <a:srgbClr val="CCECFF"/>
                </a:solidFill>
              </a:defRPr>
            </a:lvl1pPr>
          </a:lstStyle>
          <a:p>
            <a:endParaRPr lang="ru-RU"/>
          </a:p>
        </p:txBody>
      </p:sp>
      <p:sp>
        <p:nvSpPr>
          <p:cNvPr id="36870" name="Rectangle 6"/>
          <p:cNvSpPr>
            <a:spLocks noGrp="1" noChangeArrowheads="1"/>
          </p:cNvSpPr>
          <p:nvPr>
            <p:ph type="ftr" sz="quarter" idx="3"/>
          </p:nvPr>
        </p:nvSpPr>
        <p:spPr/>
        <p:txBody>
          <a:bodyPr/>
          <a:lstStyle>
            <a:lvl1pPr>
              <a:defRPr>
                <a:solidFill>
                  <a:srgbClr val="CCECFF"/>
                </a:solidFill>
              </a:defRPr>
            </a:lvl1pPr>
          </a:lstStyle>
          <a:p>
            <a:endParaRPr lang="ru-RU"/>
          </a:p>
        </p:txBody>
      </p:sp>
      <p:sp>
        <p:nvSpPr>
          <p:cNvPr id="36871" name="Rectangle 7"/>
          <p:cNvSpPr>
            <a:spLocks noGrp="1" noChangeArrowheads="1"/>
          </p:cNvSpPr>
          <p:nvPr>
            <p:ph type="sldNum" sz="quarter" idx="4"/>
          </p:nvPr>
        </p:nvSpPr>
        <p:spPr/>
        <p:txBody>
          <a:bodyPr/>
          <a:lstStyle>
            <a:lvl1pPr>
              <a:defRPr>
                <a:solidFill>
                  <a:srgbClr val="CCECFF"/>
                </a:solidFill>
              </a:defRPr>
            </a:lvl1pPr>
          </a:lstStyle>
          <a:p>
            <a:fld id="{7E74C185-65D6-4DB3-B342-772AD0D6A55E}" type="slidenum">
              <a:rPr lang="ru-RU"/>
              <a:pPr/>
              <a:t>‹#›</a:t>
            </a:fld>
            <a:endParaRPr lang="ru-RU"/>
          </a:p>
        </p:txBody>
      </p:sp>
      <p:sp>
        <p:nvSpPr>
          <p:cNvPr id="36872" name="Rectangle 8"/>
          <p:cNvSpPr>
            <a:spLocks noChangeArrowheads="1"/>
          </p:cNvSpPr>
          <p:nvPr/>
        </p:nvSpPr>
        <p:spPr bwMode="ltGray">
          <a:xfrm>
            <a:off x="2" y="3543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91003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6866"/>
                                        </p:tgtEl>
                                        <p:attrNameLst>
                                          <p:attrName>style.visibility</p:attrName>
                                        </p:attrNameLst>
                                      </p:cBhvr>
                                      <p:to>
                                        <p:strVal val="visible"/>
                                      </p:to>
                                    </p:set>
                                    <p:animEffect transition="in" filter="wipe(up)">
                                      <p:cBhvr>
                                        <p:cTn id="7" dur="500"/>
                                        <p:tgtEl>
                                          <p:spTgt spid="36866"/>
                                        </p:tgtEl>
                                      </p:cBhvr>
                                    </p:animEffect>
                                  </p:childTnLst>
                                </p:cTn>
                              </p:par>
                            </p:childTnLst>
                          </p:cTn>
                        </p:par>
                        <p:par>
                          <p:cTn id="8" fill="hold" nodeType="afterGroup">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36872"/>
                                        </p:tgtEl>
                                        <p:attrNameLst>
                                          <p:attrName>style.visibility</p:attrName>
                                        </p:attrNameLst>
                                      </p:cBhvr>
                                      <p:to>
                                        <p:strVal val="visible"/>
                                      </p:to>
                                    </p:set>
                                    <p:animEffect transition="in" filter="wipe(right)">
                                      <p:cBhvr>
                                        <p:cTn id="11"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7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6A75216B-B915-4305-98DA-212F6A443A7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070727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7F70FA4F-BED2-425E-81B7-D6F67264289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26865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06EB5D47-A1D2-42F8-A462-042BFB26C39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9906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28E961BC-94AC-4C15-85F1-2F3D7EE55BC0}" type="datetimeFigureOut">
              <a:rPr lang="ru-RU">
                <a:solidFill>
                  <a:srgbClr val="FF9000"/>
                </a:solidFill>
              </a:rPr>
              <a:pPr>
                <a:defRPr/>
              </a:pPr>
              <a:t>20.02.2020</a:t>
            </a:fld>
            <a:endParaRPr lang="ru-RU">
              <a:solidFill>
                <a:srgbClr val="FF9000"/>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5" name="Slide Number Placeholder 5"/>
          <p:cNvSpPr>
            <a:spLocks noGrp="1"/>
          </p:cNvSpPr>
          <p:nvPr>
            <p:ph type="sldNum" sz="quarter" idx="12"/>
          </p:nvPr>
        </p:nvSpPr>
        <p:spPr/>
        <p:txBody>
          <a:bodyPr/>
          <a:lstStyle>
            <a:lvl1pPr>
              <a:defRPr/>
            </a:lvl1pPr>
          </a:lstStyle>
          <a:p>
            <a:pPr>
              <a:defRPr/>
            </a:pPr>
            <a:fld id="{EF920E18-4192-4FF7-86B7-D14BB6C4BEE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96135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CCEC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CCECFF"/>
              </a:solidFill>
            </a:endParaRPr>
          </a:p>
        </p:txBody>
      </p:sp>
      <p:sp>
        <p:nvSpPr>
          <p:cNvPr id="9" name="Номер слайда 8"/>
          <p:cNvSpPr>
            <a:spLocks noGrp="1"/>
          </p:cNvSpPr>
          <p:nvPr>
            <p:ph type="sldNum" sz="quarter" idx="12"/>
          </p:nvPr>
        </p:nvSpPr>
        <p:spPr/>
        <p:txBody>
          <a:bodyPr/>
          <a:lstStyle>
            <a:lvl1pPr>
              <a:defRPr/>
            </a:lvl1pPr>
          </a:lstStyle>
          <a:p>
            <a:fld id="{CC26FE3E-B206-4DB6-97ED-A664DBB806D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88311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CCEC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CCECFF"/>
              </a:solidFill>
            </a:endParaRPr>
          </a:p>
        </p:txBody>
      </p:sp>
      <p:sp>
        <p:nvSpPr>
          <p:cNvPr id="5" name="Номер слайда 4"/>
          <p:cNvSpPr>
            <a:spLocks noGrp="1"/>
          </p:cNvSpPr>
          <p:nvPr>
            <p:ph type="sldNum" sz="quarter" idx="12"/>
          </p:nvPr>
        </p:nvSpPr>
        <p:spPr/>
        <p:txBody>
          <a:bodyPr/>
          <a:lstStyle>
            <a:lvl1pPr>
              <a:defRPr/>
            </a:lvl1pPr>
          </a:lstStyle>
          <a:p>
            <a:fld id="{88D22B06-C673-4DC9-81D7-69CCA14E154C}"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4220984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CCEC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CCECFF"/>
              </a:solidFill>
            </a:endParaRPr>
          </a:p>
        </p:txBody>
      </p:sp>
      <p:sp>
        <p:nvSpPr>
          <p:cNvPr id="4" name="Номер слайда 3"/>
          <p:cNvSpPr>
            <a:spLocks noGrp="1"/>
          </p:cNvSpPr>
          <p:nvPr>
            <p:ph type="sldNum" sz="quarter" idx="12"/>
          </p:nvPr>
        </p:nvSpPr>
        <p:spPr/>
        <p:txBody>
          <a:bodyPr/>
          <a:lstStyle>
            <a:lvl1pPr>
              <a:defRPr/>
            </a:lvl1pPr>
          </a:lstStyle>
          <a:p>
            <a:fld id="{33DE1CD5-BD70-48A6-B103-6534B5062CB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874062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57756BB5-15A0-4818-83E4-EA40D1359FC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949245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E0FD2D6A-F2E5-4CDB-9DCC-FB7B240F1C86}"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123617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3EC9F9D6-A669-4045-B8F9-AB0228C616B2}"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917689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8E4732F9-6F1A-4DC8-9167-44B9AEAE6FFB}"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393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685800" y="1981200"/>
            <a:ext cx="3810000" cy="4114800"/>
          </a:xfrm>
        </p:spPr>
        <p:txBody>
          <a:bodyPr/>
          <a:lstStyle/>
          <a:p>
            <a:endParaRPr lang="ru-RU"/>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841F662-87F3-46EC-BFD8-6FA963C1F5A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558996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артинк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4F54D2CF-150F-4315-8002-7EF7FA5C1EC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85536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D9F1141F-FCB8-47C2-BAA8-42F856FA0A44}"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55598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8F33C-3029-4F84-8A6F-4BF1F29C30CF}" type="datetimeFigureOut">
              <a:rPr lang="ru-RU">
                <a:solidFill>
                  <a:srgbClr val="FF9000"/>
                </a:solidFill>
              </a:rPr>
              <a:pPr>
                <a:defRPr/>
              </a:pPr>
              <a:t>20.02.2020</a:t>
            </a:fld>
            <a:endParaRPr lang="ru-RU">
              <a:solidFill>
                <a:srgbClr val="FF9000"/>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4" name="Slide Number Placeholder 5"/>
          <p:cNvSpPr>
            <a:spLocks noGrp="1"/>
          </p:cNvSpPr>
          <p:nvPr>
            <p:ph type="sldNum" sz="quarter" idx="12"/>
          </p:nvPr>
        </p:nvSpPr>
        <p:spPr/>
        <p:txBody>
          <a:bodyPr/>
          <a:lstStyle>
            <a:lvl1pPr>
              <a:defRPr/>
            </a:lvl1pPr>
          </a:lstStyle>
          <a:p>
            <a:pPr>
              <a:defRPr/>
            </a:pPr>
            <a:fld id="{0DACEEC7-EA6C-439A-97CF-0B785EF8B29A}"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355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8"/>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6" y="446089"/>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51"/>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0CFAC800-31E4-4F76-BD53-0D1230C2F7FE}" type="datetimeFigureOut">
              <a:rPr lang="ru-RU">
                <a:solidFill>
                  <a:srgbClr val="FF9000"/>
                </a:solidFill>
              </a:rPr>
              <a:pPr>
                <a:defRPr/>
              </a:pPr>
              <a:t>20.02.2020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D78D06C5-C602-472D-88F2-3996A73B9DF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2060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Рисунок с подписью">
    <p:spTree>
      <p:nvGrpSpPr>
        <p:cNvPr id="1" name=""/>
        <p:cNvGrpSpPr/>
        <p:nvPr/>
      </p:nvGrpSpPr>
      <p:grpSpPr>
        <a:xfrm>
          <a:off x="0" y="0"/>
          <a:ext cx="0" cy="0"/>
          <a:chOff x="0" y="0"/>
          <a:chExt cx="0" cy="0"/>
        </a:xfrm>
      </p:grpSpPr>
      <p:sp>
        <p:nvSpPr>
          <p:cNvPr id="5" name="Oval 31"/>
          <p:cNvSpPr/>
          <p:nvPr/>
        </p:nvSpPr>
        <p:spPr>
          <a:xfrm>
            <a:off x="5479249" y="1436864"/>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32"/>
          <p:cNvSpPr/>
          <p:nvPr/>
        </p:nvSpPr>
        <p:spPr>
          <a:xfrm>
            <a:off x="5650543" y="1411793"/>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27"/>
          <p:cNvSpPr/>
          <p:nvPr/>
        </p:nvSpPr>
        <p:spPr>
          <a:xfrm>
            <a:off x="4718763"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29"/>
          <p:cNvSpPr/>
          <p:nvPr/>
        </p:nvSpPr>
        <p:spPr>
          <a:xfrm>
            <a:off x="6132093" y="993077"/>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Oval 33"/>
          <p:cNvSpPr/>
          <p:nvPr/>
        </p:nvSpPr>
        <p:spPr>
          <a:xfrm>
            <a:off x="5059598"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2" name="Oval 34"/>
          <p:cNvSpPr/>
          <p:nvPr/>
        </p:nvSpPr>
        <p:spPr>
          <a:xfrm>
            <a:off x="6148802" y="1060597"/>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09444"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4"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rtlCol="0">
            <a:normAutofit/>
          </a:bodyPr>
          <a:lstStyle/>
          <a:p>
            <a:pPr lvl="0"/>
            <a:r>
              <a:rPr lang="ru-RU" noProof="0" smtClean="0"/>
              <a:t>Вставка рисунка</a:t>
            </a:r>
            <a:endParaRPr lang="en-US" noProof="0"/>
          </a:p>
        </p:txBody>
      </p:sp>
      <p:sp>
        <p:nvSpPr>
          <p:cNvPr id="13" name="Date Placeholder 4"/>
          <p:cNvSpPr>
            <a:spLocks noGrp="1"/>
          </p:cNvSpPr>
          <p:nvPr>
            <p:ph type="dt" sz="half" idx="15"/>
          </p:nvPr>
        </p:nvSpPr>
        <p:spPr/>
        <p:txBody>
          <a:bodyPr/>
          <a:lstStyle>
            <a:lvl1pPr>
              <a:defRPr/>
            </a:lvl1pPr>
          </a:lstStyle>
          <a:p>
            <a:pPr>
              <a:defRPr/>
            </a:pPr>
            <a:fld id="{AFEA4EC6-496B-4156-B1EC-107A71CC851F}" type="datetimeFigureOut">
              <a:rPr lang="ru-RU">
                <a:solidFill>
                  <a:srgbClr val="FF9000"/>
                </a:solidFill>
              </a:rPr>
              <a:pPr>
                <a:defRPr/>
              </a:pPr>
              <a:t>20.02.2020</a:t>
            </a:fld>
            <a:endParaRPr lang="ru-RU">
              <a:solidFill>
                <a:srgbClr val="FF9000"/>
              </a:solidFill>
            </a:endParaRPr>
          </a:p>
        </p:txBody>
      </p:sp>
      <p:sp>
        <p:nvSpPr>
          <p:cNvPr id="14" name="Footer Placeholder 5"/>
          <p:cNvSpPr>
            <a:spLocks noGrp="1"/>
          </p:cNvSpPr>
          <p:nvPr>
            <p:ph type="ftr" sz="quarter" idx="16"/>
          </p:nvPr>
        </p:nvSpPr>
        <p:spPr/>
        <p:txBody>
          <a:bodyPr/>
          <a:lstStyle>
            <a:lvl1pPr>
              <a:defRPr/>
            </a:lvl1pPr>
          </a:lstStyle>
          <a:p>
            <a:pPr>
              <a:defRPr/>
            </a:pPr>
            <a:endParaRPr lang="ru-RU">
              <a:solidFill>
                <a:srgbClr val="FF9000"/>
              </a:solidFill>
            </a:endParaRPr>
          </a:p>
        </p:txBody>
      </p:sp>
      <p:sp>
        <p:nvSpPr>
          <p:cNvPr id="15" name="Slide Number Placeholder 6"/>
          <p:cNvSpPr>
            <a:spLocks noGrp="1"/>
          </p:cNvSpPr>
          <p:nvPr>
            <p:ph type="sldNum" sz="quarter" idx="17"/>
          </p:nvPr>
        </p:nvSpPr>
        <p:spPr/>
        <p:txBody>
          <a:bodyPr/>
          <a:lstStyle>
            <a:lvl1pPr>
              <a:defRPr/>
            </a:lvl1pPr>
          </a:lstStyle>
          <a:p>
            <a:pPr>
              <a:defRPr/>
            </a:pPr>
            <a:fld id="{19043AA0-6CA9-4D43-A995-B23FF168737B}"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4111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9650" y="676275"/>
            <a:ext cx="712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1009650" y="1806575"/>
            <a:ext cx="71247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37313" y="5951542"/>
            <a:ext cx="2133600" cy="365125"/>
          </a:xfrm>
          <a:prstGeom prst="rect">
            <a:avLst/>
          </a:prstGeom>
        </p:spPr>
        <p:txBody>
          <a:bodyPr vert="horz" lIns="91440" tIns="45720" rIns="91440" bIns="45720" rtlCol="0" anchor="b"/>
          <a:lstStyle>
            <a:lvl1pPr algn="r">
              <a:defRPr sz="900">
                <a:solidFill>
                  <a:schemeClr val="tx2"/>
                </a:solidFill>
              </a:defRPr>
            </a:lvl1pPr>
          </a:lstStyle>
          <a:p>
            <a:pPr>
              <a:defRPr/>
            </a:pPr>
            <a:fld id="{DE943382-F65C-4BBB-BEB5-6A82BCD53E43}" type="datetimeFigureOut">
              <a:rPr lang="ru-RU">
                <a:solidFill>
                  <a:srgbClr val="FF9000"/>
                </a:solidFill>
                <a:latin typeface="Century Schoolbook" pitchFamily="18" charset="0"/>
              </a:rPr>
              <a:pPr>
                <a:defRPr/>
              </a:pPr>
              <a:t>20.02.2020</a:t>
            </a:fld>
            <a:endParaRPr lang="ru-RU">
              <a:solidFill>
                <a:srgbClr val="FF9000"/>
              </a:solidFill>
              <a:latin typeface="Century Schoolbook" pitchFamily="18" charset="0"/>
            </a:endParaRPr>
          </a:p>
        </p:txBody>
      </p:sp>
      <p:sp>
        <p:nvSpPr>
          <p:cNvPr id="5" name="Footer Placeholder 4"/>
          <p:cNvSpPr>
            <a:spLocks noGrp="1"/>
          </p:cNvSpPr>
          <p:nvPr>
            <p:ph type="ftr" sz="quarter" idx="3"/>
          </p:nvPr>
        </p:nvSpPr>
        <p:spPr>
          <a:xfrm>
            <a:off x="1181102" y="5951542"/>
            <a:ext cx="5256213" cy="365125"/>
          </a:xfrm>
          <a:prstGeom prst="rect">
            <a:avLst/>
          </a:prstGeom>
        </p:spPr>
        <p:txBody>
          <a:bodyPr vert="horz" lIns="91440" tIns="45720" rIns="91440" bIns="45720" rtlCol="0" anchor="b"/>
          <a:lstStyle>
            <a:lvl1pPr algn="l">
              <a:defRPr sz="900">
                <a:solidFill>
                  <a:schemeClr val="tx2"/>
                </a:solidFill>
              </a:defRPr>
            </a:lvl1pPr>
          </a:lstStyle>
          <a:p>
            <a:pPr>
              <a:defRPr/>
            </a:pPr>
            <a:endParaRPr lang="ru-RU">
              <a:solidFill>
                <a:srgbClr val="FF9000"/>
              </a:solidFill>
              <a:latin typeface="Century Schoolbook" pitchFamily="18" charset="0"/>
            </a:endParaRPr>
          </a:p>
        </p:txBody>
      </p:sp>
      <p:sp>
        <p:nvSpPr>
          <p:cNvPr id="6" name="Slide Number Placeholder 5"/>
          <p:cNvSpPr>
            <a:spLocks noGrp="1"/>
          </p:cNvSpPr>
          <p:nvPr>
            <p:ph type="sldNum" sz="quarter" idx="4"/>
          </p:nvPr>
        </p:nvSpPr>
        <p:spPr>
          <a:xfrm>
            <a:off x="573088" y="5951542"/>
            <a:ext cx="608012" cy="365125"/>
          </a:xfrm>
          <a:prstGeom prst="rect">
            <a:avLst/>
          </a:prstGeom>
        </p:spPr>
        <p:txBody>
          <a:bodyPr vert="horz" lIns="91440" tIns="45720" rIns="91440" bIns="45720" rtlCol="0" anchor="b"/>
          <a:lstStyle>
            <a:lvl1pPr algn="l">
              <a:defRPr sz="1800">
                <a:solidFill>
                  <a:schemeClr val="tx2"/>
                </a:solidFill>
              </a:defRPr>
            </a:lvl1pPr>
          </a:lstStyle>
          <a:p>
            <a:pPr>
              <a:defRPr/>
            </a:pPr>
            <a:fld id="{49AEE244-DEB3-4512-BBDC-7B7C83DE81AA}" type="slidenum">
              <a:rPr lang="ru-RU">
                <a:solidFill>
                  <a:srgbClr val="FF9000"/>
                </a:solidFill>
                <a:latin typeface="Century Schoolbook" pitchFamily="18" charset="0"/>
              </a:rPr>
              <a:pPr>
                <a:defRPr/>
              </a:pPr>
              <a:t>‹#›</a:t>
            </a:fld>
            <a:endParaRPr lang="ru-RU">
              <a:solidFill>
                <a:srgbClr val="FF9000"/>
              </a:solidFill>
              <a:latin typeface="Century Schoolbook" pitchFamily="18" charset="0"/>
            </a:endParaRPr>
          </a:p>
        </p:txBody>
      </p:sp>
      <p:grpSp>
        <p:nvGrpSpPr>
          <p:cNvPr id="1031" name="Group 60"/>
          <p:cNvGrpSpPr>
            <a:grpSpLocks/>
          </p:cNvGrpSpPr>
          <p:nvPr/>
        </p:nvGrpSpPr>
        <p:grpSpPr bwMode="auto">
          <a:xfrm>
            <a:off x="-33338" y="0"/>
            <a:ext cx="9177338" cy="6858000"/>
            <a:chOff x="-33595" y="0"/>
            <a:chExt cx="9177595" cy="6857999"/>
          </a:xfrm>
        </p:grpSpPr>
        <p:grpSp>
          <p:nvGrpSpPr>
            <p:cNvPr id="1032" name="Group 182"/>
            <p:cNvGrpSpPr>
              <a:grpSpLocks/>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grpSp>
        <p:grpSp>
          <p:nvGrpSpPr>
            <p:cNvPr id="1033" name="Group 189"/>
            <p:cNvGrpSpPr>
              <a:grpSpLocks/>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a:lstStyle/>
              <a:p>
                <a:pPr>
                  <a:defRPr/>
                </a:pPr>
                <a:endParaRPr lang="en-US">
                  <a:solidFill>
                    <a:prstClr val="white"/>
                  </a:solidFill>
                  <a:latin typeface="Century Schoolbook" pitchFamily="18" charset="0"/>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a:lstStyle/>
              <a:p>
                <a:pPr>
                  <a:defRPr/>
                </a:pPr>
                <a:endParaRPr lang="en-US">
                  <a:solidFill>
                    <a:prstClr val="white"/>
                  </a:solidFill>
                  <a:latin typeface="Century Schoolbook" pitchFamily="18" charset="0"/>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nvGrpSpPr>
            <p:cNvPr id="1034" name="Group 200"/>
            <p:cNvGrpSpPr>
              <a:grpSpLocks/>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spTree>
    <p:extLst>
      <p:ext uri="{BB962C8B-B14F-4D97-AF65-F5344CB8AC3E}">
        <p14:creationId xmlns:p14="http://schemas.microsoft.com/office/powerpoint/2010/main" val="36599602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defRPr sz="3200" kern="1200">
          <a:solidFill>
            <a:schemeClr val="tx1"/>
          </a:solidFill>
          <a:latin typeface="+mj-lt"/>
          <a:ea typeface="Trebuchet MS" pitchFamily="34" charset="0"/>
          <a:cs typeface="Trebuchet MS"/>
        </a:defRPr>
      </a:lvl1pPr>
      <a:lvl2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2pPr>
      <a:lvl3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3pPr>
      <a:lvl4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4pPr>
      <a:lvl5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BE5E790-7468-4F18-9967-739DA2C6FCC5}"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B695C30-B654-46C2-BB90-4EE3A5B603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43514272"/>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fontAlgn="auto">
              <a:spcBef>
                <a:spcPts val="0"/>
              </a:spcBef>
              <a:spcAft>
                <a:spcPts val="0"/>
              </a:spcAft>
            </a:pPr>
            <a:fld id="{B4C71EC6-210F-42DE-9C53-41977AD35B3D}" type="datetimeFigureOut">
              <a:rPr lang="ru-RU" smtClean="0">
                <a:solidFill>
                  <a:srgbClr val="575F6D">
                    <a:lumMod val="90000"/>
                    <a:lumOff val="10000"/>
                  </a:srgbClr>
                </a:solidFill>
                <a:cs typeface="+mn-cs"/>
              </a:rPr>
              <a:pPr fontAlgn="auto">
                <a:spcBef>
                  <a:spcPts val="0"/>
                </a:spcBef>
                <a:spcAft>
                  <a:spcPts val="0"/>
                </a:spcAft>
              </a:pPr>
              <a:t>20.02.2020</a:t>
            </a:fld>
            <a:endParaRPr lang="ru-RU">
              <a:solidFill>
                <a:srgbClr val="575F6D">
                  <a:lumMod val="90000"/>
                  <a:lumOff val="10000"/>
                </a:srgbClr>
              </a:solidFill>
              <a:cs typeface="+mn-cs"/>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fontAlgn="auto">
              <a:spcBef>
                <a:spcPts val="0"/>
              </a:spcBef>
              <a:spcAft>
                <a:spcPts val="0"/>
              </a:spcAft>
            </a:pPr>
            <a:endParaRPr lang="ru-RU">
              <a:solidFill>
                <a:srgbClr val="575F6D">
                  <a:lumMod val="90000"/>
                  <a:lumOff val="10000"/>
                </a:srgbClr>
              </a:solidFill>
              <a:latin typeface="Times New Roman"/>
              <a:cs typeface="+mn-cs"/>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fontAlgn="auto">
              <a:spcBef>
                <a:spcPts val="0"/>
              </a:spcBef>
              <a:spcAft>
                <a:spcPts val="0"/>
              </a:spcAft>
            </a:pPr>
            <a:fld id="{B19B0651-EE4F-4900-A07F-96A6BFA9D0F0}" type="slidenum">
              <a:rPr lang="ru-RU" smtClean="0">
                <a:solidFill>
                  <a:prstClr val="black">
                    <a:lumMod val="85000"/>
                    <a:lumOff val="15000"/>
                  </a:prstClr>
                </a:solidFill>
                <a:cs typeface="+mn-cs"/>
              </a:rPr>
              <a:pPr fontAlgn="auto">
                <a:spcBef>
                  <a:spcPts val="0"/>
                </a:spcBef>
                <a:spcAft>
                  <a:spcPts val="0"/>
                </a:spcAft>
              </a:pPr>
              <a:t>‹#›</a:t>
            </a:fld>
            <a:endParaRPr lang="ru-RU">
              <a:solidFill>
                <a:prstClr val="black">
                  <a:lumMod val="85000"/>
                  <a:lumOff val="15000"/>
                </a:prstClr>
              </a:solidFill>
              <a:cs typeface="+mn-cs"/>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80609908"/>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8" name="Полилиния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4"/>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7EAF463A-BC7C-46EE-9F1E-7F377CCA4891}" type="datetimeFigureOut">
              <a:rPr lang="en-US" smtClean="0">
                <a:solidFill>
                  <a:srgbClr val="69676D">
                    <a:shade val="90000"/>
                  </a:srgbClr>
                </a:solidFill>
                <a:latin typeface="Constantia"/>
              </a:rPr>
              <a:pPr fontAlgn="auto">
                <a:spcBef>
                  <a:spcPts val="0"/>
                </a:spcBef>
                <a:spcAft>
                  <a:spcPts val="0"/>
                </a:spcAft>
              </a:pPr>
              <a:t>2/20/2020</a:t>
            </a:fld>
            <a:endParaRPr lang="en-US">
              <a:solidFill>
                <a:srgbClr val="69676D">
                  <a:shade val="90000"/>
                </a:srgbClr>
              </a:solidFill>
              <a:latin typeface="Constantia"/>
            </a:endParaRPr>
          </a:p>
        </p:txBody>
      </p:sp>
      <p:sp>
        <p:nvSpPr>
          <p:cNvPr id="22" name="Нижний колонтитул 21"/>
          <p:cNvSpPr>
            <a:spLocks noGrp="1"/>
          </p:cNvSpPr>
          <p:nvPr>
            <p:ph type="ftr" sz="quarter" idx="3"/>
          </p:nvPr>
        </p:nvSpPr>
        <p:spPr>
          <a:xfrm>
            <a:off x="2667000" y="6356354"/>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69676D">
                  <a:shade val="90000"/>
                </a:srgbClr>
              </a:solidFill>
              <a:latin typeface="Constantia"/>
            </a:endParaRPr>
          </a:p>
        </p:txBody>
      </p:sp>
      <p:sp>
        <p:nvSpPr>
          <p:cNvPr id="18" name="Номер слайда 17"/>
          <p:cNvSpPr>
            <a:spLocks noGrp="1"/>
          </p:cNvSpPr>
          <p:nvPr>
            <p:ph type="sldNum" sz="quarter" idx="4"/>
          </p:nvPr>
        </p:nvSpPr>
        <p:spPr>
          <a:xfrm>
            <a:off x="7924800" y="6356354"/>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A483448D-3A78-4528-A469-B745A65DA480}" type="slidenum">
              <a:rPr lang="en-US" smtClean="0">
                <a:solidFill>
                  <a:srgbClr val="69676D">
                    <a:shade val="90000"/>
                  </a:srgbClr>
                </a:solidFill>
                <a:latin typeface="Constantia"/>
              </a:rPr>
              <a:pPr fontAlgn="auto">
                <a:spcBef>
                  <a:spcPts val="0"/>
                </a:spcBef>
                <a:spcAft>
                  <a:spcPts val="0"/>
                </a:spcAft>
              </a:pPr>
              <a:t>‹#›</a:t>
            </a:fld>
            <a:endParaRPr lang="en-US">
              <a:solidFill>
                <a:srgbClr val="69676D">
                  <a:shade val="90000"/>
                </a:srgbClr>
              </a:solidFill>
              <a:latin typeface="Constantia"/>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val="212143379"/>
      </p:ext>
    </p:extLst>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pPr fontAlgn="auto">
              <a:spcBef>
                <a:spcPts val="0"/>
              </a:spcBef>
              <a:spcAft>
                <a:spcPts val="0"/>
              </a:spcAft>
            </a:pPr>
            <a:fld id="{B4C71EC6-210F-42DE-9C53-41977AD35B3D}" type="datetimeFigureOut">
              <a:rPr lang="ru-RU" smtClean="0">
                <a:solidFill>
                  <a:srgbClr val="242852"/>
                </a:solidFill>
                <a:latin typeface="Candara"/>
              </a:rPr>
              <a:pPr fontAlgn="auto">
                <a:spcBef>
                  <a:spcPts val="0"/>
                </a:spcBef>
                <a:spcAft>
                  <a:spcPts val="0"/>
                </a:spcAft>
              </a:pPr>
              <a:t>20.02.2020</a:t>
            </a:fld>
            <a:endParaRPr lang="ru-RU">
              <a:solidFill>
                <a:srgbClr val="242852"/>
              </a:solidFill>
              <a:latin typeface="Candara"/>
            </a:endParaRPr>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pPr fontAlgn="auto">
              <a:spcBef>
                <a:spcPts val="0"/>
              </a:spcBef>
              <a:spcAft>
                <a:spcPts val="0"/>
              </a:spcAft>
            </a:pPr>
            <a:endParaRPr lang="ru-RU">
              <a:solidFill>
                <a:srgbClr val="242852"/>
              </a:solidFill>
              <a:latin typeface="Candara"/>
            </a:endParaRP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pPr fontAlgn="auto">
              <a:spcBef>
                <a:spcPts val="0"/>
              </a:spcBef>
              <a:spcAft>
                <a:spcPts val="0"/>
              </a:spcAft>
            </a:pPr>
            <a:fld id="{B19B0651-EE4F-4900-A07F-96A6BFA9D0F0}" type="slidenum">
              <a:rPr lang="ru-RU" smtClean="0">
                <a:solidFill>
                  <a:srgbClr val="242852"/>
                </a:solidFill>
                <a:latin typeface="Candara"/>
              </a:rPr>
              <a:pPr fontAlgn="auto">
                <a:spcBef>
                  <a:spcPts val="0"/>
                </a:spcBef>
                <a:spcAft>
                  <a:spcPts val="0"/>
                </a:spcAft>
              </a:pPr>
              <a:t>‹#›</a:t>
            </a:fld>
            <a:endParaRPr lang="ru-RU">
              <a:solidFill>
                <a:srgbClr val="242852"/>
              </a:solidFill>
              <a:latin typeface="Candara"/>
            </a:endParaRPr>
          </a:p>
        </p:txBody>
      </p:sp>
    </p:spTree>
    <p:extLst>
      <p:ext uri="{BB962C8B-B14F-4D97-AF65-F5344CB8AC3E}">
        <p14:creationId xmlns:p14="http://schemas.microsoft.com/office/powerpoint/2010/main" val="2210384885"/>
      </p:ext>
    </p:extLst>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hangingPunct="0"/>
            <a:endParaRPr lang="ru-RU">
              <a:solidFill>
                <a:srgbClr val="CCECFF"/>
              </a:solidFill>
              <a:latin typeface="Times New Roman" pitchFamily="18" charset="-52"/>
            </a:endParaRPr>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hangingPunct="0"/>
            <a:endParaRPr lang="ru-RU">
              <a:solidFill>
                <a:srgbClr val="CCECFF"/>
              </a:solidFill>
              <a:latin typeface="Times New Roman" pitchFamily="18" charset="-52"/>
            </a:endParaRPr>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hangingPunct="0"/>
            <a:fld id="{4361A6E8-99A2-44A4-BAB3-30B241F280F7}" type="slidenum">
              <a:rPr lang="ru-RU">
                <a:solidFill>
                  <a:srgbClr val="CCECFF"/>
                </a:solidFill>
                <a:latin typeface="Times New Roman" pitchFamily="18" charset="-52"/>
              </a:rPr>
              <a:pPr eaLnBrk="0" hangingPunct="0"/>
              <a:t>‹#›</a:t>
            </a:fld>
            <a:endParaRPr lang="ru-RU">
              <a:solidFill>
                <a:srgbClr val="CCECFF"/>
              </a:solidFill>
              <a:latin typeface="Times New Roman" pitchFamily="18" charset="-52"/>
            </a:endParaRPr>
          </a:p>
        </p:txBody>
      </p:sp>
      <p:sp>
        <p:nvSpPr>
          <p:cNvPr id="35847" name="Rectangle 7"/>
          <p:cNvSpPr>
            <a:spLocks noChangeArrowheads="1"/>
          </p:cNvSpPr>
          <p:nvPr/>
        </p:nvSpPr>
        <p:spPr bwMode="gray">
          <a:xfrm>
            <a:off x="2" y="1638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1882378016"/>
      </p:ext>
    </p:extLst>
  </p:cSld>
  <p:clrMap bg1="dk2" tx1="lt1" bg2="dk1" tx2="lt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 id="2147486134" r:id="rId13"/>
    <p:sldLayoutId id="2147486135"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5847"/>
                                        </p:tgtEl>
                                        <p:attrNameLst>
                                          <p:attrName>style.visibility</p:attrName>
                                        </p:attrNameLst>
                                      </p:cBhvr>
                                      <p:to>
                                        <p:strVal val="visible"/>
                                      </p:to>
                                    </p:set>
                                    <p:animEffect transition="in" filter="wipe(right)">
                                      <p:cBhvr>
                                        <p:cTn id="7"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gif"/><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jpeg"/><Relationship Id="rId1" Type="http://schemas.openxmlformats.org/officeDocument/2006/relationships/slideLayout" Target="../slideLayouts/slideLayout57.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7.xml"/><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57.xml"/><Relationship Id="rId4" Type="http://schemas.openxmlformats.org/officeDocument/2006/relationships/image" Target="http://vetfac.nsau.edu.ru/new/books/vetzac/document/447_2.gi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107504" y="17012"/>
            <a:ext cx="72648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algn="ctr" eaLnBrk="1" hangingPunct="1"/>
            <a:r>
              <a:rPr lang="ru-RU" sz="2800" dirty="0">
                <a:solidFill>
                  <a:prstClr val="black"/>
                </a:solidFill>
              </a:rPr>
              <a:t>ФГБОУ </a:t>
            </a:r>
            <a:r>
              <a:rPr lang="ru-RU" sz="2800" dirty="0" smtClean="0">
                <a:solidFill>
                  <a:prstClr val="black"/>
                </a:solidFill>
              </a:rPr>
              <a:t>ВО </a:t>
            </a:r>
            <a:r>
              <a:rPr lang="ru-RU" sz="2800" dirty="0">
                <a:solidFill>
                  <a:prstClr val="black"/>
                </a:solidFill>
              </a:rPr>
              <a:t>«Казанский государственный энергетический университет»</a:t>
            </a:r>
          </a:p>
        </p:txBody>
      </p:sp>
      <p:grpSp>
        <p:nvGrpSpPr>
          <p:cNvPr id="3075" name="Группа 9"/>
          <p:cNvGrpSpPr>
            <a:grpSpLocks/>
          </p:cNvGrpSpPr>
          <p:nvPr/>
        </p:nvGrpSpPr>
        <p:grpSpPr bwMode="auto">
          <a:xfrm>
            <a:off x="7812866" y="81779"/>
            <a:ext cx="1085763" cy="1203226"/>
            <a:chOff x="7371658" y="144370"/>
            <a:chExt cx="1532654" cy="1895797"/>
          </a:xfrm>
        </p:grpSpPr>
        <p:pic>
          <p:nvPicPr>
            <p:cNvPr id="30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144370"/>
              <a:ext cx="1524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71658" y="1670216"/>
              <a:ext cx="1524712" cy="369951"/>
            </a:xfrm>
            <a:prstGeom prst="rect">
              <a:avLst/>
            </a:prstGeom>
            <a:noFill/>
            <a:ln>
              <a:solidFill>
                <a:schemeClr val="bg1"/>
              </a:solidFill>
            </a:ln>
          </p:spPr>
          <p:txBody>
            <a:bodyPr>
              <a:spAutoFit/>
            </a:bodyPr>
            <a:lstStyle/>
            <a:p>
              <a:pPr algn="ctr" fontAlgn="auto">
                <a:spcBef>
                  <a:spcPts val="0"/>
                </a:spcBef>
                <a:spcAft>
                  <a:spcPts val="0"/>
                </a:spcAft>
                <a:defRPr/>
              </a:pPr>
              <a:r>
                <a:rPr lang="ru-RU" b="1" spc="500" dirty="0">
                  <a:solidFill>
                    <a:srgbClr val="0066CC"/>
                  </a:solidFill>
                  <a:latin typeface="Times New Roman"/>
                </a:rPr>
                <a:t>КГЭУ</a:t>
              </a:r>
            </a:p>
          </p:txBody>
        </p:sp>
      </p:grpSp>
      <p:pic>
        <p:nvPicPr>
          <p:cNvPr id="3076" name="Picture 4"/>
          <p:cNvPicPr>
            <a:picLocks noChangeAspect="1" noChangeArrowheads="1"/>
          </p:cNvPicPr>
          <p:nvPr/>
        </p:nvPicPr>
        <p:blipFill>
          <a:blip r:embed="rId3"/>
          <a:srcRect/>
          <a:stretch>
            <a:fillRect/>
          </a:stretch>
        </p:blipFill>
        <p:spPr bwMode="auto">
          <a:xfrm>
            <a:off x="107504" y="971119"/>
            <a:ext cx="1595650" cy="2929195"/>
          </a:xfrm>
          <a:prstGeom prst="rect">
            <a:avLst/>
          </a:prstGeom>
          <a:noFill/>
          <a:ln w="28575">
            <a:solidFill>
              <a:schemeClr val="accent1">
                <a:lumMod val="75000"/>
              </a:schemeClr>
            </a:solidFill>
            <a:miter lim="800000"/>
            <a:headEnd/>
            <a:tailEnd/>
          </a:ln>
          <a:effectLst/>
          <a:extLst/>
        </p:spPr>
      </p:pic>
      <p:sp>
        <p:nvSpPr>
          <p:cNvPr id="11" name="Заголовок 10"/>
          <p:cNvSpPr>
            <a:spLocks noGrp="1"/>
          </p:cNvSpPr>
          <p:nvPr>
            <p:ph type="ctrTitle"/>
          </p:nvPr>
        </p:nvSpPr>
        <p:spPr>
          <a:xfrm>
            <a:off x="1629639" y="1310456"/>
            <a:ext cx="7514361" cy="1938992"/>
          </a:xfrm>
          <a:ln>
            <a:miter lim="800000"/>
            <a:headEnd/>
            <a:tailEnd/>
          </a:ln>
          <a:ex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ru-RU" sz="28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Калайда</a:t>
            </a:r>
            <a:r>
              <a:rPr lang="ru-RU" sz="2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М.Л.       </a:t>
            </a:r>
            <a: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Д.б.н., профессор</a:t>
            </a:r>
            <a:b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Зав.Кафедрой</a:t>
            </a: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a:t>
            </a:r>
            <a:b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«Водные биоресурсы и </a:t>
            </a: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аквакультура</a:t>
            </a:r>
            <a: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a:t>
            </a:r>
            <a:b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en-US" sz="2000" b="1"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kalayda</a:t>
            </a:r>
            <a:r>
              <a:rPr lang="ru-RU"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4</a:t>
            </a:r>
            <a:r>
              <a:rPr lang="en-US"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@mail.ru</a:t>
            </a:r>
            <a:endParaRPr lang="ru-RU" sz="4800" b="1" dirty="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endParaRPr>
          </a:p>
        </p:txBody>
      </p:sp>
      <p:sp>
        <p:nvSpPr>
          <p:cNvPr id="10" name="Прямоугольник 9"/>
          <p:cNvSpPr/>
          <p:nvPr/>
        </p:nvSpPr>
        <p:spPr>
          <a:xfrm>
            <a:off x="107504" y="4221088"/>
            <a:ext cx="8772120" cy="941796"/>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400" b="1" cap="all" dirty="0" smtClean="0">
                <a:solidFill>
                  <a:schemeClr val="bg2">
                    <a:lumMod val="50000"/>
                  </a:schemeClr>
                </a:solidFill>
                <a:effectLst>
                  <a:outerShdw blurRad="38100" dist="38100" dir="2700000" algn="tl">
                    <a:srgbClr val="000000">
                      <a:alpha val="43137"/>
                    </a:srgbClr>
                  </a:outerShdw>
                </a:effectLst>
                <a:latin typeface="+mj-lt"/>
                <a:ea typeface="Times New Roman"/>
                <a:cs typeface="Times New Roman"/>
              </a:rPr>
              <a:t>Практика №1 </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400" b="1" cap="all" dirty="0" smtClean="0">
                <a:solidFill>
                  <a:schemeClr val="bg2">
                    <a:lumMod val="50000"/>
                  </a:schemeClr>
                </a:solidFill>
                <a:effectLst>
                  <a:outerShdw blurRad="38100" dist="38100" dir="2700000" algn="tl">
                    <a:srgbClr val="000000">
                      <a:alpha val="43137"/>
                    </a:srgbClr>
                  </a:outerShdw>
                </a:effectLst>
                <a:latin typeface="+mj-lt"/>
                <a:ea typeface="Times New Roman"/>
                <a:cs typeface="Times New Roman"/>
              </a:rPr>
              <a:t>Управление водными биоресурсами</a:t>
            </a:r>
            <a:endParaRPr lang="ru-RU" sz="2400" b="1" cap="all" dirty="0">
              <a:solidFill>
                <a:schemeClr val="bg2">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86386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142598"/>
            <a:ext cx="8951682" cy="6715402"/>
          </a:xfrm>
          <a:prstGeom prst="rect">
            <a:avLst/>
          </a:prstGeom>
          <a:noFill/>
          <a:ln w="9525">
            <a:noFill/>
            <a:miter lim="800000"/>
            <a:headEnd/>
            <a:tailEnd/>
          </a:ln>
          <a:effectLst/>
        </p:spPr>
      </p:pic>
    </p:spTree>
    <p:extLst>
      <p:ext uri="{BB962C8B-B14F-4D97-AF65-F5344CB8AC3E}">
        <p14:creationId xmlns:p14="http://schemas.microsoft.com/office/powerpoint/2010/main" val="2982919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44238"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140968"/>
            <a:ext cx="550810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566" y="116632"/>
            <a:ext cx="358093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789040"/>
            <a:ext cx="3588257"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44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lagi-mira.ru/picture/norvejskiy-fla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814" y="5060956"/>
            <a:ext cx="1640045" cy="11939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http://abali.ru/wp-content/uploads/2011/03/japan_flag_Abali.ru_.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688" y="5321559"/>
            <a:ext cx="1823535" cy="12151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4" name="Picture 6" descr="http://pravo-mag.ru/img/upload/1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985" y="5342736"/>
            <a:ext cx="1790930" cy="11939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6" name="Picture 8" descr="http://states-world.ru/flags/gdr-f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461" y="5200674"/>
            <a:ext cx="1849102" cy="1232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4342" name="Picture 10" descr="https://encrypted-tbn3.gstatic.com/images?q=tbn:ANd9GcTMkOF8Wfe1teiTBoL0e-Pjr-MklD2fkUNvniKGcui4xT_1yv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00" y="115889"/>
            <a:ext cx="34575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Стрелка вниз 1"/>
          <p:cNvSpPr/>
          <p:nvPr/>
        </p:nvSpPr>
        <p:spPr>
          <a:xfrm>
            <a:off x="1238252" y="3919538"/>
            <a:ext cx="879475" cy="987425"/>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224929 w 484632"/>
              <a:gd name="connsiteY4" fmla="*/ 819220 h 978408"/>
              <a:gd name="connsiteX5" fmla="*/ 484632 w 484632"/>
              <a:gd name="connsiteY5" fmla="*/ 736092 h 978408"/>
              <a:gd name="connsiteX6" fmla="*/ 66825 w 484632"/>
              <a:gd name="connsiteY6" fmla="*/ 978408 h 978408"/>
              <a:gd name="connsiteX7" fmla="*/ 0 w 484632"/>
              <a:gd name="connsiteY7" fmla="*/ 736092 h 978408"/>
              <a:gd name="connsiteX0" fmla="*/ 0 w 825292"/>
              <a:gd name="connsiteY0" fmla="*/ 736092 h 978408"/>
              <a:gd name="connsiteX1" fmla="*/ 121158 w 825292"/>
              <a:gd name="connsiteY1" fmla="*/ 773037 h 978408"/>
              <a:gd name="connsiteX2" fmla="*/ 121158 w 825292"/>
              <a:gd name="connsiteY2" fmla="*/ 0 h 978408"/>
              <a:gd name="connsiteX3" fmla="*/ 825292 w 825292"/>
              <a:gd name="connsiteY3" fmla="*/ 240145 h 978408"/>
              <a:gd name="connsiteX4" fmla="*/ 224929 w 825292"/>
              <a:gd name="connsiteY4" fmla="*/ 819220 h 978408"/>
              <a:gd name="connsiteX5" fmla="*/ 484632 w 825292"/>
              <a:gd name="connsiteY5" fmla="*/ 736092 h 978408"/>
              <a:gd name="connsiteX6" fmla="*/ 66825 w 825292"/>
              <a:gd name="connsiteY6" fmla="*/ 978408 h 978408"/>
              <a:gd name="connsiteX7" fmla="*/ 0 w 825292"/>
              <a:gd name="connsiteY7" fmla="*/ 736092 h 978408"/>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84632 w 825292"/>
              <a:gd name="connsiteY5" fmla="*/ 625255 h 867571"/>
              <a:gd name="connsiteX6" fmla="*/ 66825 w 825292"/>
              <a:gd name="connsiteY6" fmla="*/ 867571 h 867571"/>
              <a:gd name="connsiteX7" fmla="*/ 0 w 825292"/>
              <a:gd name="connsiteY7" fmla="*/ 625255 h 867571"/>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93869 w 825292"/>
              <a:gd name="connsiteY5" fmla="*/ 736091 h 867571"/>
              <a:gd name="connsiteX6" fmla="*/ 66825 w 825292"/>
              <a:gd name="connsiteY6" fmla="*/ 867571 h 867571"/>
              <a:gd name="connsiteX7" fmla="*/ 0 w 825292"/>
              <a:gd name="connsiteY7" fmla="*/ 625255 h 867571"/>
              <a:gd name="connsiteX0" fmla="*/ 53248 w 878540"/>
              <a:gd name="connsiteY0" fmla="*/ 625255 h 987643"/>
              <a:gd name="connsiteX1" fmla="*/ 174406 w 878540"/>
              <a:gd name="connsiteY1" fmla="*/ 662200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13522 w 878540"/>
              <a:gd name="connsiteY4" fmla="*/ 828456 h 987643"/>
              <a:gd name="connsiteX5" fmla="*/ 547117 w 878540"/>
              <a:gd name="connsiteY5" fmla="*/ 736091 h 987643"/>
              <a:gd name="connsiteX6" fmla="*/ 0 w 878540"/>
              <a:gd name="connsiteY6" fmla="*/ 987643 h 987643"/>
              <a:gd name="connsiteX7" fmla="*/ 53248 w 878540"/>
              <a:gd name="connsiteY7" fmla="*/ 625255 h 9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540" h="987643">
                <a:moveTo>
                  <a:pt x="53248" y="625255"/>
                </a:moveTo>
                <a:lnTo>
                  <a:pt x="146697" y="828455"/>
                </a:lnTo>
                <a:lnTo>
                  <a:pt x="691642" y="0"/>
                </a:lnTo>
                <a:lnTo>
                  <a:pt x="878540" y="129308"/>
                </a:lnTo>
                <a:lnTo>
                  <a:pt x="213522" y="828456"/>
                </a:lnTo>
                <a:lnTo>
                  <a:pt x="547117" y="736091"/>
                </a:lnTo>
                <a:lnTo>
                  <a:pt x="0" y="987643"/>
                </a:lnTo>
                <a:lnTo>
                  <a:pt x="53248" y="625255"/>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0" name="Стрелка вниз 1"/>
          <p:cNvSpPr/>
          <p:nvPr/>
        </p:nvSpPr>
        <p:spPr>
          <a:xfrm rot="16200000">
            <a:off x="6280151" y="3686177"/>
            <a:ext cx="1301750" cy="1419225"/>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224929 w 484632"/>
              <a:gd name="connsiteY4" fmla="*/ 819220 h 978408"/>
              <a:gd name="connsiteX5" fmla="*/ 484632 w 484632"/>
              <a:gd name="connsiteY5" fmla="*/ 736092 h 978408"/>
              <a:gd name="connsiteX6" fmla="*/ 66825 w 484632"/>
              <a:gd name="connsiteY6" fmla="*/ 978408 h 978408"/>
              <a:gd name="connsiteX7" fmla="*/ 0 w 484632"/>
              <a:gd name="connsiteY7" fmla="*/ 736092 h 978408"/>
              <a:gd name="connsiteX0" fmla="*/ 0 w 825292"/>
              <a:gd name="connsiteY0" fmla="*/ 736092 h 978408"/>
              <a:gd name="connsiteX1" fmla="*/ 121158 w 825292"/>
              <a:gd name="connsiteY1" fmla="*/ 773037 h 978408"/>
              <a:gd name="connsiteX2" fmla="*/ 121158 w 825292"/>
              <a:gd name="connsiteY2" fmla="*/ 0 h 978408"/>
              <a:gd name="connsiteX3" fmla="*/ 825292 w 825292"/>
              <a:gd name="connsiteY3" fmla="*/ 240145 h 978408"/>
              <a:gd name="connsiteX4" fmla="*/ 224929 w 825292"/>
              <a:gd name="connsiteY4" fmla="*/ 819220 h 978408"/>
              <a:gd name="connsiteX5" fmla="*/ 484632 w 825292"/>
              <a:gd name="connsiteY5" fmla="*/ 736092 h 978408"/>
              <a:gd name="connsiteX6" fmla="*/ 66825 w 825292"/>
              <a:gd name="connsiteY6" fmla="*/ 978408 h 978408"/>
              <a:gd name="connsiteX7" fmla="*/ 0 w 825292"/>
              <a:gd name="connsiteY7" fmla="*/ 736092 h 978408"/>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84632 w 825292"/>
              <a:gd name="connsiteY5" fmla="*/ 625255 h 867571"/>
              <a:gd name="connsiteX6" fmla="*/ 66825 w 825292"/>
              <a:gd name="connsiteY6" fmla="*/ 867571 h 867571"/>
              <a:gd name="connsiteX7" fmla="*/ 0 w 825292"/>
              <a:gd name="connsiteY7" fmla="*/ 625255 h 867571"/>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93869 w 825292"/>
              <a:gd name="connsiteY5" fmla="*/ 736091 h 867571"/>
              <a:gd name="connsiteX6" fmla="*/ 66825 w 825292"/>
              <a:gd name="connsiteY6" fmla="*/ 867571 h 867571"/>
              <a:gd name="connsiteX7" fmla="*/ 0 w 825292"/>
              <a:gd name="connsiteY7" fmla="*/ 625255 h 867571"/>
              <a:gd name="connsiteX0" fmla="*/ 53248 w 878540"/>
              <a:gd name="connsiteY0" fmla="*/ 625255 h 987643"/>
              <a:gd name="connsiteX1" fmla="*/ 174406 w 878540"/>
              <a:gd name="connsiteY1" fmla="*/ 662200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13522 w 878540"/>
              <a:gd name="connsiteY4" fmla="*/ 828456 h 987643"/>
              <a:gd name="connsiteX5" fmla="*/ 547117 w 878540"/>
              <a:gd name="connsiteY5" fmla="*/ 736091 h 987643"/>
              <a:gd name="connsiteX6" fmla="*/ 0 w 878540"/>
              <a:gd name="connsiteY6" fmla="*/ 987643 h 987643"/>
              <a:gd name="connsiteX7" fmla="*/ 53248 w 878540"/>
              <a:gd name="connsiteY7" fmla="*/ 625255 h 9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540" h="987643">
                <a:moveTo>
                  <a:pt x="53248" y="625255"/>
                </a:moveTo>
                <a:lnTo>
                  <a:pt x="146697" y="828455"/>
                </a:lnTo>
                <a:lnTo>
                  <a:pt x="691642" y="0"/>
                </a:lnTo>
                <a:lnTo>
                  <a:pt x="878540" y="129308"/>
                </a:lnTo>
                <a:lnTo>
                  <a:pt x="213522" y="828456"/>
                </a:lnTo>
                <a:lnTo>
                  <a:pt x="547117" y="736091"/>
                </a:lnTo>
                <a:lnTo>
                  <a:pt x="0" y="987643"/>
                </a:lnTo>
                <a:lnTo>
                  <a:pt x="53248" y="625255"/>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1" name="Стрелка вниз 2"/>
          <p:cNvSpPr/>
          <p:nvPr/>
        </p:nvSpPr>
        <p:spPr>
          <a:xfrm rot="830511">
            <a:off x="3267075" y="3878263"/>
            <a:ext cx="508000" cy="1392237"/>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204285 w 484632"/>
              <a:gd name="connsiteY1" fmla="*/ 809983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71110 w 484632"/>
              <a:gd name="connsiteY4" fmla="*/ 800746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13522 w 484632"/>
              <a:gd name="connsiteY1" fmla="*/ 902347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32" h="1052299">
                <a:moveTo>
                  <a:pt x="0" y="736092"/>
                </a:moveTo>
                <a:lnTo>
                  <a:pt x="213522" y="902347"/>
                </a:lnTo>
                <a:lnTo>
                  <a:pt x="121158" y="0"/>
                </a:lnTo>
                <a:lnTo>
                  <a:pt x="363474" y="0"/>
                </a:lnTo>
                <a:lnTo>
                  <a:pt x="252637" y="874637"/>
                </a:lnTo>
                <a:lnTo>
                  <a:pt x="484632" y="736092"/>
                </a:lnTo>
                <a:lnTo>
                  <a:pt x="242316" y="1052299"/>
                </a:lnTo>
                <a:lnTo>
                  <a:pt x="0" y="736092"/>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2" name="Стрелка вниз 2"/>
          <p:cNvSpPr/>
          <p:nvPr/>
        </p:nvSpPr>
        <p:spPr>
          <a:xfrm rot="20647812">
            <a:off x="5041900" y="3843338"/>
            <a:ext cx="447675" cy="1462087"/>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204285 w 484632"/>
              <a:gd name="connsiteY1" fmla="*/ 809983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71110 w 484632"/>
              <a:gd name="connsiteY4" fmla="*/ 800746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13522 w 484632"/>
              <a:gd name="connsiteY1" fmla="*/ 902347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32" h="1052299">
                <a:moveTo>
                  <a:pt x="0" y="736092"/>
                </a:moveTo>
                <a:lnTo>
                  <a:pt x="213522" y="902347"/>
                </a:lnTo>
                <a:lnTo>
                  <a:pt x="121158" y="0"/>
                </a:lnTo>
                <a:lnTo>
                  <a:pt x="363474" y="0"/>
                </a:lnTo>
                <a:lnTo>
                  <a:pt x="252637" y="874637"/>
                </a:lnTo>
                <a:lnTo>
                  <a:pt x="484632" y="736092"/>
                </a:lnTo>
                <a:lnTo>
                  <a:pt x="242316" y="1052299"/>
                </a:lnTo>
                <a:lnTo>
                  <a:pt x="0" y="736092"/>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4347" name="Прямоугольник 2"/>
          <p:cNvSpPr>
            <a:spLocks noChangeArrowheads="1"/>
          </p:cNvSpPr>
          <p:nvPr/>
        </p:nvSpPr>
        <p:spPr bwMode="auto">
          <a:xfrm rot="-3343185">
            <a:off x="338431" y="4052990"/>
            <a:ext cx="1856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1963г. 50 шт. молоди</a:t>
            </a:r>
          </a:p>
        </p:txBody>
      </p:sp>
      <p:sp>
        <p:nvSpPr>
          <p:cNvPr id="14348" name="Прямоугольник 3"/>
          <p:cNvSpPr>
            <a:spLocks noChangeArrowheads="1"/>
          </p:cNvSpPr>
          <p:nvPr/>
        </p:nvSpPr>
        <p:spPr bwMode="auto">
          <a:xfrm>
            <a:off x="4010026" y="3375025"/>
            <a:ext cx="1589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Русский осетр</a:t>
            </a:r>
          </a:p>
        </p:txBody>
      </p:sp>
      <p:sp>
        <p:nvSpPr>
          <p:cNvPr id="14349" name="Прямоугольник 4"/>
          <p:cNvSpPr>
            <a:spLocks noChangeArrowheads="1"/>
          </p:cNvSpPr>
          <p:nvPr/>
        </p:nvSpPr>
        <p:spPr bwMode="auto">
          <a:xfrm rot="-4178227">
            <a:off x="2100836" y="4215143"/>
            <a:ext cx="1857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1963г. 40 шт. молоди</a:t>
            </a:r>
          </a:p>
          <a:p>
            <a:r>
              <a:rPr lang="ru-RU" sz="1400" smtClean="0">
                <a:solidFill>
                  <a:prstClr val="black"/>
                </a:solidFill>
                <a:latin typeface="Franklin Gothic Book" pitchFamily="34" charset="0"/>
              </a:rPr>
              <a:t>1964г. 50 шт. молоди</a:t>
            </a:r>
          </a:p>
        </p:txBody>
      </p:sp>
      <p:sp>
        <p:nvSpPr>
          <p:cNvPr id="14350" name="Прямоугольник 5"/>
          <p:cNvSpPr>
            <a:spLocks noChangeArrowheads="1"/>
          </p:cNvSpPr>
          <p:nvPr/>
        </p:nvSpPr>
        <p:spPr bwMode="auto">
          <a:xfrm rot="4031698">
            <a:off x="4700371" y="4362553"/>
            <a:ext cx="1962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1967г. 635 шт. молоди</a:t>
            </a:r>
          </a:p>
        </p:txBody>
      </p:sp>
      <p:sp>
        <p:nvSpPr>
          <p:cNvPr id="14351" name="Прямоугольник 7"/>
          <p:cNvSpPr>
            <a:spLocks noChangeArrowheads="1"/>
          </p:cNvSpPr>
          <p:nvPr/>
        </p:nvSpPr>
        <p:spPr bwMode="auto">
          <a:xfrm rot="2571810">
            <a:off x="6142142" y="3854549"/>
            <a:ext cx="2309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1970г. 250 тыс. шт. молоди</a:t>
            </a:r>
          </a:p>
        </p:txBody>
      </p:sp>
      <p:pic>
        <p:nvPicPr>
          <p:cNvPr id="14352" name="Picture 14" descr="http://s40.radikal.ru/i087/0911/77/5ca2233b926f.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864" y="1700213"/>
            <a:ext cx="2889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Прямоугольник 1"/>
          <p:cNvSpPr>
            <a:spLocks noChangeArrowheads="1"/>
          </p:cNvSpPr>
          <p:nvPr/>
        </p:nvSpPr>
        <p:spPr bwMode="auto">
          <a:xfrm>
            <a:off x="258764" y="6434138"/>
            <a:ext cx="1141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Норвегия</a:t>
            </a:r>
          </a:p>
        </p:txBody>
      </p:sp>
      <p:sp>
        <p:nvSpPr>
          <p:cNvPr id="14354" name="Прямоугольник 6"/>
          <p:cNvSpPr>
            <a:spLocks noChangeArrowheads="1"/>
          </p:cNvSpPr>
          <p:nvPr/>
        </p:nvSpPr>
        <p:spPr bwMode="auto">
          <a:xfrm>
            <a:off x="2513015" y="6488114"/>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Япония</a:t>
            </a:r>
          </a:p>
        </p:txBody>
      </p:sp>
      <p:sp>
        <p:nvSpPr>
          <p:cNvPr id="14355" name="Прямоугольник 12"/>
          <p:cNvSpPr>
            <a:spLocks noChangeArrowheads="1"/>
          </p:cNvSpPr>
          <p:nvPr/>
        </p:nvSpPr>
        <p:spPr bwMode="auto">
          <a:xfrm>
            <a:off x="5081590" y="6542089"/>
            <a:ext cx="929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Канада</a:t>
            </a:r>
          </a:p>
        </p:txBody>
      </p:sp>
      <p:sp>
        <p:nvSpPr>
          <p:cNvPr id="14356" name="Прямоугольник 13"/>
          <p:cNvSpPr>
            <a:spLocks noChangeArrowheads="1"/>
          </p:cNvSpPr>
          <p:nvPr/>
        </p:nvSpPr>
        <p:spPr bwMode="auto">
          <a:xfrm>
            <a:off x="7585076" y="6488114"/>
            <a:ext cx="540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ГДР</a:t>
            </a:r>
          </a:p>
        </p:txBody>
      </p:sp>
      <p:sp>
        <p:nvSpPr>
          <p:cNvPr id="14357" name="Прямоугольник 14"/>
          <p:cNvSpPr>
            <a:spLocks noChangeArrowheads="1"/>
          </p:cNvSpPr>
          <p:nvPr/>
        </p:nvSpPr>
        <p:spPr bwMode="auto">
          <a:xfrm>
            <a:off x="2425702" y="1854200"/>
            <a:ext cx="713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СССР</a:t>
            </a:r>
          </a:p>
        </p:txBody>
      </p:sp>
    </p:spTree>
    <p:extLst>
      <p:ext uri="{BB962C8B-B14F-4D97-AF65-F5344CB8AC3E}">
        <p14:creationId xmlns:p14="http://schemas.microsoft.com/office/powerpoint/2010/main" val="1545816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Карта Р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470"/>
            <a:ext cx="6912768" cy="48816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1627" y="4941168"/>
            <a:ext cx="8712968" cy="1754326"/>
          </a:xfrm>
          <a:prstGeom prst="rect">
            <a:avLst/>
          </a:prstGeom>
        </p:spPr>
        <p:txBody>
          <a:bodyPr wrap="square">
            <a:spAutoFit/>
          </a:bodyPr>
          <a:lstStyle/>
          <a:p>
            <a:r>
              <a:rPr lang="ru-RU" dirty="0"/>
              <a:t>Регион Средней Волги богат водными </a:t>
            </a:r>
            <a:r>
              <a:rPr lang="ru-RU" dirty="0" smtClean="0"/>
              <a:t>ресурсами:</a:t>
            </a:r>
          </a:p>
          <a:p>
            <a:pPr marL="285750" indent="-285750">
              <a:buFont typeface="Wingdings" pitchFamily="2" charset="2"/>
              <a:buChar char="ü"/>
            </a:pPr>
            <a:r>
              <a:rPr lang="ru-RU" dirty="0" smtClean="0"/>
              <a:t> </a:t>
            </a:r>
            <a:r>
              <a:rPr lang="ru-RU" dirty="0"/>
              <a:t>такие крупные реки, как Волга, Кама, их притоки: Вятка, </a:t>
            </a:r>
            <a:r>
              <a:rPr lang="ru-RU" dirty="0" err="1"/>
              <a:t>Свияга</a:t>
            </a:r>
            <a:r>
              <a:rPr lang="ru-RU" dirty="0"/>
              <a:t>, Меша, </a:t>
            </a:r>
            <a:r>
              <a:rPr lang="ru-RU" dirty="0" err="1"/>
              <a:t>Шешма</a:t>
            </a:r>
            <a:r>
              <a:rPr lang="ru-RU" dirty="0"/>
              <a:t>, Ик, Тойма, </a:t>
            </a:r>
            <a:r>
              <a:rPr lang="ru-RU" dirty="0" err="1"/>
              <a:t>Иж</a:t>
            </a:r>
            <a:r>
              <a:rPr lang="ru-RU" dirty="0"/>
              <a:t>, Степной </a:t>
            </a:r>
            <a:r>
              <a:rPr lang="ru-RU" dirty="0" err="1"/>
              <a:t>Зай</a:t>
            </a:r>
            <a:r>
              <a:rPr lang="ru-RU" dirty="0"/>
              <a:t>, </a:t>
            </a:r>
            <a:endParaRPr lang="ru-RU" dirty="0" smtClean="0"/>
          </a:p>
          <a:p>
            <a:pPr marL="285750" indent="-285750">
              <a:buFont typeface="Wingdings" pitchFamily="2" charset="2"/>
              <a:buChar char="ü"/>
            </a:pPr>
            <a:r>
              <a:rPr lang="ru-RU" dirty="0" smtClean="0"/>
              <a:t>Куйбышевское и </a:t>
            </a:r>
            <a:r>
              <a:rPr lang="ru-RU" dirty="0"/>
              <a:t>Нижнекамское водохранилища, </a:t>
            </a:r>
            <a:endParaRPr lang="ru-RU" dirty="0" smtClean="0"/>
          </a:p>
          <a:p>
            <a:pPr marL="285750" indent="-285750">
              <a:buFont typeface="Wingdings" pitchFamily="2" charset="2"/>
              <a:buChar char="ü"/>
            </a:pPr>
            <a:r>
              <a:rPr lang="ru-RU" dirty="0" smtClean="0"/>
              <a:t>озера </a:t>
            </a:r>
            <a:r>
              <a:rPr lang="ru-RU" dirty="0"/>
              <a:t>и мелиоративные водоемы комплексного назначения.  Куйбышевское водохранилище – озеро-водохранилище - является крупнейшим в Европе – </a:t>
            </a:r>
          </a:p>
        </p:txBody>
      </p:sp>
    </p:spTree>
    <p:extLst>
      <p:ext uri="{BB962C8B-B14F-4D97-AF65-F5344CB8AC3E}">
        <p14:creationId xmlns:p14="http://schemas.microsoft.com/office/powerpoint/2010/main" val="2199142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9992" y="764704"/>
            <a:ext cx="4226571" cy="4770537"/>
          </a:xfrm>
          <a:prstGeom prst="rect">
            <a:avLst/>
          </a:prstGeom>
        </p:spPr>
        <p:txBody>
          <a:bodyPr wrap="square">
            <a:spAutoFit/>
          </a:bodyPr>
          <a:lstStyle/>
          <a:p>
            <a:r>
              <a:rPr lang="ru-RU" sz="2000" b="1" dirty="0"/>
              <a:t>Куйбышевское водохранилище </a:t>
            </a:r>
            <a:r>
              <a:rPr lang="ru-RU" sz="2000" dirty="0"/>
              <a:t>– озеро-водохранилище - является </a:t>
            </a:r>
            <a:r>
              <a:rPr lang="ru-RU" sz="2400" b="1" dirty="0"/>
              <a:t>крупнейшим в Европе </a:t>
            </a:r>
            <a:r>
              <a:rPr lang="ru-RU" sz="2000" dirty="0"/>
              <a:t>– 6450 км</a:t>
            </a:r>
            <a:r>
              <a:rPr lang="ru-RU" sz="2000" baseline="30000" dirty="0"/>
              <a:t>2</a:t>
            </a:r>
            <a:r>
              <a:rPr lang="ru-RU" sz="2000" dirty="0"/>
              <a:t> </a:t>
            </a:r>
            <a:r>
              <a:rPr lang="ru-RU" sz="2000" dirty="0" smtClean="0"/>
              <a:t>. </a:t>
            </a:r>
          </a:p>
          <a:p>
            <a:pPr marL="342900" indent="-342900">
              <a:buFont typeface="Wingdings" pitchFamily="2" charset="2"/>
              <a:buChar char="§"/>
            </a:pPr>
            <a:r>
              <a:rPr lang="ru-RU" sz="2000" dirty="0" smtClean="0"/>
              <a:t>общая </a:t>
            </a:r>
            <a:r>
              <a:rPr lang="ru-RU" sz="2000" dirty="0"/>
              <a:t>емкость при НПУ </a:t>
            </a:r>
            <a:r>
              <a:rPr lang="ru-RU" sz="2000" dirty="0" smtClean="0"/>
              <a:t>-58 </a:t>
            </a:r>
            <a:r>
              <a:rPr lang="ru-RU" sz="2000" dirty="0"/>
              <a:t>км</a:t>
            </a:r>
            <a:r>
              <a:rPr lang="ru-RU" sz="2000" baseline="30000" dirty="0"/>
              <a:t>3</a:t>
            </a:r>
            <a:r>
              <a:rPr lang="ru-RU" sz="2000" dirty="0"/>
              <a:t>, а площадь 590 </a:t>
            </a:r>
            <a:r>
              <a:rPr lang="ru-RU" sz="2000" dirty="0" err="1"/>
              <a:t>тыс.га</a:t>
            </a:r>
            <a:r>
              <a:rPr lang="ru-RU" sz="2000" dirty="0"/>
              <a:t>. </a:t>
            </a:r>
            <a:endParaRPr lang="ru-RU" sz="2000" dirty="0" smtClean="0"/>
          </a:p>
          <a:p>
            <a:pPr marL="342900" indent="-342900">
              <a:buFont typeface="Wingdings" pitchFamily="2" charset="2"/>
              <a:buChar char="§"/>
            </a:pPr>
            <a:r>
              <a:rPr lang="ru-RU" sz="2000" dirty="0" smtClean="0"/>
              <a:t>Максимальные </a:t>
            </a:r>
            <a:r>
              <a:rPr lang="ru-RU" sz="2000" dirty="0"/>
              <a:t>глубины </a:t>
            </a:r>
            <a:r>
              <a:rPr lang="ru-RU" sz="2000" dirty="0" smtClean="0"/>
              <a:t>в </a:t>
            </a:r>
            <a:r>
              <a:rPr lang="ru-RU" sz="2000" dirty="0" err="1"/>
              <a:t>приплотинной</a:t>
            </a:r>
            <a:r>
              <a:rPr lang="ru-RU" sz="2000" dirty="0"/>
              <a:t> части </a:t>
            </a:r>
            <a:r>
              <a:rPr lang="ru-RU" sz="2000" dirty="0" smtClean="0"/>
              <a:t>более </a:t>
            </a:r>
            <a:r>
              <a:rPr lang="ru-RU" sz="2000" dirty="0"/>
              <a:t>40 </a:t>
            </a:r>
            <a:r>
              <a:rPr lang="ru-RU" sz="2000" dirty="0" smtClean="0"/>
              <a:t>м, средние </a:t>
            </a:r>
            <a:r>
              <a:rPr lang="ru-RU" sz="2000" dirty="0"/>
              <a:t>глубины </a:t>
            </a:r>
            <a:r>
              <a:rPr lang="ru-RU" sz="2000" dirty="0" smtClean="0"/>
              <a:t>-  около </a:t>
            </a:r>
            <a:r>
              <a:rPr lang="ru-RU" sz="2000" dirty="0"/>
              <a:t>9 м. </a:t>
            </a:r>
            <a:endParaRPr lang="ru-RU" sz="2000" dirty="0" smtClean="0"/>
          </a:p>
          <a:p>
            <a:pPr marL="342900" indent="-342900">
              <a:buFont typeface="Wingdings" pitchFamily="2" charset="2"/>
              <a:buChar char="§"/>
            </a:pPr>
            <a:r>
              <a:rPr lang="ru-RU" sz="2000" dirty="0" smtClean="0"/>
              <a:t>Около 50% </a:t>
            </a:r>
            <a:r>
              <a:rPr lang="ru-RU" sz="2000" dirty="0"/>
              <a:t>площади водохранилища находится в пределах Республики Татарстан, из которой около 20% приходится на площадь мелководий.</a:t>
            </a:r>
          </a:p>
          <a:p>
            <a:pPr marL="342900" indent="-342900">
              <a:buFont typeface="Wingdings" pitchFamily="2" charset="2"/>
              <a:buChar char="§"/>
            </a:pPr>
            <a:endParaRPr lang="ru-RU" sz="2000" dirty="0"/>
          </a:p>
        </p:txBody>
      </p:sp>
      <p:pic>
        <p:nvPicPr>
          <p:cNvPr id="4" name="Рисунок 3"/>
          <p:cNvPicPr/>
          <p:nvPr/>
        </p:nvPicPr>
        <p:blipFill>
          <a:blip r:embed="rId2"/>
          <a:stretch>
            <a:fillRect/>
          </a:stretch>
        </p:blipFill>
        <p:spPr>
          <a:xfrm>
            <a:off x="19055" y="908720"/>
            <a:ext cx="4499992" cy="5112568"/>
          </a:xfrm>
          <a:prstGeom prst="rect">
            <a:avLst/>
          </a:prstGeom>
        </p:spPr>
      </p:pic>
    </p:spTree>
    <p:extLst>
      <p:ext uri="{BB962C8B-B14F-4D97-AF65-F5344CB8AC3E}">
        <p14:creationId xmlns:p14="http://schemas.microsoft.com/office/powerpoint/2010/main" val="3517894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187624" y="332656"/>
            <a:ext cx="6624736" cy="446276"/>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Природные популяции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1369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66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1154162"/>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Необходимо направленное формирование ихтиофауны для улучшения качественного состава Природных популяций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40" y="1556792"/>
            <a:ext cx="7700597" cy="468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891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1520" y="332656"/>
            <a:ext cx="8784976" cy="754053"/>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приоритетные направления </a:t>
            </a:r>
            <a:endParaRPr lang="ru-RU" sz="2000" b="1" cap="all" dirty="0">
              <a:solidFill>
                <a:srgbClr val="CCECFF"/>
              </a:solidFill>
              <a:effectLst>
                <a:outerShdw blurRad="38100" dist="38100" dir="2700000" algn="tl">
                  <a:srgbClr val="000000">
                    <a:alpha val="43137"/>
                  </a:srgbClr>
                </a:outerShdw>
              </a:effectLst>
              <a:latin typeface="Arial" pitchFamily="34" charset="0"/>
              <a:ea typeface="Calibri"/>
              <a:cs typeface="Times New Roman"/>
            </a:endParaRPr>
          </a:p>
          <a:p>
            <a:r>
              <a:rPr lang="ru-RU" sz="2000" b="1" cap="all" dirty="0">
                <a:solidFill>
                  <a:srgbClr val="000000"/>
                </a:solidFill>
                <a:effectLst>
                  <a:outerShdw blurRad="38100" dist="38100" dir="2700000" algn="tl">
                    <a:srgbClr val="000000">
                      <a:alpha val="43137"/>
                    </a:srgbClr>
                  </a:outerShdw>
                </a:effectLst>
                <a:latin typeface="Arial" pitchFamily="34" charset="0"/>
                <a:ea typeface="Times New Roman"/>
              </a:rPr>
              <a:t>развития </a:t>
            </a:r>
            <a:r>
              <a:rPr lang="ru-RU" sz="2000" b="1" cap="all" dirty="0" err="1">
                <a:solidFill>
                  <a:srgbClr val="000000"/>
                </a:solidFill>
                <a:effectLst>
                  <a:outerShdw blurRad="38100" dist="38100" dir="2700000" algn="tl">
                    <a:srgbClr val="000000">
                      <a:alpha val="43137"/>
                    </a:srgbClr>
                  </a:outerShdw>
                </a:effectLst>
                <a:latin typeface="Arial" pitchFamily="34" charset="0"/>
                <a:ea typeface="Times New Roman"/>
              </a:rPr>
              <a:t>аквакультуры</a:t>
            </a:r>
            <a:r>
              <a:rPr lang="ru-RU" sz="2000" b="1" cap="all" dirty="0">
                <a:solidFill>
                  <a:srgbClr val="000000"/>
                </a:solidFill>
                <a:effectLst>
                  <a:outerShdw blurRad="38100" dist="38100" dir="2700000" algn="tl">
                    <a:srgbClr val="000000">
                      <a:alpha val="43137"/>
                    </a:srgbClr>
                  </a:outerShdw>
                </a:effectLst>
                <a:latin typeface="Arial" pitchFamily="34" charset="0"/>
                <a:ea typeface="Times New Roman"/>
              </a:rPr>
              <a:t> в Республике </a:t>
            </a: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rPr>
              <a:t>Татарстан:</a:t>
            </a:r>
            <a:endParaRPr lang="ru-RU" sz="2000" b="1" cap="all" dirty="0">
              <a:solidFill>
                <a:srgbClr val="CCECFF"/>
              </a:solidFill>
              <a:effectLst>
                <a:outerShdw blurRad="38100" dist="38100" dir="2700000" algn="tl">
                  <a:srgbClr val="000000">
                    <a:alpha val="43137"/>
                  </a:srgbClr>
                </a:outerShdw>
              </a:effectLst>
              <a:latin typeface="Arial" pitchFamily="34" charset="0"/>
            </a:endParaRPr>
          </a:p>
        </p:txBody>
      </p:sp>
      <p:sp>
        <p:nvSpPr>
          <p:cNvPr id="4" name="Прямоугольник 3"/>
          <p:cNvSpPr/>
          <p:nvPr/>
        </p:nvSpPr>
        <p:spPr>
          <a:xfrm>
            <a:off x="565687" y="1220223"/>
            <a:ext cx="8182777" cy="2322174"/>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 решении задач направленного формирования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ихтиофауны </a:t>
            </a: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необходима организация воспроизводства: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Стерляди</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сазана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Судака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Щуки</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 </a:t>
            </a:r>
            <a:endParaRPr lang="ru-RU" b="1" cap="all" dirty="0">
              <a:effectLst>
                <a:outerShdw blurRad="38100" dist="38100" dir="2700000" algn="tl">
                  <a:srgbClr val="000000">
                    <a:alpha val="43137"/>
                  </a:srgbClr>
                </a:outerShdw>
              </a:effectLst>
              <a:latin typeface="Arial" pitchFamily="34" charset="0"/>
            </a:endParaRPr>
          </a:p>
        </p:txBody>
      </p:sp>
      <p:pic>
        <p:nvPicPr>
          <p:cNvPr id="5" name="Рисунок 4" descr="E:\Фото М-10.05.2017\Займище смертность рыбы\Для статьи\Фото3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070" y="2060848"/>
            <a:ext cx="2926080" cy="3901440"/>
          </a:xfrm>
          <a:prstGeom prst="rect">
            <a:avLst/>
          </a:prstGeom>
          <a:noFill/>
          <a:ln>
            <a:noFill/>
          </a:ln>
        </p:spPr>
      </p:pic>
      <p:pic>
        <p:nvPicPr>
          <p:cNvPr id="6" name="Рисунок 5" descr="E:\Фото М-10.05.2017\Займище смертность рыбы\Для статьи\Фото3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099752"/>
            <a:ext cx="2926080" cy="3901440"/>
          </a:xfrm>
          <a:prstGeom prst="rect">
            <a:avLst/>
          </a:prstGeom>
          <a:noFill/>
          <a:ln>
            <a:noFill/>
          </a:ln>
        </p:spPr>
      </p:pic>
      <p:sp>
        <p:nvSpPr>
          <p:cNvPr id="3" name="Прямоугольник 2"/>
          <p:cNvSpPr/>
          <p:nvPr/>
        </p:nvSpPr>
        <p:spPr>
          <a:xfrm>
            <a:off x="690006" y="6093296"/>
            <a:ext cx="7934138" cy="646331"/>
          </a:xfrm>
          <a:prstGeom prst="rect">
            <a:avLst/>
          </a:prstGeom>
        </p:spPr>
        <p:txBody>
          <a:bodyPr wrap="square">
            <a:spAutoFit/>
          </a:bodyPr>
          <a:lstStyle/>
          <a:p>
            <a:pPr algn="ctr"/>
            <a:r>
              <a:rPr lang="ru-RU" dirty="0">
                <a:solidFill>
                  <a:srgbClr val="002060"/>
                </a:solidFill>
              </a:rPr>
              <a:t>Гибель рыбы в мелководных заливах Куйбышевского водохранилища в районе </a:t>
            </a:r>
            <a:r>
              <a:rPr lang="ru-RU" dirty="0" err="1">
                <a:solidFill>
                  <a:srgbClr val="002060"/>
                </a:solidFill>
              </a:rPr>
              <a:t>н.п</a:t>
            </a:r>
            <a:r>
              <a:rPr lang="ru-RU" dirty="0">
                <a:solidFill>
                  <a:srgbClr val="002060"/>
                </a:solidFill>
              </a:rPr>
              <a:t>. Займище весной 2017 г</a:t>
            </a:r>
            <a:r>
              <a:rPr lang="ru-RU" dirty="0" smtClean="0">
                <a:solidFill>
                  <a:srgbClr val="002060"/>
                </a:solidFill>
              </a:rPr>
              <a:t>.</a:t>
            </a:r>
            <a:endParaRPr lang="ru-RU" dirty="0">
              <a:solidFill>
                <a:srgbClr val="002060"/>
              </a:solidFill>
            </a:endParaRPr>
          </a:p>
        </p:txBody>
      </p:sp>
    </p:spTree>
    <p:extLst>
      <p:ext uri="{BB962C8B-B14F-4D97-AF65-F5344CB8AC3E}">
        <p14:creationId xmlns:p14="http://schemas.microsoft.com/office/powerpoint/2010/main" val="194725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69889" y="240074"/>
            <a:ext cx="8229600" cy="576064"/>
          </a:xfrm>
        </p:spPr>
        <p:txBody>
          <a:bodyPr>
            <a:noAutofit/>
          </a:bodyPr>
          <a:lstStyle/>
          <a:p>
            <a:pPr defTabSz="652952"/>
            <a:r>
              <a:rPr lang="ru-RU" sz="2700" b="1" dirty="0" smtClean="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Нерестилища </a:t>
            </a:r>
            <a:r>
              <a:rPr lang="ru-RU" sz="27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стерляди </a:t>
            </a:r>
          </a:p>
        </p:txBody>
      </p:sp>
      <p:sp>
        <p:nvSpPr>
          <p:cNvPr id="9" name="Номер слайда 8"/>
          <p:cNvSpPr>
            <a:spLocks noGrp="1"/>
          </p:cNvSpPr>
          <p:nvPr>
            <p:ph type="sldNum" sz="quarter" idx="12"/>
          </p:nvPr>
        </p:nvSpPr>
        <p:spPr>
          <a:xfrm flipH="1">
            <a:off x="8788275" y="6360925"/>
            <a:ext cx="288032" cy="388091"/>
          </a:xfrm>
        </p:spPr>
        <p:txBody>
          <a:bodyPr/>
          <a:lstStyle/>
          <a:p>
            <a:fld id="{C6234B3A-758F-4357-BA2A-1A98E31D557E}" type="slidenum">
              <a:rPr lang="ru-RU" smtClean="0">
                <a:solidFill>
                  <a:schemeClr val="tx1"/>
                </a:solidFill>
              </a:rPr>
              <a:pPr/>
              <a:t>18</a:t>
            </a:fld>
            <a:endParaRPr lang="ru-RU" dirty="0">
              <a:solidFill>
                <a:schemeClr val="tx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96" t="13733" r="1687" b="12733"/>
          <a:stretch/>
        </p:blipFill>
        <p:spPr bwMode="auto">
          <a:xfrm>
            <a:off x="467399" y="908720"/>
            <a:ext cx="8398484" cy="4423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457257" y="5743543"/>
            <a:ext cx="8229600" cy="576064"/>
          </a:xfrm>
          <a:prstGeom prst="rect">
            <a:avLst/>
          </a:prstGeom>
        </p:spPr>
        <p:txBody>
          <a:bodyPr vert="horz" lIns="91429" tIns="45715" rIns="91429" bIns="45715" rtlCol="0" anchor="ctr">
            <a:no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defTabSz="652952"/>
            <a:r>
              <a:rPr lang="ru-RU" sz="23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Расположены в 7 муниципальных районах Республики Татарстан – общая площадь 1750 га</a:t>
            </a:r>
          </a:p>
        </p:txBody>
      </p:sp>
    </p:spTree>
    <p:extLst>
      <p:ext uri="{BB962C8B-B14F-4D97-AF65-F5344CB8AC3E}">
        <p14:creationId xmlns:p14="http://schemas.microsoft.com/office/powerpoint/2010/main" val="1790621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abibi\Desktop\0_3b79_f0d8f345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95"/>
            <a:ext cx="2705613" cy="2198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5"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595"/>
            <a:ext cx="38401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4" y="2213906"/>
            <a:ext cx="448861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50367" y="3920283"/>
            <a:ext cx="4562873" cy="3170099"/>
          </a:xfrm>
          <a:prstGeom prst="rect">
            <a:avLst/>
          </a:prstGeom>
        </p:spPr>
        <p:txBody>
          <a:bodyPr wrap="square">
            <a:spAutoFit/>
          </a:bodyPr>
          <a:lstStyle/>
          <a:p>
            <a:r>
              <a:rPr lang="ru-RU" sz="2000" b="1" dirty="0">
                <a:solidFill>
                  <a:srgbClr val="002060"/>
                </a:solidFill>
              </a:rPr>
              <a:t>Куйбышевское водохранилище </a:t>
            </a:r>
            <a:r>
              <a:rPr lang="ru-RU" sz="2000" dirty="0">
                <a:solidFill>
                  <a:srgbClr val="002060"/>
                </a:solidFill>
              </a:rPr>
              <a:t>– озеро-водохранилище - является крупнейшим в Европе – 6450 км</a:t>
            </a:r>
            <a:r>
              <a:rPr lang="ru-RU" sz="2000" baseline="30000" dirty="0">
                <a:solidFill>
                  <a:srgbClr val="002060"/>
                </a:solidFill>
              </a:rPr>
              <a:t>2</a:t>
            </a:r>
            <a:r>
              <a:rPr lang="ru-RU" sz="2000" dirty="0">
                <a:solidFill>
                  <a:srgbClr val="002060"/>
                </a:solidFill>
              </a:rPr>
              <a:t> </a:t>
            </a:r>
            <a:r>
              <a:rPr lang="ru-RU" sz="2000" dirty="0" smtClean="0">
                <a:solidFill>
                  <a:srgbClr val="002060"/>
                </a:solidFill>
              </a:rPr>
              <a:t>, общая </a:t>
            </a:r>
            <a:r>
              <a:rPr lang="ru-RU" sz="2000" dirty="0">
                <a:solidFill>
                  <a:srgbClr val="002060"/>
                </a:solidFill>
              </a:rPr>
              <a:t>емкость при НПУ </a:t>
            </a:r>
            <a:r>
              <a:rPr lang="ru-RU" sz="2000" dirty="0" smtClean="0">
                <a:solidFill>
                  <a:srgbClr val="002060"/>
                </a:solidFill>
              </a:rPr>
              <a:t>-58 </a:t>
            </a:r>
            <a:r>
              <a:rPr lang="ru-RU" sz="2000" dirty="0">
                <a:solidFill>
                  <a:srgbClr val="002060"/>
                </a:solidFill>
              </a:rPr>
              <a:t>км</a:t>
            </a:r>
            <a:r>
              <a:rPr lang="ru-RU" sz="2000" baseline="30000" dirty="0">
                <a:solidFill>
                  <a:srgbClr val="002060"/>
                </a:solidFill>
              </a:rPr>
              <a:t>3</a:t>
            </a:r>
            <a:r>
              <a:rPr lang="ru-RU" sz="2000" dirty="0">
                <a:solidFill>
                  <a:srgbClr val="002060"/>
                </a:solidFill>
              </a:rPr>
              <a:t>, а площадь 590 </a:t>
            </a:r>
            <a:r>
              <a:rPr lang="ru-RU" sz="2000" dirty="0" err="1">
                <a:solidFill>
                  <a:srgbClr val="002060"/>
                </a:solidFill>
              </a:rPr>
              <a:t>тыс.га</a:t>
            </a:r>
            <a:r>
              <a:rPr lang="ru-RU" sz="2000" dirty="0">
                <a:solidFill>
                  <a:srgbClr val="002060"/>
                </a:solidFill>
              </a:rPr>
              <a:t>. </a:t>
            </a:r>
            <a:endParaRPr lang="ru-RU" sz="2000" dirty="0" smtClean="0">
              <a:solidFill>
                <a:srgbClr val="002060"/>
              </a:solidFill>
            </a:endParaRPr>
          </a:p>
          <a:p>
            <a:r>
              <a:rPr lang="ru-RU" sz="2000" dirty="0" smtClean="0">
                <a:solidFill>
                  <a:srgbClr val="002060"/>
                </a:solidFill>
              </a:rPr>
              <a:t>Около 50% </a:t>
            </a:r>
            <a:r>
              <a:rPr lang="ru-RU" sz="2000" dirty="0">
                <a:solidFill>
                  <a:srgbClr val="002060"/>
                </a:solidFill>
              </a:rPr>
              <a:t>площади водохранилища находится в пределах Республики Татарстан, из которой около 20% приходится на площадь мелководий.</a:t>
            </a:r>
          </a:p>
          <a:p>
            <a:pPr marL="342900" indent="-342900">
              <a:buFont typeface="Wingdings" pitchFamily="2" charset="2"/>
              <a:buChar char="§"/>
            </a:pPr>
            <a:endParaRPr lang="ru-RU" sz="2000" dirty="0">
              <a:solidFill>
                <a:srgbClr val="002060"/>
              </a:solidFill>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4791401"/>
            <a:ext cx="2066599" cy="2066599"/>
          </a:xfrm>
          <a:prstGeom prst="rect">
            <a:avLst/>
          </a:prstGeom>
          <a:effectLst>
            <a:softEdge rad="127000"/>
          </a:effectLst>
        </p:spPr>
      </p:pic>
    </p:spTree>
    <p:extLst>
      <p:ext uri="{BB962C8B-B14F-4D97-AF65-F5344CB8AC3E}">
        <p14:creationId xmlns:p14="http://schemas.microsoft.com/office/powerpoint/2010/main" val="636334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4" y="260648"/>
            <a:ext cx="9160968" cy="647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783345"/>
            <a:ext cx="2060958" cy="71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675" y="1041998"/>
            <a:ext cx="1773269" cy="101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144" y="980728"/>
            <a:ext cx="1826223" cy="80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781" y="3092044"/>
            <a:ext cx="1795842" cy="11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6237312"/>
            <a:ext cx="5040560" cy="49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3657891"/>
            <a:ext cx="1122040" cy="37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929" y="1886745"/>
            <a:ext cx="2362852" cy="119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8440" y="3296857"/>
            <a:ext cx="1737999" cy="55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4151" y="4437112"/>
            <a:ext cx="1410049" cy="44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1100" y="5010599"/>
            <a:ext cx="19431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188640"/>
            <a:ext cx="5349006" cy="57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89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4751" y="401249"/>
            <a:ext cx="8829249" cy="1391248"/>
          </a:xfrm>
        </p:spPr>
        <p:txBody>
          <a:bodyPr/>
          <a:lstStyle/>
          <a:p>
            <a:pPr marL="0" indent="0" algn="ctr">
              <a:buNone/>
            </a:pPr>
            <a:r>
              <a:rPr lang="ru-RU" sz="2800" dirty="0" smtClean="0">
                <a:solidFill>
                  <a:srgbClr val="002060"/>
                </a:solidFill>
              </a:rPr>
              <a:t>Наиболее перспективным методом выращивания осетровых, в том числе и стерляди, являются использование УЗВ </a:t>
            </a:r>
            <a:endParaRPr lang="ru-RU" sz="2800" dirty="0">
              <a:solidFill>
                <a:srgbClr val="002060"/>
              </a:solidFill>
            </a:endParaRPr>
          </a:p>
        </p:txBody>
      </p:sp>
      <p:sp>
        <p:nvSpPr>
          <p:cNvPr id="4" name="Заголовок 1"/>
          <p:cNvSpPr txBox="1">
            <a:spLocks/>
          </p:cNvSpPr>
          <p:nvPr/>
        </p:nvSpPr>
        <p:spPr>
          <a:xfrm>
            <a:off x="628650" y="0"/>
            <a:ext cx="7886700" cy="740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smtClean="0"/>
              <a:t>Стерлядь в рыбоводстве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8" y="1844824"/>
            <a:ext cx="9144000" cy="271404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055859"/>
            <a:ext cx="2155492" cy="280214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4654546"/>
            <a:ext cx="2937939" cy="220345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650" y="4683066"/>
            <a:ext cx="3363276" cy="2174933"/>
          </a:xfrm>
          <a:prstGeom prst="rect">
            <a:avLst/>
          </a:prstGeom>
        </p:spPr>
      </p:pic>
    </p:spTree>
    <p:extLst>
      <p:ext uri="{BB962C8B-B14F-4D97-AF65-F5344CB8AC3E}">
        <p14:creationId xmlns:p14="http://schemas.microsoft.com/office/powerpoint/2010/main" val="340073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2924945"/>
            <a:ext cx="5587756" cy="372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192" y="169458"/>
            <a:ext cx="5712296" cy="331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383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760" y="112240"/>
            <a:ext cx="474474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366979" cy="386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44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rybalka.ru/sites/default/files/09.04/fish/main/608-306.jpg?1240173127"/>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421"/>
            <a:ext cx="3276364" cy="1332148"/>
          </a:xfrm>
          <a:prstGeom prst="rect">
            <a:avLst/>
          </a:prstGeom>
          <a:noFill/>
          <a:ln>
            <a:noFill/>
          </a:ln>
        </p:spPr>
      </p:pic>
      <p:sp>
        <p:nvSpPr>
          <p:cNvPr id="5" name="Rectangle 1"/>
          <p:cNvSpPr>
            <a:spLocks noChangeArrowheads="1"/>
          </p:cNvSpPr>
          <p:nvPr/>
        </p:nvSpPr>
        <p:spPr bwMode="auto">
          <a:xfrm>
            <a:off x="11460" y="49884"/>
            <a:ext cx="48235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ea typeface="Times New Roman" pitchFamily="18" charset="0"/>
                <a:cs typeface="Times New Roman" pitchFamily="18" charset="0"/>
              </a:rPr>
              <a:t>Характеристики воды, используемой в форелевом хозяйстве</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ectangle 3"/>
          <p:cNvSpPr>
            <a:spLocks noChangeArrowheads="1"/>
          </p:cNvSpPr>
          <p:nvPr/>
        </p:nvSpPr>
        <p:spPr bwMode="auto">
          <a:xfrm>
            <a:off x="2592388" y="180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828820227"/>
              </p:ext>
            </p:extLst>
          </p:nvPr>
        </p:nvGraphicFramePr>
        <p:xfrm>
          <a:off x="251520" y="1425445"/>
          <a:ext cx="3022247" cy="5183141"/>
        </p:xfrm>
        <a:graphic>
          <a:graphicData uri="http://schemas.openxmlformats.org/drawingml/2006/table">
            <a:tbl>
              <a:tblPr>
                <a:tableStyleId>{5C22544A-7EE6-4342-B048-85BDC9FD1C3A}</a:tableStyleId>
              </a:tblPr>
              <a:tblGrid>
                <a:gridCol w="1232369"/>
                <a:gridCol w="894939"/>
                <a:gridCol w="894939"/>
              </a:tblGrid>
              <a:tr h="383305">
                <a:tc rowSpan="2">
                  <a:txBody>
                    <a:bodyPr/>
                    <a:lstStyle/>
                    <a:p>
                      <a:pPr indent="450215">
                        <a:lnSpc>
                          <a:spcPct val="115000"/>
                        </a:lnSpc>
                        <a:spcAft>
                          <a:spcPts val="0"/>
                        </a:spcAft>
                      </a:pPr>
                      <a:r>
                        <a:rPr lang="ru-RU" sz="900" dirty="0" smtClean="0">
                          <a:effectLst/>
                        </a:rPr>
                        <a:t>Показатель</a:t>
                      </a:r>
                      <a:endParaRPr lang="ru-RU" sz="700" dirty="0">
                        <a:effectLst/>
                        <a:latin typeface="Calibri"/>
                        <a:ea typeface="Calibri"/>
                        <a:cs typeface="Times New Roman"/>
                      </a:endParaRPr>
                    </a:p>
                  </a:txBody>
                  <a:tcPr marL="0" marR="0" marT="0" marB="0" anchor="ctr"/>
                </a:tc>
                <a:tc gridSpan="2">
                  <a:txBody>
                    <a:bodyPr/>
                    <a:lstStyle/>
                    <a:p>
                      <a:pPr indent="450215" algn="ctr">
                        <a:lnSpc>
                          <a:spcPct val="115000"/>
                        </a:lnSpc>
                        <a:spcAft>
                          <a:spcPts val="0"/>
                        </a:spcAft>
                      </a:pPr>
                      <a:r>
                        <a:rPr lang="ru-RU" sz="900" dirty="0">
                          <a:effectLst/>
                        </a:rPr>
                        <a:t>Величина</a:t>
                      </a:r>
                      <a:endParaRPr lang="ru-RU" sz="700" dirty="0">
                        <a:effectLst/>
                        <a:latin typeface="Calibri"/>
                        <a:ea typeface="Calibri"/>
                        <a:cs typeface="Times New Roman"/>
                      </a:endParaRPr>
                    </a:p>
                  </a:txBody>
                  <a:tcPr marL="0" marR="0" marT="0" marB="0" anchor="ctr"/>
                </a:tc>
                <a:tc hMerge="1">
                  <a:txBody>
                    <a:bodyPr/>
                    <a:lstStyle/>
                    <a:p>
                      <a:endParaRPr lang="ru-RU"/>
                    </a:p>
                  </a:txBody>
                  <a:tcPr/>
                </a:tc>
              </a:tr>
              <a:tr h="399753">
                <a:tc vMerge="1">
                  <a:txBody>
                    <a:bodyPr/>
                    <a:lstStyle/>
                    <a:p>
                      <a:endParaRPr lang="ru-RU"/>
                    </a:p>
                  </a:txBody>
                  <a:tcPr/>
                </a:tc>
                <a:tc>
                  <a:txBody>
                    <a:bodyPr/>
                    <a:lstStyle/>
                    <a:p>
                      <a:pPr>
                        <a:lnSpc>
                          <a:spcPct val="115000"/>
                        </a:lnSpc>
                        <a:spcAft>
                          <a:spcPts val="0"/>
                        </a:spcAft>
                      </a:pPr>
                      <a:r>
                        <a:rPr lang="ru-RU" sz="900">
                          <a:effectLst/>
                        </a:rPr>
                        <a:t>(Shelton, 1993)</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ЕС директива</a:t>
                      </a:r>
                      <a:endParaRPr lang="ru-RU" sz="700">
                        <a:effectLst/>
                      </a:endParaRPr>
                    </a:p>
                    <a:p>
                      <a:pPr algn="ctr">
                        <a:lnSpc>
                          <a:spcPct val="115000"/>
                        </a:lnSpc>
                        <a:spcAft>
                          <a:spcPts val="0"/>
                        </a:spcAft>
                      </a:pPr>
                      <a:r>
                        <a:rPr lang="ru-RU" sz="900">
                          <a:effectLst/>
                        </a:rPr>
                        <a:t>78/659/ EWG*</a:t>
                      </a:r>
                      <a:endParaRPr lang="ru-RU" sz="700">
                        <a:effectLst/>
                        <a:latin typeface="Calibri"/>
                        <a:ea typeface="Calibri"/>
                        <a:cs typeface="Times New Roman"/>
                      </a:endParaRPr>
                    </a:p>
                  </a:txBody>
                  <a:tcPr marL="0" marR="0" marT="0" marB="0" anchor="ctr"/>
                </a:tc>
              </a:tr>
              <a:tr h="599632">
                <a:tc>
                  <a:txBody>
                    <a:bodyPr/>
                    <a:lstStyle/>
                    <a:p>
                      <a:pPr>
                        <a:lnSpc>
                          <a:spcPct val="115000"/>
                        </a:lnSpc>
                        <a:spcAft>
                          <a:spcPts val="0"/>
                        </a:spcAft>
                      </a:pPr>
                      <a:r>
                        <a:rPr lang="ru-RU" sz="900" smtClean="0">
                          <a:effectLst/>
                        </a:rPr>
                        <a:t>Концентрации</a:t>
                      </a:r>
                      <a:endParaRPr lang="ru-RU" sz="700" smtClean="0">
                        <a:effectLst/>
                      </a:endParaRPr>
                    </a:p>
                    <a:p>
                      <a:pPr>
                        <a:lnSpc>
                          <a:spcPct val="115000"/>
                        </a:lnSpc>
                        <a:spcAft>
                          <a:spcPts val="0"/>
                        </a:spcAft>
                      </a:pPr>
                      <a:r>
                        <a:rPr lang="ru-RU" sz="900" smtClean="0">
                          <a:effectLst/>
                        </a:rPr>
                        <a:t>кислорода</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От 7 мг/л до полного насыщения</a:t>
                      </a:r>
                      <a:endParaRPr lang="ru-RU" sz="70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5 мг/л &gt; 9 мг/л</a:t>
                      </a:r>
                      <a:endParaRPr lang="ru-RU" sz="700">
                        <a:effectLst/>
                        <a:latin typeface="Calibri"/>
                        <a:ea typeface="Calibri"/>
                        <a:cs typeface="Times New Roman"/>
                      </a:endParaRPr>
                    </a:p>
                  </a:txBody>
                  <a:tcPr marL="0" marR="0" marT="0" marB="0" anchor="ctr"/>
                </a:tc>
              </a:tr>
              <a:tr h="243639">
                <a:tc>
                  <a:txBody>
                    <a:bodyPr/>
                    <a:lstStyle/>
                    <a:p>
                      <a:pPr>
                        <a:lnSpc>
                          <a:spcPct val="115000"/>
                        </a:lnSpc>
                        <a:spcAft>
                          <a:spcPts val="0"/>
                        </a:spcAft>
                      </a:pPr>
                      <a:r>
                        <a:rPr lang="ru-RU" sz="900" smtClean="0">
                          <a:effectLst/>
                        </a:rPr>
                        <a:t>pH</a:t>
                      </a:r>
                      <a:endParaRPr lang="ru-RU" sz="70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6,5-8,0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6,0-9,0</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Общая щелочность по (СаСО</a:t>
                      </a:r>
                      <a:r>
                        <a:rPr lang="ru-RU" sz="900" baseline="-25000" smtClean="0">
                          <a:effectLst/>
                        </a:rPr>
                        <a:t>3</a:t>
                      </a:r>
                      <a:r>
                        <a:rPr lang="ru-RU" sz="900" smtClean="0">
                          <a:effectLst/>
                        </a:rPr>
                        <a:t>),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10-400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Кальций,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4-160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dirty="0" smtClean="0">
                          <a:effectLst/>
                        </a:rPr>
                        <a:t>Марганец,  мг/л</a:t>
                      </a:r>
                      <a:endParaRPr lang="ru-RU" sz="7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0-0,01</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Железо (общее),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Фосфор,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0,01-3,0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0,2 мг/л</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Нитраты ,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dirty="0">
                          <a:effectLst/>
                        </a:rPr>
                        <a:t>0-0,3</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Нитриты &lt; 0,01 мг/л</a:t>
                      </a:r>
                      <a:endParaRPr lang="ru-RU" sz="700">
                        <a:effectLst/>
                        <a:latin typeface="Calibri"/>
                        <a:ea typeface="Calibri"/>
                        <a:cs typeface="Times New Roman"/>
                      </a:endParaRPr>
                    </a:p>
                  </a:txBody>
                  <a:tcPr marL="0" marR="0" marT="0" marB="0" anchor="ctr"/>
                </a:tc>
              </a:tr>
              <a:tr h="385105">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ru-RU" sz="900" smtClean="0">
                          <a:effectLst/>
                        </a:rPr>
                        <a:t>Аммонийный азот, </a:t>
                      </a:r>
                      <a:r>
                        <a:rPr lang="ru-RU" sz="1000" smtClean="0">
                          <a:effectLst/>
                        </a:rPr>
                        <a:t>мг/л</a:t>
                      </a:r>
                      <a:endParaRPr lang="ru-RU" sz="1000" smtClean="0">
                        <a:effectLst/>
                        <a:latin typeface="Calibri"/>
                        <a:ea typeface="Calibri"/>
                        <a:cs typeface="Times New Roman"/>
                      </a:endParaRPr>
                    </a:p>
                    <a:p>
                      <a:pPr>
                        <a:lnSpc>
                          <a:spcPct val="115000"/>
                        </a:lnSpc>
                        <a:spcAft>
                          <a:spcPts val="0"/>
                        </a:spcAft>
                      </a:pP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1,0</a:t>
                      </a:r>
                      <a:endParaRPr lang="ru-RU" sz="700" dirty="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Цинк,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smtClean="0">
                          <a:effectLst/>
                        </a:rPr>
                        <a:t>0,3</a:t>
                      </a:r>
                      <a:endParaRPr lang="ru-RU" sz="700" dirty="0">
                        <a:effectLst/>
                        <a:latin typeface="Calibri"/>
                        <a:ea typeface="Calibri"/>
                        <a:cs typeface="Times New Roman"/>
                      </a:endParaRPr>
                    </a:p>
                  </a:txBody>
                  <a:tcPr marL="0" marR="0" marT="0" marB="0" anchor="ctr"/>
                </a:tc>
              </a:tr>
              <a:tr h="385105">
                <a:tc>
                  <a:txBody>
                    <a:bodyPr/>
                    <a:lstStyle/>
                    <a:p>
                      <a:pPr>
                        <a:lnSpc>
                          <a:spcPct val="115000"/>
                        </a:lnSpc>
                        <a:spcAft>
                          <a:spcPts val="0"/>
                        </a:spcAft>
                      </a:pPr>
                      <a:r>
                        <a:rPr lang="ru-RU" sz="900" dirty="0" smtClean="0">
                          <a:effectLst/>
                        </a:rPr>
                        <a:t>Медь, мг/л</a:t>
                      </a: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0,04</a:t>
                      </a:r>
                      <a:endParaRPr lang="ru-RU" sz="700" dirty="0">
                        <a:effectLst/>
                        <a:latin typeface="Calibri"/>
                        <a:ea typeface="Calibri"/>
                        <a:cs typeface="Times New Roman"/>
                      </a:endParaRPr>
                    </a:p>
                  </a:txBody>
                  <a:tcPr marL="0" marR="0" marT="0" marB="0" anchor="ctr"/>
                </a:tc>
              </a:tr>
            </a:tbl>
          </a:graphicData>
        </a:graphic>
      </p:graphicFrame>
      <p:sp>
        <p:nvSpPr>
          <p:cNvPr id="14" name="Rectangle 4"/>
          <p:cNvSpPr>
            <a:spLocks noChangeArrowheads="1"/>
          </p:cNvSpPr>
          <p:nvPr/>
        </p:nvSpPr>
        <p:spPr bwMode="auto">
          <a:xfrm>
            <a:off x="3060700" y="1795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6"/>
          <p:cNvSpPr>
            <a:spLocks noChangeArrowheads="1"/>
          </p:cNvSpPr>
          <p:nvPr/>
        </p:nvSpPr>
        <p:spPr bwMode="auto">
          <a:xfrm>
            <a:off x="4067944" y="1281129"/>
            <a:ext cx="48245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Общие требования к воде, поступающей в прудовые форелевые хозяйства (летние пруды)</a:t>
            </a: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в РФ</a:t>
            </a:r>
            <a:b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3077" name="Picture 5" descr="http://vetfac.nsau.edu.ru/new/books/vetzac/document/447_2.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472805" y="1635072"/>
            <a:ext cx="5162550" cy="50577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a:spLocks noChangeArrowheads="1"/>
          </p:cNvSpPr>
          <p:nvPr/>
        </p:nvSpPr>
        <p:spPr bwMode="auto">
          <a:xfrm>
            <a:off x="0" y="570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br>
            <a:r>
              <a:rPr kumimoji="0" lang="ru-RU" sz="1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6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1460" y="686781"/>
            <a:ext cx="4572000" cy="738664"/>
          </a:xfrm>
          <a:prstGeom prst="rect">
            <a:avLst/>
          </a:prstGeom>
        </p:spPr>
        <p:txBody>
          <a:bodyPr>
            <a:spAutoFit/>
          </a:bodyPr>
          <a:lstStyle/>
          <a:p>
            <a:r>
              <a:rPr lang="ru-RU" sz="1400" dirty="0">
                <a:solidFill>
                  <a:schemeClr val="bg1"/>
                </a:solidFill>
              </a:rPr>
              <a:t>Работа хозяйства в значительной сте­пени зависит от качества воды. </a:t>
            </a:r>
            <a:r>
              <a:rPr lang="ru-RU" sz="1400" dirty="0" smtClean="0">
                <a:solidFill>
                  <a:schemeClr val="bg1"/>
                </a:solidFill>
              </a:rPr>
              <a:t>Качество </a:t>
            </a:r>
            <a:r>
              <a:rPr lang="ru-RU" sz="1400" dirty="0">
                <a:solidFill>
                  <a:schemeClr val="bg1"/>
                </a:solidFill>
              </a:rPr>
              <a:t>воды не должно от­личаться от представленных в табл. </a:t>
            </a:r>
            <a:r>
              <a:rPr lang="ru-RU" sz="1400" dirty="0" smtClean="0">
                <a:solidFill>
                  <a:schemeClr val="bg1"/>
                </a:solidFill>
              </a:rPr>
              <a:t>нор­мативов</a:t>
            </a:r>
            <a:r>
              <a:rPr lang="ru-RU" sz="1400" dirty="0">
                <a:solidFill>
                  <a:schemeClr val="bg1"/>
                </a:solidFill>
              </a:rPr>
              <a:t>.</a:t>
            </a:r>
          </a:p>
        </p:txBody>
      </p:sp>
    </p:spTree>
    <p:extLst>
      <p:ext uri="{BB962C8B-B14F-4D97-AF65-F5344CB8AC3E}">
        <p14:creationId xmlns:p14="http://schemas.microsoft.com/office/powerpoint/2010/main" val="4019564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Калайда\Documents\Копия КГЭУ апрель 2014\Мои документы\Кафедра ВБА\ФПК\ФПК Рыбоводство\Готовые лекции в презентациях\УЗВ Саратов\Фото25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8" y="1902556"/>
            <a:ext cx="303790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Калайда\Documents\Копия КГЭУ апрель 2014\Мои документы\Кафедра ВБА\ФПК\ФПК Рыбоводство\Форель\Ропша\Фото07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173" y="1928804"/>
            <a:ext cx="3384646" cy="29260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Калайда\Documents\Копия КГЭУ апрель 2014\Мои документы\Кафедра ВБА\ФПК\ФПК Рыбоводство\Форель\Ропша\Фото07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00573"/>
            <a:ext cx="2886824" cy="216511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Калайда\Documents\Копия КГЭУ апрель 2014\Мои документы\Кафедра ВБА\ФПК\ФПК Рыбоводство\Форель\Ропша\Фото07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0770" y="2712143"/>
            <a:ext cx="2047582" cy="2142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704" b="10738"/>
          <a:stretch/>
        </p:blipFill>
        <p:spPr bwMode="auto">
          <a:xfrm>
            <a:off x="71998" y="4978528"/>
            <a:ext cx="36793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122" y="4854884"/>
            <a:ext cx="3837535" cy="194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8906" y="188640"/>
            <a:ext cx="8784976" cy="1334211"/>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Среди наиболее приоритетных направлений </a:t>
            </a:r>
            <a:endParaRPr lang="ru-RU" b="1" cap="all" dirty="0">
              <a:effectLst>
                <a:outerShdw blurRad="38100" dist="38100" dir="2700000" algn="tl">
                  <a:srgbClr val="000000">
                    <a:alpha val="43137"/>
                  </a:srgbClr>
                </a:outerShdw>
              </a:effectLst>
              <a:latin typeface="Arial" pitchFamily="34" charset="0"/>
              <a:ea typeface="Calibri"/>
              <a:cs typeface="Times New Roman"/>
            </a:endParaRPr>
          </a:p>
          <a:p>
            <a:pPr algn="ct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развития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аквакультуры</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в Республике </a:t>
            </a: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Татарстан -</a:t>
            </a:r>
          </a:p>
          <a:p>
            <a:pPr algn="ct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 Развитие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товарного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форелеводства</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и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лососеводства</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a:t>
            </a:r>
            <a:endPar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endParaRPr>
          </a:p>
          <a:p>
            <a:pPr algn="ct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на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базе </a:t>
            </a:r>
            <a:r>
              <a:rPr lang="ru-RU" sz="2400" b="1" cap="all" dirty="0" smtClean="0">
                <a:solidFill>
                  <a:srgbClr val="000000"/>
                </a:solidFill>
                <a:effectLst>
                  <a:outerShdw blurRad="38100" dist="38100" dir="2700000" algn="tl">
                    <a:srgbClr val="000000">
                      <a:alpha val="43137"/>
                    </a:srgbClr>
                  </a:outerShdw>
                </a:effectLst>
                <a:latin typeface="Arial" pitchFamily="34" charset="0"/>
                <a:ea typeface="Times New Roman"/>
              </a:rPr>
              <a:t>УЗВ</a:t>
            </a:r>
            <a:endParaRPr lang="ru-RU" sz="2400" b="1" cap="all" dirty="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499434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0"/>
            <a:ext cx="8686800" cy="523220"/>
          </a:xfrm>
          <a:prstGeom prst="rect">
            <a:avLst/>
          </a:prstGeom>
        </p:spPr>
        <p:txBody>
          <a:bodyPr wrap="square">
            <a:spAutoFit/>
          </a:bodyPr>
          <a:lstStyle/>
          <a:p>
            <a:pPr algn="ctr"/>
            <a:r>
              <a:rPr lang="ru-RU" sz="2800" b="1" dirty="0" smtClean="0">
                <a:latin typeface="Times New Roman" pitchFamily="18" charset="0"/>
                <a:cs typeface="Times New Roman" pitchFamily="18" charset="0"/>
              </a:rPr>
              <a:t>Этапы развития мальков радужной форели </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381000" y="1353234"/>
            <a:ext cx="7918944" cy="400110"/>
          </a:xfrm>
          <a:prstGeom prst="rect">
            <a:avLst/>
          </a:prstGeom>
        </p:spPr>
        <p:txBody>
          <a:bodyPr wrap="square">
            <a:spAutoFit/>
          </a:bodyPr>
          <a:lstStyle/>
          <a:p>
            <a:endParaRPr lang="ru-RU" sz="2000" dirty="0">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7" name="Таблица 6"/>
          <p:cNvGraphicFramePr>
            <a:graphicFrameLocks noGrp="1"/>
          </p:cNvGraphicFramePr>
          <p:nvPr/>
        </p:nvGraphicFramePr>
        <p:xfrm>
          <a:off x="1524000" y="914400"/>
          <a:ext cx="6096000" cy="5105400"/>
        </p:xfrm>
        <a:graphic>
          <a:graphicData uri="http://schemas.openxmlformats.org/drawingml/2006/table">
            <a:tbl>
              <a:tblPr/>
              <a:tblGrid>
                <a:gridCol w="3125948"/>
                <a:gridCol w="2970052"/>
              </a:tblGrid>
              <a:tr h="2552700">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1-ый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4-ый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r>
              <a:tr h="2552700">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14-ый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21-ый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r>
            </a:tbl>
          </a:graphicData>
        </a:graphic>
      </p:graphicFrame>
      <p:pic>
        <p:nvPicPr>
          <p:cNvPr id="19460" name="Рисунок 6"/>
          <p:cNvPicPr>
            <a:picLocks noChangeAspect="1" noChangeArrowheads="1"/>
          </p:cNvPicPr>
          <p:nvPr/>
        </p:nvPicPr>
        <p:blipFill>
          <a:blip r:embed="rId2" cstate="print"/>
          <a:srcRect l="22726" t="29150" r="52275" b="45107"/>
          <a:stretch>
            <a:fillRect/>
          </a:stretch>
        </p:blipFill>
        <p:spPr bwMode="auto">
          <a:xfrm>
            <a:off x="1143000" y="1600200"/>
            <a:ext cx="3190875" cy="1714500"/>
          </a:xfrm>
          <a:prstGeom prst="rect">
            <a:avLst/>
          </a:prstGeom>
          <a:noFill/>
        </p:spPr>
      </p:pic>
      <p:pic>
        <p:nvPicPr>
          <p:cNvPr id="19459" name="Рисунок 10"/>
          <p:cNvPicPr>
            <a:picLocks noChangeAspect="1" noChangeArrowheads="1"/>
          </p:cNvPicPr>
          <p:nvPr/>
        </p:nvPicPr>
        <p:blipFill>
          <a:blip r:embed="rId3" cstate="print"/>
          <a:srcRect l="14114" t="38084" r="45216" b="21703"/>
          <a:stretch>
            <a:fillRect/>
          </a:stretch>
        </p:blipFill>
        <p:spPr bwMode="auto">
          <a:xfrm>
            <a:off x="4648200" y="1600200"/>
            <a:ext cx="2800350" cy="1714500"/>
          </a:xfrm>
          <a:prstGeom prst="rect">
            <a:avLst/>
          </a:prstGeom>
          <a:noFill/>
        </p:spPr>
      </p:pic>
      <p:pic>
        <p:nvPicPr>
          <p:cNvPr id="19458" name="Рисунок 8"/>
          <p:cNvPicPr>
            <a:picLocks noChangeAspect="1" noChangeArrowheads="1"/>
          </p:cNvPicPr>
          <p:nvPr/>
        </p:nvPicPr>
        <p:blipFill>
          <a:blip r:embed="rId4" cstate="print"/>
          <a:srcRect l="12799" t="32127" r="46533" b="24681"/>
          <a:stretch>
            <a:fillRect/>
          </a:stretch>
        </p:blipFill>
        <p:spPr bwMode="auto">
          <a:xfrm>
            <a:off x="1219200" y="4343400"/>
            <a:ext cx="3190875" cy="1866900"/>
          </a:xfrm>
          <a:prstGeom prst="rect">
            <a:avLst/>
          </a:prstGeom>
          <a:noFill/>
        </p:spPr>
      </p:pic>
      <p:pic>
        <p:nvPicPr>
          <p:cNvPr id="19457" name="Рисунок 7"/>
          <p:cNvPicPr>
            <a:picLocks noChangeAspect="1" noChangeArrowheads="1"/>
          </p:cNvPicPr>
          <p:nvPr/>
        </p:nvPicPr>
        <p:blipFill>
          <a:blip r:embed="rId5" cstate="print"/>
          <a:srcRect l="13039" t="28085" r="46892" b="24467"/>
          <a:stretch>
            <a:fillRect/>
          </a:stretch>
        </p:blipFill>
        <p:spPr bwMode="auto">
          <a:xfrm>
            <a:off x="4648200" y="4419600"/>
            <a:ext cx="2762250" cy="1838325"/>
          </a:xfrm>
          <a:prstGeom prst="rect">
            <a:avLst/>
          </a:prstGeom>
          <a:noFill/>
        </p:spPr>
      </p:pic>
    </p:spTree>
    <p:extLst>
      <p:ext uri="{BB962C8B-B14F-4D97-AF65-F5344CB8AC3E}">
        <p14:creationId xmlns:p14="http://schemas.microsoft.com/office/powerpoint/2010/main" val="2615099716"/>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Заголовок 1"/>
          <p:cNvSpPr>
            <a:spLocks noGrp="1"/>
          </p:cNvSpPr>
          <p:nvPr>
            <p:ph type="ctrTitle"/>
          </p:nvPr>
        </p:nvSpPr>
        <p:spPr>
          <a:xfrm>
            <a:off x="755650" y="260350"/>
            <a:ext cx="7772400" cy="1470025"/>
          </a:xfrm>
        </p:spPr>
        <p:txBody>
          <a:bodyPr/>
          <a:lstStyle/>
          <a:p>
            <a:endParaRPr lang="ru-RU" dirty="0" smtClean="0"/>
          </a:p>
        </p:txBody>
      </p:sp>
    </p:spTree>
    <p:extLst>
      <p:ext uri="{BB962C8B-B14F-4D97-AF65-F5344CB8AC3E}">
        <p14:creationId xmlns:p14="http://schemas.microsoft.com/office/powerpoint/2010/main" val="195613846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вал 13"/>
          <p:cNvSpPr/>
          <p:nvPr/>
        </p:nvSpPr>
        <p:spPr>
          <a:xfrm>
            <a:off x="287775" y="2688132"/>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sp>
        <p:nvSpPr>
          <p:cNvPr id="2" name="Овал 1"/>
          <p:cNvSpPr/>
          <p:nvPr/>
        </p:nvSpPr>
        <p:spPr>
          <a:xfrm>
            <a:off x="3100979" y="197278"/>
            <a:ext cx="5863509" cy="1872208"/>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solidFill>
                <a:srgbClr val="002060"/>
              </a:solidFill>
            </a:endParaRPr>
          </a:p>
        </p:txBody>
      </p:sp>
      <p:sp>
        <p:nvSpPr>
          <p:cNvPr id="3" name="Номер слайда 2"/>
          <p:cNvSpPr>
            <a:spLocks noGrp="1"/>
          </p:cNvSpPr>
          <p:nvPr>
            <p:ph type="sldNum" sz="quarter" idx="12"/>
          </p:nvPr>
        </p:nvSpPr>
        <p:spPr>
          <a:xfrm>
            <a:off x="6860826" y="6383929"/>
            <a:ext cx="2133600" cy="365125"/>
          </a:xfrm>
        </p:spPr>
        <p:txBody>
          <a:bodyPr/>
          <a:lstStyle/>
          <a:p>
            <a:fld id="{C6234B3A-758F-4357-BA2A-1A98E31D557E}" type="slidenum">
              <a:rPr lang="ru-RU" smtClean="0"/>
              <a:pPr/>
              <a:t>27</a:t>
            </a:fld>
            <a:endParaRPr lang="ru-RU"/>
          </a:p>
        </p:txBody>
      </p:sp>
      <p:cxnSp>
        <p:nvCxnSpPr>
          <p:cNvPr id="10" name="Прямая со стрелкой 9"/>
          <p:cNvCxnSpPr/>
          <p:nvPr/>
        </p:nvCxnSpPr>
        <p:spPr>
          <a:xfrm flipH="1">
            <a:off x="2987826" y="2060848"/>
            <a:ext cx="2160238" cy="987148"/>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5148064" y="2060848"/>
            <a:ext cx="0" cy="1440160"/>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sp>
        <p:nvSpPr>
          <p:cNvPr id="18" name="Заголовок 1"/>
          <p:cNvSpPr txBox="1">
            <a:spLocks/>
          </p:cNvSpPr>
          <p:nvPr/>
        </p:nvSpPr>
        <p:spPr>
          <a:xfrm>
            <a:off x="4160526" y="4659141"/>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Авто УАЗ 8шт – 5 600 000 рублей</a:t>
            </a:r>
            <a:endParaRPr lang="en-US" sz="1700" b="1" dirty="0">
              <a:latin typeface="Times New Roman" pitchFamily="18" charset="0"/>
              <a:cs typeface="Times New Roman" pitchFamily="18" charset="0"/>
            </a:endParaRPr>
          </a:p>
        </p:txBody>
      </p:sp>
      <p:sp>
        <p:nvSpPr>
          <p:cNvPr id="19" name="Заголовок 1"/>
          <p:cNvSpPr txBox="1">
            <a:spLocks/>
          </p:cNvSpPr>
          <p:nvPr/>
        </p:nvSpPr>
        <p:spPr>
          <a:xfrm>
            <a:off x="4144243" y="4941596"/>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Снегоход Ямаха 8шт – 5 600 000 рублей</a:t>
            </a:r>
            <a:endParaRPr lang="en-US" sz="1700" b="1" dirty="0">
              <a:latin typeface="Times New Roman" pitchFamily="18" charset="0"/>
              <a:cs typeface="Times New Roman" pitchFamily="18" charset="0"/>
            </a:endParaRPr>
          </a:p>
        </p:txBody>
      </p:sp>
      <p:sp>
        <p:nvSpPr>
          <p:cNvPr id="22" name="Заголовок 1"/>
          <p:cNvSpPr txBox="1">
            <a:spLocks/>
          </p:cNvSpPr>
          <p:nvPr/>
        </p:nvSpPr>
        <p:spPr>
          <a:xfrm>
            <a:off x="2285770" y="6080869"/>
            <a:ext cx="4790174"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2300" b="1" u="sng" dirty="0">
                <a:latin typeface="Times New Roman" pitchFamily="18" charset="0"/>
                <a:cs typeface="Times New Roman" pitchFamily="18" charset="0"/>
              </a:rPr>
              <a:t>ИТОГО – 26 867 000рублей</a:t>
            </a:r>
            <a:endParaRPr lang="en-US" sz="2300" b="1" u="sng" dirty="0">
              <a:latin typeface="Times New Roman" pitchFamily="18" charset="0"/>
              <a:cs typeface="Times New Roman" pitchFamily="18" charset="0"/>
            </a:endParaRPr>
          </a:p>
        </p:txBody>
      </p:sp>
      <p:sp>
        <p:nvSpPr>
          <p:cNvPr id="23" name="Заголовок 1"/>
          <p:cNvSpPr txBox="1">
            <a:spLocks/>
          </p:cNvSpPr>
          <p:nvPr/>
        </p:nvSpPr>
        <p:spPr>
          <a:xfrm>
            <a:off x="1009994" y="5173484"/>
            <a:ext cx="2510170"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endParaRPr lang="en-US" sz="1700" b="1" dirty="0">
              <a:latin typeface="Times New Roman" pitchFamily="18" charset="0"/>
              <a:cs typeface="Times New Roman" pitchFamily="18" charset="0"/>
            </a:endParaRPr>
          </a:p>
        </p:txBody>
      </p:sp>
      <p:sp>
        <p:nvSpPr>
          <p:cNvPr id="24" name="Овал 23"/>
          <p:cNvSpPr/>
          <p:nvPr/>
        </p:nvSpPr>
        <p:spPr>
          <a:xfrm>
            <a:off x="3635896" y="3356992"/>
            <a:ext cx="5328592" cy="3168352"/>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41" y="3120004"/>
            <a:ext cx="1957920" cy="85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930" y="4386062"/>
            <a:ext cx="4561133" cy="10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253" y="666471"/>
            <a:ext cx="3532960" cy="9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Овал 33"/>
          <p:cNvSpPr/>
          <p:nvPr/>
        </p:nvSpPr>
        <p:spPr>
          <a:xfrm>
            <a:off x="313761" y="4731554"/>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18" y="5218178"/>
            <a:ext cx="2722937" cy="6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Овал 40"/>
          <p:cNvSpPr/>
          <p:nvPr/>
        </p:nvSpPr>
        <p:spPr>
          <a:xfrm>
            <a:off x="65172" y="787417"/>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cxnSp>
        <p:nvCxnSpPr>
          <p:cNvPr id="42" name="Прямая со стрелкой 41"/>
          <p:cNvCxnSpPr/>
          <p:nvPr/>
        </p:nvCxnSpPr>
        <p:spPr>
          <a:xfrm flipH="1">
            <a:off x="2711779" y="2060848"/>
            <a:ext cx="2436285" cy="2856163"/>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H="1" flipV="1">
            <a:off x="2914378" y="1772816"/>
            <a:ext cx="2233686" cy="288032"/>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93" y="1438830"/>
            <a:ext cx="1113735" cy="42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838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donka.kh.ua/Nev/0-56607041-00.jpg"/>
          <p:cNvPicPr>
            <a:picLocks noChangeAspect="1" noChangeArrowheads="1"/>
          </p:cNvPicPr>
          <p:nvPr/>
        </p:nvPicPr>
        <p:blipFill>
          <a:blip r:embed="rId2"/>
          <a:srcRect/>
          <a:stretch>
            <a:fillRect/>
          </a:stretch>
        </p:blipFill>
        <p:spPr bwMode="auto">
          <a:xfrm>
            <a:off x="0" y="0"/>
            <a:ext cx="9601200" cy="6858000"/>
          </a:xfrm>
          <a:prstGeom prst="rect">
            <a:avLst/>
          </a:prstGeom>
          <a:noFill/>
        </p:spPr>
      </p:pic>
      <p:sp>
        <p:nvSpPr>
          <p:cNvPr id="3" name="Объект 2"/>
          <p:cNvSpPr>
            <a:spLocks noGrp="1"/>
          </p:cNvSpPr>
          <p:nvPr>
            <p:ph sz="quarter" idx="4294967295"/>
          </p:nvPr>
        </p:nvSpPr>
        <p:spPr>
          <a:xfrm>
            <a:off x="2771800" y="5661248"/>
            <a:ext cx="6120680" cy="93610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a:normAutofit/>
          </a:bodyPr>
          <a:lstStyle/>
          <a:p>
            <a:pPr marL="0" indent="0" algn="ctr">
              <a:buNone/>
            </a:pPr>
            <a:r>
              <a:rPr lang="ru-RU" sz="2400" b="1" dirty="0" smtClean="0">
                <a:effectLst>
                  <a:outerShdw blurRad="38100" dist="38100" dir="2700000" algn="tl">
                    <a:srgbClr val="000000">
                      <a:alpha val="43137"/>
                    </a:srgbClr>
                  </a:outerShdw>
                </a:effectLst>
              </a:rPr>
              <a:t>Спасибо за внимание  </a:t>
            </a:r>
          </a:p>
          <a:p>
            <a:pPr marL="0" indent="0" algn="ctr">
              <a:buNone/>
            </a:pPr>
            <a:r>
              <a:rPr lang="ru-RU" sz="2400" b="1" dirty="0" smtClean="0">
                <a:effectLst>
                  <a:outerShdw blurRad="38100" dist="38100" dir="2700000" algn="tl">
                    <a:srgbClr val="000000">
                      <a:alpha val="43137"/>
                    </a:srgbClr>
                  </a:outerShdw>
                </a:effectLst>
              </a:rPr>
              <a:t>к проблемам водных биоресурсов</a:t>
            </a:r>
            <a:endParaRPr lang="ru-RU" sz="2400" dirty="0"/>
          </a:p>
        </p:txBody>
      </p:sp>
    </p:spTree>
    <p:extLst>
      <p:ext uri="{BB962C8B-B14F-4D97-AF65-F5344CB8AC3E}">
        <p14:creationId xmlns:p14="http://schemas.microsoft.com/office/powerpoint/2010/main" val="3300203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43240" y="764704"/>
            <a:ext cx="5583323" cy="6186309"/>
          </a:xfrm>
          <a:prstGeom prst="rect">
            <a:avLst/>
          </a:prstGeom>
        </p:spPr>
        <p:txBody>
          <a:bodyPr wrap="square">
            <a:spAutoFit/>
          </a:bodyPr>
          <a:lstStyle/>
          <a:p>
            <a:endParaRPr lang="ru-RU" sz="2000" b="1" dirty="0" smtClean="0"/>
          </a:p>
          <a:p>
            <a:r>
              <a:rPr lang="ru-RU" sz="2800" b="1" dirty="0" smtClean="0"/>
              <a:t>Задание 1</a:t>
            </a:r>
            <a:r>
              <a:rPr lang="ru-RU" sz="2000" b="1" dirty="0" smtClean="0"/>
              <a:t>) Изучите материалы ОДУ. Выберите наиболее перспективные объекты для промыслового лова рыбы. Обоснуйте выбор. Наметьте мероприятия по обеспечению увеличения уловов с динамикой по годам. Составьте план мероприятий и смету реализации проекта.</a:t>
            </a:r>
          </a:p>
          <a:p>
            <a:endParaRPr lang="ru-RU" sz="2000" b="1" dirty="0" smtClean="0"/>
          </a:p>
          <a:p>
            <a:endParaRPr lang="ru-RU" sz="2000" b="1" dirty="0" smtClean="0"/>
          </a:p>
          <a:p>
            <a:endParaRPr lang="ru-RU" sz="2000" b="1" dirty="0" smtClean="0"/>
          </a:p>
          <a:p>
            <a:r>
              <a:rPr lang="ru-RU" sz="2800" b="1" dirty="0" smtClean="0"/>
              <a:t>Задание 2</a:t>
            </a:r>
            <a:r>
              <a:rPr lang="ru-RU" sz="2000" b="1" dirty="0" smtClean="0"/>
              <a:t>) Выберите перспективные объекты  для вселения в Куйбышевское </a:t>
            </a:r>
            <a:r>
              <a:rPr lang="ru-RU" sz="2000" b="1" dirty="0" smtClean="0"/>
              <a:t>водохранилище. </a:t>
            </a:r>
            <a:r>
              <a:rPr lang="ru-RU" sz="2000" b="1" dirty="0" smtClean="0"/>
              <a:t>Обоснуйте выбор. Наметьте мероприятия по обеспечению увеличения уловов  данного вида с динамикой по годам. Составьте план мероприятий и смету реализации проекта.</a:t>
            </a:r>
            <a:r>
              <a:rPr lang="ru-RU" sz="2000" dirty="0" smtClean="0"/>
              <a:t> </a:t>
            </a:r>
            <a:endParaRPr lang="ru-RU" sz="2000" dirty="0"/>
          </a:p>
          <a:p>
            <a:pPr marL="342900" indent="-342900"/>
            <a:endParaRPr lang="ru-RU" sz="2000" dirty="0"/>
          </a:p>
        </p:txBody>
      </p:sp>
      <p:pic>
        <p:nvPicPr>
          <p:cNvPr id="4" name="Рисунок 3"/>
          <p:cNvPicPr/>
          <p:nvPr/>
        </p:nvPicPr>
        <p:blipFill>
          <a:blip r:embed="rId2"/>
          <a:stretch>
            <a:fillRect/>
          </a:stretch>
        </p:blipFill>
        <p:spPr>
          <a:xfrm>
            <a:off x="214282" y="500042"/>
            <a:ext cx="2928388" cy="3643338"/>
          </a:xfrm>
          <a:prstGeom prst="rect">
            <a:avLst/>
          </a:prstGeom>
        </p:spPr>
      </p:pic>
    </p:spTree>
    <p:extLst>
      <p:ext uri="{BB962C8B-B14F-4D97-AF65-F5344CB8AC3E}">
        <p14:creationId xmlns:p14="http://schemas.microsoft.com/office/powerpoint/2010/main" val="3517894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14678" y="571480"/>
            <a:ext cx="3207801" cy="523220"/>
          </a:xfrm>
          <a:prstGeom prst="rect">
            <a:avLst/>
          </a:prstGeom>
        </p:spPr>
        <p:txBody>
          <a:bodyPr wrap="square">
            <a:spAutoFit/>
          </a:bodyPr>
          <a:lstStyle/>
          <a:p>
            <a:r>
              <a:rPr lang="ru-RU" sz="2800" b="1" dirty="0" smtClean="0"/>
              <a:t>Системный анализ</a:t>
            </a:r>
            <a:r>
              <a:rPr lang="ru-RU" sz="2800" dirty="0" smtClean="0"/>
              <a:t> </a:t>
            </a:r>
            <a:endParaRPr lang="ru-RU" sz="2800" dirty="0"/>
          </a:p>
        </p:txBody>
      </p:sp>
      <p:sp>
        <p:nvSpPr>
          <p:cNvPr id="5" name="Прямоугольник 4"/>
          <p:cNvSpPr/>
          <p:nvPr/>
        </p:nvSpPr>
        <p:spPr>
          <a:xfrm>
            <a:off x="714348" y="2571744"/>
            <a:ext cx="7572428" cy="2677656"/>
          </a:xfrm>
          <a:prstGeom prst="rect">
            <a:avLst/>
          </a:prstGeom>
        </p:spPr>
        <p:txBody>
          <a:bodyPr wrap="square">
            <a:spAutoFit/>
          </a:bodyPr>
          <a:lstStyle/>
          <a:p>
            <a:pPr algn="just"/>
            <a:r>
              <a:rPr lang="ru-RU" sz="1600" b="1" dirty="0" smtClean="0"/>
              <a:t>Состав системы</a:t>
            </a:r>
            <a:r>
              <a:rPr lang="ru-RU" sz="1600" dirty="0" smtClean="0"/>
              <a:t> – совокупность элементов, ее составляющих, например, можно говорить о видовом составе гидробионтов или ихтиофауны, наборе видов  в УЗВ. Состав может иметь качественное (в виде перечислений элементов), либо количественное (в виде представления величины каждого элемента) выражения.</a:t>
            </a:r>
          </a:p>
          <a:p>
            <a:pPr algn="just"/>
            <a:endParaRPr lang="ru-RU" sz="1600" dirty="0" smtClean="0"/>
          </a:p>
          <a:p>
            <a:pPr algn="just"/>
            <a:r>
              <a:rPr lang="ru-RU" sz="2800" b="1" dirty="0" smtClean="0"/>
              <a:t>Задание 3</a:t>
            </a:r>
            <a:r>
              <a:rPr lang="ru-RU" sz="1600" b="1" dirty="0" smtClean="0"/>
              <a:t>. </a:t>
            </a:r>
            <a:r>
              <a:rPr lang="ru-RU" sz="2000" b="1" dirty="0" smtClean="0"/>
              <a:t>Опишите состав ихтиологической системы Куйбышевского водохранилища по материалам ОДУ. </a:t>
            </a:r>
          </a:p>
          <a:p>
            <a:pPr algn="just"/>
            <a:r>
              <a:rPr lang="ru-RU" sz="2000" b="1" dirty="0" smtClean="0"/>
              <a:t>Дайте ее качественную и количественную характеристику.</a:t>
            </a:r>
          </a:p>
          <a:p>
            <a:pPr algn="just"/>
            <a:r>
              <a:rPr lang="ru-RU" sz="2000" b="1" dirty="0" smtClean="0"/>
              <a:t>Является ли описание системы полным. Обоснуйте ответ</a:t>
            </a:r>
          </a:p>
        </p:txBody>
      </p:sp>
      <p:cxnSp>
        <p:nvCxnSpPr>
          <p:cNvPr id="7" name="Прямая со стрелкой 6"/>
          <p:cNvCxnSpPr/>
          <p:nvPr/>
        </p:nvCxnSpPr>
        <p:spPr>
          <a:xfrm rot="5400000">
            <a:off x="2321703" y="1464455"/>
            <a:ext cx="150019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0"/>
            <a:ext cx="2125967" cy="369332"/>
          </a:xfrm>
          <a:prstGeom prst="rect">
            <a:avLst/>
          </a:prstGeom>
        </p:spPr>
        <p:txBody>
          <a:bodyPr wrap="none">
            <a:spAutoFit/>
          </a:bodyPr>
          <a:lstStyle/>
          <a:p>
            <a:r>
              <a:rPr lang="ru-RU" b="1" dirty="0" smtClean="0"/>
              <a:t>Системный анализ</a:t>
            </a:r>
            <a:r>
              <a:rPr lang="ru-RU" dirty="0" smtClean="0"/>
              <a:t> </a:t>
            </a:r>
            <a:endParaRPr lang="ru-RU" dirty="0"/>
          </a:p>
        </p:txBody>
      </p:sp>
      <p:cxnSp>
        <p:nvCxnSpPr>
          <p:cNvPr id="9" name="Прямая со стрелкой 8"/>
          <p:cNvCxnSpPr/>
          <p:nvPr/>
        </p:nvCxnSpPr>
        <p:spPr>
          <a:xfrm rot="10800000" flipV="1">
            <a:off x="3000364" y="357166"/>
            <a:ext cx="1071570"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928662" y="1428736"/>
            <a:ext cx="7643898" cy="4154984"/>
          </a:xfrm>
          <a:prstGeom prst="rect">
            <a:avLst/>
          </a:prstGeom>
        </p:spPr>
        <p:txBody>
          <a:bodyPr wrap="square">
            <a:spAutoFit/>
          </a:bodyPr>
          <a:lstStyle/>
          <a:p>
            <a:pPr algn="just"/>
            <a:r>
              <a:rPr lang="ru-RU" sz="1600" b="1" dirty="0" smtClean="0"/>
              <a:t>Структура системы</a:t>
            </a:r>
            <a:r>
              <a:rPr lang="ru-RU" sz="1600" dirty="0" smtClean="0"/>
              <a:t> – это характер и связи между элементами системы, которые обеспечивают ее существование как целостного объекта. Структура может быть представлена либо как потоки вещества или энергии между элементами, логическими связями между ними, либо описывать характер организации системы в виде соотношения количественных характеристик различных элементов. Например, в промысловой ихтиологии типичными являются видовая, размерная структура уловов, представленные процентным соотношением численности или биомассы различных видов или размерных групп.</a:t>
            </a:r>
          </a:p>
          <a:p>
            <a:pPr algn="just"/>
            <a:endParaRPr lang="ru-RU" sz="1600" dirty="0" smtClean="0"/>
          </a:p>
          <a:p>
            <a:pPr algn="just"/>
            <a:r>
              <a:rPr lang="ru-RU" sz="2800" b="1" dirty="0" smtClean="0"/>
              <a:t>Задание 4.</a:t>
            </a:r>
            <a:r>
              <a:rPr lang="ru-RU" sz="2800" dirty="0" smtClean="0"/>
              <a:t> </a:t>
            </a:r>
            <a:r>
              <a:rPr lang="ru-RU" sz="2000" b="1" dirty="0" smtClean="0"/>
              <a:t>Охарактеризуйте видовую, размерную структуру уловов, представленные процентным соотношением численности или биомассы различных видов или размерных групп.  Сделайте заключение о тенденциях  в изменении. </a:t>
            </a:r>
          </a:p>
          <a:p>
            <a:pPr algn="just"/>
            <a:endParaRPr lang="ru-RU" sz="1600" dirty="0" smtClean="0"/>
          </a:p>
          <a:p>
            <a:pPr algn="just"/>
            <a:endParaRPr lang="ru-RU" sz="1600" dirty="0" smtClean="0"/>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0"/>
            <a:ext cx="2125967" cy="369332"/>
          </a:xfrm>
          <a:prstGeom prst="rect">
            <a:avLst/>
          </a:prstGeom>
        </p:spPr>
        <p:txBody>
          <a:bodyPr wrap="none">
            <a:spAutoFit/>
          </a:bodyPr>
          <a:lstStyle/>
          <a:p>
            <a:r>
              <a:rPr lang="ru-RU" b="1" dirty="0" smtClean="0"/>
              <a:t>Системный анализ</a:t>
            </a:r>
            <a:r>
              <a:rPr lang="ru-RU" dirty="0" smtClean="0"/>
              <a:t> </a:t>
            </a:r>
            <a:endParaRPr lang="ru-RU" dirty="0"/>
          </a:p>
        </p:txBody>
      </p:sp>
      <p:sp>
        <p:nvSpPr>
          <p:cNvPr id="11" name="Прямоугольник 10"/>
          <p:cNvSpPr/>
          <p:nvPr/>
        </p:nvSpPr>
        <p:spPr>
          <a:xfrm>
            <a:off x="285720" y="1357298"/>
            <a:ext cx="8429684" cy="2308324"/>
          </a:xfrm>
          <a:prstGeom prst="rect">
            <a:avLst/>
          </a:prstGeom>
        </p:spPr>
        <p:txBody>
          <a:bodyPr wrap="square">
            <a:spAutoFit/>
          </a:bodyPr>
          <a:lstStyle/>
          <a:p>
            <a:pPr algn="just"/>
            <a:r>
              <a:rPr lang="ru-RU" sz="1600" b="1" dirty="0" smtClean="0"/>
              <a:t>Функция</a:t>
            </a:r>
            <a:r>
              <a:rPr lang="ru-RU" sz="1600" dirty="0" smtClean="0"/>
              <a:t> – это закон, по которому изменяются во времени состав и структура системы. Примерами функций системы может быть зависимость между кормовой базой и </a:t>
            </a:r>
            <a:r>
              <a:rPr lang="ru-RU" sz="1600" dirty="0" err="1" smtClean="0"/>
              <a:t>рыбопродуктивностью</a:t>
            </a:r>
            <a:r>
              <a:rPr lang="ru-RU" sz="1600" dirty="0" smtClean="0"/>
              <a:t>, величиной </a:t>
            </a:r>
            <a:r>
              <a:rPr lang="ru-RU" sz="1600" dirty="0" err="1" smtClean="0"/>
              <a:t>трофии</a:t>
            </a:r>
            <a:r>
              <a:rPr lang="ru-RU" sz="1600" dirty="0" smtClean="0"/>
              <a:t> водоема и </a:t>
            </a:r>
            <a:r>
              <a:rPr lang="ru-RU" sz="1600" dirty="0" err="1" smtClean="0"/>
              <a:t>рыбопродуктивностью</a:t>
            </a:r>
            <a:r>
              <a:rPr lang="ru-RU" sz="1600" dirty="0" smtClean="0"/>
              <a:t>, либо изменение возрастной структуры популяции в зависимости от селективности промысла и применяемых орудий лова. Другой пример – это кривая </a:t>
            </a:r>
            <a:r>
              <a:rPr lang="ru-RU" sz="1600" dirty="0" err="1" smtClean="0"/>
              <a:t>массонакопления</a:t>
            </a:r>
            <a:r>
              <a:rPr lang="ru-RU" sz="1600" dirty="0" smtClean="0"/>
              <a:t> выращиваемой рыбы в УЗВ.</a:t>
            </a:r>
          </a:p>
          <a:p>
            <a:r>
              <a:rPr lang="ru-RU" sz="1600" dirty="0" smtClean="0"/>
              <a:t>Таким образом, задача системного анализа состоит в определении состава, структуры и функции изучаемой системы.</a:t>
            </a:r>
          </a:p>
          <a:p>
            <a:endParaRPr lang="ru-RU" sz="1600" dirty="0" smtClean="0"/>
          </a:p>
          <a:p>
            <a:endParaRPr lang="ru-RU" sz="1600" dirty="0"/>
          </a:p>
        </p:txBody>
      </p:sp>
      <p:cxnSp>
        <p:nvCxnSpPr>
          <p:cNvPr id="13" name="Прямая со стрелкой 12"/>
          <p:cNvCxnSpPr/>
          <p:nvPr/>
        </p:nvCxnSpPr>
        <p:spPr>
          <a:xfrm rot="5400000">
            <a:off x="3893339" y="750075"/>
            <a:ext cx="85725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500034" y="3714752"/>
            <a:ext cx="8001056" cy="1292662"/>
          </a:xfrm>
          <a:prstGeom prst="rect">
            <a:avLst/>
          </a:prstGeom>
        </p:spPr>
        <p:txBody>
          <a:bodyPr wrap="square">
            <a:spAutoFit/>
          </a:bodyPr>
          <a:lstStyle/>
          <a:p>
            <a:r>
              <a:rPr lang="ru-RU" sz="2400" b="1" dirty="0" smtClean="0"/>
              <a:t>Задание 5</a:t>
            </a:r>
            <a:r>
              <a:rPr lang="ru-RU" b="1" dirty="0" smtClean="0"/>
              <a:t>) Выберите  функцию  изучаемой системы  Куйбышевского водохранилища. Обоснуйте выбор.  Наметьте тренд  выбранной функции. </a:t>
            </a:r>
          </a:p>
          <a:p>
            <a:endParaRPr lang="ru-RU" b="1" dirty="0" smtClean="0"/>
          </a:p>
          <a:p>
            <a:r>
              <a:rPr lang="ru-RU" b="1" dirty="0" smtClean="0"/>
              <a:t>Сделайте вывод  по системному анализу  Куйбышевского водохранилища.</a:t>
            </a:r>
            <a:endParaRPr lang="ru-RU" dirty="0"/>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0"/>
            <a:ext cx="2161104" cy="369332"/>
          </a:xfrm>
          <a:prstGeom prst="rect">
            <a:avLst/>
          </a:prstGeom>
        </p:spPr>
        <p:txBody>
          <a:bodyPr wrap="none">
            <a:spAutoFit/>
          </a:bodyPr>
          <a:lstStyle/>
          <a:p>
            <a:r>
              <a:rPr lang="ru-RU" b="1" dirty="0" smtClean="0"/>
              <a:t>Уровни управления</a:t>
            </a:r>
            <a:endParaRPr lang="ru-RU" dirty="0"/>
          </a:p>
        </p:txBody>
      </p:sp>
      <p:sp>
        <p:nvSpPr>
          <p:cNvPr id="5" name="Прямоугольник 4"/>
          <p:cNvSpPr/>
          <p:nvPr/>
        </p:nvSpPr>
        <p:spPr>
          <a:xfrm>
            <a:off x="357158" y="642918"/>
            <a:ext cx="5715040" cy="400110"/>
          </a:xfrm>
          <a:prstGeom prst="rect">
            <a:avLst/>
          </a:prstGeom>
        </p:spPr>
        <p:txBody>
          <a:bodyPr wrap="square">
            <a:spAutoFit/>
          </a:bodyPr>
          <a:lstStyle/>
          <a:p>
            <a:pPr algn="just"/>
            <a:r>
              <a:rPr lang="ru-RU" sz="2000" b="1" dirty="0" smtClean="0"/>
              <a:t>Административно–управленческий</a:t>
            </a:r>
            <a:endParaRPr lang="ru-RU" sz="2000" dirty="0" smtClean="0"/>
          </a:p>
        </p:txBody>
      </p:sp>
      <p:cxnSp>
        <p:nvCxnSpPr>
          <p:cNvPr id="7" name="Прямая со стрелкой 6"/>
          <p:cNvCxnSpPr/>
          <p:nvPr/>
        </p:nvCxnSpPr>
        <p:spPr>
          <a:xfrm rot="10800000" flipV="1">
            <a:off x="1714480" y="357166"/>
            <a:ext cx="185738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249052" y="5013176"/>
            <a:ext cx="8429684" cy="892552"/>
          </a:xfrm>
          <a:prstGeom prst="rect">
            <a:avLst/>
          </a:prstGeom>
        </p:spPr>
        <p:txBody>
          <a:bodyPr wrap="square">
            <a:spAutoFit/>
          </a:bodyPr>
          <a:lstStyle/>
          <a:p>
            <a:r>
              <a:rPr lang="ru-RU" sz="2000" b="1" dirty="0" smtClean="0"/>
              <a:t>На организменном уровне</a:t>
            </a:r>
            <a:r>
              <a:rPr lang="ru-RU" sz="1600" b="1" dirty="0" smtClean="0"/>
              <a:t>:</a:t>
            </a:r>
          </a:p>
          <a:p>
            <a:r>
              <a:rPr lang="ru-RU" sz="1600" b="1" dirty="0" smtClean="0"/>
              <a:t> - Путем селекции и отбора</a:t>
            </a:r>
          </a:p>
          <a:p>
            <a:r>
              <a:rPr lang="ru-RU" sz="1600" b="1" dirty="0" smtClean="0"/>
              <a:t>- Создание </a:t>
            </a:r>
            <a:r>
              <a:rPr lang="ru-RU" sz="1600" b="1" dirty="0" err="1" smtClean="0"/>
              <a:t>генномодифицированных</a:t>
            </a:r>
            <a:r>
              <a:rPr lang="ru-RU" sz="1600" b="1" dirty="0" smtClean="0"/>
              <a:t> объектов выращивания</a:t>
            </a:r>
            <a:endParaRPr lang="ru-RU" sz="1600" dirty="0"/>
          </a:p>
        </p:txBody>
      </p:sp>
      <p:sp>
        <p:nvSpPr>
          <p:cNvPr id="14" name="Прямоугольник 13"/>
          <p:cNvSpPr/>
          <p:nvPr/>
        </p:nvSpPr>
        <p:spPr>
          <a:xfrm>
            <a:off x="419210" y="1017956"/>
            <a:ext cx="8250140" cy="3046988"/>
          </a:xfrm>
          <a:prstGeom prst="rect">
            <a:avLst/>
          </a:prstGeom>
        </p:spPr>
        <p:txBody>
          <a:bodyPr wrap="square">
            <a:spAutoFit/>
          </a:bodyPr>
          <a:lstStyle/>
          <a:p>
            <a:pPr algn="just"/>
            <a:r>
              <a:rPr lang="ru-RU" sz="2000" b="1" dirty="0" smtClean="0"/>
              <a:t>На уровне экосистемы</a:t>
            </a:r>
            <a:r>
              <a:rPr lang="ru-RU" sz="1600" b="1" dirty="0" smtClean="0"/>
              <a:t>:</a:t>
            </a:r>
          </a:p>
          <a:p>
            <a:pPr marL="285750" indent="-285750" algn="just">
              <a:buFontTx/>
              <a:buChar char="-"/>
            </a:pPr>
            <a:r>
              <a:rPr lang="ru-RU" sz="2000" b="1" dirty="0" smtClean="0"/>
              <a:t>Путем </a:t>
            </a:r>
            <a:r>
              <a:rPr lang="ru-RU" sz="2000" b="1" dirty="0" smtClean="0"/>
              <a:t>формирования параметров водной среды (физико-химических</a:t>
            </a:r>
            <a:r>
              <a:rPr lang="ru-RU" sz="2000" b="1" dirty="0" smtClean="0"/>
              <a:t>)</a:t>
            </a:r>
          </a:p>
          <a:p>
            <a:r>
              <a:rPr lang="ru-RU" sz="2000" b="1" i="1" dirty="0" smtClean="0">
                <a:effectLst>
                  <a:outerShdw blurRad="38100" dist="38100" dir="2700000" algn="tl">
                    <a:srgbClr val="000000">
                      <a:alpha val="43137"/>
                    </a:srgbClr>
                  </a:outerShdw>
                </a:effectLst>
              </a:rPr>
              <a:t>Задание 6</a:t>
            </a:r>
            <a:r>
              <a:rPr lang="ru-RU" sz="1600" b="1" i="1" dirty="0" smtClean="0">
                <a:effectLst>
                  <a:outerShdw blurRad="38100" dist="38100" dir="2700000" algn="tl">
                    <a:srgbClr val="000000">
                      <a:alpha val="43137"/>
                    </a:srgbClr>
                  </a:outerShdw>
                </a:effectLst>
              </a:rPr>
              <a:t>)</a:t>
            </a:r>
            <a:r>
              <a:rPr lang="ru-RU" sz="1600" b="1" dirty="0" smtClean="0"/>
              <a:t> Познакомьтесь с нормированием качества воды по ПДК (в разных странах). </a:t>
            </a:r>
            <a:endParaRPr lang="ru-RU" sz="1600" b="1" dirty="0"/>
          </a:p>
          <a:p>
            <a:r>
              <a:rPr lang="ru-RU" sz="1600" b="1" dirty="0" smtClean="0"/>
              <a:t>Сделайте </a:t>
            </a:r>
            <a:r>
              <a:rPr lang="ru-RU" sz="1600" b="1" dirty="0"/>
              <a:t>вывод  по </a:t>
            </a:r>
            <a:r>
              <a:rPr lang="ru-RU" sz="1600" b="1" dirty="0" smtClean="0"/>
              <a:t>возможностям управления путем формирования параметров водной среды.</a:t>
            </a:r>
            <a:endParaRPr lang="ru-RU" sz="1600" dirty="0"/>
          </a:p>
          <a:p>
            <a:pPr marL="285750" indent="-285750" algn="just">
              <a:buFontTx/>
              <a:buChar char="-"/>
            </a:pPr>
            <a:endParaRPr lang="ru-RU" sz="1600" b="1" dirty="0"/>
          </a:p>
          <a:p>
            <a:pPr algn="just">
              <a:buFontTx/>
              <a:buChar char="-"/>
            </a:pPr>
            <a:r>
              <a:rPr lang="ru-RU" sz="1600" b="1" dirty="0" smtClean="0"/>
              <a:t>Регулирование </a:t>
            </a:r>
            <a:r>
              <a:rPr lang="ru-RU" sz="1600" b="1" dirty="0" smtClean="0"/>
              <a:t>путем оценки вылова</a:t>
            </a:r>
          </a:p>
          <a:p>
            <a:pPr algn="just">
              <a:buFontTx/>
              <a:buChar char="-"/>
            </a:pPr>
            <a:r>
              <a:rPr lang="ru-RU" sz="1600" b="1" dirty="0" smtClean="0"/>
              <a:t>Направленное формирование </a:t>
            </a:r>
            <a:r>
              <a:rPr lang="ru-RU" sz="1600" b="1" dirty="0" err="1" smtClean="0"/>
              <a:t>гидробиоценоза</a:t>
            </a:r>
            <a:endParaRPr lang="ru-RU" sz="1600" b="1" dirty="0" smtClean="0"/>
          </a:p>
          <a:p>
            <a:pPr algn="just">
              <a:buFontTx/>
              <a:buChar char="-"/>
            </a:pPr>
            <a:r>
              <a:rPr lang="ru-RU" sz="1600" b="1" dirty="0" smtClean="0"/>
              <a:t>Полностью управляемая экосистема на базе естественного водоема</a:t>
            </a:r>
          </a:p>
          <a:p>
            <a:pPr algn="just">
              <a:buFontTx/>
              <a:buChar char="-"/>
            </a:pPr>
            <a:r>
              <a:rPr lang="ru-RU" sz="1600" b="1" dirty="0" smtClean="0"/>
              <a:t>Полностью управляемая экосистема на базе УЗВ  </a:t>
            </a:r>
            <a:endParaRPr lang="ru-RU" sz="1600" dirty="0" smtClean="0"/>
          </a:p>
        </p:txBody>
      </p:sp>
      <p:cxnSp>
        <p:nvCxnSpPr>
          <p:cNvPr id="16" name="Прямая со стрелкой 15"/>
          <p:cNvCxnSpPr/>
          <p:nvPr/>
        </p:nvCxnSpPr>
        <p:spPr>
          <a:xfrm rot="16200000" flipH="1">
            <a:off x="3750463" y="750075"/>
            <a:ext cx="71438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2555776" y="428604"/>
            <a:ext cx="1087530" cy="46565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043608" y="6237312"/>
            <a:ext cx="3857684" cy="400110"/>
          </a:xfrm>
          <a:prstGeom prst="rect">
            <a:avLst/>
          </a:prstGeom>
        </p:spPr>
        <p:txBody>
          <a:bodyPr wrap="square">
            <a:spAutoFit/>
          </a:bodyPr>
          <a:lstStyle/>
          <a:p>
            <a:r>
              <a:rPr lang="ru-RU" sz="2000" b="1" dirty="0" smtClean="0"/>
              <a:t>Создание новых биотехнологий</a:t>
            </a:r>
            <a:endParaRPr lang="ru-RU" sz="1600" b="1" dirty="0" smtClean="0"/>
          </a:p>
        </p:txBody>
      </p:sp>
      <p:cxnSp>
        <p:nvCxnSpPr>
          <p:cNvPr id="21" name="Прямая со стрелкой 20"/>
          <p:cNvCxnSpPr/>
          <p:nvPr/>
        </p:nvCxnSpPr>
        <p:spPr>
          <a:xfrm flipH="1">
            <a:off x="3500430" y="428604"/>
            <a:ext cx="357190" cy="58087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85720" y="285728"/>
            <a:ext cx="8643998" cy="61863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В настоящее время документами, определяющими с административных позиций Управление водными биологическими ресурсами являются:</a:t>
            </a:r>
            <a:endParaRPr kumimoji="0" lang="ru-RU" b="0" i="0" u="none" strike="noStrike" cap="none" normalizeH="0" baseline="0" dirty="0" smtClean="0">
              <a:ln>
                <a:noFill/>
              </a:ln>
              <a:solidFill>
                <a:schemeClr val="tx1"/>
              </a:solidFill>
              <a:effectLst/>
              <a:latin typeface="+mn-lt"/>
              <a:cs typeface="Arial" pitchFamily="34" charset="0"/>
            </a:endParaRP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«Концепция развития рыбного хозяйства Российской Федерации на период до 2020 года»,</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одобренная Распоряжением Правительства Российской Феде­рации от 02.09.2003г. №1265-р; </a:t>
            </a: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«Стратегия развития </a:t>
            </a:r>
            <a:r>
              <a:rPr kumimoji="0" lang="ru-RU" b="0" i="1" u="none" strike="noStrike" cap="none" normalizeH="0" baseline="0" dirty="0" err="1" smtClean="0">
                <a:ln>
                  <a:noFill/>
                </a:ln>
                <a:solidFill>
                  <a:srgbClr val="000000"/>
                </a:solidFill>
                <a:effectLst/>
                <a:latin typeface="+mn-lt"/>
                <a:ea typeface="Times New Roman" pitchFamily="18" charset="0"/>
                <a:cs typeface="Times New Roman" pitchFamily="18" charset="0"/>
              </a:rPr>
              <a:t>аквакультуры</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 в Российской Федерации на период до 2020 года»</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ru-RU" b="0" i="0" u="none" strike="noStrike" cap="none" normalizeH="0" baseline="0" dirty="0" err="1" smtClean="0">
                <a:ln>
                  <a:noFill/>
                </a:ln>
                <a:solidFill>
                  <a:srgbClr val="000000"/>
                </a:solidFill>
                <a:effectLst/>
                <a:latin typeface="+mn-lt"/>
                <a:ea typeface="Times New Roman" pitchFamily="18" charset="0"/>
                <a:cs typeface="Arial" pitchFamily="34" charset="0"/>
              </a:rPr>
              <a:t>разработаная</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в соответствии с решением коллегии Минсельхоза России (протокол №6 от 30.05.2006г.), и одобренная на заседании секции НТС Минсельхоза России по </a:t>
            </a:r>
            <a:r>
              <a:rPr kumimoji="0" lang="ru-RU" b="0" i="0" u="none" strike="noStrike" cap="none" normalizeH="0" baseline="0" dirty="0" err="1" smtClean="0">
                <a:ln>
                  <a:noFill/>
                </a:ln>
                <a:solidFill>
                  <a:srgbClr val="000000"/>
                </a:solidFill>
                <a:effectLst/>
                <a:latin typeface="+mn-lt"/>
                <a:ea typeface="Times New Roman" pitchFamily="18" charset="0"/>
                <a:cs typeface="Arial" pitchFamily="34" charset="0"/>
              </a:rPr>
              <a:t>рыбохозяйственному</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комплексу (протокол №12 от 15.03.2007г.); </a:t>
            </a: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Федеральный Закон </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«Об </a:t>
            </a:r>
            <a:r>
              <a:rPr kumimoji="0" lang="ru-RU" b="0" i="1" u="none" strike="noStrike" cap="none" normalizeH="0" baseline="0" dirty="0" err="1" smtClean="0">
                <a:ln>
                  <a:noFill/>
                </a:ln>
                <a:solidFill>
                  <a:srgbClr val="000000"/>
                </a:solidFill>
                <a:effectLst/>
                <a:latin typeface="+mn-lt"/>
                <a:ea typeface="Times New Roman" pitchFamily="18" charset="0"/>
                <a:cs typeface="Times New Roman" pitchFamily="18" charset="0"/>
              </a:rPr>
              <a:t>аквакультуре</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№400876-4 </a:t>
            </a:r>
            <a:endParaRPr lang="ru-RU" dirty="0" smtClean="0">
              <a:latin typeface="+mn-lt"/>
              <a:ea typeface="Times New Roman" pitchFamily="18" charset="0"/>
              <a:cs typeface="Times New Roman" pitchFamily="18" charset="0"/>
            </a:endParaRPr>
          </a:p>
          <a:p>
            <a:pPr indent="469900" eaLnBrk="0" hangingPunct="0">
              <a:buFont typeface="Wingdings" pitchFamily="2" charset="2"/>
              <a:buChar char="§"/>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Постановление Правительства Российской Федерации </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«О развитии товарного рыбоводства и рыболовства, осуществляемого во внутренних водоемах Российской Федерации»</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от 31.10.1999г. №1201; </a:t>
            </a:r>
            <a:r>
              <a:rPr lang="ru-RU" dirty="0" smtClean="0">
                <a:solidFill>
                  <a:schemeClr val="bg1"/>
                </a:solidFill>
                <a:latin typeface="+mn-lt"/>
              </a:rPr>
              <a:t>Постановление Кабинета Министров Республики Татарстан от 28.12.2015г. №991 «Об утверждении Государственной Программы развития товарной </a:t>
            </a:r>
            <a:r>
              <a:rPr lang="ru-RU" dirty="0" err="1" smtClean="0">
                <a:solidFill>
                  <a:schemeClr val="bg1"/>
                </a:solidFill>
                <a:latin typeface="+mn-lt"/>
              </a:rPr>
              <a:t>аквакультуры</a:t>
            </a:r>
            <a:r>
              <a:rPr lang="ru-RU" dirty="0" smtClean="0">
                <a:solidFill>
                  <a:schemeClr val="bg1"/>
                </a:solidFill>
                <a:latin typeface="+mn-lt"/>
              </a:rPr>
              <a:t>  (товарное рыбоводство в Республике Татарстан на 2016-2020 гг.)»;</a:t>
            </a:r>
          </a:p>
          <a:p>
            <a:pPr marL="0" marR="0" lvl="0" indent="46990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Постановление Кабинета Министров Республики Татарстан от 28.12.2015г. №991 «Об утверждении Государственной Программы развития товарной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аквакультуры</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(товарное рыбоводство в Республике Татарстан на 2016-2020 гг.)»;</a:t>
            </a:r>
            <a:endParaRPr kumimoji="0" lang="ru-RU" b="0" i="0" u="none" strike="noStrike" cap="none" normalizeH="0" baseline="0" dirty="0" smtClean="0">
              <a:ln>
                <a:noFill/>
              </a:ln>
              <a:solidFill>
                <a:schemeClr val="bg1"/>
              </a:solidFill>
              <a:effectLst/>
              <a:latin typeface="+mn-lt"/>
              <a:cs typeface="Arial" pitchFamily="34" charset="0"/>
            </a:endParaRPr>
          </a:p>
          <a:p>
            <a:pPr marL="0" marR="0" lvl="0" indent="46990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Концепция создания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аквабиокультурного</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технополиса</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в Республике Татарстан (одобрена Президентом Республики Татарстан протокол совещания у Президента Республики Татарстан от 18 декабря </a:t>
            </a:r>
            <a:r>
              <a:rPr kumimoji="0" lang="ru-RU" b="0" i="0" u="none" strike="noStrike" cap="none" normalizeH="0" baseline="0" dirty="0" smtClean="0">
                <a:ln>
                  <a:noFill/>
                </a:ln>
                <a:solidFill>
                  <a:schemeClr val="tx1"/>
                </a:solidFill>
                <a:effectLst/>
                <a:latin typeface="+mn-lt"/>
                <a:ea typeface="Times New Roman" pitchFamily="18" charset="0"/>
                <a:cs typeface="Times New Roman" pitchFamily="18" charset="0"/>
              </a:rPr>
              <a:t>2016 года).</a:t>
            </a:r>
            <a:endParaRPr kumimoji="0" lang="ru-RU" b="0" i="0" u="none" strike="noStrike" cap="none" normalizeH="0" baseline="0" dirty="0" smtClean="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067175" y="6381750"/>
            <a:ext cx="2016125" cy="311150"/>
          </a:xfrm>
        </p:spPr>
        <p:txBody>
          <a:bodyPr/>
          <a:lstStyle/>
          <a:p>
            <a:pPr>
              <a:lnSpc>
                <a:spcPct val="80000"/>
              </a:lnSpc>
              <a:buFontTx/>
              <a:buNone/>
            </a:pPr>
            <a:r>
              <a:rPr lang="en-US" sz="1800"/>
              <a:t>Таблица 1</a:t>
            </a:r>
            <a:endParaRPr lang="ru-RU" sz="1800"/>
          </a:p>
        </p:txBody>
      </p:sp>
      <p:pic>
        <p:nvPicPr>
          <p:cNvPr id="3077" name="Picture 5"/>
          <p:cNvPicPr>
            <a:picLocks noChangeAspect="1" noChangeArrowheads="1"/>
          </p:cNvPicPr>
          <p:nvPr/>
        </p:nvPicPr>
        <p:blipFill>
          <a:blip r:embed="rId2"/>
          <a:srcRect/>
          <a:stretch>
            <a:fillRect/>
          </a:stretch>
        </p:blipFill>
        <p:spPr bwMode="auto">
          <a:xfrm>
            <a:off x="539750" y="765175"/>
            <a:ext cx="7993063" cy="5561013"/>
          </a:xfrm>
          <a:prstGeom prst="rect">
            <a:avLst/>
          </a:prstGeom>
          <a:noFill/>
        </p:spPr>
      </p:pic>
      <p:sp>
        <p:nvSpPr>
          <p:cNvPr id="3078" name="Rectangle 6"/>
          <p:cNvSpPr>
            <a:spLocks noGrp="1" noChangeArrowheads="1"/>
          </p:cNvSpPr>
          <p:nvPr>
            <p:ph type="title"/>
          </p:nvPr>
        </p:nvSpPr>
        <p:spPr>
          <a:xfrm>
            <a:off x="468313" y="0"/>
            <a:ext cx="8229600" cy="777875"/>
          </a:xfrm>
          <a:noFill/>
          <a:ln/>
        </p:spPr>
        <p:txBody>
          <a:bodyPr/>
          <a:lstStyle/>
          <a:p>
            <a:r>
              <a:rPr lang="en-US" sz="2000"/>
              <a:t>Производство и использование продукции рыболовства и аквакультуры в мире</a:t>
            </a:r>
            <a:endParaRPr lang="ru-RU" sz="200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sPrint">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Поток">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Soho">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6.xml><?xml version="1.0" encoding="utf-8"?>
<a:theme xmlns:a="http://schemas.openxmlformats.org/drawingml/2006/main" name="Водоворот">
  <a:themeElements>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Водоворот">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lnDef>
  </a:objectDefaults>
  <a:extraClrSchemeLst>
    <a:extraClrScheme>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2189</TotalTime>
  <Words>1171</Words>
  <Application>Microsoft Office PowerPoint</Application>
  <PresentationFormat>Экран (4:3)</PresentationFormat>
  <Paragraphs>150</Paragraphs>
  <Slides>28</Slides>
  <Notes>0</Notes>
  <HiddenSlides>0</HiddenSlides>
  <MMClips>0</MMClips>
  <ScaleCrop>false</ScaleCrop>
  <HeadingPairs>
    <vt:vector size="4" baseType="variant">
      <vt:variant>
        <vt:lpstr>Тема</vt:lpstr>
      </vt:variant>
      <vt:variant>
        <vt:i4>6</vt:i4>
      </vt:variant>
      <vt:variant>
        <vt:lpstr>Заголовки слайдов</vt:lpstr>
      </vt:variant>
      <vt:variant>
        <vt:i4>28</vt:i4>
      </vt:variant>
    </vt:vector>
  </HeadingPairs>
  <TitlesOfParts>
    <vt:vector size="34" baseType="lpstr">
      <vt:lpstr>Autumn</vt:lpstr>
      <vt:lpstr>11_Тема Office</vt:lpstr>
      <vt:lpstr>NewsPrint</vt:lpstr>
      <vt:lpstr>Поток</vt:lpstr>
      <vt:lpstr>1_Soho</vt:lpstr>
      <vt:lpstr>Водоворот</vt:lpstr>
      <vt:lpstr>Калайда М.Л.       Д.б.н., профессор Зав.Кафедрой  «Водные биоресурсы и аквакультура» kalayda4@mail.ru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Производство и использование продукции рыболовства и аквакультуры в мире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Нерестилища стерляди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Моя будущая деятельность.</dc:title>
  <dc:creator>Ефим</dc:creator>
  <cp:lastModifiedBy>Калайда</cp:lastModifiedBy>
  <cp:revision>223</cp:revision>
  <dcterms:created xsi:type="dcterms:W3CDTF">2013-11-21T14:00:14Z</dcterms:created>
  <dcterms:modified xsi:type="dcterms:W3CDTF">2020-02-20T05:58:18Z</dcterms:modified>
</cp:coreProperties>
</file>