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450" r:id="rId3"/>
    <p:sldId id="449" r:id="rId4"/>
    <p:sldId id="448" r:id="rId5"/>
    <p:sldId id="441" r:id="rId6"/>
    <p:sldId id="443" r:id="rId7"/>
    <p:sldId id="444" r:id="rId8"/>
    <p:sldId id="445" r:id="rId9"/>
    <p:sldId id="446" r:id="rId10"/>
    <p:sldId id="447" r:id="rId11"/>
    <p:sldId id="440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9900"/>
    <a:srgbClr val="FF66FF"/>
    <a:srgbClr val="FF00FF"/>
    <a:srgbClr val="00FF00"/>
    <a:srgbClr val="00CC00"/>
    <a:srgbClr val="00FFFF"/>
    <a:srgbClr val="CC6600"/>
    <a:srgbClr val="CC00FF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66" autoAdjust="0"/>
    <p:restoredTop sz="94622" autoAdjust="0"/>
  </p:normalViewPr>
  <p:slideViewPr>
    <p:cSldViewPr>
      <p:cViewPr varScale="1">
        <p:scale>
          <a:sx n="103" d="100"/>
          <a:sy n="103" d="100"/>
        </p:scale>
        <p:origin x="-102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EEDC634-4CEB-400C-B98B-1A859C8A1A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731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A142A0-5E1B-4676-8CC2-4DD3AFCA9326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39379-1561-42B9-8E93-4112CB2FBC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E7522-0FAE-41E1-8D24-7383632C08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9DB72-8EE0-4A0F-9741-D1E4B9C7B7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B6BAA-EA6A-46B3-B92D-713A1DBAC5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05C86-F0DF-4B75-BC42-12D29F0814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AFBDB-82D0-4E9C-A037-F1FED51AA1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B6866-7C0A-40AC-BA1A-26770FB3E0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08E55-B98A-40FC-9CF0-445D8ECED8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7B7C8-B53C-4687-8027-CFA45E2EDD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B5303-8AB1-45E2-98CC-82F678EC41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7C148-EFCC-45AE-8927-243E437E86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341977F-2B0F-4E84-B8E2-981579EEDE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b="1" dirty="0">
                <a:solidFill>
                  <a:srgbClr val="FF0000"/>
                </a:solidFill>
              </a:rPr>
              <a:t>Софизмы и логические парадоксы</a:t>
            </a:r>
            <a:endParaRPr lang="ru-RU" b="1" dirty="0" smtClean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0513" y="3957638"/>
            <a:ext cx="8561387" cy="263842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</a:rPr>
              <a:t>Лекция 16</a:t>
            </a:r>
          </a:p>
          <a:p>
            <a:pPr eaLnBrk="1" hangingPunct="1"/>
            <a:endParaRPr lang="ru-RU" sz="36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43038" y="539750"/>
            <a:ext cx="640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accent3"/>
                </a:solidFill>
              </a:rPr>
              <a:t>Парадокс </a:t>
            </a:r>
            <a:r>
              <a:rPr lang="ru-RU" sz="3200" b="1" dirty="0" err="1" smtClean="0">
                <a:solidFill>
                  <a:schemeClr val="accent3"/>
                </a:solidFill>
              </a:rPr>
              <a:t>Берри</a:t>
            </a:r>
            <a:endParaRPr lang="ru-RU" sz="3200" b="1" dirty="0">
              <a:solidFill>
                <a:schemeClr val="accent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0000" y="1368000"/>
            <a:ext cx="7344000" cy="19440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txBody>
          <a:bodyPr wrap="square" rtlCol="0" anchor="ctr" anchorCtr="1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FFFF"/>
                </a:solidFill>
              </a:rPr>
              <a:t>Рассмотрим выражение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«наименьшее натуральное число, которое нельзя записать менее чем заданным числом знаков»,</a:t>
            </a:r>
            <a:r>
              <a:rPr lang="ru-RU" dirty="0" smtClean="0">
                <a:solidFill>
                  <a:srgbClr val="00FFFF"/>
                </a:solidFill>
              </a:rPr>
              <a:t>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например,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solidFill>
                  <a:srgbClr val="FFFF00"/>
                </a:solidFill>
              </a:rPr>
              <a:t>«наименьшее натуральное число, которое нельзя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записать менее чем девяносто одним знаком».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3492000"/>
            <a:ext cx="8229600" cy="3240000"/>
          </a:xfrm>
          <a:prstGeom prst="rect">
            <a:avLst/>
          </a:prstGeom>
        </p:spPr>
        <p:txBody>
          <a:bodyPr/>
          <a:lstStyle/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ru-RU" dirty="0" smtClean="0"/>
              <a:t>Поскольку число используемых знаков конечно, то </a:t>
            </a:r>
            <a:r>
              <a:rPr lang="ru-RU" dirty="0" smtClean="0">
                <a:solidFill>
                  <a:srgbClr val="00FF00"/>
                </a:solidFill>
              </a:rPr>
              <a:t>конечно</a:t>
            </a:r>
            <a:r>
              <a:rPr lang="ru-RU" dirty="0" smtClean="0"/>
              <a:t> и число их сочетаний, а, следовательно, и число чисел, которые можно записать с их помощью.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ru-RU" dirty="0" smtClean="0"/>
              <a:t>Но число натуральных чисел </a:t>
            </a:r>
            <a:r>
              <a:rPr lang="ru-RU" dirty="0" smtClean="0">
                <a:solidFill>
                  <a:srgbClr val="00FF00"/>
                </a:solidFill>
              </a:rPr>
              <a:t>бесконечно,</a:t>
            </a:r>
            <a:r>
              <a:rPr lang="ru-RU" dirty="0" smtClean="0"/>
              <a:t> следовательно, </a:t>
            </a:r>
            <a:r>
              <a:rPr lang="ru-RU" dirty="0" smtClean="0">
                <a:solidFill>
                  <a:srgbClr val="00FF00"/>
                </a:solidFill>
              </a:rPr>
              <a:t>существуют числа, которые нельзя записать менее чем девяносто одним знаком.</a:t>
            </a:r>
            <a:r>
              <a:rPr lang="ru-RU" dirty="0" smtClean="0"/>
              <a:t> 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bg1"/>
              </a:buClr>
              <a:buFontTx/>
              <a:buChar char="•"/>
            </a:pPr>
            <a:r>
              <a:rPr lang="ru-RU" dirty="0" smtClean="0">
                <a:solidFill>
                  <a:srgbClr val="00FF00"/>
                </a:solidFill>
              </a:rPr>
              <a:t>Из чисел, которые нельзя записать менее чем девяносто одним знаком, выберем наименьшее.</a:t>
            </a:r>
            <a:r>
              <a:rPr lang="ru-RU" dirty="0" smtClean="0"/>
              <a:t> Но именно это число мы только что записали приведённой в кавычках фразой, а в ней менее девяносто одного знака (восемьдесят шесть, включая одну запятую и десять пробелов).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chemeClr val="bg1"/>
                </a:solidFill>
              </a:rPr>
              <a:t>Парадоксы </a:t>
            </a:r>
            <a:r>
              <a:rPr lang="ru-RU" sz="3200" b="1" dirty="0" err="1" smtClean="0">
                <a:solidFill>
                  <a:schemeClr val="bg1"/>
                </a:solidFill>
              </a:rPr>
              <a:t>самореференции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40000" y="1800000"/>
            <a:ext cx="2664000" cy="4320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txBody>
          <a:bodyPr wrap="none" rtlCol="0" anchor="ctr" anchorCtr="1">
            <a:noAutofit/>
          </a:bodyPr>
          <a:lstStyle/>
          <a:p>
            <a:r>
              <a:rPr lang="ru-RU" dirty="0" smtClean="0">
                <a:solidFill>
                  <a:srgbClr val="00FFFF"/>
                </a:solidFill>
              </a:rPr>
              <a:t>Это суждение ложно.</a:t>
            </a:r>
            <a:endParaRPr lang="ru-RU" dirty="0">
              <a:solidFill>
                <a:srgbClr val="00FFFF"/>
              </a:solidFill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1800000" y="2520000"/>
            <a:ext cx="5544000" cy="756000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accent3"/>
                </a:solidFill>
              </a:rPr>
              <a:t>Суждение «Это суждение ложно» истинно.</a:t>
            </a:r>
          </a:p>
          <a:p>
            <a:r>
              <a:rPr lang="ru-RU" sz="1800" b="1" dirty="0" smtClean="0">
                <a:solidFill>
                  <a:schemeClr val="accent3"/>
                </a:solidFill>
              </a:rPr>
              <a:t>Суждение «Это суждение ложно» </a:t>
            </a:r>
            <a:r>
              <a:rPr lang="ru-RU" sz="1800" b="1" dirty="0" err="1" smtClean="0">
                <a:solidFill>
                  <a:schemeClr val="accent3"/>
                </a:solidFill>
              </a:rPr>
              <a:t>ложно</a:t>
            </a:r>
            <a:r>
              <a:rPr lang="ru-RU" sz="1800" b="1" dirty="0" smtClean="0">
                <a:solidFill>
                  <a:schemeClr val="accent3"/>
                </a:solidFill>
              </a:rPr>
              <a:t>.</a:t>
            </a:r>
            <a:endParaRPr lang="ru-RU" sz="1800" b="1" dirty="0">
              <a:solidFill>
                <a:schemeClr val="accent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40000" y="3960000"/>
            <a:ext cx="4464000" cy="7920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txBody>
          <a:bodyPr wrap="none" rtlCol="0" anchor="ctr" anchorCtr="1">
            <a:noAutofit/>
          </a:bodyPr>
          <a:lstStyle/>
          <a:p>
            <a:pPr algn="ctr"/>
            <a:r>
              <a:rPr lang="ru-RU" dirty="0" smtClean="0">
                <a:solidFill>
                  <a:srgbClr val="00FFFF"/>
                </a:solidFill>
              </a:rPr>
              <a:t>Нижеследующее суждение истинно.</a:t>
            </a:r>
          </a:p>
          <a:p>
            <a:pPr algn="ctr"/>
            <a:r>
              <a:rPr lang="ru-RU" dirty="0" smtClean="0">
                <a:solidFill>
                  <a:srgbClr val="00FFFF"/>
                </a:solidFill>
              </a:rPr>
              <a:t>Предшествующее суждение ложно.</a:t>
            </a:r>
            <a:endParaRPr lang="ru-RU" dirty="0">
              <a:solidFill>
                <a:srgbClr val="00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паралогизм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Логические ошибки, допускаемые в доказательстве, в рассуждении </a:t>
            </a:r>
            <a:r>
              <a:rPr lang="ru-RU" dirty="0" smtClean="0">
                <a:solidFill>
                  <a:schemeClr val="bg1"/>
                </a:solidFill>
              </a:rPr>
              <a:t>непреднамеренно</a:t>
            </a:r>
          </a:p>
          <a:p>
            <a:pPr marL="0" indent="0">
              <a:buNone/>
            </a:pPr>
            <a:r>
              <a:rPr lang="ru-RU" dirty="0" smtClean="0"/>
              <a:t>                            </a:t>
            </a:r>
            <a:r>
              <a:rPr lang="ru-RU" sz="4000" dirty="0" smtClean="0">
                <a:solidFill>
                  <a:schemeClr val="bg1"/>
                </a:solidFill>
              </a:rPr>
              <a:t>Софизм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логически неправильное рассуждение, выдаваемое за правильное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107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schemeClr val="bg1"/>
                </a:solidFill>
              </a:rPr>
              <a:t>Примеры софизмов </a:t>
            </a:r>
            <a:r>
              <a:rPr lang="ru-RU" sz="3200">
                <a:solidFill>
                  <a:schemeClr val="bg1"/>
                </a:solidFill>
              </a:rPr>
              <a:t/>
            </a:r>
            <a:br>
              <a:rPr lang="ru-RU" sz="3200">
                <a:solidFill>
                  <a:schemeClr val="bg1"/>
                </a:solidFill>
              </a:rPr>
            </a:b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endParaRPr lang="ru-RU" sz="2000" i="1" dirty="0" smtClean="0">
              <a:solidFill>
                <a:schemeClr val="bg1"/>
              </a:solidFill>
            </a:endParaRPr>
          </a:p>
          <a:p>
            <a:r>
              <a:rPr lang="ru-RU" sz="2000" i="1" dirty="0" smtClean="0">
                <a:solidFill>
                  <a:schemeClr val="bg1"/>
                </a:solidFill>
              </a:rPr>
              <a:t>Вор </a:t>
            </a:r>
            <a:r>
              <a:rPr lang="ru-RU" sz="2000" i="1" dirty="0">
                <a:solidFill>
                  <a:schemeClr val="bg1"/>
                </a:solidFill>
              </a:rPr>
              <a:t>не желает приобрести ничего дурного; приобретение хорошего есть дело хорошее; следовательно, вор желает хорошего.</a:t>
            </a:r>
          </a:p>
          <a:p>
            <a:r>
              <a:rPr lang="ru-RU" sz="2000" i="1" dirty="0">
                <a:solidFill>
                  <a:schemeClr val="bg1"/>
                </a:solidFill>
              </a:rPr>
              <a:t>Сидящий встал; кто встал, тот стоит; следовательно, сидящий стоит</a:t>
            </a:r>
          </a:p>
          <a:p>
            <a:r>
              <a:rPr lang="ru-RU" sz="2000" i="1" dirty="0">
                <a:solidFill>
                  <a:schemeClr val="bg1"/>
                </a:solidFill>
              </a:rPr>
              <a:t>Что ты не терял, то имеешь. Рога ты не терял. Значит, у тебя рога.</a:t>
            </a:r>
          </a:p>
          <a:p>
            <a:endParaRPr lang="ru-RU" sz="2000" i="1" dirty="0">
              <a:solidFill>
                <a:schemeClr val="bg1"/>
              </a:solidFill>
            </a:endParaRPr>
          </a:p>
          <a:p>
            <a:r>
              <a:rPr lang="ru-RU" sz="2000" dirty="0">
                <a:solidFill>
                  <a:schemeClr val="bg1"/>
                </a:solidFill>
              </a:rPr>
              <a:t> </a:t>
            </a:r>
            <a:r>
              <a:rPr lang="ru-RU" sz="2000" i="1" dirty="0">
                <a:solidFill>
                  <a:schemeClr val="bg1"/>
                </a:solidFill>
              </a:rPr>
              <a:t>Н.В. Гоголь в поэме "Мертвые души", описывая помещика Ноздрева, говорит, что тот был историческим человеком, потому что где бы он ни появлялся, с ним обязательно случалась какая-нибудь история.</a:t>
            </a:r>
          </a:p>
          <a:p>
            <a:endParaRPr lang="ru-RU" sz="20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– </a:t>
            </a:r>
            <a:r>
              <a:rPr lang="ru-RU" sz="2000" i="1" dirty="0">
                <a:solidFill>
                  <a:schemeClr val="bg1"/>
                </a:solidFill>
              </a:rPr>
              <a:t>Я сломал руку в двух местах.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– </a:t>
            </a:r>
            <a:r>
              <a:rPr lang="ru-RU" sz="2000" i="1" dirty="0">
                <a:solidFill>
                  <a:schemeClr val="bg1"/>
                </a:solidFill>
              </a:rPr>
              <a:t>Больше не попадай в эти места.</a:t>
            </a:r>
            <a:endParaRPr lang="ru-RU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6030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chemeClr val="bg1"/>
                </a:solidFill>
              </a:rPr>
              <a:t>Понятие парадокса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  <p:sp>
        <p:nvSpPr>
          <p:cNvPr id="443397" name="Text Box 5"/>
          <p:cNvSpPr txBox="1">
            <a:spLocks noChangeArrowheads="1"/>
          </p:cNvSpPr>
          <p:nvPr/>
        </p:nvSpPr>
        <p:spPr bwMode="auto">
          <a:xfrm>
            <a:off x="2052000" y="2160588"/>
            <a:ext cx="5040000" cy="2520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defRPr/>
            </a:pPr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>Парадокс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(</a:t>
            </a:r>
            <a:r>
              <a:rPr lang="ru-RU" i="1" dirty="0"/>
              <a:t>греч</a:t>
            </a:r>
            <a:r>
              <a:rPr lang="ru-RU" dirty="0"/>
              <a:t>. </a:t>
            </a:r>
            <a:r>
              <a:rPr lang="el-GR" sz="2200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παρα</a:t>
            </a:r>
            <a:r>
              <a:rPr lang="ru-RU" sz="2200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против, и </a:t>
            </a:r>
            <a:r>
              <a:rPr lang="el-GR" sz="2200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δόξα</a:t>
            </a:r>
            <a:r>
              <a:rPr lang="ru-RU" sz="2200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мнение</a:t>
            </a:r>
            <a:r>
              <a:rPr lang="ru-RU" dirty="0" smtClean="0"/>
              <a:t>) </a:t>
            </a:r>
            <a:r>
              <a:rPr lang="ru-RU" dirty="0"/>
              <a:t>–</a:t>
            </a:r>
            <a:br>
              <a:rPr lang="ru-RU" dirty="0"/>
            </a:br>
            <a:r>
              <a:rPr lang="ru-RU" dirty="0" smtClean="0"/>
              <a:t>неожиданное, необычное</a:t>
            </a:r>
            <a:r>
              <a:rPr lang="ru-RU" smtClean="0"/>
              <a:t>, странное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высказывание, резко расходящееся</a:t>
            </a:r>
            <a:br>
              <a:rPr lang="ru-RU" dirty="0" smtClean="0"/>
            </a:br>
            <a:r>
              <a:rPr lang="ru-RU" dirty="0" smtClean="0"/>
              <a:t>(по видимости или действительно)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 общепринятым мнением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или даже со здравым смыслом.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accent3"/>
                </a:solidFill>
              </a:rPr>
              <a:t>Парадокс лжеца</a:t>
            </a:r>
            <a:endParaRPr lang="ru-RU" sz="3200" b="1" dirty="0"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60000" y="1440000"/>
            <a:ext cx="6624000" cy="4320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txBody>
          <a:bodyPr wrap="none" rtlCol="0" anchor="ctr" anchorCtr="1">
            <a:noAutofit/>
          </a:bodyPr>
          <a:lstStyle/>
          <a:p>
            <a:r>
              <a:rPr lang="ru-RU" dirty="0" smtClean="0">
                <a:solidFill>
                  <a:srgbClr val="00FFFF"/>
                </a:solidFill>
              </a:rPr>
              <a:t>Критянин </a:t>
            </a:r>
            <a:r>
              <a:rPr lang="ru-RU" dirty="0" err="1" smtClean="0">
                <a:solidFill>
                  <a:srgbClr val="00FFFF"/>
                </a:solidFill>
              </a:rPr>
              <a:t>Эпименид</a:t>
            </a:r>
            <a:r>
              <a:rPr lang="ru-RU" dirty="0" smtClean="0">
                <a:solidFill>
                  <a:srgbClr val="00FFFF"/>
                </a:solidFill>
              </a:rPr>
              <a:t> утверждал, что все критяне лжецы.</a:t>
            </a:r>
            <a:endParaRPr lang="ru-RU" dirty="0">
              <a:solidFill>
                <a:srgbClr val="00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60000" y="2160000"/>
            <a:ext cx="6624000" cy="4320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txBody>
          <a:bodyPr wrap="none" rtlCol="0" anchor="ctr" anchorCtr="1">
            <a:noAutofit/>
          </a:bodyPr>
          <a:lstStyle/>
          <a:p>
            <a:r>
              <a:rPr lang="ru-RU" dirty="0">
                <a:solidFill>
                  <a:srgbClr val="00FFFF"/>
                </a:solidFill>
              </a:rPr>
              <a:t>Один критянин утверждал, что все критяне всегда лгут.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457200" y="2880000"/>
            <a:ext cx="8229600" cy="3852000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accent3"/>
                </a:solidFill>
              </a:rPr>
              <a:t>Если это утверждение </a:t>
            </a:r>
            <a:r>
              <a:rPr lang="ru-RU" sz="1800" b="1" dirty="0" smtClean="0">
                <a:solidFill>
                  <a:srgbClr val="00FF00"/>
                </a:solidFill>
              </a:rPr>
              <a:t>истинно,</a:t>
            </a:r>
            <a:r>
              <a:rPr lang="ru-RU" sz="1800" b="1" dirty="0" smtClean="0">
                <a:solidFill>
                  <a:schemeClr val="accent3"/>
                </a:solidFill>
              </a:rPr>
              <a:t> то высказавший его критянин не солгал, а значит </a:t>
            </a:r>
            <a:r>
              <a:rPr lang="ru-RU" sz="1800" b="1" dirty="0" smtClean="0">
                <a:solidFill>
                  <a:srgbClr val="00FF00"/>
                </a:solidFill>
              </a:rPr>
              <a:t>ложно,</a:t>
            </a:r>
            <a:r>
              <a:rPr lang="ru-RU" sz="1800" b="1" dirty="0" smtClean="0">
                <a:solidFill>
                  <a:schemeClr val="accent3"/>
                </a:solidFill>
              </a:rPr>
              <a:t> что все критяне всегда лгут. Другими словами, если это утверждение истинно, то оно ложно.</a:t>
            </a:r>
          </a:p>
          <a:p>
            <a:r>
              <a:rPr lang="ru-RU" sz="1800" b="1" dirty="0" smtClean="0">
                <a:solidFill>
                  <a:schemeClr val="accent3"/>
                </a:solidFill>
              </a:rPr>
              <a:t>Но если ложно, что все критяне всегда лгут, значит этот критянин солгал; в этом случае его высказывание не противоречит утверждению, что все критяне всегда лгут. Другими словами, если это утверждение ложно, то оно истинно (или, по крайней мере, может быть истинным).</a:t>
            </a:r>
            <a:br>
              <a:rPr lang="ru-RU" sz="1800" b="1" dirty="0" smtClean="0">
                <a:solidFill>
                  <a:schemeClr val="accent3"/>
                </a:solidFill>
              </a:rPr>
            </a:br>
            <a:r>
              <a:rPr lang="ru-RU" sz="1800" b="1" dirty="0" smtClean="0">
                <a:solidFill>
                  <a:schemeClr val="accent3"/>
                </a:solidFill>
              </a:rPr>
              <a:t/>
            </a:r>
            <a:br>
              <a:rPr lang="ru-RU" sz="1800" b="1" dirty="0" smtClean="0">
                <a:solidFill>
                  <a:schemeClr val="accent3"/>
                </a:solidFill>
              </a:rPr>
            </a:br>
            <a:r>
              <a:rPr lang="ru-RU" sz="1800" b="1" dirty="0" smtClean="0">
                <a:solidFill>
                  <a:schemeClr val="accent3"/>
                </a:solidFill>
              </a:rPr>
              <a:t/>
            </a:r>
            <a:br>
              <a:rPr lang="ru-RU" sz="1800" b="1" dirty="0" smtClean="0">
                <a:solidFill>
                  <a:schemeClr val="accent3"/>
                </a:solidFill>
              </a:rPr>
            </a:br>
            <a:endParaRPr lang="ru-RU" sz="1800" b="1" dirty="0" smtClean="0">
              <a:solidFill>
                <a:schemeClr val="accent3"/>
              </a:solidFill>
            </a:endParaRPr>
          </a:p>
          <a:p>
            <a:r>
              <a:rPr lang="ru-RU" sz="1800" b="1" dirty="0" smtClean="0">
                <a:solidFill>
                  <a:schemeClr val="accent3"/>
                </a:solidFill>
              </a:rPr>
              <a:t>Если это суждение ложно, то оно истинно.</a:t>
            </a:r>
          </a:p>
          <a:p>
            <a:r>
              <a:rPr lang="ru-RU" sz="1800" b="1" dirty="0" smtClean="0">
                <a:solidFill>
                  <a:schemeClr val="accent3"/>
                </a:solidFill>
              </a:rPr>
              <a:t>Если это суждение истинно, то оно ложно.</a:t>
            </a:r>
            <a:endParaRPr lang="ru-RU" sz="1800" b="1" dirty="0">
              <a:solidFill>
                <a:schemeClr val="accent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60000" y="5400000"/>
            <a:ext cx="2664000" cy="4320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txBody>
          <a:bodyPr wrap="none" rtlCol="0" anchor="ctr" anchorCtr="1">
            <a:noAutofit/>
          </a:bodyPr>
          <a:lstStyle/>
          <a:p>
            <a:r>
              <a:rPr lang="ru-RU" dirty="0" smtClean="0">
                <a:solidFill>
                  <a:srgbClr val="00FFFF"/>
                </a:solidFill>
              </a:rPr>
              <a:t>Это суждение ложно.</a:t>
            </a:r>
            <a:endParaRPr lang="ru-RU" dirty="0">
              <a:solidFill>
                <a:srgbClr val="00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uiExpand="1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accent3"/>
                </a:solidFill>
              </a:rPr>
              <a:t>Парадокс </a:t>
            </a:r>
            <a:r>
              <a:rPr lang="ru-RU" sz="3200" b="1" dirty="0" err="1" smtClean="0">
                <a:solidFill>
                  <a:schemeClr val="accent3"/>
                </a:solidFill>
              </a:rPr>
              <a:t>Эватла</a:t>
            </a:r>
            <a:endParaRPr lang="ru-RU" sz="3200" b="1" dirty="0">
              <a:solidFill>
                <a:schemeClr val="accent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000" y="1332000"/>
            <a:ext cx="8856000" cy="28080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txBody>
          <a:bodyPr wrap="none" rtlCol="0" anchor="ctr" anchorCtr="1">
            <a:noAutofit/>
          </a:bodyPr>
          <a:lstStyle/>
          <a:p>
            <a:pPr algn="ctr"/>
            <a:r>
              <a:rPr lang="ru-RU" dirty="0" smtClean="0">
                <a:solidFill>
                  <a:srgbClr val="00FFFF"/>
                </a:solidFill>
              </a:rPr>
              <a:t>У древнегреческого софиста Протагора учился судебному красноречию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некий </a:t>
            </a:r>
            <a:r>
              <a:rPr lang="ru-RU" dirty="0" err="1" smtClean="0">
                <a:solidFill>
                  <a:srgbClr val="00FFFF"/>
                </a:solidFill>
              </a:rPr>
              <a:t>Эватл</a:t>
            </a:r>
            <a:r>
              <a:rPr lang="ru-RU" dirty="0" smtClean="0">
                <a:solidFill>
                  <a:srgbClr val="00FFFF"/>
                </a:solidFill>
              </a:rPr>
              <a:t>. По заключенному между ними договору </a:t>
            </a:r>
            <a:r>
              <a:rPr lang="ru-RU" dirty="0" err="1" smtClean="0">
                <a:solidFill>
                  <a:srgbClr val="00FFFF"/>
                </a:solidFill>
              </a:rPr>
              <a:t>Эватл</a:t>
            </a:r>
            <a:r>
              <a:rPr lang="ru-RU" dirty="0" smtClean="0">
                <a:solidFill>
                  <a:srgbClr val="00FFFF"/>
                </a:solidFill>
              </a:rPr>
              <a:t> должен был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заплатить Протагору за обучение 10 тысяч драхм, но только в том случае,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если он выиграет свой первый судебный процесс; в случае же проигрыша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первого судебного дела он вообще не был обязан платить за обучение.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Однако, закончив обучение, </a:t>
            </a:r>
            <a:r>
              <a:rPr lang="ru-RU" dirty="0" err="1" smtClean="0">
                <a:solidFill>
                  <a:srgbClr val="00FFFF"/>
                </a:solidFill>
              </a:rPr>
              <a:t>Эватл</a:t>
            </a:r>
            <a:r>
              <a:rPr lang="ru-RU" dirty="0" smtClean="0">
                <a:solidFill>
                  <a:srgbClr val="00FFFF"/>
                </a:solidFill>
              </a:rPr>
              <a:t> не стал участвовать в судебных тяжбах.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Как следствие, он считал себя свободным от уплаты за учебу. Это длилось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довольно долго, наконец, терпение Протагора иссякло, и он сам подал на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своего ученика в суд. Для </a:t>
            </a:r>
            <a:r>
              <a:rPr lang="ru-RU" dirty="0" err="1" smtClean="0">
                <a:solidFill>
                  <a:srgbClr val="00FFFF"/>
                </a:solidFill>
              </a:rPr>
              <a:t>Эватла</a:t>
            </a:r>
            <a:r>
              <a:rPr lang="ru-RU" dirty="0" smtClean="0">
                <a:solidFill>
                  <a:srgbClr val="00FFFF"/>
                </a:solidFill>
              </a:rPr>
              <a:t> это был бы первый судебный процесс.</a:t>
            </a:r>
            <a:endParaRPr lang="ru-RU" dirty="0">
              <a:solidFill>
                <a:srgbClr val="00FFFF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4320000"/>
            <a:ext cx="8229600" cy="2376000"/>
          </a:xfrm>
          <a:prstGeom prst="rect">
            <a:avLst/>
          </a:prstGeom>
        </p:spPr>
        <p:txBody>
          <a:bodyPr/>
          <a:lstStyle/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ru-RU" dirty="0" smtClean="0"/>
              <a:t>Перед судом Протагор якобы сказал </a:t>
            </a:r>
            <a:r>
              <a:rPr lang="ru-RU" dirty="0" err="1" smtClean="0"/>
              <a:t>Эватлу</a:t>
            </a:r>
            <a:r>
              <a:rPr lang="ru-RU" dirty="0" smtClean="0"/>
              <a:t>: </a:t>
            </a:r>
            <a:r>
              <a:rPr lang="ru-RU" dirty="0"/>
              <a:t>«Каким бы ни было решение суда, </a:t>
            </a:r>
            <a:r>
              <a:rPr lang="ru-RU" dirty="0" smtClean="0"/>
              <a:t>ты </a:t>
            </a:r>
            <a:r>
              <a:rPr lang="ru-RU" dirty="0"/>
              <a:t>должен </a:t>
            </a:r>
            <a:r>
              <a:rPr lang="ru-RU" dirty="0" smtClean="0"/>
              <a:t>будешь </a:t>
            </a:r>
            <a:r>
              <a:rPr lang="ru-RU" dirty="0"/>
              <a:t>заплатить. </a:t>
            </a:r>
            <a:r>
              <a:rPr lang="ru-RU" dirty="0" smtClean="0"/>
              <a:t>Ведь ты </a:t>
            </a:r>
            <a:r>
              <a:rPr lang="ru-RU" dirty="0"/>
              <a:t>либо </a:t>
            </a:r>
            <a:r>
              <a:rPr lang="ru-RU" dirty="0" smtClean="0"/>
              <a:t>выиграешь свой </a:t>
            </a:r>
            <a:r>
              <a:rPr lang="ru-RU" dirty="0"/>
              <a:t>первый процесс, либо </a:t>
            </a:r>
            <a:r>
              <a:rPr lang="ru-RU" dirty="0" smtClean="0"/>
              <a:t>проиграешь. </a:t>
            </a:r>
            <a:r>
              <a:rPr lang="ru-RU" dirty="0">
                <a:solidFill>
                  <a:srgbClr val="00FF00"/>
                </a:solidFill>
              </a:rPr>
              <a:t>Если </a:t>
            </a:r>
            <a:r>
              <a:rPr lang="ru-RU" dirty="0" smtClean="0">
                <a:solidFill>
                  <a:srgbClr val="00FF00"/>
                </a:solidFill>
              </a:rPr>
              <a:t>выиграешь, </a:t>
            </a:r>
            <a:r>
              <a:rPr lang="ru-RU" dirty="0">
                <a:solidFill>
                  <a:srgbClr val="00FF00"/>
                </a:solidFill>
              </a:rPr>
              <a:t>то </a:t>
            </a:r>
            <a:r>
              <a:rPr lang="ru-RU" dirty="0" smtClean="0">
                <a:solidFill>
                  <a:srgbClr val="00FF00"/>
                </a:solidFill>
              </a:rPr>
              <a:t>заплатишь </a:t>
            </a:r>
            <a:r>
              <a:rPr lang="ru-RU" dirty="0">
                <a:solidFill>
                  <a:srgbClr val="00FF00"/>
                </a:solidFill>
              </a:rPr>
              <a:t>по договору, если </a:t>
            </a:r>
            <a:r>
              <a:rPr lang="ru-RU" dirty="0" smtClean="0">
                <a:solidFill>
                  <a:srgbClr val="00FF00"/>
                </a:solidFill>
              </a:rPr>
              <a:t>проиграешь, заплатишь </a:t>
            </a:r>
            <a:r>
              <a:rPr lang="ru-RU" dirty="0">
                <a:solidFill>
                  <a:srgbClr val="00FF00"/>
                </a:solidFill>
              </a:rPr>
              <a:t>по решению суда</a:t>
            </a:r>
            <a:r>
              <a:rPr lang="ru-RU" dirty="0" smtClean="0">
                <a:solidFill>
                  <a:srgbClr val="00FF00"/>
                </a:solidFill>
              </a:rPr>
              <a:t>».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ru-RU" dirty="0" err="1" smtClean="0"/>
              <a:t>Эватл</a:t>
            </a:r>
            <a:r>
              <a:rPr lang="ru-RU" dirty="0" smtClean="0"/>
              <a:t> возразил</a:t>
            </a:r>
            <a:r>
              <a:rPr lang="ru-RU" dirty="0"/>
              <a:t>: «Ни в том, ни в другом </a:t>
            </a:r>
            <a:r>
              <a:rPr lang="ru-RU" dirty="0" smtClean="0"/>
              <a:t>случае платить мне не придётся. </a:t>
            </a:r>
            <a:r>
              <a:rPr lang="ru-RU" dirty="0">
                <a:solidFill>
                  <a:srgbClr val="FFFF00"/>
                </a:solidFill>
              </a:rPr>
              <a:t>Если я выиграю, то </a:t>
            </a:r>
            <a:r>
              <a:rPr lang="ru-RU" dirty="0" smtClean="0">
                <a:solidFill>
                  <a:srgbClr val="FFFF00"/>
                </a:solidFill>
              </a:rPr>
              <a:t>не </a:t>
            </a:r>
            <a:r>
              <a:rPr lang="ru-RU" dirty="0">
                <a:solidFill>
                  <a:srgbClr val="FFFF00"/>
                </a:solidFill>
              </a:rPr>
              <a:t>должен </a:t>
            </a:r>
            <a:r>
              <a:rPr lang="ru-RU" dirty="0" smtClean="0">
                <a:solidFill>
                  <a:srgbClr val="FFFF00"/>
                </a:solidFill>
              </a:rPr>
              <a:t>буду платить </a:t>
            </a:r>
            <a:r>
              <a:rPr lang="ru-RU" dirty="0">
                <a:solidFill>
                  <a:srgbClr val="FFFF00"/>
                </a:solidFill>
              </a:rPr>
              <a:t>по решению суда, </a:t>
            </a:r>
            <a:r>
              <a:rPr lang="ru-RU" dirty="0" smtClean="0">
                <a:solidFill>
                  <a:srgbClr val="FFFF00"/>
                </a:solidFill>
              </a:rPr>
              <a:t>а если </a:t>
            </a:r>
            <a:r>
              <a:rPr lang="ru-RU" dirty="0">
                <a:solidFill>
                  <a:srgbClr val="FFFF00"/>
                </a:solidFill>
              </a:rPr>
              <a:t>проиграю, то </a:t>
            </a:r>
            <a:r>
              <a:rPr lang="ru-RU" dirty="0" smtClean="0">
                <a:solidFill>
                  <a:srgbClr val="FFFF00"/>
                </a:solidFill>
              </a:rPr>
              <a:t>по </a:t>
            </a:r>
            <a:r>
              <a:rPr lang="ru-RU" dirty="0">
                <a:solidFill>
                  <a:srgbClr val="FFFF00"/>
                </a:solidFill>
              </a:rPr>
              <a:t>договору».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accent3"/>
                </a:solidFill>
              </a:rPr>
              <a:t>Парадокс крокодила</a:t>
            </a:r>
            <a:endParaRPr lang="ru-RU" sz="3200" b="1" dirty="0">
              <a:solidFill>
                <a:schemeClr val="accent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0000" y="1440000"/>
            <a:ext cx="8424000" cy="21600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txBody>
          <a:bodyPr wrap="none" rtlCol="0" anchor="ctr" anchorCtr="1"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ru-RU" dirty="0">
                <a:solidFill>
                  <a:srgbClr val="00FFFF"/>
                </a:solidFill>
              </a:rPr>
              <a:t>Крокодил выхватил у египтянки, стоявшей на берегу реки, ее ребенка. </a:t>
            </a:r>
            <a:r>
              <a:rPr lang="ru-RU" dirty="0" smtClean="0">
                <a:solidFill>
                  <a:srgbClr val="00FFFF"/>
                </a:solidFill>
              </a:rPr>
              <a:t/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Когда женщина стала молить его вернуть ребенка, крокодил ответил</a:t>
            </a:r>
            <a:r>
              <a:rPr lang="ru-RU" dirty="0">
                <a:solidFill>
                  <a:srgbClr val="00FFFF"/>
                </a:solidFill>
              </a:rPr>
              <a:t>: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ru-RU" dirty="0" smtClean="0">
                <a:solidFill>
                  <a:srgbClr val="00FFFF"/>
                </a:solidFill>
              </a:rPr>
              <a:t>«Твое </a:t>
            </a:r>
            <a:r>
              <a:rPr lang="ru-RU" dirty="0">
                <a:solidFill>
                  <a:srgbClr val="00FFFF"/>
                </a:solidFill>
              </a:rPr>
              <a:t>несчастье растрогало меня, и я дам тебе шанс получить назад </a:t>
            </a:r>
            <a:r>
              <a:rPr lang="ru-RU" dirty="0" smtClean="0">
                <a:solidFill>
                  <a:srgbClr val="00FFFF"/>
                </a:solidFill>
              </a:rPr>
              <a:t/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ребенка</a:t>
            </a:r>
            <a:r>
              <a:rPr lang="ru-RU" dirty="0">
                <a:solidFill>
                  <a:srgbClr val="00FFFF"/>
                </a:solidFill>
              </a:rPr>
              <a:t>. </a:t>
            </a:r>
            <a:r>
              <a:rPr lang="ru-RU" dirty="0" smtClean="0">
                <a:solidFill>
                  <a:srgbClr val="00FFFF"/>
                </a:solidFill>
              </a:rPr>
              <a:t>Угадай</a:t>
            </a:r>
            <a:r>
              <a:rPr lang="ru-RU" dirty="0">
                <a:solidFill>
                  <a:srgbClr val="00FFFF"/>
                </a:solidFill>
              </a:rPr>
              <a:t>, отдам я его тебе или нет. Если ответишь правильно, </a:t>
            </a:r>
            <a:r>
              <a:rPr lang="ru-RU" dirty="0" smtClean="0">
                <a:solidFill>
                  <a:srgbClr val="00FFFF"/>
                </a:solidFill>
              </a:rPr>
              <a:t/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я </a:t>
            </a:r>
            <a:r>
              <a:rPr lang="ru-RU" dirty="0">
                <a:solidFill>
                  <a:srgbClr val="00FFFF"/>
                </a:solidFill>
              </a:rPr>
              <a:t>верну ребенка. Если не угадаешь, я его не </a:t>
            </a:r>
            <a:r>
              <a:rPr lang="ru-RU" dirty="0" smtClean="0">
                <a:solidFill>
                  <a:srgbClr val="00FFFF"/>
                </a:solidFill>
              </a:rPr>
              <a:t>отдам».</a:t>
            </a:r>
            <a:endParaRPr lang="ru-RU" dirty="0">
              <a:solidFill>
                <a:srgbClr val="00FFFF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ru-RU" dirty="0">
                <a:solidFill>
                  <a:srgbClr val="00FFFF"/>
                </a:solidFill>
              </a:rPr>
              <a:t>Подумав, мать ответила</a:t>
            </a:r>
            <a:r>
              <a:rPr lang="ru-RU" dirty="0" smtClean="0">
                <a:solidFill>
                  <a:srgbClr val="00FFFF"/>
                </a:solidFill>
              </a:rPr>
              <a:t>: «Не отдашь».</a:t>
            </a:r>
            <a:endParaRPr lang="ru-RU" dirty="0">
              <a:solidFill>
                <a:srgbClr val="00FFFF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4032000"/>
            <a:ext cx="8229600" cy="2664000"/>
          </a:xfrm>
          <a:prstGeom prst="rect">
            <a:avLst/>
          </a:prstGeom>
        </p:spPr>
        <p:txBody>
          <a:bodyPr/>
          <a:lstStyle/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ru-RU" dirty="0" smtClean="0"/>
              <a:t>«Ты </a:t>
            </a:r>
            <a:r>
              <a:rPr lang="ru-RU" dirty="0"/>
              <a:t>его не </a:t>
            </a:r>
            <a:r>
              <a:rPr lang="ru-RU" dirty="0" smtClean="0"/>
              <a:t>получишь», – заключил </a:t>
            </a:r>
            <a:r>
              <a:rPr lang="ru-RU" dirty="0"/>
              <a:t>крокодил</a:t>
            </a:r>
            <a:r>
              <a:rPr lang="ru-RU" dirty="0" smtClean="0"/>
              <a:t>. – «Ты </a:t>
            </a:r>
            <a:r>
              <a:rPr lang="ru-RU" dirty="0"/>
              <a:t>сказала либо правду, либо неправду. Если то, что я не отдам ребенка</a:t>
            </a:r>
            <a:r>
              <a:rPr lang="ru-RU" dirty="0" smtClean="0"/>
              <a:t>, – </a:t>
            </a:r>
            <a:r>
              <a:rPr lang="ru-RU" dirty="0"/>
              <a:t>правда, я не отдам его, так как иначе сказанное не будет правдой. Если </a:t>
            </a:r>
            <a:r>
              <a:rPr lang="ru-RU" dirty="0" smtClean="0"/>
              <a:t>сказанное – </a:t>
            </a:r>
            <a:r>
              <a:rPr lang="ru-RU" dirty="0"/>
              <a:t>неправда, значит, ты не угадала, и я не отдам ребенка по </a:t>
            </a:r>
            <a:r>
              <a:rPr lang="ru-RU" dirty="0" smtClean="0"/>
              <a:t>уговору! ».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ru-RU" dirty="0" smtClean="0"/>
              <a:t>«Но </a:t>
            </a:r>
            <a:r>
              <a:rPr lang="ru-RU" dirty="0"/>
              <a:t>ведь если я сказала правду, то ты отдашь мне ребенка, </a:t>
            </a:r>
            <a:r>
              <a:rPr lang="ru-RU" dirty="0" smtClean="0"/>
              <a:t>мы же договорились! </a:t>
            </a:r>
            <a:r>
              <a:rPr lang="ru-RU" dirty="0"/>
              <a:t>Если же я не угадала, что ты не отдашь ребенка, то ты должен мне его отдать, иначе сказанное мною не будет неправдой</a:t>
            </a:r>
            <a:r>
              <a:rPr lang="ru-RU" dirty="0" smtClean="0"/>
              <a:t>.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accent3"/>
                </a:solidFill>
              </a:rPr>
              <a:t>Парадокс Рассела</a:t>
            </a:r>
            <a:endParaRPr lang="ru-RU" sz="3200" b="1" dirty="0">
              <a:solidFill>
                <a:schemeClr val="accent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0000" y="1440000"/>
            <a:ext cx="7704000" cy="10800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txBody>
          <a:bodyPr wrap="none" rtlCol="0" anchor="ctr" anchorCtr="1">
            <a:no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ru-RU" dirty="0" smtClean="0">
                <a:solidFill>
                  <a:srgbClr val="00FFFF"/>
                </a:solidFill>
              </a:rPr>
              <a:t>Возьмём множество всех множеств, которые не содержат себя </a:t>
            </a:r>
            <a:r>
              <a:rPr lang="en-US" dirty="0" smtClean="0">
                <a:solidFill>
                  <a:srgbClr val="00FFFF"/>
                </a:solidFill>
              </a:rPr>
              <a:t/>
            </a:r>
            <a:br>
              <a:rPr lang="en-US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в качестве своего элемента. Содержит ли такое множество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само себя в качестве элемента? </a:t>
            </a:r>
            <a:endParaRPr lang="ru-RU" dirty="0">
              <a:solidFill>
                <a:srgbClr val="00FFFF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2880000"/>
            <a:ext cx="8229600" cy="1332000"/>
          </a:xfrm>
          <a:prstGeom prst="rect">
            <a:avLst/>
          </a:prstGeom>
        </p:spPr>
        <p:txBody>
          <a:bodyPr/>
          <a:lstStyle/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ru-RU" dirty="0" smtClean="0"/>
              <a:t>Если предположить, что содержит, то мы получаем противоречие с </a:t>
            </a:r>
            <a:r>
              <a:rPr lang="ru-RU" dirty="0" smtClean="0">
                <a:solidFill>
                  <a:srgbClr val="FFFF00"/>
                </a:solidFill>
              </a:rPr>
              <a:t>«не содержат себя в качестве своего элемента».</a:t>
            </a:r>
            <a:r>
              <a:rPr lang="ru-RU" dirty="0" smtClean="0"/>
              <a:t> 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ru-RU" dirty="0" smtClean="0"/>
              <a:t>Если предположить, что не содержит, оно не будет множеством </a:t>
            </a:r>
            <a:r>
              <a:rPr lang="ru-RU" dirty="0" smtClean="0">
                <a:solidFill>
                  <a:srgbClr val="FFFF00"/>
                </a:solidFill>
              </a:rPr>
              <a:t>всех</a:t>
            </a:r>
            <a:r>
              <a:rPr lang="ru-RU" dirty="0" smtClean="0"/>
              <a:t> множеств, не содержащих себя в качестве своего элемента.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0000" y="4356000"/>
            <a:ext cx="7704000" cy="10800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txBody>
          <a:bodyPr wrap="none" rtlCol="0" anchor="ctr" anchorCtr="1">
            <a:no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ru-RU" dirty="0" smtClean="0">
                <a:solidFill>
                  <a:srgbClr val="00FFFF"/>
                </a:solidFill>
              </a:rPr>
              <a:t>Единственный в деревне брадобрей обязан брить всякого, кто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сам не бреется, но не имеет права брить того, кто бреется сам.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Кто побреет брадобрея? </a:t>
            </a:r>
            <a:endParaRPr lang="ru-RU" dirty="0">
              <a:solidFill>
                <a:srgbClr val="00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6000" y="5580000"/>
            <a:ext cx="7704000" cy="10800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txBody>
          <a:bodyPr wrap="none" rtlCol="0" anchor="ctr" anchorCtr="1">
            <a:no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ru-RU" dirty="0" smtClean="0">
                <a:solidFill>
                  <a:srgbClr val="00FFFF"/>
                </a:solidFill>
              </a:rPr>
              <a:t>В некой стране мэры городов должны жить не в тех городах,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мэрами которых они являются, а в особом Городе мэров.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Где должен жить мэр Города мэров? </a:t>
            </a:r>
            <a:endParaRPr lang="ru-RU" dirty="0">
              <a:solidFill>
                <a:srgbClr val="00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uiExpand="1" build="p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accent3"/>
                </a:solidFill>
              </a:rPr>
              <a:t>Парадокс </a:t>
            </a:r>
            <a:r>
              <a:rPr lang="ru-RU" sz="3200" b="1" dirty="0" err="1" smtClean="0">
                <a:solidFill>
                  <a:schemeClr val="accent3"/>
                </a:solidFill>
              </a:rPr>
              <a:t>Греллинга</a:t>
            </a:r>
            <a:endParaRPr lang="ru-RU" sz="3200" b="1" dirty="0">
              <a:solidFill>
                <a:schemeClr val="accent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0000" y="1440000"/>
            <a:ext cx="7704000" cy="23400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txBody>
          <a:bodyPr wrap="square" rtlCol="0" anchor="ctr" anchorCtr="1">
            <a:no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ru-RU" dirty="0" smtClean="0">
                <a:solidFill>
                  <a:srgbClr val="00FFFF"/>
                </a:solidFill>
              </a:rPr>
              <a:t>Назовём </a:t>
            </a:r>
            <a:r>
              <a:rPr lang="ru-RU" dirty="0" err="1" smtClean="0">
                <a:solidFill>
                  <a:srgbClr val="00FF00"/>
                </a:solidFill>
              </a:rPr>
              <a:t>автологичными</a:t>
            </a:r>
            <a:r>
              <a:rPr lang="ru-RU" dirty="0" smtClean="0">
                <a:solidFill>
                  <a:srgbClr val="00FF00"/>
                </a:solidFill>
              </a:rPr>
              <a:t>,</a:t>
            </a:r>
            <a:r>
              <a:rPr lang="ru-RU" dirty="0" smtClean="0">
                <a:solidFill>
                  <a:srgbClr val="00FFFF"/>
                </a:solidFill>
              </a:rPr>
              <a:t> т. е. применимыми к самим себе,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слова, обозначающие свойства, которыми они обладают сами,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например, русские слова </a:t>
            </a:r>
            <a:r>
              <a:rPr lang="ru-RU" dirty="0" smtClean="0">
                <a:solidFill>
                  <a:srgbClr val="FFFF00"/>
                </a:solidFill>
              </a:rPr>
              <a:t>«слово», трёхсложный», «многосложный», «русский», «</a:t>
            </a:r>
            <a:r>
              <a:rPr lang="ru-RU" dirty="0" err="1" smtClean="0">
                <a:solidFill>
                  <a:srgbClr val="FFFF00"/>
                </a:solidFill>
              </a:rPr>
              <a:t>трудновыговариваемый</a:t>
            </a:r>
            <a:r>
              <a:rPr lang="ru-RU" dirty="0" smtClean="0">
                <a:solidFill>
                  <a:srgbClr val="FFFF00"/>
                </a:solidFill>
              </a:rPr>
              <a:t>».</a:t>
            </a:r>
            <a:r>
              <a:rPr lang="ru-RU" dirty="0" smtClean="0">
                <a:solidFill>
                  <a:srgbClr val="00FFFF"/>
                </a:solidFill>
              </a:rPr>
              <a:t> Прочие слова назовём </a:t>
            </a:r>
            <a:r>
              <a:rPr lang="ru-RU" dirty="0" err="1" smtClean="0">
                <a:solidFill>
                  <a:srgbClr val="00FF00"/>
                </a:solidFill>
              </a:rPr>
              <a:t>гетерологичными</a:t>
            </a:r>
            <a:r>
              <a:rPr lang="ru-RU" dirty="0" smtClean="0">
                <a:solidFill>
                  <a:srgbClr val="00FF00"/>
                </a:solidFill>
              </a:rPr>
              <a:t>,</a:t>
            </a:r>
            <a:r>
              <a:rPr lang="ru-RU" dirty="0" smtClean="0">
                <a:solidFill>
                  <a:srgbClr val="00FFFF"/>
                </a:solidFill>
              </a:rPr>
              <a:t> т. е. неприменимыми к самим себе: </a:t>
            </a:r>
            <a:r>
              <a:rPr lang="ru-RU" dirty="0" smtClean="0">
                <a:solidFill>
                  <a:srgbClr val="FFFF00"/>
                </a:solidFill>
              </a:rPr>
              <a:t>«вишня», «звезда», «кастрюля», «студент-двоечник». </a:t>
            </a:r>
            <a:r>
              <a:rPr lang="ru-RU" dirty="0" smtClean="0">
                <a:solidFill>
                  <a:srgbClr val="00FFFF"/>
                </a:solidFill>
              </a:rPr>
              <a:t/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Является ли </a:t>
            </a:r>
            <a:r>
              <a:rPr lang="ru-RU" dirty="0" err="1" smtClean="0">
                <a:solidFill>
                  <a:srgbClr val="00FFFF"/>
                </a:solidFill>
              </a:rPr>
              <a:t>гетерологичным</a:t>
            </a:r>
            <a:r>
              <a:rPr lang="ru-RU" dirty="0" smtClean="0">
                <a:solidFill>
                  <a:srgbClr val="00FFFF"/>
                </a:solidFill>
              </a:rPr>
              <a:t> слово «</a:t>
            </a:r>
            <a:r>
              <a:rPr lang="ru-RU" dirty="0" err="1" smtClean="0">
                <a:solidFill>
                  <a:srgbClr val="00FFFF"/>
                </a:solidFill>
              </a:rPr>
              <a:t>гетерологичный</a:t>
            </a:r>
            <a:r>
              <a:rPr lang="ru-RU" dirty="0" smtClean="0">
                <a:solidFill>
                  <a:srgbClr val="00FFFF"/>
                </a:solidFill>
              </a:rPr>
              <a:t>»? </a:t>
            </a:r>
            <a:endParaRPr lang="ru-RU" dirty="0">
              <a:solidFill>
                <a:srgbClr val="00FFFF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4140000"/>
            <a:ext cx="8229600" cy="1332000"/>
          </a:xfrm>
          <a:prstGeom prst="rect">
            <a:avLst/>
          </a:prstGeom>
        </p:spPr>
        <p:txBody>
          <a:bodyPr/>
          <a:lstStyle/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ru-RU" dirty="0" smtClean="0"/>
              <a:t>Если оно </a:t>
            </a:r>
            <a:r>
              <a:rPr lang="ru-RU" dirty="0" err="1" smtClean="0">
                <a:solidFill>
                  <a:srgbClr val="00FF00"/>
                </a:solidFill>
              </a:rPr>
              <a:t>гетерологично</a:t>
            </a:r>
            <a:r>
              <a:rPr lang="ru-RU" dirty="0" smtClean="0">
                <a:solidFill>
                  <a:srgbClr val="00FF00"/>
                </a:solidFill>
              </a:rPr>
              <a:t>,</a:t>
            </a:r>
            <a:r>
              <a:rPr lang="ru-RU" dirty="0" smtClean="0"/>
              <a:t> то оно применимо к самому себе и, следовательно, </a:t>
            </a:r>
            <a:r>
              <a:rPr lang="ru-RU" dirty="0" err="1" smtClean="0">
                <a:solidFill>
                  <a:srgbClr val="00FF00"/>
                </a:solidFill>
              </a:rPr>
              <a:t>автологично</a:t>
            </a:r>
            <a:r>
              <a:rPr lang="ru-RU" dirty="0" smtClean="0">
                <a:solidFill>
                  <a:srgbClr val="00FF00"/>
                </a:solidFill>
              </a:rPr>
              <a:t>.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ru-RU" dirty="0" smtClean="0"/>
              <a:t>Но если оно </a:t>
            </a:r>
            <a:r>
              <a:rPr lang="ru-RU" dirty="0" err="1" smtClean="0">
                <a:solidFill>
                  <a:srgbClr val="00FF00"/>
                </a:solidFill>
              </a:rPr>
              <a:t>автологично</a:t>
            </a:r>
            <a:r>
              <a:rPr lang="ru-RU" dirty="0" smtClean="0">
                <a:solidFill>
                  <a:srgbClr val="00FF00"/>
                </a:solidFill>
              </a:rPr>
              <a:t>,</a:t>
            </a:r>
            <a:r>
              <a:rPr lang="ru-RU" dirty="0" smtClean="0"/>
              <a:t> то оно </a:t>
            </a:r>
            <a:r>
              <a:rPr lang="ru-RU" dirty="0" smtClean="0">
                <a:solidFill>
                  <a:srgbClr val="00FF00"/>
                </a:solidFill>
              </a:rPr>
              <a:t>не </a:t>
            </a:r>
            <a:r>
              <a:rPr lang="ru-RU" dirty="0" err="1" smtClean="0">
                <a:solidFill>
                  <a:srgbClr val="00FF00"/>
                </a:solidFill>
              </a:rPr>
              <a:t>гетерологично</a:t>
            </a:r>
            <a:r>
              <a:rPr lang="ru-RU" dirty="0" smtClean="0">
                <a:solidFill>
                  <a:srgbClr val="00FF00"/>
                </a:solidFill>
              </a:rPr>
              <a:t>.</a:t>
            </a:r>
            <a:r>
              <a:rPr lang="ru-RU" dirty="0" smtClean="0"/>
              <a:t> Почему же в таком случае оно называется «</a:t>
            </a:r>
            <a:r>
              <a:rPr lang="ru-RU" dirty="0" err="1" smtClean="0"/>
              <a:t>гетерологичным</a:t>
            </a:r>
            <a:r>
              <a:rPr lang="ru-RU" dirty="0" smtClean="0"/>
              <a:t>»?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p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19157</TotalTime>
  <Words>664</Words>
  <Application>Microsoft Office PowerPoint</Application>
  <PresentationFormat>Экран (4:3)</PresentationFormat>
  <Paragraphs>59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Оформление по умолчанию</vt:lpstr>
      <vt:lpstr>Софизмы и логические парадоксы</vt:lpstr>
      <vt:lpstr>паралогизм</vt:lpstr>
      <vt:lpstr>Примеры софизмов  </vt:lpstr>
      <vt:lpstr>Понятие парадокса</vt:lpstr>
      <vt:lpstr>Парадокс лжеца</vt:lpstr>
      <vt:lpstr>Парадокс Эватла</vt:lpstr>
      <vt:lpstr>Парадокс крокодила</vt:lpstr>
      <vt:lpstr>Парадокс Рассела</vt:lpstr>
      <vt:lpstr>Парадокс Греллинга</vt:lpstr>
      <vt:lpstr>Парадокс Берри</vt:lpstr>
      <vt:lpstr>Парадоксы самореференции</vt:lpstr>
    </vt:vector>
  </TitlesOfParts>
  <Company>МГИМО / MGIMO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Логические парадоксы</dc:title>
  <dc:subject>Основы формальной логики - Тема 11</dc:subject>
  <dc:creator>Николай Бирюков / Nikolai Biryukov</dc:creator>
  <dc:description>Редакция мая 2020 г.</dc:description>
  <cp:lastModifiedBy>USER</cp:lastModifiedBy>
  <cp:revision>1115</cp:revision>
  <dcterms:created xsi:type="dcterms:W3CDTF">2004-09-28T22:15:44Z</dcterms:created>
  <dcterms:modified xsi:type="dcterms:W3CDTF">2023-12-13T14:43:51Z</dcterms:modified>
</cp:coreProperties>
</file>