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6" r:id="rId3"/>
    <p:sldId id="295" r:id="rId4"/>
    <p:sldId id="291" r:id="rId5"/>
    <p:sldId id="292" r:id="rId6"/>
    <p:sldId id="300" r:id="rId7"/>
    <p:sldId id="301" r:id="rId8"/>
    <p:sldId id="306" r:id="rId9"/>
    <p:sldId id="290" r:id="rId10"/>
    <p:sldId id="29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02" y="-10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5883F-0574-41E2-B0C5-451E3D622935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BFF3B-064C-4C75-9E26-B50C0AF26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33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BFF3B-064C-4C75-9E26-B50C0AF2667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61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BFF3B-064C-4C75-9E26-B50C0AF2667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61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BFF3B-064C-4C75-9E26-B50C0AF2667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61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BFF3B-064C-4C75-9E26-B50C0AF2667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88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BFF3B-064C-4C75-9E26-B50C0AF2667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61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BFF3B-064C-4C75-9E26-B50C0AF2667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61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BFF3B-064C-4C75-9E26-B50C0AF2667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61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BFF3B-064C-4C75-9E26-B50C0AF2667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61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BFF3B-064C-4C75-9E26-B50C0AF2667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61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21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2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335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408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128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94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017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58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80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69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2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67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02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11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6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95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7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F8FD-F09A-428E-8B26-95D61619660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9B1BB-E56D-4C8D-AB4D-BF050FA36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17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9" y="1122362"/>
            <a:ext cx="9001462" cy="337343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effectLst/>
              </a:rPr>
              <a:t>Понятие </a:t>
            </a:r>
            <a:r>
              <a:rPr lang="ru-RU" dirty="0">
                <a:effectLst/>
              </a:rPr>
              <a:t>опровержения. Логические ошибки в доказательстве и опровержении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291306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Лекция 15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890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99599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effectLst/>
              </a:rPr>
              <a:t>правила </a:t>
            </a:r>
            <a:r>
              <a:rPr lang="ru-RU" dirty="0" err="1" smtClean="0">
                <a:effectLst/>
              </a:rPr>
              <a:t>традуктивных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способов демонстрации 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31520" y="2453640"/>
            <a:ext cx="10652759" cy="4061460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sz="3200" dirty="0"/>
          </a:p>
          <a:p>
            <a:pPr marL="457200" indent="-457200">
              <a:buAutoNum type="arabicPeriod"/>
            </a:pPr>
            <a:r>
              <a:rPr lang="ru-RU" sz="3200" dirty="0" err="1" smtClean="0">
                <a:effectLst/>
              </a:rPr>
              <a:t>Традуктивные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>
                <a:effectLst/>
              </a:rPr>
              <a:t>способы (умозаключения по аналогии) применяются для сравнения только единичных событий, явлений или процессов. </a:t>
            </a:r>
            <a:endParaRPr lang="ru-RU" sz="3200" dirty="0" smtClean="0">
              <a:effectLst/>
            </a:endParaRPr>
          </a:p>
          <a:p>
            <a:pPr marL="457200" indent="-457200">
              <a:buAutoNum type="arabicPeriod"/>
            </a:pPr>
            <a:r>
              <a:rPr lang="ru-RU" sz="3200" dirty="0" smtClean="0">
                <a:effectLst/>
              </a:rPr>
              <a:t>Аналогия </a:t>
            </a:r>
            <a:r>
              <a:rPr lang="ru-RU" sz="3200" dirty="0">
                <a:effectLst/>
              </a:rPr>
              <a:t>состоятельна, лишь когда сравниваемые явления однородны и сходны в существенных признаках.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8709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608666"/>
            <a:ext cx="12192000" cy="380999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Определение </a:t>
            </a:r>
            <a:r>
              <a:rPr lang="ru-RU" dirty="0"/>
              <a:t>опровержения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1930400"/>
            <a:ext cx="12073467" cy="4584700"/>
          </a:xfrm>
        </p:spPr>
        <p:txBody>
          <a:bodyPr>
            <a:normAutofit fontScale="47500" lnSpcReduction="20000"/>
          </a:bodyPr>
          <a:lstStyle/>
          <a:p>
            <a:endParaRPr lang="ru-RU" sz="7000" dirty="0" smtClean="0"/>
          </a:p>
          <a:p>
            <a:endParaRPr lang="ru-RU" sz="7000" dirty="0"/>
          </a:p>
          <a:p>
            <a:r>
              <a:rPr lang="ru-RU" sz="7000" dirty="0"/>
              <a:t>Опровержение – </a:t>
            </a:r>
            <a:r>
              <a:rPr lang="ru-RU" sz="7000" dirty="0" smtClean="0"/>
              <a:t>логическое </a:t>
            </a:r>
            <a:r>
              <a:rPr lang="ru-RU" sz="7000" dirty="0"/>
              <a:t>действие, </a:t>
            </a:r>
            <a:r>
              <a:rPr lang="ru-RU" sz="7000" dirty="0" smtClean="0"/>
              <a:t>в </a:t>
            </a:r>
            <a:r>
              <a:rPr lang="ru-RU" sz="7000" dirty="0"/>
              <a:t>процессе которого </a:t>
            </a:r>
            <a:r>
              <a:rPr lang="ru-RU" sz="7000" dirty="0" smtClean="0"/>
              <a:t>доказывается </a:t>
            </a:r>
            <a:r>
              <a:rPr lang="ru-RU" sz="7000" dirty="0"/>
              <a:t>ложность </a:t>
            </a:r>
            <a:r>
              <a:rPr lang="ru-RU" sz="7000" dirty="0" smtClean="0"/>
              <a:t>или </a:t>
            </a:r>
            <a:r>
              <a:rPr lang="ru-RU" sz="7000" dirty="0"/>
              <a:t>несостоятельность </a:t>
            </a:r>
            <a:br>
              <a:rPr lang="ru-RU" sz="7000" dirty="0"/>
            </a:br>
            <a:r>
              <a:rPr lang="ru-RU" sz="7000" dirty="0"/>
              <a:t>какого-либо тезиса</a:t>
            </a:r>
            <a:r>
              <a:rPr lang="ru-RU" sz="7000" dirty="0" smtClean="0"/>
              <a:t>.</a:t>
            </a:r>
          </a:p>
          <a:p>
            <a:r>
              <a:rPr lang="ru-RU" sz="7000" dirty="0"/>
              <a:t>Из сказанного следует, </a:t>
            </a:r>
            <a:r>
              <a:rPr lang="ru-RU" sz="7000" dirty="0" smtClean="0"/>
              <a:t>что </a:t>
            </a:r>
            <a:r>
              <a:rPr lang="ru-RU" sz="7000" dirty="0"/>
              <a:t>опровержение </a:t>
            </a:r>
            <a:r>
              <a:rPr lang="ru-RU" sz="7000" dirty="0" smtClean="0"/>
              <a:t>представляет </a:t>
            </a:r>
            <a:r>
              <a:rPr lang="ru-RU" sz="7000" dirty="0"/>
              <a:t>собой </a:t>
            </a:r>
            <a:r>
              <a:rPr lang="ru-RU" sz="7000" dirty="0" smtClean="0"/>
              <a:t>специфическую </a:t>
            </a:r>
            <a:r>
              <a:rPr lang="ru-RU" sz="7000" dirty="0"/>
              <a:t>разновидность </a:t>
            </a:r>
            <a:r>
              <a:rPr lang="ru-RU" sz="7000" dirty="0" smtClean="0"/>
              <a:t>доказательства</a:t>
            </a:r>
            <a:r>
              <a:rPr lang="ru-RU" sz="7000" dirty="0"/>
              <a:t>, а именно: </a:t>
            </a:r>
            <a:r>
              <a:rPr lang="ru-RU" sz="7000" dirty="0" smtClean="0"/>
              <a:t>доказательство </a:t>
            </a:r>
            <a:r>
              <a:rPr lang="ru-RU" sz="7000" dirty="0"/>
              <a:t>не истинности, </a:t>
            </a:r>
            <a:r>
              <a:rPr lang="ru-RU" sz="7000" dirty="0" smtClean="0"/>
              <a:t>а </a:t>
            </a:r>
            <a:r>
              <a:rPr lang="ru-RU" sz="7000" dirty="0"/>
              <a:t>ложности тезиса.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09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9" y="-254000"/>
            <a:ext cx="9001462" cy="206586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Основные приёмы опровержения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12192000" cy="5753101"/>
          </a:xfrm>
        </p:spPr>
        <p:txBody>
          <a:bodyPr>
            <a:noAutofit/>
          </a:bodyPr>
          <a:lstStyle/>
          <a:p>
            <a:endParaRPr lang="ru-RU" dirty="0" smtClean="0"/>
          </a:p>
          <a:p>
            <a:pPr>
              <a:spcBef>
                <a:spcPct val="50000"/>
              </a:spcBef>
            </a:pPr>
            <a:endParaRPr lang="ru-RU" sz="2000" b="1" dirty="0" smtClean="0"/>
          </a:p>
          <a:p>
            <a:pPr>
              <a:spcBef>
                <a:spcPct val="50000"/>
              </a:spcBef>
            </a:pPr>
            <a:r>
              <a:rPr lang="ru-RU" sz="2000" b="1" dirty="0" smtClean="0"/>
              <a:t>Прямое </a:t>
            </a:r>
            <a:r>
              <a:rPr lang="ru-RU" sz="2000" b="1" dirty="0"/>
              <a:t>(непосредственное) опровержение</a:t>
            </a:r>
            <a:r>
              <a:rPr lang="ru-RU" sz="2000" b="1" dirty="0" smtClean="0"/>
              <a:t>: </a:t>
            </a:r>
            <a:endParaRPr lang="ru-RU" sz="2000" b="1" dirty="0"/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ru-RU" b="1" dirty="0"/>
              <a:t>Самый верный и успешный способ опровержения тезиса, выставленного оппонентом, это опровержение фактами: </a:t>
            </a:r>
            <a:r>
              <a:rPr lang="ru-RU" b="1" dirty="0" smtClean="0"/>
              <a:t> «</a:t>
            </a:r>
            <a:r>
              <a:rPr lang="ru-RU" b="1" dirty="0"/>
              <a:t>факты – упрямая вещь».</a:t>
            </a:r>
          </a:p>
          <a:p>
            <a:pPr>
              <a:spcBef>
                <a:spcPct val="50000"/>
              </a:spcBef>
            </a:pPr>
            <a:r>
              <a:rPr lang="ru-RU" sz="2000" b="1" dirty="0"/>
              <a:t>Косвенное опровержение: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ru-RU" b="1" dirty="0"/>
              <a:t>Подвергаются критике доводы, которые выдвинуты оппонентом в обоснование опровергаемого тезиса.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ru-RU" b="1" dirty="0"/>
              <a:t>Доказывается, что опровергаемый тезис не вытекает из доводов, приведённых оппонентом в подтверждение его истинности.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ru-RU" b="1" dirty="0"/>
              <a:t>Доказывается, что из опровергаемого тезиса необходимо вытекает следствие, противоречащее истине.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ru-RU" b="1" dirty="0"/>
              <a:t>Выдвигается и доказывается новый тезис – противоположный или противоречащий опровергаемому.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092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678" y="315132"/>
            <a:ext cx="11561996" cy="1326321"/>
          </a:xfrm>
        </p:spPr>
        <p:txBody>
          <a:bodyPr/>
          <a:lstStyle/>
          <a:p>
            <a:r>
              <a:rPr lang="ru-RU" dirty="0">
                <a:effectLst/>
              </a:rPr>
              <a:t>Четыре способа опровержения аргументов: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235452"/>
            <a:ext cx="1035376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а) установление ошибочности аргументов;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б) установление недостаточности аргумента относительно тезиса;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в) высказывание сомнения в истинности аргументов;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г) высказывание сомнения в надёжности источника аргументов.</a:t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6278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9" y="0"/>
            <a:ext cx="9001462" cy="113453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Ошибки аргументации: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95269" y="1473200"/>
            <a:ext cx="9001462" cy="504190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3200" b="1" i="1" dirty="0"/>
              <a:t>Подмена тезиса</a:t>
            </a:r>
          </a:p>
          <a:p>
            <a:r>
              <a:rPr lang="ru-RU" sz="3200" b="1" i="1" dirty="0"/>
              <a:t>Ссылка на авторитет</a:t>
            </a:r>
          </a:p>
          <a:p>
            <a:r>
              <a:rPr lang="ru-RU" sz="3200" b="1" i="1" dirty="0"/>
              <a:t>Бремя доказательства</a:t>
            </a:r>
          </a:p>
          <a:p>
            <a:r>
              <a:rPr lang="ru-RU" sz="3200" b="1" i="1" dirty="0"/>
              <a:t>Речевые обороты и шаблоны </a:t>
            </a:r>
            <a:r>
              <a:rPr lang="ru-RU" sz="3200" dirty="0"/>
              <a:t>(«всем известно…», «никто не станет отрицать…» и т.д.)</a:t>
            </a:r>
          </a:p>
          <a:p>
            <a:r>
              <a:rPr lang="ru-RU" sz="3200" b="1" i="1" dirty="0"/>
              <a:t>Круг в доказательстве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09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90455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effectLst/>
              </a:rPr>
              <a:t>правила  </a:t>
            </a:r>
            <a:r>
              <a:rPr lang="ru-RU" dirty="0">
                <a:effectLst/>
              </a:rPr>
              <a:t>дедуктивных способов демонстрации 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95269" y="1645920"/>
            <a:ext cx="9001462" cy="486918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pPr marL="457200" indent="-457200">
              <a:buAutoNum type="arabicPeriod"/>
            </a:pPr>
            <a:r>
              <a:rPr lang="ru-RU" dirty="0" smtClean="0">
                <a:effectLst/>
              </a:rPr>
              <a:t>Большая </a:t>
            </a:r>
            <a:r>
              <a:rPr lang="ru-RU" dirty="0">
                <a:effectLst/>
              </a:rPr>
              <a:t>посылка должна содержать предельно полное и точное описание информации, необходимой для дальнейшего дедуктивного вывода. </a:t>
            </a:r>
            <a:endParaRPr lang="ru-RU" dirty="0" smtClean="0">
              <a:effectLst/>
            </a:endParaRPr>
          </a:p>
          <a:p>
            <a:pPr marL="457200" indent="-457200">
              <a:buAutoNum type="arabicPeriod"/>
            </a:pPr>
            <a:r>
              <a:rPr lang="ru-RU" dirty="0" smtClean="0">
                <a:effectLst/>
              </a:rPr>
              <a:t>В </a:t>
            </a:r>
            <a:r>
              <a:rPr lang="ru-RU" dirty="0">
                <a:effectLst/>
              </a:rPr>
              <a:t>меньшей посылке должно содержаться точное и достоверное описание конкретного события.  </a:t>
            </a:r>
            <a:endParaRPr lang="ru-RU" dirty="0" smtClean="0">
              <a:effectLst/>
            </a:endParaRPr>
          </a:p>
          <a:p>
            <a:pPr marL="457200" indent="-457200">
              <a:buAutoNum type="arabicPeriod"/>
            </a:pPr>
            <a:r>
              <a:rPr lang="ru-RU" dirty="0" smtClean="0">
                <a:effectLst/>
              </a:rPr>
              <a:t>Логическое </a:t>
            </a:r>
            <a:r>
              <a:rPr lang="ru-RU" dirty="0">
                <a:effectLst/>
              </a:rPr>
              <a:t>обоснование тезиса должно соответствовать всем правилам того или иного, используемого в качестве демонстрации вида дедуктивного умозаключения.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092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9" y="365760"/>
            <a:ext cx="9001462" cy="132588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effectLst/>
              </a:rPr>
              <a:t>три вида опровержения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95269" y="1493520"/>
            <a:ext cx="9001462" cy="502158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marL="342900" indent="-342900">
              <a:buFontTx/>
              <a:buChar char="-"/>
            </a:pPr>
            <a:r>
              <a:rPr lang="ru-RU" sz="3200" dirty="0" smtClean="0">
                <a:effectLst/>
              </a:rPr>
              <a:t>опровержение </a:t>
            </a:r>
            <a:r>
              <a:rPr lang="ru-RU" sz="3200" dirty="0">
                <a:effectLst/>
              </a:rPr>
              <a:t>тезиса; </a:t>
            </a:r>
            <a:endParaRPr lang="ru-RU" sz="3200" dirty="0" smtClean="0">
              <a:effectLst/>
            </a:endParaRPr>
          </a:p>
          <a:p>
            <a:pPr marL="342900" indent="-342900">
              <a:buFontTx/>
              <a:buChar char="-"/>
            </a:pPr>
            <a:r>
              <a:rPr lang="ru-RU" sz="3200" dirty="0" smtClean="0">
                <a:effectLst/>
              </a:rPr>
              <a:t>- </a:t>
            </a:r>
            <a:r>
              <a:rPr lang="ru-RU" sz="3200" dirty="0">
                <a:effectLst/>
              </a:rPr>
              <a:t>критику аргументов; </a:t>
            </a:r>
            <a:endParaRPr lang="ru-RU" sz="3200" dirty="0" smtClean="0">
              <a:effectLst/>
            </a:endParaRPr>
          </a:p>
          <a:p>
            <a:pPr marL="342900" indent="-342900">
              <a:buFontTx/>
              <a:buChar char="-"/>
            </a:pPr>
            <a:r>
              <a:rPr lang="ru-RU" sz="3200" dirty="0" smtClean="0">
                <a:effectLst/>
              </a:rPr>
              <a:t>- </a:t>
            </a:r>
            <a:r>
              <a:rPr lang="ru-RU" sz="3200" dirty="0">
                <a:effectLst/>
              </a:rPr>
              <a:t>опровержение демонстрации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8709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9" y="0"/>
            <a:ext cx="9001462" cy="219456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>
                <a:effectLst/>
              </a:rPr>
              <a:t>В процессе прямого опровержения обычно различают следующие этапы</a:t>
            </a:r>
            <a:endParaRPr lang="ru-RU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95269" y="1493520"/>
            <a:ext cx="9001462" cy="502158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marL="514350" indent="-514350">
              <a:buAutoNum type="arabicPeriod"/>
            </a:pPr>
            <a:r>
              <a:rPr lang="ru-RU" sz="3200" dirty="0" smtClean="0">
                <a:effectLst/>
              </a:rPr>
              <a:t>Условное </a:t>
            </a:r>
            <a:r>
              <a:rPr lang="ru-RU" sz="3200" dirty="0">
                <a:effectLst/>
              </a:rPr>
              <a:t>принятие истинности критикуемого тезиса; </a:t>
            </a:r>
            <a:endParaRPr lang="ru-RU" sz="3200" dirty="0" smtClean="0">
              <a:effectLst/>
            </a:endParaRPr>
          </a:p>
          <a:p>
            <a:pPr marL="514350" indent="-514350">
              <a:buAutoNum type="arabicPeriod"/>
            </a:pPr>
            <a:r>
              <a:rPr lang="ru-RU" sz="3200" dirty="0" smtClean="0">
                <a:effectLst/>
              </a:rPr>
              <a:t>Выведение </a:t>
            </a:r>
            <a:r>
              <a:rPr lang="ru-RU" sz="3200" dirty="0">
                <a:effectLst/>
              </a:rPr>
              <a:t>из тезиса логических следствий и доведения их до крайней степени категоричности; </a:t>
            </a:r>
            <a:endParaRPr lang="ru-RU" sz="3200" dirty="0" smtClean="0">
              <a:effectLst/>
            </a:endParaRPr>
          </a:p>
          <a:p>
            <a:pPr marL="514350" indent="-514350">
              <a:buAutoNum type="arabicPeriod"/>
            </a:pPr>
            <a:r>
              <a:rPr lang="ru-RU" sz="3200" dirty="0" smtClean="0">
                <a:effectLst/>
              </a:rPr>
              <a:t>Сопоставление </a:t>
            </a:r>
            <a:r>
              <a:rPr lang="ru-RU" sz="3200" dirty="0">
                <a:effectLst/>
              </a:rPr>
              <a:t>следствий с фактами; </a:t>
            </a:r>
            <a:endParaRPr lang="ru-RU" sz="3200" dirty="0" smtClean="0">
              <a:effectLst/>
            </a:endParaRPr>
          </a:p>
          <a:p>
            <a:pPr marL="514350" indent="-514350">
              <a:buAutoNum type="arabicPeriod"/>
            </a:pPr>
            <a:r>
              <a:rPr lang="ru-RU" sz="3200" dirty="0" smtClean="0">
                <a:effectLst/>
              </a:rPr>
              <a:t>В </a:t>
            </a:r>
            <a:r>
              <a:rPr lang="ru-RU" sz="3200" dirty="0">
                <a:effectLst/>
              </a:rPr>
              <a:t>случае противоречия следствий фактам признание следствий ложными; </a:t>
            </a:r>
            <a:endParaRPr lang="ru-RU" sz="3200" dirty="0" smtClean="0">
              <a:effectLst/>
            </a:endParaRPr>
          </a:p>
          <a:p>
            <a:pPr marL="514350" indent="-514350">
              <a:buAutoNum type="arabicPeriod"/>
            </a:pPr>
            <a:r>
              <a:rPr lang="ru-RU" sz="3200" dirty="0" smtClean="0">
                <a:effectLst/>
              </a:rPr>
              <a:t>Из </a:t>
            </a:r>
            <a:r>
              <a:rPr lang="ru-RU" sz="3200" dirty="0">
                <a:effectLst/>
              </a:rPr>
              <a:t>ложности следствий на основании отрицающего модуса условно-категорического умозаключения заключается вывод и  о ложности их основания – критикуемого тезиса.</a:t>
            </a:r>
          </a:p>
        </p:txBody>
      </p:sp>
    </p:spTree>
    <p:extLst>
      <p:ext uri="{BB962C8B-B14F-4D97-AF65-F5344CB8AC3E}">
        <p14:creationId xmlns:p14="http://schemas.microsoft.com/office/powerpoint/2010/main" val="1054849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219" y="0"/>
            <a:ext cx="10896565" cy="1326321"/>
          </a:xfrm>
        </p:spPr>
        <p:txBody>
          <a:bodyPr/>
          <a:lstStyle/>
          <a:p>
            <a:r>
              <a:rPr lang="ru-RU" dirty="0">
                <a:effectLst/>
              </a:rPr>
              <a:t>Три способа опровержения тезиса: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effectLst/>
              </a:rPr>
              <a:t>а) опровержение фактами;</a:t>
            </a:r>
            <a:br>
              <a:rPr lang="ru-RU" sz="3600" dirty="0">
                <a:effectLst/>
              </a:rPr>
            </a:br>
            <a:r>
              <a:rPr lang="ru-RU" sz="3600" dirty="0">
                <a:effectLst/>
              </a:rPr>
              <a:t>б) выведение из тезиса оппонента следствий, которые противоречат действительности;</a:t>
            </a:r>
            <a:br>
              <a:rPr lang="ru-RU" sz="3600" dirty="0">
                <a:effectLst/>
              </a:rPr>
            </a:br>
            <a:r>
              <a:rPr lang="ru-RU" sz="3600" dirty="0">
                <a:effectLst/>
              </a:rPr>
              <a:t>в) опровержение посредством доказательства альтернативного тезиса.</a:t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97712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Дамаск</Template>
  <TotalTime>2041</TotalTime>
  <Words>299</Words>
  <Application>Microsoft Office PowerPoint</Application>
  <PresentationFormat>Произвольный</PresentationFormat>
  <Paragraphs>65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Damask</vt:lpstr>
      <vt:lpstr>    Понятие опровержения. Логические ошибки в доказательстве и опровержении</vt:lpstr>
      <vt:lpstr>    Определение опровержения</vt:lpstr>
      <vt:lpstr>    Основные приёмы опровержения</vt:lpstr>
      <vt:lpstr>Четыре способа опровержения аргументов:</vt:lpstr>
      <vt:lpstr>    Ошибки аргументации:</vt:lpstr>
      <vt:lpstr>    правила  дедуктивных способов демонстрации </vt:lpstr>
      <vt:lpstr>    три вида опровержения</vt:lpstr>
      <vt:lpstr>    В процессе прямого опровержения обычно различают следующие этапы</vt:lpstr>
      <vt:lpstr>Три способа опровержения тезиса:</vt:lpstr>
      <vt:lpstr>    правила традуктивных способов демонстрации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МАСТЕРСКАЯ  ТЕОРИЯ АРГУМЕНТАЦИИ</dc:title>
  <dc:creator>Мария Хомкалова</dc:creator>
  <cp:lastModifiedBy>USER</cp:lastModifiedBy>
  <cp:revision>48</cp:revision>
  <dcterms:created xsi:type="dcterms:W3CDTF">2017-01-03T20:10:44Z</dcterms:created>
  <dcterms:modified xsi:type="dcterms:W3CDTF">2023-12-13T11:02:29Z</dcterms:modified>
</cp:coreProperties>
</file>