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81" r:id="rId3"/>
    <p:sldId id="293" r:id="rId4"/>
    <p:sldId id="315" r:id="rId5"/>
    <p:sldId id="316" r:id="rId6"/>
    <p:sldId id="337" r:id="rId7"/>
    <p:sldId id="341" r:id="rId8"/>
    <p:sldId id="338" r:id="rId9"/>
    <p:sldId id="317" r:id="rId10"/>
    <p:sldId id="318" r:id="rId11"/>
    <p:sldId id="319" r:id="rId12"/>
    <p:sldId id="324" r:id="rId13"/>
    <p:sldId id="325" r:id="rId14"/>
    <p:sldId id="320" r:id="rId15"/>
    <p:sldId id="322" r:id="rId16"/>
    <p:sldId id="323" r:id="rId17"/>
    <p:sldId id="327" r:id="rId18"/>
    <p:sldId id="328" r:id="rId19"/>
    <p:sldId id="329" r:id="rId20"/>
    <p:sldId id="330" r:id="rId21"/>
    <p:sldId id="332" r:id="rId22"/>
    <p:sldId id="333" r:id="rId23"/>
    <p:sldId id="334" r:id="rId24"/>
    <p:sldId id="331" r:id="rId25"/>
    <p:sldId id="335" r:id="rId26"/>
    <p:sldId id="336" r:id="rId27"/>
    <p:sldId id="339" r:id="rId28"/>
    <p:sldId id="309" r:id="rId29"/>
    <p:sldId id="343" r:id="rId3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610" y="-1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71994C-F5D1-45D5-A74A-AD5A3EE29CEA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EC0372-925B-47C6-99DE-78052750F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18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CDCE-9DCB-45DF-AA2D-9127B5171896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A9AD9-5826-4BBC-A901-4942CBB1B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B5EBA-7C44-47BC-881A-7FA09A7F5C53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125E-5F67-4B73-A680-2AD9B4AAC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768AE-E558-4F67-963C-195D9EECAEA6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8AC5-6CA4-4F1C-8CDE-13A1AA219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4997E-736A-4C04-9C14-9035BFC1B807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3072F-36C4-4C5A-9A76-843C996D1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7F916-3093-486D-9953-7B5ACFE91201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B86E5-CAF6-4F7A-958C-EE3B592C6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323FF-817D-4DC5-8E5A-EC877E240021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2AD01-0EE9-4F3E-BB6F-7C361C99B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C1157-A635-40A3-BDAD-0842DC96F04E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066F7-8C1E-410A-8C15-784E18C15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4E0B5-079A-40F9-AA27-12C7AE4A8F1C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5B8A5-17D2-4DF0-8137-B83A058EB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77863" y="2160588"/>
            <a:ext cx="4221162" cy="388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1425" y="2160588"/>
            <a:ext cx="4222750" cy="388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792B-FED1-4C7A-A636-34E70911DB45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B41C5-1971-47F5-974E-D419F13D4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77863" y="2160588"/>
            <a:ext cx="4221162" cy="1863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51425" y="2160588"/>
            <a:ext cx="4222750" cy="1863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77863" y="4176713"/>
            <a:ext cx="4221162" cy="1865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51425" y="4176713"/>
            <a:ext cx="4222750" cy="1865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D7186-9AD8-4357-8E67-7AA319B01D01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601F2-92B6-44B4-A39B-CBE271F8C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7863" y="2160588"/>
            <a:ext cx="4221162" cy="388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51425" y="2160588"/>
            <a:ext cx="4222750" cy="388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1DA20-5142-4FFC-B459-DAFDC609C7F7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DFE2-CE63-47B4-8F04-BC3A8989A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C2504-8FB7-42BE-8115-7D4D0BB85432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247F7-FD56-4740-8535-6E68E5934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77863" y="2160588"/>
            <a:ext cx="4221162" cy="388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51425" y="2160588"/>
            <a:ext cx="4222750" cy="1863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51425" y="4176713"/>
            <a:ext cx="4222750" cy="1865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7BC2F-A282-4EDA-8F35-F2F446892B65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28117-A803-4388-AE36-891CCC865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77863" y="2160588"/>
            <a:ext cx="4221162" cy="1863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77863" y="4176713"/>
            <a:ext cx="4221162" cy="1865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5051425" y="2160588"/>
            <a:ext cx="4222750" cy="388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8FAD9-A685-408A-B414-C009F74298A2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9B9F6-EEC8-4955-9135-3560A27D4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77863" y="2160588"/>
            <a:ext cx="4221162" cy="1863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77863" y="4176713"/>
            <a:ext cx="4221162" cy="1865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051425" y="2160588"/>
            <a:ext cx="4222750" cy="388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43315-8249-4E69-8E0D-B17C92452EF2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9A38D-7B9B-4E91-9CEC-CA800B386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77863" y="2160588"/>
            <a:ext cx="8596312" cy="1863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7863" y="4176713"/>
            <a:ext cx="8596312" cy="1865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75453-574A-460F-A093-4E9B55F16FF3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56D4F-ECE6-48C0-9312-9E10FD66D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7863" y="2160588"/>
            <a:ext cx="8596312" cy="1863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863" y="4176713"/>
            <a:ext cx="8596312" cy="1865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33715-0C5A-4AB2-814E-C0CC8E1173CA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E4170-9616-41F7-BC72-7FB1B2882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77863" y="2160588"/>
            <a:ext cx="4221162" cy="1863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51425" y="2160588"/>
            <a:ext cx="4222750" cy="1863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77863" y="4176713"/>
            <a:ext cx="8596312" cy="1865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166B9-7DFD-4FB5-B9E2-ADBEAFBF4B32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92204-1183-4D3E-849D-E03D7B342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AC81B-1E6D-4043-909E-4DC9DA88774B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0D866-EB1B-41FA-A0BE-F908E1FCF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0665D-ADEC-4F73-B107-43A6ACA98E2E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BDFC8-488A-40D8-B49B-67194F892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850C-1EBB-4FFC-8D87-2FF586BD4D38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3F27-0874-442D-BB99-53F45287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863DB-C033-4E42-8145-8CE00947D986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EEFF4-9453-4215-AAEB-F32B4044F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F8BB1-1C8A-4FC6-8317-A60431DD9BB5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C902E-FBAE-40C5-BC63-55D418F81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85D7E-9C8F-47DC-AAD6-DC813181572E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C1D35-9511-4088-A2C1-4B4A5A86D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EF0D-FB58-4635-A4AB-6EB39CB4DE0D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AD247-6795-4286-8E2C-6B00CCEFB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43C455-E71A-4F02-87D3-72084677C7FB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73510BA3-D312-4696-9A7A-EC452DA6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75" r:id="rId11"/>
    <p:sldLayoutId id="2147483661" r:id="rId12"/>
    <p:sldLayoutId id="2147483676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8%D0%BD%D0%BB%D1%8F%D0%BD%D0%B4%D0%B8%D1%8F" TargetMode="External"/><Relationship Id="rId2" Type="http://schemas.openxmlformats.org/officeDocument/2006/relationships/hyperlink" Target="https://ru.wikipedia.org/wiki/%D0%AD%D0%BB%D0%B5%D0%BA%D1%82%D1%80%D0%B8%D1%87%D0%B5%D1%81%D0%BA%D0%B0%D1%8F_%D0%BF%D0%BE%D0%B4%D1%81%D1%82%D0%B0%D0%BD%D1%86%D0%B8%D1%8F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s://ru.wikipedia.org/wiki/1960-%D0%B5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695325" y="0"/>
            <a:ext cx="8596313" cy="1484313"/>
          </a:xfrm>
        </p:spPr>
        <p:txBody>
          <a:bodyPr/>
          <a:lstStyle/>
          <a:p>
            <a:pPr algn="ctr" eaLnBrk="1" hangingPunct="1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Электрические станции и подстанции Раздел 4. Лекция 6.Проводники</a:t>
            </a:r>
            <a:endParaRPr lang="ru-RU" sz="3200" dirty="0" smtClean="0"/>
          </a:p>
        </p:txBody>
      </p:sp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3" y="1700213"/>
            <a:ext cx="6022975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916113"/>
            <a:ext cx="388778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4"/>
          <p:cNvSpPr>
            <a:spLocks noChangeArrowheads="1"/>
          </p:cNvSpPr>
          <p:nvPr/>
        </p:nvSpPr>
        <p:spPr bwMode="auto">
          <a:xfrm>
            <a:off x="334963" y="476250"/>
            <a:ext cx="11593512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2400" b="1" i="1"/>
              <a:t>По величине линейного рабочего напряжения</a:t>
            </a:r>
          </a:p>
          <a:p>
            <a:pPr defTabSz="914400"/>
            <a:r>
              <a:rPr lang="ru-RU" sz="2400" b="1" i="1"/>
              <a:t>кабели подразделяют на:</a:t>
            </a:r>
          </a:p>
          <a:p>
            <a:pPr defTabSz="914400"/>
            <a:r>
              <a:rPr lang="ru-RU" sz="2400"/>
              <a:t>- кабели на напряжение </a:t>
            </a:r>
            <a:r>
              <a:rPr lang="ru-RU" sz="2400" b="1"/>
              <a:t>до 1 кВ;</a:t>
            </a:r>
          </a:p>
          <a:p>
            <a:pPr defTabSz="914400"/>
            <a:r>
              <a:rPr lang="ru-RU" sz="2400"/>
              <a:t>- кабели на напряжение </a:t>
            </a:r>
            <a:r>
              <a:rPr lang="ru-RU" sz="2400" b="1"/>
              <a:t>1..10 кВ;</a:t>
            </a:r>
          </a:p>
          <a:p>
            <a:pPr defTabSz="914400"/>
            <a:r>
              <a:rPr lang="ru-RU" sz="2400"/>
              <a:t>- кабели на напряжение </a:t>
            </a:r>
            <a:r>
              <a:rPr lang="ru-RU" sz="2400" b="1"/>
              <a:t>20..35 кВ;</a:t>
            </a:r>
          </a:p>
          <a:p>
            <a:pPr defTabSz="914400"/>
            <a:r>
              <a:rPr lang="ru-RU" sz="2400"/>
              <a:t>- кабели на напряжение </a:t>
            </a:r>
            <a:r>
              <a:rPr lang="ru-RU" sz="2400" b="1"/>
              <a:t>110..500 кВ.</a:t>
            </a:r>
          </a:p>
          <a:p>
            <a:pPr defTabSz="914400"/>
            <a:endParaRPr lang="ru-RU" sz="2400" b="1" i="1"/>
          </a:p>
          <a:p>
            <a:pPr defTabSz="914400"/>
            <a:r>
              <a:rPr lang="ru-RU" sz="2400" b="1" i="1"/>
              <a:t>По типу изоляции силовых кабелей различают:</a:t>
            </a:r>
          </a:p>
          <a:p>
            <a:pPr defTabSz="914400"/>
            <a:r>
              <a:rPr lang="ru-RU" sz="2400"/>
              <a:t>- кабели с </a:t>
            </a:r>
            <a:r>
              <a:rPr lang="ru-RU" sz="2400" b="1"/>
              <a:t>бумажной изоляцией, в т.ч. пропитанные и</a:t>
            </a:r>
          </a:p>
          <a:p>
            <a:pPr defTabSz="914400"/>
            <a:r>
              <a:rPr lang="ru-RU" sz="2400"/>
              <a:t>маслонаполненные;</a:t>
            </a:r>
          </a:p>
          <a:p>
            <a:pPr defTabSz="914400"/>
            <a:r>
              <a:rPr lang="ru-RU" sz="2400"/>
              <a:t>- силовые кабели с </a:t>
            </a:r>
            <a:r>
              <a:rPr lang="ru-RU" sz="2400" b="1"/>
              <a:t>пластмассовой изоляцией</a:t>
            </a:r>
          </a:p>
          <a:p>
            <a:pPr defTabSz="914400"/>
            <a:r>
              <a:rPr lang="ru-RU" sz="2400"/>
              <a:t>(ПВХ, СПЭ);</a:t>
            </a:r>
          </a:p>
          <a:p>
            <a:pPr defTabSz="914400"/>
            <a:r>
              <a:rPr lang="ru-RU"/>
              <a:t>- кабели с </a:t>
            </a:r>
            <a:r>
              <a:rPr lang="ru-RU" b="1"/>
              <a:t>резиновой изоляцией.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4"/>
          <p:cNvSpPr>
            <a:spLocks noChangeArrowheads="1"/>
          </p:cNvSpPr>
          <p:nvPr/>
        </p:nvSpPr>
        <p:spPr bwMode="auto">
          <a:xfrm>
            <a:off x="263525" y="620713"/>
            <a:ext cx="9936163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800"/>
              <a:t>Силовые кабели состоят из следующих основных</a:t>
            </a:r>
          </a:p>
          <a:p>
            <a:pPr algn="ctr" defTabSz="914400"/>
            <a:r>
              <a:rPr lang="ru-RU" sz="2800"/>
              <a:t>элементов: </a:t>
            </a:r>
          </a:p>
          <a:p>
            <a:pPr algn="ctr" defTabSz="914400"/>
            <a:r>
              <a:rPr lang="ru-RU" sz="2800" i="1"/>
              <a:t>токопроводящих жил, </a:t>
            </a:r>
          </a:p>
          <a:p>
            <a:pPr algn="ctr" defTabSz="914400"/>
            <a:r>
              <a:rPr lang="ru-RU" sz="2800" i="1"/>
              <a:t>изоляции,</a:t>
            </a:r>
          </a:p>
          <a:p>
            <a:pPr algn="ctr" defTabSz="914400"/>
            <a:r>
              <a:rPr lang="ru-RU" sz="2800" i="1"/>
              <a:t>оболочек,</a:t>
            </a:r>
          </a:p>
          <a:p>
            <a:pPr algn="ctr" defTabSz="914400"/>
            <a:r>
              <a:rPr lang="ru-RU" sz="2800" i="1"/>
              <a:t> защитных покровов.</a:t>
            </a:r>
          </a:p>
          <a:p>
            <a:pPr algn="ctr" defTabSz="914400"/>
            <a:r>
              <a:rPr lang="ru-RU" sz="2800" i="1"/>
              <a:t> </a:t>
            </a:r>
            <a:r>
              <a:rPr lang="ru-RU" sz="2800"/>
              <a:t>Помимо основных</a:t>
            </a:r>
          </a:p>
          <a:p>
            <a:pPr algn="ctr" defTabSz="914400"/>
            <a:r>
              <a:rPr lang="ru-RU" sz="2800"/>
              <a:t>элементов в конструкцию силовых кабелей могут входить</a:t>
            </a:r>
          </a:p>
          <a:p>
            <a:pPr algn="ctr" defTabSz="914400"/>
            <a:r>
              <a:rPr lang="ru-RU" sz="2800"/>
              <a:t> </a:t>
            </a:r>
            <a:r>
              <a:rPr lang="ru-RU" sz="2800" i="1"/>
              <a:t>экраны, </a:t>
            </a:r>
          </a:p>
          <a:p>
            <a:pPr algn="ctr" defTabSz="914400"/>
            <a:r>
              <a:rPr lang="ru-RU" sz="2800" i="1"/>
              <a:t>нулевые жилы, </a:t>
            </a:r>
          </a:p>
          <a:p>
            <a:pPr algn="ctr" defTabSz="914400"/>
            <a:r>
              <a:rPr lang="ru-RU" sz="2800" i="1"/>
              <a:t>жилы защитного</a:t>
            </a:r>
          </a:p>
          <a:p>
            <a:pPr algn="ctr" defTabSz="914400"/>
            <a:r>
              <a:rPr lang="ru-RU" sz="2800" i="1"/>
              <a:t>заземления,</a:t>
            </a:r>
          </a:p>
          <a:p>
            <a:pPr algn="ctr" defTabSz="914400"/>
            <a:r>
              <a:rPr lang="ru-RU" sz="2800" i="1"/>
              <a:t>заполнители.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/>
          <p:cNvSpPr>
            <a:spLocks noChangeArrowheads="1"/>
          </p:cNvSpPr>
          <p:nvPr/>
        </p:nvSpPr>
        <p:spPr bwMode="auto">
          <a:xfrm>
            <a:off x="334963" y="549275"/>
            <a:ext cx="11520487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3200"/>
              <a:t>В качестве изоляции жил и защитных оболочек кабелей</a:t>
            </a:r>
          </a:p>
          <a:p>
            <a:pPr defTabSz="914400"/>
            <a:r>
              <a:rPr lang="ru-RU" sz="3200"/>
              <a:t>применяются пластмассы преимущественно на основе ПВХ пластиков.</a:t>
            </a:r>
          </a:p>
          <a:p>
            <a:pPr defTabSz="914400"/>
            <a:endParaRPr lang="ru-RU" sz="3200"/>
          </a:p>
          <a:p>
            <a:pPr defTabSz="914400"/>
            <a:r>
              <a:rPr lang="ru-RU" sz="3200"/>
              <a:t>Форма токопроводящих жил чаще всего </a:t>
            </a:r>
            <a:r>
              <a:rPr lang="ru-RU" sz="3200" b="1"/>
              <a:t>секторная. </a:t>
            </a:r>
          </a:p>
          <a:p>
            <a:pPr defTabSz="914400"/>
            <a:r>
              <a:rPr lang="ru-RU" sz="3200"/>
              <a:t>Она</a:t>
            </a:r>
            <a:r>
              <a:rPr lang="ru-RU" sz="3200" b="1"/>
              <a:t> </a:t>
            </a:r>
            <a:r>
              <a:rPr lang="ru-RU" sz="3200"/>
              <a:t>позволяет получить компактную и соответственно экономичную конструкцию кабеля. </a:t>
            </a:r>
          </a:p>
          <a:p>
            <a:pPr defTabSz="914400"/>
            <a:endParaRPr lang="ru-RU" sz="3200"/>
          </a:p>
          <a:p>
            <a:pPr defTabSz="914400"/>
            <a:r>
              <a:rPr lang="ru-RU" sz="3200"/>
              <a:t>Материал жил – медь и алюминий.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4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620713"/>
          </a:xfrm>
        </p:spPr>
        <p:txBody>
          <a:bodyPr/>
          <a:lstStyle/>
          <a:p>
            <a:pPr algn="ctr"/>
            <a:r>
              <a:rPr lang="ru-RU" sz="3200" smtClean="0"/>
              <a:t>Кабели среднего напряжения</a:t>
            </a:r>
          </a:p>
        </p:txBody>
      </p:sp>
      <p:sp>
        <p:nvSpPr>
          <p:cNvPr id="69634" name="Rectangle 5"/>
          <p:cNvSpPr>
            <a:spLocks noGrp="1"/>
          </p:cNvSpPr>
          <p:nvPr>
            <p:ph type="body" idx="1"/>
          </p:nvPr>
        </p:nvSpPr>
        <p:spPr>
          <a:xfrm>
            <a:off x="677863" y="692150"/>
            <a:ext cx="10313987" cy="5349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smtClean="0"/>
              <a:t>В качестве электрической изоляции кабелей СН используется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200" smtClean="0"/>
              <a:t>применяется бумажная пропитанная и пластмассовая изоляция из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200" smtClean="0"/>
              <a:t>сшитого полиэтилена.</a:t>
            </a:r>
          </a:p>
          <a:p>
            <a:pPr>
              <a:lnSpc>
                <a:spcPct val="80000"/>
              </a:lnSpc>
            </a:pPr>
            <a:r>
              <a:rPr lang="ru-RU" sz="2200" smtClean="0"/>
              <a:t>Последние обладают очень хорошими электрическими,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200" smtClean="0"/>
              <a:t>механическими и теплофизическими свойствами и выполняются в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200" smtClean="0"/>
              <a:t>основном </a:t>
            </a:r>
            <a:r>
              <a:rPr lang="ru-RU" sz="2200" b="1" smtClean="0"/>
              <a:t>в одножильном исполнении.</a:t>
            </a:r>
          </a:p>
          <a:p>
            <a:pPr>
              <a:lnSpc>
                <a:spcPct val="80000"/>
              </a:lnSpc>
            </a:pPr>
            <a:r>
              <a:rPr lang="ru-RU" sz="2200" smtClean="0"/>
              <a:t>Немаловажным преимуществом является также и отсутствие жидких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200" smtClean="0"/>
              <a:t>компонентов в конструкции кабелей, что не накладывает дополнительных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200" smtClean="0"/>
              <a:t>требований по перепаду высот вдоль трассы их прокладки.</a:t>
            </a:r>
          </a:p>
          <a:p>
            <a:pPr>
              <a:lnSpc>
                <a:spcPct val="80000"/>
              </a:lnSpc>
            </a:pPr>
            <a:r>
              <a:rPr lang="ru-RU" sz="2200" smtClean="0"/>
              <a:t>Однако однофазная конструкция накладывает определенные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200" smtClean="0"/>
              <a:t>ограничения на способы их прокладки в отличие от кабелей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200" smtClean="0"/>
              <a:t>традиционных трехфазных конструкций с бумажно-пропитанной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200" smtClean="0"/>
              <a:t>изоляцией.</a:t>
            </a:r>
          </a:p>
          <a:p>
            <a:pPr>
              <a:lnSpc>
                <a:spcPct val="80000"/>
              </a:lnSpc>
            </a:pPr>
            <a:endParaRPr lang="ru-RU" sz="2200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4"/>
          <p:cNvSpPr>
            <a:spLocks noGrp="1"/>
          </p:cNvSpPr>
          <p:nvPr>
            <p:ph type="title"/>
          </p:nvPr>
        </p:nvSpPr>
        <p:spPr>
          <a:xfrm>
            <a:off x="677863" y="0"/>
            <a:ext cx="10531475" cy="692150"/>
          </a:xfrm>
        </p:spPr>
        <p:txBody>
          <a:bodyPr/>
          <a:lstStyle/>
          <a:p>
            <a:r>
              <a:rPr lang="ru-RU" sz="3200" smtClean="0">
                <a:solidFill>
                  <a:schemeClr val="tx1"/>
                </a:solidFill>
              </a:rPr>
              <a:t>Кабели с бумажной пропитанной изоляцией</a:t>
            </a:r>
            <a:br>
              <a:rPr lang="ru-RU" sz="3200" smtClean="0">
                <a:solidFill>
                  <a:schemeClr val="tx1"/>
                </a:solidFill>
              </a:rPr>
            </a:br>
            <a:endParaRPr lang="ru-RU" sz="3200" smtClean="0">
              <a:solidFill>
                <a:schemeClr val="tx1"/>
              </a:solidFill>
            </a:endParaRPr>
          </a:p>
        </p:txBody>
      </p:sp>
      <p:sp>
        <p:nvSpPr>
          <p:cNvPr id="70658" name="Rectangle 7"/>
          <p:cNvSpPr>
            <a:spLocks noGrp="1"/>
          </p:cNvSpPr>
          <p:nvPr>
            <p:ph type="body" sz="half" idx="3"/>
          </p:nvPr>
        </p:nvSpPr>
        <p:spPr>
          <a:xfrm>
            <a:off x="5051425" y="692150"/>
            <a:ext cx="7140575" cy="5349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smtClean="0"/>
              <a:t>Кабели низкого и среднего напряжения (НН и СН)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400" smtClean="0"/>
              <a:t>В группу низкого напряжения включены кабели, предназначенные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400" smtClean="0"/>
              <a:t>для работы в электрических сетях </a:t>
            </a:r>
            <a:r>
              <a:rPr lang="ru-RU" sz="2400" b="1" smtClean="0"/>
              <a:t>с изолированной нейтралью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400" smtClean="0"/>
              <a:t>переменного напряжения </a:t>
            </a:r>
            <a:r>
              <a:rPr lang="ru-RU" sz="2400" b="1" smtClean="0"/>
              <a:t>1, 3, 6, 10, 20 и 35 кВ частотой 50 Гц.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400" b="1" smtClean="0"/>
              <a:t> Эти же </a:t>
            </a:r>
            <a:r>
              <a:rPr lang="ru-RU" sz="2400" smtClean="0"/>
              <a:t>кабели могут быть использованы с заземленной нейтралью и в сетях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400" smtClean="0"/>
              <a:t>постоянного тока. Такие кабели выпускаются с бумажной пропитанной,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400" smtClean="0"/>
              <a:t>пластмассовой и резиновой изоляцией, причем наиболее перспективным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400" smtClean="0"/>
              <a:t>видом изоляции является</a:t>
            </a:r>
          </a:p>
        </p:txBody>
      </p:sp>
      <p:pic>
        <p:nvPicPr>
          <p:cNvPr id="7065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4963" y="981075"/>
            <a:ext cx="3836987" cy="3043238"/>
          </a:xfrm>
        </p:spPr>
      </p:pic>
      <p:pic>
        <p:nvPicPr>
          <p:cNvPr id="70660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34963" y="4176713"/>
            <a:ext cx="3630612" cy="24209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4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1125538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chemeClr val="tx1"/>
                </a:solidFill>
              </a:rPr>
              <a:t>Кабели с поливинилхлоридной (ПВХ) изоляцией</a:t>
            </a:r>
            <a:br>
              <a:rPr lang="ru-RU" sz="3200" smtClean="0">
                <a:solidFill>
                  <a:schemeClr val="tx1"/>
                </a:solidFill>
              </a:rPr>
            </a:br>
            <a:endParaRPr lang="ru-RU" sz="3200" smtClean="0">
              <a:solidFill>
                <a:schemeClr val="tx1"/>
              </a:solidFill>
            </a:endParaRPr>
          </a:p>
        </p:txBody>
      </p:sp>
      <p:sp>
        <p:nvSpPr>
          <p:cNvPr id="71682" name="Rectangle 5"/>
          <p:cNvSpPr>
            <a:spLocks noGrp="1"/>
          </p:cNvSpPr>
          <p:nvPr>
            <p:ph type="body" sz="half" idx="1"/>
          </p:nvPr>
        </p:nvSpPr>
        <p:spPr>
          <a:xfrm>
            <a:off x="677863" y="2160588"/>
            <a:ext cx="6354762" cy="3881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Кабели НН изготавливаются в основном в </a:t>
            </a:r>
            <a:r>
              <a:rPr lang="ru-RU" sz="2400" b="1" smtClean="0"/>
              <a:t>4-жильном исполнении (3 </a:t>
            </a:r>
            <a:r>
              <a:rPr lang="ru-RU" sz="2400" smtClean="0"/>
              <a:t>фазных проводника и один нулевой проводник для соединения с заземленной нейтралью), однако сейчас всё чаще используют </a:t>
            </a:r>
            <a:r>
              <a:rPr lang="ru-RU" sz="2400" b="1" smtClean="0"/>
              <a:t>пятипроводную сеть (3 фазы, нулевой рабочий проводник и нулевой </a:t>
            </a:r>
            <a:r>
              <a:rPr lang="ru-RU" sz="2400" smtClean="0"/>
              <a:t>защитный проводник</a:t>
            </a:r>
            <a:r>
              <a:rPr lang="ru-RU" sz="2800" smtClean="0"/>
              <a:t>).</a:t>
            </a:r>
          </a:p>
          <a:p>
            <a:pPr>
              <a:lnSpc>
                <a:spcPct val="90000"/>
              </a:lnSpc>
            </a:pPr>
            <a:endParaRPr lang="ru-RU" sz="2800" smtClean="0"/>
          </a:p>
        </p:txBody>
      </p:sp>
      <p:pic>
        <p:nvPicPr>
          <p:cNvPr id="71683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319963" y="1196975"/>
            <a:ext cx="4176712" cy="2827338"/>
          </a:xfrm>
        </p:spPr>
      </p:pic>
      <p:pic>
        <p:nvPicPr>
          <p:cNvPr id="71684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7535863" y="4508500"/>
            <a:ext cx="4032250" cy="23495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620713"/>
          </a:xfrm>
        </p:spPr>
        <p:txBody>
          <a:bodyPr/>
          <a:lstStyle/>
          <a:p>
            <a:pPr algn="ctr"/>
            <a:r>
              <a:rPr lang="ru-RU" sz="3200" smtClean="0"/>
              <a:t>Кабели среднего напряжения</a:t>
            </a:r>
          </a:p>
        </p:txBody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>
          <a:xfrm>
            <a:off x="677863" y="836613"/>
            <a:ext cx="11106150" cy="5205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В качестве электрической изоляции кабелей СН используется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smtClean="0"/>
              <a:t>применяется бумажная пропитанная и пластмассовая изоляция из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smtClean="0"/>
              <a:t>сшитого полиэтилена.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Последние обладают очень хорошими электрическими,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smtClean="0"/>
              <a:t>механическими и теплофизическими свойствами и выполняются в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smtClean="0"/>
              <a:t>основном </a:t>
            </a:r>
            <a:r>
              <a:rPr lang="ru-RU" sz="2000" b="1" smtClean="0"/>
              <a:t>в одножильном исполнении.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Немаловажным преимуществом является также и отсутствие жидких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smtClean="0"/>
              <a:t>компонентов в конструкции кабелей, что не накладывает дополнительных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smtClean="0"/>
              <a:t>требований по перепаду высот вдоль трассы их прокладки.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Однако однофазная конструкция накладывает определенные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smtClean="0"/>
              <a:t>ограничения на способы их прокладки в отличие от кабелей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smtClean="0"/>
              <a:t>традиционных трехфазных конструкций с бумажно-пропитанной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smtClean="0"/>
              <a:t>изоляцией.</a:t>
            </a:r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/>
          </p:nvPr>
        </p:nvSpPr>
        <p:spPr>
          <a:xfrm>
            <a:off x="677863" y="609600"/>
            <a:ext cx="10963275" cy="1320800"/>
          </a:xfrm>
        </p:spPr>
        <p:txBody>
          <a:bodyPr>
            <a:normAutofit fontScale="90000"/>
          </a:bodyPr>
          <a:lstStyle/>
          <a:p>
            <a:r>
              <a:rPr lang="ru-RU" sz="3200" b="1" smtClean="0">
                <a:solidFill>
                  <a:schemeClr val="tx1"/>
                </a:solidFill>
              </a:rPr>
              <a:t>Кабели среднего напряжения -со сшитой полиэтиленовой СПЭ изоляцией</a:t>
            </a:r>
            <a:br>
              <a:rPr lang="ru-RU" sz="3200" b="1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endParaRPr lang="ru-RU" sz="3200" smtClean="0">
              <a:solidFill>
                <a:schemeClr val="tx1"/>
              </a:solidFill>
            </a:endParaRPr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60575" y="2619375"/>
            <a:ext cx="5829300" cy="29622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ChangeArrowheads="1"/>
          </p:cNvSpPr>
          <p:nvPr/>
        </p:nvSpPr>
        <p:spPr bwMode="auto">
          <a:xfrm>
            <a:off x="263525" y="476250"/>
            <a:ext cx="114490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b="1" i="1"/>
              <a:t>Сшитый полиэтилен (PE-X или XLPE, ПЭ-С) — полимер этилена с</a:t>
            </a:r>
          </a:p>
          <a:p>
            <a:pPr defTabSz="914400"/>
            <a:r>
              <a:rPr lang="ru-RU" b="1"/>
              <a:t>поперечно сшитыми молекулами </a:t>
            </a:r>
            <a:r>
              <a:rPr lang="en-US" b="1"/>
              <a:t>(PE — PolyEthylene, X — Cross-linked).</a:t>
            </a:r>
          </a:p>
          <a:p>
            <a:pPr defTabSz="914400"/>
            <a:endParaRPr lang="ru-RU" b="1" i="1"/>
          </a:p>
          <a:p>
            <a:pPr defTabSz="914400"/>
            <a:r>
              <a:rPr lang="ru-RU" b="1" i="1"/>
              <a:t>Сшивка — процесс связки звеньев молекул в широкоячеистую</a:t>
            </a:r>
          </a:p>
          <a:p>
            <a:pPr defTabSz="914400"/>
            <a:r>
              <a:rPr lang="ru-RU" b="1"/>
              <a:t>трехмерную сетку за счет образования поперечных связей. </a:t>
            </a:r>
          </a:p>
          <a:p>
            <a:pPr defTabSz="914400"/>
            <a:endParaRPr lang="ru-RU" b="1"/>
          </a:p>
          <a:p>
            <a:pPr defTabSz="914400"/>
            <a:r>
              <a:rPr lang="ru-RU" b="1"/>
              <a:t>При сшивке в молекулярных цепочках, содержащих атомы углерода и</a:t>
            </a:r>
          </a:p>
          <a:p>
            <a:pPr defTabSz="914400"/>
            <a:r>
              <a:rPr lang="ru-RU" b="1"/>
              <a:t>водорода, под воздействием определенных факторов у звеньев</a:t>
            </a:r>
          </a:p>
          <a:p>
            <a:pPr defTabSz="914400"/>
            <a:r>
              <a:rPr lang="ru-RU" b="1"/>
              <a:t>молекул полиэтилена отрываются отдельные атомы водорода.</a:t>
            </a:r>
          </a:p>
          <a:p>
            <a:pPr defTabSz="914400"/>
            <a:r>
              <a:rPr lang="ru-RU" b="1"/>
              <a:t>Образовавшаяся свободная связь используется для соединения</a:t>
            </a:r>
          </a:p>
          <a:p>
            <a:pPr defTabSz="914400"/>
            <a:r>
              <a:rPr lang="ru-RU" b="1"/>
              <a:t>отдельных цепочек между собой. В зависимости от используемого</a:t>
            </a:r>
          </a:p>
          <a:p>
            <a:pPr defTabSz="914400"/>
            <a:r>
              <a:rPr lang="ru-RU" b="1"/>
              <a:t>воздействия различают физическую и химическую сшивки</a:t>
            </a:r>
          </a:p>
          <a:p>
            <a:pPr defTabSz="914400"/>
            <a:r>
              <a:rPr lang="ru-RU" b="1"/>
              <a:t>полиэтилена.</a:t>
            </a:r>
          </a:p>
          <a:p>
            <a:pPr defTabSz="914400"/>
            <a:endParaRPr lang="ru-RU" b="1" i="1"/>
          </a:p>
          <a:p>
            <a:pPr defTabSz="914400"/>
            <a:r>
              <a:rPr lang="ru-RU" b="1" i="1"/>
              <a:t>Выделяются четыре технологии производства PE-X:</a:t>
            </a:r>
          </a:p>
          <a:p>
            <a:pPr defTabSz="914400"/>
            <a:r>
              <a:rPr lang="ru-RU" b="1" i="1"/>
              <a:t>Пероксидная (нагрев в присутствии пероксидов);</a:t>
            </a:r>
          </a:p>
          <a:p>
            <a:pPr defTabSz="914400"/>
            <a:endParaRPr lang="ru-RU" b="1" i="1"/>
          </a:p>
          <a:p>
            <a:pPr defTabSz="914400"/>
            <a:r>
              <a:rPr lang="ru-RU" b="1" i="1"/>
              <a:t>Силановая (обработка влагой, в которую предварительно был</a:t>
            </a:r>
          </a:p>
          <a:p>
            <a:pPr defTabSz="914400"/>
            <a:r>
              <a:rPr lang="ru-RU" b="1" i="1"/>
              <a:t>имплантирован силан + катализатор);</a:t>
            </a:r>
          </a:p>
          <a:p>
            <a:pPr defTabSz="914400"/>
            <a:endParaRPr lang="ru-RU" b="1" i="1"/>
          </a:p>
          <a:p>
            <a:pPr defTabSz="914400"/>
            <a:r>
              <a:rPr lang="ru-RU" b="1" i="1"/>
              <a:t>Электронная (бомбардировка электронами);</a:t>
            </a:r>
          </a:p>
          <a:p>
            <a:pPr defTabSz="914400"/>
            <a:endParaRPr lang="ru-RU" b="1" i="1"/>
          </a:p>
          <a:p>
            <a:pPr defTabSz="914400"/>
            <a:r>
              <a:rPr lang="ru-RU" b="1" i="1"/>
              <a:t>Азотная (сейчас редко используется).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4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1557338"/>
          </a:xfrm>
        </p:spPr>
        <p:txBody>
          <a:bodyPr/>
          <a:lstStyle/>
          <a:p>
            <a:r>
              <a:rPr lang="ru-RU" sz="2000" b="1" i="1" smtClean="0">
                <a:solidFill>
                  <a:srgbClr val="FF0000"/>
                </a:solidFill>
              </a:rPr>
              <a:t>Использование СПЭ-кабелей в мире:</a:t>
            </a:r>
            <a:br>
              <a:rPr lang="ru-RU" sz="2000" b="1" i="1" smtClean="0">
                <a:solidFill>
                  <a:srgbClr val="FF0000"/>
                </a:solidFill>
              </a:rPr>
            </a:br>
            <a:r>
              <a:rPr lang="ru-RU" sz="2000" smtClean="0">
                <a:solidFill>
                  <a:srgbClr val="FF0000"/>
                </a:solidFill>
              </a:rPr>
              <a:t>• </a:t>
            </a:r>
            <a:r>
              <a:rPr lang="ru-RU" sz="2000" b="1" i="1" smtClean="0">
                <a:solidFill>
                  <a:srgbClr val="FF0000"/>
                </a:solidFill>
              </a:rPr>
              <a:t>в США и Канаде - 85%,</a:t>
            </a:r>
            <a:br>
              <a:rPr lang="ru-RU" sz="2000" b="1" i="1" smtClean="0">
                <a:solidFill>
                  <a:srgbClr val="FF0000"/>
                </a:solidFill>
              </a:rPr>
            </a:br>
            <a:r>
              <a:rPr lang="ru-RU" sz="2000" smtClean="0">
                <a:solidFill>
                  <a:srgbClr val="FF0000"/>
                </a:solidFill>
              </a:rPr>
              <a:t>• </a:t>
            </a:r>
            <a:r>
              <a:rPr lang="ru-RU" sz="2000" b="1" i="1" smtClean="0">
                <a:solidFill>
                  <a:srgbClr val="FF0000"/>
                </a:solidFill>
              </a:rPr>
              <a:t>в Германии и Дании - 95%,</a:t>
            </a:r>
            <a:br>
              <a:rPr lang="ru-RU" sz="2000" b="1" i="1" smtClean="0">
                <a:solidFill>
                  <a:srgbClr val="FF0000"/>
                </a:solidFill>
              </a:rPr>
            </a:br>
            <a:r>
              <a:rPr lang="ru-RU" sz="2000" smtClean="0">
                <a:solidFill>
                  <a:srgbClr val="FF0000"/>
                </a:solidFill>
              </a:rPr>
              <a:t>• </a:t>
            </a:r>
            <a:r>
              <a:rPr lang="ru-RU" sz="2000" b="1" i="1" smtClean="0">
                <a:solidFill>
                  <a:srgbClr val="FF0000"/>
                </a:solidFill>
              </a:rPr>
              <a:t>в Японии, Франции, Финляндии и Швеции - 100%,</a:t>
            </a:r>
            <a:br>
              <a:rPr lang="ru-RU" sz="2000" b="1" i="1" smtClean="0">
                <a:solidFill>
                  <a:srgbClr val="FF0000"/>
                </a:solidFill>
              </a:rPr>
            </a:br>
            <a:r>
              <a:rPr lang="ru-RU" sz="2000" smtClean="0">
                <a:solidFill>
                  <a:srgbClr val="FF0000"/>
                </a:solidFill>
              </a:rPr>
              <a:t>• </a:t>
            </a:r>
            <a:r>
              <a:rPr lang="ru-RU" sz="2000" b="1" i="1" smtClean="0">
                <a:solidFill>
                  <a:srgbClr val="FF0000"/>
                </a:solidFill>
              </a:rPr>
              <a:t>в России - 5%.</a:t>
            </a:r>
            <a:r>
              <a:rPr lang="ru-RU" sz="2000" smtClean="0">
                <a:solidFill>
                  <a:srgbClr val="FF0000"/>
                </a:solidFill>
              </a:rPr>
              <a:t/>
            </a:r>
            <a:br>
              <a:rPr lang="ru-RU" sz="2000" smtClean="0">
                <a:solidFill>
                  <a:srgbClr val="FF0000"/>
                </a:solidFill>
              </a:rPr>
            </a:br>
            <a:endParaRPr lang="ru-RU" sz="2000" smtClean="0">
              <a:solidFill>
                <a:srgbClr val="FF0000"/>
              </a:solidFill>
            </a:endParaRPr>
          </a:p>
        </p:txBody>
      </p:sp>
      <p:sp>
        <p:nvSpPr>
          <p:cNvPr id="75778" name="Rectangle 6"/>
          <p:cNvSpPr>
            <a:spLocks noGrp="1"/>
          </p:cNvSpPr>
          <p:nvPr>
            <p:ph type="body" sz="half" idx="2"/>
          </p:nvPr>
        </p:nvSpPr>
        <p:spPr>
          <a:xfrm>
            <a:off x="911225" y="1628775"/>
            <a:ext cx="7777163" cy="4413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i="1" smtClean="0"/>
              <a:t>Конструкция кабеля с изоляцией из сшитого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1800" b="1" i="1" smtClean="0"/>
              <a:t>полиэтилена на 6–35 кВ</a:t>
            </a:r>
          </a:p>
          <a:p>
            <a:pPr>
              <a:lnSpc>
                <a:spcPct val="80000"/>
              </a:lnSpc>
            </a:pPr>
            <a:r>
              <a:rPr lang="ru-RU" sz="1800" b="1" i="1" smtClean="0"/>
              <a:t>1- круглая алюминиевая или медная уплотненная жила;</a:t>
            </a:r>
          </a:p>
          <a:p>
            <a:pPr>
              <a:lnSpc>
                <a:spcPct val="80000"/>
              </a:lnSpc>
            </a:pPr>
            <a:r>
              <a:rPr lang="ru-RU" sz="1800" b="1" i="1" smtClean="0"/>
              <a:t>2- экран по жиле полупроводящего материала;</a:t>
            </a:r>
          </a:p>
          <a:p>
            <a:pPr>
              <a:lnSpc>
                <a:spcPct val="80000"/>
              </a:lnSpc>
            </a:pPr>
            <a:r>
              <a:rPr lang="ru-RU" sz="1800" b="1" i="1" smtClean="0"/>
              <a:t>3- изоляция из сшитого полиэтилена;</a:t>
            </a:r>
          </a:p>
          <a:p>
            <a:pPr>
              <a:lnSpc>
                <a:spcPct val="80000"/>
              </a:lnSpc>
            </a:pPr>
            <a:r>
              <a:rPr lang="ru-RU" sz="1800" b="1" i="1" smtClean="0"/>
              <a:t>4- экран по изоляции полупроводящего покрытия;</a:t>
            </a:r>
          </a:p>
          <a:p>
            <a:pPr>
              <a:lnSpc>
                <a:spcPct val="80000"/>
              </a:lnSpc>
            </a:pPr>
            <a:r>
              <a:rPr lang="ru-RU" sz="1800" b="1" i="1" smtClean="0"/>
              <a:t>5- слой водоблокирующей ленты;</a:t>
            </a:r>
          </a:p>
          <a:p>
            <a:pPr>
              <a:lnSpc>
                <a:spcPct val="80000"/>
              </a:lnSpc>
            </a:pPr>
            <a:r>
              <a:rPr lang="ru-RU" sz="1800" b="1" i="1" smtClean="0"/>
              <a:t>6- экран из медных проволок, со спиральным повивом медной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1800" b="1" i="1" smtClean="0"/>
              <a:t>ленты;</a:t>
            </a:r>
          </a:p>
          <a:p>
            <a:pPr>
              <a:lnSpc>
                <a:spcPct val="80000"/>
              </a:lnSpc>
            </a:pPr>
            <a:r>
              <a:rPr lang="ru-RU" sz="1800" b="1" i="1" smtClean="0"/>
              <a:t>7- разделительная лента и оболочка из полиэтилена или ПВХ,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1800" b="1" i="1" smtClean="0"/>
              <a:t>нераспространяющего горение.</a:t>
            </a:r>
          </a:p>
          <a:p>
            <a:pPr>
              <a:lnSpc>
                <a:spcPct val="80000"/>
              </a:lnSpc>
            </a:pPr>
            <a:r>
              <a:rPr lang="ru-RU" sz="1800" b="1" i="1" smtClean="0"/>
              <a:t>8- разделительный слой;</a:t>
            </a:r>
          </a:p>
          <a:p>
            <a:pPr>
              <a:lnSpc>
                <a:spcPct val="80000"/>
              </a:lnSpc>
            </a:pPr>
            <a:r>
              <a:rPr lang="ru-RU" sz="1800" b="1" i="1" smtClean="0"/>
              <a:t>9- оболочка из полиэтилена или ПВХ пластиката.</a:t>
            </a:r>
            <a:endParaRPr lang="ru-RU" sz="1800" smtClean="0"/>
          </a:p>
          <a:p>
            <a:pPr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7577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59825" y="0"/>
            <a:ext cx="3082925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4"/>
          <p:cNvSpPr>
            <a:spLocks noGrp="1"/>
          </p:cNvSpPr>
          <p:nvPr>
            <p:ph type="title" sz="quarter"/>
          </p:nvPr>
        </p:nvSpPr>
        <p:spPr>
          <a:xfrm>
            <a:off x="677863" y="0"/>
            <a:ext cx="7218362" cy="1196975"/>
          </a:xfrm>
        </p:spPr>
        <p:txBody>
          <a:bodyPr/>
          <a:lstStyle/>
          <a:p>
            <a:r>
              <a:rPr lang="ru-RU" sz="2400" smtClean="0">
                <a:latin typeface="Arial" charset="0"/>
              </a:rPr>
              <a:t>Проводники - товедущие части, соединяющие электрооборудование и аппараты. </a:t>
            </a:r>
            <a:br>
              <a:rPr lang="ru-RU" sz="2400" smtClean="0">
                <a:latin typeface="Arial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Гибкие сталеалюминиевые, жесткие шины, кабели, комплектные токопроводы.</a:t>
            </a: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6527800" y="549275"/>
            <a:ext cx="5040313" cy="3671888"/>
          </a:xfrm>
        </p:spPr>
      </p:pic>
      <p:pic>
        <p:nvPicPr>
          <p:cNvPr id="59395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92088" y="4365625"/>
            <a:ext cx="3600450" cy="2492375"/>
          </a:xfrm>
        </p:spPr>
      </p:pic>
      <p:pic>
        <p:nvPicPr>
          <p:cNvPr id="59396" name="Picture 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39788" y="1412875"/>
            <a:ext cx="3887787" cy="2881313"/>
          </a:xfrm>
        </p:spPr>
      </p:pic>
      <p:pic>
        <p:nvPicPr>
          <p:cNvPr id="59397" name="Picture 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951538" y="4437063"/>
            <a:ext cx="4291012" cy="2420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smtClean="0"/>
              <a:t>Недостатки СПЭ -изоляции </a:t>
            </a:r>
          </a:p>
        </p:txBody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>
          <a:xfrm>
            <a:off x="677863" y="620713"/>
            <a:ext cx="11250612" cy="54213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smtClean="0"/>
              <a:t>1.Отсутствие «эффекта самозалечивания» СПЭ-изоляции.</a:t>
            </a:r>
          </a:p>
          <a:p>
            <a:pPr>
              <a:lnSpc>
                <a:spcPct val="80000"/>
              </a:lnSpc>
            </a:pPr>
            <a:r>
              <a:rPr lang="ru-RU" sz="2400" b="1" smtClean="0"/>
              <a:t>2. Чувствительность СПЭ к разного рода посторонним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400" b="1" smtClean="0"/>
              <a:t>микровключениям - образования триингов**, которые в силу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400" b="1" smtClean="0"/>
              <a:t>природы их образования можно разделить на триинги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400" b="1" smtClean="0"/>
              <a:t>электрического (ЭТ) и водные триинги (ВТ)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400" b="1" smtClean="0"/>
              <a:t>электрохимического происхождения.</a:t>
            </a:r>
          </a:p>
          <a:p>
            <a:pPr>
              <a:lnSpc>
                <a:spcPct val="80000"/>
              </a:lnSpc>
            </a:pPr>
            <a:r>
              <a:rPr lang="ru-RU" sz="2400" b="1" smtClean="0"/>
              <a:t>3. СПЭ более чувствителен к воздействию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400" b="1" smtClean="0"/>
              <a:t>высокочастотных перенапряжений.</a:t>
            </a:r>
          </a:p>
          <a:p>
            <a:pPr>
              <a:lnSpc>
                <a:spcPct val="80000"/>
              </a:lnSpc>
            </a:pPr>
            <a:r>
              <a:rPr lang="ru-RU" sz="2400" b="1" smtClean="0"/>
              <a:t>4. Резкое ухудшение механических свойств полиэтилена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400" b="1" smtClean="0"/>
              <a:t>при температурах, близких к температуре плавления (220 °С) –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400" b="1" smtClean="0"/>
              <a:t>термомеханическое старение, растрескивание оболочек и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400" b="1" smtClean="0"/>
              <a:t>изоляции кабелей.</a:t>
            </a:r>
            <a:endParaRPr lang="ru-RU" sz="2400" smtClean="0"/>
          </a:p>
          <a:p>
            <a:pPr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4"/>
          <p:cNvSpPr>
            <a:spLocks noGrp="1"/>
          </p:cNvSpPr>
          <p:nvPr>
            <p:ph type="title"/>
          </p:nvPr>
        </p:nvSpPr>
        <p:spPr>
          <a:xfrm>
            <a:off x="623888" y="0"/>
            <a:ext cx="11250612" cy="692150"/>
          </a:xfrm>
        </p:spPr>
        <p:txBody>
          <a:bodyPr/>
          <a:lstStyle/>
          <a:p>
            <a:r>
              <a:rPr lang="ru-RU" sz="3200" b="1" i="1" smtClean="0">
                <a:solidFill>
                  <a:schemeClr val="tx1"/>
                </a:solidFill>
              </a:rPr>
              <a:t>Типичный дефект изоляции из СПЭ – водный триинг</a:t>
            </a:r>
            <a:br>
              <a:rPr lang="ru-RU" sz="3200" b="1" i="1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endParaRPr lang="ru-RU" sz="3200" smtClean="0">
              <a:solidFill>
                <a:schemeClr val="tx1"/>
              </a:solidFill>
            </a:endParaRPr>
          </a:p>
        </p:txBody>
      </p:sp>
      <p:sp>
        <p:nvSpPr>
          <p:cNvPr id="77826" name="Rectangle 5"/>
          <p:cNvSpPr>
            <a:spLocks noGrp="1"/>
          </p:cNvSpPr>
          <p:nvPr>
            <p:ph type="body" sz="half" idx="1"/>
          </p:nvPr>
        </p:nvSpPr>
        <p:spPr>
          <a:xfrm>
            <a:off x="334963" y="765175"/>
            <a:ext cx="11233150" cy="32591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i="1" smtClean="0"/>
              <a:t>Триинг (англ. - Treeing) - процесс развития электрического пробоя </a:t>
            </a:r>
            <a:r>
              <a:rPr lang="ru-RU" sz="2400" b="1" smtClean="0"/>
              <a:t>изоляции, длительно работающей в электрическом поле.</a:t>
            </a:r>
          </a:p>
          <a:p>
            <a:pPr>
              <a:lnSpc>
                <a:spcPct val="80000"/>
              </a:lnSpc>
            </a:pPr>
            <a:r>
              <a:rPr lang="ru-RU" sz="2400" b="1" smtClean="0"/>
              <a:t>Явление зарождается в точках, где в изоляции имеются газовые пустоты, примеси или механические повреждения. Из-за значительной напряженности электрического поля в указанных выше малых областях диэлектрика происходят частичные разряды, и деструкция изоляции прогрессирует – образуются частично проводящие участки. Дефект постепенно разрастается, образуя в изоляции древовидную форму.</a:t>
            </a:r>
            <a:endParaRPr lang="ru-RU" sz="2400" smtClean="0"/>
          </a:p>
          <a:p>
            <a:pPr>
              <a:lnSpc>
                <a:spcPct val="80000"/>
              </a:lnSpc>
            </a:pPr>
            <a:endParaRPr lang="ru-RU" sz="2400" smtClean="0"/>
          </a:p>
        </p:txBody>
      </p:sp>
      <p:pic>
        <p:nvPicPr>
          <p:cNvPr id="7782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936875" y="3860800"/>
            <a:ext cx="5607050" cy="27368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620713"/>
          </a:xfrm>
        </p:spPr>
        <p:txBody>
          <a:bodyPr/>
          <a:lstStyle/>
          <a:p>
            <a:pPr algn="ctr"/>
            <a:r>
              <a:rPr lang="ru-RU" sz="3200" smtClean="0"/>
              <a:t>Кабели высокого напряжения</a:t>
            </a:r>
          </a:p>
        </p:txBody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>
          <a:xfrm>
            <a:off x="677863" y="692150"/>
            <a:ext cx="10747375" cy="5349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smtClean="0"/>
              <a:t>В группу кабелей высокого напряжения включены кабели, предназначенные для работы в сетях переменного напряжения 110, 220, 330, 380, 500, 750 кВ и выше, а также кабели постоянного напряжения от +100 до +400 кВ и выше.</a:t>
            </a:r>
          </a:p>
          <a:p>
            <a:pPr>
              <a:lnSpc>
                <a:spcPct val="80000"/>
              </a:lnSpc>
            </a:pPr>
            <a:endParaRPr lang="ru-RU" sz="2400" b="1" smtClean="0"/>
          </a:p>
          <a:p>
            <a:pPr>
              <a:lnSpc>
                <a:spcPct val="80000"/>
              </a:lnSpc>
            </a:pPr>
            <a:r>
              <a:rPr lang="ru-RU" sz="2400" b="1" smtClean="0"/>
              <a:t>В основном изготавливались с пропитанной маслом бумажной изоляцией - это маслонаполненные кабели низкого и высокого давления. Высокая электрическая прочность изоляции этих кабелей обеспечивается избыточным давлением масла в них (от 1 до 15 am).</a:t>
            </a:r>
          </a:p>
          <a:p>
            <a:pPr>
              <a:lnSpc>
                <a:spcPct val="80000"/>
              </a:lnSpc>
            </a:pPr>
            <a:endParaRPr lang="ru-RU" sz="2400" b="1" smtClean="0"/>
          </a:p>
          <a:p>
            <a:pPr>
              <a:lnSpc>
                <a:spcPct val="80000"/>
              </a:lnSpc>
            </a:pPr>
            <a:r>
              <a:rPr lang="ru-RU" sz="2400" b="1" smtClean="0"/>
              <a:t> Для напряжений до 275 кв применяются также силовые кабели с наполнением газом (азотом) под давлением 15 am (газонаполненный кабель).</a:t>
            </a:r>
          </a:p>
          <a:p>
            <a:pPr>
              <a:lnSpc>
                <a:spcPct val="80000"/>
              </a:lnSpc>
            </a:pPr>
            <a:endParaRPr lang="ru-RU" sz="2400" b="1" smtClean="0"/>
          </a:p>
          <a:p>
            <a:pPr>
              <a:lnSpc>
                <a:spcPct val="80000"/>
              </a:lnSpc>
            </a:pPr>
            <a:r>
              <a:rPr lang="ru-RU" sz="2400" b="1" smtClean="0"/>
              <a:t>В настоящее время все чаще применяются высоковольтные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400" b="1" smtClean="0"/>
              <a:t>кабели с изоляцией из сшитого полиэтилена.</a:t>
            </a:r>
            <a:endParaRPr lang="ru-RU" sz="2400" smtClean="0"/>
          </a:p>
          <a:p>
            <a:pPr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Маслонаполненный кабель 110 кВ</a:t>
            </a:r>
          </a:p>
        </p:txBody>
      </p:sp>
      <p:sp>
        <p:nvSpPr>
          <p:cNvPr id="79874" name="Rectang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1484313"/>
            <a:ext cx="95885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8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620713"/>
          </a:xfrm>
        </p:spPr>
        <p:txBody>
          <a:bodyPr/>
          <a:lstStyle/>
          <a:p>
            <a:pPr algn="ctr"/>
            <a:r>
              <a:rPr lang="ru-RU" sz="3200" smtClean="0"/>
              <a:t>Газонаполненный кабель</a:t>
            </a:r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79650" y="1268413"/>
            <a:ext cx="6408738" cy="558958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4"/>
          <p:cNvSpPr>
            <a:spLocks noGrp="1"/>
          </p:cNvSpPr>
          <p:nvPr>
            <p:ph type="title"/>
          </p:nvPr>
        </p:nvSpPr>
        <p:spPr>
          <a:xfrm>
            <a:off x="695325" y="0"/>
            <a:ext cx="8596313" cy="692150"/>
          </a:xfrm>
        </p:spPr>
        <p:txBody>
          <a:bodyPr/>
          <a:lstStyle/>
          <a:p>
            <a:pPr algn="ctr"/>
            <a:r>
              <a:rPr lang="ru-RU" smtClean="0"/>
              <a:t>Кабель СВН 500 кВ с изоляцией СПЭ</a:t>
            </a:r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41438"/>
            <a:ext cx="10775950" cy="3095625"/>
          </a:xfrm>
        </p:spPr>
      </p:pic>
      <p:pic>
        <p:nvPicPr>
          <p:cNvPr id="81923" name="Picture 3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607425" y="4149725"/>
            <a:ext cx="3584575" cy="27082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4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620713"/>
          </a:xfrm>
        </p:spPr>
        <p:txBody>
          <a:bodyPr/>
          <a:lstStyle/>
          <a:p>
            <a:pPr algn="ctr"/>
            <a:r>
              <a:rPr lang="ru-RU" sz="3200" smtClean="0"/>
              <a:t>Самонесущие изолированные провода СИП</a:t>
            </a:r>
          </a:p>
        </p:txBody>
      </p:sp>
      <p:sp>
        <p:nvSpPr>
          <p:cNvPr id="82946" name="Rectangle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z="2400" smtClean="0"/>
          </a:p>
        </p:txBody>
      </p:sp>
      <p:sp>
        <p:nvSpPr>
          <p:cNvPr id="82947" name="Rectangle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/>
              <a:t>В основном применяется радиальная схема распределения от понижающих </a:t>
            </a:r>
            <a:r>
              <a:rPr lang="ru-RU" sz="1800" smtClean="0">
                <a:hlinkClick r:id="rId2" tooltip="Электрическая подстанция"/>
              </a:rPr>
              <a:t>трансформаторных подстанций</a:t>
            </a:r>
            <a:r>
              <a:rPr lang="ru-RU" sz="1800" smtClean="0"/>
              <a:t> 11/0,9 кВ, которая построена с использованием самонесущих изолированных проводов, подвешенных на деревянных опорах. Эта система была разработана </a:t>
            </a:r>
            <a:r>
              <a:rPr lang="ru-RU" sz="1800" smtClean="0">
                <a:hlinkClick r:id="rId3" tooltip="Финляндия"/>
              </a:rPr>
              <a:t>финскими</a:t>
            </a:r>
            <a:r>
              <a:rPr lang="ru-RU" sz="1800" smtClean="0"/>
              <a:t> сетевыми компаниями совместно с производителями оборудования в </a:t>
            </a:r>
            <a:r>
              <a:rPr lang="ru-RU" sz="1800" smtClean="0">
                <a:hlinkClick r:id="rId4" tooltip="1960-е"/>
              </a:rPr>
              <a:t>60-х годах</a:t>
            </a:r>
            <a:r>
              <a:rPr lang="ru-RU" sz="1800" smtClean="0"/>
              <a:t>, как альтернатива традиционным неизолированным проводам и кабельным линиям, подвешенным на тросах. </a:t>
            </a:r>
          </a:p>
        </p:txBody>
      </p:sp>
      <p:pic>
        <p:nvPicPr>
          <p:cNvPr id="82948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6383338" y="1341438"/>
            <a:ext cx="5311775" cy="2663825"/>
          </a:xfrm>
        </p:spPr>
      </p:pic>
      <p:pic>
        <p:nvPicPr>
          <p:cNvPr id="8294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763" y="549275"/>
            <a:ext cx="4392612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225" y="0"/>
            <a:ext cx="9505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5"/>
          <p:cNvSpPr>
            <a:spLocks noGrp="1"/>
          </p:cNvSpPr>
          <p:nvPr>
            <p:ph idx="4294967295"/>
          </p:nvPr>
        </p:nvSpPr>
        <p:spPr>
          <a:xfrm>
            <a:off x="0" y="0"/>
            <a:ext cx="10488613" cy="6858000"/>
          </a:xfrm>
        </p:spPr>
        <p:txBody>
          <a:bodyPr/>
          <a:lstStyle/>
          <a:p>
            <a:r>
              <a:rPr lang="ru-RU" smtClean="0"/>
              <a:t>. </a:t>
            </a:r>
            <a:r>
              <a:rPr lang="ru-RU" sz="1600" b="1" smtClean="0"/>
              <a:t>Выбор сборных шин и ошиновки в цепи низкого напряжения 10 кВ трансформатора ТМН – 6,3/35</a:t>
            </a:r>
          </a:p>
          <a:p>
            <a:pPr>
              <a:buFont typeface="Wingdings 3" pitchFamily="18" charset="2"/>
              <a:buNone/>
            </a:pPr>
            <a:endParaRPr lang="ru-RU" sz="1600" b="1" smtClean="0"/>
          </a:p>
          <a:p>
            <a:r>
              <a:rPr lang="ru-RU" sz="1600" smtClean="0"/>
              <a:t>Условия выбора и проверки       </a:t>
            </a:r>
          </a:p>
          <a:p>
            <a:r>
              <a:rPr lang="ru-RU" sz="1600" smtClean="0"/>
              <a:t>Сборные шины 10 кВ  и  токоведущие части от Т до СШ 10</a:t>
            </a:r>
          </a:p>
          <a:p>
            <a:r>
              <a:rPr lang="ru-RU" sz="1600" smtClean="0"/>
              <a:t>Условие выбора По току наиболее мощного присоединения трансформатора ТМН 6,3/35  </a:t>
            </a:r>
            <a:r>
              <a:rPr lang="en-US" sz="1600" smtClean="0"/>
              <a:t>I</a:t>
            </a:r>
            <a:r>
              <a:rPr lang="ru-RU" sz="1600" smtClean="0"/>
              <a:t>доп &gt; </a:t>
            </a:r>
            <a:r>
              <a:rPr lang="en-US" sz="1600" smtClean="0"/>
              <a:t>Imax </a:t>
            </a:r>
            <a:r>
              <a:rPr lang="ru-RU" sz="1600" smtClean="0"/>
              <a:t>                 </a:t>
            </a:r>
            <a:r>
              <a:rPr lang="en-US" sz="1600" smtClean="0"/>
              <a:t>I</a:t>
            </a:r>
            <a:r>
              <a:rPr lang="ru-RU" sz="1600" smtClean="0"/>
              <a:t>норм = 375 А</a:t>
            </a:r>
            <a:r>
              <a:rPr lang="en-US" sz="1600" smtClean="0"/>
              <a:t> Imax</a:t>
            </a:r>
            <a:r>
              <a:rPr lang="ru-RU" sz="1600" smtClean="0"/>
              <a:t> = 751 А</a:t>
            </a:r>
          </a:p>
          <a:p>
            <a:r>
              <a:rPr lang="ru-RU" sz="1600" smtClean="0"/>
              <a:t>Число и марка проводников [3] с.624                                                                                   шины полосовые расположены «плашмя»ША 60 х 6 </a:t>
            </a:r>
            <a:r>
              <a:rPr lang="en-US" sz="1600" smtClean="0"/>
              <a:t>I</a:t>
            </a:r>
            <a:r>
              <a:rPr lang="ru-RU" sz="1600" smtClean="0"/>
              <a:t>доп = 870 А в = 6 мм, </a:t>
            </a:r>
            <a:r>
              <a:rPr lang="en-US" sz="1600" smtClean="0"/>
              <a:t>h</a:t>
            </a:r>
            <a:r>
              <a:rPr lang="ru-RU" sz="1600" smtClean="0"/>
              <a:t> = 60 мм, </a:t>
            </a:r>
            <a:r>
              <a:rPr lang="en-US" sz="1600" smtClean="0"/>
              <a:t>q</a:t>
            </a:r>
            <a:r>
              <a:rPr lang="ru-RU" sz="1600" smtClean="0"/>
              <a:t> = 360 мм2  </a:t>
            </a:r>
            <a:r>
              <a:rPr lang="en-US" sz="1600" smtClean="0"/>
              <a:t>l</a:t>
            </a:r>
            <a:r>
              <a:rPr lang="ru-RU" sz="1600" smtClean="0"/>
              <a:t> = 2 м2, а = 0,5 м </a:t>
            </a:r>
          </a:p>
          <a:p>
            <a:r>
              <a:rPr lang="ru-RU" sz="1600" smtClean="0"/>
              <a:t>Проверка по допустимому току    не проверяются</a:t>
            </a:r>
          </a:p>
          <a:p>
            <a:r>
              <a:rPr lang="ru-RU" sz="1600" smtClean="0"/>
              <a:t>Проверка по электродинамическому действию тока КЗσ расч &lt; σ доп =  75МПа                                                                             iу2 · l2·106       σ расч = √3∙10-8   ------------ =                                     w · а                         5,542 ·106 ·22        σ  = √3∙10-8   --------------- =                              3,6 · 0,5= 1,18 МПа  &lt; 75 МПа               в · h2          0,6 · 62   </a:t>
            </a:r>
            <a:r>
              <a:rPr lang="en-US" sz="1600" smtClean="0"/>
              <a:t>W</a:t>
            </a:r>
            <a:r>
              <a:rPr lang="ru-RU" sz="1600" smtClean="0"/>
              <a:t> = --------- = ------------ = 3,6 см3               6                 6                                         условие выполняется  </a:t>
            </a:r>
          </a:p>
          <a:p>
            <a:r>
              <a:rPr lang="ru-RU" sz="1600" smtClean="0"/>
              <a:t>Проверка по  термическому действию тока КЗ </a:t>
            </a:r>
          </a:p>
          <a:p>
            <a:r>
              <a:rPr lang="en-US" sz="1600" smtClean="0"/>
              <a:t>q</a:t>
            </a:r>
            <a:r>
              <a:rPr lang="ru-RU" sz="1600" smtClean="0"/>
              <a:t>выбр &gt;</a:t>
            </a:r>
            <a:r>
              <a:rPr lang="en-US" sz="1600" smtClean="0"/>
              <a:t>qmin</a:t>
            </a:r>
            <a:r>
              <a:rPr lang="ru-RU" sz="1600" smtClean="0"/>
              <a:t>                                  √Вк      √1,87 · 103 </a:t>
            </a:r>
          </a:p>
          <a:p>
            <a:r>
              <a:rPr lang="ru-RU" sz="1600" smtClean="0"/>
              <a:t>                                              </a:t>
            </a:r>
            <a:r>
              <a:rPr lang="en-US" sz="1600" smtClean="0"/>
              <a:t>n</a:t>
            </a:r>
            <a:r>
              <a:rPr lang="ru-RU" sz="1600" smtClean="0"/>
              <a:t> = ------- = ------------- = 15  мм2 </a:t>
            </a:r>
          </a:p>
          <a:p>
            <a:r>
              <a:rPr lang="ru-RU" sz="1600" smtClean="0"/>
              <a:t>                                                     С             91        </a:t>
            </a:r>
          </a:p>
          <a:p>
            <a:r>
              <a:rPr lang="ru-RU" sz="1600" smtClean="0"/>
              <a:t> 360 мм2  &gt; 15 мм2                           С = 91 Ас/мм  [2]  с.192, т.3.14            условие выполняется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720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4"/>
          <p:cNvSpPr>
            <a:spLocks noGrp="1"/>
          </p:cNvSpPr>
          <p:nvPr>
            <p:ph type="title" sz="quarter"/>
          </p:nvPr>
        </p:nvSpPr>
        <p:spPr>
          <a:xfrm>
            <a:off x="677863" y="0"/>
            <a:ext cx="8596312" cy="549275"/>
          </a:xfrm>
        </p:spPr>
        <p:txBody>
          <a:bodyPr/>
          <a:lstStyle/>
          <a:p>
            <a:pPr algn="ctr"/>
            <a:r>
              <a:rPr lang="ru-RU" sz="3200" smtClean="0">
                <a:latin typeface="Arial" charset="0"/>
              </a:rPr>
              <a:t>Сборные шины</a:t>
            </a:r>
          </a:p>
        </p:txBody>
      </p:sp>
      <p:sp>
        <p:nvSpPr>
          <p:cNvPr id="60418" name="Rectangle 6"/>
          <p:cNvSpPr>
            <a:spLocks noGrp="1"/>
          </p:cNvSpPr>
          <p:nvPr>
            <p:ph sz="quarter" idx="2"/>
          </p:nvPr>
        </p:nvSpPr>
        <p:spPr>
          <a:xfrm>
            <a:off x="4079875" y="692150"/>
            <a:ext cx="6264275" cy="2665413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Шины.</a:t>
            </a: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Сборные шины СШ – для приема электроэнергии от источников и распределения ее между потребителями. </a:t>
            </a:r>
          </a:p>
          <a:p>
            <a:pPr eaLnBrk="1" hangingPunct="1"/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Рабочие. Резервные. Обходные. Обходные шины позволяют проводить ремонты оборудования без перерыва нормальной работы присоединений. Резервные шины дают возможность ремонта сборных шин без перерыва работы ЭС. </a:t>
            </a:r>
            <a:endParaRPr lang="ru-RU" sz="2000" smtClean="0"/>
          </a:p>
          <a:p>
            <a:endParaRPr lang="ru-RU" sz="2000" smtClean="0"/>
          </a:p>
        </p:txBody>
      </p:sp>
      <p:pic>
        <p:nvPicPr>
          <p:cNvPr id="60419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3525" y="1196975"/>
            <a:ext cx="3816350" cy="2511425"/>
          </a:xfrm>
        </p:spPr>
      </p:pic>
      <p:pic>
        <p:nvPicPr>
          <p:cNvPr id="604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92088" y="4292600"/>
            <a:ext cx="2984500" cy="2297113"/>
          </a:xfrm>
        </p:spPr>
      </p:pic>
      <p:pic>
        <p:nvPicPr>
          <p:cNvPr id="60421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3648075" y="3933825"/>
            <a:ext cx="2490788" cy="1865313"/>
          </a:xfrm>
        </p:spPr>
      </p:pic>
      <p:pic>
        <p:nvPicPr>
          <p:cNvPr id="6042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573463"/>
            <a:ext cx="547370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ОРУ 110 кВ с жесткой ошиновкой</a:t>
            </a:r>
          </a:p>
        </p:txBody>
      </p:sp>
      <p:sp>
        <p:nvSpPr>
          <p:cNvPr id="61442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43" name="Picture 5" descr="1280px-Switchgear_110_k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3" y="1268413"/>
            <a:ext cx="87122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836613"/>
          </a:xfrm>
        </p:spPr>
        <p:txBody>
          <a:bodyPr/>
          <a:lstStyle/>
          <a:p>
            <a:r>
              <a:rPr lang="ru-RU" smtClean="0"/>
              <a:t>ОРУ 110 кВ с гибкой ошиновкой</a:t>
            </a:r>
          </a:p>
        </p:txBody>
      </p:sp>
      <p:sp>
        <p:nvSpPr>
          <p:cNvPr id="6246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2467" name="Picture 5" descr="1280px-North_West_CHP_power_station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88" y="1268413"/>
            <a:ext cx="9936162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Гибкие провода АС, А</a:t>
            </a:r>
          </a:p>
        </p:txBody>
      </p:sp>
      <p:sp>
        <p:nvSpPr>
          <p:cNvPr id="63490" name="Rectangle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349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1989138"/>
            <a:ext cx="86407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Полотно 1147"/>
          <p:cNvGrpSpPr/>
          <p:nvPr/>
        </p:nvGrpSpPr>
        <p:grpSpPr>
          <a:xfrm>
            <a:off x="2200070" y="1196752"/>
            <a:ext cx="8648458" cy="4032448"/>
            <a:chOff x="0" y="0"/>
            <a:chExt cx="5905500" cy="198564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5905500" cy="1985645"/>
            </a:xfrm>
            <a:prstGeom prst="rect">
              <a:avLst/>
            </a:prstGeom>
            <a:noFill/>
            <a:ln>
              <a:noFill/>
            </a:ln>
          </p:spPr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847" y="224959"/>
              <a:ext cx="5763591" cy="1686489"/>
              <a:chOff x="2499" y="10890"/>
              <a:chExt cx="6778" cy="2019"/>
            </a:xfrm>
          </p:grpSpPr>
          <p:grpSp>
            <p:nvGrpSpPr>
              <p:cNvPr id="20" name="Group 5"/>
              <p:cNvGrpSpPr>
                <a:grpSpLocks/>
              </p:cNvGrpSpPr>
              <p:nvPr/>
            </p:nvGrpSpPr>
            <p:grpSpPr bwMode="auto">
              <a:xfrm>
                <a:off x="2622" y="11047"/>
                <a:ext cx="243" cy="798"/>
                <a:chOff x="4456" y="11002"/>
                <a:chExt cx="243" cy="798"/>
              </a:xfrm>
            </p:grpSpPr>
            <p:cxnSp>
              <p:nvCxnSpPr>
                <p:cNvPr id="74" name="Line 6"/>
                <p:cNvCxnSpPr/>
                <p:nvPr/>
              </p:nvCxnSpPr>
              <p:spPr bwMode="auto">
                <a:xfrm>
                  <a:off x="4456" y="11006"/>
                  <a:ext cx="0" cy="79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5" name="Line 7"/>
                <p:cNvCxnSpPr/>
                <p:nvPr/>
              </p:nvCxnSpPr>
              <p:spPr bwMode="auto">
                <a:xfrm>
                  <a:off x="4456" y="11791"/>
                  <a:ext cx="23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" name="Line 8"/>
                <p:cNvCxnSpPr/>
                <p:nvPr/>
              </p:nvCxnSpPr>
              <p:spPr bwMode="auto">
                <a:xfrm>
                  <a:off x="4462" y="11002"/>
                  <a:ext cx="237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7" name="Line 9"/>
                <p:cNvCxnSpPr/>
                <p:nvPr/>
              </p:nvCxnSpPr>
              <p:spPr bwMode="auto">
                <a:xfrm>
                  <a:off x="4686" y="11006"/>
                  <a:ext cx="1" cy="78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1" name="Group 10"/>
              <p:cNvGrpSpPr>
                <a:grpSpLocks/>
              </p:cNvGrpSpPr>
              <p:nvPr/>
            </p:nvGrpSpPr>
            <p:grpSpPr bwMode="auto">
              <a:xfrm>
                <a:off x="3390" y="11047"/>
                <a:ext cx="243" cy="798"/>
                <a:chOff x="4456" y="11002"/>
                <a:chExt cx="243" cy="798"/>
              </a:xfrm>
            </p:grpSpPr>
            <p:cxnSp>
              <p:nvCxnSpPr>
                <p:cNvPr id="70" name="Line 11"/>
                <p:cNvCxnSpPr/>
                <p:nvPr/>
              </p:nvCxnSpPr>
              <p:spPr bwMode="auto">
                <a:xfrm>
                  <a:off x="4456" y="11006"/>
                  <a:ext cx="0" cy="79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" name="Line 12"/>
                <p:cNvCxnSpPr/>
                <p:nvPr/>
              </p:nvCxnSpPr>
              <p:spPr bwMode="auto">
                <a:xfrm>
                  <a:off x="4456" y="11791"/>
                  <a:ext cx="23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" name="Line 13"/>
                <p:cNvCxnSpPr/>
                <p:nvPr/>
              </p:nvCxnSpPr>
              <p:spPr bwMode="auto">
                <a:xfrm>
                  <a:off x="4462" y="11002"/>
                  <a:ext cx="237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" name="Line 14"/>
                <p:cNvCxnSpPr/>
                <p:nvPr/>
              </p:nvCxnSpPr>
              <p:spPr bwMode="auto">
                <a:xfrm>
                  <a:off x="4686" y="11006"/>
                  <a:ext cx="1" cy="78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2" name="Group 15"/>
              <p:cNvGrpSpPr>
                <a:grpSpLocks/>
              </p:cNvGrpSpPr>
              <p:nvPr/>
            </p:nvGrpSpPr>
            <p:grpSpPr bwMode="auto">
              <a:xfrm>
                <a:off x="4139" y="11056"/>
                <a:ext cx="243" cy="797"/>
                <a:chOff x="4456" y="11002"/>
                <a:chExt cx="243" cy="798"/>
              </a:xfrm>
            </p:grpSpPr>
            <p:cxnSp>
              <p:nvCxnSpPr>
                <p:cNvPr id="66" name="Line 16"/>
                <p:cNvCxnSpPr/>
                <p:nvPr/>
              </p:nvCxnSpPr>
              <p:spPr bwMode="auto">
                <a:xfrm>
                  <a:off x="4456" y="11006"/>
                  <a:ext cx="0" cy="79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7" name="Line 17"/>
                <p:cNvCxnSpPr/>
                <p:nvPr/>
              </p:nvCxnSpPr>
              <p:spPr bwMode="auto">
                <a:xfrm>
                  <a:off x="4456" y="11791"/>
                  <a:ext cx="23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" name="Line 18"/>
                <p:cNvCxnSpPr/>
                <p:nvPr/>
              </p:nvCxnSpPr>
              <p:spPr bwMode="auto">
                <a:xfrm>
                  <a:off x="4462" y="11002"/>
                  <a:ext cx="237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9" name="Line 19"/>
                <p:cNvCxnSpPr/>
                <p:nvPr/>
              </p:nvCxnSpPr>
              <p:spPr bwMode="auto">
                <a:xfrm>
                  <a:off x="4686" y="11006"/>
                  <a:ext cx="1" cy="78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3" name="Group 20"/>
              <p:cNvGrpSpPr>
                <a:grpSpLocks/>
              </p:cNvGrpSpPr>
              <p:nvPr/>
            </p:nvGrpSpPr>
            <p:grpSpPr bwMode="auto">
              <a:xfrm rot="5400000">
                <a:off x="2776" y="12389"/>
                <a:ext cx="243" cy="798"/>
                <a:chOff x="4456" y="11002"/>
                <a:chExt cx="243" cy="798"/>
              </a:xfrm>
            </p:grpSpPr>
            <p:cxnSp>
              <p:nvCxnSpPr>
                <p:cNvPr id="62" name="Line 21"/>
                <p:cNvCxnSpPr/>
                <p:nvPr/>
              </p:nvCxnSpPr>
              <p:spPr bwMode="auto">
                <a:xfrm>
                  <a:off x="4456" y="11006"/>
                  <a:ext cx="0" cy="79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3" name="Line 22"/>
                <p:cNvCxnSpPr/>
                <p:nvPr/>
              </p:nvCxnSpPr>
              <p:spPr bwMode="auto">
                <a:xfrm>
                  <a:off x="4456" y="11791"/>
                  <a:ext cx="23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4" name="Line 23"/>
                <p:cNvCxnSpPr/>
                <p:nvPr/>
              </p:nvCxnSpPr>
              <p:spPr bwMode="auto">
                <a:xfrm>
                  <a:off x="4462" y="11002"/>
                  <a:ext cx="237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5" name="Line 24"/>
                <p:cNvCxnSpPr/>
                <p:nvPr/>
              </p:nvCxnSpPr>
              <p:spPr bwMode="auto">
                <a:xfrm>
                  <a:off x="4686" y="11006"/>
                  <a:ext cx="1" cy="78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4" name="Group 25"/>
              <p:cNvGrpSpPr>
                <a:grpSpLocks/>
              </p:cNvGrpSpPr>
              <p:nvPr/>
            </p:nvGrpSpPr>
            <p:grpSpPr bwMode="auto">
              <a:xfrm rot="5400000">
                <a:off x="4103" y="12361"/>
                <a:ext cx="243" cy="798"/>
                <a:chOff x="4456" y="11002"/>
                <a:chExt cx="243" cy="798"/>
              </a:xfrm>
            </p:grpSpPr>
            <p:cxnSp>
              <p:nvCxnSpPr>
                <p:cNvPr id="58" name="Line 26"/>
                <p:cNvCxnSpPr/>
                <p:nvPr/>
              </p:nvCxnSpPr>
              <p:spPr bwMode="auto">
                <a:xfrm>
                  <a:off x="4456" y="11006"/>
                  <a:ext cx="0" cy="79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" name="Line 27"/>
                <p:cNvCxnSpPr/>
                <p:nvPr/>
              </p:nvCxnSpPr>
              <p:spPr bwMode="auto">
                <a:xfrm>
                  <a:off x="4456" y="11791"/>
                  <a:ext cx="23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" name="Line 28"/>
                <p:cNvCxnSpPr/>
                <p:nvPr/>
              </p:nvCxnSpPr>
              <p:spPr bwMode="auto">
                <a:xfrm>
                  <a:off x="4462" y="11002"/>
                  <a:ext cx="237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" name="Line 29"/>
                <p:cNvCxnSpPr/>
                <p:nvPr/>
              </p:nvCxnSpPr>
              <p:spPr bwMode="auto">
                <a:xfrm>
                  <a:off x="4686" y="11006"/>
                  <a:ext cx="1" cy="78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5" name="Group 30"/>
              <p:cNvGrpSpPr>
                <a:grpSpLocks/>
              </p:cNvGrpSpPr>
              <p:nvPr/>
            </p:nvGrpSpPr>
            <p:grpSpPr bwMode="auto">
              <a:xfrm rot="5400000">
                <a:off x="5363" y="12366"/>
                <a:ext cx="243" cy="799"/>
                <a:chOff x="4456" y="11002"/>
                <a:chExt cx="243" cy="798"/>
              </a:xfrm>
            </p:grpSpPr>
            <p:cxnSp>
              <p:nvCxnSpPr>
                <p:cNvPr id="54" name="Line 31"/>
                <p:cNvCxnSpPr/>
                <p:nvPr/>
              </p:nvCxnSpPr>
              <p:spPr bwMode="auto">
                <a:xfrm>
                  <a:off x="4456" y="11006"/>
                  <a:ext cx="0" cy="79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" name="Line 32"/>
                <p:cNvCxnSpPr/>
                <p:nvPr/>
              </p:nvCxnSpPr>
              <p:spPr bwMode="auto">
                <a:xfrm>
                  <a:off x="4456" y="11791"/>
                  <a:ext cx="23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6" name="Line 33"/>
                <p:cNvCxnSpPr/>
                <p:nvPr/>
              </p:nvCxnSpPr>
              <p:spPr bwMode="auto">
                <a:xfrm>
                  <a:off x="4462" y="11002"/>
                  <a:ext cx="237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7" name="Line 34"/>
                <p:cNvCxnSpPr/>
                <p:nvPr/>
              </p:nvCxnSpPr>
              <p:spPr bwMode="auto">
                <a:xfrm>
                  <a:off x="4686" y="11006"/>
                  <a:ext cx="1" cy="78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6" name="Oval 35"/>
              <p:cNvSpPr>
                <a:spLocks noChangeArrowheads="1"/>
              </p:cNvSpPr>
              <p:nvPr/>
            </p:nvSpPr>
            <p:spPr bwMode="auto">
              <a:xfrm>
                <a:off x="6228" y="10890"/>
                <a:ext cx="1076" cy="1077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7" name="Oval 36"/>
              <p:cNvSpPr>
                <a:spLocks noChangeArrowheads="1"/>
              </p:cNvSpPr>
              <p:nvPr/>
            </p:nvSpPr>
            <p:spPr bwMode="auto">
              <a:xfrm>
                <a:off x="6358" y="11002"/>
                <a:ext cx="830" cy="85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28" name="Group 37"/>
              <p:cNvGrpSpPr>
                <a:grpSpLocks/>
              </p:cNvGrpSpPr>
              <p:nvPr/>
            </p:nvGrpSpPr>
            <p:grpSpPr bwMode="auto">
              <a:xfrm>
                <a:off x="8013" y="10930"/>
                <a:ext cx="1264" cy="538"/>
                <a:chOff x="7219" y="12770"/>
                <a:chExt cx="1264" cy="538"/>
              </a:xfrm>
            </p:grpSpPr>
            <p:cxnSp>
              <p:nvCxnSpPr>
                <p:cNvPr id="42" name="Line 38"/>
                <p:cNvCxnSpPr/>
                <p:nvPr/>
              </p:nvCxnSpPr>
              <p:spPr bwMode="auto">
                <a:xfrm flipH="1" flipV="1">
                  <a:off x="7219" y="12895"/>
                  <a:ext cx="9" cy="41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3" name="Arc 39"/>
                <p:cNvSpPr>
                  <a:spLocks/>
                </p:cNvSpPr>
                <p:nvPr/>
              </p:nvSpPr>
              <p:spPr bwMode="auto">
                <a:xfrm flipH="1">
                  <a:off x="7219" y="12779"/>
                  <a:ext cx="145" cy="219"/>
                </a:xfrm>
                <a:custGeom>
                  <a:avLst/>
                  <a:gdLst>
                    <a:gd name="G0" fmla="+- 98 0 0"/>
                    <a:gd name="G1" fmla="+- 21600 0 0"/>
                    <a:gd name="G2" fmla="+- 21600 0 0"/>
                    <a:gd name="T0" fmla="*/ 0 w 18968"/>
                    <a:gd name="T1" fmla="*/ 0 h 21600"/>
                    <a:gd name="T2" fmla="*/ 18968 w 18968"/>
                    <a:gd name="T3" fmla="*/ 11088 h 21600"/>
                    <a:gd name="T4" fmla="*/ 98 w 18968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968" h="21600" fill="none" extrusionOk="0">
                      <a:moveTo>
                        <a:pt x="0" y="0"/>
                      </a:moveTo>
                      <a:cubicBezTo>
                        <a:pt x="32" y="0"/>
                        <a:pt x="65" y="-1"/>
                        <a:pt x="98" y="0"/>
                      </a:cubicBezTo>
                      <a:cubicBezTo>
                        <a:pt x="7933" y="0"/>
                        <a:pt x="15154" y="4243"/>
                        <a:pt x="18967" y="11088"/>
                      </a:cubicBezTo>
                    </a:path>
                    <a:path w="18968" h="21600" stroke="0" extrusionOk="0">
                      <a:moveTo>
                        <a:pt x="0" y="0"/>
                      </a:moveTo>
                      <a:cubicBezTo>
                        <a:pt x="32" y="0"/>
                        <a:pt x="65" y="-1"/>
                        <a:pt x="98" y="0"/>
                      </a:cubicBezTo>
                      <a:cubicBezTo>
                        <a:pt x="7933" y="0"/>
                        <a:pt x="15154" y="4243"/>
                        <a:pt x="18967" y="11088"/>
                      </a:cubicBezTo>
                      <a:lnTo>
                        <a:pt x="98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44" name="Line 40"/>
                <p:cNvCxnSpPr/>
                <p:nvPr/>
              </p:nvCxnSpPr>
              <p:spPr bwMode="auto">
                <a:xfrm>
                  <a:off x="7362" y="12770"/>
                  <a:ext cx="955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5" name="Arc 41"/>
                <p:cNvSpPr>
                  <a:spLocks/>
                </p:cNvSpPr>
                <p:nvPr/>
              </p:nvSpPr>
              <p:spPr bwMode="auto">
                <a:xfrm rot="5400000" flipH="1">
                  <a:off x="8269" y="12733"/>
                  <a:ext cx="145" cy="219"/>
                </a:xfrm>
                <a:custGeom>
                  <a:avLst/>
                  <a:gdLst>
                    <a:gd name="G0" fmla="+- 98 0 0"/>
                    <a:gd name="G1" fmla="+- 21600 0 0"/>
                    <a:gd name="G2" fmla="+- 21600 0 0"/>
                    <a:gd name="T0" fmla="*/ 0 w 18968"/>
                    <a:gd name="T1" fmla="*/ 0 h 21600"/>
                    <a:gd name="T2" fmla="*/ 18968 w 18968"/>
                    <a:gd name="T3" fmla="*/ 11088 h 21600"/>
                    <a:gd name="T4" fmla="*/ 98 w 18968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968" h="21600" fill="none" extrusionOk="0">
                      <a:moveTo>
                        <a:pt x="0" y="0"/>
                      </a:moveTo>
                      <a:cubicBezTo>
                        <a:pt x="32" y="0"/>
                        <a:pt x="65" y="-1"/>
                        <a:pt x="98" y="0"/>
                      </a:cubicBezTo>
                      <a:cubicBezTo>
                        <a:pt x="7933" y="0"/>
                        <a:pt x="15154" y="4243"/>
                        <a:pt x="18967" y="11088"/>
                      </a:cubicBezTo>
                    </a:path>
                    <a:path w="18968" h="21600" stroke="0" extrusionOk="0">
                      <a:moveTo>
                        <a:pt x="0" y="0"/>
                      </a:moveTo>
                      <a:cubicBezTo>
                        <a:pt x="32" y="0"/>
                        <a:pt x="65" y="-1"/>
                        <a:pt x="98" y="0"/>
                      </a:cubicBezTo>
                      <a:cubicBezTo>
                        <a:pt x="7933" y="0"/>
                        <a:pt x="15154" y="4243"/>
                        <a:pt x="18967" y="11088"/>
                      </a:cubicBezTo>
                      <a:lnTo>
                        <a:pt x="98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46" name="Line 42"/>
                <p:cNvCxnSpPr/>
                <p:nvPr/>
              </p:nvCxnSpPr>
              <p:spPr bwMode="auto">
                <a:xfrm flipH="1" flipV="1">
                  <a:off x="8452" y="12904"/>
                  <a:ext cx="18" cy="36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7" name="Line 43"/>
                <p:cNvCxnSpPr/>
                <p:nvPr/>
              </p:nvCxnSpPr>
              <p:spPr bwMode="auto">
                <a:xfrm>
                  <a:off x="8295" y="13268"/>
                  <a:ext cx="188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8" name="Line 44"/>
                <p:cNvCxnSpPr/>
                <p:nvPr/>
              </p:nvCxnSpPr>
              <p:spPr bwMode="auto">
                <a:xfrm>
                  <a:off x="7232" y="13303"/>
                  <a:ext cx="189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" name="Line 45"/>
                <p:cNvCxnSpPr/>
                <p:nvPr/>
              </p:nvCxnSpPr>
              <p:spPr bwMode="auto">
                <a:xfrm flipV="1">
                  <a:off x="7421" y="13061"/>
                  <a:ext cx="4" cy="23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0" name="Line 46"/>
                <p:cNvCxnSpPr/>
                <p:nvPr/>
              </p:nvCxnSpPr>
              <p:spPr bwMode="auto">
                <a:xfrm flipH="1" flipV="1">
                  <a:off x="8268" y="13025"/>
                  <a:ext cx="5" cy="237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1" name="Arc 47"/>
                <p:cNvSpPr>
                  <a:spLocks/>
                </p:cNvSpPr>
                <p:nvPr/>
              </p:nvSpPr>
              <p:spPr bwMode="auto">
                <a:xfrm flipH="1">
                  <a:off x="7421" y="12949"/>
                  <a:ext cx="145" cy="219"/>
                </a:xfrm>
                <a:custGeom>
                  <a:avLst/>
                  <a:gdLst>
                    <a:gd name="G0" fmla="+- 98 0 0"/>
                    <a:gd name="G1" fmla="+- 21600 0 0"/>
                    <a:gd name="G2" fmla="+- 21600 0 0"/>
                    <a:gd name="T0" fmla="*/ 0 w 18968"/>
                    <a:gd name="T1" fmla="*/ 0 h 21600"/>
                    <a:gd name="T2" fmla="*/ 18968 w 18968"/>
                    <a:gd name="T3" fmla="*/ 11088 h 21600"/>
                    <a:gd name="T4" fmla="*/ 98 w 18968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968" h="21600" fill="none" extrusionOk="0">
                      <a:moveTo>
                        <a:pt x="0" y="0"/>
                      </a:moveTo>
                      <a:cubicBezTo>
                        <a:pt x="32" y="0"/>
                        <a:pt x="65" y="-1"/>
                        <a:pt x="98" y="0"/>
                      </a:cubicBezTo>
                      <a:cubicBezTo>
                        <a:pt x="7933" y="0"/>
                        <a:pt x="15154" y="4243"/>
                        <a:pt x="18967" y="11088"/>
                      </a:cubicBezTo>
                    </a:path>
                    <a:path w="18968" h="21600" stroke="0" extrusionOk="0">
                      <a:moveTo>
                        <a:pt x="0" y="0"/>
                      </a:moveTo>
                      <a:cubicBezTo>
                        <a:pt x="32" y="0"/>
                        <a:pt x="65" y="-1"/>
                        <a:pt x="98" y="0"/>
                      </a:cubicBezTo>
                      <a:cubicBezTo>
                        <a:pt x="7933" y="0"/>
                        <a:pt x="15154" y="4243"/>
                        <a:pt x="18967" y="11088"/>
                      </a:cubicBezTo>
                      <a:lnTo>
                        <a:pt x="98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52" name="Arc 48"/>
                <p:cNvSpPr>
                  <a:spLocks/>
                </p:cNvSpPr>
                <p:nvPr/>
              </p:nvSpPr>
              <p:spPr bwMode="auto">
                <a:xfrm rot="5400000" flipH="1">
                  <a:off x="8095" y="12911"/>
                  <a:ext cx="145" cy="221"/>
                </a:xfrm>
                <a:custGeom>
                  <a:avLst/>
                  <a:gdLst>
                    <a:gd name="G0" fmla="+- 98 0 0"/>
                    <a:gd name="G1" fmla="+- 21600 0 0"/>
                    <a:gd name="G2" fmla="+- 21600 0 0"/>
                    <a:gd name="T0" fmla="*/ 0 w 18968"/>
                    <a:gd name="T1" fmla="*/ 0 h 21600"/>
                    <a:gd name="T2" fmla="*/ 18968 w 18968"/>
                    <a:gd name="T3" fmla="*/ 11088 h 21600"/>
                    <a:gd name="T4" fmla="*/ 98 w 18968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968" h="21600" fill="none" extrusionOk="0">
                      <a:moveTo>
                        <a:pt x="0" y="0"/>
                      </a:moveTo>
                      <a:cubicBezTo>
                        <a:pt x="32" y="0"/>
                        <a:pt x="65" y="-1"/>
                        <a:pt x="98" y="0"/>
                      </a:cubicBezTo>
                      <a:cubicBezTo>
                        <a:pt x="7933" y="0"/>
                        <a:pt x="15154" y="4243"/>
                        <a:pt x="18967" y="11088"/>
                      </a:cubicBezTo>
                    </a:path>
                    <a:path w="18968" h="21600" stroke="0" extrusionOk="0">
                      <a:moveTo>
                        <a:pt x="0" y="0"/>
                      </a:moveTo>
                      <a:cubicBezTo>
                        <a:pt x="32" y="0"/>
                        <a:pt x="65" y="-1"/>
                        <a:pt x="98" y="0"/>
                      </a:cubicBezTo>
                      <a:cubicBezTo>
                        <a:pt x="7933" y="0"/>
                        <a:pt x="15154" y="4243"/>
                        <a:pt x="18967" y="11088"/>
                      </a:cubicBezTo>
                      <a:lnTo>
                        <a:pt x="98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53" name="Line 49"/>
                <p:cNvCxnSpPr/>
                <p:nvPr/>
              </p:nvCxnSpPr>
              <p:spPr bwMode="auto">
                <a:xfrm>
                  <a:off x="7578" y="12949"/>
                  <a:ext cx="591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9" name="Group 50"/>
              <p:cNvGrpSpPr>
                <a:grpSpLocks/>
              </p:cNvGrpSpPr>
              <p:nvPr/>
            </p:nvGrpSpPr>
            <p:grpSpPr bwMode="auto">
              <a:xfrm rot="10800000">
                <a:off x="8006" y="11549"/>
                <a:ext cx="1264" cy="538"/>
                <a:chOff x="7219" y="12770"/>
                <a:chExt cx="1264" cy="538"/>
              </a:xfrm>
            </p:grpSpPr>
            <p:cxnSp>
              <p:nvCxnSpPr>
                <p:cNvPr id="30" name="Line 51"/>
                <p:cNvCxnSpPr/>
                <p:nvPr/>
              </p:nvCxnSpPr>
              <p:spPr bwMode="auto">
                <a:xfrm flipH="1" flipV="1">
                  <a:off x="7219" y="12895"/>
                  <a:ext cx="9" cy="41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1" name="Arc 52"/>
                <p:cNvSpPr>
                  <a:spLocks/>
                </p:cNvSpPr>
                <p:nvPr/>
              </p:nvSpPr>
              <p:spPr bwMode="auto">
                <a:xfrm flipH="1">
                  <a:off x="7219" y="12779"/>
                  <a:ext cx="145" cy="219"/>
                </a:xfrm>
                <a:custGeom>
                  <a:avLst/>
                  <a:gdLst>
                    <a:gd name="G0" fmla="+- 98 0 0"/>
                    <a:gd name="G1" fmla="+- 21600 0 0"/>
                    <a:gd name="G2" fmla="+- 21600 0 0"/>
                    <a:gd name="T0" fmla="*/ 0 w 18968"/>
                    <a:gd name="T1" fmla="*/ 0 h 21600"/>
                    <a:gd name="T2" fmla="*/ 18968 w 18968"/>
                    <a:gd name="T3" fmla="*/ 11088 h 21600"/>
                    <a:gd name="T4" fmla="*/ 98 w 18968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968" h="21600" fill="none" extrusionOk="0">
                      <a:moveTo>
                        <a:pt x="0" y="0"/>
                      </a:moveTo>
                      <a:cubicBezTo>
                        <a:pt x="32" y="0"/>
                        <a:pt x="65" y="-1"/>
                        <a:pt x="98" y="0"/>
                      </a:cubicBezTo>
                      <a:cubicBezTo>
                        <a:pt x="7933" y="0"/>
                        <a:pt x="15154" y="4243"/>
                        <a:pt x="18967" y="11088"/>
                      </a:cubicBezTo>
                    </a:path>
                    <a:path w="18968" h="21600" stroke="0" extrusionOk="0">
                      <a:moveTo>
                        <a:pt x="0" y="0"/>
                      </a:moveTo>
                      <a:cubicBezTo>
                        <a:pt x="32" y="0"/>
                        <a:pt x="65" y="-1"/>
                        <a:pt x="98" y="0"/>
                      </a:cubicBezTo>
                      <a:cubicBezTo>
                        <a:pt x="7933" y="0"/>
                        <a:pt x="15154" y="4243"/>
                        <a:pt x="18967" y="11088"/>
                      </a:cubicBezTo>
                      <a:lnTo>
                        <a:pt x="98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32" name="Line 53"/>
                <p:cNvCxnSpPr/>
                <p:nvPr/>
              </p:nvCxnSpPr>
              <p:spPr bwMode="auto">
                <a:xfrm>
                  <a:off x="7362" y="12770"/>
                  <a:ext cx="955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3" name="Arc 54"/>
                <p:cNvSpPr>
                  <a:spLocks/>
                </p:cNvSpPr>
                <p:nvPr/>
              </p:nvSpPr>
              <p:spPr bwMode="auto">
                <a:xfrm rot="5400000" flipH="1">
                  <a:off x="8269" y="12733"/>
                  <a:ext cx="145" cy="219"/>
                </a:xfrm>
                <a:custGeom>
                  <a:avLst/>
                  <a:gdLst>
                    <a:gd name="G0" fmla="+- 98 0 0"/>
                    <a:gd name="G1" fmla="+- 21600 0 0"/>
                    <a:gd name="G2" fmla="+- 21600 0 0"/>
                    <a:gd name="T0" fmla="*/ 0 w 18968"/>
                    <a:gd name="T1" fmla="*/ 0 h 21600"/>
                    <a:gd name="T2" fmla="*/ 18968 w 18968"/>
                    <a:gd name="T3" fmla="*/ 11088 h 21600"/>
                    <a:gd name="T4" fmla="*/ 98 w 18968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968" h="21600" fill="none" extrusionOk="0">
                      <a:moveTo>
                        <a:pt x="0" y="0"/>
                      </a:moveTo>
                      <a:cubicBezTo>
                        <a:pt x="32" y="0"/>
                        <a:pt x="65" y="-1"/>
                        <a:pt x="98" y="0"/>
                      </a:cubicBezTo>
                      <a:cubicBezTo>
                        <a:pt x="7933" y="0"/>
                        <a:pt x="15154" y="4243"/>
                        <a:pt x="18967" y="11088"/>
                      </a:cubicBezTo>
                    </a:path>
                    <a:path w="18968" h="21600" stroke="0" extrusionOk="0">
                      <a:moveTo>
                        <a:pt x="0" y="0"/>
                      </a:moveTo>
                      <a:cubicBezTo>
                        <a:pt x="32" y="0"/>
                        <a:pt x="65" y="-1"/>
                        <a:pt x="98" y="0"/>
                      </a:cubicBezTo>
                      <a:cubicBezTo>
                        <a:pt x="7933" y="0"/>
                        <a:pt x="15154" y="4243"/>
                        <a:pt x="18967" y="11088"/>
                      </a:cubicBezTo>
                      <a:lnTo>
                        <a:pt x="98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34" name="Line 55"/>
                <p:cNvCxnSpPr/>
                <p:nvPr/>
              </p:nvCxnSpPr>
              <p:spPr bwMode="auto">
                <a:xfrm flipH="1" flipV="1">
                  <a:off x="8452" y="12904"/>
                  <a:ext cx="18" cy="36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" name="Line 56"/>
                <p:cNvCxnSpPr/>
                <p:nvPr/>
              </p:nvCxnSpPr>
              <p:spPr bwMode="auto">
                <a:xfrm>
                  <a:off x="8295" y="13268"/>
                  <a:ext cx="188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" name="Line 57"/>
                <p:cNvCxnSpPr/>
                <p:nvPr/>
              </p:nvCxnSpPr>
              <p:spPr bwMode="auto">
                <a:xfrm>
                  <a:off x="7232" y="13303"/>
                  <a:ext cx="189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" name="Line 58"/>
                <p:cNvCxnSpPr/>
                <p:nvPr/>
              </p:nvCxnSpPr>
              <p:spPr bwMode="auto">
                <a:xfrm flipV="1">
                  <a:off x="7421" y="13061"/>
                  <a:ext cx="4" cy="23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" name="Line 59"/>
                <p:cNvCxnSpPr/>
                <p:nvPr/>
              </p:nvCxnSpPr>
              <p:spPr bwMode="auto">
                <a:xfrm flipH="1" flipV="1">
                  <a:off x="8268" y="13025"/>
                  <a:ext cx="5" cy="237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9" name="Arc 60"/>
                <p:cNvSpPr>
                  <a:spLocks/>
                </p:cNvSpPr>
                <p:nvPr/>
              </p:nvSpPr>
              <p:spPr bwMode="auto">
                <a:xfrm flipH="1">
                  <a:off x="7421" y="12949"/>
                  <a:ext cx="145" cy="219"/>
                </a:xfrm>
                <a:custGeom>
                  <a:avLst/>
                  <a:gdLst>
                    <a:gd name="G0" fmla="+- 98 0 0"/>
                    <a:gd name="G1" fmla="+- 21600 0 0"/>
                    <a:gd name="G2" fmla="+- 21600 0 0"/>
                    <a:gd name="T0" fmla="*/ 0 w 18968"/>
                    <a:gd name="T1" fmla="*/ 0 h 21600"/>
                    <a:gd name="T2" fmla="*/ 18968 w 18968"/>
                    <a:gd name="T3" fmla="*/ 11088 h 21600"/>
                    <a:gd name="T4" fmla="*/ 98 w 18968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968" h="21600" fill="none" extrusionOk="0">
                      <a:moveTo>
                        <a:pt x="0" y="0"/>
                      </a:moveTo>
                      <a:cubicBezTo>
                        <a:pt x="32" y="0"/>
                        <a:pt x="65" y="-1"/>
                        <a:pt x="98" y="0"/>
                      </a:cubicBezTo>
                      <a:cubicBezTo>
                        <a:pt x="7933" y="0"/>
                        <a:pt x="15154" y="4243"/>
                        <a:pt x="18967" y="11088"/>
                      </a:cubicBezTo>
                    </a:path>
                    <a:path w="18968" h="21600" stroke="0" extrusionOk="0">
                      <a:moveTo>
                        <a:pt x="0" y="0"/>
                      </a:moveTo>
                      <a:cubicBezTo>
                        <a:pt x="32" y="0"/>
                        <a:pt x="65" y="-1"/>
                        <a:pt x="98" y="0"/>
                      </a:cubicBezTo>
                      <a:cubicBezTo>
                        <a:pt x="7933" y="0"/>
                        <a:pt x="15154" y="4243"/>
                        <a:pt x="18967" y="11088"/>
                      </a:cubicBezTo>
                      <a:lnTo>
                        <a:pt x="98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0" name="Arc 61"/>
                <p:cNvSpPr>
                  <a:spLocks/>
                </p:cNvSpPr>
                <p:nvPr/>
              </p:nvSpPr>
              <p:spPr bwMode="auto">
                <a:xfrm rot="5400000" flipH="1">
                  <a:off x="8095" y="12911"/>
                  <a:ext cx="145" cy="221"/>
                </a:xfrm>
                <a:custGeom>
                  <a:avLst/>
                  <a:gdLst>
                    <a:gd name="G0" fmla="+- 98 0 0"/>
                    <a:gd name="G1" fmla="+- 21600 0 0"/>
                    <a:gd name="G2" fmla="+- 21600 0 0"/>
                    <a:gd name="T0" fmla="*/ 0 w 18968"/>
                    <a:gd name="T1" fmla="*/ 0 h 21600"/>
                    <a:gd name="T2" fmla="*/ 18968 w 18968"/>
                    <a:gd name="T3" fmla="*/ 11088 h 21600"/>
                    <a:gd name="T4" fmla="*/ 98 w 18968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968" h="21600" fill="none" extrusionOk="0">
                      <a:moveTo>
                        <a:pt x="0" y="0"/>
                      </a:moveTo>
                      <a:cubicBezTo>
                        <a:pt x="32" y="0"/>
                        <a:pt x="65" y="-1"/>
                        <a:pt x="98" y="0"/>
                      </a:cubicBezTo>
                      <a:cubicBezTo>
                        <a:pt x="7933" y="0"/>
                        <a:pt x="15154" y="4243"/>
                        <a:pt x="18967" y="11088"/>
                      </a:cubicBezTo>
                    </a:path>
                    <a:path w="18968" h="21600" stroke="0" extrusionOk="0">
                      <a:moveTo>
                        <a:pt x="0" y="0"/>
                      </a:moveTo>
                      <a:cubicBezTo>
                        <a:pt x="32" y="0"/>
                        <a:pt x="65" y="-1"/>
                        <a:pt x="98" y="0"/>
                      </a:cubicBezTo>
                      <a:cubicBezTo>
                        <a:pt x="7933" y="0"/>
                        <a:pt x="15154" y="4243"/>
                        <a:pt x="18967" y="11088"/>
                      </a:cubicBezTo>
                      <a:lnTo>
                        <a:pt x="98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41" name="Line 62"/>
                <p:cNvCxnSpPr/>
                <p:nvPr/>
              </p:nvCxnSpPr>
              <p:spPr bwMode="auto">
                <a:xfrm>
                  <a:off x="7578" y="12949"/>
                  <a:ext cx="591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5" name="Line 63"/>
            <p:cNvCxnSpPr/>
            <p:nvPr/>
          </p:nvCxnSpPr>
          <p:spPr bwMode="auto">
            <a:xfrm flipV="1">
              <a:off x="1402025" y="182520"/>
              <a:ext cx="0" cy="1604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Line 64"/>
            <p:cNvCxnSpPr/>
            <p:nvPr/>
          </p:nvCxnSpPr>
          <p:spPr bwMode="auto">
            <a:xfrm flipH="1" flipV="1">
              <a:off x="1604257" y="182520"/>
              <a:ext cx="7647" cy="1604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65"/>
            <p:cNvCxnSpPr/>
            <p:nvPr/>
          </p:nvCxnSpPr>
          <p:spPr bwMode="auto">
            <a:xfrm>
              <a:off x="1611904" y="342967"/>
              <a:ext cx="1520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66"/>
            <p:cNvCxnSpPr/>
            <p:nvPr/>
          </p:nvCxnSpPr>
          <p:spPr bwMode="auto">
            <a:xfrm>
              <a:off x="1600008" y="990700"/>
              <a:ext cx="190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67"/>
            <p:cNvCxnSpPr/>
            <p:nvPr/>
          </p:nvCxnSpPr>
          <p:spPr bwMode="auto">
            <a:xfrm>
              <a:off x="1402025" y="228362"/>
              <a:ext cx="1979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68"/>
            <p:cNvCxnSpPr/>
            <p:nvPr/>
          </p:nvCxnSpPr>
          <p:spPr bwMode="auto">
            <a:xfrm>
              <a:off x="1714719" y="335327"/>
              <a:ext cx="0" cy="6477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69"/>
            <p:cNvCxnSpPr/>
            <p:nvPr/>
          </p:nvCxnSpPr>
          <p:spPr bwMode="auto">
            <a:xfrm>
              <a:off x="2876276" y="1706347"/>
              <a:ext cx="2285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70"/>
            <p:cNvCxnSpPr/>
            <p:nvPr/>
          </p:nvCxnSpPr>
          <p:spPr bwMode="auto">
            <a:xfrm>
              <a:off x="2888172" y="1904997"/>
              <a:ext cx="2362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71"/>
            <p:cNvCxnSpPr/>
            <p:nvPr/>
          </p:nvCxnSpPr>
          <p:spPr bwMode="auto">
            <a:xfrm flipV="1">
              <a:off x="2202454" y="1497511"/>
              <a:ext cx="0" cy="190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72"/>
            <p:cNvCxnSpPr/>
            <p:nvPr/>
          </p:nvCxnSpPr>
          <p:spPr bwMode="auto">
            <a:xfrm flipH="1" flipV="1">
              <a:off x="2880524" y="1516187"/>
              <a:ext cx="850" cy="197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73"/>
            <p:cNvCxnSpPr/>
            <p:nvPr/>
          </p:nvCxnSpPr>
          <p:spPr bwMode="auto">
            <a:xfrm>
              <a:off x="2210102" y="1580706"/>
              <a:ext cx="6661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74"/>
            <p:cNvCxnSpPr/>
            <p:nvPr/>
          </p:nvCxnSpPr>
          <p:spPr bwMode="auto">
            <a:xfrm>
              <a:off x="3002033" y="1706347"/>
              <a:ext cx="0" cy="1910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 Box 75"/>
            <p:cNvSpPr txBox="1">
              <a:spLocks noChangeArrowheads="1"/>
            </p:cNvSpPr>
            <p:nvPr/>
          </p:nvSpPr>
          <p:spPr bwMode="auto">
            <a:xfrm>
              <a:off x="2354553" y="1303106"/>
              <a:ext cx="419758" cy="247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>
                  <a:effectLst/>
                  <a:latin typeface="Calibri"/>
                  <a:ea typeface="Calibri"/>
                  <a:cs typeface="Times New Roman"/>
                </a:rPr>
                <a:t>b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8" name="Text Box 76"/>
            <p:cNvSpPr txBox="1">
              <a:spLocks noChangeArrowheads="1"/>
            </p:cNvSpPr>
            <p:nvPr/>
          </p:nvSpPr>
          <p:spPr bwMode="auto">
            <a:xfrm>
              <a:off x="1742760" y="494077"/>
              <a:ext cx="266810" cy="3234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>
                  <a:effectLst/>
                  <a:latin typeface="Calibri"/>
                  <a:ea typeface="Calibri"/>
                  <a:cs typeface="Times New Roman"/>
                </a:rPr>
                <a:t>h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" name="Text Box 77"/>
            <p:cNvSpPr txBox="1">
              <a:spLocks noChangeArrowheads="1"/>
            </p:cNvSpPr>
            <p:nvPr/>
          </p:nvSpPr>
          <p:spPr bwMode="auto">
            <a:xfrm>
              <a:off x="3063213" y="1661354"/>
              <a:ext cx="266810" cy="324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>
                  <a:effectLst/>
                  <a:latin typeface="Calibri"/>
                  <a:ea typeface="Calibri"/>
                  <a:cs typeface="Times New Roman"/>
                </a:rPr>
                <a:t>h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78" name="Прямоугольник 77"/>
          <p:cNvSpPr/>
          <p:nvPr/>
        </p:nvSpPr>
        <p:spPr>
          <a:xfrm>
            <a:off x="2361957" y="5379150"/>
            <a:ext cx="3446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Формы сечения жестких шин</a:t>
            </a:r>
          </a:p>
        </p:txBody>
      </p:sp>
    </p:spTree>
    <p:extLst>
      <p:ext uri="{BB962C8B-B14F-4D97-AF65-F5344CB8AC3E}">
        <p14:creationId xmlns:p14="http://schemas.microsoft.com/office/powerpoint/2010/main" val="1299420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0"/>
            <a:ext cx="10298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5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smtClean="0"/>
              <a:t>КАБЕЛИ</a:t>
            </a:r>
          </a:p>
        </p:txBody>
      </p:sp>
      <p:sp>
        <p:nvSpPr>
          <p:cNvPr id="65538" name="Rectangle 6"/>
          <p:cNvSpPr>
            <a:spLocks noGrp="1"/>
          </p:cNvSpPr>
          <p:nvPr>
            <p:ph type="body" idx="1"/>
          </p:nvPr>
        </p:nvSpPr>
        <p:spPr>
          <a:xfrm>
            <a:off x="677863" y="692150"/>
            <a:ext cx="10818812" cy="616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smtClean="0">
                <a:solidFill>
                  <a:schemeClr val="tx1"/>
                </a:solidFill>
              </a:rPr>
              <a:t>Кабелем называют устройство, предназначенное для передачи и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распределения электрической энергии и состоящее из одного или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нескольких изолированных друг от друга проводников (жил),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заключенных в герметическую защитную оболочку из резины,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пластмассы, алюминия или свинца.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Электрические кабели </a:t>
            </a:r>
            <a:r>
              <a:rPr lang="ru-RU" sz="2000" b="1" i="1" smtClean="0">
                <a:solidFill>
                  <a:schemeClr val="tx1"/>
                </a:solidFill>
              </a:rPr>
              <a:t>с металлическими жилами классифицируют по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smtClean="0">
                <a:solidFill>
                  <a:schemeClr val="tx1"/>
                </a:solidFill>
              </a:rPr>
              <a:t>величине напряжения, типу изоляции, назначению и т.д.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В соответствии с этим различают: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- силовые кабели (СК) низкого, среднего и высокого напряжения (для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питания силовых и осветительных электроустановок);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smtClean="0">
                <a:solidFill>
                  <a:schemeClr val="tx1"/>
                </a:solidFill>
              </a:rPr>
              <a:t>- </a:t>
            </a:r>
            <a:r>
              <a:rPr lang="ru-RU" sz="2000" b="1" smtClean="0">
                <a:solidFill>
                  <a:schemeClr val="tx1"/>
                </a:solidFill>
              </a:rPr>
              <a:t>силовые гибкие кабели (для питания передвижных установок);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smtClean="0">
                <a:solidFill>
                  <a:schemeClr val="tx1"/>
                </a:solidFill>
              </a:rPr>
              <a:t>- </a:t>
            </a:r>
            <a:r>
              <a:rPr lang="ru-RU" sz="2000" b="1" smtClean="0">
                <a:solidFill>
                  <a:schemeClr val="tx1"/>
                </a:solidFill>
              </a:rPr>
              <a:t>кабели управления;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smtClean="0">
                <a:solidFill>
                  <a:schemeClr val="tx1"/>
                </a:solidFill>
              </a:rPr>
              <a:t>- </a:t>
            </a:r>
            <a:r>
              <a:rPr lang="ru-RU" sz="2000" b="1" smtClean="0">
                <a:solidFill>
                  <a:schemeClr val="tx1"/>
                </a:solidFill>
              </a:rPr>
              <a:t>контрольные кабели (для создания цепей контроля, сигнализации);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smtClean="0">
                <a:solidFill>
                  <a:schemeClr val="tx1"/>
                </a:solidFill>
              </a:rPr>
              <a:t>- </a:t>
            </a:r>
            <a:r>
              <a:rPr lang="ru-RU" sz="2000" b="1" smtClean="0">
                <a:solidFill>
                  <a:schemeClr val="tx1"/>
                </a:solidFill>
              </a:rPr>
              <a:t>низковольтные провода и шнуры;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smtClean="0">
                <a:solidFill>
                  <a:schemeClr val="tx1"/>
                </a:solidFill>
              </a:rPr>
              <a:t>- </a:t>
            </a:r>
            <a:r>
              <a:rPr lang="ru-RU" sz="2000" b="1" smtClean="0">
                <a:solidFill>
                  <a:schemeClr val="tx1"/>
                </a:solidFill>
              </a:rPr>
              <a:t>кабели и провода связи;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smtClean="0">
                <a:solidFill>
                  <a:schemeClr val="tx1"/>
                </a:solidFill>
              </a:rPr>
              <a:t>- </a:t>
            </a:r>
            <a:r>
              <a:rPr lang="ru-RU" sz="2000" b="1" smtClean="0">
                <a:solidFill>
                  <a:schemeClr val="tx1"/>
                </a:solidFill>
              </a:rPr>
              <a:t>радиочастотные кабели.</a:t>
            </a:r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1470</Words>
  <Application>Microsoft Office PowerPoint</Application>
  <PresentationFormat>Произвольный</PresentationFormat>
  <Paragraphs>183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Аспект</vt:lpstr>
      <vt:lpstr>    Электрические станции и подстанции Раздел 4. Лекция 6.Проводники</vt:lpstr>
      <vt:lpstr>Проводники - товедущие части, соединяющие электрооборудование и аппараты.  Гибкие сталеалюминиевые, жесткие шины, кабели, комплектные токопроводы.  </vt:lpstr>
      <vt:lpstr>Сборные шины</vt:lpstr>
      <vt:lpstr>ОРУ 110 кВ с жесткой ошиновкой</vt:lpstr>
      <vt:lpstr>ОРУ 110 кВ с гибкой ошиновкой</vt:lpstr>
      <vt:lpstr>Гибкие провода АС, А</vt:lpstr>
      <vt:lpstr>Презентация PowerPoint</vt:lpstr>
      <vt:lpstr>Презентация PowerPoint</vt:lpstr>
      <vt:lpstr>КАБЕЛИ</vt:lpstr>
      <vt:lpstr>Презентация PowerPoint</vt:lpstr>
      <vt:lpstr>Презентация PowerPoint</vt:lpstr>
      <vt:lpstr>Презентация PowerPoint</vt:lpstr>
      <vt:lpstr>Кабели среднего напряжения</vt:lpstr>
      <vt:lpstr>Кабели с бумажной пропитанной изоляцией </vt:lpstr>
      <vt:lpstr>Кабели с поливинилхлоридной (ПВХ) изоляцией </vt:lpstr>
      <vt:lpstr>Кабели среднего напряжения</vt:lpstr>
      <vt:lpstr>Кабели среднего напряжения -со сшитой полиэтиленовой СПЭ изоляцией  </vt:lpstr>
      <vt:lpstr>Презентация PowerPoint</vt:lpstr>
      <vt:lpstr>Использование СПЭ-кабелей в мире: • в США и Канаде - 85%, • в Германии и Дании - 95%, • в Японии, Франции, Финляндии и Швеции - 100%, • в России - 5%. </vt:lpstr>
      <vt:lpstr>Недостатки СПЭ -изоляции </vt:lpstr>
      <vt:lpstr>Типичный дефект изоляции из СПЭ – водный триинг  </vt:lpstr>
      <vt:lpstr>Кабели высокого напряжения</vt:lpstr>
      <vt:lpstr>Маслонаполненный кабель 110 кВ</vt:lpstr>
      <vt:lpstr>Газонаполненный кабель</vt:lpstr>
      <vt:lpstr>Кабель СВН 500 кВ с изоляцией СПЭ</vt:lpstr>
      <vt:lpstr>Самонесущие изолированные провода СИП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Условные графические обозначения в электрических схемах</dc:title>
  <dc:creator>pln.ndkv@gmail.com</dc:creator>
  <cp:lastModifiedBy>Home</cp:lastModifiedBy>
  <cp:revision>39</cp:revision>
  <dcterms:created xsi:type="dcterms:W3CDTF">2019-10-22T18:27:33Z</dcterms:created>
  <dcterms:modified xsi:type="dcterms:W3CDTF">2024-02-19T12:47:27Z</dcterms:modified>
</cp:coreProperties>
</file>