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300" r:id="rId2"/>
    <p:sldId id="346" r:id="rId3"/>
    <p:sldId id="347" r:id="rId4"/>
    <p:sldId id="393" r:id="rId5"/>
    <p:sldId id="394" r:id="rId6"/>
    <p:sldId id="395" r:id="rId7"/>
    <p:sldId id="396" r:id="rId8"/>
    <p:sldId id="397" r:id="rId9"/>
    <p:sldId id="398" r:id="rId10"/>
    <p:sldId id="399" r:id="rId11"/>
    <p:sldId id="390" r:id="rId12"/>
    <p:sldId id="400" r:id="rId13"/>
    <p:sldId id="401" r:id="rId14"/>
    <p:sldId id="402" r:id="rId15"/>
    <p:sldId id="391" r:id="rId16"/>
    <p:sldId id="403" r:id="rId17"/>
    <p:sldId id="404" r:id="rId18"/>
    <p:sldId id="405" r:id="rId19"/>
    <p:sldId id="406" r:id="rId20"/>
    <p:sldId id="407" r:id="rId21"/>
    <p:sldId id="408" r:id="rId22"/>
    <p:sldId id="409" r:id="rId23"/>
    <p:sldId id="410" r:id="rId24"/>
    <p:sldId id="392" r:id="rId25"/>
    <p:sldId id="411" r:id="rId26"/>
    <p:sldId id="412" r:id="rId27"/>
    <p:sldId id="413" r:id="rId28"/>
    <p:sldId id="414" r:id="rId29"/>
    <p:sldId id="415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820" autoAdjust="0"/>
    <p:restoredTop sz="94660"/>
  </p:normalViewPr>
  <p:slideViewPr>
    <p:cSldViewPr>
      <p:cViewPr varScale="1">
        <p:scale>
          <a:sx n="78" d="100"/>
          <a:sy n="78" d="100"/>
        </p:scale>
        <p:origin x="-102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0645D6-04C1-49DF-B8B1-3A6B0C47C124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E0883B-AEFB-4DB0-85A6-D9460B22A0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357166"/>
            <a:ext cx="8543956" cy="5768997"/>
          </a:xfrm>
        </p:spPr>
        <p:txBody>
          <a:bodyPr/>
          <a:lstStyle/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Лекция:</a:t>
            </a:r>
          </a:p>
          <a:p>
            <a:pPr algn="ctr">
              <a:buNone/>
            </a:pPr>
            <a:r>
              <a:rPr lang="ru-RU" b="1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ПОСТРОЕНИЕ МАТЕМАТИЧЕСКИХ МОДЕЛЕЙ</a:t>
            </a: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214282" y="285728"/>
            <a:ext cx="8715436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90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Особенности процесса моделирования в целом: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89000" algn="l"/>
              </a:tabLst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914400" marR="0" lvl="1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>
                <a:tab pos="8890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Построение модели представляет собой не однократный акт, а процесс последовательных приближений, в основе которого лежит самообучение исследователя.</a:t>
            </a:r>
          </a:p>
          <a:p>
            <a:pPr marL="914400" marR="0" lvl="1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890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890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 Процесс моделирования соединяет в себе требования к ясно понимаемому существу решаемой задачи, с одной стороны, и активному владению теорией, математическим аппаратом и методами – с другой стороны. Кроме того, необходимы хорошие знания возможностей вычислительной техники и ее использования.</a:t>
            </a: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890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890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 Процесс построения модели является познавательной деятельностью и представляет собой важнейшую составную часть решения задачи в целом.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42860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2. Аналитический метод построения математических моделей</a:t>
            </a: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1997839"/>
            <a:ext cx="64294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Существует огромное множество моделей-«заготовок», которые могут и должны быть использованы при решении задач на основе моделирования. </a:t>
            </a:r>
          </a:p>
          <a:p>
            <a:r>
              <a:rPr lang="ru-RU" sz="2000" b="1" dirty="0" smtClean="0"/>
              <a:t>Все эти заготовки получены на основе универсальных законов, таких, как закон сохранения вещества и энергии, начала термодинамики, закон всемирного тяготения. 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302359"/>
            <a:ext cx="8429652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Возможность и рациональность теоретического подхода к моделированию некоторого объекта определяется целым рядом практически неподдающихся формальному анализу факторов, к числу которых относятся: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04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степень изученности данного класса объектов и наличие теоретической базы, достаточной для модельного описания объекта в соответствии с требованиями решаемой задачи;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04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приемлемость ограничений и допущений, содержащихся в исходных теоретических построениях, применительно к условиям и требованиям решаемой задачи;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04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специфические свойства объекта-оригинала (степень сложности и размерность модели, возможность линеаризации, возможность и удобство применения стандартных, например частотных, методов для исследования модели объекта и т. п.);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04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возможность и удобство введения в теоретическую модель необходимой дополнительной информации, получаемой опытным путем;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048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возможность экспериментального исследования объекта-оригинала; В основе аналитических моделей, как правило, лежат балансовые соотношения, связывающие входные и выходные переменные. Эти соотношения представляют собой частные проявления законов сохранения вещества и энергии.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285728"/>
            <a:ext cx="885831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Пример.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протекании тока по проводу воздушной ЛЭП в соответствии с законом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Джоуля-Ленца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происходит нагревание проводника: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ymbol" pitchFamily="18" charset="2"/>
                <a:cs typeface="Times New Roman" pitchFamily="18" charset="0"/>
              </a:rPr>
              <a:t>=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I </a:t>
            </a:r>
            <a:r>
              <a:rPr kumimoji="0" lang="ru-RU" sz="20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R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                               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(4.2)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где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количество теплоты, выделяемое в проводнике с сопротивлением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при протекании по нему тока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течение времени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Если бы не было отвода тепла от проводника, температура проводника возрастала бы неограниченно. Охлаждение проводника происходит лучеиспусканием, конвекцией и теплопередачей из-за наличия теплопроводности окружающей среды.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 условиям сохранения физико-механических характеристик проводов воздушных линий электропередачи температура, до которой могут нагреваться провода, ограничена некоторым значением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(как правило 70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ºС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Это связано с ограничением тока, протекающего по проводу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1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доп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Вычислить значение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1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доп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позволяет математическое соотношение, выведенное из баланса количества теплоты, создаваемого в отрезке проводника, и отведенного количества теплоты в единицу времени.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500042"/>
            <a:ext cx="735811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Лучеиспускание при </a:t>
            </a:r>
            <a:r>
              <a:rPr lang="ru-RU" sz="2000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θ </a:t>
            </a:r>
            <a:r>
              <a:rPr lang="ru-RU" sz="20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&lt; 100 </a:t>
            </a:r>
            <a:r>
              <a:rPr lang="ru-RU" sz="2000" b="1" dirty="0" err="1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ºС </a:t>
            </a: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незначительно, а теплопроводность окружающего проводник воздуха мала, следовательно, в основном охлаждение идет за счет конвекции воздуха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714488"/>
            <a:ext cx="8572560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3.  Методы идентификации технических объектов</a:t>
            </a: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85918" y="1428736"/>
            <a:ext cx="692945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основе всех весьма многочисленных методов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идентификации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лежит идея эксперимента с «черным ящиком», которая была введена в оборот Нобертом Винером и обстоятельно развита Россом Эшби.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57158" y="3143248"/>
            <a:ext cx="707236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Идентификация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является инструментом моделирования тех объектов, которые из-за сложности или недостаточной изученности, а также из-за обилия случайных факторов не могут быть исследованы на основе существующих теоретических представлений.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 помощью определенных вычислительных средств и программного обеспечения (алгоритма идентификации) строится модель объекта.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28604"/>
            <a:ext cx="8715436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42844" y="5286388"/>
            <a:ext cx="871543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Принципиальная схема идентификации, на которой приведены результаты наблюдений за входами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…,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выходами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y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…,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0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объекта и по которой с помощью алгоритма идентификации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строится модель объекта.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786182" y="214290"/>
            <a:ext cx="492919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предельном (теоретическом) случае «черный ящик» представляет собой некоторую систему, о структуре и внутренних свойствах которой неизвестно решительно ничего.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357686" y="207167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Зато входы, т.е. внешние воздействия (факторы),  выходы, представляющие собой реакции на внешние воздействия, доступны для наблюдения (измерений) в течение неограниченного времени. </a:t>
            </a:r>
            <a:endParaRPr lang="ru-RU" dirty="0"/>
          </a:p>
        </p:txBody>
      </p:sp>
      <p:pic>
        <p:nvPicPr>
          <p:cNvPr id="7" name="Рисунок 6"/>
          <p:cNvPicPr/>
          <p:nvPr/>
        </p:nvPicPr>
        <p:blipFill>
          <a:blip r:embed="rId2"/>
          <a:srcRect r="52406"/>
          <a:stretch>
            <a:fillRect/>
          </a:stretch>
        </p:blipFill>
        <p:spPr bwMode="auto">
          <a:xfrm>
            <a:off x="0" y="1214422"/>
            <a:ext cx="3429024" cy="421484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accent1"/>
            </a:solidFill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pic>
      <p:sp>
        <p:nvSpPr>
          <p:cNvPr id="9" name="Полилиния 8"/>
          <p:cNvSpPr/>
          <p:nvPr/>
        </p:nvSpPr>
        <p:spPr>
          <a:xfrm>
            <a:off x="-24384" y="3852672"/>
            <a:ext cx="927301" cy="1511808"/>
          </a:xfrm>
          <a:custGeom>
            <a:avLst/>
            <a:gdLst>
              <a:gd name="connsiteX0" fmla="*/ 146304 w 927301"/>
              <a:gd name="connsiteY0" fmla="*/ 207264 h 1511808"/>
              <a:gd name="connsiteX1" fmla="*/ 170688 w 927301"/>
              <a:gd name="connsiteY1" fmla="*/ 353568 h 1511808"/>
              <a:gd name="connsiteX2" fmla="*/ 146304 w 927301"/>
              <a:gd name="connsiteY2" fmla="*/ 426720 h 1511808"/>
              <a:gd name="connsiteX3" fmla="*/ 109728 w 927301"/>
              <a:gd name="connsiteY3" fmla="*/ 573024 h 1511808"/>
              <a:gd name="connsiteX4" fmla="*/ 85344 w 927301"/>
              <a:gd name="connsiteY4" fmla="*/ 646176 h 1511808"/>
              <a:gd name="connsiteX5" fmla="*/ 24384 w 927301"/>
              <a:gd name="connsiteY5" fmla="*/ 731520 h 1511808"/>
              <a:gd name="connsiteX6" fmla="*/ 12192 w 927301"/>
              <a:gd name="connsiteY6" fmla="*/ 816864 h 1511808"/>
              <a:gd name="connsiteX7" fmla="*/ 0 w 927301"/>
              <a:gd name="connsiteY7" fmla="*/ 865632 h 1511808"/>
              <a:gd name="connsiteX8" fmla="*/ 24384 w 927301"/>
              <a:gd name="connsiteY8" fmla="*/ 1060704 h 1511808"/>
              <a:gd name="connsiteX9" fmla="*/ 36576 w 927301"/>
              <a:gd name="connsiteY9" fmla="*/ 1097280 h 1511808"/>
              <a:gd name="connsiteX10" fmla="*/ 48768 w 927301"/>
              <a:gd name="connsiteY10" fmla="*/ 1146048 h 1511808"/>
              <a:gd name="connsiteX11" fmla="*/ 73152 w 927301"/>
              <a:gd name="connsiteY11" fmla="*/ 1182624 h 1511808"/>
              <a:gd name="connsiteX12" fmla="*/ 97536 w 927301"/>
              <a:gd name="connsiteY12" fmla="*/ 1255776 h 1511808"/>
              <a:gd name="connsiteX13" fmla="*/ 121920 w 927301"/>
              <a:gd name="connsiteY13" fmla="*/ 1402080 h 1511808"/>
              <a:gd name="connsiteX14" fmla="*/ 146304 w 927301"/>
              <a:gd name="connsiteY14" fmla="*/ 1438656 h 1511808"/>
              <a:gd name="connsiteX15" fmla="*/ 158496 w 927301"/>
              <a:gd name="connsiteY15" fmla="*/ 1475232 h 1511808"/>
              <a:gd name="connsiteX16" fmla="*/ 280416 w 927301"/>
              <a:gd name="connsiteY16" fmla="*/ 1511808 h 1511808"/>
              <a:gd name="connsiteX17" fmla="*/ 536448 w 927301"/>
              <a:gd name="connsiteY17" fmla="*/ 1499616 h 1511808"/>
              <a:gd name="connsiteX18" fmla="*/ 621792 w 927301"/>
              <a:gd name="connsiteY18" fmla="*/ 1463040 h 1511808"/>
              <a:gd name="connsiteX19" fmla="*/ 670560 w 927301"/>
              <a:gd name="connsiteY19" fmla="*/ 1450848 h 1511808"/>
              <a:gd name="connsiteX20" fmla="*/ 707136 w 927301"/>
              <a:gd name="connsiteY20" fmla="*/ 1438656 h 1511808"/>
              <a:gd name="connsiteX21" fmla="*/ 768096 w 927301"/>
              <a:gd name="connsiteY21" fmla="*/ 1365504 h 1511808"/>
              <a:gd name="connsiteX22" fmla="*/ 804672 w 927301"/>
              <a:gd name="connsiteY22" fmla="*/ 1292352 h 1511808"/>
              <a:gd name="connsiteX23" fmla="*/ 829056 w 927301"/>
              <a:gd name="connsiteY23" fmla="*/ 1194816 h 1511808"/>
              <a:gd name="connsiteX24" fmla="*/ 853440 w 927301"/>
              <a:gd name="connsiteY24" fmla="*/ 1097280 h 1511808"/>
              <a:gd name="connsiteX25" fmla="*/ 877824 w 927301"/>
              <a:gd name="connsiteY25" fmla="*/ 1011936 h 1511808"/>
              <a:gd name="connsiteX26" fmla="*/ 890016 w 927301"/>
              <a:gd name="connsiteY26" fmla="*/ 938784 h 1511808"/>
              <a:gd name="connsiteX27" fmla="*/ 902208 w 927301"/>
              <a:gd name="connsiteY27" fmla="*/ 768096 h 1511808"/>
              <a:gd name="connsiteX28" fmla="*/ 914400 w 927301"/>
              <a:gd name="connsiteY28" fmla="*/ 670560 h 1511808"/>
              <a:gd name="connsiteX29" fmla="*/ 890016 w 927301"/>
              <a:gd name="connsiteY29" fmla="*/ 377952 h 1511808"/>
              <a:gd name="connsiteX30" fmla="*/ 877824 w 927301"/>
              <a:gd name="connsiteY30" fmla="*/ 292608 h 1511808"/>
              <a:gd name="connsiteX31" fmla="*/ 841248 w 927301"/>
              <a:gd name="connsiteY31" fmla="*/ 182880 h 1511808"/>
              <a:gd name="connsiteX32" fmla="*/ 804672 w 927301"/>
              <a:gd name="connsiteY32" fmla="*/ 85344 h 1511808"/>
              <a:gd name="connsiteX33" fmla="*/ 682752 w 927301"/>
              <a:gd name="connsiteY33" fmla="*/ 12192 h 1511808"/>
              <a:gd name="connsiteX34" fmla="*/ 633984 w 927301"/>
              <a:gd name="connsiteY34" fmla="*/ 0 h 1511808"/>
              <a:gd name="connsiteX35" fmla="*/ 365760 w 927301"/>
              <a:gd name="connsiteY35" fmla="*/ 24384 h 1511808"/>
              <a:gd name="connsiteX36" fmla="*/ 292608 w 927301"/>
              <a:gd name="connsiteY36" fmla="*/ 48768 h 1511808"/>
              <a:gd name="connsiteX37" fmla="*/ 182880 w 927301"/>
              <a:gd name="connsiteY37" fmla="*/ 97536 h 1511808"/>
              <a:gd name="connsiteX38" fmla="*/ 146304 w 927301"/>
              <a:gd name="connsiteY38" fmla="*/ 109728 h 1511808"/>
              <a:gd name="connsiteX39" fmla="*/ 121920 w 927301"/>
              <a:gd name="connsiteY39" fmla="*/ 146304 h 1511808"/>
              <a:gd name="connsiteX40" fmla="*/ 134112 w 927301"/>
              <a:gd name="connsiteY40" fmla="*/ 219456 h 1511808"/>
              <a:gd name="connsiteX41" fmla="*/ 146304 w 927301"/>
              <a:gd name="connsiteY41" fmla="*/ 207264 h 1511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927301" h="1511808">
                <a:moveTo>
                  <a:pt x="146304" y="207264"/>
                </a:moveTo>
                <a:cubicBezTo>
                  <a:pt x="152400" y="229616"/>
                  <a:pt x="193574" y="246767"/>
                  <a:pt x="170688" y="353568"/>
                </a:cubicBezTo>
                <a:cubicBezTo>
                  <a:pt x="165302" y="378700"/>
                  <a:pt x="146304" y="426720"/>
                  <a:pt x="146304" y="426720"/>
                </a:cubicBezTo>
                <a:cubicBezTo>
                  <a:pt x="125460" y="593472"/>
                  <a:pt x="152314" y="466560"/>
                  <a:pt x="109728" y="573024"/>
                </a:cubicBezTo>
                <a:cubicBezTo>
                  <a:pt x="100182" y="596889"/>
                  <a:pt x="100766" y="625614"/>
                  <a:pt x="85344" y="646176"/>
                </a:cubicBezTo>
                <a:cubicBezTo>
                  <a:pt x="39976" y="706666"/>
                  <a:pt x="60040" y="678037"/>
                  <a:pt x="24384" y="731520"/>
                </a:cubicBezTo>
                <a:cubicBezTo>
                  <a:pt x="20320" y="759968"/>
                  <a:pt x="17333" y="788591"/>
                  <a:pt x="12192" y="816864"/>
                </a:cubicBezTo>
                <a:cubicBezTo>
                  <a:pt x="9195" y="833350"/>
                  <a:pt x="0" y="848876"/>
                  <a:pt x="0" y="865632"/>
                </a:cubicBezTo>
                <a:cubicBezTo>
                  <a:pt x="0" y="945957"/>
                  <a:pt x="4974" y="992769"/>
                  <a:pt x="24384" y="1060704"/>
                </a:cubicBezTo>
                <a:cubicBezTo>
                  <a:pt x="27915" y="1073061"/>
                  <a:pt x="33045" y="1084923"/>
                  <a:pt x="36576" y="1097280"/>
                </a:cubicBezTo>
                <a:cubicBezTo>
                  <a:pt x="41179" y="1113392"/>
                  <a:pt x="42167" y="1130647"/>
                  <a:pt x="48768" y="1146048"/>
                </a:cubicBezTo>
                <a:cubicBezTo>
                  <a:pt x="54540" y="1159516"/>
                  <a:pt x="67201" y="1169234"/>
                  <a:pt x="73152" y="1182624"/>
                </a:cubicBezTo>
                <a:cubicBezTo>
                  <a:pt x="83591" y="1206112"/>
                  <a:pt x="97536" y="1255776"/>
                  <a:pt x="97536" y="1255776"/>
                </a:cubicBezTo>
                <a:cubicBezTo>
                  <a:pt x="101399" y="1290543"/>
                  <a:pt x="101495" y="1361229"/>
                  <a:pt x="121920" y="1402080"/>
                </a:cubicBezTo>
                <a:cubicBezTo>
                  <a:pt x="128473" y="1415186"/>
                  <a:pt x="139751" y="1425550"/>
                  <a:pt x="146304" y="1438656"/>
                </a:cubicBezTo>
                <a:cubicBezTo>
                  <a:pt x="152051" y="1450151"/>
                  <a:pt x="148038" y="1467762"/>
                  <a:pt x="158496" y="1475232"/>
                </a:cubicBezTo>
                <a:cubicBezTo>
                  <a:pt x="174479" y="1486648"/>
                  <a:pt x="254345" y="1505290"/>
                  <a:pt x="280416" y="1511808"/>
                </a:cubicBezTo>
                <a:cubicBezTo>
                  <a:pt x="365760" y="1507744"/>
                  <a:pt x="451302" y="1506711"/>
                  <a:pt x="536448" y="1499616"/>
                </a:cubicBezTo>
                <a:cubicBezTo>
                  <a:pt x="562399" y="1497453"/>
                  <a:pt x="600940" y="1470860"/>
                  <a:pt x="621792" y="1463040"/>
                </a:cubicBezTo>
                <a:cubicBezTo>
                  <a:pt x="637481" y="1457156"/>
                  <a:pt x="654448" y="1455451"/>
                  <a:pt x="670560" y="1450848"/>
                </a:cubicBezTo>
                <a:cubicBezTo>
                  <a:pt x="682917" y="1447317"/>
                  <a:pt x="694944" y="1442720"/>
                  <a:pt x="707136" y="1438656"/>
                </a:cubicBezTo>
                <a:cubicBezTo>
                  <a:pt x="734100" y="1411692"/>
                  <a:pt x="751122" y="1399452"/>
                  <a:pt x="768096" y="1365504"/>
                </a:cubicBezTo>
                <a:cubicBezTo>
                  <a:pt x="818573" y="1264550"/>
                  <a:pt x="734791" y="1397174"/>
                  <a:pt x="804672" y="1292352"/>
                </a:cubicBezTo>
                <a:cubicBezTo>
                  <a:pt x="834497" y="1143227"/>
                  <a:pt x="800938" y="1297914"/>
                  <a:pt x="829056" y="1194816"/>
                </a:cubicBezTo>
                <a:cubicBezTo>
                  <a:pt x="837874" y="1162484"/>
                  <a:pt x="842842" y="1129073"/>
                  <a:pt x="853440" y="1097280"/>
                </a:cubicBezTo>
                <a:cubicBezTo>
                  <a:pt x="865060" y="1062420"/>
                  <a:pt x="870170" y="1050208"/>
                  <a:pt x="877824" y="1011936"/>
                </a:cubicBezTo>
                <a:cubicBezTo>
                  <a:pt x="882672" y="987696"/>
                  <a:pt x="885952" y="963168"/>
                  <a:pt x="890016" y="938784"/>
                </a:cubicBezTo>
                <a:cubicBezTo>
                  <a:pt x="894080" y="881888"/>
                  <a:pt x="897044" y="824903"/>
                  <a:pt x="902208" y="768096"/>
                </a:cubicBezTo>
                <a:cubicBezTo>
                  <a:pt x="905174" y="735466"/>
                  <a:pt x="914400" y="703325"/>
                  <a:pt x="914400" y="670560"/>
                </a:cubicBezTo>
                <a:cubicBezTo>
                  <a:pt x="914400" y="440101"/>
                  <a:pt x="927301" y="489807"/>
                  <a:pt x="890016" y="377952"/>
                </a:cubicBezTo>
                <a:cubicBezTo>
                  <a:pt x="885952" y="349504"/>
                  <a:pt x="884286" y="320609"/>
                  <a:pt x="877824" y="292608"/>
                </a:cubicBezTo>
                <a:cubicBezTo>
                  <a:pt x="841248" y="134112"/>
                  <a:pt x="865632" y="280416"/>
                  <a:pt x="841248" y="182880"/>
                </a:cubicBezTo>
                <a:cubicBezTo>
                  <a:pt x="834445" y="155666"/>
                  <a:pt x="825924" y="106596"/>
                  <a:pt x="804672" y="85344"/>
                </a:cubicBezTo>
                <a:cubicBezTo>
                  <a:pt x="787658" y="68330"/>
                  <a:pt x="713538" y="23737"/>
                  <a:pt x="682752" y="12192"/>
                </a:cubicBezTo>
                <a:cubicBezTo>
                  <a:pt x="667063" y="6308"/>
                  <a:pt x="650240" y="4064"/>
                  <a:pt x="633984" y="0"/>
                </a:cubicBezTo>
                <a:cubicBezTo>
                  <a:pt x="588518" y="3031"/>
                  <a:pt x="433465" y="8760"/>
                  <a:pt x="365760" y="24384"/>
                </a:cubicBezTo>
                <a:cubicBezTo>
                  <a:pt x="340715" y="30164"/>
                  <a:pt x="313994" y="34511"/>
                  <a:pt x="292608" y="48768"/>
                </a:cubicBezTo>
                <a:cubicBezTo>
                  <a:pt x="234646" y="87409"/>
                  <a:pt x="269933" y="68518"/>
                  <a:pt x="182880" y="97536"/>
                </a:cubicBezTo>
                <a:lnTo>
                  <a:pt x="146304" y="109728"/>
                </a:lnTo>
                <a:cubicBezTo>
                  <a:pt x="138176" y="121920"/>
                  <a:pt x="123538" y="131741"/>
                  <a:pt x="121920" y="146304"/>
                </a:cubicBezTo>
                <a:cubicBezTo>
                  <a:pt x="119190" y="170873"/>
                  <a:pt x="130616" y="194984"/>
                  <a:pt x="134112" y="219456"/>
                </a:cubicBezTo>
                <a:cubicBezTo>
                  <a:pt x="134687" y="223479"/>
                  <a:pt x="140208" y="184912"/>
                  <a:pt x="146304" y="207264"/>
                </a:cubicBezTo>
                <a:close/>
              </a:path>
            </a:pathLst>
          </a:custGeom>
          <a:solidFill>
            <a:srgbClr val="FF0000">
              <a:alpha val="0"/>
            </a:srgb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809846" y="4031604"/>
            <a:ext cx="1774858" cy="1152503"/>
          </a:xfrm>
          <a:custGeom>
            <a:avLst/>
            <a:gdLst>
              <a:gd name="connsiteX0" fmla="*/ 689770 w 1774858"/>
              <a:gd name="connsiteY0" fmla="*/ 711084 h 1152503"/>
              <a:gd name="connsiteX1" fmla="*/ 506890 w 1774858"/>
              <a:gd name="connsiteY1" fmla="*/ 723276 h 1152503"/>
              <a:gd name="connsiteX2" fmla="*/ 555658 w 1774858"/>
              <a:gd name="connsiteY2" fmla="*/ 735468 h 1152503"/>
              <a:gd name="connsiteX3" fmla="*/ 616618 w 1774858"/>
              <a:gd name="connsiteY3" fmla="*/ 747660 h 1152503"/>
              <a:gd name="connsiteX4" fmla="*/ 1274986 w 1774858"/>
              <a:gd name="connsiteY4" fmla="*/ 735468 h 1152503"/>
              <a:gd name="connsiteX5" fmla="*/ 1226218 w 1774858"/>
              <a:gd name="connsiteY5" fmla="*/ 711084 h 1152503"/>
              <a:gd name="connsiteX6" fmla="*/ 1128682 w 1774858"/>
              <a:gd name="connsiteY6" fmla="*/ 686700 h 1152503"/>
              <a:gd name="connsiteX7" fmla="*/ 604426 w 1774858"/>
              <a:gd name="connsiteY7" fmla="*/ 698892 h 1152503"/>
              <a:gd name="connsiteX8" fmla="*/ 677578 w 1774858"/>
              <a:gd name="connsiteY8" fmla="*/ 723276 h 1152503"/>
              <a:gd name="connsiteX9" fmla="*/ 823882 w 1774858"/>
              <a:gd name="connsiteY9" fmla="*/ 759852 h 1152503"/>
              <a:gd name="connsiteX10" fmla="*/ 872650 w 1774858"/>
              <a:gd name="connsiteY10" fmla="*/ 772044 h 1152503"/>
              <a:gd name="connsiteX11" fmla="*/ 909226 w 1774858"/>
              <a:gd name="connsiteY11" fmla="*/ 784236 h 1152503"/>
              <a:gd name="connsiteX12" fmla="*/ 848266 w 1774858"/>
              <a:gd name="connsiteY12" fmla="*/ 759852 h 1152503"/>
              <a:gd name="connsiteX13" fmla="*/ 324010 w 1774858"/>
              <a:gd name="connsiteY13" fmla="*/ 772044 h 1152503"/>
              <a:gd name="connsiteX14" fmla="*/ 384970 w 1774858"/>
              <a:gd name="connsiteY14" fmla="*/ 784236 h 1152503"/>
              <a:gd name="connsiteX15" fmla="*/ 531274 w 1774858"/>
              <a:gd name="connsiteY15" fmla="*/ 796428 h 1152503"/>
              <a:gd name="connsiteX16" fmla="*/ 1055530 w 1774858"/>
              <a:gd name="connsiteY16" fmla="*/ 784236 h 1152503"/>
              <a:gd name="connsiteX17" fmla="*/ 1092106 w 1774858"/>
              <a:gd name="connsiteY17" fmla="*/ 772044 h 1152503"/>
              <a:gd name="connsiteX18" fmla="*/ 762922 w 1774858"/>
              <a:gd name="connsiteY18" fmla="*/ 784236 h 1152503"/>
              <a:gd name="connsiteX19" fmla="*/ 738538 w 1774858"/>
              <a:gd name="connsiteY19" fmla="*/ 820812 h 1152503"/>
              <a:gd name="connsiteX20" fmla="*/ 836074 w 1774858"/>
              <a:gd name="connsiteY20" fmla="*/ 845196 h 1152503"/>
              <a:gd name="connsiteX21" fmla="*/ 1055530 w 1774858"/>
              <a:gd name="connsiteY21" fmla="*/ 869580 h 1152503"/>
              <a:gd name="connsiteX22" fmla="*/ 641002 w 1774858"/>
              <a:gd name="connsiteY22" fmla="*/ 881772 h 1152503"/>
              <a:gd name="connsiteX23" fmla="*/ 689770 w 1774858"/>
              <a:gd name="connsiteY23" fmla="*/ 893964 h 1152503"/>
              <a:gd name="connsiteX24" fmla="*/ 616618 w 1774858"/>
              <a:gd name="connsiteY24" fmla="*/ 906156 h 1152503"/>
              <a:gd name="connsiteX25" fmla="*/ 567850 w 1774858"/>
              <a:gd name="connsiteY25" fmla="*/ 918348 h 1152503"/>
              <a:gd name="connsiteX26" fmla="*/ 592234 w 1774858"/>
              <a:gd name="connsiteY26" fmla="*/ 954924 h 1152503"/>
              <a:gd name="connsiteX27" fmla="*/ 665386 w 1774858"/>
              <a:gd name="connsiteY27" fmla="*/ 967116 h 1152503"/>
              <a:gd name="connsiteX28" fmla="*/ 726346 w 1774858"/>
              <a:gd name="connsiteY28" fmla="*/ 979308 h 1152503"/>
              <a:gd name="connsiteX29" fmla="*/ 799498 w 1774858"/>
              <a:gd name="connsiteY29" fmla="*/ 967116 h 1152503"/>
              <a:gd name="connsiteX30" fmla="*/ 701962 w 1774858"/>
              <a:gd name="connsiteY30" fmla="*/ 942732 h 1152503"/>
              <a:gd name="connsiteX31" fmla="*/ 665386 w 1774858"/>
              <a:gd name="connsiteY31" fmla="*/ 930540 h 1152503"/>
              <a:gd name="connsiteX32" fmla="*/ 726346 w 1774858"/>
              <a:gd name="connsiteY32" fmla="*/ 942732 h 1152503"/>
              <a:gd name="connsiteX33" fmla="*/ 1079914 w 1774858"/>
              <a:gd name="connsiteY33" fmla="*/ 930540 h 1152503"/>
              <a:gd name="connsiteX34" fmla="*/ 1043338 w 1774858"/>
              <a:gd name="connsiteY34" fmla="*/ 918348 h 1152503"/>
              <a:gd name="connsiteX35" fmla="*/ 726346 w 1774858"/>
              <a:gd name="connsiteY35" fmla="*/ 930540 h 1152503"/>
              <a:gd name="connsiteX36" fmla="*/ 665386 w 1774858"/>
              <a:gd name="connsiteY36" fmla="*/ 942732 h 1152503"/>
              <a:gd name="connsiteX37" fmla="*/ 701962 w 1774858"/>
              <a:gd name="connsiteY37" fmla="*/ 967116 h 1152503"/>
              <a:gd name="connsiteX38" fmla="*/ 1189642 w 1774858"/>
              <a:gd name="connsiteY38" fmla="*/ 954924 h 1152503"/>
              <a:gd name="connsiteX39" fmla="*/ 1043338 w 1774858"/>
              <a:gd name="connsiteY39" fmla="*/ 967116 h 1152503"/>
              <a:gd name="connsiteX40" fmla="*/ 1079914 w 1774858"/>
              <a:gd name="connsiteY40" fmla="*/ 979308 h 1152503"/>
              <a:gd name="connsiteX41" fmla="*/ 1726090 w 1774858"/>
              <a:gd name="connsiteY41" fmla="*/ 967116 h 1152503"/>
              <a:gd name="connsiteX42" fmla="*/ 1628554 w 1774858"/>
              <a:gd name="connsiteY42" fmla="*/ 954924 h 1152503"/>
              <a:gd name="connsiteX43" fmla="*/ 1567594 w 1774858"/>
              <a:gd name="connsiteY43" fmla="*/ 942732 h 1152503"/>
              <a:gd name="connsiteX44" fmla="*/ 1189642 w 1774858"/>
              <a:gd name="connsiteY44" fmla="*/ 930540 h 1152503"/>
              <a:gd name="connsiteX45" fmla="*/ 1421290 w 1774858"/>
              <a:gd name="connsiteY45" fmla="*/ 906156 h 1152503"/>
              <a:gd name="connsiteX46" fmla="*/ 1457866 w 1774858"/>
              <a:gd name="connsiteY46" fmla="*/ 893964 h 1152503"/>
              <a:gd name="connsiteX47" fmla="*/ 1433482 w 1774858"/>
              <a:gd name="connsiteY47" fmla="*/ 857388 h 1152503"/>
              <a:gd name="connsiteX48" fmla="*/ 1396906 w 1774858"/>
              <a:gd name="connsiteY48" fmla="*/ 845196 h 1152503"/>
              <a:gd name="connsiteX49" fmla="*/ 1299370 w 1774858"/>
              <a:gd name="connsiteY49" fmla="*/ 820812 h 1152503"/>
              <a:gd name="connsiteX50" fmla="*/ 1214026 w 1774858"/>
              <a:gd name="connsiteY50" fmla="*/ 796428 h 1152503"/>
              <a:gd name="connsiteX51" fmla="*/ 1494442 w 1774858"/>
              <a:gd name="connsiteY51" fmla="*/ 747660 h 1152503"/>
              <a:gd name="connsiteX52" fmla="*/ 1531018 w 1774858"/>
              <a:gd name="connsiteY52" fmla="*/ 735468 h 1152503"/>
              <a:gd name="connsiteX53" fmla="*/ 1579786 w 1774858"/>
              <a:gd name="connsiteY53" fmla="*/ 723276 h 1152503"/>
              <a:gd name="connsiteX54" fmla="*/ 1262794 w 1774858"/>
              <a:gd name="connsiteY54" fmla="*/ 711084 h 1152503"/>
              <a:gd name="connsiteX55" fmla="*/ 1348138 w 1774858"/>
              <a:gd name="connsiteY55" fmla="*/ 698892 h 1152503"/>
              <a:gd name="connsiteX56" fmla="*/ 1409098 w 1774858"/>
              <a:gd name="connsiteY56" fmla="*/ 686700 h 1152503"/>
              <a:gd name="connsiteX57" fmla="*/ 1652938 w 1774858"/>
              <a:gd name="connsiteY57" fmla="*/ 674508 h 1152503"/>
              <a:gd name="connsiteX58" fmla="*/ 1713898 w 1774858"/>
              <a:gd name="connsiteY58" fmla="*/ 662316 h 1152503"/>
              <a:gd name="connsiteX59" fmla="*/ 1640746 w 1774858"/>
              <a:gd name="connsiteY59" fmla="*/ 650124 h 1152503"/>
              <a:gd name="connsiteX60" fmla="*/ 1396906 w 1774858"/>
              <a:gd name="connsiteY60" fmla="*/ 637932 h 1152503"/>
              <a:gd name="connsiteX61" fmla="*/ 1433482 w 1774858"/>
              <a:gd name="connsiteY61" fmla="*/ 625740 h 1152503"/>
              <a:gd name="connsiteX62" fmla="*/ 1482250 w 1774858"/>
              <a:gd name="connsiteY62" fmla="*/ 613548 h 1152503"/>
              <a:gd name="connsiteX63" fmla="*/ 1470058 w 1774858"/>
              <a:gd name="connsiteY63" fmla="*/ 576972 h 1152503"/>
              <a:gd name="connsiteX64" fmla="*/ 1506634 w 1774858"/>
              <a:gd name="connsiteY64" fmla="*/ 564780 h 1152503"/>
              <a:gd name="connsiteX65" fmla="*/ 1482250 w 1774858"/>
              <a:gd name="connsiteY65" fmla="*/ 601356 h 1152503"/>
              <a:gd name="connsiteX66" fmla="*/ 1518826 w 1774858"/>
              <a:gd name="connsiteY66" fmla="*/ 576972 h 1152503"/>
              <a:gd name="connsiteX67" fmla="*/ 1591978 w 1774858"/>
              <a:gd name="connsiteY67" fmla="*/ 552588 h 1152503"/>
              <a:gd name="connsiteX68" fmla="*/ 1677322 w 1774858"/>
              <a:gd name="connsiteY68" fmla="*/ 516012 h 1152503"/>
              <a:gd name="connsiteX69" fmla="*/ 1531018 w 1774858"/>
              <a:gd name="connsiteY69" fmla="*/ 479436 h 1152503"/>
              <a:gd name="connsiteX70" fmla="*/ 1482250 w 1774858"/>
              <a:gd name="connsiteY70" fmla="*/ 467244 h 1152503"/>
              <a:gd name="connsiteX71" fmla="*/ 1543210 w 1774858"/>
              <a:gd name="connsiteY71" fmla="*/ 442860 h 1152503"/>
              <a:gd name="connsiteX72" fmla="*/ 1665130 w 1774858"/>
              <a:gd name="connsiteY72" fmla="*/ 418476 h 1152503"/>
              <a:gd name="connsiteX73" fmla="*/ 1774858 w 1774858"/>
              <a:gd name="connsiteY73" fmla="*/ 381900 h 1152503"/>
              <a:gd name="connsiteX74" fmla="*/ 1738282 w 1774858"/>
              <a:gd name="connsiteY74" fmla="*/ 369708 h 1152503"/>
              <a:gd name="connsiteX75" fmla="*/ 1543210 w 1774858"/>
              <a:gd name="connsiteY75" fmla="*/ 357516 h 1152503"/>
              <a:gd name="connsiteX76" fmla="*/ 1628554 w 1774858"/>
              <a:gd name="connsiteY76" fmla="*/ 333132 h 1152503"/>
              <a:gd name="connsiteX77" fmla="*/ 1689514 w 1774858"/>
              <a:gd name="connsiteY77" fmla="*/ 320940 h 1152503"/>
              <a:gd name="connsiteX78" fmla="*/ 1738282 w 1774858"/>
              <a:gd name="connsiteY78" fmla="*/ 308748 h 1152503"/>
              <a:gd name="connsiteX79" fmla="*/ 1457866 w 1774858"/>
              <a:gd name="connsiteY79" fmla="*/ 284364 h 1152503"/>
              <a:gd name="connsiteX80" fmla="*/ 1335946 w 1774858"/>
              <a:gd name="connsiteY80" fmla="*/ 272172 h 1152503"/>
              <a:gd name="connsiteX81" fmla="*/ 1116490 w 1774858"/>
              <a:gd name="connsiteY81" fmla="*/ 272172 h 1152503"/>
              <a:gd name="connsiteX82" fmla="*/ 1189642 w 1774858"/>
              <a:gd name="connsiteY82" fmla="*/ 259980 h 1152503"/>
              <a:gd name="connsiteX83" fmla="*/ 1226218 w 1774858"/>
              <a:gd name="connsiteY83" fmla="*/ 247788 h 1152503"/>
              <a:gd name="connsiteX84" fmla="*/ 921418 w 1774858"/>
              <a:gd name="connsiteY84" fmla="*/ 259980 h 1152503"/>
              <a:gd name="connsiteX85" fmla="*/ 848266 w 1774858"/>
              <a:gd name="connsiteY85" fmla="*/ 272172 h 1152503"/>
              <a:gd name="connsiteX86" fmla="*/ 897034 w 1774858"/>
              <a:gd name="connsiteY86" fmla="*/ 235596 h 1152503"/>
              <a:gd name="connsiteX87" fmla="*/ 1018954 w 1774858"/>
              <a:gd name="connsiteY87" fmla="*/ 223404 h 1152503"/>
              <a:gd name="connsiteX88" fmla="*/ 1311562 w 1774858"/>
              <a:gd name="connsiteY88" fmla="*/ 211212 h 1152503"/>
              <a:gd name="connsiteX89" fmla="*/ 970186 w 1774858"/>
              <a:gd name="connsiteY89" fmla="*/ 223404 h 1152503"/>
              <a:gd name="connsiteX90" fmla="*/ 909226 w 1774858"/>
              <a:gd name="connsiteY90" fmla="*/ 235596 h 1152503"/>
              <a:gd name="connsiteX91" fmla="*/ 872650 w 1774858"/>
              <a:gd name="connsiteY91" fmla="*/ 247788 h 1152503"/>
              <a:gd name="connsiteX92" fmla="*/ 921418 w 1774858"/>
              <a:gd name="connsiteY92" fmla="*/ 235596 h 1152503"/>
              <a:gd name="connsiteX93" fmla="*/ 1006762 w 1774858"/>
              <a:gd name="connsiteY93" fmla="*/ 223404 h 1152503"/>
              <a:gd name="connsiteX94" fmla="*/ 1092106 w 1774858"/>
              <a:gd name="connsiteY94" fmla="*/ 199020 h 1152503"/>
              <a:gd name="connsiteX95" fmla="*/ 994570 w 1774858"/>
              <a:gd name="connsiteY95" fmla="*/ 162444 h 1152503"/>
              <a:gd name="connsiteX96" fmla="*/ 945802 w 1774858"/>
              <a:gd name="connsiteY96" fmla="*/ 150252 h 1152503"/>
              <a:gd name="connsiteX97" fmla="*/ 823882 w 1774858"/>
              <a:gd name="connsiteY97" fmla="*/ 138060 h 1152503"/>
              <a:gd name="connsiteX98" fmla="*/ 1092106 w 1774858"/>
              <a:gd name="connsiteY98" fmla="*/ 125868 h 1152503"/>
              <a:gd name="connsiteX99" fmla="*/ 1140874 w 1774858"/>
              <a:gd name="connsiteY99" fmla="*/ 113676 h 1152503"/>
              <a:gd name="connsiteX100" fmla="*/ 1214026 w 1774858"/>
              <a:gd name="connsiteY100" fmla="*/ 101484 h 1152503"/>
              <a:gd name="connsiteX101" fmla="*/ 1262794 w 1774858"/>
              <a:gd name="connsiteY101" fmla="*/ 113676 h 1152503"/>
              <a:gd name="connsiteX102" fmla="*/ 1433482 w 1774858"/>
              <a:gd name="connsiteY102" fmla="*/ 125868 h 1152503"/>
              <a:gd name="connsiteX103" fmla="*/ 1323754 w 1774858"/>
              <a:gd name="connsiteY103" fmla="*/ 162444 h 1152503"/>
              <a:gd name="connsiteX104" fmla="*/ 1372522 w 1774858"/>
              <a:gd name="connsiteY104" fmla="*/ 174636 h 1152503"/>
              <a:gd name="connsiteX105" fmla="*/ 1506634 w 1774858"/>
              <a:gd name="connsiteY105" fmla="*/ 162444 h 1152503"/>
              <a:gd name="connsiteX106" fmla="*/ 1287178 w 1774858"/>
              <a:gd name="connsiteY106" fmla="*/ 174636 h 1152503"/>
              <a:gd name="connsiteX107" fmla="*/ 1335946 w 1774858"/>
              <a:gd name="connsiteY107" fmla="*/ 162444 h 1152503"/>
              <a:gd name="connsiteX108" fmla="*/ 1409098 w 1774858"/>
              <a:gd name="connsiteY108" fmla="*/ 138060 h 1152503"/>
              <a:gd name="connsiteX109" fmla="*/ 1018954 w 1774858"/>
              <a:gd name="connsiteY109" fmla="*/ 125868 h 1152503"/>
              <a:gd name="connsiteX110" fmla="*/ 1067722 w 1774858"/>
              <a:gd name="connsiteY110" fmla="*/ 113676 h 1152503"/>
              <a:gd name="connsiteX111" fmla="*/ 1104298 w 1774858"/>
              <a:gd name="connsiteY111" fmla="*/ 101484 h 1152503"/>
              <a:gd name="connsiteX112" fmla="*/ 945802 w 1774858"/>
              <a:gd name="connsiteY112" fmla="*/ 125868 h 1152503"/>
              <a:gd name="connsiteX113" fmla="*/ 762922 w 1774858"/>
              <a:gd name="connsiteY113" fmla="*/ 150252 h 1152503"/>
              <a:gd name="connsiteX114" fmla="*/ 653194 w 1774858"/>
              <a:gd name="connsiteY114" fmla="*/ 174636 h 1152503"/>
              <a:gd name="connsiteX115" fmla="*/ 580042 w 1774858"/>
              <a:gd name="connsiteY115" fmla="*/ 186828 h 1152503"/>
              <a:gd name="connsiteX116" fmla="*/ 543466 w 1774858"/>
              <a:gd name="connsiteY116" fmla="*/ 199020 h 1152503"/>
              <a:gd name="connsiteX117" fmla="*/ 592234 w 1774858"/>
              <a:gd name="connsiteY117" fmla="*/ 186828 h 1152503"/>
              <a:gd name="connsiteX118" fmla="*/ 665386 w 1774858"/>
              <a:gd name="connsiteY118" fmla="*/ 174636 h 1152503"/>
              <a:gd name="connsiteX119" fmla="*/ 714154 w 1774858"/>
              <a:gd name="connsiteY119" fmla="*/ 162444 h 1152503"/>
              <a:gd name="connsiteX120" fmla="*/ 604426 w 1774858"/>
              <a:gd name="connsiteY120" fmla="*/ 162444 h 1152503"/>
              <a:gd name="connsiteX121" fmla="*/ 494698 w 1774858"/>
              <a:gd name="connsiteY121" fmla="*/ 138060 h 1152503"/>
              <a:gd name="connsiteX122" fmla="*/ 555658 w 1774858"/>
              <a:gd name="connsiteY122" fmla="*/ 125868 h 1152503"/>
              <a:gd name="connsiteX123" fmla="*/ 872650 w 1774858"/>
              <a:gd name="connsiteY123" fmla="*/ 52716 h 1152503"/>
              <a:gd name="connsiteX124" fmla="*/ 982378 w 1774858"/>
              <a:gd name="connsiteY124" fmla="*/ 16140 h 1152503"/>
              <a:gd name="connsiteX125" fmla="*/ 701962 w 1774858"/>
              <a:gd name="connsiteY125" fmla="*/ 28332 h 1152503"/>
              <a:gd name="connsiteX126" fmla="*/ 653194 w 1774858"/>
              <a:gd name="connsiteY126" fmla="*/ 40524 h 1152503"/>
              <a:gd name="connsiteX127" fmla="*/ 567850 w 1774858"/>
              <a:gd name="connsiteY127" fmla="*/ 52716 h 1152503"/>
              <a:gd name="connsiteX128" fmla="*/ 543466 w 1774858"/>
              <a:gd name="connsiteY128" fmla="*/ 89292 h 1152503"/>
              <a:gd name="connsiteX129" fmla="*/ 494698 w 1774858"/>
              <a:gd name="connsiteY129" fmla="*/ 101484 h 1152503"/>
              <a:gd name="connsiteX130" fmla="*/ 360586 w 1774858"/>
              <a:gd name="connsiteY130" fmla="*/ 138060 h 1152503"/>
              <a:gd name="connsiteX131" fmla="*/ 555658 w 1774858"/>
              <a:gd name="connsiteY131" fmla="*/ 138060 h 1152503"/>
              <a:gd name="connsiteX132" fmla="*/ 848266 w 1774858"/>
              <a:gd name="connsiteY132" fmla="*/ 113676 h 1152503"/>
              <a:gd name="connsiteX133" fmla="*/ 726346 w 1774858"/>
              <a:gd name="connsiteY133" fmla="*/ 150252 h 1152503"/>
              <a:gd name="connsiteX134" fmla="*/ 641002 w 1774858"/>
              <a:gd name="connsiteY134" fmla="*/ 174636 h 1152503"/>
              <a:gd name="connsiteX135" fmla="*/ 555658 w 1774858"/>
              <a:gd name="connsiteY135" fmla="*/ 186828 h 1152503"/>
              <a:gd name="connsiteX136" fmla="*/ 482506 w 1774858"/>
              <a:gd name="connsiteY136" fmla="*/ 199020 h 1152503"/>
              <a:gd name="connsiteX137" fmla="*/ 433738 w 1774858"/>
              <a:gd name="connsiteY137" fmla="*/ 223404 h 1152503"/>
              <a:gd name="connsiteX138" fmla="*/ 384970 w 1774858"/>
              <a:gd name="connsiteY138" fmla="*/ 235596 h 1152503"/>
              <a:gd name="connsiteX139" fmla="*/ 348394 w 1774858"/>
              <a:gd name="connsiteY139" fmla="*/ 247788 h 1152503"/>
              <a:gd name="connsiteX140" fmla="*/ 384970 w 1774858"/>
              <a:gd name="connsiteY140" fmla="*/ 259980 h 1152503"/>
              <a:gd name="connsiteX141" fmla="*/ 787306 w 1774858"/>
              <a:gd name="connsiteY141" fmla="*/ 284364 h 1152503"/>
              <a:gd name="connsiteX142" fmla="*/ 738538 w 1774858"/>
              <a:gd name="connsiteY142" fmla="*/ 296556 h 1152503"/>
              <a:gd name="connsiteX143" fmla="*/ 677578 w 1774858"/>
              <a:gd name="connsiteY143" fmla="*/ 320940 h 1152503"/>
              <a:gd name="connsiteX144" fmla="*/ 811690 w 1774858"/>
              <a:gd name="connsiteY144" fmla="*/ 345324 h 1152503"/>
              <a:gd name="connsiteX145" fmla="*/ 726346 w 1774858"/>
              <a:gd name="connsiteY145" fmla="*/ 357516 h 1152503"/>
              <a:gd name="connsiteX146" fmla="*/ 519082 w 1774858"/>
              <a:gd name="connsiteY146" fmla="*/ 394092 h 1152503"/>
              <a:gd name="connsiteX147" fmla="*/ 372778 w 1774858"/>
              <a:gd name="connsiteY147" fmla="*/ 430668 h 1152503"/>
              <a:gd name="connsiteX148" fmla="*/ 324010 w 1774858"/>
              <a:gd name="connsiteY148" fmla="*/ 442860 h 1152503"/>
              <a:gd name="connsiteX149" fmla="*/ 470314 w 1774858"/>
              <a:gd name="connsiteY149" fmla="*/ 430668 h 1152503"/>
              <a:gd name="connsiteX150" fmla="*/ 519082 w 1774858"/>
              <a:gd name="connsiteY150" fmla="*/ 455052 h 1152503"/>
              <a:gd name="connsiteX151" fmla="*/ 494698 w 1774858"/>
              <a:gd name="connsiteY151" fmla="*/ 491628 h 1152503"/>
              <a:gd name="connsiteX152" fmla="*/ 458122 w 1774858"/>
              <a:gd name="connsiteY152" fmla="*/ 503820 h 1152503"/>
              <a:gd name="connsiteX153" fmla="*/ 409354 w 1774858"/>
              <a:gd name="connsiteY153" fmla="*/ 528204 h 1152503"/>
              <a:gd name="connsiteX154" fmla="*/ 494698 w 1774858"/>
              <a:gd name="connsiteY154" fmla="*/ 540396 h 1152503"/>
              <a:gd name="connsiteX155" fmla="*/ 397162 w 1774858"/>
              <a:gd name="connsiteY155" fmla="*/ 564780 h 1152503"/>
              <a:gd name="connsiteX156" fmla="*/ 494698 w 1774858"/>
              <a:gd name="connsiteY156" fmla="*/ 589164 h 1152503"/>
              <a:gd name="connsiteX157" fmla="*/ 360586 w 1774858"/>
              <a:gd name="connsiteY157" fmla="*/ 625740 h 1152503"/>
              <a:gd name="connsiteX158" fmla="*/ 250858 w 1774858"/>
              <a:gd name="connsiteY158" fmla="*/ 650124 h 1152503"/>
              <a:gd name="connsiteX159" fmla="*/ 177706 w 1774858"/>
              <a:gd name="connsiteY159" fmla="*/ 674508 h 1152503"/>
              <a:gd name="connsiteX160" fmla="*/ 128938 w 1774858"/>
              <a:gd name="connsiteY160" fmla="*/ 686700 h 1152503"/>
              <a:gd name="connsiteX161" fmla="*/ 238666 w 1774858"/>
              <a:gd name="connsiteY161" fmla="*/ 674508 h 1152503"/>
              <a:gd name="connsiteX162" fmla="*/ 287434 w 1774858"/>
              <a:gd name="connsiteY162" fmla="*/ 662316 h 1152503"/>
              <a:gd name="connsiteX163" fmla="*/ 324010 w 1774858"/>
              <a:gd name="connsiteY163" fmla="*/ 674508 h 1152503"/>
              <a:gd name="connsiteX164" fmla="*/ 433738 w 1774858"/>
              <a:gd name="connsiteY164" fmla="*/ 686700 h 1152503"/>
              <a:gd name="connsiteX165" fmla="*/ 360586 w 1774858"/>
              <a:gd name="connsiteY165" fmla="*/ 723276 h 1152503"/>
              <a:gd name="connsiteX166" fmla="*/ 397162 w 1774858"/>
              <a:gd name="connsiteY166" fmla="*/ 735468 h 1152503"/>
              <a:gd name="connsiteX167" fmla="*/ 275242 w 1774858"/>
              <a:gd name="connsiteY167" fmla="*/ 772044 h 1152503"/>
              <a:gd name="connsiteX168" fmla="*/ 238666 w 1774858"/>
              <a:gd name="connsiteY168" fmla="*/ 784236 h 1152503"/>
              <a:gd name="connsiteX169" fmla="*/ 67978 w 1774858"/>
              <a:gd name="connsiteY169" fmla="*/ 808620 h 1152503"/>
              <a:gd name="connsiteX170" fmla="*/ 116746 w 1774858"/>
              <a:gd name="connsiteY170" fmla="*/ 833004 h 1152503"/>
              <a:gd name="connsiteX171" fmla="*/ 397162 w 1774858"/>
              <a:gd name="connsiteY171" fmla="*/ 845196 h 1152503"/>
              <a:gd name="connsiteX172" fmla="*/ 445930 w 1774858"/>
              <a:gd name="connsiteY172" fmla="*/ 893964 h 1152503"/>
              <a:gd name="connsiteX173" fmla="*/ 409354 w 1774858"/>
              <a:gd name="connsiteY173" fmla="*/ 906156 h 1152503"/>
              <a:gd name="connsiteX174" fmla="*/ 336202 w 1774858"/>
              <a:gd name="connsiteY174" fmla="*/ 918348 h 1152503"/>
              <a:gd name="connsiteX175" fmla="*/ 287434 w 1774858"/>
              <a:gd name="connsiteY175" fmla="*/ 930540 h 1152503"/>
              <a:gd name="connsiteX176" fmla="*/ 348394 w 1774858"/>
              <a:gd name="connsiteY176" fmla="*/ 942732 h 1152503"/>
              <a:gd name="connsiteX177" fmla="*/ 445930 w 1774858"/>
              <a:gd name="connsiteY177" fmla="*/ 954924 h 1152503"/>
              <a:gd name="connsiteX178" fmla="*/ 348394 w 1774858"/>
              <a:gd name="connsiteY178" fmla="*/ 979308 h 1152503"/>
              <a:gd name="connsiteX179" fmla="*/ 238666 w 1774858"/>
              <a:gd name="connsiteY179" fmla="*/ 1003692 h 1152503"/>
              <a:gd name="connsiteX180" fmla="*/ 202090 w 1774858"/>
              <a:gd name="connsiteY180" fmla="*/ 1015884 h 1152503"/>
              <a:gd name="connsiteX181" fmla="*/ 238666 w 1774858"/>
              <a:gd name="connsiteY181" fmla="*/ 1040268 h 1152503"/>
              <a:gd name="connsiteX182" fmla="*/ 555658 w 1774858"/>
              <a:gd name="connsiteY182" fmla="*/ 1064652 h 1152503"/>
              <a:gd name="connsiteX183" fmla="*/ 726346 w 1774858"/>
              <a:gd name="connsiteY183" fmla="*/ 1089036 h 1152503"/>
              <a:gd name="connsiteX184" fmla="*/ 1153066 w 1774858"/>
              <a:gd name="connsiteY184" fmla="*/ 1076844 h 1152503"/>
              <a:gd name="connsiteX185" fmla="*/ 1189642 w 1774858"/>
              <a:gd name="connsiteY185" fmla="*/ 1064652 h 1152503"/>
              <a:gd name="connsiteX186" fmla="*/ 1092106 w 1774858"/>
              <a:gd name="connsiteY186" fmla="*/ 1028076 h 1152503"/>
              <a:gd name="connsiteX187" fmla="*/ 775114 w 1774858"/>
              <a:gd name="connsiteY187" fmla="*/ 1040268 h 1152503"/>
              <a:gd name="connsiteX188" fmla="*/ 823882 w 1774858"/>
              <a:gd name="connsiteY188" fmla="*/ 1052460 h 1152503"/>
              <a:gd name="connsiteX189" fmla="*/ 897034 w 1774858"/>
              <a:gd name="connsiteY189" fmla="*/ 1064652 h 1152503"/>
              <a:gd name="connsiteX190" fmla="*/ 1165258 w 1774858"/>
              <a:gd name="connsiteY190" fmla="*/ 1052460 h 1152503"/>
              <a:gd name="connsiteX191" fmla="*/ 1299370 w 1774858"/>
              <a:gd name="connsiteY191" fmla="*/ 1040268 h 1152503"/>
              <a:gd name="connsiteX192" fmla="*/ 1335946 w 1774858"/>
              <a:gd name="connsiteY192" fmla="*/ 1064652 h 1152503"/>
              <a:gd name="connsiteX193" fmla="*/ 1543210 w 1774858"/>
              <a:gd name="connsiteY193" fmla="*/ 1076844 h 1152503"/>
              <a:gd name="connsiteX194" fmla="*/ 1591978 w 1774858"/>
              <a:gd name="connsiteY194" fmla="*/ 1101228 h 1152503"/>
              <a:gd name="connsiteX195" fmla="*/ 1774858 w 1774858"/>
              <a:gd name="connsiteY195" fmla="*/ 1076844 h 1152503"/>
              <a:gd name="connsiteX196" fmla="*/ 1726090 w 1774858"/>
              <a:gd name="connsiteY196" fmla="*/ 1064652 h 1152503"/>
              <a:gd name="connsiteX197" fmla="*/ 1384714 w 1774858"/>
              <a:gd name="connsiteY197" fmla="*/ 1015884 h 1152503"/>
              <a:gd name="connsiteX198" fmla="*/ 1421290 w 1774858"/>
              <a:gd name="connsiteY198" fmla="*/ 991500 h 1152503"/>
              <a:gd name="connsiteX199" fmla="*/ 1591978 w 1774858"/>
              <a:gd name="connsiteY199" fmla="*/ 942732 h 1152503"/>
              <a:gd name="connsiteX200" fmla="*/ 1543210 w 1774858"/>
              <a:gd name="connsiteY200" fmla="*/ 906156 h 1152503"/>
              <a:gd name="connsiteX201" fmla="*/ 1482250 w 1774858"/>
              <a:gd name="connsiteY201" fmla="*/ 893964 h 1152503"/>
              <a:gd name="connsiteX202" fmla="*/ 1433482 w 1774858"/>
              <a:gd name="connsiteY202" fmla="*/ 881772 h 1152503"/>
              <a:gd name="connsiteX203" fmla="*/ 1470058 w 1774858"/>
              <a:gd name="connsiteY203" fmla="*/ 869580 h 1152503"/>
              <a:gd name="connsiteX204" fmla="*/ 1628554 w 1774858"/>
              <a:gd name="connsiteY204" fmla="*/ 833004 h 1152503"/>
              <a:gd name="connsiteX205" fmla="*/ 1555402 w 1774858"/>
              <a:gd name="connsiteY205" fmla="*/ 796428 h 1152503"/>
              <a:gd name="connsiteX206" fmla="*/ 1470058 w 1774858"/>
              <a:gd name="connsiteY206" fmla="*/ 759852 h 1152503"/>
              <a:gd name="connsiteX207" fmla="*/ 1531018 w 1774858"/>
              <a:gd name="connsiteY207" fmla="*/ 735468 h 1152503"/>
              <a:gd name="connsiteX208" fmla="*/ 1591978 w 1774858"/>
              <a:gd name="connsiteY208" fmla="*/ 723276 h 1152503"/>
              <a:gd name="connsiteX209" fmla="*/ 1628554 w 1774858"/>
              <a:gd name="connsiteY209" fmla="*/ 698892 h 1152503"/>
              <a:gd name="connsiteX210" fmla="*/ 1604170 w 1774858"/>
              <a:gd name="connsiteY210" fmla="*/ 662316 h 1152503"/>
              <a:gd name="connsiteX211" fmla="*/ 1555402 w 1774858"/>
              <a:gd name="connsiteY211" fmla="*/ 650124 h 1152503"/>
              <a:gd name="connsiteX212" fmla="*/ 1457866 w 1774858"/>
              <a:gd name="connsiteY212" fmla="*/ 637932 h 1152503"/>
              <a:gd name="connsiteX213" fmla="*/ 1531018 w 1774858"/>
              <a:gd name="connsiteY213" fmla="*/ 601356 h 1152503"/>
              <a:gd name="connsiteX214" fmla="*/ 1628554 w 1774858"/>
              <a:gd name="connsiteY214" fmla="*/ 552588 h 1152503"/>
              <a:gd name="connsiteX215" fmla="*/ 1591978 w 1774858"/>
              <a:gd name="connsiteY215" fmla="*/ 528204 h 1152503"/>
              <a:gd name="connsiteX216" fmla="*/ 1518826 w 1774858"/>
              <a:gd name="connsiteY216" fmla="*/ 491628 h 1152503"/>
              <a:gd name="connsiteX217" fmla="*/ 1177450 w 1774858"/>
              <a:gd name="connsiteY217" fmla="*/ 442860 h 1152503"/>
              <a:gd name="connsiteX218" fmla="*/ 1226218 w 1774858"/>
              <a:gd name="connsiteY218" fmla="*/ 418476 h 1152503"/>
              <a:gd name="connsiteX219" fmla="*/ 1104298 w 1774858"/>
              <a:gd name="connsiteY219" fmla="*/ 418476 h 1152503"/>
              <a:gd name="connsiteX220" fmla="*/ 1628554 w 1774858"/>
              <a:gd name="connsiteY220" fmla="*/ 418476 h 1152503"/>
              <a:gd name="connsiteX221" fmla="*/ 1567594 w 1774858"/>
              <a:gd name="connsiteY221" fmla="*/ 394092 h 1152503"/>
              <a:gd name="connsiteX222" fmla="*/ 1177450 w 1774858"/>
              <a:gd name="connsiteY222" fmla="*/ 406284 h 1152503"/>
              <a:gd name="connsiteX223" fmla="*/ 1031146 w 1774858"/>
              <a:gd name="connsiteY223" fmla="*/ 418476 h 1152503"/>
              <a:gd name="connsiteX224" fmla="*/ 994570 w 1774858"/>
              <a:gd name="connsiteY224" fmla="*/ 430668 h 1152503"/>
              <a:gd name="connsiteX225" fmla="*/ 1201834 w 1774858"/>
              <a:gd name="connsiteY225" fmla="*/ 418476 h 1152503"/>
              <a:gd name="connsiteX226" fmla="*/ 1384714 w 1774858"/>
              <a:gd name="connsiteY226" fmla="*/ 381900 h 1152503"/>
              <a:gd name="connsiteX227" fmla="*/ 1323754 w 1774858"/>
              <a:gd name="connsiteY227" fmla="*/ 369708 h 1152503"/>
              <a:gd name="connsiteX228" fmla="*/ 1226218 w 1774858"/>
              <a:gd name="connsiteY228" fmla="*/ 345324 h 1152503"/>
              <a:gd name="connsiteX229" fmla="*/ 1311562 w 1774858"/>
              <a:gd name="connsiteY229" fmla="*/ 333132 h 1152503"/>
              <a:gd name="connsiteX230" fmla="*/ 1384714 w 1774858"/>
              <a:gd name="connsiteY230" fmla="*/ 320940 h 1152503"/>
              <a:gd name="connsiteX231" fmla="*/ 1323754 w 1774858"/>
              <a:gd name="connsiteY231" fmla="*/ 296556 h 1152503"/>
              <a:gd name="connsiteX232" fmla="*/ 1287178 w 1774858"/>
              <a:gd name="connsiteY232" fmla="*/ 284364 h 1152503"/>
              <a:gd name="connsiteX233" fmla="*/ 726346 w 1774858"/>
              <a:gd name="connsiteY233" fmla="*/ 272172 h 1152503"/>
              <a:gd name="connsiteX234" fmla="*/ 787306 w 1774858"/>
              <a:gd name="connsiteY234" fmla="*/ 259980 h 1152503"/>
              <a:gd name="connsiteX235" fmla="*/ 823882 w 1774858"/>
              <a:gd name="connsiteY235" fmla="*/ 247788 h 1152503"/>
              <a:gd name="connsiteX236" fmla="*/ 775114 w 1774858"/>
              <a:gd name="connsiteY236" fmla="*/ 223404 h 1152503"/>
              <a:gd name="connsiteX237" fmla="*/ 567850 w 1774858"/>
              <a:gd name="connsiteY237" fmla="*/ 211212 h 1152503"/>
              <a:gd name="connsiteX238" fmla="*/ 604426 w 1774858"/>
              <a:gd name="connsiteY238" fmla="*/ 199020 h 1152503"/>
              <a:gd name="connsiteX239" fmla="*/ 567850 w 1774858"/>
              <a:gd name="connsiteY239" fmla="*/ 186828 h 1152503"/>
              <a:gd name="connsiteX240" fmla="*/ 409354 w 1774858"/>
              <a:gd name="connsiteY240" fmla="*/ 162444 h 1152503"/>
              <a:gd name="connsiteX241" fmla="*/ 372778 w 1774858"/>
              <a:gd name="connsiteY241" fmla="*/ 138060 h 1152503"/>
              <a:gd name="connsiteX242" fmla="*/ 336202 w 1774858"/>
              <a:gd name="connsiteY242" fmla="*/ 125868 h 1152503"/>
              <a:gd name="connsiteX243" fmla="*/ 384970 w 1774858"/>
              <a:gd name="connsiteY243" fmla="*/ 89292 h 1152503"/>
              <a:gd name="connsiteX244" fmla="*/ 470314 w 1774858"/>
              <a:gd name="connsiteY244" fmla="*/ 52716 h 1152503"/>
              <a:gd name="connsiteX245" fmla="*/ 421546 w 1774858"/>
              <a:gd name="connsiteY245" fmla="*/ 40524 h 1152503"/>
              <a:gd name="connsiteX246" fmla="*/ 311818 w 1774858"/>
              <a:gd name="connsiteY246" fmla="*/ 52716 h 1152503"/>
              <a:gd name="connsiteX247" fmla="*/ 275242 w 1774858"/>
              <a:gd name="connsiteY247" fmla="*/ 64908 h 1152503"/>
              <a:gd name="connsiteX248" fmla="*/ 214282 w 1774858"/>
              <a:gd name="connsiteY248" fmla="*/ 77100 h 1152503"/>
              <a:gd name="connsiteX249" fmla="*/ 287434 w 1774858"/>
              <a:gd name="connsiteY249" fmla="*/ 89292 h 1152503"/>
              <a:gd name="connsiteX250" fmla="*/ 799498 w 1774858"/>
              <a:gd name="connsiteY250" fmla="*/ 64908 h 1152503"/>
              <a:gd name="connsiteX251" fmla="*/ 811690 w 1774858"/>
              <a:gd name="connsiteY251" fmla="*/ 89292 h 1152503"/>
              <a:gd name="connsiteX252" fmla="*/ 1238410 w 1774858"/>
              <a:gd name="connsiteY252" fmla="*/ 77100 h 1152503"/>
              <a:gd name="connsiteX253" fmla="*/ 1140874 w 1774858"/>
              <a:gd name="connsiteY253" fmla="*/ 40524 h 1152503"/>
              <a:gd name="connsiteX254" fmla="*/ 1177450 w 1774858"/>
              <a:gd name="connsiteY254" fmla="*/ 28332 h 1152503"/>
              <a:gd name="connsiteX255" fmla="*/ 1250602 w 1774858"/>
              <a:gd name="connsiteY255" fmla="*/ 52716 h 1152503"/>
              <a:gd name="connsiteX256" fmla="*/ 1287178 w 1774858"/>
              <a:gd name="connsiteY256" fmla="*/ 77100 h 1152503"/>
              <a:gd name="connsiteX257" fmla="*/ 1384714 w 1774858"/>
              <a:gd name="connsiteY257" fmla="*/ 89292 h 1152503"/>
              <a:gd name="connsiteX258" fmla="*/ 1445674 w 1774858"/>
              <a:gd name="connsiteY258" fmla="*/ 77100 h 1152503"/>
              <a:gd name="connsiteX259" fmla="*/ 1628554 w 1774858"/>
              <a:gd name="connsiteY259" fmla="*/ 52716 h 1152503"/>
              <a:gd name="connsiteX260" fmla="*/ 1628554 w 1774858"/>
              <a:gd name="connsiteY260" fmla="*/ 162444 h 1152503"/>
              <a:gd name="connsiteX261" fmla="*/ 1677322 w 1774858"/>
              <a:gd name="connsiteY261" fmla="*/ 138060 h 1152503"/>
              <a:gd name="connsiteX262" fmla="*/ 1640746 w 1774858"/>
              <a:gd name="connsiteY262" fmla="*/ 113676 h 1152503"/>
              <a:gd name="connsiteX263" fmla="*/ 1518826 w 1774858"/>
              <a:gd name="connsiteY263" fmla="*/ 89292 h 1152503"/>
              <a:gd name="connsiteX264" fmla="*/ 1616362 w 1774858"/>
              <a:gd name="connsiteY264" fmla="*/ 77100 h 1152503"/>
              <a:gd name="connsiteX265" fmla="*/ 1567594 w 1774858"/>
              <a:gd name="connsiteY265" fmla="*/ 64908 h 1152503"/>
              <a:gd name="connsiteX266" fmla="*/ 1531018 w 1774858"/>
              <a:gd name="connsiteY266" fmla="*/ 89292 h 1152503"/>
              <a:gd name="connsiteX267" fmla="*/ 1531018 w 1774858"/>
              <a:gd name="connsiteY267" fmla="*/ 138060 h 1152503"/>
              <a:gd name="connsiteX268" fmla="*/ 1543210 w 1774858"/>
              <a:gd name="connsiteY268" fmla="*/ 174636 h 1152503"/>
              <a:gd name="connsiteX269" fmla="*/ 1506634 w 1774858"/>
              <a:gd name="connsiteY269" fmla="*/ 186828 h 1152503"/>
              <a:gd name="connsiteX270" fmla="*/ 1616362 w 1774858"/>
              <a:gd name="connsiteY270" fmla="*/ 247788 h 1152503"/>
              <a:gd name="connsiteX271" fmla="*/ 1628554 w 1774858"/>
              <a:gd name="connsiteY271" fmla="*/ 272172 h 1152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</a:cxnLst>
            <a:rect l="l" t="t" r="r" b="b"/>
            <a:pathLst>
              <a:path w="1774858" h="1152503">
                <a:moveTo>
                  <a:pt x="689770" y="711084"/>
                </a:moveTo>
                <a:cubicBezTo>
                  <a:pt x="628810" y="715148"/>
                  <a:pt x="567000" y="712347"/>
                  <a:pt x="506890" y="723276"/>
                </a:cubicBezTo>
                <a:cubicBezTo>
                  <a:pt x="490404" y="726273"/>
                  <a:pt x="539301" y="731833"/>
                  <a:pt x="555658" y="735468"/>
                </a:cubicBezTo>
                <a:cubicBezTo>
                  <a:pt x="575887" y="739963"/>
                  <a:pt x="596298" y="743596"/>
                  <a:pt x="616618" y="747660"/>
                </a:cubicBezTo>
                <a:cubicBezTo>
                  <a:pt x="836074" y="743596"/>
                  <a:pt x="1055886" y="748614"/>
                  <a:pt x="1274986" y="735468"/>
                </a:cubicBezTo>
                <a:cubicBezTo>
                  <a:pt x="1293128" y="734379"/>
                  <a:pt x="1243460" y="716831"/>
                  <a:pt x="1226218" y="711084"/>
                </a:cubicBezTo>
                <a:cubicBezTo>
                  <a:pt x="1194425" y="700486"/>
                  <a:pt x="1128682" y="686700"/>
                  <a:pt x="1128682" y="686700"/>
                </a:cubicBezTo>
                <a:cubicBezTo>
                  <a:pt x="953930" y="690764"/>
                  <a:pt x="778653" y="684765"/>
                  <a:pt x="604426" y="698892"/>
                </a:cubicBezTo>
                <a:cubicBezTo>
                  <a:pt x="578807" y="700969"/>
                  <a:pt x="652642" y="717042"/>
                  <a:pt x="677578" y="723276"/>
                </a:cubicBezTo>
                <a:cubicBezTo>
                  <a:pt x="1002199" y="804431"/>
                  <a:pt x="492174" y="660340"/>
                  <a:pt x="823882" y="759852"/>
                </a:cubicBezTo>
                <a:cubicBezTo>
                  <a:pt x="839932" y="764667"/>
                  <a:pt x="856538" y="767441"/>
                  <a:pt x="872650" y="772044"/>
                </a:cubicBezTo>
                <a:cubicBezTo>
                  <a:pt x="885007" y="775575"/>
                  <a:pt x="920721" y="789983"/>
                  <a:pt x="909226" y="784236"/>
                </a:cubicBezTo>
                <a:cubicBezTo>
                  <a:pt x="889651" y="774449"/>
                  <a:pt x="868586" y="767980"/>
                  <a:pt x="848266" y="759852"/>
                </a:cubicBezTo>
                <a:cubicBezTo>
                  <a:pt x="673514" y="763916"/>
                  <a:pt x="498568" y="762857"/>
                  <a:pt x="324010" y="772044"/>
                </a:cubicBezTo>
                <a:cubicBezTo>
                  <a:pt x="303316" y="773133"/>
                  <a:pt x="364390" y="781815"/>
                  <a:pt x="384970" y="784236"/>
                </a:cubicBezTo>
                <a:cubicBezTo>
                  <a:pt x="433572" y="789954"/>
                  <a:pt x="482506" y="792364"/>
                  <a:pt x="531274" y="796428"/>
                </a:cubicBezTo>
                <a:cubicBezTo>
                  <a:pt x="706026" y="792364"/>
                  <a:pt x="880896" y="791829"/>
                  <a:pt x="1055530" y="784236"/>
                </a:cubicBezTo>
                <a:cubicBezTo>
                  <a:pt x="1068369" y="783678"/>
                  <a:pt x="1104957" y="772044"/>
                  <a:pt x="1092106" y="772044"/>
                </a:cubicBezTo>
                <a:cubicBezTo>
                  <a:pt x="982303" y="772044"/>
                  <a:pt x="872650" y="780172"/>
                  <a:pt x="762922" y="784236"/>
                </a:cubicBezTo>
                <a:cubicBezTo>
                  <a:pt x="754794" y="796428"/>
                  <a:pt x="727281" y="811431"/>
                  <a:pt x="738538" y="820812"/>
                </a:cubicBezTo>
                <a:cubicBezTo>
                  <a:pt x="764283" y="842266"/>
                  <a:pt x="803212" y="838624"/>
                  <a:pt x="836074" y="845196"/>
                </a:cubicBezTo>
                <a:cubicBezTo>
                  <a:pt x="897875" y="857556"/>
                  <a:pt x="998988" y="864440"/>
                  <a:pt x="1055530" y="869580"/>
                </a:cubicBezTo>
                <a:cubicBezTo>
                  <a:pt x="917354" y="873644"/>
                  <a:pt x="778932" y="872577"/>
                  <a:pt x="641002" y="881772"/>
                </a:cubicBezTo>
                <a:cubicBezTo>
                  <a:pt x="624283" y="882887"/>
                  <a:pt x="701618" y="882116"/>
                  <a:pt x="689770" y="893964"/>
                </a:cubicBezTo>
                <a:cubicBezTo>
                  <a:pt x="672290" y="911444"/>
                  <a:pt x="640858" y="901308"/>
                  <a:pt x="616618" y="906156"/>
                </a:cubicBezTo>
                <a:cubicBezTo>
                  <a:pt x="600187" y="909442"/>
                  <a:pt x="584106" y="914284"/>
                  <a:pt x="567850" y="918348"/>
                </a:cubicBezTo>
                <a:cubicBezTo>
                  <a:pt x="575978" y="930540"/>
                  <a:pt x="579128" y="948371"/>
                  <a:pt x="592234" y="954924"/>
                </a:cubicBezTo>
                <a:cubicBezTo>
                  <a:pt x="614345" y="965979"/>
                  <a:pt x="641064" y="962694"/>
                  <a:pt x="665386" y="967116"/>
                </a:cubicBezTo>
                <a:cubicBezTo>
                  <a:pt x="685774" y="970823"/>
                  <a:pt x="706026" y="975244"/>
                  <a:pt x="726346" y="979308"/>
                </a:cubicBezTo>
                <a:cubicBezTo>
                  <a:pt x="750730" y="975244"/>
                  <a:pt x="813210" y="987685"/>
                  <a:pt x="799498" y="967116"/>
                </a:cubicBezTo>
                <a:cubicBezTo>
                  <a:pt x="780909" y="939232"/>
                  <a:pt x="733755" y="953330"/>
                  <a:pt x="701962" y="942732"/>
                </a:cubicBezTo>
                <a:cubicBezTo>
                  <a:pt x="689770" y="938668"/>
                  <a:pt x="652535" y="930540"/>
                  <a:pt x="665386" y="930540"/>
                </a:cubicBezTo>
                <a:cubicBezTo>
                  <a:pt x="686108" y="930540"/>
                  <a:pt x="706026" y="938668"/>
                  <a:pt x="726346" y="942732"/>
                </a:cubicBezTo>
                <a:cubicBezTo>
                  <a:pt x="844202" y="938668"/>
                  <a:pt x="962335" y="939585"/>
                  <a:pt x="1079914" y="930540"/>
                </a:cubicBezTo>
                <a:cubicBezTo>
                  <a:pt x="1092728" y="929554"/>
                  <a:pt x="1056189" y="918348"/>
                  <a:pt x="1043338" y="918348"/>
                </a:cubicBezTo>
                <a:cubicBezTo>
                  <a:pt x="937596" y="918348"/>
                  <a:pt x="832010" y="926476"/>
                  <a:pt x="726346" y="930540"/>
                </a:cubicBezTo>
                <a:cubicBezTo>
                  <a:pt x="706026" y="934604"/>
                  <a:pt x="676881" y="925490"/>
                  <a:pt x="665386" y="942732"/>
                </a:cubicBezTo>
                <a:cubicBezTo>
                  <a:pt x="657258" y="954924"/>
                  <a:pt x="687313" y="966775"/>
                  <a:pt x="701962" y="967116"/>
                </a:cubicBezTo>
                <a:lnTo>
                  <a:pt x="1189642" y="954924"/>
                </a:lnTo>
                <a:cubicBezTo>
                  <a:pt x="1140874" y="958988"/>
                  <a:pt x="1091110" y="956500"/>
                  <a:pt x="1043338" y="967116"/>
                </a:cubicBezTo>
                <a:cubicBezTo>
                  <a:pt x="1030793" y="969904"/>
                  <a:pt x="1067063" y="979308"/>
                  <a:pt x="1079914" y="979308"/>
                </a:cubicBezTo>
                <a:cubicBezTo>
                  <a:pt x="1295344" y="979308"/>
                  <a:pt x="1510698" y="971180"/>
                  <a:pt x="1726090" y="967116"/>
                </a:cubicBezTo>
                <a:cubicBezTo>
                  <a:pt x="1693578" y="963052"/>
                  <a:pt x="1660938" y="959906"/>
                  <a:pt x="1628554" y="954924"/>
                </a:cubicBezTo>
                <a:cubicBezTo>
                  <a:pt x="1608073" y="951773"/>
                  <a:pt x="1588285" y="943881"/>
                  <a:pt x="1567594" y="942732"/>
                </a:cubicBezTo>
                <a:cubicBezTo>
                  <a:pt x="1441739" y="935740"/>
                  <a:pt x="1315626" y="934604"/>
                  <a:pt x="1189642" y="930540"/>
                </a:cubicBezTo>
                <a:cubicBezTo>
                  <a:pt x="1269995" y="924359"/>
                  <a:pt x="1343825" y="923370"/>
                  <a:pt x="1421290" y="906156"/>
                </a:cubicBezTo>
                <a:cubicBezTo>
                  <a:pt x="1433835" y="903368"/>
                  <a:pt x="1445674" y="898028"/>
                  <a:pt x="1457866" y="893964"/>
                </a:cubicBezTo>
                <a:cubicBezTo>
                  <a:pt x="1449738" y="881772"/>
                  <a:pt x="1444924" y="866542"/>
                  <a:pt x="1433482" y="857388"/>
                </a:cubicBezTo>
                <a:cubicBezTo>
                  <a:pt x="1423447" y="849360"/>
                  <a:pt x="1409305" y="848577"/>
                  <a:pt x="1396906" y="845196"/>
                </a:cubicBezTo>
                <a:cubicBezTo>
                  <a:pt x="1364574" y="836378"/>
                  <a:pt x="1331163" y="831410"/>
                  <a:pt x="1299370" y="820812"/>
                </a:cubicBezTo>
                <a:cubicBezTo>
                  <a:pt x="1246898" y="803321"/>
                  <a:pt x="1275262" y="811737"/>
                  <a:pt x="1214026" y="796428"/>
                </a:cubicBezTo>
                <a:cubicBezTo>
                  <a:pt x="1358587" y="724147"/>
                  <a:pt x="1235825" y="773522"/>
                  <a:pt x="1494442" y="747660"/>
                </a:cubicBezTo>
                <a:cubicBezTo>
                  <a:pt x="1507230" y="746381"/>
                  <a:pt x="1518661" y="738999"/>
                  <a:pt x="1531018" y="735468"/>
                </a:cubicBezTo>
                <a:cubicBezTo>
                  <a:pt x="1547130" y="730865"/>
                  <a:pt x="1563530" y="727340"/>
                  <a:pt x="1579786" y="723276"/>
                </a:cubicBezTo>
                <a:cubicBezTo>
                  <a:pt x="1474122" y="719212"/>
                  <a:pt x="1367955" y="722154"/>
                  <a:pt x="1262794" y="711084"/>
                </a:cubicBezTo>
                <a:cubicBezTo>
                  <a:pt x="1234215" y="708076"/>
                  <a:pt x="1319792" y="703616"/>
                  <a:pt x="1348138" y="698892"/>
                </a:cubicBezTo>
                <a:cubicBezTo>
                  <a:pt x="1368578" y="695485"/>
                  <a:pt x="1388442" y="688353"/>
                  <a:pt x="1409098" y="686700"/>
                </a:cubicBezTo>
                <a:cubicBezTo>
                  <a:pt x="1490220" y="680210"/>
                  <a:pt x="1571658" y="678572"/>
                  <a:pt x="1652938" y="674508"/>
                </a:cubicBezTo>
                <a:cubicBezTo>
                  <a:pt x="1673258" y="670444"/>
                  <a:pt x="1723165" y="680851"/>
                  <a:pt x="1713898" y="662316"/>
                </a:cubicBezTo>
                <a:cubicBezTo>
                  <a:pt x="1702843" y="640205"/>
                  <a:pt x="1665394" y="652020"/>
                  <a:pt x="1640746" y="650124"/>
                </a:cubicBezTo>
                <a:cubicBezTo>
                  <a:pt x="1559604" y="643882"/>
                  <a:pt x="1478186" y="641996"/>
                  <a:pt x="1396906" y="637932"/>
                </a:cubicBezTo>
                <a:cubicBezTo>
                  <a:pt x="1409098" y="633868"/>
                  <a:pt x="1421125" y="629271"/>
                  <a:pt x="1433482" y="625740"/>
                </a:cubicBezTo>
                <a:cubicBezTo>
                  <a:pt x="1449594" y="621137"/>
                  <a:pt x="1472196" y="626953"/>
                  <a:pt x="1482250" y="613548"/>
                </a:cubicBezTo>
                <a:cubicBezTo>
                  <a:pt x="1489961" y="603267"/>
                  <a:pt x="1474122" y="589164"/>
                  <a:pt x="1470058" y="576972"/>
                </a:cubicBezTo>
                <a:cubicBezTo>
                  <a:pt x="1482250" y="572908"/>
                  <a:pt x="1500887" y="553285"/>
                  <a:pt x="1506634" y="564780"/>
                </a:cubicBezTo>
                <a:cubicBezTo>
                  <a:pt x="1513187" y="577886"/>
                  <a:pt x="1471889" y="590995"/>
                  <a:pt x="1482250" y="601356"/>
                </a:cubicBezTo>
                <a:cubicBezTo>
                  <a:pt x="1492611" y="611717"/>
                  <a:pt x="1505436" y="582923"/>
                  <a:pt x="1518826" y="576972"/>
                </a:cubicBezTo>
                <a:cubicBezTo>
                  <a:pt x="1542314" y="566533"/>
                  <a:pt x="1568989" y="564083"/>
                  <a:pt x="1591978" y="552588"/>
                </a:cubicBezTo>
                <a:cubicBezTo>
                  <a:pt x="1652241" y="522457"/>
                  <a:pt x="1623504" y="533951"/>
                  <a:pt x="1677322" y="516012"/>
                </a:cubicBezTo>
                <a:lnTo>
                  <a:pt x="1531018" y="479436"/>
                </a:lnTo>
                <a:lnTo>
                  <a:pt x="1482250" y="467244"/>
                </a:lnTo>
                <a:cubicBezTo>
                  <a:pt x="1502570" y="459116"/>
                  <a:pt x="1522064" y="448499"/>
                  <a:pt x="1543210" y="442860"/>
                </a:cubicBezTo>
                <a:cubicBezTo>
                  <a:pt x="1583255" y="432181"/>
                  <a:pt x="1626649" y="433868"/>
                  <a:pt x="1665130" y="418476"/>
                </a:cubicBezTo>
                <a:cubicBezTo>
                  <a:pt x="1741648" y="387869"/>
                  <a:pt x="1704858" y="399400"/>
                  <a:pt x="1774858" y="381900"/>
                </a:cubicBezTo>
                <a:cubicBezTo>
                  <a:pt x="1762666" y="377836"/>
                  <a:pt x="1751063" y="371053"/>
                  <a:pt x="1738282" y="369708"/>
                </a:cubicBezTo>
                <a:cubicBezTo>
                  <a:pt x="1673489" y="362888"/>
                  <a:pt x="1605018" y="378119"/>
                  <a:pt x="1543210" y="357516"/>
                </a:cubicBezTo>
                <a:cubicBezTo>
                  <a:pt x="1515142" y="348160"/>
                  <a:pt x="1599851" y="340308"/>
                  <a:pt x="1628554" y="333132"/>
                </a:cubicBezTo>
                <a:cubicBezTo>
                  <a:pt x="1648658" y="328106"/>
                  <a:pt x="1669285" y="325435"/>
                  <a:pt x="1689514" y="320940"/>
                </a:cubicBezTo>
                <a:cubicBezTo>
                  <a:pt x="1705871" y="317305"/>
                  <a:pt x="1722026" y="312812"/>
                  <a:pt x="1738282" y="308748"/>
                </a:cubicBezTo>
                <a:cubicBezTo>
                  <a:pt x="1621967" y="269976"/>
                  <a:pt x="1730584" y="302545"/>
                  <a:pt x="1457866" y="284364"/>
                </a:cubicBezTo>
                <a:cubicBezTo>
                  <a:pt x="1417114" y="281647"/>
                  <a:pt x="1376586" y="276236"/>
                  <a:pt x="1335946" y="272172"/>
                </a:cubicBezTo>
                <a:cubicBezTo>
                  <a:pt x="1216111" y="242213"/>
                  <a:pt x="1357435" y="272172"/>
                  <a:pt x="1116490" y="272172"/>
                </a:cubicBezTo>
                <a:cubicBezTo>
                  <a:pt x="1091770" y="272172"/>
                  <a:pt x="1165510" y="265343"/>
                  <a:pt x="1189642" y="259980"/>
                </a:cubicBezTo>
                <a:cubicBezTo>
                  <a:pt x="1202187" y="257192"/>
                  <a:pt x="1239069" y="247788"/>
                  <a:pt x="1226218" y="247788"/>
                </a:cubicBezTo>
                <a:cubicBezTo>
                  <a:pt x="1124537" y="247788"/>
                  <a:pt x="1023018" y="255916"/>
                  <a:pt x="921418" y="259980"/>
                </a:cubicBezTo>
                <a:cubicBezTo>
                  <a:pt x="897034" y="264044"/>
                  <a:pt x="865746" y="289652"/>
                  <a:pt x="848266" y="272172"/>
                </a:cubicBezTo>
                <a:cubicBezTo>
                  <a:pt x="833898" y="257804"/>
                  <a:pt x="877496" y="241178"/>
                  <a:pt x="897034" y="235596"/>
                </a:cubicBezTo>
                <a:cubicBezTo>
                  <a:pt x="936305" y="224376"/>
                  <a:pt x="978182" y="225802"/>
                  <a:pt x="1018954" y="223404"/>
                </a:cubicBezTo>
                <a:cubicBezTo>
                  <a:pt x="1116406" y="217672"/>
                  <a:pt x="1409183" y="211212"/>
                  <a:pt x="1311562" y="211212"/>
                </a:cubicBezTo>
                <a:cubicBezTo>
                  <a:pt x="1197697" y="211212"/>
                  <a:pt x="1083978" y="219340"/>
                  <a:pt x="970186" y="223404"/>
                </a:cubicBezTo>
                <a:cubicBezTo>
                  <a:pt x="949866" y="227468"/>
                  <a:pt x="929330" y="230570"/>
                  <a:pt x="909226" y="235596"/>
                </a:cubicBezTo>
                <a:cubicBezTo>
                  <a:pt x="896758" y="238713"/>
                  <a:pt x="859799" y="247788"/>
                  <a:pt x="872650" y="247788"/>
                </a:cubicBezTo>
                <a:cubicBezTo>
                  <a:pt x="889406" y="247788"/>
                  <a:pt x="904932" y="238593"/>
                  <a:pt x="921418" y="235596"/>
                </a:cubicBezTo>
                <a:cubicBezTo>
                  <a:pt x="949691" y="230455"/>
                  <a:pt x="978489" y="228545"/>
                  <a:pt x="1006762" y="223404"/>
                </a:cubicBezTo>
                <a:cubicBezTo>
                  <a:pt x="1040442" y="217280"/>
                  <a:pt x="1060768" y="209466"/>
                  <a:pt x="1092106" y="199020"/>
                </a:cubicBezTo>
                <a:cubicBezTo>
                  <a:pt x="1059898" y="186137"/>
                  <a:pt x="1028017" y="172000"/>
                  <a:pt x="994570" y="162444"/>
                </a:cubicBezTo>
                <a:cubicBezTo>
                  <a:pt x="978458" y="157841"/>
                  <a:pt x="962390" y="152622"/>
                  <a:pt x="945802" y="150252"/>
                </a:cubicBezTo>
                <a:cubicBezTo>
                  <a:pt x="905370" y="144476"/>
                  <a:pt x="864522" y="142124"/>
                  <a:pt x="823882" y="138060"/>
                </a:cubicBezTo>
                <a:cubicBezTo>
                  <a:pt x="913290" y="133996"/>
                  <a:pt x="1002869" y="132732"/>
                  <a:pt x="1092106" y="125868"/>
                </a:cubicBezTo>
                <a:cubicBezTo>
                  <a:pt x="1108813" y="124583"/>
                  <a:pt x="1124443" y="116962"/>
                  <a:pt x="1140874" y="113676"/>
                </a:cubicBezTo>
                <a:cubicBezTo>
                  <a:pt x="1165114" y="108828"/>
                  <a:pt x="1189642" y="105548"/>
                  <a:pt x="1214026" y="101484"/>
                </a:cubicBezTo>
                <a:cubicBezTo>
                  <a:pt x="1230282" y="105548"/>
                  <a:pt x="1246140" y="111826"/>
                  <a:pt x="1262794" y="113676"/>
                </a:cubicBezTo>
                <a:cubicBezTo>
                  <a:pt x="1319486" y="119975"/>
                  <a:pt x="1388940" y="90235"/>
                  <a:pt x="1433482" y="125868"/>
                </a:cubicBezTo>
                <a:cubicBezTo>
                  <a:pt x="1463588" y="149953"/>
                  <a:pt x="1323754" y="162444"/>
                  <a:pt x="1323754" y="162444"/>
                </a:cubicBezTo>
                <a:cubicBezTo>
                  <a:pt x="1340010" y="166508"/>
                  <a:pt x="1355766" y="174636"/>
                  <a:pt x="1372522" y="174636"/>
                </a:cubicBezTo>
                <a:cubicBezTo>
                  <a:pt x="1417410" y="174636"/>
                  <a:pt x="1551522" y="162444"/>
                  <a:pt x="1506634" y="162444"/>
                </a:cubicBezTo>
                <a:cubicBezTo>
                  <a:pt x="1433369" y="162444"/>
                  <a:pt x="1360330" y="170572"/>
                  <a:pt x="1287178" y="174636"/>
                </a:cubicBezTo>
                <a:cubicBezTo>
                  <a:pt x="1303434" y="170572"/>
                  <a:pt x="1319896" y="167259"/>
                  <a:pt x="1335946" y="162444"/>
                </a:cubicBezTo>
                <a:cubicBezTo>
                  <a:pt x="1360565" y="155058"/>
                  <a:pt x="1409098" y="138060"/>
                  <a:pt x="1409098" y="138060"/>
                </a:cubicBezTo>
                <a:cubicBezTo>
                  <a:pt x="1279050" y="133996"/>
                  <a:pt x="1148735" y="135138"/>
                  <a:pt x="1018954" y="125868"/>
                </a:cubicBezTo>
                <a:cubicBezTo>
                  <a:pt x="1002240" y="124674"/>
                  <a:pt x="1051610" y="118279"/>
                  <a:pt x="1067722" y="113676"/>
                </a:cubicBezTo>
                <a:cubicBezTo>
                  <a:pt x="1080079" y="110145"/>
                  <a:pt x="1117149" y="101484"/>
                  <a:pt x="1104298" y="101484"/>
                </a:cubicBezTo>
                <a:cubicBezTo>
                  <a:pt x="1084633" y="101484"/>
                  <a:pt x="969749" y="122447"/>
                  <a:pt x="945802" y="125868"/>
                </a:cubicBezTo>
                <a:cubicBezTo>
                  <a:pt x="903620" y="131894"/>
                  <a:pt x="807144" y="141960"/>
                  <a:pt x="762922" y="150252"/>
                </a:cubicBezTo>
                <a:cubicBezTo>
                  <a:pt x="726096" y="157157"/>
                  <a:pt x="689935" y="167288"/>
                  <a:pt x="653194" y="174636"/>
                </a:cubicBezTo>
                <a:cubicBezTo>
                  <a:pt x="628954" y="179484"/>
                  <a:pt x="604174" y="181465"/>
                  <a:pt x="580042" y="186828"/>
                </a:cubicBezTo>
                <a:cubicBezTo>
                  <a:pt x="567497" y="189616"/>
                  <a:pt x="530615" y="199020"/>
                  <a:pt x="543466" y="199020"/>
                </a:cubicBezTo>
                <a:cubicBezTo>
                  <a:pt x="560222" y="199020"/>
                  <a:pt x="575803" y="190114"/>
                  <a:pt x="592234" y="186828"/>
                </a:cubicBezTo>
                <a:cubicBezTo>
                  <a:pt x="616474" y="181980"/>
                  <a:pt x="641146" y="179484"/>
                  <a:pt x="665386" y="174636"/>
                </a:cubicBezTo>
                <a:cubicBezTo>
                  <a:pt x="681817" y="171350"/>
                  <a:pt x="697797" y="166079"/>
                  <a:pt x="714154" y="162444"/>
                </a:cubicBezTo>
                <a:cubicBezTo>
                  <a:pt x="813821" y="140296"/>
                  <a:pt x="843201" y="145389"/>
                  <a:pt x="604426" y="162444"/>
                </a:cubicBezTo>
                <a:cubicBezTo>
                  <a:pt x="567850" y="154316"/>
                  <a:pt x="524673" y="160541"/>
                  <a:pt x="494698" y="138060"/>
                </a:cubicBezTo>
                <a:cubicBezTo>
                  <a:pt x="478120" y="125627"/>
                  <a:pt x="535371" y="130094"/>
                  <a:pt x="555658" y="125868"/>
                </a:cubicBezTo>
                <a:cubicBezTo>
                  <a:pt x="700207" y="95754"/>
                  <a:pt x="754946" y="89498"/>
                  <a:pt x="872650" y="52716"/>
                </a:cubicBezTo>
                <a:cubicBezTo>
                  <a:pt x="909449" y="41216"/>
                  <a:pt x="1020896" y="14465"/>
                  <a:pt x="982378" y="16140"/>
                </a:cubicBezTo>
                <a:lnTo>
                  <a:pt x="701962" y="28332"/>
                </a:lnTo>
                <a:cubicBezTo>
                  <a:pt x="685706" y="32396"/>
                  <a:pt x="669680" y="37527"/>
                  <a:pt x="653194" y="40524"/>
                </a:cubicBezTo>
                <a:cubicBezTo>
                  <a:pt x="624921" y="45665"/>
                  <a:pt x="594110" y="41045"/>
                  <a:pt x="567850" y="52716"/>
                </a:cubicBezTo>
                <a:cubicBezTo>
                  <a:pt x="554460" y="58667"/>
                  <a:pt x="555658" y="81164"/>
                  <a:pt x="543466" y="89292"/>
                </a:cubicBezTo>
                <a:cubicBezTo>
                  <a:pt x="529524" y="98587"/>
                  <a:pt x="510748" y="96669"/>
                  <a:pt x="494698" y="101484"/>
                </a:cubicBezTo>
                <a:cubicBezTo>
                  <a:pt x="370950" y="138608"/>
                  <a:pt x="471692" y="115839"/>
                  <a:pt x="360586" y="138060"/>
                </a:cubicBezTo>
                <a:cubicBezTo>
                  <a:pt x="467473" y="159437"/>
                  <a:pt x="396771" y="151301"/>
                  <a:pt x="555658" y="138060"/>
                </a:cubicBezTo>
                <a:cubicBezTo>
                  <a:pt x="930893" y="106790"/>
                  <a:pt x="515690" y="143910"/>
                  <a:pt x="848266" y="113676"/>
                </a:cubicBezTo>
                <a:cubicBezTo>
                  <a:pt x="761444" y="157087"/>
                  <a:pt x="839111" y="124229"/>
                  <a:pt x="726346" y="150252"/>
                </a:cubicBezTo>
                <a:cubicBezTo>
                  <a:pt x="697517" y="156905"/>
                  <a:pt x="669932" y="168437"/>
                  <a:pt x="641002" y="174636"/>
                </a:cubicBezTo>
                <a:cubicBezTo>
                  <a:pt x="612903" y="180657"/>
                  <a:pt x="584061" y="182458"/>
                  <a:pt x="555658" y="186828"/>
                </a:cubicBezTo>
                <a:cubicBezTo>
                  <a:pt x="531225" y="190587"/>
                  <a:pt x="506890" y="194956"/>
                  <a:pt x="482506" y="199020"/>
                </a:cubicBezTo>
                <a:cubicBezTo>
                  <a:pt x="466250" y="207148"/>
                  <a:pt x="450756" y="217022"/>
                  <a:pt x="433738" y="223404"/>
                </a:cubicBezTo>
                <a:cubicBezTo>
                  <a:pt x="418049" y="229288"/>
                  <a:pt x="401082" y="230993"/>
                  <a:pt x="384970" y="235596"/>
                </a:cubicBezTo>
                <a:cubicBezTo>
                  <a:pt x="372613" y="239127"/>
                  <a:pt x="360586" y="243724"/>
                  <a:pt x="348394" y="247788"/>
                </a:cubicBezTo>
                <a:cubicBezTo>
                  <a:pt x="360586" y="251852"/>
                  <a:pt x="372502" y="256863"/>
                  <a:pt x="384970" y="259980"/>
                </a:cubicBezTo>
                <a:cubicBezTo>
                  <a:pt x="517307" y="293064"/>
                  <a:pt x="646530" y="279336"/>
                  <a:pt x="787306" y="284364"/>
                </a:cubicBezTo>
                <a:cubicBezTo>
                  <a:pt x="771050" y="288428"/>
                  <a:pt x="755066" y="293801"/>
                  <a:pt x="738538" y="296556"/>
                </a:cubicBezTo>
                <a:cubicBezTo>
                  <a:pt x="637440" y="313406"/>
                  <a:pt x="606313" y="297185"/>
                  <a:pt x="677578" y="320940"/>
                </a:cubicBezTo>
                <a:cubicBezTo>
                  <a:pt x="326401" y="346024"/>
                  <a:pt x="590838" y="320785"/>
                  <a:pt x="811690" y="345324"/>
                </a:cubicBezTo>
                <a:cubicBezTo>
                  <a:pt x="840251" y="348497"/>
                  <a:pt x="754445" y="351495"/>
                  <a:pt x="726346" y="357516"/>
                </a:cubicBezTo>
                <a:cubicBezTo>
                  <a:pt x="523846" y="400909"/>
                  <a:pt x="777958" y="368204"/>
                  <a:pt x="519082" y="394092"/>
                </a:cubicBezTo>
                <a:cubicBezTo>
                  <a:pt x="368853" y="437015"/>
                  <a:pt x="494240" y="403676"/>
                  <a:pt x="372778" y="430668"/>
                </a:cubicBezTo>
                <a:cubicBezTo>
                  <a:pt x="356421" y="434303"/>
                  <a:pt x="307254" y="442860"/>
                  <a:pt x="324010" y="442860"/>
                </a:cubicBezTo>
                <a:cubicBezTo>
                  <a:pt x="372947" y="442860"/>
                  <a:pt x="421546" y="434732"/>
                  <a:pt x="470314" y="430668"/>
                </a:cubicBezTo>
                <a:cubicBezTo>
                  <a:pt x="486570" y="438796"/>
                  <a:pt x="512332" y="438177"/>
                  <a:pt x="519082" y="455052"/>
                </a:cubicBezTo>
                <a:cubicBezTo>
                  <a:pt x="524524" y="468657"/>
                  <a:pt x="506140" y="482474"/>
                  <a:pt x="494698" y="491628"/>
                </a:cubicBezTo>
                <a:cubicBezTo>
                  <a:pt x="484663" y="499656"/>
                  <a:pt x="469934" y="498758"/>
                  <a:pt x="458122" y="503820"/>
                </a:cubicBezTo>
                <a:cubicBezTo>
                  <a:pt x="441417" y="510979"/>
                  <a:pt x="425610" y="520076"/>
                  <a:pt x="409354" y="528204"/>
                </a:cubicBezTo>
                <a:cubicBezTo>
                  <a:pt x="437802" y="532268"/>
                  <a:pt x="503785" y="513134"/>
                  <a:pt x="494698" y="540396"/>
                </a:cubicBezTo>
                <a:cubicBezTo>
                  <a:pt x="484100" y="572189"/>
                  <a:pt x="397162" y="564780"/>
                  <a:pt x="397162" y="564780"/>
                </a:cubicBezTo>
                <a:cubicBezTo>
                  <a:pt x="429674" y="572908"/>
                  <a:pt x="527560" y="582592"/>
                  <a:pt x="494698" y="589164"/>
                </a:cubicBezTo>
                <a:cubicBezTo>
                  <a:pt x="333708" y="621362"/>
                  <a:pt x="546208" y="576241"/>
                  <a:pt x="360586" y="625740"/>
                </a:cubicBezTo>
                <a:cubicBezTo>
                  <a:pt x="324383" y="635394"/>
                  <a:pt x="287061" y="640470"/>
                  <a:pt x="250858" y="650124"/>
                </a:cubicBezTo>
                <a:cubicBezTo>
                  <a:pt x="226023" y="656747"/>
                  <a:pt x="202325" y="667122"/>
                  <a:pt x="177706" y="674508"/>
                </a:cubicBezTo>
                <a:cubicBezTo>
                  <a:pt x="161656" y="679323"/>
                  <a:pt x="112182" y="686700"/>
                  <a:pt x="128938" y="686700"/>
                </a:cubicBezTo>
                <a:cubicBezTo>
                  <a:pt x="165739" y="686700"/>
                  <a:pt x="202090" y="678572"/>
                  <a:pt x="238666" y="674508"/>
                </a:cubicBezTo>
                <a:cubicBezTo>
                  <a:pt x="254922" y="670444"/>
                  <a:pt x="270678" y="662316"/>
                  <a:pt x="287434" y="662316"/>
                </a:cubicBezTo>
                <a:cubicBezTo>
                  <a:pt x="300285" y="662316"/>
                  <a:pt x="311333" y="672395"/>
                  <a:pt x="324010" y="674508"/>
                </a:cubicBezTo>
                <a:cubicBezTo>
                  <a:pt x="360310" y="680558"/>
                  <a:pt x="397162" y="682636"/>
                  <a:pt x="433738" y="686700"/>
                </a:cubicBezTo>
                <a:cubicBezTo>
                  <a:pt x="424719" y="689706"/>
                  <a:pt x="360586" y="707520"/>
                  <a:pt x="360586" y="723276"/>
                </a:cubicBezTo>
                <a:cubicBezTo>
                  <a:pt x="360586" y="736127"/>
                  <a:pt x="384970" y="731404"/>
                  <a:pt x="397162" y="735468"/>
                </a:cubicBezTo>
                <a:cubicBezTo>
                  <a:pt x="323458" y="753894"/>
                  <a:pt x="364290" y="742361"/>
                  <a:pt x="275242" y="772044"/>
                </a:cubicBezTo>
                <a:cubicBezTo>
                  <a:pt x="263050" y="776108"/>
                  <a:pt x="251268" y="781716"/>
                  <a:pt x="238666" y="784236"/>
                </a:cubicBezTo>
                <a:cubicBezTo>
                  <a:pt x="141620" y="803645"/>
                  <a:pt x="198302" y="794140"/>
                  <a:pt x="67978" y="808620"/>
                </a:cubicBezTo>
                <a:cubicBezTo>
                  <a:pt x="12493" y="827115"/>
                  <a:pt x="0" y="825221"/>
                  <a:pt x="116746" y="833004"/>
                </a:cubicBezTo>
                <a:cubicBezTo>
                  <a:pt x="210099" y="839228"/>
                  <a:pt x="303690" y="841132"/>
                  <a:pt x="397162" y="845196"/>
                </a:cubicBezTo>
                <a:cubicBezTo>
                  <a:pt x="304727" y="914522"/>
                  <a:pt x="356376" y="858143"/>
                  <a:pt x="445930" y="893964"/>
                </a:cubicBezTo>
                <a:cubicBezTo>
                  <a:pt x="457862" y="898737"/>
                  <a:pt x="421899" y="903368"/>
                  <a:pt x="409354" y="906156"/>
                </a:cubicBezTo>
                <a:cubicBezTo>
                  <a:pt x="385222" y="911519"/>
                  <a:pt x="360442" y="913500"/>
                  <a:pt x="336202" y="918348"/>
                </a:cubicBezTo>
                <a:cubicBezTo>
                  <a:pt x="319771" y="921634"/>
                  <a:pt x="303690" y="926476"/>
                  <a:pt x="287434" y="930540"/>
                </a:cubicBezTo>
                <a:cubicBezTo>
                  <a:pt x="307754" y="934604"/>
                  <a:pt x="327913" y="939581"/>
                  <a:pt x="348394" y="942732"/>
                </a:cubicBezTo>
                <a:cubicBezTo>
                  <a:pt x="380778" y="947714"/>
                  <a:pt x="445930" y="922159"/>
                  <a:pt x="445930" y="954924"/>
                </a:cubicBezTo>
                <a:cubicBezTo>
                  <a:pt x="445930" y="988437"/>
                  <a:pt x="381256" y="972736"/>
                  <a:pt x="348394" y="979308"/>
                </a:cubicBezTo>
                <a:cubicBezTo>
                  <a:pt x="306492" y="987688"/>
                  <a:pt x="278841" y="992213"/>
                  <a:pt x="238666" y="1003692"/>
                </a:cubicBezTo>
                <a:cubicBezTo>
                  <a:pt x="226309" y="1007223"/>
                  <a:pt x="214282" y="1011820"/>
                  <a:pt x="202090" y="1015884"/>
                </a:cubicBezTo>
                <a:cubicBezTo>
                  <a:pt x="214282" y="1024012"/>
                  <a:pt x="224388" y="1036973"/>
                  <a:pt x="238666" y="1040268"/>
                </a:cubicBezTo>
                <a:cubicBezTo>
                  <a:pt x="280284" y="1049872"/>
                  <a:pt x="551329" y="1064381"/>
                  <a:pt x="555658" y="1064652"/>
                </a:cubicBezTo>
                <a:cubicBezTo>
                  <a:pt x="460638" y="1096325"/>
                  <a:pt x="467413" y="1089036"/>
                  <a:pt x="726346" y="1089036"/>
                </a:cubicBezTo>
                <a:cubicBezTo>
                  <a:pt x="868644" y="1089036"/>
                  <a:pt x="1010826" y="1080908"/>
                  <a:pt x="1153066" y="1076844"/>
                </a:cubicBezTo>
                <a:cubicBezTo>
                  <a:pt x="1165258" y="1072780"/>
                  <a:pt x="1196771" y="1075345"/>
                  <a:pt x="1189642" y="1064652"/>
                </a:cubicBezTo>
                <a:cubicBezTo>
                  <a:pt x="1185477" y="1058404"/>
                  <a:pt x="1109086" y="1033736"/>
                  <a:pt x="1092106" y="1028076"/>
                </a:cubicBezTo>
                <a:cubicBezTo>
                  <a:pt x="986442" y="1032140"/>
                  <a:pt x="880422" y="1030695"/>
                  <a:pt x="775114" y="1040268"/>
                </a:cubicBezTo>
                <a:cubicBezTo>
                  <a:pt x="758427" y="1041785"/>
                  <a:pt x="807451" y="1049174"/>
                  <a:pt x="823882" y="1052460"/>
                </a:cubicBezTo>
                <a:cubicBezTo>
                  <a:pt x="848122" y="1057308"/>
                  <a:pt x="872650" y="1060588"/>
                  <a:pt x="897034" y="1064652"/>
                </a:cubicBezTo>
                <a:lnTo>
                  <a:pt x="1165258" y="1052460"/>
                </a:lnTo>
                <a:cubicBezTo>
                  <a:pt x="1210064" y="1049744"/>
                  <a:pt x="1254596" y="1037070"/>
                  <a:pt x="1299370" y="1040268"/>
                </a:cubicBezTo>
                <a:cubicBezTo>
                  <a:pt x="1313986" y="1041312"/>
                  <a:pt x="1321455" y="1062478"/>
                  <a:pt x="1335946" y="1064652"/>
                </a:cubicBezTo>
                <a:cubicBezTo>
                  <a:pt x="1404388" y="1074918"/>
                  <a:pt x="1474122" y="1072780"/>
                  <a:pt x="1543210" y="1076844"/>
                </a:cubicBezTo>
                <a:cubicBezTo>
                  <a:pt x="1559466" y="1084972"/>
                  <a:pt x="1573839" y="1100094"/>
                  <a:pt x="1591978" y="1101228"/>
                </a:cubicBezTo>
                <a:cubicBezTo>
                  <a:pt x="1692469" y="1107509"/>
                  <a:pt x="1707251" y="1099380"/>
                  <a:pt x="1774858" y="1076844"/>
                </a:cubicBezTo>
                <a:cubicBezTo>
                  <a:pt x="1758602" y="1072780"/>
                  <a:pt x="1742817" y="1065636"/>
                  <a:pt x="1726090" y="1064652"/>
                </a:cubicBezTo>
                <a:cubicBezTo>
                  <a:pt x="1716722" y="1064101"/>
                  <a:pt x="1248095" y="1152503"/>
                  <a:pt x="1384714" y="1015884"/>
                </a:cubicBezTo>
                <a:cubicBezTo>
                  <a:pt x="1395075" y="1005523"/>
                  <a:pt x="1409098" y="999628"/>
                  <a:pt x="1421290" y="991500"/>
                </a:cubicBezTo>
                <a:cubicBezTo>
                  <a:pt x="1456214" y="886729"/>
                  <a:pt x="1396032" y="1029819"/>
                  <a:pt x="1591978" y="942732"/>
                </a:cubicBezTo>
                <a:cubicBezTo>
                  <a:pt x="1610547" y="934479"/>
                  <a:pt x="1561779" y="914409"/>
                  <a:pt x="1543210" y="906156"/>
                </a:cubicBezTo>
                <a:cubicBezTo>
                  <a:pt x="1524274" y="897740"/>
                  <a:pt x="1502479" y="898459"/>
                  <a:pt x="1482250" y="893964"/>
                </a:cubicBezTo>
                <a:cubicBezTo>
                  <a:pt x="1465893" y="890329"/>
                  <a:pt x="1449738" y="885836"/>
                  <a:pt x="1433482" y="881772"/>
                </a:cubicBezTo>
                <a:cubicBezTo>
                  <a:pt x="1445674" y="877708"/>
                  <a:pt x="1457536" y="872470"/>
                  <a:pt x="1470058" y="869580"/>
                </a:cubicBezTo>
                <a:cubicBezTo>
                  <a:pt x="1644937" y="829223"/>
                  <a:pt x="1540146" y="862473"/>
                  <a:pt x="1628554" y="833004"/>
                </a:cubicBezTo>
                <a:cubicBezTo>
                  <a:pt x="1558264" y="786144"/>
                  <a:pt x="1626070" y="826714"/>
                  <a:pt x="1555402" y="796428"/>
                </a:cubicBezTo>
                <a:cubicBezTo>
                  <a:pt x="1449942" y="751231"/>
                  <a:pt x="1555835" y="788444"/>
                  <a:pt x="1470058" y="759852"/>
                </a:cubicBezTo>
                <a:cubicBezTo>
                  <a:pt x="1490378" y="751724"/>
                  <a:pt x="1510056" y="741757"/>
                  <a:pt x="1531018" y="735468"/>
                </a:cubicBezTo>
                <a:cubicBezTo>
                  <a:pt x="1550866" y="729513"/>
                  <a:pt x="1572575" y="730552"/>
                  <a:pt x="1591978" y="723276"/>
                </a:cubicBezTo>
                <a:cubicBezTo>
                  <a:pt x="1605698" y="718131"/>
                  <a:pt x="1616362" y="707020"/>
                  <a:pt x="1628554" y="698892"/>
                </a:cubicBezTo>
                <a:cubicBezTo>
                  <a:pt x="1620426" y="686700"/>
                  <a:pt x="1616362" y="670444"/>
                  <a:pt x="1604170" y="662316"/>
                </a:cubicBezTo>
                <a:cubicBezTo>
                  <a:pt x="1590228" y="653021"/>
                  <a:pt x="1571930" y="652879"/>
                  <a:pt x="1555402" y="650124"/>
                </a:cubicBezTo>
                <a:cubicBezTo>
                  <a:pt x="1523083" y="644737"/>
                  <a:pt x="1490378" y="641996"/>
                  <a:pt x="1457866" y="637932"/>
                </a:cubicBezTo>
                <a:cubicBezTo>
                  <a:pt x="1549801" y="607287"/>
                  <a:pt x="1436480" y="648625"/>
                  <a:pt x="1531018" y="601356"/>
                </a:cubicBezTo>
                <a:cubicBezTo>
                  <a:pt x="1650322" y="541704"/>
                  <a:pt x="1543814" y="609081"/>
                  <a:pt x="1628554" y="552588"/>
                </a:cubicBezTo>
                <a:cubicBezTo>
                  <a:pt x="1616362" y="544460"/>
                  <a:pt x="1606193" y="531758"/>
                  <a:pt x="1591978" y="528204"/>
                </a:cubicBezTo>
                <a:cubicBezTo>
                  <a:pt x="1486519" y="501839"/>
                  <a:pt x="1444131" y="541424"/>
                  <a:pt x="1518826" y="491628"/>
                </a:cubicBezTo>
                <a:cubicBezTo>
                  <a:pt x="1470608" y="346975"/>
                  <a:pt x="1530609" y="488924"/>
                  <a:pt x="1177450" y="442860"/>
                </a:cubicBezTo>
                <a:cubicBezTo>
                  <a:pt x="1159428" y="440509"/>
                  <a:pt x="1209513" y="425635"/>
                  <a:pt x="1226218" y="418476"/>
                </a:cubicBezTo>
                <a:cubicBezTo>
                  <a:pt x="1289542" y="391337"/>
                  <a:pt x="1372585" y="397839"/>
                  <a:pt x="1104298" y="418476"/>
                </a:cubicBezTo>
                <a:cubicBezTo>
                  <a:pt x="1297253" y="466715"/>
                  <a:pt x="1227410" y="453871"/>
                  <a:pt x="1628554" y="418476"/>
                </a:cubicBezTo>
                <a:cubicBezTo>
                  <a:pt x="1650355" y="416552"/>
                  <a:pt x="1587914" y="402220"/>
                  <a:pt x="1567594" y="394092"/>
                </a:cubicBezTo>
                <a:lnTo>
                  <a:pt x="1177450" y="406284"/>
                </a:lnTo>
                <a:cubicBezTo>
                  <a:pt x="1128563" y="408506"/>
                  <a:pt x="1079654" y="412008"/>
                  <a:pt x="1031146" y="418476"/>
                </a:cubicBezTo>
                <a:cubicBezTo>
                  <a:pt x="1018407" y="420175"/>
                  <a:pt x="981719" y="430668"/>
                  <a:pt x="994570" y="430668"/>
                </a:cubicBezTo>
                <a:cubicBezTo>
                  <a:pt x="1063777" y="430668"/>
                  <a:pt x="1132746" y="422540"/>
                  <a:pt x="1201834" y="418476"/>
                </a:cubicBezTo>
                <a:cubicBezTo>
                  <a:pt x="1360815" y="391979"/>
                  <a:pt x="1301234" y="409727"/>
                  <a:pt x="1384714" y="381900"/>
                </a:cubicBezTo>
                <a:cubicBezTo>
                  <a:pt x="1364394" y="377836"/>
                  <a:pt x="1343946" y="374368"/>
                  <a:pt x="1323754" y="369708"/>
                </a:cubicBezTo>
                <a:cubicBezTo>
                  <a:pt x="1291100" y="362172"/>
                  <a:pt x="1226218" y="345324"/>
                  <a:pt x="1226218" y="345324"/>
                </a:cubicBezTo>
                <a:lnTo>
                  <a:pt x="1311562" y="333132"/>
                </a:lnTo>
                <a:cubicBezTo>
                  <a:pt x="1335995" y="329373"/>
                  <a:pt x="1376897" y="344392"/>
                  <a:pt x="1384714" y="320940"/>
                </a:cubicBezTo>
                <a:cubicBezTo>
                  <a:pt x="1391635" y="300178"/>
                  <a:pt x="1344246" y="304240"/>
                  <a:pt x="1323754" y="296556"/>
                </a:cubicBezTo>
                <a:cubicBezTo>
                  <a:pt x="1311721" y="292044"/>
                  <a:pt x="1300019" y="284888"/>
                  <a:pt x="1287178" y="284364"/>
                </a:cubicBezTo>
                <a:cubicBezTo>
                  <a:pt x="1100345" y="276738"/>
                  <a:pt x="913290" y="276236"/>
                  <a:pt x="726346" y="272172"/>
                </a:cubicBezTo>
                <a:cubicBezTo>
                  <a:pt x="746666" y="268108"/>
                  <a:pt x="767202" y="265006"/>
                  <a:pt x="787306" y="259980"/>
                </a:cubicBezTo>
                <a:cubicBezTo>
                  <a:pt x="799774" y="256863"/>
                  <a:pt x="827946" y="259980"/>
                  <a:pt x="823882" y="247788"/>
                </a:cubicBezTo>
                <a:cubicBezTo>
                  <a:pt x="818135" y="230546"/>
                  <a:pt x="793106" y="225974"/>
                  <a:pt x="775114" y="223404"/>
                </a:cubicBezTo>
                <a:cubicBezTo>
                  <a:pt x="706602" y="213617"/>
                  <a:pt x="636938" y="215276"/>
                  <a:pt x="567850" y="211212"/>
                </a:cubicBezTo>
                <a:cubicBezTo>
                  <a:pt x="580042" y="207148"/>
                  <a:pt x="604426" y="211871"/>
                  <a:pt x="604426" y="199020"/>
                </a:cubicBezTo>
                <a:cubicBezTo>
                  <a:pt x="604426" y="186169"/>
                  <a:pt x="580318" y="189945"/>
                  <a:pt x="567850" y="186828"/>
                </a:cubicBezTo>
                <a:cubicBezTo>
                  <a:pt x="511997" y="172865"/>
                  <a:pt x="468578" y="169847"/>
                  <a:pt x="409354" y="162444"/>
                </a:cubicBezTo>
                <a:cubicBezTo>
                  <a:pt x="397162" y="154316"/>
                  <a:pt x="385884" y="144613"/>
                  <a:pt x="372778" y="138060"/>
                </a:cubicBezTo>
                <a:cubicBezTo>
                  <a:pt x="361283" y="132313"/>
                  <a:pt x="333085" y="138336"/>
                  <a:pt x="336202" y="125868"/>
                </a:cubicBezTo>
                <a:cubicBezTo>
                  <a:pt x="341130" y="106155"/>
                  <a:pt x="367739" y="100062"/>
                  <a:pt x="384970" y="89292"/>
                </a:cubicBezTo>
                <a:cubicBezTo>
                  <a:pt x="419406" y="67770"/>
                  <a:pt x="434758" y="64568"/>
                  <a:pt x="470314" y="52716"/>
                </a:cubicBezTo>
                <a:cubicBezTo>
                  <a:pt x="454058" y="48652"/>
                  <a:pt x="438302" y="40524"/>
                  <a:pt x="421546" y="40524"/>
                </a:cubicBezTo>
                <a:cubicBezTo>
                  <a:pt x="384745" y="40524"/>
                  <a:pt x="348118" y="46666"/>
                  <a:pt x="311818" y="52716"/>
                </a:cubicBezTo>
                <a:cubicBezTo>
                  <a:pt x="299141" y="54829"/>
                  <a:pt x="287710" y="61791"/>
                  <a:pt x="275242" y="64908"/>
                </a:cubicBezTo>
                <a:cubicBezTo>
                  <a:pt x="255138" y="69934"/>
                  <a:pt x="234602" y="73036"/>
                  <a:pt x="214282" y="77100"/>
                </a:cubicBezTo>
                <a:cubicBezTo>
                  <a:pt x="238666" y="81164"/>
                  <a:pt x="262719" y="89807"/>
                  <a:pt x="287434" y="89292"/>
                </a:cubicBezTo>
                <a:cubicBezTo>
                  <a:pt x="458278" y="85733"/>
                  <a:pt x="799498" y="64908"/>
                  <a:pt x="799498" y="64908"/>
                </a:cubicBezTo>
                <a:cubicBezTo>
                  <a:pt x="782250" y="70657"/>
                  <a:pt x="704527" y="89292"/>
                  <a:pt x="811690" y="89292"/>
                </a:cubicBezTo>
                <a:cubicBezTo>
                  <a:pt x="953988" y="89292"/>
                  <a:pt x="1096170" y="81164"/>
                  <a:pt x="1238410" y="77100"/>
                </a:cubicBezTo>
                <a:cubicBezTo>
                  <a:pt x="1174758" y="34666"/>
                  <a:pt x="1230109" y="64861"/>
                  <a:pt x="1140874" y="40524"/>
                </a:cubicBezTo>
                <a:cubicBezTo>
                  <a:pt x="992285" y="0"/>
                  <a:pt x="1100198" y="19748"/>
                  <a:pt x="1177450" y="28332"/>
                </a:cubicBezTo>
                <a:cubicBezTo>
                  <a:pt x="1201834" y="36460"/>
                  <a:pt x="1227114" y="42277"/>
                  <a:pt x="1250602" y="52716"/>
                </a:cubicBezTo>
                <a:cubicBezTo>
                  <a:pt x="1263992" y="58667"/>
                  <a:pt x="1273041" y="73245"/>
                  <a:pt x="1287178" y="77100"/>
                </a:cubicBezTo>
                <a:cubicBezTo>
                  <a:pt x="1318789" y="85721"/>
                  <a:pt x="1352202" y="85228"/>
                  <a:pt x="1384714" y="89292"/>
                </a:cubicBezTo>
                <a:cubicBezTo>
                  <a:pt x="1405034" y="85228"/>
                  <a:pt x="1425112" y="79670"/>
                  <a:pt x="1445674" y="77100"/>
                </a:cubicBezTo>
                <a:cubicBezTo>
                  <a:pt x="1637601" y="53109"/>
                  <a:pt x="1520886" y="79633"/>
                  <a:pt x="1628554" y="52716"/>
                </a:cubicBezTo>
                <a:cubicBezTo>
                  <a:pt x="1615067" y="79690"/>
                  <a:pt x="1572513" y="134423"/>
                  <a:pt x="1628554" y="162444"/>
                </a:cubicBezTo>
                <a:lnTo>
                  <a:pt x="1677322" y="138060"/>
                </a:lnTo>
                <a:cubicBezTo>
                  <a:pt x="1665130" y="129932"/>
                  <a:pt x="1654751" y="117985"/>
                  <a:pt x="1640746" y="113676"/>
                </a:cubicBezTo>
                <a:cubicBezTo>
                  <a:pt x="1601134" y="101488"/>
                  <a:pt x="1518826" y="89292"/>
                  <a:pt x="1518826" y="89292"/>
                </a:cubicBezTo>
                <a:cubicBezTo>
                  <a:pt x="1551338" y="85228"/>
                  <a:pt x="1587056" y="91753"/>
                  <a:pt x="1616362" y="77100"/>
                </a:cubicBezTo>
                <a:cubicBezTo>
                  <a:pt x="1631349" y="69606"/>
                  <a:pt x="1584182" y="62538"/>
                  <a:pt x="1567594" y="64908"/>
                </a:cubicBezTo>
                <a:cubicBezTo>
                  <a:pt x="1553088" y="66980"/>
                  <a:pt x="1543210" y="81164"/>
                  <a:pt x="1531018" y="89292"/>
                </a:cubicBezTo>
                <a:cubicBezTo>
                  <a:pt x="1604373" y="113744"/>
                  <a:pt x="1549283" y="83264"/>
                  <a:pt x="1531018" y="138060"/>
                </a:cubicBezTo>
                <a:lnTo>
                  <a:pt x="1543210" y="174636"/>
                </a:lnTo>
                <a:cubicBezTo>
                  <a:pt x="1531018" y="178700"/>
                  <a:pt x="1500022" y="175808"/>
                  <a:pt x="1506634" y="186828"/>
                </a:cubicBezTo>
                <a:cubicBezTo>
                  <a:pt x="1565741" y="285340"/>
                  <a:pt x="1562832" y="207641"/>
                  <a:pt x="1616362" y="247788"/>
                </a:cubicBezTo>
                <a:cubicBezTo>
                  <a:pt x="1623632" y="253240"/>
                  <a:pt x="1624490" y="264044"/>
                  <a:pt x="1628554" y="272172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Соединительная линия уступом 12"/>
          <p:cNvCxnSpPr/>
          <p:nvPr/>
        </p:nvCxnSpPr>
        <p:spPr>
          <a:xfrm rot="5400000">
            <a:off x="1214414" y="1357298"/>
            <a:ext cx="2643206" cy="2500330"/>
          </a:xfrm>
          <a:prstGeom prst="bentConnector3">
            <a:avLst>
              <a:gd name="adj1" fmla="val 50000"/>
            </a:avLst>
          </a:prstGeom>
          <a:ln w="539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0800000" flipV="1">
            <a:off x="571472" y="2857496"/>
            <a:ext cx="3929090" cy="1785950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500042"/>
            <a:ext cx="81439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Задача идентификации заключается в том, чтобы по наблюдениям за входами и выходами выявить внутренние свойства объекта или, иными словами, построить его модель.</a:t>
            </a:r>
            <a:endParaRPr lang="ru-RU" sz="2000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571612"/>
            <a:ext cx="8715436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олилиния 5"/>
          <p:cNvSpPr/>
          <p:nvPr/>
        </p:nvSpPr>
        <p:spPr>
          <a:xfrm>
            <a:off x="142844" y="4786322"/>
            <a:ext cx="927301" cy="1511808"/>
          </a:xfrm>
          <a:custGeom>
            <a:avLst/>
            <a:gdLst>
              <a:gd name="connsiteX0" fmla="*/ 146304 w 927301"/>
              <a:gd name="connsiteY0" fmla="*/ 207264 h 1511808"/>
              <a:gd name="connsiteX1" fmla="*/ 170688 w 927301"/>
              <a:gd name="connsiteY1" fmla="*/ 353568 h 1511808"/>
              <a:gd name="connsiteX2" fmla="*/ 146304 w 927301"/>
              <a:gd name="connsiteY2" fmla="*/ 426720 h 1511808"/>
              <a:gd name="connsiteX3" fmla="*/ 109728 w 927301"/>
              <a:gd name="connsiteY3" fmla="*/ 573024 h 1511808"/>
              <a:gd name="connsiteX4" fmla="*/ 85344 w 927301"/>
              <a:gd name="connsiteY4" fmla="*/ 646176 h 1511808"/>
              <a:gd name="connsiteX5" fmla="*/ 24384 w 927301"/>
              <a:gd name="connsiteY5" fmla="*/ 731520 h 1511808"/>
              <a:gd name="connsiteX6" fmla="*/ 12192 w 927301"/>
              <a:gd name="connsiteY6" fmla="*/ 816864 h 1511808"/>
              <a:gd name="connsiteX7" fmla="*/ 0 w 927301"/>
              <a:gd name="connsiteY7" fmla="*/ 865632 h 1511808"/>
              <a:gd name="connsiteX8" fmla="*/ 24384 w 927301"/>
              <a:gd name="connsiteY8" fmla="*/ 1060704 h 1511808"/>
              <a:gd name="connsiteX9" fmla="*/ 36576 w 927301"/>
              <a:gd name="connsiteY9" fmla="*/ 1097280 h 1511808"/>
              <a:gd name="connsiteX10" fmla="*/ 48768 w 927301"/>
              <a:gd name="connsiteY10" fmla="*/ 1146048 h 1511808"/>
              <a:gd name="connsiteX11" fmla="*/ 73152 w 927301"/>
              <a:gd name="connsiteY11" fmla="*/ 1182624 h 1511808"/>
              <a:gd name="connsiteX12" fmla="*/ 97536 w 927301"/>
              <a:gd name="connsiteY12" fmla="*/ 1255776 h 1511808"/>
              <a:gd name="connsiteX13" fmla="*/ 121920 w 927301"/>
              <a:gd name="connsiteY13" fmla="*/ 1402080 h 1511808"/>
              <a:gd name="connsiteX14" fmla="*/ 146304 w 927301"/>
              <a:gd name="connsiteY14" fmla="*/ 1438656 h 1511808"/>
              <a:gd name="connsiteX15" fmla="*/ 158496 w 927301"/>
              <a:gd name="connsiteY15" fmla="*/ 1475232 h 1511808"/>
              <a:gd name="connsiteX16" fmla="*/ 280416 w 927301"/>
              <a:gd name="connsiteY16" fmla="*/ 1511808 h 1511808"/>
              <a:gd name="connsiteX17" fmla="*/ 536448 w 927301"/>
              <a:gd name="connsiteY17" fmla="*/ 1499616 h 1511808"/>
              <a:gd name="connsiteX18" fmla="*/ 621792 w 927301"/>
              <a:gd name="connsiteY18" fmla="*/ 1463040 h 1511808"/>
              <a:gd name="connsiteX19" fmla="*/ 670560 w 927301"/>
              <a:gd name="connsiteY19" fmla="*/ 1450848 h 1511808"/>
              <a:gd name="connsiteX20" fmla="*/ 707136 w 927301"/>
              <a:gd name="connsiteY20" fmla="*/ 1438656 h 1511808"/>
              <a:gd name="connsiteX21" fmla="*/ 768096 w 927301"/>
              <a:gd name="connsiteY21" fmla="*/ 1365504 h 1511808"/>
              <a:gd name="connsiteX22" fmla="*/ 804672 w 927301"/>
              <a:gd name="connsiteY22" fmla="*/ 1292352 h 1511808"/>
              <a:gd name="connsiteX23" fmla="*/ 829056 w 927301"/>
              <a:gd name="connsiteY23" fmla="*/ 1194816 h 1511808"/>
              <a:gd name="connsiteX24" fmla="*/ 853440 w 927301"/>
              <a:gd name="connsiteY24" fmla="*/ 1097280 h 1511808"/>
              <a:gd name="connsiteX25" fmla="*/ 877824 w 927301"/>
              <a:gd name="connsiteY25" fmla="*/ 1011936 h 1511808"/>
              <a:gd name="connsiteX26" fmla="*/ 890016 w 927301"/>
              <a:gd name="connsiteY26" fmla="*/ 938784 h 1511808"/>
              <a:gd name="connsiteX27" fmla="*/ 902208 w 927301"/>
              <a:gd name="connsiteY27" fmla="*/ 768096 h 1511808"/>
              <a:gd name="connsiteX28" fmla="*/ 914400 w 927301"/>
              <a:gd name="connsiteY28" fmla="*/ 670560 h 1511808"/>
              <a:gd name="connsiteX29" fmla="*/ 890016 w 927301"/>
              <a:gd name="connsiteY29" fmla="*/ 377952 h 1511808"/>
              <a:gd name="connsiteX30" fmla="*/ 877824 w 927301"/>
              <a:gd name="connsiteY30" fmla="*/ 292608 h 1511808"/>
              <a:gd name="connsiteX31" fmla="*/ 841248 w 927301"/>
              <a:gd name="connsiteY31" fmla="*/ 182880 h 1511808"/>
              <a:gd name="connsiteX32" fmla="*/ 804672 w 927301"/>
              <a:gd name="connsiteY32" fmla="*/ 85344 h 1511808"/>
              <a:gd name="connsiteX33" fmla="*/ 682752 w 927301"/>
              <a:gd name="connsiteY33" fmla="*/ 12192 h 1511808"/>
              <a:gd name="connsiteX34" fmla="*/ 633984 w 927301"/>
              <a:gd name="connsiteY34" fmla="*/ 0 h 1511808"/>
              <a:gd name="connsiteX35" fmla="*/ 365760 w 927301"/>
              <a:gd name="connsiteY35" fmla="*/ 24384 h 1511808"/>
              <a:gd name="connsiteX36" fmla="*/ 292608 w 927301"/>
              <a:gd name="connsiteY36" fmla="*/ 48768 h 1511808"/>
              <a:gd name="connsiteX37" fmla="*/ 182880 w 927301"/>
              <a:gd name="connsiteY37" fmla="*/ 97536 h 1511808"/>
              <a:gd name="connsiteX38" fmla="*/ 146304 w 927301"/>
              <a:gd name="connsiteY38" fmla="*/ 109728 h 1511808"/>
              <a:gd name="connsiteX39" fmla="*/ 121920 w 927301"/>
              <a:gd name="connsiteY39" fmla="*/ 146304 h 1511808"/>
              <a:gd name="connsiteX40" fmla="*/ 134112 w 927301"/>
              <a:gd name="connsiteY40" fmla="*/ 219456 h 1511808"/>
              <a:gd name="connsiteX41" fmla="*/ 146304 w 927301"/>
              <a:gd name="connsiteY41" fmla="*/ 207264 h 1511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927301" h="1511808">
                <a:moveTo>
                  <a:pt x="146304" y="207264"/>
                </a:moveTo>
                <a:cubicBezTo>
                  <a:pt x="152400" y="229616"/>
                  <a:pt x="193574" y="246767"/>
                  <a:pt x="170688" y="353568"/>
                </a:cubicBezTo>
                <a:cubicBezTo>
                  <a:pt x="165302" y="378700"/>
                  <a:pt x="146304" y="426720"/>
                  <a:pt x="146304" y="426720"/>
                </a:cubicBezTo>
                <a:cubicBezTo>
                  <a:pt x="125460" y="593472"/>
                  <a:pt x="152314" y="466560"/>
                  <a:pt x="109728" y="573024"/>
                </a:cubicBezTo>
                <a:cubicBezTo>
                  <a:pt x="100182" y="596889"/>
                  <a:pt x="100766" y="625614"/>
                  <a:pt x="85344" y="646176"/>
                </a:cubicBezTo>
                <a:cubicBezTo>
                  <a:pt x="39976" y="706666"/>
                  <a:pt x="60040" y="678037"/>
                  <a:pt x="24384" y="731520"/>
                </a:cubicBezTo>
                <a:cubicBezTo>
                  <a:pt x="20320" y="759968"/>
                  <a:pt x="17333" y="788591"/>
                  <a:pt x="12192" y="816864"/>
                </a:cubicBezTo>
                <a:cubicBezTo>
                  <a:pt x="9195" y="833350"/>
                  <a:pt x="0" y="848876"/>
                  <a:pt x="0" y="865632"/>
                </a:cubicBezTo>
                <a:cubicBezTo>
                  <a:pt x="0" y="945957"/>
                  <a:pt x="4974" y="992769"/>
                  <a:pt x="24384" y="1060704"/>
                </a:cubicBezTo>
                <a:cubicBezTo>
                  <a:pt x="27915" y="1073061"/>
                  <a:pt x="33045" y="1084923"/>
                  <a:pt x="36576" y="1097280"/>
                </a:cubicBezTo>
                <a:cubicBezTo>
                  <a:pt x="41179" y="1113392"/>
                  <a:pt x="42167" y="1130647"/>
                  <a:pt x="48768" y="1146048"/>
                </a:cubicBezTo>
                <a:cubicBezTo>
                  <a:pt x="54540" y="1159516"/>
                  <a:pt x="67201" y="1169234"/>
                  <a:pt x="73152" y="1182624"/>
                </a:cubicBezTo>
                <a:cubicBezTo>
                  <a:pt x="83591" y="1206112"/>
                  <a:pt x="97536" y="1255776"/>
                  <a:pt x="97536" y="1255776"/>
                </a:cubicBezTo>
                <a:cubicBezTo>
                  <a:pt x="101399" y="1290543"/>
                  <a:pt x="101495" y="1361229"/>
                  <a:pt x="121920" y="1402080"/>
                </a:cubicBezTo>
                <a:cubicBezTo>
                  <a:pt x="128473" y="1415186"/>
                  <a:pt x="139751" y="1425550"/>
                  <a:pt x="146304" y="1438656"/>
                </a:cubicBezTo>
                <a:cubicBezTo>
                  <a:pt x="152051" y="1450151"/>
                  <a:pt x="148038" y="1467762"/>
                  <a:pt x="158496" y="1475232"/>
                </a:cubicBezTo>
                <a:cubicBezTo>
                  <a:pt x="174479" y="1486648"/>
                  <a:pt x="254345" y="1505290"/>
                  <a:pt x="280416" y="1511808"/>
                </a:cubicBezTo>
                <a:cubicBezTo>
                  <a:pt x="365760" y="1507744"/>
                  <a:pt x="451302" y="1506711"/>
                  <a:pt x="536448" y="1499616"/>
                </a:cubicBezTo>
                <a:cubicBezTo>
                  <a:pt x="562399" y="1497453"/>
                  <a:pt x="600940" y="1470860"/>
                  <a:pt x="621792" y="1463040"/>
                </a:cubicBezTo>
                <a:cubicBezTo>
                  <a:pt x="637481" y="1457156"/>
                  <a:pt x="654448" y="1455451"/>
                  <a:pt x="670560" y="1450848"/>
                </a:cubicBezTo>
                <a:cubicBezTo>
                  <a:pt x="682917" y="1447317"/>
                  <a:pt x="694944" y="1442720"/>
                  <a:pt x="707136" y="1438656"/>
                </a:cubicBezTo>
                <a:cubicBezTo>
                  <a:pt x="734100" y="1411692"/>
                  <a:pt x="751122" y="1399452"/>
                  <a:pt x="768096" y="1365504"/>
                </a:cubicBezTo>
                <a:cubicBezTo>
                  <a:pt x="818573" y="1264550"/>
                  <a:pt x="734791" y="1397174"/>
                  <a:pt x="804672" y="1292352"/>
                </a:cubicBezTo>
                <a:cubicBezTo>
                  <a:pt x="834497" y="1143227"/>
                  <a:pt x="800938" y="1297914"/>
                  <a:pt x="829056" y="1194816"/>
                </a:cubicBezTo>
                <a:cubicBezTo>
                  <a:pt x="837874" y="1162484"/>
                  <a:pt x="842842" y="1129073"/>
                  <a:pt x="853440" y="1097280"/>
                </a:cubicBezTo>
                <a:cubicBezTo>
                  <a:pt x="865060" y="1062420"/>
                  <a:pt x="870170" y="1050208"/>
                  <a:pt x="877824" y="1011936"/>
                </a:cubicBezTo>
                <a:cubicBezTo>
                  <a:pt x="882672" y="987696"/>
                  <a:pt x="885952" y="963168"/>
                  <a:pt x="890016" y="938784"/>
                </a:cubicBezTo>
                <a:cubicBezTo>
                  <a:pt x="894080" y="881888"/>
                  <a:pt x="897044" y="824903"/>
                  <a:pt x="902208" y="768096"/>
                </a:cubicBezTo>
                <a:cubicBezTo>
                  <a:pt x="905174" y="735466"/>
                  <a:pt x="914400" y="703325"/>
                  <a:pt x="914400" y="670560"/>
                </a:cubicBezTo>
                <a:cubicBezTo>
                  <a:pt x="914400" y="440101"/>
                  <a:pt x="927301" y="489807"/>
                  <a:pt x="890016" y="377952"/>
                </a:cubicBezTo>
                <a:cubicBezTo>
                  <a:pt x="885952" y="349504"/>
                  <a:pt x="884286" y="320609"/>
                  <a:pt x="877824" y="292608"/>
                </a:cubicBezTo>
                <a:cubicBezTo>
                  <a:pt x="841248" y="134112"/>
                  <a:pt x="865632" y="280416"/>
                  <a:pt x="841248" y="182880"/>
                </a:cubicBezTo>
                <a:cubicBezTo>
                  <a:pt x="834445" y="155666"/>
                  <a:pt x="825924" y="106596"/>
                  <a:pt x="804672" y="85344"/>
                </a:cubicBezTo>
                <a:cubicBezTo>
                  <a:pt x="787658" y="68330"/>
                  <a:pt x="713538" y="23737"/>
                  <a:pt x="682752" y="12192"/>
                </a:cubicBezTo>
                <a:cubicBezTo>
                  <a:pt x="667063" y="6308"/>
                  <a:pt x="650240" y="4064"/>
                  <a:pt x="633984" y="0"/>
                </a:cubicBezTo>
                <a:cubicBezTo>
                  <a:pt x="588518" y="3031"/>
                  <a:pt x="433465" y="8760"/>
                  <a:pt x="365760" y="24384"/>
                </a:cubicBezTo>
                <a:cubicBezTo>
                  <a:pt x="340715" y="30164"/>
                  <a:pt x="313994" y="34511"/>
                  <a:pt x="292608" y="48768"/>
                </a:cubicBezTo>
                <a:cubicBezTo>
                  <a:pt x="234646" y="87409"/>
                  <a:pt x="269933" y="68518"/>
                  <a:pt x="182880" y="97536"/>
                </a:cubicBezTo>
                <a:lnTo>
                  <a:pt x="146304" y="109728"/>
                </a:lnTo>
                <a:cubicBezTo>
                  <a:pt x="138176" y="121920"/>
                  <a:pt x="123538" y="131741"/>
                  <a:pt x="121920" y="146304"/>
                </a:cubicBezTo>
                <a:cubicBezTo>
                  <a:pt x="119190" y="170873"/>
                  <a:pt x="130616" y="194984"/>
                  <a:pt x="134112" y="219456"/>
                </a:cubicBezTo>
                <a:cubicBezTo>
                  <a:pt x="134687" y="223479"/>
                  <a:pt x="140208" y="184912"/>
                  <a:pt x="146304" y="207264"/>
                </a:cubicBezTo>
                <a:close/>
              </a:path>
            </a:pathLst>
          </a:custGeom>
          <a:solidFill>
            <a:srgbClr val="FF0000">
              <a:alpha val="0"/>
            </a:srgb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3500430" y="4857760"/>
            <a:ext cx="927301" cy="1511808"/>
          </a:xfrm>
          <a:custGeom>
            <a:avLst/>
            <a:gdLst>
              <a:gd name="connsiteX0" fmla="*/ 146304 w 927301"/>
              <a:gd name="connsiteY0" fmla="*/ 207264 h 1511808"/>
              <a:gd name="connsiteX1" fmla="*/ 170688 w 927301"/>
              <a:gd name="connsiteY1" fmla="*/ 353568 h 1511808"/>
              <a:gd name="connsiteX2" fmla="*/ 146304 w 927301"/>
              <a:gd name="connsiteY2" fmla="*/ 426720 h 1511808"/>
              <a:gd name="connsiteX3" fmla="*/ 109728 w 927301"/>
              <a:gd name="connsiteY3" fmla="*/ 573024 h 1511808"/>
              <a:gd name="connsiteX4" fmla="*/ 85344 w 927301"/>
              <a:gd name="connsiteY4" fmla="*/ 646176 h 1511808"/>
              <a:gd name="connsiteX5" fmla="*/ 24384 w 927301"/>
              <a:gd name="connsiteY5" fmla="*/ 731520 h 1511808"/>
              <a:gd name="connsiteX6" fmla="*/ 12192 w 927301"/>
              <a:gd name="connsiteY6" fmla="*/ 816864 h 1511808"/>
              <a:gd name="connsiteX7" fmla="*/ 0 w 927301"/>
              <a:gd name="connsiteY7" fmla="*/ 865632 h 1511808"/>
              <a:gd name="connsiteX8" fmla="*/ 24384 w 927301"/>
              <a:gd name="connsiteY8" fmla="*/ 1060704 h 1511808"/>
              <a:gd name="connsiteX9" fmla="*/ 36576 w 927301"/>
              <a:gd name="connsiteY9" fmla="*/ 1097280 h 1511808"/>
              <a:gd name="connsiteX10" fmla="*/ 48768 w 927301"/>
              <a:gd name="connsiteY10" fmla="*/ 1146048 h 1511808"/>
              <a:gd name="connsiteX11" fmla="*/ 73152 w 927301"/>
              <a:gd name="connsiteY11" fmla="*/ 1182624 h 1511808"/>
              <a:gd name="connsiteX12" fmla="*/ 97536 w 927301"/>
              <a:gd name="connsiteY12" fmla="*/ 1255776 h 1511808"/>
              <a:gd name="connsiteX13" fmla="*/ 121920 w 927301"/>
              <a:gd name="connsiteY13" fmla="*/ 1402080 h 1511808"/>
              <a:gd name="connsiteX14" fmla="*/ 146304 w 927301"/>
              <a:gd name="connsiteY14" fmla="*/ 1438656 h 1511808"/>
              <a:gd name="connsiteX15" fmla="*/ 158496 w 927301"/>
              <a:gd name="connsiteY15" fmla="*/ 1475232 h 1511808"/>
              <a:gd name="connsiteX16" fmla="*/ 280416 w 927301"/>
              <a:gd name="connsiteY16" fmla="*/ 1511808 h 1511808"/>
              <a:gd name="connsiteX17" fmla="*/ 536448 w 927301"/>
              <a:gd name="connsiteY17" fmla="*/ 1499616 h 1511808"/>
              <a:gd name="connsiteX18" fmla="*/ 621792 w 927301"/>
              <a:gd name="connsiteY18" fmla="*/ 1463040 h 1511808"/>
              <a:gd name="connsiteX19" fmla="*/ 670560 w 927301"/>
              <a:gd name="connsiteY19" fmla="*/ 1450848 h 1511808"/>
              <a:gd name="connsiteX20" fmla="*/ 707136 w 927301"/>
              <a:gd name="connsiteY20" fmla="*/ 1438656 h 1511808"/>
              <a:gd name="connsiteX21" fmla="*/ 768096 w 927301"/>
              <a:gd name="connsiteY21" fmla="*/ 1365504 h 1511808"/>
              <a:gd name="connsiteX22" fmla="*/ 804672 w 927301"/>
              <a:gd name="connsiteY22" fmla="*/ 1292352 h 1511808"/>
              <a:gd name="connsiteX23" fmla="*/ 829056 w 927301"/>
              <a:gd name="connsiteY23" fmla="*/ 1194816 h 1511808"/>
              <a:gd name="connsiteX24" fmla="*/ 853440 w 927301"/>
              <a:gd name="connsiteY24" fmla="*/ 1097280 h 1511808"/>
              <a:gd name="connsiteX25" fmla="*/ 877824 w 927301"/>
              <a:gd name="connsiteY25" fmla="*/ 1011936 h 1511808"/>
              <a:gd name="connsiteX26" fmla="*/ 890016 w 927301"/>
              <a:gd name="connsiteY26" fmla="*/ 938784 h 1511808"/>
              <a:gd name="connsiteX27" fmla="*/ 902208 w 927301"/>
              <a:gd name="connsiteY27" fmla="*/ 768096 h 1511808"/>
              <a:gd name="connsiteX28" fmla="*/ 914400 w 927301"/>
              <a:gd name="connsiteY28" fmla="*/ 670560 h 1511808"/>
              <a:gd name="connsiteX29" fmla="*/ 890016 w 927301"/>
              <a:gd name="connsiteY29" fmla="*/ 377952 h 1511808"/>
              <a:gd name="connsiteX30" fmla="*/ 877824 w 927301"/>
              <a:gd name="connsiteY30" fmla="*/ 292608 h 1511808"/>
              <a:gd name="connsiteX31" fmla="*/ 841248 w 927301"/>
              <a:gd name="connsiteY31" fmla="*/ 182880 h 1511808"/>
              <a:gd name="connsiteX32" fmla="*/ 804672 w 927301"/>
              <a:gd name="connsiteY32" fmla="*/ 85344 h 1511808"/>
              <a:gd name="connsiteX33" fmla="*/ 682752 w 927301"/>
              <a:gd name="connsiteY33" fmla="*/ 12192 h 1511808"/>
              <a:gd name="connsiteX34" fmla="*/ 633984 w 927301"/>
              <a:gd name="connsiteY34" fmla="*/ 0 h 1511808"/>
              <a:gd name="connsiteX35" fmla="*/ 365760 w 927301"/>
              <a:gd name="connsiteY35" fmla="*/ 24384 h 1511808"/>
              <a:gd name="connsiteX36" fmla="*/ 292608 w 927301"/>
              <a:gd name="connsiteY36" fmla="*/ 48768 h 1511808"/>
              <a:gd name="connsiteX37" fmla="*/ 182880 w 927301"/>
              <a:gd name="connsiteY37" fmla="*/ 97536 h 1511808"/>
              <a:gd name="connsiteX38" fmla="*/ 146304 w 927301"/>
              <a:gd name="connsiteY38" fmla="*/ 109728 h 1511808"/>
              <a:gd name="connsiteX39" fmla="*/ 121920 w 927301"/>
              <a:gd name="connsiteY39" fmla="*/ 146304 h 1511808"/>
              <a:gd name="connsiteX40" fmla="*/ 134112 w 927301"/>
              <a:gd name="connsiteY40" fmla="*/ 219456 h 1511808"/>
              <a:gd name="connsiteX41" fmla="*/ 146304 w 927301"/>
              <a:gd name="connsiteY41" fmla="*/ 207264 h 1511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927301" h="1511808">
                <a:moveTo>
                  <a:pt x="146304" y="207264"/>
                </a:moveTo>
                <a:cubicBezTo>
                  <a:pt x="152400" y="229616"/>
                  <a:pt x="193574" y="246767"/>
                  <a:pt x="170688" y="353568"/>
                </a:cubicBezTo>
                <a:cubicBezTo>
                  <a:pt x="165302" y="378700"/>
                  <a:pt x="146304" y="426720"/>
                  <a:pt x="146304" y="426720"/>
                </a:cubicBezTo>
                <a:cubicBezTo>
                  <a:pt x="125460" y="593472"/>
                  <a:pt x="152314" y="466560"/>
                  <a:pt x="109728" y="573024"/>
                </a:cubicBezTo>
                <a:cubicBezTo>
                  <a:pt x="100182" y="596889"/>
                  <a:pt x="100766" y="625614"/>
                  <a:pt x="85344" y="646176"/>
                </a:cubicBezTo>
                <a:cubicBezTo>
                  <a:pt x="39976" y="706666"/>
                  <a:pt x="60040" y="678037"/>
                  <a:pt x="24384" y="731520"/>
                </a:cubicBezTo>
                <a:cubicBezTo>
                  <a:pt x="20320" y="759968"/>
                  <a:pt x="17333" y="788591"/>
                  <a:pt x="12192" y="816864"/>
                </a:cubicBezTo>
                <a:cubicBezTo>
                  <a:pt x="9195" y="833350"/>
                  <a:pt x="0" y="848876"/>
                  <a:pt x="0" y="865632"/>
                </a:cubicBezTo>
                <a:cubicBezTo>
                  <a:pt x="0" y="945957"/>
                  <a:pt x="4974" y="992769"/>
                  <a:pt x="24384" y="1060704"/>
                </a:cubicBezTo>
                <a:cubicBezTo>
                  <a:pt x="27915" y="1073061"/>
                  <a:pt x="33045" y="1084923"/>
                  <a:pt x="36576" y="1097280"/>
                </a:cubicBezTo>
                <a:cubicBezTo>
                  <a:pt x="41179" y="1113392"/>
                  <a:pt x="42167" y="1130647"/>
                  <a:pt x="48768" y="1146048"/>
                </a:cubicBezTo>
                <a:cubicBezTo>
                  <a:pt x="54540" y="1159516"/>
                  <a:pt x="67201" y="1169234"/>
                  <a:pt x="73152" y="1182624"/>
                </a:cubicBezTo>
                <a:cubicBezTo>
                  <a:pt x="83591" y="1206112"/>
                  <a:pt x="97536" y="1255776"/>
                  <a:pt x="97536" y="1255776"/>
                </a:cubicBezTo>
                <a:cubicBezTo>
                  <a:pt x="101399" y="1290543"/>
                  <a:pt x="101495" y="1361229"/>
                  <a:pt x="121920" y="1402080"/>
                </a:cubicBezTo>
                <a:cubicBezTo>
                  <a:pt x="128473" y="1415186"/>
                  <a:pt x="139751" y="1425550"/>
                  <a:pt x="146304" y="1438656"/>
                </a:cubicBezTo>
                <a:cubicBezTo>
                  <a:pt x="152051" y="1450151"/>
                  <a:pt x="148038" y="1467762"/>
                  <a:pt x="158496" y="1475232"/>
                </a:cubicBezTo>
                <a:cubicBezTo>
                  <a:pt x="174479" y="1486648"/>
                  <a:pt x="254345" y="1505290"/>
                  <a:pt x="280416" y="1511808"/>
                </a:cubicBezTo>
                <a:cubicBezTo>
                  <a:pt x="365760" y="1507744"/>
                  <a:pt x="451302" y="1506711"/>
                  <a:pt x="536448" y="1499616"/>
                </a:cubicBezTo>
                <a:cubicBezTo>
                  <a:pt x="562399" y="1497453"/>
                  <a:pt x="600940" y="1470860"/>
                  <a:pt x="621792" y="1463040"/>
                </a:cubicBezTo>
                <a:cubicBezTo>
                  <a:pt x="637481" y="1457156"/>
                  <a:pt x="654448" y="1455451"/>
                  <a:pt x="670560" y="1450848"/>
                </a:cubicBezTo>
                <a:cubicBezTo>
                  <a:pt x="682917" y="1447317"/>
                  <a:pt x="694944" y="1442720"/>
                  <a:pt x="707136" y="1438656"/>
                </a:cubicBezTo>
                <a:cubicBezTo>
                  <a:pt x="734100" y="1411692"/>
                  <a:pt x="751122" y="1399452"/>
                  <a:pt x="768096" y="1365504"/>
                </a:cubicBezTo>
                <a:cubicBezTo>
                  <a:pt x="818573" y="1264550"/>
                  <a:pt x="734791" y="1397174"/>
                  <a:pt x="804672" y="1292352"/>
                </a:cubicBezTo>
                <a:cubicBezTo>
                  <a:pt x="834497" y="1143227"/>
                  <a:pt x="800938" y="1297914"/>
                  <a:pt x="829056" y="1194816"/>
                </a:cubicBezTo>
                <a:cubicBezTo>
                  <a:pt x="837874" y="1162484"/>
                  <a:pt x="842842" y="1129073"/>
                  <a:pt x="853440" y="1097280"/>
                </a:cubicBezTo>
                <a:cubicBezTo>
                  <a:pt x="865060" y="1062420"/>
                  <a:pt x="870170" y="1050208"/>
                  <a:pt x="877824" y="1011936"/>
                </a:cubicBezTo>
                <a:cubicBezTo>
                  <a:pt x="882672" y="987696"/>
                  <a:pt x="885952" y="963168"/>
                  <a:pt x="890016" y="938784"/>
                </a:cubicBezTo>
                <a:cubicBezTo>
                  <a:pt x="894080" y="881888"/>
                  <a:pt x="897044" y="824903"/>
                  <a:pt x="902208" y="768096"/>
                </a:cubicBezTo>
                <a:cubicBezTo>
                  <a:pt x="905174" y="735466"/>
                  <a:pt x="914400" y="703325"/>
                  <a:pt x="914400" y="670560"/>
                </a:cubicBezTo>
                <a:cubicBezTo>
                  <a:pt x="914400" y="440101"/>
                  <a:pt x="927301" y="489807"/>
                  <a:pt x="890016" y="377952"/>
                </a:cubicBezTo>
                <a:cubicBezTo>
                  <a:pt x="885952" y="349504"/>
                  <a:pt x="884286" y="320609"/>
                  <a:pt x="877824" y="292608"/>
                </a:cubicBezTo>
                <a:cubicBezTo>
                  <a:pt x="841248" y="134112"/>
                  <a:pt x="865632" y="280416"/>
                  <a:pt x="841248" y="182880"/>
                </a:cubicBezTo>
                <a:cubicBezTo>
                  <a:pt x="834445" y="155666"/>
                  <a:pt x="825924" y="106596"/>
                  <a:pt x="804672" y="85344"/>
                </a:cubicBezTo>
                <a:cubicBezTo>
                  <a:pt x="787658" y="68330"/>
                  <a:pt x="713538" y="23737"/>
                  <a:pt x="682752" y="12192"/>
                </a:cubicBezTo>
                <a:cubicBezTo>
                  <a:pt x="667063" y="6308"/>
                  <a:pt x="650240" y="4064"/>
                  <a:pt x="633984" y="0"/>
                </a:cubicBezTo>
                <a:cubicBezTo>
                  <a:pt x="588518" y="3031"/>
                  <a:pt x="433465" y="8760"/>
                  <a:pt x="365760" y="24384"/>
                </a:cubicBezTo>
                <a:cubicBezTo>
                  <a:pt x="340715" y="30164"/>
                  <a:pt x="313994" y="34511"/>
                  <a:pt x="292608" y="48768"/>
                </a:cubicBezTo>
                <a:cubicBezTo>
                  <a:pt x="234646" y="87409"/>
                  <a:pt x="269933" y="68518"/>
                  <a:pt x="182880" y="97536"/>
                </a:cubicBezTo>
                <a:lnTo>
                  <a:pt x="146304" y="109728"/>
                </a:lnTo>
                <a:cubicBezTo>
                  <a:pt x="138176" y="121920"/>
                  <a:pt x="123538" y="131741"/>
                  <a:pt x="121920" y="146304"/>
                </a:cubicBezTo>
                <a:cubicBezTo>
                  <a:pt x="119190" y="170873"/>
                  <a:pt x="130616" y="194984"/>
                  <a:pt x="134112" y="219456"/>
                </a:cubicBezTo>
                <a:cubicBezTo>
                  <a:pt x="134687" y="223479"/>
                  <a:pt x="140208" y="184912"/>
                  <a:pt x="146304" y="207264"/>
                </a:cubicBezTo>
                <a:close/>
              </a:path>
            </a:pathLst>
          </a:custGeom>
          <a:solidFill>
            <a:srgbClr val="FF0000">
              <a:alpha val="0"/>
            </a:srgb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rot="3382115">
            <a:off x="2508819" y="3008686"/>
            <a:ext cx="4161002" cy="484632"/>
          </a:xfrm>
          <a:prstGeom prst="rightArrow">
            <a:avLst/>
          </a:prstGeom>
          <a:solidFill>
            <a:srgbClr val="FF0000">
              <a:alpha val="1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500034" y="500042"/>
            <a:ext cx="8215338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28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Решение задачи допускает применение двух различных стратегий: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28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активный эксперимент;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8128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пассивный эксперимент .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12800" algn="l"/>
              </a:tabLst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2800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Активный эксперимент. </a:t>
            </a:r>
            <a:r>
              <a:rPr kumimoji="0" lang="ru-RU" sz="20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вход объекта подаются специально сформированные тестовые воздействия, характер и последовательность которых определяется заранее разработанным планом.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28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2800" algn="l"/>
              </a:tabLst>
            </a:pPr>
            <a:r>
              <a:rPr lang="ru-RU" sz="20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Преимущества: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 счет оптимально спланированного эксперимента он позволяет получить необходимую информацию о свойствах и характеристиках объекта при минимальном объеме экспериментальных данных и при минимальной трудоемкости опытных работ.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2800" algn="l"/>
              </a:tabLs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2800" algn="l"/>
              </a:tabLst>
            </a:pPr>
            <a:r>
              <a:rPr lang="ru-RU" sz="20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Недостатки:</a:t>
            </a:r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объект выводится из его обычного состояния, что на практике далеко не всегда возможно по принципиальным и экономическим соображениям.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128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1.  Процесс описания объектов моделирования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2. Аналитический метод построения математических моделей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3.  Методы идентификации технических объектов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4. Выбор структуры математической модели и вычисление ее параметров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357158" y="214290"/>
            <a:ext cx="821533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Пассивный эксперимент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Объект не подвергается искусственным возмущениям и функционирует в своем естественном режиме, но при этом организуются систематические измерения и регистрации значений его входных и выходных переменных.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Обработка полученных подобным путем данных в принципе позволяет получить ту же самую информацию о свойствах объекта, что и при активном эксперименте, однако необходимый объем данных существенно, на два-три порядка больше, чем в первом случае. Естественно, что и алгоритмы обработки данных оказываются более сложными и громоздкими.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 практике при построении идентифицируемых моделей часто целесообразна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смешанная стратегия эксперимента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По тем входным переменным объекта, которые это допускают, проводится активный эксперимент. Его результаты дополняются данными пассивного эксперимента, охватывающего все прочие значимые переменные.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285720" y="214290"/>
            <a:ext cx="821533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rgbClr val="C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 практике приходится иметь дело не с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«черным ящиком»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а с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«серым»,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отчасти </a:t>
            </a:r>
            <a:r>
              <a:rPr kumimoji="0" lang="ru-RU" sz="2000" b="1" i="0" u="none" strike="noStrike" normalizeH="0" baseline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«прозрачным»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ящиком, причем можно указать три более или менее типовых уровня «прозрачности» и, следовательно, три основных класса постановки задачи идентификации объекта.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357158" y="1643050"/>
            <a:ext cx="857256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первом классе задач,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типичном для весьма сложных и слабо изученных объектов системного характера, достоверные исходные данные о внутренних свойствах и структурных особенностях объекта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исчезающе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малы, почти отсутствуют. Поэтому задача идентификации, казалось бы, должна включать в себя, с одной стороны, определение зависимостей, связывающей входы и выходы, с другой стороны – определение внутренней структуры объекта. Однако в такой постановке эта задача неразрешима даже теоретически.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4303455"/>
            <a:ext cx="87154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Второй класс задач</a:t>
            </a:r>
            <a:r>
              <a:rPr lang="ru-RU" sz="2000" dirty="0" smtClean="0"/>
              <a:t> идентификации характеризуется тем, что априорные данные о структуре моделируемого объекта, полученные теоретическим путем или определенные из конструктивных соображений, в принципе имеются. </a:t>
            </a:r>
          </a:p>
          <a:p>
            <a:r>
              <a:rPr lang="ru-RU" sz="2000" dirty="0" smtClean="0"/>
              <a:t>Однако какой вклад в характеристики объекта или его модели вносит тот или иной структурный компонент, наперед неизвестно, и это надлежит определить на основе эксперимента наряду со значениями соответствующих параметров. </a:t>
            </a:r>
            <a:endParaRPr lang="ru-RU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357158" y="142852"/>
            <a:ext cx="821533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Третий класс задач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связан с относительно простыми и хорошо изученными объектами, структура которых известна точно, и речь идет только о том, чтобы по экспериментальным данным оценить значения всех или некоторых входящих в исследуемую структуру параметров (параметрическая идентификация). Примером такой идентификации является определение параметров четырехполюсника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уравнениях:</a:t>
            </a:r>
            <a:r>
              <a:rPr lang="ru-RU" sz="2000" i="1" dirty="0" smtClean="0"/>
              <a:t> </a:t>
            </a:r>
            <a:endParaRPr lang="en-US" sz="2000" i="1" dirty="0" smtClean="0"/>
          </a:p>
          <a:p>
            <a:r>
              <a:rPr lang="ru-RU" sz="2000" i="1" dirty="0" smtClean="0"/>
              <a:t>U </a:t>
            </a:r>
            <a:r>
              <a:rPr lang="ru-RU" sz="2000" baseline="-25000" dirty="0" smtClean="0"/>
              <a:t>1</a:t>
            </a:r>
            <a:r>
              <a:rPr lang="ru-RU" sz="2000" i="1" dirty="0" smtClean="0"/>
              <a:t> </a:t>
            </a:r>
            <a:r>
              <a:rPr lang="ru-RU" sz="2000" dirty="0" smtClean="0"/>
              <a:t>=</a:t>
            </a:r>
            <a:r>
              <a:rPr lang="ru-RU" sz="2000" i="1" dirty="0" smtClean="0"/>
              <a:t> AU </a:t>
            </a:r>
            <a:r>
              <a:rPr lang="ru-RU" sz="2000" baseline="-25000" dirty="0" smtClean="0"/>
              <a:t>2</a:t>
            </a:r>
            <a:r>
              <a:rPr lang="ru-RU" sz="2000" dirty="0" smtClean="0"/>
              <a:t>+</a:t>
            </a:r>
            <a:r>
              <a:rPr lang="ru-RU" sz="2000" i="1" dirty="0" smtClean="0"/>
              <a:t> BI</a:t>
            </a:r>
            <a:r>
              <a:rPr lang="ru-RU" sz="2000" baseline="-25000" dirty="0" smtClean="0"/>
              <a:t>2</a:t>
            </a:r>
            <a:endParaRPr lang="en-US" sz="2000" baseline="-25000" dirty="0" smtClean="0"/>
          </a:p>
          <a:p>
            <a:r>
              <a:rPr lang="ru-RU" sz="2000" i="1" dirty="0" smtClean="0"/>
              <a:t>I</a:t>
            </a:r>
            <a:r>
              <a:rPr lang="ru-RU" sz="2000" baseline="-25000" dirty="0" smtClean="0"/>
              <a:t>1</a:t>
            </a:r>
            <a:r>
              <a:rPr lang="ru-RU" sz="2000" i="1" dirty="0" smtClean="0"/>
              <a:t> </a:t>
            </a:r>
            <a:r>
              <a:rPr lang="ru-RU" sz="2000" dirty="0" smtClean="0"/>
              <a:t>=</a:t>
            </a:r>
            <a:r>
              <a:rPr lang="ru-RU" sz="2000" i="1" dirty="0" smtClean="0"/>
              <a:t> CU </a:t>
            </a:r>
            <a:r>
              <a:rPr lang="ru-RU" sz="2000" baseline="-25000" dirty="0" smtClean="0"/>
              <a:t>2</a:t>
            </a:r>
            <a:r>
              <a:rPr lang="ru-RU" sz="2000" i="1" dirty="0" smtClean="0"/>
              <a:t> </a:t>
            </a:r>
            <a:r>
              <a:rPr lang="ru-RU" sz="2000" dirty="0" smtClean="0"/>
              <a:t>+</a:t>
            </a:r>
            <a:r>
              <a:rPr lang="ru-RU" sz="2000" i="1" dirty="0" smtClean="0"/>
              <a:t> DI</a:t>
            </a:r>
            <a:r>
              <a:rPr lang="ru-RU" sz="2000" baseline="-25000" dirty="0" smtClean="0"/>
              <a:t>2</a:t>
            </a:r>
            <a:endParaRPr lang="ru-RU" sz="2000" dirty="0" smtClean="0"/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428596" y="3071810"/>
            <a:ext cx="792955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которые представляют собой модели таких объектов ЭЭС, как ЛЭП, трансформатор и пр.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428604"/>
            <a:ext cx="85725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Общую структурную схему идентификации можно представить как показано на рис</a:t>
            </a:r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00108"/>
            <a:ext cx="9144000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4. Выбор структуры математической модели и вычисление ее параметров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214290"/>
            <a:ext cx="850109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Рассмотрим общий подход к подбору вида математической модели без использования каких либо теоретических представлений о внутренней структуре моделируемого объекта.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математике такая задача носит название задачи о приближении функций.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Для простоты примем объект с одним входом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 одним выходом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y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Пусть на некотором множестве задана система функций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φ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), φ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), …,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φ</a:t>
            </a:r>
            <a:r>
              <a:rPr kumimoji="0" lang="ru-RU" sz="20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которые в дальнейшем будем считать достаточно гладкими (например, непрерывно дифференцируемыми) функциями. Назовем эту систему основной.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500034" y="357166"/>
            <a:ext cx="44291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Функции вида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14282" y="857232"/>
            <a:ext cx="842968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1571612"/>
            <a:ext cx="842968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где с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</a:t>
            </a:r>
            <a:r>
              <a:rPr kumimoji="0" lang="en-US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постоянные коэффициенты,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называются обобщенными многочленами порядка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285720" y="2500306"/>
            <a:ext cx="842968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частности, если основная система состоит из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целых неотрицательных степеней переменной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т.е.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φ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= 1, φ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=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…,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φ</a:t>
            </a:r>
            <a:r>
              <a:rPr kumimoji="0" lang="ru-RU" sz="20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=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1" i="1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то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57158" y="3500438"/>
            <a:ext cx="842968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142844" y="4286256"/>
            <a:ext cx="42862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есть обычный полином степени 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 rot="5400000">
            <a:off x="3934846" y="4577922"/>
            <a:ext cx="1324221" cy="195034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rcRect l="8000" t="1923" b="21154"/>
          <a:stretch>
            <a:fillRect/>
          </a:stretch>
        </p:blipFill>
        <p:spPr bwMode="auto">
          <a:xfrm>
            <a:off x="357158" y="285728"/>
            <a:ext cx="8643998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214282" y="4286256"/>
            <a:ext cx="81439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называется тригонометрическим полиномом (или тригонометрическим многочленом) порядка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 t="75000"/>
          <a:stretch>
            <a:fillRect/>
          </a:stretch>
        </p:blipFill>
        <p:spPr bwMode="auto">
          <a:xfrm>
            <a:off x="0" y="3286124"/>
            <a:ext cx="892971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571472" y="142852"/>
            <a:ext cx="8072462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Задача о приближении функций ставится следующим образом: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данную функцию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требуется заменить обобщенным многочленом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ru-RU" sz="20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заданного порядка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так, чтобы отклонение (в смысле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σ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или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Δ</a:t>
            </a:r>
            <a:r>
              <a:rPr kumimoji="0" lang="ru-RU" sz="20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функции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от обобщенного многочлена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ru-RU" sz="20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 указанном множестве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{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}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было наименьшим. При этом многочлен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ru-RU" sz="20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 общем случае называется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аппроксимирующим.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Если множество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{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}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состоит из отдельных точек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…,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 приближение называется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дискретным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Если же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{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}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есть отрезок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≤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≤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то приближение называется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интегральным.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 практике часто пользуются приближениями функций обычным и тригонометрическим полиномами.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357158" y="142852"/>
            <a:ext cx="857256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теории дискретного приближения функций имеет место задача интерполяции функций. В случае обычного полинома задача интерполяции формулируется следующим образом.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214282" y="1285860"/>
            <a:ext cx="857249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Для данной функции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найти полином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возможно низшей степени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принимающей в заданных точках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0, 1, 2, …,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≠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при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≠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j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те же значения, что и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), т.е. такой, что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=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(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0, 1, 2, …,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). Такой полином называют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интерполяционным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а точки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0, 1, 2, …,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называют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узлами интерполяции.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 известно, существует единственный полином степени не выше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принимающий в точках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0, 1, 2, …,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заданные значения. Поэтому можно положить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Коэффициенты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…,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полинома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Q</a:t>
            </a:r>
            <a:r>
              <a:rPr kumimoji="0" lang="ru-RU" sz="20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x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можно определить из системы уравнений: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14818"/>
            <a:ext cx="8001056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42910" y="928670"/>
            <a:ext cx="750099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1.  Процесс описания объектов моделирования</a:t>
            </a:r>
            <a:endParaRPr lang="ru-RU" sz="3200" dirty="0" smtClean="0">
              <a:solidFill>
                <a:srgbClr val="FF0000"/>
              </a:solidFill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071802" y="3000372"/>
            <a:ext cx="55721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937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Наибольшее развитие методика и практика планирования и осуществления модельных исследований получили в рамках таких направлений, как исследование операций и прикладной системный анализ.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500034" y="428604"/>
            <a:ext cx="81439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080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сложных случаях, когда невозможно составить модели с помощью известных теоретических представлений, получили развитие экспериментальные исследования, названные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идентификацией объектов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080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Применительно к этим исследованиям зародилась и стала стремительно развиваться теория оптимального планирования эксперимента, обеспечивающая получение необходимой экспериментальной информации об объекте при минимальной затрате сил и средств.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142844" y="500042"/>
            <a:ext cx="3571899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874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модельном исследовании можно выделить следующие основные этапы: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874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А)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постановку задачи,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87400" algn="l"/>
              </a:tabLst>
            </a:pPr>
            <a:r>
              <a:rPr lang="ru-RU" sz="20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построение модели,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874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В) отыскание решения,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787400" algn="l"/>
              </a:tabLst>
            </a:pPr>
            <a:r>
              <a:rPr lang="ru-RU" sz="20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Д) проверку модели и оценку решения, 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787400" algn="l"/>
              </a:tabLst>
            </a:pPr>
            <a:r>
              <a:rPr lang="ru-RU" sz="20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Е)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внедрение модели и контроль ее правильности.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0"/>
            <a:ext cx="44347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57158" y="3929066"/>
            <a:ext cx="292895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Рассмотрим процесс модельного исследования с помощью его графического представления в форме блок-схемы 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20786578">
            <a:off x="3231372" y="4067072"/>
            <a:ext cx="1324221" cy="90935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357158" y="2143116"/>
            <a:ext cx="750099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Осмысление проблемы приводит к формулировке целей  как желательного результата будущей деятельности по решению проблемы.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2"/>
          <a:srcRect l="19012" r="6126" b="82887"/>
          <a:stretch>
            <a:fillRect/>
          </a:stretch>
        </p:blipFill>
        <p:spPr bwMode="auto">
          <a:xfrm>
            <a:off x="571472" y="4143380"/>
            <a:ext cx="7358114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Прямая со стрелкой 9"/>
          <p:cNvCxnSpPr/>
          <p:nvPr/>
        </p:nvCxnSpPr>
        <p:spPr>
          <a:xfrm rot="5400000">
            <a:off x="3036083" y="3178967"/>
            <a:ext cx="2857520" cy="2071702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500034" y="428604"/>
            <a:ext cx="807246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1) Постановка задачи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следует за выявлением некоторых противоречий и возникновением проблемы: потребности изменить в лучшую сторону существующее положение вещей в той или иной области.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285728"/>
            <a:ext cx="85725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Однако поставленная цель, естественно, должна быть соотнесена с реальными возможностями ее достижения. Сопоставление первоначально намеченных целей с ресурсными ограничениями приводит к формулировке задачи исследования, которая помимо непротиворечивой системы целей, учитывающих ресурсные возможности, включает в себя объект моделирования.</a:t>
            </a:r>
            <a:endParaRPr lang="ru-RU" sz="2000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 l="17916" t="16580" r="6034" b="70052"/>
          <a:stretch>
            <a:fillRect/>
          </a:stretch>
        </p:blipFill>
        <p:spPr bwMode="auto">
          <a:xfrm>
            <a:off x="428596" y="3643314"/>
            <a:ext cx="7929586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Прямая со стрелкой 5"/>
          <p:cNvCxnSpPr/>
          <p:nvPr/>
        </p:nvCxnSpPr>
        <p:spPr>
          <a:xfrm rot="10800000" flipV="1">
            <a:off x="4286248" y="1928802"/>
            <a:ext cx="2500330" cy="2357454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142852"/>
            <a:ext cx="271464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rgbClr val="C00000"/>
                </a:solidFill>
              </a:rPr>
              <a:t>2) Следующим шагом в построении модели является основанный на априорных данных содержательный анализ системы и выбор класса, или точнее, способа формирования модели</a:t>
            </a:r>
            <a:r>
              <a:rPr lang="ru-RU" sz="2000" dirty="0" smtClean="0">
                <a:solidFill>
                  <a:srgbClr val="C00000"/>
                </a:solidFill>
              </a:rPr>
              <a:t>. </a:t>
            </a:r>
            <a:endParaRPr lang="ru-RU" sz="2000" dirty="0">
              <a:solidFill>
                <a:srgbClr val="C00000"/>
              </a:solidFill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 l="9506" t="29948" r="2561" b="7389"/>
          <a:stretch>
            <a:fillRect/>
          </a:stretch>
        </p:blipFill>
        <p:spPr bwMode="auto">
          <a:xfrm>
            <a:off x="2786050" y="500042"/>
            <a:ext cx="6143668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428596" y="428604"/>
            <a:ext cx="757239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3) Наконец, следует заключительный этап процесса: использование модели по ее прямому назначению – для решения задачи, причем и на этом этапе возможны дальнейшие уточнения и корректировки.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 l="22577" t="90104" r="25138"/>
          <a:stretch>
            <a:fillRect/>
          </a:stretch>
        </p:blipFill>
        <p:spPr bwMode="auto">
          <a:xfrm>
            <a:off x="2714612" y="2071678"/>
            <a:ext cx="528641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4937</TotalTime>
  <Words>1892</Words>
  <Application>Microsoft Office PowerPoint</Application>
  <PresentationFormat>Экран (4:3)</PresentationFormat>
  <Paragraphs>96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Ившин Игорь Владимирович</dc:creator>
  <cp:lastModifiedBy>maksimov.vv</cp:lastModifiedBy>
  <cp:revision>385</cp:revision>
  <dcterms:created xsi:type="dcterms:W3CDTF">2015-09-07T08:36:00Z</dcterms:created>
  <dcterms:modified xsi:type="dcterms:W3CDTF">2018-02-16T13:17:31Z</dcterms:modified>
</cp:coreProperties>
</file>