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31519"/>
            <a:ext cx="9143999" cy="612647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99411" y="227837"/>
            <a:ext cx="4345177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0349" y="1408887"/>
            <a:ext cx="8348980" cy="368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://WWW.SOVNET.RU/" TargetMode="External"/><Relationship Id="rId4" Type="http://schemas.openxmlformats.org/officeDocument/2006/relationships/image" Target="../media/image9.jp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mi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moffice.ru/" TargetMode="External"/><Relationship Id="rId3" Type="http://schemas.openxmlformats.org/officeDocument/2006/relationships/hyperlink" Target="http://www.ipma.ch/" TargetMode="External"/><Relationship Id="rId7" Type="http://schemas.openxmlformats.org/officeDocument/2006/relationships/hyperlink" Target="http://www.pmpractice.ru/" TargetMode="External"/><Relationship Id="rId2" Type="http://schemas.openxmlformats.org/officeDocument/2006/relationships/hyperlink" Target="http://www.sovnet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msoft.ru/" TargetMode="External"/><Relationship Id="rId5" Type="http://schemas.openxmlformats.org/officeDocument/2006/relationships/hyperlink" Target="http://www.pmi.ru/" TargetMode="External"/><Relationship Id="rId4" Type="http://schemas.openxmlformats.org/officeDocument/2006/relationships/hyperlink" Target="http://www.pmi.org/" TargetMode="External"/><Relationship Id="rId9" Type="http://schemas.openxmlformats.org/officeDocument/2006/relationships/hyperlink" Target="http://www.pmexpert.ru/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g"/><Relationship Id="rId3" Type="http://schemas.openxmlformats.org/officeDocument/2006/relationships/image" Target="../media/image72.jpg"/><Relationship Id="rId7" Type="http://schemas.openxmlformats.org/officeDocument/2006/relationships/image" Target="../media/image76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g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g"/><Relationship Id="rId3" Type="http://schemas.openxmlformats.org/officeDocument/2006/relationships/image" Target="../media/image80.jpg"/><Relationship Id="rId7" Type="http://schemas.openxmlformats.org/officeDocument/2006/relationships/image" Target="../media/image84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jp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g"/><Relationship Id="rId3" Type="http://schemas.openxmlformats.org/officeDocument/2006/relationships/image" Target="../media/image87.png"/><Relationship Id="rId7" Type="http://schemas.openxmlformats.org/officeDocument/2006/relationships/image" Target="../media/image74.jpg"/><Relationship Id="rId12" Type="http://schemas.openxmlformats.org/officeDocument/2006/relationships/image" Target="../media/image95.pn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4.png"/><Relationship Id="rId5" Type="http://schemas.openxmlformats.org/officeDocument/2006/relationships/image" Target="../media/image89.png"/><Relationship Id="rId10" Type="http://schemas.openxmlformats.org/officeDocument/2006/relationships/image" Target="../media/image93.jpg"/><Relationship Id="rId4" Type="http://schemas.openxmlformats.org/officeDocument/2006/relationships/image" Target="../media/image88.jpg"/><Relationship Id="rId9" Type="http://schemas.openxmlformats.org/officeDocument/2006/relationships/image" Target="../media/image92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g"/><Relationship Id="rId5" Type="http://schemas.openxmlformats.org/officeDocument/2006/relationships/image" Target="../media/image98.jpg"/><Relationship Id="rId4" Type="http://schemas.openxmlformats.org/officeDocument/2006/relationships/image" Target="../media/image97.jp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g"/><Relationship Id="rId3" Type="http://schemas.openxmlformats.org/officeDocument/2006/relationships/image" Target="../media/image71.jpg"/><Relationship Id="rId7" Type="http://schemas.openxmlformats.org/officeDocument/2006/relationships/image" Target="../media/image101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jpg"/><Relationship Id="rId4" Type="http://schemas.openxmlformats.org/officeDocument/2006/relationships/image" Target="../media/image9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7" Type="http://schemas.openxmlformats.org/officeDocument/2006/relationships/image" Target="../media/image98.jp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g"/><Relationship Id="rId5" Type="http://schemas.openxmlformats.org/officeDocument/2006/relationships/image" Target="../media/image102.jpg"/><Relationship Id="rId4" Type="http://schemas.openxmlformats.org/officeDocument/2006/relationships/image" Target="../media/image74.jp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7" Type="http://schemas.openxmlformats.org/officeDocument/2006/relationships/image" Target="../media/image98.jp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g"/><Relationship Id="rId5" Type="http://schemas.openxmlformats.org/officeDocument/2006/relationships/image" Target="../media/image102.jpg"/><Relationship Id="rId4" Type="http://schemas.openxmlformats.org/officeDocument/2006/relationships/image" Target="../media/image74.jp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333627" y="2437892"/>
            <a:ext cx="656145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b="1" spc="-50" dirty="0">
                <a:latin typeface="Times New Roman"/>
                <a:cs typeface="Times New Roman"/>
              </a:rPr>
              <a:t>МЕТОДОЛОГИЯ</a:t>
            </a:r>
            <a:r>
              <a:rPr sz="4000" b="1" spc="-5" dirty="0">
                <a:latin typeface="Times New Roman"/>
                <a:cs typeface="Times New Roman"/>
              </a:rPr>
              <a:t> И</a:t>
            </a:r>
            <a:endParaRPr sz="40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4000" b="1" spc="-75" dirty="0">
                <a:latin typeface="Times New Roman"/>
                <a:cs typeface="Times New Roman"/>
              </a:rPr>
              <a:t>ПРАКТИКА</a:t>
            </a:r>
            <a:r>
              <a:rPr sz="4000" b="1" spc="-5" dirty="0">
                <a:latin typeface="Times New Roman"/>
                <a:cs typeface="Times New Roman"/>
              </a:rPr>
              <a:t> </a:t>
            </a:r>
            <a:r>
              <a:rPr sz="4000" b="1" spc="-80" dirty="0">
                <a:latin typeface="Times New Roman"/>
                <a:cs typeface="Times New Roman"/>
              </a:rPr>
              <a:t>УПРАВЛЕНИЯ </a:t>
            </a:r>
            <a:r>
              <a:rPr sz="4000" b="1" spc="-985" dirty="0">
                <a:latin typeface="Times New Roman"/>
                <a:cs typeface="Times New Roman"/>
              </a:rPr>
              <a:t> </a:t>
            </a:r>
            <a:r>
              <a:rPr sz="4000" b="1" spc="-35" dirty="0">
                <a:latin typeface="Times New Roman"/>
                <a:cs typeface="Times New Roman"/>
              </a:rPr>
              <a:t>ПРОЕКТАМИ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196" y="908303"/>
            <a:ext cx="7203948" cy="50413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0895" y="358902"/>
            <a:ext cx="3909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/>
              <a:t>Географический</a:t>
            </a:r>
            <a:r>
              <a:rPr sz="1800" spc="-50" dirty="0"/>
              <a:t> </a:t>
            </a:r>
            <a:r>
              <a:rPr sz="1800" spc="-20" dirty="0"/>
              <a:t>охват:</a:t>
            </a:r>
            <a:r>
              <a:rPr sz="1800" dirty="0"/>
              <a:t> </a:t>
            </a:r>
            <a:r>
              <a:rPr sz="1800" spc="-5" dirty="0"/>
              <a:t>PRINCE2</a:t>
            </a:r>
            <a:r>
              <a:rPr sz="1800" spc="-20" dirty="0"/>
              <a:t> </a:t>
            </a:r>
            <a:r>
              <a:rPr sz="1800" dirty="0"/>
              <a:t>(1989)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547217" y="5688583"/>
            <a:ext cx="77444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Великобритания,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Бельгия,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Нидерланды,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Люксембург,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Новая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Зеландия,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60" dirty="0">
                <a:latin typeface="Times New Roman"/>
                <a:cs typeface="Times New Roman"/>
              </a:rPr>
              <a:t>Гонконг,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Сингапур,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Малайзия, </a:t>
            </a:r>
            <a:r>
              <a:rPr sz="1800" spc="-10" dirty="0">
                <a:latin typeface="Times New Roman"/>
                <a:cs typeface="Times New Roman"/>
              </a:rPr>
              <a:t>Польша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678" y="1949272"/>
            <a:ext cx="7366000" cy="1153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700" spc="-10" dirty="0">
                <a:solidFill>
                  <a:srgbClr val="006FC0"/>
                </a:solidFill>
                <a:latin typeface="Arial Black"/>
                <a:cs typeface="Arial Black"/>
              </a:rPr>
              <a:t>Планирование</a:t>
            </a:r>
            <a:r>
              <a:rPr sz="3700" spc="30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3700" spc="-10" dirty="0">
                <a:solidFill>
                  <a:srgbClr val="006FC0"/>
                </a:solidFill>
                <a:latin typeface="Arial Black"/>
                <a:cs typeface="Arial Black"/>
              </a:rPr>
              <a:t>содержания</a:t>
            </a:r>
            <a:endParaRPr sz="3700">
              <a:latin typeface="Arial Black"/>
              <a:cs typeface="Arial Black"/>
            </a:endParaRPr>
          </a:p>
          <a:p>
            <a:pPr marL="344805" algn="ctr">
              <a:lnSpc>
                <a:spcPct val="100000"/>
              </a:lnSpc>
              <a:spcBef>
                <a:spcPts val="5"/>
              </a:spcBef>
            </a:pPr>
            <a:r>
              <a:rPr sz="3700" spc="-10" dirty="0">
                <a:solidFill>
                  <a:srgbClr val="006FC0"/>
                </a:solidFill>
                <a:latin typeface="Arial Black"/>
                <a:cs typeface="Arial Black"/>
              </a:rPr>
              <a:t>проекта</a:t>
            </a:r>
            <a:endParaRPr sz="37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8352" y="3090323"/>
            <a:ext cx="1663064" cy="521970"/>
            <a:chOff x="548352" y="3090323"/>
            <a:chExt cx="1663064" cy="521970"/>
          </a:xfrm>
        </p:grpSpPr>
        <p:sp>
          <p:nvSpPr>
            <p:cNvPr id="3" name="object 3"/>
            <p:cNvSpPr/>
            <p:nvPr/>
          </p:nvSpPr>
          <p:spPr>
            <a:xfrm>
              <a:off x="549622" y="3091593"/>
              <a:ext cx="1660525" cy="519430"/>
            </a:xfrm>
            <a:custGeom>
              <a:avLst/>
              <a:gdLst/>
              <a:ahLst/>
              <a:cxnLst/>
              <a:rect l="l" t="t" r="r" b="b"/>
              <a:pathLst>
                <a:path w="1660525" h="519429">
                  <a:moveTo>
                    <a:pt x="1660453" y="0"/>
                  </a:moveTo>
                  <a:lnTo>
                    <a:pt x="0" y="0"/>
                  </a:lnTo>
                  <a:lnTo>
                    <a:pt x="0" y="518951"/>
                  </a:lnTo>
                  <a:lnTo>
                    <a:pt x="1660453" y="518951"/>
                  </a:lnTo>
                  <a:lnTo>
                    <a:pt x="1660453" y="0"/>
                  </a:lnTo>
                  <a:close/>
                </a:path>
              </a:pathLst>
            </a:custGeom>
            <a:solidFill>
              <a:srgbClr val="E8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9622" y="3091593"/>
              <a:ext cx="1660525" cy="519430"/>
            </a:xfrm>
            <a:custGeom>
              <a:avLst/>
              <a:gdLst/>
              <a:ahLst/>
              <a:cxnLst/>
              <a:rect l="l" t="t" r="r" b="b"/>
              <a:pathLst>
                <a:path w="1660525" h="519429">
                  <a:moveTo>
                    <a:pt x="0" y="518951"/>
                  </a:moveTo>
                  <a:lnTo>
                    <a:pt x="1660453" y="518951"/>
                  </a:lnTo>
                  <a:lnTo>
                    <a:pt x="1660453" y="0"/>
                  </a:lnTo>
                  <a:lnTo>
                    <a:pt x="0" y="0"/>
                  </a:lnTo>
                  <a:lnTo>
                    <a:pt x="0" y="5189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49622" y="3091593"/>
            <a:ext cx="1660525" cy="51943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19380" marR="111760" indent="250825">
              <a:lnSpc>
                <a:spcPct val="102600"/>
              </a:lnSpc>
              <a:spcBef>
                <a:spcPts val="635"/>
              </a:spcBef>
            </a:pPr>
            <a:r>
              <a:rPr sz="1050" b="1" spc="15" dirty="0">
                <a:latin typeface="Arial"/>
                <a:cs typeface="Arial"/>
              </a:rPr>
              <a:t>Определение </a:t>
            </a:r>
            <a:r>
              <a:rPr sz="1050" b="1" spc="20" dirty="0">
                <a:latin typeface="Arial"/>
                <a:cs typeface="Arial"/>
              </a:rPr>
              <a:t> </a:t>
            </a:r>
            <a:r>
              <a:rPr sz="1050" b="1" spc="15" dirty="0">
                <a:latin typeface="Arial"/>
                <a:cs typeface="Arial"/>
              </a:rPr>
              <a:t>предметной</a:t>
            </a:r>
            <a:r>
              <a:rPr sz="1050" b="1" spc="-65" dirty="0">
                <a:latin typeface="Arial"/>
                <a:cs typeface="Arial"/>
              </a:rPr>
              <a:t> </a:t>
            </a:r>
            <a:r>
              <a:rPr sz="1050" b="1" spc="15" dirty="0">
                <a:latin typeface="Arial"/>
                <a:cs typeface="Arial"/>
              </a:rPr>
              <a:t>области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8352" y="2828244"/>
            <a:ext cx="1663064" cy="264795"/>
            <a:chOff x="548352" y="2828244"/>
            <a:chExt cx="1663064" cy="264795"/>
          </a:xfrm>
        </p:grpSpPr>
        <p:sp>
          <p:nvSpPr>
            <p:cNvPr id="7" name="object 7"/>
            <p:cNvSpPr/>
            <p:nvPr/>
          </p:nvSpPr>
          <p:spPr>
            <a:xfrm>
              <a:off x="549622" y="2829514"/>
              <a:ext cx="1660525" cy="262255"/>
            </a:xfrm>
            <a:custGeom>
              <a:avLst/>
              <a:gdLst/>
              <a:ahLst/>
              <a:cxnLst/>
              <a:rect l="l" t="t" r="r" b="b"/>
              <a:pathLst>
                <a:path w="1660525" h="262255">
                  <a:moveTo>
                    <a:pt x="1660453" y="0"/>
                  </a:moveTo>
                  <a:lnTo>
                    <a:pt x="0" y="0"/>
                  </a:lnTo>
                  <a:lnTo>
                    <a:pt x="0" y="262050"/>
                  </a:lnTo>
                  <a:lnTo>
                    <a:pt x="1660453" y="262050"/>
                  </a:lnTo>
                  <a:lnTo>
                    <a:pt x="1660453" y="0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9622" y="2829514"/>
              <a:ext cx="1660525" cy="262255"/>
            </a:xfrm>
            <a:custGeom>
              <a:avLst/>
              <a:gdLst/>
              <a:ahLst/>
              <a:cxnLst/>
              <a:rect l="l" t="t" r="r" b="b"/>
              <a:pathLst>
                <a:path w="1660525" h="262255">
                  <a:moveTo>
                    <a:pt x="0" y="262050"/>
                  </a:moveTo>
                  <a:lnTo>
                    <a:pt x="1660453" y="262050"/>
                  </a:lnTo>
                  <a:lnTo>
                    <a:pt x="1660453" y="0"/>
                  </a:lnTo>
                  <a:lnTo>
                    <a:pt x="0" y="0"/>
                  </a:lnTo>
                  <a:lnTo>
                    <a:pt x="0" y="2620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49622" y="2829513"/>
            <a:ext cx="1660525" cy="26225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305"/>
              </a:spcBef>
            </a:pPr>
            <a:r>
              <a:rPr sz="1050" b="1" spc="15" dirty="0">
                <a:latin typeface="Arial"/>
                <a:cs typeface="Arial"/>
              </a:rPr>
              <a:t>Предметная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spc="15" dirty="0">
                <a:latin typeface="Arial"/>
                <a:cs typeface="Arial"/>
              </a:rPr>
              <a:t>область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427278" y="3916432"/>
            <a:ext cx="1663064" cy="783590"/>
            <a:chOff x="2427278" y="3916432"/>
            <a:chExt cx="1663064" cy="783590"/>
          </a:xfrm>
        </p:grpSpPr>
        <p:sp>
          <p:nvSpPr>
            <p:cNvPr id="11" name="object 11"/>
            <p:cNvSpPr/>
            <p:nvPr/>
          </p:nvSpPr>
          <p:spPr>
            <a:xfrm>
              <a:off x="2428548" y="4179782"/>
              <a:ext cx="1660525" cy="519430"/>
            </a:xfrm>
            <a:custGeom>
              <a:avLst/>
              <a:gdLst/>
              <a:ahLst/>
              <a:cxnLst/>
              <a:rect l="l" t="t" r="r" b="b"/>
              <a:pathLst>
                <a:path w="1660525" h="519429">
                  <a:moveTo>
                    <a:pt x="1660453" y="0"/>
                  </a:moveTo>
                  <a:lnTo>
                    <a:pt x="0" y="0"/>
                  </a:lnTo>
                  <a:lnTo>
                    <a:pt x="0" y="518951"/>
                  </a:lnTo>
                  <a:lnTo>
                    <a:pt x="1660453" y="518951"/>
                  </a:lnTo>
                  <a:lnTo>
                    <a:pt x="1660453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28548" y="4179782"/>
              <a:ext cx="1660525" cy="519430"/>
            </a:xfrm>
            <a:custGeom>
              <a:avLst/>
              <a:gdLst/>
              <a:ahLst/>
              <a:cxnLst/>
              <a:rect l="l" t="t" r="r" b="b"/>
              <a:pathLst>
                <a:path w="1660525" h="519429">
                  <a:moveTo>
                    <a:pt x="0" y="518951"/>
                  </a:moveTo>
                  <a:lnTo>
                    <a:pt x="1660453" y="518951"/>
                  </a:lnTo>
                  <a:lnTo>
                    <a:pt x="1660453" y="0"/>
                  </a:lnTo>
                  <a:lnTo>
                    <a:pt x="0" y="0"/>
                  </a:lnTo>
                  <a:lnTo>
                    <a:pt x="0" y="5189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28548" y="3917702"/>
              <a:ext cx="1660525" cy="262255"/>
            </a:xfrm>
            <a:custGeom>
              <a:avLst/>
              <a:gdLst/>
              <a:ahLst/>
              <a:cxnLst/>
              <a:rect l="l" t="t" r="r" b="b"/>
              <a:pathLst>
                <a:path w="1660525" h="262254">
                  <a:moveTo>
                    <a:pt x="1660453" y="0"/>
                  </a:moveTo>
                  <a:lnTo>
                    <a:pt x="0" y="0"/>
                  </a:lnTo>
                  <a:lnTo>
                    <a:pt x="0" y="262050"/>
                  </a:lnTo>
                  <a:lnTo>
                    <a:pt x="1660453" y="262050"/>
                  </a:lnTo>
                  <a:lnTo>
                    <a:pt x="1660453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28548" y="3917702"/>
              <a:ext cx="1660525" cy="262255"/>
            </a:xfrm>
            <a:custGeom>
              <a:avLst/>
              <a:gdLst/>
              <a:ahLst/>
              <a:cxnLst/>
              <a:rect l="l" t="t" r="r" b="b"/>
              <a:pathLst>
                <a:path w="1660525" h="262254">
                  <a:moveTo>
                    <a:pt x="0" y="262050"/>
                  </a:moveTo>
                  <a:lnTo>
                    <a:pt x="1660453" y="262050"/>
                  </a:lnTo>
                  <a:lnTo>
                    <a:pt x="1660453" y="0"/>
                  </a:lnTo>
                  <a:lnTo>
                    <a:pt x="0" y="0"/>
                  </a:lnTo>
                  <a:lnTo>
                    <a:pt x="0" y="2620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428548" y="3917702"/>
            <a:ext cx="1660525" cy="78105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1050" b="1" spc="15" dirty="0">
                <a:solidFill>
                  <a:srgbClr val="808080"/>
                </a:solidFill>
                <a:latin typeface="Arial"/>
                <a:cs typeface="Arial"/>
              </a:rPr>
              <a:t>Время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Arial"/>
              <a:cs typeface="Arial"/>
            </a:endParaRPr>
          </a:p>
          <a:p>
            <a:pPr marL="82550" marR="74930" algn="ctr">
              <a:lnSpc>
                <a:spcPct val="102600"/>
              </a:lnSpc>
            </a:pPr>
            <a:r>
              <a:rPr sz="1050" b="1" spc="15" dirty="0">
                <a:solidFill>
                  <a:srgbClr val="808080"/>
                </a:solidFill>
                <a:latin typeface="Arial"/>
                <a:cs typeface="Arial"/>
              </a:rPr>
              <a:t>Определение</a:t>
            </a:r>
            <a:r>
              <a:rPr sz="1050" b="1" spc="-7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050" b="1" spc="15" dirty="0">
                <a:solidFill>
                  <a:srgbClr val="808080"/>
                </a:solidFill>
                <a:latin typeface="Arial"/>
                <a:cs typeface="Arial"/>
              </a:rPr>
              <a:t>состава </a:t>
            </a:r>
            <a:r>
              <a:rPr sz="1050" b="1" spc="-28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050" b="1" spc="15" dirty="0">
                <a:solidFill>
                  <a:srgbClr val="808080"/>
                </a:solidFill>
                <a:latin typeface="Arial"/>
                <a:cs typeface="Arial"/>
              </a:rPr>
              <a:t>работ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48352" y="4051185"/>
            <a:ext cx="1663064" cy="521970"/>
            <a:chOff x="548352" y="4051185"/>
            <a:chExt cx="1663064" cy="521970"/>
          </a:xfrm>
        </p:grpSpPr>
        <p:sp>
          <p:nvSpPr>
            <p:cNvPr id="17" name="object 17"/>
            <p:cNvSpPr/>
            <p:nvPr/>
          </p:nvSpPr>
          <p:spPr>
            <a:xfrm>
              <a:off x="549622" y="4052455"/>
              <a:ext cx="1660525" cy="519430"/>
            </a:xfrm>
            <a:custGeom>
              <a:avLst/>
              <a:gdLst/>
              <a:ahLst/>
              <a:cxnLst/>
              <a:rect l="l" t="t" r="r" b="b"/>
              <a:pathLst>
                <a:path w="1660525" h="519429">
                  <a:moveTo>
                    <a:pt x="1660453" y="0"/>
                  </a:moveTo>
                  <a:lnTo>
                    <a:pt x="0" y="0"/>
                  </a:lnTo>
                  <a:lnTo>
                    <a:pt x="0" y="518951"/>
                  </a:lnTo>
                  <a:lnTo>
                    <a:pt x="1660453" y="518951"/>
                  </a:lnTo>
                  <a:lnTo>
                    <a:pt x="1660453" y="0"/>
                  </a:lnTo>
                  <a:close/>
                </a:path>
              </a:pathLst>
            </a:custGeom>
            <a:solidFill>
              <a:srgbClr val="E8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9622" y="4052455"/>
              <a:ext cx="1660525" cy="519430"/>
            </a:xfrm>
            <a:custGeom>
              <a:avLst/>
              <a:gdLst/>
              <a:ahLst/>
              <a:cxnLst/>
              <a:rect l="l" t="t" r="r" b="b"/>
              <a:pathLst>
                <a:path w="1660525" h="519429">
                  <a:moveTo>
                    <a:pt x="0" y="518951"/>
                  </a:moveTo>
                  <a:lnTo>
                    <a:pt x="1660453" y="518951"/>
                  </a:lnTo>
                  <a:lnTo>
                    <a:pt x="1660453" y="0"/>
                  </a:lnTo>
                  <a:lnTo>
                    <a:pt x="0" y="0"/>
                  </a:lnTo>
                  <a:lnTo>
                    <a:pt x="0" y="5189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49622" y="4052455"/>
            <a:ext cx="1660525" cy="51943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263525">
              <a:lnSpc>
                <a:spcPct val="100000"/>
              </a:lnSpc>
            </a:pPr>
            <a:r>
              <a:rPr sz="1050" b="1" spc="15" dirty="0">
                <a:latin typeface="Arial"/>
                <a:cs typeface="Arial"/>
              </a:rPr>
              <a:t>Разработка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spc="20" dirty="0">
                <a:latin typeface="Arial"/>
                <a:cs typeface="Arial"/>
              </a:rPr>
              <a:t>WBS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48352" y="3789105"/>
            <a:ext cx="1663064" cy="264795"/>
            <a:chOff x="548352" y="3789105"/>
            <a:chExt cx="1663064" cy="264795"/>
          </a:xfrm>
        </p:grpSpPr>
        <p:sp>
          <p:nvSpPr>
            <p:cNvPr id="21" name="object 21"/>
            <p:cNvSpPr/>
            <p:nvPr/>
          </p:nvSpPr>
          <p:spPr>
            <a:xfrm>
              <a:off x="549622" y="3790375"/>
              <a:ext cx="1660525" cy="262255"/>
            </a:xfrm>
            <a:custGeom>
              <a:avLst/>
              <a:gdLst/>
              <a:ahLst/>
              <a:cxnLst/>
              <a:rect l="l" t="t" r="r" b="b"/>
              <a:pathLst>
                <a:path w="1660525" h="262254">
                  <a:moveTo>
                    <a:pt x="1660453" y="0"/>
                  </a:moveTo>
                  <a:lnTo>
                    <a:pt x="0" y="0"/>
                  </a:lnTo>
                  <a:lnTo>
                    <a:pt x="0" y="262050"/>
                  </a:lnTo>
                  <a:lnTo>
                    <a:pt x="1660453" y="262050"/>
                  </a:lnTo>
                  <a:lnTo>
                    <a:pt x="1660453" y="0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9622" y="3790375"/>
              <a:ext cx="1660525" cy="262255"/>
            </a:xfrm>
            <a:custGeom>
              <a:avLst/>
              <a:gdLst/>
              <a:ahLst/>
              <a:cxnLst/>
              <a:rect l="l" t="t" r="r" b="b"/>
              <a:pathLst>
                <a:path w="1660525" h="262254">
                  <a:moveTo>
                    <a:pt x="0" y="262050"/>
                  </a:moveTo>
                  <a:lnTo>
                    <a:pt x="1660453" y="262050"/>
                  </a:lnTo>
                  <a:lnTo>
                    <a:pt x="1660453" y="0"/>
                  </a:lnTo>
                  <a:lnTo>
                    <a:pt x="0" y="0"/>
                  </a:lnTo>
                  <a:lnTo>
                    <a:pt x="0" y="2620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49622" y="3790376"/>
            <a:ext cx="1660525" cy="26225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305"/>
              </a:spcBef>
            </a:pPr>
            <a:r>
              <a:rPr sz="1050" b="1" spc="15" dirty="0">
                <a:latin typeface="Arial"/>
                <a:cs typeface="Arial"/>
              </a:rPr>
              <a:t>Предметная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spc="15" dirty="0">
                <a:latin typeface="Arial"/>
                <a:cs typeface="Arial"/>
              </a:rPr>
              <a:t>область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349841" y="3389732"/>
            <a:ext cx="1663064" cy="783590"/>
            <a:chOff x="4349841" y="3389732"/>
            <a:chExt cx="1663064" cy="783590"/>
          </a:xfrm>
        </p:grpSpPr>
        <p:sp>
          <p:nvSpPr>
            <p:cNvPr id="25" name="object 25"/>
            <p:cNvSpPr/>
            <p:nvPr/>
          </p:nvSpPr>
          <p:spPr>
            <a:xfrm>
              <a:off x="4351111" y="3653082"/>
              <a:ext cx="1660525" cy="519430"/>
            </a:xfrm>
            <a:custGeom>
              <a:avLst/>
              <a:gdLst/>
              <a:ahLst/>
              <a:cxnLst/>
              <a:rect l="l" t="t" r="r" b="b"/>
              <a:pathLst>
                <a:path w="1660525" h="519429">
                  <a:moveTo>
                    <a:pt x="1660453" y="0"/>
                  </a:moveTo>
                  <a:lnTo>
                    <a:pt x="0" y="0"/>
                  </a:lnTo>
                  <a:lnTo>
                    <a:pt x="0" y="518951"/>
                  </a:lnTo>
                  <a:lnTo>
                    <a:pt x="1660453" y="518951"/>
                  </a:lnTo>
                  <a:lnTo>
                    <a:pt x="1660453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351111" y="3653082"/>
              <a:ext cx="1660525" cy="519430"/>
            </a:xfrm>
            <a:custGeom>
              <a:avLst/>
              <a:gdLst/>
              <a:ahLst/>
              <a:cxnLst/>
              <a:rect l="l" t="t" r="r" b="b"/>
              <a:pathLst>
                <a:path w="1660525" h="519429">
                  <a:moveTo>
                    <a:pt x="0" y="518951"/>
                  </a:moveTo>
                  <a:lnTo>
                    <a:pt x="1660453" y="518951"/>
                  </a:lnTo>
                  <a:lnTo>
                    <a:pt x="1660453" y="0"/>
                  </a:lnTo>
                  <a:lnTo>
                    <a:pt x="0" y="0"/>
                  </a:lnTo>
                  <a:lnTo>
                    <a:pt x="0" y="5189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51111" y="3391002"/>
              <a:ext cx="1660525" cy="262255"/>
            </a:xfrm>
            <a:custGeom>
              <a:avLst/>
              <a:gdLst/>
              <a:ahLst/>
              <a:cxnLst/>
              <a:rect l="l" t="t" r="r" b="b"/>
              <a:pathLst>
                <a:path w="1660525" h="262254">
                  <a:moveTo>
                    <a:pt x="1660453" y="0"/>
                  </a:moveTo>
                  <a:lnTo>
                    <a:pt x="0" y="0"/>
                  </a:lnTo>
                  <a:lnTo>
                    <a:pt x="0" y="262050"/>
                  </a:lnTo>
                  <a:lnTo>
                    <a:pt x="1660453" y="262050"/>
                  </a:lnTo>
                  <a:lnTo>
                    <a:pt x="1660453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51111" y="3391002"/>
              <a:ext cx="1660525" cy="262255"/>
            </a:xfrm>
            <a:custGeom>
              <a:avLst/>
              <a:gdLst/>
              <a:ahLst/>
              <a:cxnLst/>
              <a:rect l="l" t="t" r="r" b="b"/>
              <a:pathLst>
                <a:path w="1660525" h="262254">
                  <a:moveTo>
                    <a:pt x="0" y="262050"/>
                  </a:moveTo>
                  <a:lnTo>
                    <a:pt x="1660453" y="262050"/>
                  </a:lnTo>
                  <a:lnTo>
                    <a:pt x="1660453" y="0"/>
                  </a:lnTo>
                  <a:lnTo>
                    <a:pt x="0" y="0"/>
                  </a:lnTo>
                  <a:lnTo>
                    <a:pt x="0" y="2620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351111" y="3391001"/>
            <a:ext cx="1660525" cy="78105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1050" b="1" spc="15" dirty="0">
                <a:solidFill>
                  <a:srgbClr val="808080"/>
                </a:solidFill>
                <a:latin typeface="Arial"/>
                <a:cs typeface="Arial"/>
              </a:rPr>
              <a:t>Время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Arial"/>
              <a:cs typeface="Arial"/>
            </a:endParaRPr>
          </a:p>
          <a:p>
            <a:pPr marL="244475" marR="236220" algn="ctr">
              <a:lnSpc>
                <a:spcPct val="102600"/>
              </a:lnSpc>
            </a:pPr>
            <a:r>
              <a:rPr sz="1050" b="1" spc="15" dirty="0">
                <a:solidFill>
                  <a:srgbClr val="808080"/>
                </a:solidFill>
                <a:latin typeface="Arial"/>
                <a:cs typeface="Arial"/>
              </a:rPr>
              <a:t>Оценка</a:t>
            </a:r>
            <a:r>
              <a:rPr sz="1050" b="1" spc="-7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050" b="1" spc="15" dirty="0">
                <a:solidFill>
                  <a:srgbClr val="808080"/>
                </a:solidFill>
                <a:latin typeface="Arial"/>
                <a:cs typeface="Arial"/>
              </a:rPr>
              <a:t>ресурсов </a:t>
            </a:r>
            <a:r>
              <a:rPr sz="1050" b="1" spc="-28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050" b="1" spc="15" dirty="0">
                <a:solidFill>
                  <a:srgbClr val="808080"/>
                </a:solidFill>
                <a:latin typeface="Arial"/>
                <a:cs typeface="Arial"/>
              </a:rPr>
              <a:t>работ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294303" y="3389732"/>
            <a:ext cx="1663064" cy="783590"/>
            <a:chOff x="6294303" y="3389732"/>
            <a:chExt cx="1663064" cy="783590"/>
          </a:xfrm>
        </p:grpSpPr>
        <p:sp>
          <p:nvSpPr>
            <p:cNvPr id="31" name="object 31"/>
            <p:cNvSpPr/>
            <p:nvPr/>
          </p:nvSpPr>
          <p:spPr>
            <a:xfrm>
              <a:off x="6295573" y="3653082"/>
              <a:ext cx="1660525" cy="519430"/>
            </a:xfrm>
            <a:custGeom>
              <a:avLst/>
              <a:gdLst/>
              <a:ahLst/>
              <a:cxnLst/>
              <a:rect l="l" t="t" r="r" b="b"/>
              <a:pathLst>
                <a:path w="1660525" h="519429">
                  <a:moveTo>
                    <a:pt x="1660453" y="0"/>
                  </a:moveTo>
                  <a:lnTo>
                    <a:pt x="0" y="0"/>
                  </a:lnTo>
                  <a:lnTo>
                    <a:pt x="0" y="518951"/>
                  </a:lnTo>
                  <a:lnTo>
                    <a:pt x="1660453" y="518951"/>
                  </a:lnTo>
                  <a:lnTo>
                    <a:pt x="1660453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95573" y="3653082"/>
              <a:ext cx="1660525" cy="519430"/>
            </a:xfrm>
            <a:custGeom>
              <a:avLst/>
              <a:gdLst/>
              <a:ahLst/>
              <a:cxnLst/>
              <a:rect l="l" t="t" r="r" b="b"/>
              <a:pathLst>
                <a:path w="1660525" h="519429">
                  <a:moveTo>
                    <a:pt x="0" y="518951"/>
                  </a:moveTo>
                  <a:lnTo>
                    <a:pt x="1660453" y="518951"/>
                  </a:lnTo>
                  <a:lnTo>
                    <a:pt x="1660453" y="0"/>
                  </a:lnTo>
                  <a:lnTo>
                    <a:pt x="0" y="0"/>
                  </a:lnTo>
                  <a:lnTo>
                    <a:pt x="0" y="5189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95573" y="3391002"/>
              <a:ext cx="1660525" cy="262255"/>
            </a:xfrm>
            <a:custGeom>
              <a:avLst/>
              <a:gdLst/>
              <a:ahLst/>
              <a:cxnLst/>
              <a:rect l="l" t="t" r="r" b="b"/>
              <a:pathLst>
                <a:path w="1660525" h="262254">
                  <a:moveTo>
                    <a:pt x="1660453" y="0"/>
                  </a:moveTo>
                  <a:lnTo>
                    <a:pt x="0" y="0"/>
                  </a:lnTo>
                  <a:lnTo>
                    <a:pt x="0" y="262050"/>
                  </a:lnTo>
                  <a:lnTo>
                    <a:pt x="1660453" y="262050"/>
                  </a:lnTo>
                  <a:lnTo>
                    <a:pt x="1660453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95573" y="3391002"/>
              <a:ext cx="1660525" cy="262255"/>
            </a:xfrm>
            <a:custGeom>
              <a:avLst/>
              <a:gdLst/>
              <a:ahLst/>
              <a:cxnLst/>
              <a:rect l="l" t="t" r="r" b="b"/>
              <a:pathLst>
                <a:path w="1660525" h="262254">
                  <a:moveTo>
                    <a:pt x="0" y="262050"/>
                  </a:moveTo>
                  <a:lnTo>
                    <a:pt x="1660453" y="262050"/>
                  </a:lnTo>
                  <a:lnTo>
                    <a:pt x="1660453" y="0"/>
                  </a:lnTo>
                  <a:lnTo>
                    <a:pt x="0" y="0"/>
                  </a:lnTo>
                  <a:lnTo>
                    <a:pt x="0" y="2620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295573" y="3391001"/>
            <a:ext cx="1660525" cy="78105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1050" b="1" spc="15" dirty="0">
                <a:solidFill>
                  <a:srgbClr val="808080"/>
                </a:solidFill>
                <a:latin typeface="Arial"/>
                <a:cs typeface="Arial"/>
              </a:rPr>
              <a:t>Время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Arial"/>
              <a:cs typeface="Arial"/>
            </a:endParaRPr>
          </a:p>
          <a:p>
            <a:pPr marL="111760" marR="66040" indent="-38100" algn="ctr">
              <a:lnSpc>
                <a:spcPct val="102600"/>
              </a:lnSpc>
            </a:pPr>
            <a:r>
              <a:rPr sz="1050" b="1" spc="15" dirty="0">
                <a:solidFill>
                  <a:srgbClr val="808080"/>
                </a:solidFill>
                <a:latin typeface="Arial"/>
                <a:cs typeface="Arial"/>
              </a:rPr>
              <a:t>Оценка </a:t>
            </a:r>
            <a:r>
              <a:rPr sz="1050" b="1" spc="2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050" b="1" spc="15" dirty="0">
                <a:solidFill>
                  <a:srgbClr val="808080"/>
                </a:solidFill>
                <a:latin typeface="Arial"/>
                <a:cs typeface="Arial"/>
              </a:rPr>
              <a:t>длительностей</a:t>
            </a:r>
            <a:r>
              <a:rPr sz="1050" b="1" spc="-7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050" b="1" spc="15" dirty="0">
                <a:solidFill>
                  <a:srgbClr val="808080"/>
                </a:solidFill>
                <a:latin typeface="Arial"/>
                <a:cs typeface="Arial"/>
              </a:rPr>
              <a:t>работ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349841" y="4263233"/>
            <a:ext cx="1663064" cy="783590"/>
            <a:chOff x="4349841" y="4263233"/>
            <a:chExt cx="1663064" cy="783590"/>
          </a:xfrm>
        </p:grpSpPr>
        <p:sp>
          <p:nvSpPr>
            <p:cNvPr id="37" name="object 37"/>
            <p:cNvSpPr/>
            <p:nvPr/>
          </p:nvSpPr>
          <p:spPr>
            <a:xfrm>
              <a:off x="4351111" y="4526583"/>
              <a:ext cx="1660525" cy="519430"/>
            </a:xfrm>
            <a:custGeom>
              <a:avLst/>
              <a:gdLst/>
              <a:ahLst/>
              <a:cxnLst/>
              <a:rect l="l" t="t" r="r" b="b"/>
              <a:pathLst>
                <a:path w="1660525" h="519429">
                  <a:moveTo>
                    <a:pt x="1660453" y="0"/>
                  </a:moveTo>
                  <a:lnTo>
                    <a:pt x="0" y="0"/>
                  </a:lnTo>
                  <a:lnTo>
                    <a:pt x="0" y="518951"/>
                  </a:lnTo>
                  <a:lnTo>
                    <a:pt x="1660453" y="518951"/>
                  </a:lnTo>
                  <a:lnTo>
                    <a:pt x="1660453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351111" y="4526583"/>
              <a:ext cx="1660525" cy="519430"/>
            </a:xfrm>
            <a:custGeom>
              <a:avLst/>
              <a:gdLst/>
              <a:ahLst/>
              <a:cxnLst/>
              <a:rect l="l" t="t" r="r" b="b"/>
              <a:pathLst>
                <a:path w="1660525" h="519429">
                  <a:moveTo>
                    <a:pt x="0" y="518951"/>
                  </a:moveTo>
                  <a:lnTo>
                    <a:pt x="1660453" y="518951"/>
                  </a:lnTo>
                  <a:lnTo>
                    <a:pt x="1660453" y="0"/>
                  </a:lnTo>
                  <a:lnTo>
                    <a:pt x="0" y="0"/>
                  </a:lnTo>
                  <a:lnTo>
                    <a:pt x="0" y="5189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351111" y="4264503"/>
              <a:ext cx="1660525" cy="262255"/>
            </a:xfrm>
            <a:custGeom>
              <a:avLst/>
              <a:gdLst/>
              <a:ahLst/>
              <a:cxnLst/>
              <a:rect l="l" t="t" r="r" b="b"/>
              <a:pathLst>
                <a:path w="1660525" h="262254">
                  <a:moveTo>
                    <a:pt x="1660453" y="0"/>
                  </a:moveTo>
                  <a:lnTo>
                    <a:pt x="0" y="0"/>
                  </a:lnTo>
                  <a:lnTo>
                    <a:pt x="0" y="262050"/>
                  </a:lnTo>
                  <a:lnTo>
                    <a:pt x="1660453" y="262050"/>
                  </a:lnTo>
                  <a:lnTo>
                    <a:pt x="1660453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351111" y="4264503"/>
              <a:ext cx="1660525" cy="262255"/>
            </a:xfrm>
            <a:custGeom>
              <a:avLst/>
              <a:gdLst/>
              <a:ahLst/>
              <a:cxnLst/>
              <a:rect l="l" t="t" r="r" b="b"/>
              <a:pathLst>
                <a:path w="1660525" h="262254">
                  <a:moveTo>
                    <a:pt x="0" y="262050"/>
                  </a:moveTo>
                  <a:lnTo>
                    <a:pt x="1660453" y="262050"/>
                  </a:lnTo>
                  <a:lnTo>
                    <a:pt x="1660453" y="0"/>
                  </a:lnTo>
                  <a:lnTo>
                    <a:pt x="0" y="0"/>
                  </a:lnTo>
                  <a:lnTo>
                    <a:pt x="0" y="2620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351111" y="4264504"/>
            <a:ext cx="1660525" cy="78105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1050" b="1" spc="15" dirty="0">
                <a:solidFill>
                  <a:srgbClr val="808080"/>
                </a:solidFill>
                <a:latin typeface="Arial"/>
                <a:cs typeface="Arial"/>
              </a:rPr>
              <a:t>Время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Arial"/>
              <a:cs typeface="Arial"/>
            </a:endParaRPr>
          </a:p>
          <a:p>
            <a:pPr marL="130810" marR="123189" algn="ctr">
              <a:lnSpc>
                <a:spcPct val="102600"/>
              </a:lnSpc>
            </a:pPr>
            <a:r>
              <a:rPr sz="1050" b="1" spc="15" dirty="0">
                <a:solidFill>
                  <a:srgbClr val="808080"/>
                </a:solidFill>
                <a:latin typeface="Arial"/>
                <a:cs typeface="Arial"/>
              </a:rPr>
              <a:t>Определение </a:t>
            </a:r>
            <a:r>
              <a:rPr sz="1050" b="1" spc="2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050" b="1" spc="15" dirty="0">
                <a:solidFill>
                  <a:srgbClr val="808080"/>
                </a:solidFill>
                <a:latin typeface="Arial"/>
                <a:cs typeface="Arial"/>
              </a:rPr>
              <a:t>взаимосвязей</a:t>
            </a:r>
            <a:r>
              <a:rPr sz="1050" b="1" spc="-7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050" b="1" spc="15" dirty="0">
                <a:solidFill>
                  <a:srgbClr val="808080"/>
                </a:solidFill>
                <a:latin typeface="Arial"/>
                <a:cs typeface="Arial"/>
              </a:rPr>
              <a:t>работ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643913" y="4481633"/>
            <a:ext cx="1663064" cy="783590"/>
            <a:chOff x="6643913" y="4481633"/>
            <a:chExt cx="1663064" cy="783590"/>
          </a:xfrm>
        </p:grpSpPr>
        <p:sp>
          <p:nvSpPr>
            <p:cNvPr id="43" name="object 43"/>
            <p:cNvSpPr/>
            <p:nvPr/>
          </p:nvSpPr>
          <p:spPr>
            <a:xfrm>
              <a:off x="6645183" y="4744983"/>
              <a:ext cx="1660525" cy="519430"/>
            </a:xfrm>
            <a:custGeom>
              <a:avLst/>
              <a:gdLst/>
              <a:ahLst/>
              <a:cxnLst/>
              <a:rect l="l" t="t" r="r" b="b"/>
              <a:pathLst>
                <a:path w="1660525" h="519429">
                  <a:moveTo>
                    <a:pt x="1660453" y="0"/>
                  </a:moveTo>
                  <a:lnTo>
                    <a:pt x="0" y="0"/>
                  </a:lnTo>
                  <a:lnTo>
                    <a:pt x="0" y="518951"/>
                  </a:lnTo>
                  <a:lnTo>
                    <a:pt x="1660453" y="518951"/>
                  </a:lnTo>
                  <a:lnTo>
                    <a:pt x="1660453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645183" y="4744983"/>
              <a:ext cx="1660525" cy="519430"/>
            </a:xfrm>
            <a:custGeom>
              <a:avLst/>
              <a:gdLst/>
              <a:ahLst/>
              <a:cxnLst/>
              <a:rect l="l" t="t" r="r" b="b"/>
              <a:pathLst>
                <a:path w="1660525" h="519429">
                  <a:moveTo>
                    <a:pt x="0" y="518951"/>
                  </a:moveTo>
                  <a:lnTo>
                    <a:pt x="1660453" y="518951"/>
                  </a:lnTo>
                  <a:lnTo>
                    <a:pt x="1660453" y="0"/>
                  </a:lnTo>
                  <a:lnTo>
                    <a:pt x="0" y="0"/>
                  </a:lnTo>
                  <a:lnTo>
                    <a:pt x="0" y="5189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645183" y="4482903"/>
              <a:ext cx="1660525" cy="262255"/>
            </a:xfrm>
            <a:custGeom>
              <a:avLst/>
              <a:gdLst/>
              <a:ahLst/>
              <a:cxnLst/>
              <a:rect l="l" t="t" r="r" b="b"/>
              <a:pathLst>
                <a:path w="1660525" h="262254">
                  <a:moveTo>
                    <a:pt x="1660453" y="0"/>
                  </a:moveTo>
                  <a:lnTo>
                    <a:pt x="0" y="0"/>
                  </a:lnTo>
                  <a:lnTo>
                    <a:pt x="0" y="262050"/>
                  </a:lnTo>
                  <a:lnTo>
                    <a:pt x="1660453" y="262050"/>
                  </a:lnTo>
                  <a:lnTo>
                    <a:pt x="1660453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645183" y="4482903"/>
              <a:ext cx="1660525" cy="262255"/>
            </a:xfrm>
            <a:custGeom>
              <a:avLst/>
              <a:gdLst/>
              <a:ahLst/>
              <a:cxnLst/>
              <a:rect l="l" t="t" r="r" b="b"/>
              <a:pathLst>
                <a:path w="1660525" h="262254">
                  <a:moveTo>
                    <a:pt x="0" y="262050"/>
                  </a:moveTo>
                  <a:lnTo>
                    <a:pt x="1660453" y="262050"/>
                  </a:lnTo>
                  <a:lnTo>
                    <a:pt x="1660453" y="0"/>
                  </a:lnTo>
                  <a:lnTo>
                    <a:pt x="0" y="0"/>
                  </a:lnTo>
                  <a:lnTo>
                    <a:pt x="0" y="2620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645183" y="4482903"/>
            <a:ext cx="1660525" cy="78105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1050" b="1" spc="15" dirty="0">
                <a:solidFill>
                  <a:srgbClr val="808080"/>
                </a:solidFill>
                <a:latin typeface="Arial"/>
                <a:cs typeface="Arial"/>
              </a:rPr>
              <a:t>Время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Arial"/>
              <a:cs typeface="Arial"/>
            </a:endParaRPr>
          </a:p>
          <a:p>
            <a:pPr marL="429259" marR="421640" algn="ctr">
              <a:lnSpc>
                <a:spcPct val="102600"/>
              </a:lnSpc>
            </a:pPr>
            <a:r>
              <a:rPr sz="1050" b="1" spc="15" dirty="0">
                <a:solidFill>
                  <a:srgbClr val="808080"/>
                </a:solidFill>
                <a:latin typeface="Arial"/>
                <a:cs typeface="Arial"/>
              </a:rPr>
              <a:t>Разработка </a:t>
            </a:r>
            <a:r>
              <a:rPr sz="1050" b="1" spc="-28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050" b="1" spc="15" dirty="0">
                <a:solidFill>
                  <a:srgbClr val="808080"/>
                </a:solidFill>
                <a:latin typeface="Arial"/>
                <a:cs typeface="Arial"/>
              </a:rPr>
              <a:t>расписания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6643913" y="5527236"/>
            <a:ext cx="1663064" cy="783590"/>
            <a:chOff x="6643913" y="5527236"/>
            <a:chExt cx="1663064" cy="783590"/>
          </a:xfrm>
        </p:grpSpPr>
        <p:sp>
          <p:nvSpPr>
            <p:cNvPr id="49" name="object 49"/>
            <p:cNvSpPr/>
            <p:nvPr/>
          </p:nvSpPr>
          <p:spPr>
            <a:xfrm>
              <a:off x="6645183" y="5790557"/>
              <a:ext cx="1660525" cy="519430"/>
            </a:xfrm>
            <a:custGeom>
              <a:avLst/>
              <a:gdLst/>
              <a:ahLst/>
              <a:cxnLst/>
              <a:rect l="l" t="t" r="r" b="b"/>
              <a:pathLst>
                <a:path w="1660525" h="519429">
                  <a:moveTo>
                    <a:pt x="1660453" y="0"/>
                  </a:moveTo>
                  <a:lnTo>
                    <a:pt x="0" y="0"/>
                  </a:lnTo>
                  <a:lnTo>
                    <a:pt x="0" y="518951"/>
                  </a:lnTo>
                  <a:lnTo>
                    <a:pt x="1660453" y="518951"/>
                  </a:lnTo>
                  <a:lnTo>
                    <a:pt x="1660453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645183" y="5790557"/>
              <a:ext cx="1660525" cy="519430"/>
            </a:xfrm>
            <a:custGeom>
              <a:avLst/>
              <a:gdLst/>
              <a:ahLst/>
              <a:cxnLst/>
              <a:rect l="l" t="t" r="r" b="b"/>
              <a:pathLst>
                <a:path w="1660525" h="519429">
                  <a:moveTo>
                    <a:pt x="0" y="518951"/>
                  </a:moveTo>
                  <a:lnTo>
                    <a:pt x="1660453" y="518951"/>
                  </a:lnTo>
                  <a:lnTo>
                    <a:pt x="1660453" y="0"/>
                  </a:lnTo>
                  <a:lnTo>
                    <a:pt x="0" y="0"/>
                  </a:lnTo>
                  <a:lnTo>
                    <a:pt x="0" y="5189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645183" y="5528506"/>
              <a:ext cx="1660525" cy="262255"/>
            </a:xfrm>
            <a:custGeom>
              <a:avLst/>
              <a:gdLst/>
              <a:ahLst/>
              <a:cxnLst/>
              <a:rect l="l" t="t" r="r" b="b"/>
              <a:pathLst>
                <a:path w="1660525" h="262254">
                  <a:moveTo>
                    <a:pt x="1660453" y="0"/>
                  </a:moveTo>
                  <a:lnTo>
                    <a:pt x="0" y="0"/>
                  </a:lnTo>
                  <a:lnTo>
                    <a:pt x="0" y="262050"/>
                  </a:lnTo>
                  <a:lnTo>
                    <a:pt x="1660453" y="262050"/>
                  </a:lnTo>
                  <a:lnTo>
                    <a:pt x="1660453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45183" y="5528506"/>
              <a:ext cx="1660525" cy="262255"/>
            </a:xfrm>
            <a:custGeom>
              <a:avLst/>
              <a:gdLst/>
              <a:ahLst/>
              <a:cxnLst/>
              <a:rect l="l" t="t" r="r" b="b"/>
              <a:pathLst>
                <a:path w="1660525" h="262254">
                  <a:moveTo>
                    <a:pt x="0" y="262050"/>
                  </a:moveTo>
                  <a:lnTo>
                    <a:pt x="1660453" y="262050"/>
                  </a:lnTo>
                  <a:lnTo>
                    <a:pt x="1660453" y="0"/>
                  </a:lnTo>
                  <a:lnTo>
                    <a:pt x="0" y="0"/>
                  </a:lnTo>
                  <a:lnTo>
                    <a:pt x="0" y="2620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6645183" y="5528506"/>
            <a:ext cx="1660525" cy="78105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1050" b="1" spc="15" dirty="0">
                <a:solidFill>
                  <a:srgbClr val="808080"/>
                </a:solidFill>
                <a:latin typeface="Arial"/>
                <a:cs typeface="Arial"/>
              </a:rPr>
              <a:t>Интеграция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Arial"/>
              <a:cs typeface="Arial"/>
            </a:endParaRPr>
          </a:p>
          <a:p>
            <a:pPr marL="81280" marR="73660" indent="-635" algn="ctr">
              <a:lnSpc>
                <a:spcPct val="102600"/>
              </a:lnSpc>
            </a:pPr>
            <a:r>
              <a:rPr sz="1050" b="1" spc="15" dirty="0">
                <a:solidFill>
                  <a:srgbClr val="808080"/>
                </a:solidFill>
                <a:latin typeface="Arial"/>
                <a:cs typeface="Arial"/>
              </a:rPr>
              <a:t>Разработка плана </a:t>
            </a:r>
            <a:r>
              <a:rPr sz="1050" b="1" spc="2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050" b="1" spc="15" dirty="0">
                <a:solidFill>
                  <a:srgbClr val="808080"/>
                </a:solidFill>
                <a:latin typeface="Arial"/>
                <a:cs typeface="Arial"/>
              </a:rPr>
              <a:t>управления</a:t>
            </a:r>
            <a:r>
              <a:rPr sz="1050" b="1" spc="-6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050" b="1" spc="15" dirty="0">
                <a:solidFill>
                  <a:srgbClr val="808080"/>
                </a:solidFill>
                <a:latin typeface="Arial"/>
                <a:cs typeface="Arial"/>
              </a:rPr>
              <a:t>проектом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017196" y="5527285"/>
            <a:ext cx="1576070" cy="1050925"/>
            <a:chOff x="3017196" y="5527285"/>
            <a:chExt cx="1576070" cy="1050925"/>
          </a:xfrm>
        </p:grpSpPr>
        <p:sp>
          <p:nvSpPr>
            <p:cNvPr id="55" name="object 55"/>
            <p:cNvSpPr/>
            <p:nvPr/>
          </p:nvSpPr>
          <p:spPr>
            <a:xfrm>
              <a:off x="3018466" y="5528555"/>
              <a:ext cx="1573530" cy="1048385"/>
            </a:xfrm>
            <a:custGeom>
              <a:avLst/>
              <a:gdLst/>
              <a:ahLst/>
              <a:cxnLst/>
              <a:rect l="l" t="t" r="r" b="b"/>
              <a:pathLst>
                <a:path w="1573529" h="1048384">
                  <a:moveTo>
                    <a:pt x="786525" y="0"/>
                  </a:moveTo>
                  <a:lnTo>
                    <a:pt x="730344" y="1315"/>
                  </a:lnTo>
                  <a:lnTo>
                    <a:pt x="675231" y="5203"/>
                  </a:lnTo>
                  <a:lnTo>
                    <a:pt x="621319" y="11575"/>
                  </a:lnTo>
                  <a:lnTo>
                    <a:pt x="568741" y="20341"/>
                  </a:lnTo>
                  <a:lnTo>
                    <a:pt x="517629" y="31414"/>
                  </a:lnTo>
                  <a:lnTo>
                    <a:pt x="468117" y="44704"/>
                  </a:lnTo>
                  <a:lnTo>
                    <a:pt x="420337" y="60124"/>
                  </a:lnTo>
                  <a:lnTo>
                    <a:pt x="374423" y="77584"/>
                  </a:lnTo>
                  <a:lnTo>
                    <a:pt x="330508" y="96995"/>
                  </a:lnTo>
                  <a:lnTo>
                    <a:pt x="288724" y="118270"/>
                  </a:lnTo>
                  <a:lnTo>
                    <a:pt x="249205" y="141319"/>
                  </a:lnTo>
                  <a:lnTo>
                    <a:pt x="212083" y="166054"/>
                  </a:lnTo>
                  <a:lnTo>
                    <a:pt x="177491" y="192387"/>
                  </a:lnTo>
                  <a:lnTo>
                    <a:pt x="145563" y="220227"/>
                  </a:lnTo>
                  <a:lnTo>
                    <a:pt x="116431" y="249488"/>
                  </a:lnTo>
                  <a:lnTo>
                    <a:pt x="90228" y="280080"/>
                  </a:lnTo>
                  <a:lnTo>
                    <a:pt x="67088" y="311914"/>
                  </a:lnTo>
                  <a:lnTo>
                    <a:pt x="47143" y="344903"/>
                  </a:lnTo>
                  <a:lnTo>
                    <a:pt x="17370" y="413987"/>
                  </a:lnTo>
                  <a:lnTo>
                    <a:pt x="1974" y="486623"/>
                  </a:lnTo>
                  <a:lnTo>
                    <a:pt x="0" y="524052"/>
                  </a:lnTo>
                  <a:lnTo>
                    <a:pt x="1974" y="561479"/>
                  </a:lnTo>
                  <a:lnTo>
                    <a:pt x="17370" y="634115"/>
                  </a:lnTo>
                  <a:lnTo>
                    <a:pt x="47143" y="703201"/>
                  </a:lnTo>
                  <a:lnTo>
                    <a:pt x="67088" y="736191"/>
                  </a:lnTo>
                  <a:lnTo>
                    <a:pt x="90228" y="768027"/>
                  </a:lnTo>
                  <a:lnTo>
                    <a:pt x="116431" y="798621"/>
                  </a:lnTo>
                  <a:lnTo>
                    <a:pt x="145563" y="827884"/>
                  </a:lnTo>
                  <a:lnTo>
                    <a:pt x="177491" y="855727"/>
                  </a:lnTo>
                  <a:lnTo>
                    <a:pt x="212083" y="882061"/>
                  </a:lnTo>
                  <a:lnTo>
                    <a:pt x="249205" y="906799"/>
                  </a:lnTo>
                  <a:lnTo>
                    <a:pt x="288724" y="929851"/>
                  </a:lnTo>
                  <a:lnTo>
                    <a:pt x="330508" y="951128"/>
                  </a:lnTo>
                  <a:lnTo>
                    <a:pt x="374423" y="970542"/>
                  </a:lnTo>
                  <a:lnTo>
                    <a:pt x="420337" y="988004"/>
                  </a:lnTo>
                  <a:lnTo>
                    <a:pt x="468117" y="1003426"/>
                  </a:lnTo>
                  <a:lnTo>
                    <a:pt x="517629" y="1016719"/>
                  </a:lnTo>
                  <a:lnTo>
                    <a:pt x="568741" y="1027793"/>
                  </a:lnTo>
                  <a:lnTo>
                    <a:pt x="621319" y="1036561"/>
                  </a:lnTo>
                  <a:lnTo>
                    <a:pt x="675231" y="1042934"/>
                  </a:lnTo>
                  <a:lnTo>
                    <a:pt x="730344" y="1046822"/>
                  </a:lnTo>
                  <a:lnTo>
                    <a:pt x="786525" y="1048138"/>
                  </a:lnTo>
                  <a:lnTo>
                    <a:pt x="842693" y="1046822"/>
                  </a:lnTo>
                  <a:lnTo>
                    <a:pt x="897795" y="1042934"/>
                  </a:lnTo>
                  <a:lnTo>
                    <a:pt x="951697" y="1036561"/>
                  </a:lnTo>
                  <a:lnTo>
                    <a:pt x="1004266" y="1027793"/>
                  </a:lnTo>
                  <a:lnTo>
                    <a:pt x="1055369" y="1016719"/>
                  </a:lnTo>
                  <a:lnTo>
                    <a:pt x="1104874" y="1003426"/>
                  </a:lnTo>
                  <a:lnTo>
                    <a:pt x="1152647" y="988004"/>
                  </a:lnTo>
                  <a:lnTo>
                    <a:pt x="1198555" y="970542"/>
                  </a:lnTo>
                  <a:lnTo>
                    <a:pt x="1242466" y="951127"/>
                  </a:lnTo>
                  <a:lnTo>
                    <a:pt x="1284245" y="929850"/>
                  </a:lnTo>
                  <a:lnTo>
                    <a:pt x="1323761" y="906798"/>
                  </a:lnTo>
                  <a:lnTo>
                    <a:pt x="1360880" y="882060"/>
                  </a:lnTo>
                  <a:lnTo>
                    <a:pt x="1395469" y="855725"/>
                  </a:lnTo>
                  <a:lnTo>
                    <a:pt x="1427395" y="827882"/>
                  </a:lnTo>
                  <a:lnTo>
                    <a:pt x="1456525" y="798618"/>
                  </a:lnTo>
                  <a:lnTo>
                    <a:pt x="1482727" y="768024"/>
                  </a:lnTo>
                  <a:lnTo>
                    <a:pt x="1505866" y="736187"/>
                  </a:lnTo>
                  <a:lnTo>
                    <a:pt x="1525810" y="703197"/>
                  </a:lnTo>
                  <a:lnTo>
                    <a:pt x="1555582" y="634109"/>
                  </a:lnTo>
                  <a:lnTo>
                    <a:pt x="1570978" y="561471"/>
                  </a:lnTo>
                  <a:lnTo>
                    <a:pt x="1572952" y="524042"/>
                  </a:lnTo>
                  <a:lnTo>
                    <a:pt x="1570978" y="486615"/>
                  </a:lnTo>
                  <a:lnTo>
                    <a:pt x="1555582" y="413980"/>
                  </a:lnTo>
                  <a:lnTo>
                    <a:pt x="1525810" y="344898"/>
                  </a:lnTo>
                  <a:lnTo>
                    <a:pt x="1505866" y="311910"/>
                  </a:lnTo>
                  <a:lnTo>
                    <a:pt x="1482727" y="280076"/>
                  </a:lnTo>
                  <a:lnTo>
                    <a:pt x="1456525" y="249485"/>
                  </a:lnTo>
                  <a:lnTo>
                    <a:pt x="1427395" y="220225"/>
                  </a:lnTo>
                  <a:lnTo>
                    <a:pt x="1395469" y="192385"/>
                  </a:lnTo>
                  <a:lnTo>
                    <a:pt x="1360880" y="166053"/>
                  </a:lnTo>
                  <a:lnTo>
                    <a:pt x="1323761" y="141318"/>
                  </a:lnTo>
                  <a:lnTo>
                    <a:pt x="1284245" y="118269"/>
                  </a:lnTo>
                  <a:lnTo>
                    <a:pt x="1242466" y="96995"/>
                  </a:lnTo>
                  <a:lnTo>
                    <a:pt x="1198555" y="77583"/>
                  </a:lnTo>
                  <a:lnTo>
                    <a:pt x="1152647" y="60124"/>
                  </a:lnTo>
                  <a:lnTo>
                    <a:pt x="1104874" y="44704"/>
                  </a:lnTo>
                  <a:lnTo>
                    <a:pt x="1055369" y="31414"/>
                  </a:lnTo>
                  <a:lnTo>
                    <a:pt x="1004266" y="20341"/>
                  </a:lnTo>
                  <a:lnTo>
                    <a:pt x="951697" y="11575"/>
                  </a:lnTo>
                  <a:lnTo>
                    <a:pt x="897795" y="5203"/>
                  </a:lnTo>
                  <a:lnTo>
                    <a:pt x="842693" y="1315"/>
                  </a:lnTo>
                  <a:lnTo>
                    <a:pt x="786525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018466" y="5528555"/>
              <a:ext cx="1573530" cy="1048385"/>
            </a:xfrm>
            <a:custGeom>
              <a:avLst/>
              <a:gdLst/>
              <a:ahLst/>
              <a:cxnLst/>
              <a:rect l="l" t="t" r="r" b="b"/>
              <a:pathLst>
                <a:path w="1573529" h="1048384">
                  <a:moveTo>
                    <a:pt x="0" y="524052"/>
                  </a:moveTo>
                  <a:lnTo>
                    <a:pt x="7808" y="449905"/>
                  </a:lnTo>
                  <a:lnTo>
                    <a:pt x="30526" y="378956"/>
                  </a:lnTo>
                  <a:lnTo>
                    <a:pt x="67088" y="311914"/>
                  </a:lnTo>
                  <a:lnTo>
                    <a:pt x="90228" y="280080"/>
                  </a:lnTo>
                  <a:lnTo>
                    <a:pt x="116431" y="249488"/>
                  </a:lnTo>
                  <a:lnTo>
                    <a:pt x="145563" y="220227"/>
                  </a:lnTo>
                  <a:lnTo>
                    <a:pt x="177491" y="192387"/>
                  </a:lnTo>
                  <a:lnTo>
                    <a:pt x="212083" y="166054"/>
                  </a:lnTo>
                  <a:lnTo>
                    <a:pt x="249205" y="141319"/>
                  </a:lnTo>
                  <a:lnTo>
                    <a:pt x="288724" y="118270"/>
                  </a:lnTo>
                  <a:lnTo>
                    <a:pt x="330508" y="96995"/>
                  </a:lnTo>
                  <a:lnTo>
                    <a:pt x="374423" y="77584"/>
                  </a:lnTo>
                  <a:lnTo>
                    <a:pt x="420337" y="60124"/>
                  </a:lnTo>
                  <a:lnTo>
                    <a:pt x="468117" y="44704"/>
                  </a:lnTo>
                  <a:lnTo>
                    <a:pt x="517629" y="31414"/>
                  </a:lnTo>
                  <a:lnTo>
                    <a:pt x="568741" y="20341"/>
                  </a:lnTo>
                  <a:lnTo>
                    <a:pt x="621319" y="11575"/>
                  </a:lnTo>
                  <a:lnTo>
                    <a:pt x="675231" y="5203"/>
                  </a:lnTo>
                  <a:lnTo>
                    <a:pt x="730344" y="1315"/>
                  </a:lnTo>
                  <a:lnTo>
                    <a:pt x="786525" y="0"/>
                  </a:lnTo>
                  <a:lnTo>
                    <a:pt x="842693" y="1315"/>
                  </a:lnTo>
                  <a:lnTo>
                    <a:pt x="897795" y="5203"/>
                  </a:lnTo>
                  <a:lnTo>
                    <a:pt x="951697" y="11575"/>
                  </a:lnTo>
                  <a:lnTo>
                    <a:pt x="1004266" y="20341"/>
                  </a:lnTo>
                  <a:lnTo>
                    <a:pt x="1055369" y="31414"/>
                  </a:lnTo>
                  <a:lnTo>
                    <a:pt x="1104874" y="44704"/>
                  </a:lnTo>
                  <a:lnTo>
                    <a:pt x="1152647" y="60124"/>
                  </a:lnTo>
                  <a:lnTo>
                    <a:pt x="1198555" y="77583"/>
                  </a:lnTo>
                  <a:lnTo>
                    <a:pt x="1242466" y="96995"/>
                  </a:lnTo>
                  <a:lnTo>
                    <a:pt x="1284245" y="118269"/>
                  </a:lnTo>
                  <a:lnTo>
                    <a:pt x="1323761" y="141318"/>
                  </a:lnTo>
                  <a:lnTo>
                    <a:pt x="1360880" y="166053"/>
                  </a:lnTo>
                  <a:lnTo>
                    <a:pt x="1395469" y="192385"/>
                  </a:lnTo>
                  <a:lnTo>
                    <a:pt x="1427395" y="220225"/>
                  </a:lnTo>
                  <a:lnTo>
                    <a:pt x="1456525" y="249485"/>
                  </a:lnTo>
                  <a:lnTo>
                    <a:pt x="1482726" y="280076"/>
                  </a:lnTo>
                  <a:lnTo>
                    <a:pt x="1505866" y="311910"/>
                  </a:lnTo>
                  <a:lnTo>
                    <a:pt x="1525810" y="344898"/>
                  </a:lnTo>
                  <a:lnTo>
                    <a:pt x="1555582" y="413980"/>
                  </a:lnTo>
                  <a:lnTo>
                    <a:pt x="1570978" y="486615"/>
                  </a:lnTo>
                  <a:lnTo>
                    <a:pt x="1572952" y="524042"/>
                  </a:lnTo>
                  <a:lnTo>
                    <a:pt x="1570978" y="561471"/>
                  </a:lnTo>
                  <a:lnTo>
                    <a:pt x="1565143" y="598189"/>
                  </a:lnTo>
                  <a:lnTo>
                    <a:pt x="1542427" y="669141"/>
                  </a:lnTo>
                  <a:lnTo>
                    <a:pt x="1505866" y="736187"/>
                  </a:lnTo>
                  <a:lnTo>
                    <a:pt x="1482726" y="768024"/>
                  </a:lnTo>
                  <a:lnTo>
                    <a:pt x="1456525" y="798618"/>
                  </a:lnTo>
                  <a:lnTo>
                    <a:pt x="1427395" y="827881"/>
                  </a:lnTo>
                  <a:lnTo>
                    <a:pt x="1395469" y="855725"/>
                  </a:lnTo>
                  <a:lnTo>
                    <a:pt x="1360880" y="882060"/>
                  </a:lnTo>
                  <a:lnTo>
                    <a:pt x="1323761" y="906798"/>
                  </a:lnTo>
                  <a:lnTo>
                    <a:pt x="1284245" y="929850"/>
                  </a:lnTo>
                  <a:lnTo>
                    <a:pt x="1242466" y="951127"/>
                  </a:lnTo>
                  <a:lnTo>
                    <a:pt x="1198555" y="970542"/>
                  </a:lnTo>
                  <a:lnTo>
                    <a:pt x="1152647" y="988004"/>
                  </a:lnTo>
                  <a:lnTo>
                    <a:pt x="1104874" y="1003426"/>
                  </a:lnTo>
                  <a:lnTo>
                    <a:pt x="1055369" y="1016719"/>
                  </a:lnTo>
                  <a:lnTo>
                    <a:pt x="1004266" y="1027793"/>
                  </a:lnTo>
                  <a:lnTo>
                    <a:pt x="951697" y="1036561"/>
                  </a:lnTo>
                  <a:lnTo>
                    <a:pt x="897795" y="1042934"/>
                  </a:lnTo>
                  <a:lnTo>
                    <a:pt x="842693" y="1046822"/>
                  </a:lnTo>
                  <a:lnTo>
                    <a:pt x="786525" y="1048138"/>
                  </a:lnTo>
                  <a:lnTo>
                    <a:pt x="730344" y="1046822"/>
                  </a:lnTo>
                  <a:lnTo>
                    <a:pt x="675231" y="1042934"/>
                  </a:lnTo>
                  <a:lnTo>
                    <a:pt x="621319" y="1036561"/>
                  </a:lnTo>
                  <a:lnTo>
                    <a:pt x="568741" y="1027793"/>
                  </a:lnTo>
                  <a:lnTo>
                    <a:pt x="517629" y="1016719"/>
                  </a:lnTo>
                  <a:lnTo>
                    <a:pt x="468117" y="1003426"/>
                  </a:lnTo>
                  <a:lnTo>
                    <a:pt x="420337" y="988004"/>
                  </a:lnTo>
                  <a:lnTo>
                    <a:pt x="374423" y="970542"/>
                  </a:lnTo>
                  <a:lnTo>
                    <a:pt x="330508" y="951128"/>
                  </a:lnTo>
                  <a:lnTo>
                    <a:pt x="288724" y="929851"/>
                  </a:lnTo>
                  <a:lnTo>
                    <a:pt x="249205" y="906799"/>
                  </a:lnTo>
                  <a:lnTo>
                    <a:pt x="212083" y="882061"/>
                  </a:lnTo>
                  <a:lnTo>
                    <a:pt x="177491" y="855727"/>
                  </a:lnTo>
                  <a:lnTo>
                    <a:pt x="145563" y="827884"/>
                  </a:lnTo>
                  <a:lnTo>
                    <a:pt x="116431" y="798621"/>
                  </a:lnTo>
                  <a:lnTo>
                    <a:pt x="90228" y="768027"/>
                  </a:lnTo>
                  <a:lnTo>
                    <a:pt x="67088" y="736191"/>
                  </a:lnTo>
                  <a:lnTo>
                    <a:pt x="47143" y="703201"/>
                  </a:lnTo>
                  <a:lnTo>
                    <a:pt x="17370" y="634115"/>
                  </a:lnTo>
                  <a:lnTo>
                    <a:pt x="1974" y="561479"/>
                  </a:lnTo>
                  <a:lnTo>
                    <a:pt x="0" y="5240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4637481" y="5862064"/>
            <a:ext cx="181991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806575" algn="l"/>
              </a:tabLst>
            </a:pPr>
            <a:r>
              <a:rPr sz="1050" u="heavy" spc="5" dirty="0">
                <a:solidFill>
                  <a:srgbClr val="80808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223979" y="5697897"/>
            <a:ext cx="1162050" cy="682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2600"/>
              </a:lnSpc>
              <a:spcBef>
                <a:spcPts val="95"/>
              </a:spcBef>
            </a:pPr>
            <a:r>
              <a:rPr sz="1050" b="1" spc="15" dirty="0">
                <a:solidFill>
                  <a:srgbClr val="808080"/>
                </a:solidFill>
                <a:latin typeface="Arial"/>
                <a:cs typeface="Arial"/>
              </a:rPr>
              <a:t>Планирование </a:t>
            </a:r>
            <a:r>
              <a:rPr sz="1050" b="1" spc="2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050" b="1" spc="15" dirty="0">
                <a:solidFill>
                  <a:srgbClr val="808080"/>
                </a:solidFill>
                <a:latin typeface="Arial"/>
                <a:cs typeface="Arial"/>
              </a:rPr>
              <a:t>других</a:t>
            </a:r>
            <a:r>
              <a:rPr sz="1050" b="1" spc="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050" b="1" spc="10" dirty="0">
                <a:solidFill>
                  <a:srgbClr val="808080"/>
                </a:solidFill>
                <a:latin typeface="Arial"/>
                <a:cs typeface="Arial"/>
              </a:rPr>
              <a:t>областей  </a:t>
            </a:r>
            <a:r>
              <a:rPr sz="1050" b="1" spc="15" dirty="0">
                <a:solidFill>
                  <a:srgbClr val="808080"/>
                </a:solidFill>
                <a:latin typeface="Arial"/>
                <a:cs typeface="Arial"/>
              </a:rPr>
              <a:t>управления </a:t>
            </a:r>
            <a:r>
              <a:rPr sz="1050" b="1" spc="2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050" b="1" spc="15" dirty="0">
                <a:solidFill>
                  <a:srgbClr val="808080"/>
                </a:solidFill>
                <a:latin typeface="Arial"/>
                <a:cs typeface="Arial"/>
              </a:rPr>
              <a:t>проектом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44652" y="2124380"/>
            <a:ext cx="6958330" cy="3974465"/>
            <a:chOff x="544652" y="2124380"/>
            <a:chExt cx="6958330" cy="3974465"/>
          </a:xfrm>
        </p:grpSpPr>
        <p:sp>
          <p:nvSpPr>
            <p:cNvPr id="60" name="object 60"/>
            <p:cNvSpPr/>
            <p:nvPr/>
          </p:nvSpPr>
          <p:spPr>
            <a:xfrm>
              <a:off x="1379834" y="3610545"/>
              <a:ext cx="0" cy="106045"/>
            </a:xfrm>
            <a:custGeom>
              <a:avLst/>
              <a:gdLst/>
              <a:ahLst/>
              <a:cxnLst/>
              <a:rect l="l" t="t" r="r" b="b"/>
              <a:pathLst>
                <a:path h="106045">
                  <a:moveTo>
                    <a:pt x="0" y="0"/>
                  </a:moveTo>
                  <a:lnTo>
                    <a:pt x="0" y="1056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352851" y="3709435"/>
              <a:ext cx="53975" cy="81280"/>
            </a:xfrm>
            <a:custGeom>
              <a:avLst/>
              <a:gdLst/>
              <a:ahLst/>
              <a:cxnLst/>
              <a:rect l="l" t="t" r="r" b="b"/>
              <a:pathLst>
                <a:path w="53975" h="81279">
                  <a:moveTo>
                    <a:pt x="53966" y="0"/>
                  </a:moveTo>
                  <a:lnTo>
                    <a:pt x="0" y="0"/>
                  </a:lnTo>
                  <a:lnTo>
                    <a:pt x="26983" y="80910"/>
                  </a:lnTo>
                  <a:lnTo>
                    <a:pt x="539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210041" y="4221967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0" y="0"/>
                  </a:moveTo>
                  <a:lnTo>
                    <a:pt x="1443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347598" y="4194997"/>
              <a:ext cx="81280" cy="53975"/>
            </a:xfrm>
            <a:custGeom>
              <a:avLst/>
              <a:gdLst/>
              <a:ahLst/>
              <a:cxnLst/>
              <a:rect l="l" t="t" r="r" b="b"/>
              <a:pathLst>
                <a:path w="81280" h="53975">
                  <a:moveTo>
                    <a:pt x="0" y="0"/>
                  </a:moveTo>
                  <a:lnTo>
                    <a:pt x="0" y="53940"/>
                  </a:lnTo>
                  <a:lnTo>
                    <a:pt x="80950" y="26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089001" y="3946793"/>
              <a:ext cx="196850" cy="102235"/>
            </a:xfrm>
            <a:custGeom>
              <a:avLst/>
              <a:gdLst/>
              <a:ahLst/>
              <a:cxnLst/>
              <a:rect l="l" t="t" r="r" b="b"/>
              <a:pathLst>
                <a:path w="196850" h="102235">
                  <a:moveTo>
                    <a:pt x="0" y="101919"/>
                  </a:moveTo>
                  <a:lnTo>
                    <a:pt x="1963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266837" y="3912591"/>
              <a:ext cx="84455" cy="61594"/>
            </a:xfrm>
            <a:custGeom>
              <a:avLst/>
              <a:gdLst/>
              <a:ahLst/>
              <a:cxnLst/>
              <a:rect l="l" t="t" r="r" b="b"/>
              <a:pathLst>
                <a:path w="84454" h="61595">
                  <a:moveTo>
                    <a:pt x="84274" y="0"/>
                  </a:moveTo>
                  <a:lnTo>
                    <a:pt x="0" y="13387"/>
                  </a:lnTo>
                  <a:lnTo>
                    <a:pt x="24930" y="61171"/>
                  </a:lnTo>
                  <a:lnTo>
                    <a:pt x="842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089001" y="4524013"/>
              <a:ext cx="200660" cy="133985"/>
            </a:xfrm>
            <a:custGeom>
              <a:avLst/>
              <a:gdLst/>
              <a:ahLst/>
              <a:cxnLst/>
              <a:rect l="l" t="t" r="r" b="b"/>
              <a:pathLst>
                <a:path w="200660" h="133985">
                  <a:moveTo>
                    <a:pt x="0" y="0"/>
                  </a:moveTo>
                  <a:lnTo>
                    <a:pt x="200419" y="13358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268792" y="4631405"/>
              <a:ext cx="82550" cy="67945"/>
            </a:xfrm>
            <a:custGeom>
              <a:avLst/>
              <a:gdLst/>
              <a:ahLst/>
              <a:cxnLst/>
              <a:rect l="l" t="t" r="r" b="b"/>
              <a:pathLst>
                <a:path w="82550" h="67945">
                  <a:moveTo>
                    <a:pt x="29916" y="0"/>
                  </a:moveTo>
                  <a:lnTo>
                    <a:pt x="0" y="44852"/>
                  </a:lnTo>
                  <a:lnTo>
                    <a:pt x="82318" y="67327"/>
                  </a:lnTo>
                  <a:lnTo>
                    <a:pt x="299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011564" y="3781551"/>
              <a:ext cx="210185" cy="0"/>
            </a:xfrm>
            <a:custGeom>
              <a:avLst/>
              <a:gdLst/>
              <a:ahLst/>
              <a:cxnLst/>
              <a:rect l="l" t="t" r="r" b="b"/>
              <a:pathLst>
                <a:path w="210185">
                  <a:moveTo>
                    <a:pt x="0" y="0"/>
                  </a:moveTo>
                  <a:lnTo>
                    <a:pt x="2098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214623" y="3754581"/>
              <a:ext cx="81280" cy="53975"/>
            </a:xfrm>
            <a:custGeom>
              <a:avLst/>
              <a:gdLst/>
              <a:ahLst/>
              <a:cxnLst/>
              <a:rect l="l" t="t" r="r" b="b"/>
              <a:pathLst>
                <a:path w="81279" h="53975">
                  <a:moveTo>
                    <a:pt x="0" y="0"/>
                  </a:moveTo>
                  <a:lnTo>
                    <a:pt x="0" y="53940"/>
                  </a:lnTo>
                  <a:lnTo>
                    <a:pt x="80950" y="26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011564" y="4611373"/>
              <a:ext cx="565150" cy="233679"/>
            </a:xfrm>
            <a:custGeom>
              <a:avLst/>
              <a:gdLst/>
              <a:ahLst/>
              <a:cxnLst/>
              <a:rect l="l" t="t" r="r" b="b"/>
              <a:pathLst>
                <a:path w="565150" h="233679">
                  <a:moveTo>
                    <a:pt x="0" y="0"/>
                  </a:moveTo>
                  <a:lnTo>
                    <a:pt x="564988" y="2336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560030" y="4817558"/>
              <a:ext cx="85725" cy="55880"/>
            </a:xfrm>
            <a:custGeom>
              <a:avLst/>
              <a:gdLst/>
              <a:ahLst/>
              <a:cxnLst/>
              <a:rect l="l" t="t" r="r" b="b"/>
              <a:pathLst>
                <a:path w="85725" h="55879">
                  <a:moveTo>
                    <a:pt x="20628" y="0"/>
                  </a:moveTo>
                  <a:lnTo>
                    <a:pt x="0" y="49836"/>
                  </a:lnTo>
                  <a:lnTo>
                    <a:pt x="85153" y="55797"/>
                  </a:lnTo>
                  <a:lnTo>
                    <a:pt x="206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125799" y="4172033"/>
              <a:ext cx="294640" cy="261620"/>
            </a:xfrm>
            <a:custGeom>
              <a:avLst/>
              <a:gdLst/>
              <a:ahLst/>
              <a:cxnLst/>
              <a:rect l="l" t="t" r="r" b="b"/>
              <a:pathLst>
                <a:path w="294640" h="261620">
                  <a:moveTo>
                    <a:pt x="0" y="0"/>
                  </a:moveTo>
                  <a:lnTo>
                    <a:pt x="294177" y="2615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397001" y="4408999"/>
              <a:ext cx="78740" cy="74295"/>
            </a:xfrm>
            <a:custGeom>
              <a:avLst/>
              <a:gdLst/>
              <a:ahLst/>
              <a:cxnLst/>
              <a:rect l="l" t="t" r="r" b="b"/>
              <a:pathLst>
                <a:path w="78740" h="74295">
                  <a:moveTo>
                    <a:pt x="35880" y="0"/>
                  </a:moveTo>
                  <a:lnTo>
                    <a:pt x="0" y="40259"/>
                  </a:lnTo>
                  <a:lnTo>
                    <a:pt x="78408" y="73874"/>
                  </a:lnTo>
                  <a:lnTo>
                    <a:pt x="358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475410" y="526393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4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448426" y="5447645"/>
              <a:ext cx="53975" cy="81280"/>
            </a:xfrm>
            <a:custGeom>
              <a:avLst/>
              <a:gdLst/>
              <a:ahLst/>
              <a:cxnLst/>
              <a:rect l="l" t="t" r="r" b="b"/>
              <a:pathLst>
                <a:path w="53975" h="81279">
                  <a:moveTo>
                    <a:pt x="53966" y="0"/>
                  </a:moveTo>
                  <a:lnTo>
                    <a:pt x="0" y="0"/>
                  </a:lnTo>
                  <a:lnTo>
                    <a:pt x="26983" y="80910"/>
                  </a:lnTo>
                  <a:lnTo>
                    <a:pt x="539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91419" y="6006758"/>
              <a:ext cx="91606" cy="91464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53577" y="6004413"/>
              <a:ext cx="91606" cy="9146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545922" y="2125650"/>
              <a:ext cx="1660525" cy="519430"/>
            </a:xfrm>
            <a:custGeom>
              <a:avLst/>
              <a:gdLst/>
              <a:ahLst/>
              <a:cxnLst/>
              <a:rect l="l" t="t" r="r" b="b"/>
              <a:pathLst>
                <a:path w="1660525" h="519430">
                  <a:moveTo>
                    <a:pt x="1660453" y="0"/>
                  </a:moveTo>
                  <a:lnTo>
                    <a:pt x="0" y="0"/>
                  </a:lnTo>
                  <a:lnTo>
                    <a:pt x="0" y="518951"/>
                  </a:lnTo>
                  <a:lnTo>
                    <a:pt x="1660453" y="518951"/>
                  </a:lnTo>
                  <a:lnTo>
                    <a:pt x="1660453" y="0"/>
                  </a:lnTo>
                  <a:close/>
                </a:path>
              </a:pathLst>
            </a:custGeom>
            <a:solidFill>
              <a:srgbClr val="E8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45922" y="2125650"/>
              <a:ext cx="1660525" cy="519430"/>
            </a:xfrm>
            <a:custGeom>
              <a:avLst/>
              <a:gdLst/>
              <a:ahLst/>
              <a:cxnLst/>
              <a:rect l="l" t="t" r="r" b="b"/>
              <a:pathLst>
                <a:path w="1660525" h="519430">
                  <a:moveTo>
                    <a:pt x="0" y="518951"/>
                  </a:moveTo>
                  <a:lnTo>
                    <a:pt x="1660453" y="518951"/>
                  </a:lnTo>
                  <a:lnTo>
                    <a:pt x="1660453" y="0"/>
                  </a:lnTo>
                  <a:lnTo>
                    <a:pt x="0" y="0"/>
                  </a:lnTo>
                  <a:lnTo>
                    <a:pt x="0" y="5189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545922" y="2125650"/>
            <a:ext cx="1660525" cy="51943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232410">
              <a:lnSpc>
                <a:spcPct val="100000"/>
              </a:lnSpc>
            </a:pPr>
            <a:r>
              <a:rPr sz="1050" b="1" spc="15" dirty="0">
                <a:latin typeface="Arial"/>
                <a:cs typeface="Arial"/>
              </a:rPr>
              <a:t>Сбор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spc="15" dirty="0">
                <a:latin typeface="Arial"/>
                <a:cs typeface="Arial"/>
              </a:rPr>
              <a:t>требований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544652" y="1862300"/>
            <a:ext cx="1663064" cy="264795"/>
            <a:chOff x="544652" y="1862300"/>
            <a:chExt cx="1663064" cy="264795"/>
          </a:xfrm>
        </p:grpSpPr>
        <p:sp>
          <p:nvSpPr>
            <p:cNvPr id="82" name="object 82"/>
            <p:cNvSpPr/>
            <p:nvPr/>
          </p:nvSpPr>
          <p:spPr>
            <a:xfrm>
              <a:off x="545922" y="1863570"/>
              <a:ext cx="1660525" cy="262255"/>
            </a:xfrm>
            <a:custGeom>
              <a:avLst/>
              <a:gdLst/>
              <a:ahLst/>
              <a:cxnLst/>
              <a:rect l="l" t="t" r="r" b="b"/>
              <a:pathLst>
                <a:path w="1660525" h="262255">
                  <a:moveTo>
                    <a:pt x="1660453" y="0"/>
                  </a:moveTo>
                  <a:lnTo>
                    <a:pt x="0" y="0"/>
                  </a:lnTo>
                  <a:lnTo>
                    <a:pt x="0" y="262050"/>
                  </a:lnTo>
                  <a:lnTo>
                    <a:pt x="1660453" y="262050"/>
                  </a:lnTo>
                  <a:lnTo>
                    <a:pt x="1660453" y="0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45922" y="1863570"/>
              <a:ext cx="1660525" cy="262255"/>
            </a:xfrm>
            <a:custGeom>
              <a:avLst/>
              <a:gdLst/>
              <a:ahLst/>
              <a:cxnLst/>
              <a:rect l="l" t="t" r="r" b="b"/>
              <a:pathLst>
                <a:path w="1660525" h="262255">
                  <a:moveTo>
                    <a:pt x="0" y="262050"/>
                  </a:moveTo>
                  <a:lnTo>
                    <a:pt x="1660453" y="262050"/>
                  </a:lnTo>
                  <a:lnTo>
                    <a:pt x="1660453" y="0"/>
                  </a:lnTo>
                  <a:lnTo>
                    <a:pt x="0" y="0"/>
                  </a:lnTo>
                  <a:lnTo>
                    <a:pt x="0" y="2620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545922" y="1863570"/>
            <a:ext cx="1660525" cy="26225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305"/>
              </a:spcBef>
            </a:pPr>
            <a:r>
              <a:rPr sz="1050" b="1" spc="15" dirty="0">
                <a:latin typeface="Arial"/>
                <a:cs typeface="Arial"/>
              </a:rPr>
              <a:t>Предметная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spc="15" dirty="0">
                <a:latin typeface="Arial"/>
                <a:cs typeface="Arial"/>
              </a:rPr>
              <a:t>область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544652" y="1163518"/>
            <a:ext cx="1663064" cy="1666239"/>
            <a:chOff x="544652" y="1163518"/>
            <a:chExt cx="1663064" cy="1666239"/>
          </a:xfrm>
        </p:grpSpPr>
        <p:sp>
          <p:nvSpPr>
            <p:cNvPr id="86" name="object 86"/>
            <p:cNvSpPr/>
            <p:nvPr/>
          </p:nvSpPr>
          <p:spPr>
            <a:xfrm>
              <a:off x="1376139" y="2644602"/>
              <a:ext cx="2540" cy="111125"/>
            </a:xfrm>
            <a:custGeom>
              <a:avLst/>
              <a:gdLst/>
              <a:ahLst/>
              <a:cxnLst/>
              <a:rect l="l" t="t" r="r" b="b"/>
              <a:pathLst>
                <a:path w="2540" h="111125">
                  <a:moveTo>
                    <a:pt x="0" y="0"/>
                  </a:moveTo>
                  <a:lnTo>
                    <a:pt x="2219" y="1108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351238" y="2748085"/>
              <a:ext cx="53975" cy="81915"/>
            </a:xfrm>
            <a:custGeom>
              <a:avLst/>
              <a:gdLst/>
              <a:ahLst/>
              <a:cxnLst/>
              <a:rect l="l" t="t" r="r" b="b"/>
              <a:pathLst>
                <a:path w="53975" h="81914">
                  <a:moveTo>
                    <a:pt x="53956" y="0"/>
                  </a:moveTo>
                  <a:lnTo>
                    <a:pt x="0" y="1074"/>
                  </a:lnTo>
                  <a:lnTo>
                    <a:pt x="28596" y="81496"/>
                  </a:lnTo>
                  <a:lnTo>
                    <a:pt x="539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45922" y="1164788"/>
              <a:ext cx="1660525" cy="519430"/>
            </a:xfrm>
            <a:custGeom>
              <a:avLst/>
              <a:gdLst/>
              <a:ahLst/>
              <a:cxnLst/>
              <a:rect l="l" t="t" r="r" b="b"/>
              <a:pathLst>
                <a:path w="1660525" h="519430">
                  <a:moveTo>
                    <a:pt x="1660453" y="0"/>
                  </a:moveTo>
                  <a:lnTo>
                    <a:pt x="0" y="0"/>
                  </a:lnTo>
                  <a:lnTo>
                    <a:pt x="0" y="518951"/>
                  </a:lnTo>
                  <a:lnTo>
                    <a:pt x="1660453" y="518951"/>
                  </a:lnTo>
                  <a:lnTo>
                    <a:pt x="1660453" y="0"/>
                  </a:lnTo>
                  <a:close/>
                </a:path>
              </a:pathLst>
            </a:custGeom>
            <a:solidFill>
              <a:srgbClr val="E8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45922" y="1164788"/>
              <a:ext cx="1660525" cy="519430"/>
            </a:xfrm>
            <a:custGeom>
              <a:avLst/>
              <a:gdLst/>
              <a:ahLst/>
              <a:cxnLst/>
              <a:rect l="l" t="t" r="r" b="b"/>
              <a:pathLst>
                <a:path w="1660525" h="519430">
                  <a:moveTo>
                    <a:pt x="0" y="518951"/>
                  </a:moveTo>
                  <a:lnTo>
                    <a:pt x="1660453" y="518951"/>
                  </a:lnTo>
                  <a:lnTo>
                    <a:pt x="1660453" y="0"/>
                  </a:lnTo>
                  <a:lnTo>
                    <a:pt x="0" y="0"/>
                  </a:lnTo>
                  <a:lnTo>
                    <a:pt x="0" y="5189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545922" y="1164788"/>
            <a:ext cx="1660525" cy="51943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19380" marR="111760" indent="210820">
              <a:lnSpc>
                <a:spcPct val="102600"/>
              </a:lnSpc>
              <a:spcBef>
                <a:spcPts val="635"/>
              </a:spcBef>
            </a:pPr>
            <a:r>
              <a:rPr sz="1050" b="1" spc="15" dirty="0">
                <a:latin typeface="Arial"/>
                <a:cs typeface="Arial"/>
              </a:rPr>
              <a:t>Планирование </a:t>
            </a:r>
            <a:r>
              <a:rPr sz="1050" b="1" spc="20" dirty="0">
                <a:latin typeface="Arial"/>
                <a:cs typeface="Arial"/>
              </a:rPr>
              <a:t> </a:t>
            </a:r>
            <a:r>
              <a:rPr sz="1050" b="1" spc="15" dirty="0">
                <a:latin typeface="Arial"/>
                <a:cs typeface="Arial"/>
              </a:rPr>
              <a:t>предметной</a:t>
            </a:r>
            <a:r>
              <a:rPr sz="1050" b="1" spc="-65" dirty="0">
                <a:latin typeface="Arial"/>
                <a:cs typeface="Arial"/>
              </a:rPr>
              <a:t> </a:t>
            </a:r>
            <a:r>
              <a:rPr sz="1050" b="1" spc="15" dirty="0">
                <a:latin typeface="Arial"/>
                <a:cs typeface="Arial"/>
              </a:rPr>
              <a:t>области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544652" y="901438"/>
            <a:ext cx="1663064" cy="264795"/>
            <a:chOff x="544652" y="901438"/>
            <a:chExt cx="1663064" cy="264795"/>
          </a:xfrm>
        </p:grpSpPr>
        <p:sp>
          <p:nvSpPr>
            <p:cNvPr id="92" name="object 92"/>
            <p:cNvSpPr/>
            <p:nvPr/>
          </p:nvSpPr>
          <p:spPr>
            <a:xfrm>
              <a:off x="545922" y="902708"/>
              <a:ext cx="1660525" cy="262255"/>
            </a:xfrm>
            <a:custGeom>
              <a:avLst/>
              <a:gdLst/>
              <a:ahLst/>
              <a:cxnLst/>
              <a:rect l="l" t="t" r="r" b="b"/>
              <a:pathLst>
                <a:path w="1660525" h="262255">
                  <a:moveTo>
                    <a:pt x="1660453" y="0"/>
                  </a:moveTo>
                  <a:lnTo>
                    <a:pt x="0" y="0"/>
                  </a:lnTo>
                  <a:lnTo>
                    <a:pt x="0" y="262050"/>
                  </a:lnTo>
                  <a:lnTo>
                    <a:pt x="1660453" y="262050"/>
                  </a:lnTo>
                  <a:lnTo>
                    <a:pt x="1660453" y="0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45922" y="902708"/>
              <a:ext cx="1660525" cy="262255"/>
            </a:xfrm>
            <a:custGeom>
              <a:avLst/>
              <a:gdLst/>
              <a:ahLst/>
              <a:cxnLst/>
              <a:rect l="l" t="t" r="r" b="b"/>
              <a:pathLst>
                <a:path w="1660525" h="262255">
                  <a:moveTo>
                    <a:pt x="0" y="262050"/>
                  </a:moveTo>
                  <a:lnTo>
                    <a:pt x="1660453" y="262050"/>
                  </a:lnTo>
                  <a:lnTo>
                    <a:pt x="1660453" y="0"/>
                  </a:lnTo>
                  <a:lnTo>
                    <a:pt x="0" y="0"/>
                  </a:lnTo>
                  <a:lnTo>
                    <a:pt x="0" y="2620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545922" y="902708"/>
            <a:ext cx="1660525" cy="26225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305"/>
              </a:spcBef>
            </a:pPr>
            <a:r>
              <a:rPr sz="1050" b="1" spc="15" dirty="0">
                <a:latin typeface="Arial"/>
                <a:cs typeface="Arial"/>
              </a:rPr>
              <a:t>Предметная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spc="15" dirty="0">
                <a:latin typeface="Arial"/>
                <a:cs typeface="Arial"/>
              </a:rPr>
              <a:t>область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1349156" y="1683740"/>
            <a:ext cx="53975" cy="180340"/>
            <a:chOff x="1349156" y="1683740"/>
            <a:chExt cx="53975" cy="180340"/>
          </a:xfrm>
        </p:grpSpPr>
        <p:sp>
          <p:nvSpPr>
            <p:cNvPr id="96" name="object 96"/>
            <p:cNvSpPr/>
            <p:nvPr/>
          </p:nvSpPr>
          <p:spPr>
            <a:xfrm>
              <a:off x="1376139" y="1683740"/>
              <a:ext cx="0" cy="106045"/>
            </a:xfrm>
            <a:custGeom>
              <a:avLst/>
              <a:gdLst/>
              <a:ahLst/>
              <a:cxnLst/>
              <a:rect l="l" t="t" r="r" b="b"/>
              <a:pathLst>
                <a:path h="106044">
                  <a:moveTo>
                    <a:pt x="0" y="0"/>
                  </a:moveTo>
                  <a:lnTo>
                    <a:pt x="0" y="1056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349156" y="1782630"/>
              <a:ext cx="53975" cy="81280"/>
            </a:xfrm>
            <a:custGeom>
              <a:avLst/>
              <a:gdLst/>
              <a:ahLst/>
              <a:cxnLst/>
              <a:rect l="l" t="t" r="r" b="b"/>
              <a:pathLst>
                <a:path w="53975" h="81280">
                  <a:moveTo>
                    <a:pt x="53966" y="0"/>
                  </a:moveTo>
                  <a:lnTo>
                    <a:pt x="0" y="0"/>
                  </a:lnTo>
                  <a:lnTo>
                    <a:pt x="26983" y="80910"/>
                  </a:lnTo>
                  <a:lnTo>
                    <a:pt x="539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>
            <a:spLocks noGrp="1"/>
          </p:cNvSpPr>
          <p:nvPr>
            <p:ph type="title"/>
          </p:nvPr>
        </p:nvSpPr>
        <p:spPr>
          <a:xfrm>
            <a:off x="2075433" y="253999"/>
            <a:ext cx="5204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latin typeface="Arial"/>
                <a:cs typeface="Arial"/>
              </a:rPr>
              <a:t>Предметная</a:t>
            </a:r>
            <a:r>
              <a:rPr b="1" spc="35" dirty="0">
                <a:latin typeface="Arial"/>
                <a:cs typeface="Arial"/>
              </a:rPr>
              <a:t> </a:t>
            </a:r>
            <a:r>
              <a:rPr b="1" spc="-20" dirty="0">
                <a:latin typeface="Arial"/>
                <a:cs typeface="Arial"/>
              </a:rPr>
              <a:t>область</a:t>
            </a:r>
            <a:r>
              <a:rPr b="1" spc="4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проекта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37907" y="865108"/>
            <a:ext cx="6010275" cy="5271135"/>
            <a:chOff x="1437907" y="865108"/>
            <a:chExt cx="6010275" cy="5271135"/>
          </a:xfrm>
        </p:grpSpPr>
        <p:sp>
          <p:nvSpPr>
            <p:cNvPr id="3" name="object 3"/>
            <p:cNvSpPr/>
            <p:nvPr/>
          </p:nvSpPr>
          <p:spPr>
            <a:xfrm>
              <a:off x="1439494" y="992471"/>
              <a:ext cx="6007100" cy="5142230"/>
            </a:xfrm>
            <a:custGeom>
              <a:avLst/>
              <a:gdLst/>
              <a:ahLst/>
              <a:cxnLst/>
              <a:rect l="l" t="t" r="r" b="b"/>
              <a:pathLst>
                <a:path w="6007100" h="5142230">
                  <a:moveTo>
                    <a:pt x="5852589" y="0"/>
                  </a:moveTo>
                  <a:lnTo>
                    <a:pt x="154012" y="0"/>
                  </a:lnTo>
                  <a:lnTo>
                    <a:pt x="105330" y="7853"/>
                  </a:lnTo>
                  <a:lnTo>
                    <a:pt x="63052" y="29720"/>
                  </a:lnTo>
                  <a:lnTo>
                    <a:pt x="29714" y="63062"/>
                  </a:lnTo>
                  <a:lnTo>
                    <a:pt x="7851" y="105339"/>
                  </a:lnTo>
                  <a:lnTo>
                    <a:pt x="0" y="154014"/>
                  </a:lnTo>
                  <a:lnTo>
                    <a:pt x="0" y="4987730"/>
                  </a:lnTo>
                  <a:lnTo>
                    <a:pt x="7851" y="5036388"/>
                  </a:lnTo>
                  <a:lnTo>
                    <a:pt x="29714" y="5078647"/>
                  </a:lnTo>
                  <a:lnTo>
                    <a:pt x="63052" y="5111971"/>
                  </a:lnTo>
                  <a:lnTo>
                    <a:pt x="105330" y="5133825"/>
                  </a:lnTo>
                  <a:lnTo>
                    <a:pt x="154012" y="5141674"/>
                  </a:lnTo>
                  <a:lnTo>
                    <a:pt x="5852589" y="5141674"/>
                  </a:lnTo>
                  <a:lnTo>
                    <a:pt x="5901276" y="5133825"/>
                  </a:lnTo>
                  <a:lnTo>
                    <a:pt x="5943547" y="5111971"/>
                  </a:lnTo>
                  <a:lnTo>
                    <a:pt x="5976873" y="5078647"/>
                  </a:lnTo>
                  <a:lnTo>
                    <a:pt x="5998723" y="5036388"/>
                  </a:lnTo>
                  <a:lnTo>
                    <a:pt x="6006569" y="4987730"/>
                  </a:lnTo>
                  <a:lnTo>
                    <a:pt x="6006569" y="154014"/>
                  </a:lnTo>
                  <a:lnTo>
                    <a:pt x="5998723" y="105339"/>
                  </a:lnTo>
                  <a:lnTo>
                    <a:pt x="5976873" y="63062"/>
                  </a:lnTo>
                  <a:lnTo>
                    <a:pt x="5943547" y="29720"/>
                  </a:lnTo>
                  <a:lnTo>
                    <a:pt x="5901276" y="7853"/>
                  </a:lnTo>
                  <a:lnTo>
                    <a:pt x="5852589" y="0"/>
                  </a:lnTo>
                  <a:close/>
                </a:path>
              </a:pathLst>
            </a:custGeom>
            <a:solidFill>
              <a:srgbClr val="E8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39494" y="992471"/>
              <a:ext cx="6007100" cy="5142230"/>
            </a:xfrm>
            <a:custGeom>
              <a:avLst/>
              <a:gdLst/>
              <a:ahLst/>
              <a:cxnLst/>
              <a:rect l="l" t="t" r="r" b="b"/>
              <a:pathLst>
                <a:path w="6007100" h="5142230">
                  <a:moveTo>
                    <a:pt x="5852589" y="5141674"/>
                  </a:moveTo>
                  <a:lnTo>
                    <a:pt x="5901276" y="5133825"/>
                  </a:lnTo>
                  <a:lnTo>
                    <a:pt x="5943547" y="5111971"/>
                  </a:lnTo>
                  <a:lnTo>
                    <a:pt x="5976873" y="5078647"/>
                  </a:lnTo>
                  <a:lnTo>
                    <a:pt x="5998723" y="5036388"/>
                  </a:lnTo>
                  <a:lnTo>
                    <a:pt x="6006569" y="4987730"/>
                  </a:lnTo>
                  <a:lnTo>
                    <a:pt x="6006569" y="154014"/>
                  </a:lnTo>
                  <a:lnTo>
                    <a:pt x="5998723" y="105339"/>
                  </a:lnTo>
                  <a:lnTo>
                    <a:pt x="5976873" y="63062"/>
                  </a:lnTo>
                  <a:lnTo>
                    <a:pt x="5943547" y="29720"/>
                  </a:lnTo>
                  <a:lnTo>
                    <a:pt x="5901276" y="7853"/>
                  </a:lnTo>
                  <a:lnTo>
                    <a:pt x="5852589" y="0"/>
                  </a:lnTo>
                  <a:lnTo>
                    <a:pt x="154012" y="0"/>
                  </a:lnTo>
                  <a:lnTo>
                    <a:pt x="105330" y="7853"/>
                  </a:lnTo>
                  <a:lnTo>
                    <a:pt x="63052" y="29720"/>
                  </a:lnTo>
                  <a:lnTo>
                    <a:pt x="29714" y="63062"/>
                  </a:lnTo>
                  <a:lnTo>
                    <a:pt x="7851" y="105339"/>
                  </a:lnTo>
                  <a:lnTo>
                    <a:pt x="0" y="154014"/>
                  </a:lnTo>
                  <a:lnTo>
                    <a:pt x="0" y="4987730"/>
                  </a:lnTo>
                  <a:lnTo>
                    <a:pt x="7851" y="5036388"/>
                  </a:lnTo>
                  <a:lnTo>
                    <a:pt x="29714" y="5078647"/>
                  </a:lnTo>
                  <a:lnTo>
                    <a:pt x="63052" y="5111971"/>
                  </a:lnTo>
                  <a:lnTo>
                    <a:pt x="105330" y="5133825"/>
                  </a:lnTo>
                  <a:lnTo>
                    <a:pt x="154012" y="5141674"/>
                  </a:lnTo>
                  <a:lnTo>
                    <a:pt x="5852589" y="51416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19191" y="866696"/>
              <a:ext cx="4312920" cy="231140"/>
            </a:xfrm>
            <a:custGeom>
              <a:avLst/>
              <a:gdLst/>
              <a:ahLst/>
              <a:cxnLst/>
              <a:rect l="l" t="t" r="r" b="b"/>
              <a:pathLst>
                <a:path w="4312920" h="231140">
                  <a:moveTo>
                    <a:pt x="4312419" y="0"/>
                  </a:moveTo>
                  <a:lnTo>
                    <a:pt x="0" y="0"/>
                  </a:lnTo>
                  <a:lnTo>
                    <a:pt x="0" y="230913"/>
                  </a:lnTo>
                  <a:lnTo>
                    <a:pt x="4312419" y="230913"/>
                  </a:lnTo>
                  <a:lnTo>
                    <a:pt x="43124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19191" y="866696"/>
              <a:ext cx="4312920" cy="231140"/>
            </a:xfrm>
            <a:custGeom>
              <a:avLst/>
              <a:gdLst/>
              <a:ahLst/>
              <a:cxnLst/>
              <a:rect l="l" t="t" r="r" b="b"/>
              <a:pathLst>
                <a:path w="4312920" h="231140">
                  <a:moveTo>
                    <a:pt x="0" y="230913"/>
                  </a:moveTo>
                  <a:lnTo>
                    <a:pt x="4312419" y="230913"/>
                  </a:lnTo>
                  <a:lnTo>
                    <a:pt x="4312419" y="0"/>
                  </a:lnTo>
                  <a:lnTo>
                    <a:pt x="0" y="0"/>
                  </a:lnTo>
                  <a:lnTo>
                    <a:pt x="0" y="23091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319191" y="866696"/>
            <a:ext cx="4312920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70"/>
              </a:lnSpc>
            </a:pPr>
            <a:r>
              <a:rPr sz="1500" b="1" spc="20" dirty="0">
                <a:latin typeface="Arial"/>
                <a:cs typeface="Arial"/>
              </a:rPr>
              <a:t>Разработка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30" dirty="0">
                <a:latin typeface="Arial"/>
                <a:cs typeface="Arial"/>
              </a:rPr>
              <a:t>WBS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8640" y="1559436"/>
            <a:ext cx="3619500" cy="195580"/>
          </a:xfrm>
          <a:prstGeom prst="rect">
            <a:avLst/>
          </a:prstGeom>
          <a:solidFill>
            <a:srgbClr val="CCFFFF"/>
          </a:solidFill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9955">
              <a:lnSpc>
                <a:spcPts val="1405"/>
              </a:lnSpc>
            </a:pPr>
            <a:r>
              <a:rPr sz="1200" b="1" spc="-5" dirty="0">
                <a:latin typeface="Arial"/>
                <a:cs typeface="Arial"/>
              </a:rPr>
              <a:t>Методы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и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инструменты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48640" y="1754969"/>
            <a:ext cx="3619500" cy="3653154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219710">
              <a:lnSpc>
                <a:spcPct val="100000"/>
              </a:lnSpc>
              <a:spcBef>
                <a:spcPts val="1205"/>
              </a:spcBef>
              <a:tabLst>
                <a:tab pos="472440" algn="l"/>
              </a:tabLst>
            </a:pPr>
            <a:r>
              <a:rPr sz="1500" spc="-730" dirty="0">
                <a:latin typeface="Wingdings"/>
                <a:cs typeface="Wingdings"/>
              </a:rPr>
              <a:t></a:t>
            </a:r>
            <a:r>
              <a:rPr sz="1500" spc="-730" dirty="0">
                <a:latin typeface="Times New Roman"/>
                <a:cs typeface="Times New Roman"/>
              </a:rPr>
              <a:t>	</a:t>
            </a:r>
            <a:r>
              <a:rPr sz="1500" b="1" spc="20" dirty="0">
                <a:latin typeface="Arial"/>
                <a:cs typeface="Arial"/>
              </a:rPr>
              <a:t>Декомпозиция</a:t>
            </a:r>
            <a:endParaRPr sz="1500">
              <a:latin typeface="Arial"/>
              <a:cs typeface="Arial"/>
            </a:endParaRPr>
          </a:p>
          <a:p>
            <a:pPr marL="490855" marR="654685" indent="-271145">
              <a:lnSpc>
                <a:spcPct val="103000"/>
              </a:lnSpc>
              <a:spcBef>
                <a:spcPts val="535"/>
              </a:spcBef>
              <a:tabLst>
                <a:tab pos="472440" algn="l"/>
              </a:tabLst>
            </a:pPr>
            <a:r>
              <a:rPr sz="1500" spc="-730" dirty="0">
                <a:latin typeface="Wingdings"/>
                <a:cs typeface="Wingdings"/>
              </a:rPr>
              <a:t></a:t>
            </a:r>
            <a:r>
              <a:rPr sz="1500" spc="-730" dirty="0">
                <a:latin typeface="Times New Roman"/>
                <a:cs typeface="Times New Roman"/>
              </a:rPr>
              <a:t>	</a:t>
            </a:r>
            <a:r>
              <a:rPr sz="1500" b="1" spc="25" dirty="0">
                <a:latin typeface="Arial"/>
                <a:cs typeface="Arial"/>
              </a:rPr>
              <a:t>Шаблоны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иерархической </a:t>
            </a:r>
            <a:r>
              <a:rPr sz="1500" b="1" spc="-405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структуры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работ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(ИСР)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03002" y="3671478"/>
            <a:ext cx="1913255" cy="495934"/>
            <a:chOff x="803002" y="3671478"/>
            <a:chExt cx="1913255" cy="495934"/>
          </a:xfrm>
        </p:grpSpPr>
        <p:sp>
          <p:nvSpPr>
            <p:cNvPr id="11" name="object 11"/>
            <p:cNvSpPr/>
            <p:nvPr/>
          </p:nvSpPr>
          <p:spPr>
            <a:xfrm>
              <a:off x="804589" y="3673065"/>
              <a:ext cx="1910080" cy="492759"/>
            </a:xfrm>
            <a:custGeom>
              <a:avLst/>
              <a:gdLst/>
              <a:ahLst/>
              <a:cxnLst/>
              <a:rect l="l" t="t" r="r" b="b"/>
              <a:pathLst>
                <a:path w="1910080" h="492760">
                  <a:moveTo>
                    <a:pt x="1694118" y="0"/>
                  </a:moveTo>
                  <a:lnTo>
                    <a:pt x="0" y="0"/>
                  </a:lnTo>
                  <a:lnTo>
                    <a:pt x="61603" y="246228"/>
                  </a:lnTo>
                  <a:lnTo>
                    <a:pt x="0" y="492564"/>
                  </a:lnTo>
                  <a:lnTo>
                    <a:pt x="1694118" y="492564"/>
                  </a:lnTo>
                  <a:lnTo>
                    <a:pt x="1909821" y="246228"/>
                  </a:lnTo>
                  <a:lnTo>
                    <a:pt x="16941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4589" y="3673065"/>
              <a:ext cx="1910080" cy="492759"/>
            </a:xfrm>
            <a:custGeom>
              <a:avLst/>
              <a:gdLst/>
              <a:ahLst/>
              <a:cxnLst/>
              <a:rect l="l" t="t" r="r" b="b"/>
              <a:pathLst>
                <a:path w="1910080" h="492760">
                  <a:moveTo>
                    <a:pt x="1909821" y="246228"/>
                  </a:moveTo>
                  <a:lnTo>
                    <a:pt x="1694118" y="492564"/>
                  </a:lnTo>
                  <a:lnTo>
                    <a:pt x="0" y="492564"/>
                  </a:lnTo>
                  <a:lnTo>
                    <a:pt x="61603" y="246228"/>
                  </a:lnTo>
                  <a:lnTo>
                    <a:pt x="0" y="0"/>
                  </a:lnTo>
                  <a:lnTo>
                    <a:pt x="1694118" y="0"/>
                  </a:lnTo>
                  <a:lnTo>
                    <a:pt x="1909821" y="2462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23224" y="3708919"/>
            <a:ext cx="1734820" cy="390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00">
              <a:lnSpc>
                <a:spcPct val="100000"/>
              </a:lnSpc>
              <a:spcBef>
                <a:spcPts val="95"/>
              </a:spcBef>
            </a:pPr>
            <a:r>
              <a:rPr sz="1200" b="1" spc="-5" dirty="0">
                <a:latin typeface="Arial"/>
                <a:cs typeface="Arial"/>
              </a:rPr>
              <a:t>План управления 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предметной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областью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05610" y="2174993"/>
            <a:ext cx="1913255" cy="495934"/>
            <a:chOff x="805610" y="2174993"/>
            <a:chExt cx="1913255" cy="495934"/>
          </a:xfrm>
        </p:grpSpPr>
        <p:sp>
          <p:nvSpPr>
            <p:cNvPr id="15" name="object 15"/>
            <p:cNvSpPr/>
            <p:nvPr/>
          </p:nvSpPr>
          <p:spPr>
            <a:xfrm>
              <a:off x="807197" y="2176581"/>
              <a:ext cx="1910080" cy="492759"/>
            </a:xfrm>
            <a:custGeom>
              <a:avLst/>
              <a:gdLst/>
              <a:ahLst/>
              <a:cxnLst/>
              <a:rect l="l" t="t" r="r" b="b"/>
              <a:pathLst>
                <a:path w="1910080" h="492760">
                  <a:moveTo>
                    <a:pt x="1694118" y="0"/>
                  </a:moveTo>
                  <a:lnTo>
                    <a:pt x="0" y="0"/>
                  </a:lnTo>
                  <a:lnTo>
                    <a:pt x="61603" y="246228"/>
                  </a:lnTo>
                  <a:lnTo>
                    <a:pt x="0" y="492564"/>
                  </a:lnTo>
                  <a:lnTo>
                    <a:pt x="1694118" y="492564"/>
                  </a:lnTo>
                  <a:lnTo>
                    <a:pt x="1909821" y="246228"/>
                  </a:lnTo>
                  <a:lnTo>
                    <a:pt x="16941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7197" y="2176581"/>
              <a:ext cx="1910080" cy="492759"/>
            </a:xfrm>
            <a:custGeom>
              <a:avLst/>
              <a:gdLst/>
              <a:ahLst/>
              <a:cxnLst/>
              <a:rect l="l" t="t" r="r" b="b"/>
              <a:pathLst>
                <a:path w="1910080" h="492760">
                  <a:moveTo>
                    <a:pt x="1909821" y="246228"/>
                  </a:moveTo>
                  <a:lnTo>
                    <a:pt x="1694118" y="492564"/>
                  </a:lnTo>
                  <a:lnTo>
                    <a:pt x="0" y="492564"/>
                  </a:lnTo>
                  <a:lnTo>
                    <a:pt x="61603" y="246228"/>
                  </a:lnTo>
                  <a:lnTo>
                    <a:pt x="0" y="0"/>
                  </a:lnTo>
                  <a:lnTo>
                    <a:pt x="1694118" y="0"/>
                  </a:lnTo>
                  <a:lnTo>
                    <a:pt x="1909821" y="2462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84094" y="2121308"/>
            <a:ext cx="1417955" cy="57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200" b="1" spc="-5" dirty="0">
                <a:latin typeface="Arial"/>
                <a:cs typeface="Arial"/>
              </a:rPr>
              <a:t>Активы 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организационного  процесса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05610" y="4349446"/>
            <a:ext cx="1913255" cy="495934"/>
            <a:chOff x="805610" y="4349446"/>
            <a:chExt cx="1913255" cy="495934"/>
          </a:xfrm>
        </p:grpSpPr>
        <p:sp>
          <p:nvSpPr>
            <p:cNvPr id="19" name="object 19"/>
            <p:cNvSpPr/>
            <p:nvPr/>
          </p:nvSpPr>
          <p:spPr>
            <a:xfrm>
              <a:off x="807197" y="4351034"/>
              <a:ext cx="1910080" cy="492759"/>
            </a:xfrm>
            <a:custGeom>
              <a:avLst/>
              <a:gdLst/>
              <a:ahLst/>
              <a:cxnLst/>
              <a:rect l="l" t="t" r="r" b="b"/>
              <a:pathLst>
                <a:path w="1910080" h="492760">
                  <a:moveTo>
                    <a:pt x="1694118" y="0"/>
                  </a:moveTo>
                  <a:lnTo>
                    <a:pt x="0" y="0"/>
                  </a:lnTo>
                  <a:lnTo>
                    <a:pt x="61603" y="246336"/>
                  </a:lnTo>
                  <a:lnTo>
                    <a:pt x="0" y="492564"/>
                  </a:lnTo>
                  <a:lnTo>
                    <a:pt x="1694118" y="492564"/>
                  </a:lnTo>
                  <a:lnTo>
                    <a:pt x="1909821" y="246336"/>
                  </a:lnTo>
                  <a:lnTo>
                    <a:pt x="16941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07197" y="4351034"/>
              <a:ext cx="1910080" cy="492759"/>
            </a:xfrm>
            <a:custGeom>
              <a:avLst/>
              <a:gdLst/>
              <a:ahLst/>
              <a:cxnLst/>
              <a:rect l="l" t="t" r="r" b="b"/>
              <a:pathLst>
                <a:path w="1910080" h="492760">
                  <a:moveTo>
                    <a:pt x="1909821" y="246336"/>
                  </a:moveTo>
                  <a:lnTo>
                    <a:pt x="1694118" y="492564"/>
                  </a:lnTo>
                  <a:lnTo>
                    <a:pt x="0" y="492564"/>
                  </a:lnTo>
                  <a:lnTo>
                    <a:pt x="61603" y="246336"/>
                  </a:lnTo>
                  <a:lnTo>
                    <a:pt x="0" y="0"/>
                  </a:lnTo>
                  <a:lnTo>
                    <a:pt x="1694118" y="0"/>
                  </a:lnTo>
                  <a:lnTo>
                    <a:pt x="1909821" y="2463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44110" y="4386996"/>
            <a:ext cx="1697989" cy="390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0835" marR="5080" indent="-318770">
              <a:lnSpc>
                <a:spcPct val="100000"/>
              </a:lnSpc>
              <a:spcBef>
                <a:spcPts val="95"/>
              </a:spcBef>
            </a:pPr>
            <a:r>
              <a:rPr sz="1200" b="1" spc="-5" dirty="0">
                <a:latin typeface="Arial"/>
                <a:cs typeface="Arial"/>
              </a:rPr>
              <a:t>Одобренные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запросы </a:t>
            </a:r>
            <a:r>
              <a:rPr sz="1200" b="1" spc="-3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на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изменения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03002" y="2929861"/>
            <a:ext cx="1913255" cy="495934"/>
            <a:chOff x="803002" y="2929861"/>
            <a:chExt cx="1913255" cy="495934"/>
          </a:xfrm>
        </p:grpSpPr>
        <p:sp>
          <p:nvSpPr>
            <p:cNvPr id="23" name="object 23"/>
            <p:cNvSpPr/>
            <p:nvPr/>
          </p:nvSpPr>
          <p:spPr>
            <a:xfrm>
              <a:off x="804589" y="2931449"/>
              <a:ext cx="1910080" cy="492759"/>
            </a:xfrm>
            <a:custGeom>
              <a:avLst/>
              <a:gdLst/>
              <a:ahLst/>
              <a:cxnLst/>
              <a:rect l="l" t="t" r="r" b="b"/>
              <a:pathLst>
                <a:path w="1910080" h="492760">
                  <a:moveTo>
                    <a:pt x="1694118" y="0"/>
                  </a:moveTo>
                  <a:lnTo>
                    <a:pt x="0" y="0"/>
                  </a:lnTo>
                  <a:lnTo>
                    <a:pt x="61603" y="246336"/>
                  </a:lnTo>
                  <a:lnTo>
                    <a:pt x="0" y="492564"/>
                  </a:lnTo>
                  <a:lnTo>
                    <a:pt x="1694118" y="492564"/>
                  </a:lnTo>
                  <a:lnTo>
                    <a:pt x="1909821" y="246336"/>
                  </a:lnTo>
                  <a:lnTo>
                    <a:pt x="1694118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04589" y="2931449"/>
              <a:ext cx="1910080" cy="492759"/>
            </a:xfrm>
            <a:custGeom>
              <a:avLst/>
              <a:gdLst/>
              <a:ahLst/>
              <a:cxnLst/>
              <a:rect l="l" t="t" r="r" b="b"/>
              <a:pathLst>
                <a:path w="1910080" h="492760">
                  <a:moveTo>
                    <a:pt x="1909821" y="246336"/>
                  </a:moveTo>
                  <a:lnTo>
                    <a:pt x="1694118" y="492564"/>
                  </a:lnTo>
                  <a:lnTo>
                    <a:pt x="0" y="492564"/>
                  </a:lnTo>
                  <a:lnTo>
                    <a:pt x="61603" y="246336"/>
                  </a:lnTo>
                  <a:lnTo>
                    <a:pt x="0" y="0"/>
                  </a:lnTo>
                  <a:lnTo>
                    <a:pt x="1694118" y="0"/>
                  </a:lnTo>
                  <a:lnTo>
                    <a:pt x="1909821" y="2463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27093" y="2967411"/>
            <a:ext cx="1727200" cy="390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2450" marR="5080" indent="-540385">
              <a:lnSpc>
                <a:spcPct val="100000"/>
              </a:lnSpc>
              <a:spcBef>
                <a:spcPts val="95"/>
              </a:spcBef>
            </a:pPr>
            <a:r>
              <a:rPr sz="1200" b="1" spc="-5" dirty="0">
                <a:latin typeface="Arial"/>
                <a:cs typeface="Arial"/>
              </a:rPr>
              <a:t>Описание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предметной </a:t>
            </a:r>
            <a:r>
              <a:rPr sz="1200" b="1" spc="-3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области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442574" y="4811273"/>
            <a:ext cx="1913255" cy="495934"/>
            <a:chOff x="6442574" y="4811273"/>
            <a:chExt cx="1913255" cy="495934"/>
          </a:xfrm>
        </p:grpSpPr>
        <p:sp>
          <p:nvSpPr>
            <p:cNvPr id="27" name="object 27"/>
            <p:cNvSpPr/>
            <p:nvPr/>
          </p:nvSpPr>
          <p:spPr>
            <a:xfrm>
              <a:off x="6444161" y="4812861"/>
              <a:ext cx="1910080" cy="492759"/>
            </a:xfrm>
            <a:custGeom>
              <a:avLst/>
              <a:gdLst/>
              <a:ahLst/>
              <a:cxnLst/>
              <a:rect l="l" t="t" r="r" b="b"/>
              <a:pathLst>
                <a:path w="1910079" h="492760">
                  <a:moveTo>
                    <a:pt x="1694106" y="0"/>
                  </a:moveTo>
                  <a:lnTo>
                    <a:pt x="0" y="0"/>
                  </a:lnTo>
                  <a:lnTo>
                    <a:pt x="61613" y="246336"/>
                  </a:lnTo>
                  <a:lnTo>
                    <a:pt x="0" y="492608"/>
                  </a:lnTo>
                  <a:lnTo>
                    <a:pt x="1694106" y="492608"/>
                  </a:lnTo>
                  <a:lnTo>
                    <a:pt x="1909809" y="246336"/>
                  </a:lnTo>
                  <a:lnTo>
                    <a:pt x="16941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444161" y="4812861"/>
              <a:ext cx="1910080" cy="492759"/>
            </a:xfrm>
            <a:custGeom>
              <a:avLst/>
              <a:gdLst/>
              <a:ahLst/>
              <a:cxnLst/>
              <a:rect l="l" t="t" r="r" b="b"/>
              <a:pathLst>
                <a:path w="1910079" h="492760">
                  <a:moveTo>
                    <a:pt x="1909809" y="246336"/>
                  </a:moveTo>
                  <a:lnTo>
                    <a:pt x="1694106" y="492608"/>
                  </a:lnTo>
                  <a:lnTo>
                    <a:pt x="0" y="492608"/>
                  </a:lnTo>
                  <a:lnTo>
                    <a:pt x="61613" y="246336"/>
                  </a:lnTo>
                  <a:lnTo>
                    <a:pt x="0" y="0"/>
                  </a:lnTo>
                  <a:lnTo>
                    <a:pt x="1694106" y="0"/>
                  </a:lnTo>
                  <a:lnTo>
                    <a:pt x="1909809" y="2463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883621" y="4848823"/>
            <a:ext cx="1092835" cy="390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7795" marR="5080" indent="-125730">
              <a:lnSpc>
                <a:spcPct val="100000"/>
              </a:lnSpc>
              <a:spcBef>
                <a:spcPts val="95"/>
              </a:spcBef>
            </a:pPr>
            <a:r>
              <a:rPr sz="1200" b="1" spc="-5" dirty="0">
                <a:latin typeface="Arial"/>
                <a:cs typeface="Arial"/>
              </a:rPr>
              <a:t>Запрошенные  изменения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442574" y="3631073"/>
            <a:ext cx="1913255" cy="1069340"/>
            <a:chOff x="6442574" y="3631073"/>
            <a:chExt cx="1913255" cy="1069340"/>
          </a:xfrm>
        </p:grpSpPr>
        <p:sp>
          <p:nvSpPr>
            <p:cNvPr id="31" name="object 31"/>
            <p:cNvSpPr/>
            <p:nvPr/>
          </p:nvSpPr>
          <p:spPr>
            <a:xfrm>
              <a:off x="6444161" y="4205926"/>
              <a:ext cx="1910080" cy="492759"/>
            </a:xfrm>
            <a:custGeom>
              <a:avLst/>
              <a:gdLst/>
              <a:ahLst/>
              <a:cxnLst/>
              <a:rect l="l" t="t" r="r" b="b"/>
              <a:pathLst>
                <a:path w="1910079" h="492760">
                  <a:moveTo>
                    <a:pt x="1694106" y="0"/>
                  </a:moveTo>
                  <a:lnTo>
                    <a:pt x="0" y="0"/>
                  </a:lnTo>
                  <a:lnTo>
                    <a:pt x="61613" y="246228"/>
                  </a:lnTo>
                  <a:lnTo>
                    <a:pt x="0" y="492564"/>
                  </a:lnTo>
                  <a:lnTo>
                    <a:pt x="1694106" y="492564"/>
                  </a:lnTo>
                  <a:lnTo>
                    <a:pt x="1909809" y="246228"/>
                  </a:lnTo>
                  <a:lnTo>
                    <a:pt x="16941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444161" y="4205926"/>
              <a:ext cx="1910080" cy="492759"/>
            </a:xfrm>
            <a:custGeom>
              <a:avLst/>
              <a:gdLst/>
              <a:ahLst/>
              <a:cxnLst/>
              <a:rect l="l" t="t" r="r" b="b"/>
              <a:pathLst>
                <a:path w="1910079" h="492760">
                  <a:moveTo>
                    <a:pt x="1909809" y="246228"/>
                  </a:moveTo>
                  <a:lnTo>
                    <a:pt x="1694106" y="492564"/>
                  </a:lnTo>
                  <a:lnTo>
                    <a:pt x="0" y="492564"/>
                  </a:lnTo>
                  <a:lnTo>
                    <a:pt x="61613" y="246228"/>
                  </a:lnTo>
                  <a:lnTo>
                    <a:pt x="0" y="0"/>
                  </a:lnTo>
                  <a:lnTo>
                    <a:pt x="1694106" y="0"/>
                  </a:lnTo>
                  <a:lnTo>
                    <a:pt x="1909809" y="2462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444161" y="3632661"/>
              <a:ext cx="1910080" cy="492759"/>
            </a:xfrm>
            <a:custGeom>
              <a:avLst/>
              <a:gdLst/>
              <a:ahLst/>
              <a:cxnLst/>
              <a:rect l="l" t="t" r="r" b="b"/>
              <a:pathLst>
                <a:path w="1910079" h="492760">
                  <a:moveTo>
                    <a:pt x="1694106" y="0"/>
                  </a:moveTo>
                  <a:lnTo>
                    <a:pt x="0" y="0"/>
                  </a:lnTo>
                  <a:lnTo>
                    <a:pt x="61613" y="246336"/>
                  </a:lnTo>
                  <a:lnTo>
                    <a:pt x="0" y="492564"/>
                  </a:lnTo>
                  <a:lnTo>
                    <a:pt x="1694106" y="492564"/>
                  </a:lnTo>
                  <a:lnTo>
                    <a:pt x="1909809" y="246336"/>
                  </a:lnTo>
                  <a:lnTo>
                    <a:pt x="16941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444161" y="3632661"/>
              <a:ext cx="1910080" cy="492759"/>
            </a:xfrm>
            <a:custGeom>
              <a:avLst/>
              <a:gdLst/>
              <a:ahLst/>
              <a:cxnLst/>
              <a:rect l="l" t="t" r="r" b="b"/>
              <a:pathLst>
                <a:path w="1910079" h="492760">
                  <a:moveTo>
                    <a:pt x="1909809" y="246336"/>
                  </a:moveTo>
                  <a:lnTo>
                    <a:pt x="1694106" y="492564"/>
                  </a:lnTo>
                  <a:lnTo>
                    <a:pt x="0" y="492564"/>
                  </a:lnTo>
                  <a:lnTo>
                    <a:pt x="61613" y="246336"/>
                  </a:lnTo>
                  <a:lnTo>
                    <a:pt x="0" y="0"/>
                  </a:lnTo>
                  <a:lnTo>
                    <a:pt x="1694106" y="0"/>
                  </a:lnTo>
                  <a:lnTo>
                    <a:pt x="1909809" y="2463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562838" y="3668623"/>
            <a:ext cx="1734820" cy="1054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7470" marR="69850" algn="ctr">
              <a:lnSpc>
                <a:spcPct val="100000"/>
              </a:lnSpc>
              <a:spcBef>
                <a:spcPts val="95"/>
              </a:spcBef>
            </a:pPr>
            <a:r>
              <a:rPr sz="1200" b="1" spc="-5" dirty="0">
                <a:latin typeface="Arial"/>
                <a:cs typeface="Arial"/>
              </a:rPr>
              <a:t>Базовый план 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предметной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области</a:t>
            </a:r>
            <a:endParaRPr sz="12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915"/>
              </a:spcBef>
            </a:pPr>
            <a:r>
              <a:rPr sz="1200" b="1" spc="-5" dirty="0">
                <a:latin typeface="Arial"/>
                <a:cs typeface="Arial"/>
              </a:rPr>
              <a:t>План управления 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предметной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областью </a:t>
            </a:r>
            <a:r>
              <a:rPr sz="1200" b="1" spc="-3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(обновление)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442574" y="3024138"/>
            <a:ext cx="1913255" cy="495934"/>
            <a:chOff x="6442574" y="3024138"/>
            <a:chExt cx="1913255" cy="495934"/>
          </a:xfrm>
        </p:grpSpPr>
        <p:sp>
          <p:nvSpPr>
            <p:cNvPr id="37" name="object 37"/>
            <p:cNvSpPr/>
            <p:nvPr/>
          </p:nvSpPr>
          <p:spPr>
            <a:xfrm>
              <a:off x="6444161" y="3025725"/>
              <a:ext cx="1910080" cy="492759"/>
            </a:xfrm>
            <a:custGeom>
              <a:avLst/>
              <a:gdLst/>
              <a:ahLst/>
              <a:cxnLst/>
              <a:rect l="l" t="t" r="r" b="b"/>
              <a:pathLst>
                <a:path w="1910079" h="492760">
                  <a:moveTo>
                    <a:pt x="1694106" y="0"/>
                  </a:moveTo>
                  <a:lnTo>
                    <a:pt x="0" y="0"/>
                  </a:lnTo>
                  <a:lnTo>
                    <a:pt x="61613" y="246228"/>
                  </a:lnTo>
                  <a:lnTo>
                    <a:pt x="0" y="492564"/>
                  </a:lnTo>
                  <a:lnTo>
                    <a:pt x="1694106" y="492564"/>
                  </a:lnTo>
                  <a:lnTo>
                    <a:pt x="1909809" y="246228"/>
                  </a:lnTo>
                  <a:lnTo>
                    <a:pt x="16941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444161" y="3025725"/>
              <a:ext cx="1910080" cy="492759"/>
            </a:xfrm>
            <a:custGeom>
              <a:avLst/>
              <a:gdLst/>
              <a:ahLst/>
              <a:cxnLst/>
              <a:rect l="l" t="t" r="r" b="b"/>
              <a:pathLst>
                <a:path w="1910079" h="492760">
                  <a:moveTo>
                    <a:pt x="1909809" y="246228"/>
                  </a:moveTo>
                  <a:lnTo>
                    <a:pt x="1694106" y="492564"/>
                  </a:lnTo>
                  <a:lnTo>
                    <a:pt x="0" y="492564"/>
                  </a:lnTo>
                  <a:lnTo>
                    <a:pt x="61613" y="246228"/>
                  </a:lnTo>
                  <a:lnTo>
                    <a:pt x="0" y="0"/>
                  </a:lnTo>
                  <a:lnTo>
                    <a:pt x="1694106" y="0"/>
                  </a:lnTo>
                  <a:lnTo>
                    <a:pt x="1909809" y="2462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903833" y="3152815"/>
            <a:ext cx="105283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5" dirty="0">
                <a:latin typeface="Arial"/>
                <a:cs typeface="Arial"/>
              </a:rPr>
              <a:t>Словарь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ИСР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442574" y="2450873"/>
            <a:ext cx="1913255" cy="495934"/>
            <a:chOff x="6442574" y="2450873"/>
            <a:chExt cx="1913255" cy="495934"/>
          </a:xfrm>
        </p:grpSpPr>
        <p:sp>
          <p:nvSpPr>
            <p:cNvPr id="41" name="object 41"/>
            <p:cNvSpPr/>
            <p:nvPr/>
          </p:nvSpPr>
          <p:spPr>
            <a:xfrm>
              <a:off x="6444161" y="2452461"/>
              <a:ext cx="1910080" cy="492759"/>
            </a:xfrm>
            <a:custGeom>
              <a:avLst/>
              <a:gdLst/>
              <a:ahLst/>
              <a:cxnLst/>
              <a:rect l="l" t="t" r="r" b="b"/>
              <a:pathLst>
                <a:path w="1910079" h="492760">
                  <a:moveTo>
                    <a:pt x="1694106" y="0"/>
                  </a:moveTo>
                  <a:lnTo>
                    <a:pt x="0" y="0"/>
                  </a:lnTo>
                  <a:lnTo>
                    <a:pt x="61613" y="246228"/>
                  </a:lnTo>
                  <a:lnTo>
                    <a:pt x="0" y="492564"/>
                  </a:lnTo>
                  <a:lnTo>
                    <a:pt x="1694106" y="492564"/>
                  </a:lnTo>
                  <a:lnTo>
                    <a:pt x="1909809" y="246228"/>
                  </a:lnTo>
                  <a:lnTo>
                    <a:pt x="1694106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44161" y="2452461"/>
              <a:ext cx="1910080" cy="492759"/>
            </a:xfrm>
            <a:custGeom>
              <a:avLst/>
              <a:gdLst/>
              <a:ahLst/>
              <a:cxnLst/>
              <a:rect l="l" t="t" r="r" b="b"/>
              <a:pathLst>
                <a:path w="1910079" h="492760">
                  <a:moveTo>
                    <a:pt x="1909809" y="246228"/>
                  </a:moveTo>
                  <a:lnTo>
                    <a:pt x="1694106" y="492564"/>
                  </a:lnTo>
                  <a:lnTo>
                    <a:pt x="0" y="492564"/>
                  </a:lnTo>
                  <a:lnTo>
                    <a:pt x="61613" y="246228"/>
                  </a:lnTo>
                  <a:lnTo>
                    <a:pt x="0" y="0"/>
                  </a:lnTo>
                  <a:lnTo>
                    <a:pt x="1694106" y="0"/>
                  </a:lnTo>
                  <a:lnTo>
                    <a:pt x="1909809" y="2462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801904" y="2488315"/>
            <a:ext cx="1256030" cy="390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005">
              <a:lnSpc>
                <a:spcPct val="100000"/>
              </a:lnSpc>
              <a:spcBef>
                <a:spcPts val="95"/>
              </a:spcBef>
            </a:pPr>
            <a:r>
              <a:rPr sz="1200" b="1" spc="-5" dirty="0">
                <a:latin typeface="Arial"/>
                <a:cs typeface="Arial"/>
              </a:rPr>
              <a:t>Иерархическая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структура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работ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442858" y="1877892"/>
            <a:ext cx="1912620" cy="495300"/>
            <a:chOff x="6442858" y="1877892"/>
            <a:chExt cx="1912620" cy="495300"/>
          </a:xfrm>
        </p:grpSpPr>
        <p:sp>
          <p:nvSpPr>
            <p:cNvPr id="45" name="object 45"/>
            <p:cNvSpPr/>
            <p:nvPr/>
          </p:nvSpPr>
          <p:spPr>
            <a:xfrm>
              <a:off x="6444161" y="1879196"/>
              <a:ext cx="1910080" cy="492759"/>
            </a:xfrm>
            <a:custGeom>
              <a:avLst/>
              <a:gdLst/>
              <a:ahLst/>
              <a:cxnLst/>
              <a:rect l="l" t="t" r="r" b="b"/>
              <a:pathLst>
                <a:path w="1910079" h="492760">
                  <a:moveTo>
                    <a:pt x="1694106" y="0"/>
                  </a:moveTo>
                  <a:lnTo>
                    <a:pt x="0" y="0"/>
                  </a:lnTo>
                  <a:lnTo>
                    <a:pt x="61613" y="246336"/>
                  </a:lnTo>
                  <a:lnTo>
                    <a:pt x="0" y="492564"/>
                  </a:lnTo>
                  <a:lnTo>
                    <a:pt x="1694106" y="492564"/>
                  </a:lnTo>
                  <a:lnTo>
                    <a:pt x="1909809" y="246336"/>
                  </a:lnTo>
                  <a:lnTo>
                    <a:pt x="16941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444161" y="1879196"/>
              <a:ext cx="1910080" cy="492759"/>
            </a:xfrm>
            <a:custGeom>
              <a:avLst/>
              <a:gdLst/>
              <a:ahLst/>
              <a:cxnLst/>
              <a:rect l="l" t="t" r="r" b="b"/>
              <a:pathLst>
                <a:path w="1910079" h="492760">
                  <a:moveTo>
                    <a:pt x="1909809" y="246336"/>
                  </a:moveTo>
                  <a:lnTo>
                    <a:pt x="1694106" y="492564"/>
                  </a:lnTo>
                  <a:lnTo>
                    <a:pt x="0" y="492564"/>
                  </a:lnTo>
                  <a:lnTo>
                    <a:pt x="61613" y="246336"/>
                  </a:lnTo>
                  <a:lnTo>
                    <a:pt x="0" y="0"/>
                  </a:lnTo>
                  <a:lnTo>
                    <a:pt x="1694106" y="0"/>
                  </a:lnTo>
                  <a:lnTo>
                    <a:pt x="1909809" y="2463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566642" y="1915158"/>
            <a:ext cx="1727200" cy="390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" marR="5080" indent="-10795">
              <a:lnSpc>
                <a:spcPct val="100000"/>
              </a:lnSpc>
              <a:spcBef>
                <a:spcPts val="95"/>
              </a:spcBef>
            </a:pPr>
            <a:r>
              <a:rPr sz="1200" b="1" spc="-5" dirty="0">
                <a:latin typeface="Arial"/>
                <a:cs typeface="Arial"/>
              </a:rPr>
              <a:t>Описание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предметной </a:t>
            </a:r>
            <a:r>
              <a:rPr sz="1200" b="1" spc="-3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области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(обновление)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8498" y="127457"/>
            <a:ext cx="2988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252599"/>
                </a:solidFill>
                <a:latin typeface="Times New Roman"/>
                <a:cs typeface="Times New Roman"/>
              </a:rPr>
              <a:t>Сбор</a:t>
            </a:r>
            <a:r>
              <a:rPr b="1" spc="-35" dirty="0">
                <a:solidFill>
                  <a:srgbClr val="252599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252599"/>
                </a:solidFill>
                <a:latin typeface="Times New Roman"/>
                <a:cs typeface="Times New Roman"/>
              </a:rPr>
              <a:t>информации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2822133"/>
            <a:ext cx="1542415" cy="105537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состав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пара</a:t>
            </a:r>
            <a:r>
              <a:rPr sz="2000" spc="5" dirty="0">
                <a:latin typeface="Times New Roman"/>
                <a:cs typeface="Times New Roman"/>
              </a:rPr>
              <a:t>м</a:t>
            </a:r>
            <a:r>
              <a:rPr sz="2000" dirty="0">
                <a:latin typeface="Times New Roman"/>
                <a:cs typeface="Times New Roman"/>
              </a:rPr>
              <a:t>етры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значение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94075" y="2822133"/>
            <a:ext cx="4541520" cy="105537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405"/>
              </a:spcBef>
            </a:pPr>
            <a:r>
              <a:rPr sz="2000" spc="5" dirty="0">
                <a:latin typeface="Times New Roman"/>
                <a:cs typeface="Times New Roman"/>
              </a:rPr>
              <a:t>→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доказуем,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измерим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Times New Roman"/>
                <a:cs typeface="Times New Roman"/>
              </a:rPr>
              <a:t>→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сроки,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стоимость,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прочие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ограничения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Times New Roman"/>
                <a:cs typeface="Times New Roman"/>
              </a:rPr>
              <a:t>→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миссия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проекта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370" y="3875277"/>
            <a:ext cx="7145020" cy="2403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252599"/>
                </a:solidFill>
                <a:latin typeface="Times New Roman"/>
                <a:cs typeface="Times New Roman"/>
              </a:rPr>
              <a:t>Требования</a:t>
            </a:r>
            <a:r>
              <a:rPr sz="2000" b="1" spc="-50" dirty="0">
                <a:solidFill>
                  <a:srgbClr val="2525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99"/>
                </a:solidFill>
                <a:latin typeface="Times New Roman"/>
                <a:cs typeface="Times New Roman"/>
              </a:rPr>
              <a:t>к</a:t>
            </a:r>
            <a:r>
              <a:rPr sz="2000" b="1" spc="-20" dirty="0">
                <a:solidFill>
                  <a:srgbClr val="2525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99"/>
                </a:solidFill>
                <a:latin typeface="Times New Roman"/>
                <a:cs typeface="Times New Roman"/>
              </a:rPr>
              <a:t>организации</a:t>
            </a:r>
            <a:r>
              <a:rPr sz="2000" b="1" spc="-40" dirty="0">
                <a:solidFill>
                  <a:srgbClr val="25259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52599"/>
                </a:solidFill>
                <a:latin typeface="Times New Roman"/>
                <a:cs typeface="Times New Roman"/>
              </a:rPr>
              <a:t>работ: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Times New Roman"/>
              <a:cs typeface="Times New Roman"/>
            </a:endParaRPr>
          </a:p>
          <a:p>
            <a:pPr marL="530860" indent="-343535">
              <a:lnSpc>
                <a:spcPct val="100000"/>
              </a:lnSpc>
              <a:buFont typeface="Times New Roman"/>
              <a:buChar char="•"/>
              <a:tabLst>
                <a:tab pos="530860" algn="l"/>
                <a:tab pos="531495" algn="l"/>
              </a:tabLst>
            </a:pPr>
            <a:r>
              <a:rPr sz="2000" b="1" dirty="0">
                <a:latin typeface="Times New Roman"/>
                <a:cs typeface="Times New Roman"/>
              </a:rPr>
              <a:t>Как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будет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организован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проект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(процессы,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стандарты)</a:t>
            </a:r>
            <a:endParaRPr sz="2000">
              <a:latin typeface="Times New Roman"/>
              <a:cs typeface="Times New Roman"/>
            </a:endParaRPr>
          </a:p>
          <a:p>
            <a:pPr marL="530860" indent="-343535">
              <a:lnSpc>
                <a:spcPct val="100000"/>
              </a:lnSpc>
              <a:spcBef>
                <a:spcPts val="300"/>
              </a:spcBef>
              <a:buFont typeface="Times New Roman"/>
              <a:buChar char="•"/>
              <a:tabLst>
                <a:tab pos="530860" algn="l"/>
                <a:tab pos="531495" algn="l"/>
              </a:tabLst>
            </a:pPr>
            <a:r>
              <a:rPr sz="2000" b="1" dirty="0">
                <a:latin typeface="Times New Roman"/>
                <a:cs typeface="Times New Roman"/>
              </a:rPr>
              <a:t>Как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будет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управляться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проект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(менеджер,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СУП,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отчетность)</a:t>
            </a:r>
            <a:endParaRPr sz="2000">
              <a:latin typeface="Times New Roman"/>
              <a:cs typeface="Times New Roman"/>
            </a:endParaRPr>
          </a:p>
          <a:p>
            <a:pPr marL="530860" indent="-343535">
              <a:lnSpc>
                <a:spcPct val="100000"/>
              </a:lnSpc>
              <a:spcBef>
                <a:spcPts val="300"/>
              </a:spcBef>
              <a:buFont typeface="Times New Roman"/>
              <a:buChar char="•"/>
              <a:tabLst>
                <a:tab pos="530860" algn="l"/>
                <a:tab pos="531495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Какими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ресурсами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(техника,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оборудование,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инструменты)</a:t>
            </a:r>
            <a:endParaRPr sz="2000">
              <a:latin typeface="Times New Roman"/>
              <a:cs typeface="Times New Roman"/>
            </a:endParaRPr>
          </a:p>
          <a:p>
            <a:pPr marL="530860" indent="-343535">
              <a:lnSpc>
                <a:spcPct val="100000"/>
              </a:lnSpc>
              <a:spcBef>
                <a:spcPts val="305"/>
              </a:spcBef>
              <a:buFont typeface="Times New Roman"/>
              <a:buChar char="•"/>
              <a:tabLst>
                <a:tab pos="530860" algn="l"/>
                <a:tab pos="531495" algn="l"/>
              </a:tabLst>
            </a:pPr>
            <a:r>
              <a:rPr sz="2000" b="1" dirty="0">
                <a:latin typeface="Times New Roman"/>
                <a:cs typeface="Times New Roman"/>
              </a:rPr>
              <a:t>Каким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персоналом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(квалификация,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доступность)</a:t>
            </a:r>
            <a:endParaRPr sz="2000">
              <a:latin typeface="Times New Roman"/>
              <a:cs typeface="Times New Roman"/>
            </a:endParaRPr>
          </a:p>
          <a:p>
            <a:pPr marL="530860" indent="-343535">
              <a:lnSpc>
                <a:spcPct val="100000"/>
              </a:lnSpc>
              <a:spcBef>
                <a:spcPts val="300"/>
              </a:spcBef>
              <a:buFont typeface="Times New Roman"/>
              <a:buChar char="•"/>
              <a:tabLst>
                <a:tab pos="530860" algn="l"/>
                <a:tab pos="531495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Кто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заинтересован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результате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проекта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67739" y="2560320"/>
            <a:ext cx="832485" cy="178435"/>
            <a:chOff x="967739" y="2560320"/>
            <a:chExt cx="832485" cy="178435"/>
          </a:xfrm>
        </p:grpSpPr>
        <p:sp>
          <p:nvSpPr>
            <p:cNvPr id="7" name="object 7"/>
            <p:cNvSpPr/>
            <p:nvPr/>
          </p:nvSpPr>
          <p:spPr>
            <a:xfrm>
              <a:off x="972311" y="2564892"/>
              <a:ext cx="822960" cy="169545"/>
            </a:xfrm>
            <a:custGeom>
              <a:avLst/>
              <a:gdLst/>
              <a:ahLst/>
              <a:cxnLst/>
              <a:rect l="l" t="t" r="r" b="b"/>
              <a:pathLst>
                <a:path w="822960" h="169544">
                  <a:moveTo>
                    <a:pt x="617219" y="0"/>
                  </a:moveTo>
                  <a:lnTo>
                    <a:pt x="205740" y="0"/>
                  </a:lnTo>
                  <a:lnTo>
                    <a:pt x="205740" y="84582"/>
                  </a:lnTo>
                  <a:lnTo>
                    <a:pt x="0" y="84582"/>
                  </a:lnTo>
                  <a:lnTo>
                    <a:pt x="411479" y="169163"/>
                  </a:lnTo>
                  <a:lnTo>
                    <a:pt x="617219" y="0"/>
                  </a:lnTo>
                  <a:close/>
                </a:path>
                <a:path w="822960" h="169544">
                  <a:moveTo>
                    <a:pt x="617219" y="0"/>
                  </a:moveTo>
                  <a:lnTo>
                    <a:pt x="411479" y="169163"/>
                  </a:lnTo>
                  <a:lnTo>
                    <a:pt x="822960" y="84582"/>
                  </a:lnTo>
                  <a:lnTo>
                    <a:pt x="617219" y="84582"/>
                  </a:lnTo>
                  <a:lnTo>
                    <a:pt x="617219" y="0"/>
                  </a:lnTo>
                  <a:close/>
                </a:path>
              </a:pathLst>
            </a:custGeom>
            <a:solidFill>
              <a:srgbClr val="C2F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2311" y="2564892"/>
              <a:ext cx="822960" cy="169545"/>
            </a:xfrm>
            <a:custGeom>
              <a:avLst/>
              <a:gdLst/>
              <a:ahLst/>
              <a:cxnLst/>
              <a:rect l="l" t="t" r="r" b="b"/>
              <a:pathLst>
                <a:path w="822960" h="169544">
                  <a:moveTo>
                    <a:pt x="0" y="84582"/>
                  </a:moveTo>
                  <a:lnTo>
                    <a:pt x="205740" y="84582"/>
                  </a:lnTo>
                  <a:lnTo>
                    <a:pt x="205740" y="0"/>
                  </a:lnTo>
                  <a:lnTo>
                    <a:pt x="617219" y="0"/>
                  </a:lnTo>
                </a:path>
                <a:path w="822960" h="169544">
                  <a:moveTo>
                    <a:pt x="411479" y="169163"/>
                  </a:moveTo>
                  <a:lnTo>
                    <a:pt x="0" y="84582"/>
                  </a:lnTo>
                </a:path>
                <a:path w="822960" h="169544">
                  <a:moveTo>
                    <a:pt x="617219" y="0"/>
                  </a:moveTo>
                  <a:lnTo>
                    <a:pt x="617219" y="84582"/>
                  </a:lnTo>
                  <a:lnTo>
                    <a:pt x="822960" y="84582"/>
                  </a:lnTo>
                  <a:lnTo>
                    <a:pt x="411479" y="169163"/>
                  </a:lnTo>
                </a:path>
              </a:pathLst>
            </a:custGeom>
            <a:ln w="9144">
              <a:solidFill>
                <a:srgbClr val="00CC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2311" y="2564892"/>
              <a:ext cx="822960" cy="169545"/>
            </a:xfrm>
            <a:custGeom>
              <a:avLst/>
              <a:gdLst/>
              <a:ahLst/>
              <a:cxnLst/>
              <a:rect l="l" t="t" r="r" b="b"/>
              <a:pathLst>
                <a:path w="822960" h="169544">
                  <a:moveTo>
                    <a:pt x="617219" y="0"/>
                  </a:moveTo>
                  <a:lnTo>
                    <a:pt x="205740" y="0"/>
                  </a:lnTo>
                  <a:lnTo>
                    <a:pt x="205740" y="84582"/>
                  </a:lnTo>
                  <a:lnTo>
                    <a:pt x="0" y="84582"/>
                  </a:lnTo>
                  <a:lnTo>
                    <a:pt x="411479" y="169163"/>
                  </a:lnTo>
                  <a:lnTo>
                    <a:pt x="822960" y="84582"/>
                  </a:lnTo>
                  <a:lnTo>
                    <a:pt x="617219" y="84582"/>
                  </a:lnTo>
                  <a:lnTo>
                    <a:pt x="617219" y="0"/>
                  </a:lnTo>
                  <a:close/>
                </a:path>
              </a:pathLst>
            </a:custGeom>
            <a:solidFill>
              <a:srgbClr val="C2F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72311" y="2564892"/>
              <a:ext cx="822960" cy="169545"/>
            </a:xfrm>
            <a:custGeom>
              <a:avLst/>
              <a:gdLst/>
              <a:ahLst/>
              <a:cxnLst/>
              <a:rect l="l" t="t" r="r" b="b"/>
              <a:pathLst>
                <a:path w="822960" h="169544">
                  <a:moveTo>
                    <a:pt x="0" y="84582"/>
                  </a:moveTo>
                  <a:lnTo>
                    <a:pt x="205740" y="84582"/>
                  </a:lnTo>
                  <a:lnTo>
                    <a:pt x="205740" y="0"/>
                  </a:lnTo>
                  <a:lnTo>
                    <a:pt x="617219" y="0"/>
                  </a:lnTo>
                  <a:lnTo>
                    <a:pt x="617219" y="84582"/>
                  </a:lnTo>
                  <a:lnTo>
                    <a:pt x="822960" y="84582"/>
                  </a:lnTo>
                  <a:lnTo>
                    <a:pt x="411479" y="169163"/>
                  </a:lnTo>
                  <a:lnTo>
                    <a:pt x="0" y="84582"/>
                  </a:lnTo>
                  <a:close/>
                </a:path>
              </a:pathLst>
            </a:custGeom>
            <a:ln w="9144">
              <a:solidFill>
                <a:srgbClr val="00CC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967739" y="4288535"/>
            <a:ext cx="832485" cy="178435"/>
            <a:chOff x="967739" y="4288535"/>
            <a:chExt cx="832485" cy="178435"/>
          </a:xfrm>
        </p:grpSpPr>
        <p:sp>
          <p:nvSpPr>
            <p:cNvPr id="12" name="object 12"/>
            <p:cNvSpPr/>
            <p:nvPr/>
          </p:nvSpPr>
          <p:spPr>
            <a:xfrm>
              <a:off x="972311" y="4293107"/>
              <a:ext cx="822960" cy="169545"/>
            </a:xfrm>
            <a:custGeom>
              <a:avLst/>
              <a:gdLst/>
              <a:ahLst/>
              <a:cxnLst/>
              <a:rect l="l" t="t" r="r" b="b"/>
              <a:pathLst>
                <a:path w="822960" h="169545">
                  <a:moveTo>
                    <a:pt x="617219" y="0"/>
                  </a:moveTo>
                  <a:lnTo>
                    <a:pt x="205740" y="0"/>
                  </a:lnTo>
                  <a:lnTo>
                    <a:pt x="205740" y="84582"/>
                  </a:lnTo>
                  <a:lnTo>
                    <a:pt x="0" y="84582"/>
                  </a:lnTo>
                  <a:lnTo>
                    <a:pt x="411479" y="169164"/>
                  </a:lnTo>
                  <a:lnTo>
                    <a:pt x="617219" y="0"/>
                  </a:lnTo>
                  <a:close/>
                </a:path>
                <a:path w="822960" h="169545">
                  <a:moveTo>
                    <a:pt x="617219" y="0"/>
                  </a:moveTo>
                  <a:lnTo>
                    <a:pt x="411479" y="169164"/>
                  </a:lnTo>
                  <a:lnTo>
                    <a:pt x="822960" y="84582"/>
                  </a:lnTo>
                  <a:lnTo>
                    <a:pt x="617219" y="84582"/>
                  </a:lnTo>
                  <a:lnTo>
                    <a:pt x="617219" y="0"/>
                  </a:lnTo>
                  <a:close/>
                </a:path>
              </a:pathLst>
            </a:custGeom>
            <a:solidFill>
              <a:srgbClr val="C2F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2311" y="4293107"/>
              <a:ext cx="822960" cy="169545"/>
            </a:xfrm>
            <a:custGeom>
              <a:avLst/>
              <a:gdLst/>
              <a:ahLst/>
              <a:cxnLst/>
              <a:rect l="l" t="t" r="r" b="b"/>
              <a:pathLst>
                <a:path w="822960" h="169545">
                  <a:moveTo>
                    <a:pt x="0" y="84582"/>
                  </a:moveTo>
                  <a:lnTo>
                    <a:pt x="205740" y="84582"/>
                  </a:lnTo>
                  <a:lnTo>
                    <a:pt x="205740" y="0"/>
                  </a:lnTo>
                  <a:lnTo>
                    <a:pt x="617219" y="0"/>
                  </a:lnTo>
                </a:path>
                <a:path w="822960" h="169545">
                  <a:moveTo>
                    <a:pt x="411479" y="169164"/>
                  </a:moveTo>
                  <a:lnTo>
                    <a:pt x="0" y="84582"/>
                  </a:lnTo>
                </a:path>
                <a:path w="822960" h="169545">
                  <a:moveTo>
                    <a:pt x="617219" y="0"/>
                  </a:moveTo>
                  <a:lnTo>
                    <a:pt x="617219" y="84582"/>
                  </a:lnTo>
                  <a:lnTo>
                    <a:pt x="822960" y="84582"/>
                  </a:lnTo>
                  <a:lnTo>
                    <a:pt x="411479" y="169164"/>
                  </a:lnTo>
                </a:path>
              </a:pathLst>
            </a:custGeom>
            <a:ln w="9144">
              <a:solidFill>
                <a:srgbClr val="00CC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2311" y="4293107"/>
              <a:ext cx="822960" cy="169545"/>
            </a:xfrm>
            <a:custGeom>
              <a:avLst/>
              <a:gdLst/>
              <a:ahLst/>
              <a:cxnLst/>
              <a:rect l="l" t="t" r="r" b="b"/>
              <a:pathLst>
                <a:path w="822960" h="169545">
                  <a:moveTo>
                    <a:pt x="617219" y="0"/>
                  </a:moveTo>
                  <a:lnTo>
                    <a:pt x="205740" y="0"/>
                  </a:lnTo>
                  <a:lnTo>
                    <a:pt x="205740" y="84582"/>
                  </a:lnTo>
                  <a:lnTo>
                    <a:pt x="0" y="84582"/>
                  </a:lnTo>
                  <a:lnTo>
                    <a:pt x="411479" y="169164"/>
                  </a:lnTo>
                  <a:lnTo>
                    <a:pt x="822960" y="84582"/>
                  </a:lnTo>
                  <a:lnTo>
                    <a:pt x="617219" y="84582"/>
                  </a:lnTo>
                  <a:lnTo>
                    <a:pt x="617219" y="0"/>
                  </a:lnTo>
                  <a:close/>
                </a:path>
              </a:pathLst>
            </a:custGeom>
            <a:solidFill>
              <a:srgbClr val="C2F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72311" y="4293107"/>
              <a:ext cx="822960" cy="169545"/>
            </a:xfrm>
            <a:custGeom>
              <a:avLst/>
              <a:gdLst/>
              <a:ahLst/>
              <a:cxnLst/>
              <a:rect l="l" t="t" r="r" b="b"/>
              <a:pathLst>
                <a:path w="822960" h="169545">
                  <a:moveTo>
                    <a:pt x="0" y="84582"/>
                  </a:moveTo>
                  <a:lnTo>
                    <a:pt x="205740" y="84582"/>
                  </a:lnTo>
                  <a:lnTo>
                    <a:pt x="205740" y="0"/>
                  </a:lnTo>
                  <a:lnTo>
                    <a:pt x="617219" y="0"/>
                  </a:lnTo>
                  <a:lnTo>
                    <a:pt x="617219" y="84582"/>
                  </a:lnTo>
                  <a:lnTo>
                    <a:pt x="822960" y="84582"/>
                  </a:lnTo>
                  <a:lnTo>
                    <a:pt x="411479" y="169164"/>
                  </a:lnTo>
                  <a:lnTo>
                    <a:pt x="0" y="84582"/>
                  </a:lnTo>
                  <a:close/>
                </a:path>
              </a:pathLst>
            </a:custGeom>
            <a:ln w="9144">
              <a:solidFill>
                <a:srgbClr val="00CC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3224" y="2121435"/>
            <a:ext cx="1319660" cy="108971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88185" y="5588546"/>
            <a:ext cx="1366321" cy="953301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42061" y="761491"/>
            <a:ext cx="8258809" cy="1716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Преобразование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целей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проекта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материальные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результаты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поставки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требования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решению,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описывающие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свойства,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функции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характеристики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продукта,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услуги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или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результата,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который </a:t>
            </a:r>
            <a:r>
              <a:rPr sz="2000" spc="-15" dirty="0">
                <a:latin typeface="Times New Roman"/>
                <a:cs typeface="Times New Roman"/>
              </a:rPr>
              <a:t>удовлетворит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бизнес-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требованиям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требованиям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заинтересованных </a:t>
            </a:r>
            <a:r>
              <a:rPr sz="2000" spc="-5" dirty="0">
                <a:latin typeface="Times New Roman"/>
                <a:cs typeface="Times New Roman"/>
              </a:rPr>
              <a:t>сторон</a:t>
            </a:r>
            <a:endParaRPr sz="2000">
              <a:latin typeface="Times New Roman"/>
              <a:cs typeface="Times New Roman"/>
            </a:endParaRPr>
          </a:p>
          <a:p>
            <a:pPr marL="44450">
              <a:lnSpc>
                <a:spcPct val="100000"/>
              </a:lnSpc>
              <a:spcBef>
                <a:spcPts val="1305"/>
              </a:spcBef>
            </a:pPr>
            <a:r>
              <a:rPr sz="2000" b="1" spc="-20" dirty="0">
                <a:solidFill>
                  <a:srgbClr val="252599"/>
                </a:solidFill>
                <a:latin typeface="Times New Roman"/>
                <a:cs typeface="Times New Roman"/>
              </a:rPr>
              <a:t>Требования</a:t>
            </a:r>
            <a:r>
              <a:rPr sz="2000" b="1" spc="-50" dirty="0">
                <a:solidFill>
                  <a:srgbClr val="2525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99"/>
                </a:solidFill>
                <a:latin typeface="Times New Roman"/>
                <a:cs typeface="Times New Roman"/>
              </a:rPr>
              <a:t>к</a:t>
            </a:r>
            <a:r>
              <a:rPr sz="2000" b="1" spc="-20" dirty="0">
                <a:solidFill>
                  <a:srgbClr val="252599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252599"/>
                </a:solidFill>
                <a:latin typeface="Times New Roman"/>
                <a:cs typeface="Times New Roman"/>
              </a:rPr>
              <a:t>результату</a:t>
            </a:r>
            <a:r>
              <a:rPr sz="2000" b="1" spc="-20" dirty="0">
                <a:solidFill>
                  <a:srgbClr val="2525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52599"/>
                </a:solidFill>
                <a:latin typeface="Times New Roman"/>
                <a:cs typeface="Times New Roman"/>
              </a:rPr>
              <a:t>проекта: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9358" y="230250"/>
            <a:ext cx="2794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Times New Roman"/>
                <a:cs typeface="Times New Roman"/>
              </a:rPr>
              <a:t>Анализ</a:t>
            </a:r>
            <a:r>
              <a:rPr b="1" spc="-5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продукта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0344" y="810006"/>
            <a:ext cx="770128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Преобразование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целей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проекта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материальные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результаты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поставки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marL="344170" algn="ctr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требования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8247" y="1844081"/>
            <a:ext cx="1814146" cy="12670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46303" y="1940813"/>
            <a:ext cx="11531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latin typeface="Times New Roman"/>
                <a:cs typeface="Times New Roman"/>
              </a:rPr>
              <a:t>Р</a:t>
            </a:r>
            <a:r>
              <a:rPr sz="2000" b="1" dirty="0">
                <a:latin typeface="Times New Roman"/>
                <a:cs typeface="Times New Roman"/>
              </a:rPr>
              <a:t>е</a:t>
            </a:r>
            <a:r>
              <a:rPr sz="2000" b="1" spc="-40" dirty="0">
                <a:latin typeface="Times New Roman"/>
                <a:cs typeface="Times New Roman"/>
              </a:rPr>
              <a:t>з</a:t>
            </a:r>
            <a:r>
              <a:rPr sz="2000" b="1" spc="-35" dirty="0">
                <a:latin typeface="Times New Roman"/>
                <a:cs typeface="Times New Roman"/>
              </a:rPr>
              <a:t>у</a:t>
            </a:r>
            <a:r>
              <a:rPr sz="2000" b="1" spc="-5" dirty="0">
                <a:latin typeface="Times New Roman"/>
                <a:cs typeface="Times New Roman"/>
              </a:rPr>
              <a:t>л</a:t>
            </a:r>
            <a:r>
              <a:rPr sz="2000" b="1" spc="-75" dirty="0">
                <a:latin typeface="Times New Roman"/>
                <a:cs typeface="Times New Roman"/>
              </a:rPr>
              <a:t>ь</a:t>
            </a:r>
            <a:r>
              <a:rPr sz="2000" b="1" spc="5" dirty="0">
                <a:latin typeface="Times New Roman"/>
                <a:cs typeface="Times New Roman"/>
              </a:rPr>
              <a:t>т</a:t>
            </a:r>
            <a:r>
              <a:rPr sz="2000" b="1" spc="-45" dirty="0">
                <a:latin typeface="Times New Roman"/>
                <a:cs typeface="Times New Roman"/>
              </a:rPr>
              <a:t>а</a:t>
            </a:r>
            <a:r>
              <a:rPr sz="2000" b="1" dirty="0">
                <a:latin typeface="Times New Roman"/>
                <a:cs typeface="Times New Roman"/>
              </a:rPr>
              <a:t>т  </a:t>
            </a:r>
            <a:r>
              <a:rPr sz="2000" b="1" spc="-10" dirty="0">
                <a:latin typeface="Times New Roman"/>
                <a:cs typeface="Times New Roman"/>
              </a:rPr>
              <a:t>(продукт)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44842" y="1797507"/>
            <a:ext cx="138874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Способ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д</a:t>
            </a:r>
            <a:r>
              <a:rPr sz="2000" b="1" dirty="0">
                <a:latin typeface="Times New Roman"/>
                <a:cs typeface="Times New Roman"/>
              </a:rPr>
              <a:t>ос</a:t>
            </a:r>
            <a:r>
              <a:rPr sz="2000" b="1" spc="-10" dirty="0">
                <a:latin typeface="Times New Roman"/>
                <a:cs typeface="Times New Roman"/>
              </a:rPr>
              <a:t>т</a:t>
            </a:r>
            <a:r>
              <a:rPr sz="2000" b="1" spc="-5" dirty="0">
                <a:latin typeface="Times New Roman"/>
                <a:cs typeface="Times New Roman"/>
              </a:rPr>
              <a:t>и</a:t>
            </a:r>
            <a:r>
              <a:rPr sz="2000" b="1" spc="-30" dirty="0">
                <a:latin typeface="Times New Roman"/>
                <a:cs typeface="Times New Roman"/>
              </a:rPr>
              <a:t>ж</a:t>
            </a:r>
            <a:r>
              <a:rPr sz="2000" b="1" dirty="0">
                <a:latin typeface="Times New Roman"/>
                <a:cs typeface="Times New Roman"/>
              </a:rPr>
              <a:t>ен</a:t>
            </a:r>
            <a:r>
              <a:rPr sz="2000" b="1" spc="-10" dirty="0">
                <a:latin typeface="Times New Roman"/>
                <a:cs typeface="Times New Roman"/>
              </a:rPr>
              <a:t>и</a:t>
            </a:r>
            <a:r>
              <a:rPr sz="2000" b="1" dirty="0">
                <a:latin typeface="Times New Roman"/>
                <a:cs typeface="Times New Roman"/>
              </a:rPr>
              <a:t>я  </a:t>
            </a:r>
            <a:r>
              <a:rPr sz="2000" b="1" spc="-20" dirty="0">
                <a:latin typeface="Times New Roman"/>
                <a:cs typeface="Times New Roman"/>
              </a:rPr>
              <a:t>результата 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(процесс)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7711" y="1808199"/>
            <a:ext cx="1741864" cy="143833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74675" y="3960621"/>
            <a:ext cx="2523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 indent="-135890">
              <a:lnSpc>
                <a:spcPct val="100000"/>
              </a:lnSpc>
              <a:spcBef>
                <a:spcPts val="100"/>
              </a:spcBef>
              <a:buChar char="•"/>
              <a:tabLst>
                <a:tab pos="148590" algn="l"/>
              </a:tabLst>
            </a:pPr>
            <a:r>
              <a:rPr sz="1800" spc="-10" dirty="0">
                <a:latin typeface="Times New Roman"/>
                <a:cs typeface="Times New Roman"/>
              </a:rPr>
              <a:t>Технические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параметры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4675" y="4234941"/>
            <a:ext cx="3169285" cy="139763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47955" indent="-135890">
              <a:lnSpc>
                <a:spcPct val="100000"/>
              </a:lnSpc>
              <a:spcBef>
                <a:spcPts val="1180"/>
              </a:spcBef>
              <a:buChar char="•"/>
              <a:tabLst>
                <a:tab pos="148590" algn="l"/>
              </a:tabLst>
            </a:pPr>
            <a:r>
              <a:rPr sz="1800" spc="-5" dirty="0">
                <a:latin typeface="Times New Roman"/>
                <a:cs typeface="Times New Roman"/>
              </a:rPr>
              <a:t>Функциональные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особенности</a:t>
            </a:r>
            <a:endParaRPr sz="1800">
              <a:latin typeface="Times New Roman"/>
              <a:cs typeface="Times New Roman"/>
            </a:endParaRPr>
          </a:p>
          <a:p>
            <a:pPr marL="12700" marR="290830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latin typeface="Times New Roman"/>
                <a:cs typeface="Times New Roman"/>
              </a:rPr>
              <a:t>(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Любые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требуемые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или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НЕ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требуемые </a:t>
            </a:r>
            <a:r>
              <a:rPr sz="1800" b="1" spc="-5" dirty="0">
                <a:latin typeface="Times New Roman"/>
                <a:cs typeface="Times New Roman"/>
              </a:rPr>
              <a:t>параметры или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свойства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75" dirty="0">
                <a:latin typeface="Times New Roman"/>
                <a:cs typeface="Times New Roman"/>
              </a:rPr>
              <a:t>РЕЗУЛЬТАТА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99484" y="3262968"/>
            <a:ext cx="3820795" cy="997585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2400" b="1" spc="-25" dirty="0">
                <a:latin typeface="Times New Roman"/>
                <a:cs typeface="Times New Roman"/>
              </a:rPr>
              <a:t>ТРЕБОВАНИЯ</a:t>
            </a:r>
            <a:endParaRPr sz="2400">
              <a:latin typeface="Times New Roman"/>
              <a:cs typeface="Times New Roman"/>
            </a:endParaRPr>
          </a:p>
          <a:p>
            <a:pPr marL="1948814" indent="-135890">
              <a:lnSpc>
                <a:spcPct val="100000"/>
              </a:lnSpc>
              <a:spcBef>
                <a:spcPts val="1120"/>
              </a:spcBef>
              <a:buChar char="•"/>
              <a:tabLst>
                <a:tab pos="1948814" algn="l"/>
              </a:tabLst>
            </a:pPr>
            <a:r>
              <a:rPr sz="1800" dirty="0">
                <a:latin typeface="Times New Roman"/>
                <a:cs typeface="Times New Roman"/>
              </a:rPr>
              <a:t>Сроки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стоимость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99964" y="4372102"/>
            <a:ext cx="3034030" cy="1809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 indent="-135890">
              <a:lnSpc>
                <a:spcPct val="100000"/>
              </a:lnSpc>
              <a:spcBef>
                <a:spcPts val="100"/>
              </a:spcBef>
              <a:buChar char="•"/>
              <a:tabLst>
                <a:tab pos="148590" algn="l"/>
              </a:tabLst>
            </a:pPr>
            <a:r>
              <a:rPr sz="1800" spc="-10" dirty="0">
                <a:latin typeface="Times New Roman"/>
                <a:cs typeface="Times New Roman"/>
              </a:rPr>
              <a:t>Требования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соблюдению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стандартов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качества,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экологии.</a:t>
            </a:r>
            <a:endParaRPr sz="1800">
              <a:latin typeface="Times New Roman"/>
              <a:cs typeface="Times New Roman"/>
            </a:endParaRPr>
          </a:p>
          <a:p>
            <a:pPr marL="12700" marR="71755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latin typeface="Times New Roman"/>
                <a:cs typeface="Times New Roman"/>
              </a:rPr>
              <a:t>( </a:t>
            </a:r>
            <a:r>
              <a:rPr sz="1800" b="1" spc="-5" dirty="0">
                <a:latin typeface="Times New Roman"/>
                <a:cs typeface="Times New Roman"/>
              </a:rPr>
              <a:t>Любые ограничения или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требования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по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отношению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к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0" dirty="0">
                <a:latin typeface="Times New Roman"/>
                <a:cs typeface="Times New Roman"/>
              </a:rPr>
              <a:t>РАБОТАМ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проекта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их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организации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5042" y="230250"/>
            <a:ext cx="45542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Times New Roman"/>
                <a:cs typeface="Times New Roman"/>
              </a:rPr>
              <a:t>Анализ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участников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проекта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95882"/>
            <a:ext cx="762825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4659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Выявляет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влияние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интересы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различных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участников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проекта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endParaRPr sz="2000">
              <a:latin typeface="Times New Roman"/>
              <a:cs typeface="Times New Roman"/>
            </a:endParaRPr>
          </a:p>
          <a:p>
            <a:pPr marL="2626995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формулирования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требований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62BB4"/>
                </a:solidFill>
                <a:latin typeface="Times New Roman"/>
                <a:cs typeface="Times New Roman"/>
              </a:rPr>
              <a:t>Перечень</a:t>
            </a:r>
            <a:r>
              <a:rPr sz="2000" spc="-10" dirty="0">
                <a:solidFill>
                  <a:srgbClr val="462BB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62BB4"/>
                </a:solidFill>
                <a:latin typeface="Times New Roman"/>
                <a:cs typeface="Times New Roman"/>
              </a:rPr>
              <a:t>заинтересованных</a:t>
            </a:r>
            <a:r>
              <a:rPr sz="2000" spc="5" dirty="0">
                <a:solidFill>
                  <a:srgbClr val="462BB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62BB4"/>
                </a:solidFill>
                <a:latin typeface="Times New Roman"/>
                <a:cs typeface="Times New Roman"/>
              </a:rPr>
              <a:t>лиц</a:t>
            </a:r>
            <a:r>
              <a:rPr sz="2000" spc="5" dirty="0">
                <a:solidFill>
                  <a:srgbClr val="462BB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62BB4"/>
                </a:solidFill>
                <a:latin typeface="Times New Roman"/>
                <a:cs typeface="Times New Roman"/>
              </a:rPr>
              <a:t>проекта</a:t>
            </a:r>
            <a:r>
              <a:rPr sz="2000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683535"/>
            <a:ext cx="2213610" cy="236728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484"/>
              </a:spcBef>
            </a:pPr>
            <a:r>
              <a:rPr sz="1600" i="1" spc="-10" dirty="0">
                <a:latin typeface="Times New Roman"/>
                <a:cs typeface="Times New Roman"/>
              </a:rPr>
              <a:t>Основные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–</a:t>
            </a:r>
            <a:endParaRPr sz="16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380"/>
              </a:spcBef>
              <a:buFont typeface="Times New Roman"/>
              <a:buChar char="•"/>
              <a:tabLst>
                <a:tab pos="355600" algn="l"/>
                <a:tab pos="356235" algn="l"/>
              </a:tabLst>
            </a:pPr>
            <a:r>
              <a:rPr sz="1600" i="1" spc="-5" dirty="0">
                <a:latin typeface="Times New Roman"/>
                <a:cs typeface="Times New Roman"/>
              </a:rPr>
              <a:t>Высшее</a:t>
            </a:r>
            <a:r>
              <a:rPr sz="1600" i="1" spc="-2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руководство</a:t>
            </a:r>
            <a:endParaRPr sz="16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Font typeface="Times New Roman"/>
              <a:buChar char="•"/>
              <a:tabLst>
                <a:tab pos="355600" algn="l"/>
                <a:tab pos="356235" algn="l"/>
              </a:tabLst>
            </a:pPr>
            <a:r>
              <a:rPr sz="1600" i="1" spc="-5" dirty="0">
                <a:latin typeface="Times New Roman"/>
                <a:cs typeface="Times New Roman"/>
              </a:rPr>
              <a:t>Работники</a:t>
            </a:r>
            <a:endParaRPr sz="16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390"/>
              </a:spcBef>
              <a:buFont typeface="Times New Roman"/>
              <a:buChar char="•"/>
              <a:tabLst>
                <a:tab pos="355600" algn="l"/>
                <a:tab pos="356235" algn="l"/>
              </a:tabLst>
            </a:pPr>
            <a:r>
              <a:rPr sz="1600" i="1" spc="-5" dirty="0">
                <a:latin typeface="Times New Roman"/>
                <a:cs typeface="Times New Roman"/>
              </a:rPr>
              <a:t>Подрядчики</a:t>
            </a:r>
            <a:endParaRPr sz="16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380"/>
              </a:spcBef>
              <a:buFont typeface="Times New Roman"/>
              <a:buChar char="•"/>
              <a:tabLst>
                <a:tab pos="355600" algn="l"/>
                <a:tab pos="356235" algn="l"/>
              </a:tabLst>
            </a:pPr>
            <a:r>
              <a:rPr sz="1600" i="1" spc="-5" dirty="0">
                <a:latin typeface="Times New Roman"/>
                <a:cs typeface="Times New Roman"/>
              </a:rPr>
              <a:t>Инвесторы</a:t>
            </a:r>
            <a:endParaRPr sz="16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Font typeface="Times New Roman"/>
              <a:buChar char="•"/>
              <a:tabLst>
                <a:tab pos="355600" algn="l"/>
                <a:tab pos="356235" algn="l"/>
              </a:tabLst>
            </a:pPr>
            <a:r>
              <a:rPr sz="1600" i="1" spc="-5" dirty="0">
                <a:latin typeface="Times New Roman"/>
                <a:cs typeface="Times New Roman"/>
              </a:rPr>
              <a:t>Менеджер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проекта</a:t>
            </a:r>
            <a:endParaRPr sz="16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Font typeface="Times New Roman"/>
              <a:buChar char="•"/>
              <a:tabLst>
                <a:tab pos="355600" algn="l"/>
                <a:tab pos="356235" algn="l"/>
              </a:tabLst>
            </a:pPr>
            <a:r>
              <a:rPr sz="1600" i="1" spc="-5" dirty="0">
                <a:latin typeface="Times New Roman"/>
                <a:cs typeface="Times New Roman"/>
              </a:rPr>
              <a:t>Заказчик</a:t>
            </a:r>
            <a:endParaRPr sz="16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Font typeface="Times New Roman"/>
              <a:buChar char="•"/>
              <a:tabLst>
                <a:tab pos="355600" algn="l"/>
                <a:tab pos="356235" algn="l"/>
              </a:tabLst>
            </a:pPr>
            <a:r>
              <a:rPr sz="1600" i="1" spc="-5" dirty="0">
                <a:latin typeface="Times New Roman"/>
                <a:cs typeface="Times New Roman"/>
              </a:rPr>
              <a:t>…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2264" y="3340735"/>
            <a:ext cx="1002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latin typeface="Times New Roman"/>
                <a:cs typeface="Times New Roman"/>
              </a:rPr>
              <a:t>Внешние</a:t>
            </a:r>
            <a:r>
              <a:rPr sz="1600" b="1" i="1" spc="-55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–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2264" y="3583965"/>
            <a:ext cx="3737610" cy="90360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35280" indent="-323215">
              <a:lnSpc>
                <a:spcPct val="100000"/>
              </a:lnSpc>
              <a:spcBef>
                <a:spcPts val="484"/>
              </a:spcBef>
              <a:buClr>
                <a:srgbClr val="3C23BB"/>
              </a:buClr>
              <a:buSzPct val="78125"/>
              <a:buFont typeface="Wingdings"/>
              <a:buChar char=""/>
              <a:tabLst>
                <a:tab pos="335280" algn="l"/>
                <a:tab pos="335915" algn="l"/>
              </a:tabLst>
            </a:pPr>
            <a:r>
              <a:rPr sz="1600" b="1" i="1" spc="-15" dirty="0">
                <a:latin typeface="Times New Roman"/>
                <a:cs typeface="Times New Roman"/>
              </a:rPr>
              <a:t>Конкуренты</a:t>
            </a:r>
            <a:endParaRPr sz="1600">
              <a:latin typeface="Times New Roman"/>
              <a:cs typeface="Times New Roman"/>
            </a:endParaRPr>
          </a:p>
          <a:p>
            <a:pPr marL="335280" indent="-323215">
              <a:lnSpc>
                <a:spcPct val="100000"/>
              </a:lnSpc>
              <a:spcBef>
                <a:spcPts val="380"/>
              </a:spcBef>
              <a:buClr>
                <a:srgbClr val="3C23BB"/>
              </a:buClr>
              <a:buSzPct val="78125"/>
              <a:buFont typeface="Wingdings"/>
              <a:buChar char=""/>
              <a:tabLst>
                <a:tab pos="335280" algn="l"/>
                <a:tab pos="335915" algn="l"/>
              </a:tabLst>
            </a:pPr>
            <a:r>
              <a:rPr sz="1600" b="1" i="1" spc="-10" dirty="0">
                <a:latin typeface="Times New Roman"/>
                <a:cs typeface="Times New Roman"/>
              </a:rPr>
              <a:t>Борцы</a:t>
            </a:r>
            <a:r>
              <a:rPr sz="1600" b="1" i="1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за</a:t>
            </a:r>
            <a:r>
              <a:rPr sz="1600" b="1" i="1" spc="10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окружающую</a:t>
            </a:r>
            <a:r>
              <a:rPr sz="1600" b="1" i="1" spc="5" dirty="0">
                <a:latin typeface="Times New Roman"/>
                <a:cs typeface="Times New Roman"/>
              </a:rPr>
              <a:t> </a:t>
            </a:r>
            <a:r>
              <a:rPr sz="1600" b="1" i="1" spc="-30" dirty="0">
                <a:latin typeface="Times New Roman"/>
                <a:cs typeface="Times New Roman"/>
              </a:rPr>
              <a:t>среду,</a:t>
            </a:r>
            <a:r>
              <a:rPr sz="1600" b="1" i="1" spc="30" dirty="0">
                <a:latin typeface="Times New Roman"/>
                <a:cs typeface="Times New Roman"/>
              </a:rPr>
              <a:t> </a:t>
            </a:r>
            <a:r>
              <a:rPr sz="1600" b="1" i="1" spc="-25" dirty="0">
                <a:latin typeface="Times New Roman"/>
                <a:cs typeface="Times New Roman"/>
              </a:rPr>
              <a:t>экологи</a:t>
            </a:r>
            <a:endParaRPr sz="1600">
              <a:latin typeface="Times New Roman"/>
              <a:cs typeface="Times New Roman"/>
            </a:endParaRPr>
          </a:p>
          <a:p>
            <a:pPr marL="335280" indent="-323215">
              <a:lnSpc>
                <a:spcPct val="100000"/>
              </a:lnSpc>
              <a:spcBef>
                <a:spcPts val="385"/>
              </a:spcBef>
              <a:buClr>
                <a:srgbClr val="3C23BB"/>
              </a:buClr>
              <a:buSzPct val="78125"/>
              <a:buFont typeface="Wingdings"/>
              <a:buChar char=""/>
              <a:tabLst>
                <a:tab pos="335280" algn="l"/>
                <a:tab pos="335915" algn="l"/>
              </a:tabLst>
            </a:pPr>
            <a:r>
              <a:rPr sz="1600" b="1" i="1" spc="-15" dirty="0">
                <a:latin typeface="Times New Roman"/>
                <a:cs typeface="Times New Roman"/>
              </a:rPr>
              <a:t>Политические,</a:t>
            </a:r>
            <a:r>
              <a:rPr sz="1600" b="1" i="1" spc="35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общественные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2264" y="4413275"/>
            <a:ext cx="2266315" cy="119634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b="1" i="1" spc="-5" dirty="0">
                <a:latin typeface="Times New Roman"/>
                <a:cs typeface="Times New Roman"/>
              </a:rPr>
              <a:t>организации,</a:t>
            </a:r>
            <a:r>
              <a:rPr sz="1600" b="1" i="1" spc="-70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профсоюзы</a:t>
            </a:r>
            <a:endParaRPr sz="1600">
              <a:latin typeface="Times New Roman"/>
              <a:cs typeface="Times New Roman"/>
            </a:endParaRPr>
          </a:p>
          <a:p>
            <a:pPr marL="335280" indent="-323215">
              <a:lnSpc>
                <a:spcPct val="100000"/>
              </a:lnSpc>
              <a:spcBef>
                <a:spcPts val="380"/>
              </a:spcBef>
              <a:buClr>
                <a:srgbClr val="3C23BB"/>
              </a:buClr>
              <a:buSzPct val="78125"/>
              <a:buFont typeface="Wingdings"/>
              <a:buChar char=""/>
              <a:tabLst>
                <a:tab pos="335280" algn="l"/>
                <a:tab pos="335915" algn="l"/>
              </a:tabLst>
            </a:pPr>
            <a:r>
              <a:rPr sz="1600" b="1" i="1" spc="-5" dirty="0">
                <a:latin typeface="Times New Roman"/>
                <a:cs typeface="Times New Roman"/>
              </a:rPr>
              <a:t>СМИ</a:t>
            </a:r>
            <a:endParaRPr sz="1600">
              <a:latin typeface="Times New Roman"/>
              <a:cs typeface="Times New Roman"/>
            </a:endParaRPr>
          </a:p>
          <a:p>
            <a:pPr marL="335280" indent="-323215">
              <a:lnSpc>
                <a:spcPct val="100000"/>
              </a:lnSpc>
              <a:spcBef>
                <a:spcPts val="385"/>
              </a:spcBef>
              <a:buClr>
                <a:srgbClr val="3C23BB"/>
              </a:buClr>
              <a:buSzPct val="78125"/>
              <a:buFont typeface="Wingdings"/>
              <a:buChar char=""/>
              <a:tabLst>
                <a:tab pos="335280" algn="l"/>
                <a:tab pos="335915" algn="l"/>
              </a:tabLst>
            </a:pPr>
            <a:r>
              <a:rPr sz="1600" b="1" i="1" spc="-10" dirty="0">
                <a:latin typeface="Times New Roman"/>
                <a:cs typeface="Times New Roman"/>
              </a:rPr>
              <a:t>Частные</a:t>
            </a:r>
            <a:r>
              <a:rPr sz="1600" b="1" i="1" spc="5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лица</a:t>
            </a:r>
            <a:endParaRPr sz="1600">
              <a:latin typeface="Times New Roman"/>
              <a:cs typeface="Times New Roman"/>
            </a:endParaRPr>
          </a:p>
          <a:p>
            <a:pPr marL="335280" indent="-323215">
              <a:lnSpc>
                <a:spcPct val="100000"/>
              </a:lnSpc>
              <a:spcBef>
                <a:spcPts val="385"/>
              </a:spcBef>
              <a:buClr>
                <a:srgbClr val="3C23BB"/>
              </a:buClr>
              <a:buSzPct val="78125"/>
              <a:buFont typeface="Wingdings"/>
              <a:buChar char=""/>
              <a:tabLst>
                <a:tab pos="335280" algn="l"/>
                <a:tab pos="335915" algn="l"/>
              </a:tabLst>
            </a:pPr>
            <a:r>
              <a:rPr sz="1600" b="1" i="1" spc="-5" dirty="0">
                <a:latin typeface="Times New Roman"/>
                <a:cs typeface="Times New Roman"/>
              </a:rPr>
              <a:t>…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676" y="4527753"/>
            <a:ext cx="1635934" cy="159215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9543" y="1915667"/>
            <a:ext cx="1662683" cy="1627631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8307" y="230250"/>
            <a:ext cx="3712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Arial"/>
                <a:cs typeface="Arial"/>
              </a:rPr>
              <a:t>Ожидания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Заказчика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7868" y="876300"/>
            <a:ext cx="8209915" cy="896619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19050" rIns="0" bIns="0" rtlCol="0">
            <a:spAutoFit/>
          </a:bodyPr>
          <a:lstStyle/>
          <a:p>
            <a:pPr marL="309880" marR="305435" indent="1905" algn="ctr">
              <a:lnSpc>
                <a:spcPct val="110000"/>
              </a:lnSpc>
              <a:spcBef>
                <a:spcPts val="150"/>
              </a:spcBef>
            </a:pPr>
            <a:r>
              <a:rPr sz="1600" spc="-40" dirty="0">
                <a:latin typeface="Times New Roman"/>
                <a:cs typeface="Times New Roman"/>
              </a:rPr>
              <a:t>Усилия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разработчиков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могут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сосредоточиться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 </a:t>
            </a:r>
            <a:r>
              <a:rPr sz="1600" spc="-15" dirty="0">
                <a:latin typeface="Times New Roman"/>
                <a:cs typeface="Times New Roman"/>
              </a:rPr>
              <a:t>неверном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направлении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конечная 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реализация,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даже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являясь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технически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правильной,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не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будет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полностью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соответствовать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потребностям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пользователя…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68" y="1994916"/>
            <a:ext cx="1943100" cy="17358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6600" y="1994916"/>
            <a:ext cx="1944624" cy="17114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43471" y="1994916"/>
            <a:ext cx="1944624" cy="174955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1123" y="4155947"/>
            <a:ext cx="2016252" cy="17967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48228" y="4229100"/>
            <a:ext cx="1871472" cy="168402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00215" y="4229100"/>
            <a:ext cx="1944624" cy="179984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08508" y="3680586"/>
            <a:ext cx="20320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1. </a:t>
            </a:r>
            <a:r>
              <a:rPr sz="1400" spc="-10" dirty="0">
                <a:latin typeface="Times New Roman"/>
                <a:cs typeface="Times New Roman"/>
              </a:rPr>
              <a:t>Как </a:t>
            </a:r>
            <a:r>
              <a:rPr sz="1400" dirty="0">
                <a:latin typeface="Times New Roman"/>
                <a:cs typeface="Times New Roman"/>
              </a:rPr>
              <a:t>было </a:t>
            </a:r>
            <a:r>
              <a:rPr sz="1400" spc="-10" dirty="0">
                <a:latin typeface="Times New Roman"/>
                <a:cs typeface="Times New Roman"/>
              </a:rPr>
              <a:t>предложено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организатором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разработки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4413" y="3688460"/>
            <a:ext cx="17653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922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2. </a:t>
            </a:r>
            <a:r>
              <a:rPr sz="1400" spc="-10" dirty="0">
                <a:latin typeface="Times New Roman"/>
                <a:cs typeface="Times New Roman"/>
              </a:rPr>
              <a:t>Как </a:t>
            </a:r>
            <a:r>
              <a:rPr sz="1400" dirty="0">
                <a:latin typeface="Times New Roman"/>
                <a:cs typeface="Times New Roman"/>
              </a:rPr>
              <a:t>было описано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техническом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задании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94628" y="3680586"/>
            <a:ext cx="27146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797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3. </a:t>
            </a:r>
            <a:r>
              <a:rPr sz="1400" spc="-10" dirty="0">
                <a:latin typeface="Times New Roman"/>
                <a:cs typeface="Times New Roman"/>
              </a:rPr>
              <a:t>Как </a:t>
            </a:r>
            <a:r>
              <a:rPr sz="1400" dirty="0">
                <a:latin typeface="Times New Roman"/>
                <a:cs typeface="Times New Roman"/>
              </a:rPr>
              <a:t>было </a:t>
            </a:r>
            <a:r>
              <a:rPr sz="1400" spc="-5" dirty="0">
                <a:latin typeface="Times New Roman"/>
                <a:cs typeface="Times New Roman"/>
              </a:rPr>
              <a:t>спроектировано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ведущим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системным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специалистом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2412" y="5911112"/>
            <a:ext cx="1899285" cy="4826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sz="1400" dirty="0">
                <a:latin typeface="Times New Roman"/>
                <a:cs typeface="Times New Roman"/>
              </a:rPr>
              <a:t>4.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Как </a:t>
            </a:r>
            <a:r>
              <a:rPr sz="1400" dirty="0">
                <a:latin typeface="Times New Roman"/>
                <a:cs typeface="Times New Roman"/>
              </a:rPr>
              <a:t>было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реализовано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latin typeface="Times New Roman"/>
                <a:cs typeface="Times New Roman"/>
              </a:rPr>
              <a:t>программистами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34334" y="6058001"/>
            <a:ext cx="16617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5.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Как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было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внедрено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47664" y="6035446"/>
            <a:ext cx="2052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6.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Чего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хотел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пользователь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6251" y="1179042"/>
            <a:ext cx="7565390" cy="459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55244" indent="-609600">
              <a:lnSpc>
                <a:spcPct val="120000"/>
              </a:lnSpc>
              <a:spcBef>
                <a:spcPts val="10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Обоснование 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инициации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проекта </a:t>
            </a:r>
            <a:r>
              <a:rPr sz="2000" dirty="0">
                <a:latin typeface="Times New Roman"/>
                <a:cs typeface="Times New Roman"/>
              </a:rPr>
              <a:t>– потребности, ради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удовлетворения которых </a:t>
            </a:r>
            <a:r>
              <a:rPr sz="2000" spc="-5" dirty="0">
                <a:latin typeface="Times New Roman"/>
                <a:cs typeface="Times New Roman"/>
              </a:rPr>
              <a:t>предпринимается </a:t>
            </a:r>
            <a:r>
              <a:rPr sz="2000" dirty="0">
                <a:latin typeface="Times New Roman"/>
                <a:cs typeface="Times New Roman"/>
              </a:rPr>
              <a:t>этот проект </a:t>
            </a:r>
            <a:r>
              <a:rPr sz="2000" spc="-5" dirty="0">
                <a:latin typeface="Times New Roman"/>
                <a:cs typeface="Times New Roman"/>
              </a:rPr>
              <a:t>(уже на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инициации)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00FF"/>
              </a:buClr>
              <a:buFont typeface="Times New Roman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622300" marR="233679" indent="-609600">
              <a:lnSpc>
                <a:spcPct val="120000"/>
              </a:lnSpc>
              <a:spcBef>
                <a:spcPts val="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Продукт проекта (основная 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цель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проекта) </a:t>
            </a:r>
            <a:r>
              <a:rPr sz="2000" dirty="0">
                <a:latin typeface="Times New Roman"/>
                <a:cs typeface="Times New Roman"/>
              </a:rPr>
              <a:t>– краткое </a:t>
            </a:r>
            <a:r>
              <a:rPr sz="2000" spc="-5" dirty="0">
                <a:latin typeface="Times New Roman"/>
                <a:cs typeface="Times New Roman"/>
              </a:rPr>
              <a:t>описание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конечного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продукта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проекта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(уже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инициации)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00FF"/>
              </a:buClr>
              <a:buFont typeface="Times New Roman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622300" marR="528320" indent="-609600">
              <a:lnSpc>
                <a:spcPct val="120000"/>
              </a:lnSpc>
              <a:spcBef>
                <a:spcPts val="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Результаты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проекта (подцели проекта)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5" dirty="0">
                <a:latin typeface="Times New Roman"/>
                <a:cs typeface="Times New Roman"/>
              </a:rPr>
              <a:t>все </a:t>
            </a:r>
            <a:r>
              <a:rPr sz="2000" dirty="0">
                <a:latin typeface="Times New Roman"/>
                <a:cs typeface="Times New Roman"/>
              </a:rPr>
              <a:t>основные и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промежуточные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результаты проекта, </a:t>
            </a:r>
            <a:r>
              <a:rPr sz="2000" spc="-5" dirty="0">
                <a:latin typeface="Times New Roman"/>
                <a:cs typeface="Times New Roman"/>
              </a:rPr>
              <a:t>достижение </a:t>
            </a:r>
            <a:r>
              <a:rPr sz="2000" dirty="0">
                <a:latin typeface="Times New Roman"/>
                <a:cs typeface="Times New Roman"/>
              </a:rPr>
              <a:t>которых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необходимо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для</a:t>
            </a:r>
            <a:r>
              <a:rPr sz="2000" dirty="0">
                <a:latin typeface="Times New Roman"/>
                <a:cs typeface="Times New Roman"/>
              </a:rPr>
              <a:t> завершения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проекта.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00FF"/>
              </a:buClr>
              <a:buFont typeface="Times New Roman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622300" marR="5080" indent="-609600">
              <a:lnSpc>
                <a:spcPct val="120000"/>
              </a:lnSpc>
              <a:spcBef>
                <a:spcPts val="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Критерии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успеха</a:t>
            </a:r>
            <a:r>
              <a:rPr sz="20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проекта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5" dirty="0">
                <a:latin typeface="Times New Roman"/>
                <a:cs typeface="Times New Roman"/>
              </a:rPr>
              <a:t>измеримые </a:t>
            </a:r>
            <a:r>
              <a:rPr sz="2000" dirty="0">
                <a:latin typeface="Times New Roman"/>
                <a:cs typeface="Times New Roman"/>
              </a:rPr>
              <a:t>критерии,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позволяющие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судить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успешном</a:t>
            </a:r>
            <a:r>
              <a:rPr sz="2000" dirty="0">
                <a:latin typeface="Times New Roman"/>
                <a:cs typeface="Times New Roman"/>
              </a:rPr>
              <a:t> завершении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проекта.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67332" y="202437"/>
            <a:ext cx="4961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Times New Roman"/>
                <a:cs typeface="Times New Roman"/>
              </a:rPr>
              <a:t>Описание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предметной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области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086600" y="5759196"/>
            <a:ext cx="805180" cy="805180"/>
            <a:chOff x="7086600" y="5759196"/>
            <a:chExt cx="805180" cy="805180"/>
          </a:xfrm>
        </p:grpSpPr>
        <p:sp>
          <p:nvSpPr>
            <p:cNvPr id="5" name="object 5"/>
            <p:cNvSpPr/>
            <p:nvPr/>
          </p:nvSpPr>
          <p:spPr>
            <a:xfrm>
              <a:off x="7092695" y="5765292"/>
              <a:ext cx="792480" cy="792480"/>
            </a:xfrm>
            <a:custGeom>
              <a:avLst/>
              <a:gdLst/>
              <a:ahLst/>
              <a:cxnLst/>
              <a:rect l="l" t="t" r="r" b="b"/>
              <a:pathLst>
                <a:path w="792479" h="792479">
                  <a:moveTo>
                    <a:pt x="396239" y="0"/>
                  </a:moveTo>
                  <a:lnTo>
                    <a:pt x="302640" y="302704"/>
                  </a:lnTo>
                  <a:lnTo>
                    <a:pt x="0" y="302704"/>
                  </a:lnTo>
                  <a:lnTo>
                    <a:pt x="244855" y="489775"/>
                  </a:lnTo>
                  <a:lnTo>
                    <a:pt x="151383" y="792480"/>
                  </a:lnTo>
                  <a:lnTo>
                    <a:pt x="396239" y="605396"/>
                  </a:lnTo>
                  <a:lnTo>
                    <a:pt x="641096" y="792480"/>
                  </a:lnTo>
                  <a:lnTo>
                    <a:pt x="547624" y="489775"/>
                  </a:lnTo>
                  <a:lnTo>
                    <a:pt x="792479" y="302704"/>
                  </a:lnTo>
                  <a:lnTo>
                    <a:pt x="489838" y="302704"/>
                  </a:lnTo>
                  <a:lnTo>
                    <a:pt x="39623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92695" y="5765292"/>
              <a:ext cx="792480" cy="792480"/>
            </a:xfrm>
            <a:custGeom>
              <a:avLst/>
              <a:gdLst/>
              <a:ahLst/>
              <a:cxnLst/>
              <a:rect l="l" t="t" r="r" b="b"/>
              <a:pathLst>
                <a:path w="792479" h="792479">
                  <a:moveTo>
                    <a:pt x="0" y="302704"/>
                  </a:moveTo>
                  <a:lnTo>
                    <a:pt x="302640" y="302704"/>
                  </a:lnTo>
                  <a:lnTo>
                    <a:pt x="396239" y="0"/>
                  </a:lnTo>
                  <a:lnTo>
                    <a:pt x="489838" y="302704"/>
                  </a:lnTo>
                  <a:lnTo>
                    <a:pt x="792479" y="302704"/>
                  </a:lnTo>
                  <a:lnTo>
                    <a:pt x="547624" y="489775"/>
                  </a:lnTo>
                  <a:lnTo>
                    <a:pt x="641096" y="792480"/>
                  </a:lnTo>
                  <a:lnTo>
                    <a:pt x="396239" y="605396"/>
                  </a:lnTo>
                  <a:lnTo>
                    <a:pt x="151383" y="792480"/>
                  </a:lnTo>
                  <a:lnTo>
                    <a:pt x="244855" y="489775"/>
                  </a:lnTo>
                  <a:lnTo>
                    <a:pt x="0" y="30270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2344" y="1191611"/>
            <a:ext cx="7163434" cy="4707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7100" marR="1360805" indent="-914400">
              <a:lnSpc>
                <a:spcPct val="120000"/>
              </a:lnSpc>
              <a:spcBef>
                <a:spcPts val="95"/>
              </a:spcBef>
            </a:pPr>
            <a:r>
              <a:rPr sz="3200" spc="-5" dirty="0">
                <a:solidFill>
                  <a:srgbClr val="3C23BB"/>
                </a:solidFill>
                <a:latin typeface="Times New Roman"/>
                <a:cs typeface="Times New Roman"/>
              </a:rPr>
              <a:t>WBS</a:t>
            </a:r>
            <a:r>
              <a:rPr sz="3200" spc="-15" dirty="0">
                <a:solidFill>
                  <a:srgbClr val="3C23B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Work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Breakdown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Structure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(PMI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-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PMBoK)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000">
              <a:latin typeface="Times New Roman"/>
              <a:cs typeface="Times New Roman"/>
            </a:endParaRPr>
          </a:p>
          <a:p>
            <a:pPr marL="927100" marR="316230" indent="-914400">
              <a:lnSpc>
                <a:spcPct val="120100"/>
              </a:lnSpc>
            </a:pPr>
            <a:r>
              <a:rPr sz="3200" dirty="0">
                <a:solidFill>
                  <a:srgbClr val="3C23BB"/>
                </a:solidFill>
                <a:latin typeface="Times New Roman"/>
                <a:cs typeface="Times New Roman"/>
              </a:rPr>
              <a:t>ИСР</a:t>
            </a:r>
            <a:r>
              <a:rPr sz="3200" spc="-30" dirty="0">
                <a:solidFill>
                  <a:srgbClr val="3C23B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Иерархическая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Структура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Работ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(PMI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-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PMBoK</a:t>
            </a:r>
            <a:r>
              <a:rPr sz="3200" spc="5" dirty="0">
                <a:latin typeface="Times New Roman"/>
                <a:cs typeface="Times New Roman"/>
              </a:rPr>
              <a:t> рус)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0">
              <a:latin typeface="Times New Roman"/>
              <a:cs typeface="Times New Roman"/>
            </a:endParaRPr>
          </a:p>
          <a:p>
            <a:pPr marL="927100" marR="5080" indent="-914400">
              <a:lnSpc>
                <a:spcPct val="120000"/>
              </a:lnSpc>
              <a:spcBef>
                <a:spcPts val="5"/>
              </a:spcBef>
            </a:pPr>
            <a:r>
              <a:rPr sz="3200" spc="-5" dirty="0">
                <a:solidFill>
                  <a:srgbClr val="3C23BB"/>
                </a:solidFill>
                <a:latin typeface="Times New Roman"/>
                <a:cs typeface="Times New Roman"/>
              </a:rPr>
              <a:t>СДР</a:t>
            </a:r>
            <a:r>
              <a:rPr sz="3200" spc="-15" dirty="0">
                <a:solidFill>
                  <a:srgbClr val="3C23B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Структурная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Декомпозиция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Работ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(IPMA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Совнет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-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НТК)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2571" y="227837"/>
            <a:ext cx="20440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Термин</a:t>
            </a:r>
            <a:r>
              <a:rPr spc="-55" dirty="0"/>
              <a:t> </a:t>
            </a:r>
            <a:r>
              <a:rPr spc="-5" dirty="0"/>
              <a:t>WBS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2269" y="227837"/>
            <a:ext cx="48437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Иерархическая</a:t>
            </a:r>
            <a:r>
              <a:rPr spc="15" dirty="0"/>
              <a:t> </a:t>
            </a:r>
            <a:r>
              <a:rPr spc="-5" dirty="0"/>
              <a:t>структура</a:t>
            </a:r>
            <a:r>
              <a:rPr dirty="0"/>
              <a:t> </a:t>
            </a:r>
            <a:r>
              <a:rPr spc="-5" dirty="0"/>
              <a:t>работ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6978" y="1072388"/>
            <a:ext cx="7433945" cy="4711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Times New Roman"/>
                <a:cs typeface="Times New Roman"/>
              </a:rPr>
              <a:t>ИСР </a:t>
            </a:r>
            <a:r>
              <a:rPr sz="3200" i="1" dirty="0">
                <a:latin typeface="Times New Roman"/>
                <a:cs typeface="Times New Roman"/>
              </a:rPr>
              <a:t>– </a:t>
            </a:r>
            <a:r>
              <a:rPr sz="3200" spc="-5" dirty="0">
                <a:latin typeface="Times New Roman"/>
                <a:cs typeface="Times New Roman"/>
              </a:rPr>
              <a:t>это </a:t>
            </a:r>
            <a:r>
              <a:rPr sz="3200" dirty="0">
                <a:latin typeface="Times New Roman"/>
                <a:cs typeface="Times New Roman"/>
              </a:rPr>
              <a:t>согласованная с результатами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проекта иерархическая декомпозиция </a:t>
            </a:r>
            <a:r>
              <a:rPr sz="3200" spc="5" dirty="0">
                <a:latin typeface="Times New Roman"/>
                <a:cs typeface="Times New Roman"/>
              </a:rPr>
              <a:t> работ</a:t>
            </a:r>
            <a:endParaRPr sz="32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latin typeface="Times New Roman"/>
                <a:cs typeface="Times New Roman"/>
              </a:rPr>
              <a:t>Зачем?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Обеспечение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эффективного</a:t>
            </a:r>
            <a:r>
              <a:rPr sz="2400" spc="-5" dirty="0">
                <a:latin typeface="Times New Roman"/>
                <a:cs typeface="Times New Roman"/>
              </a:rPr>
              <a:t> управления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проектом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Определение</a:t>
            </a:r>
            <a:r>
              <a:rPr sz="2400" dirty="0">
                <a:latin typeface="Times New Roman"/>
                <a:cs typeface="Times New Roman"/>
              </a:rPr>
              <a:t> и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структурирование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комплекса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работ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Проверка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полноты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списка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целей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Создание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структуры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отчетности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Распределение ответственности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Понимание</a:t>
            </a:r>
            <a:r>
              <a:rPr sz="2400" dirty="0">
                <a:latin typeface="Times New Roman"/>
                <a:cs typeface="Times New Roman"/>
              </a:rPr>
              <a:t> задач </a:t>
            </a:r>
            <a:r>
              <a:rPr sz="2400" spc="-5" dirty="0">
                <a:latin typeface="Times New Roman"/>
                <a:cs typeface="Times New Roman"/>
              </a:rPr>
              <a:t>исполнителями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244" y="4742904"/>
            <a:ext cx="1694228" cy="18145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3448" y="1557527"/>
            <a:ext cx="3157728" cy="35143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67050" y="430529"/>
            <a:ext cx="3425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Географический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охват: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Р2М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(1999)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3157" y="13157"/>
            <a:ext cx="484378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8164" marR="5080" indent="-1815464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Иерархическая структура работ </a:t>
            </a:r>
            <a:r>
              <a:rPr spc="-685" dirty="0"/>
              <a:t> </a:t>
            </a:r>
            <a:r>
              <a:rPr spc="-5" dirty="0"/>
              <a:t>проекта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59456" y="1631961"/>
            <a:ext cx="1198245" cy="401320"/>
            <a:chOff x="4659456" y="1631961"/>
            <a:chExt cx="1198245" cy="401320"/>
          </a:xfrm>
        </p:grpSpPr>
        <p:sp>
          <p:nvSpPr>
            <p:cNvPr id="4" name="object 4"/>
            <p:cNvSpPr/>
            <p:nvPr/>
          </p:nvSpPr>
          <p:spPr>
            <a:xfrm>
              <a:off x="4661044" y="1633548"/>
              <a:ext cx="1195070" cy="398145"/>
            </a:xfrm>
            <a:custGeom>
              <a:avLst/>
              <a:gdLst/>
              <a:ahLst/>
              <a:cxnLst/>
              <a:rect l="l" t="t" r="r" b="b"/>
              <a:pathLst>
                <a:path w="1195070" h="398144">
                  <a:moveTo>
                    <a:pt x="1195043" y="0"/>
                  </a:moveTo>
                  <a:lnTo>
                    <a:pt x="0" y="0"/>
                  </a:lnTo>
                  <a:lnTo>
                    <a:pt x="0" y="397693"/>
                  </a:lnTo>
                  <a:lnTo>
                    <a:pt x="1195043" y="397693"/>
                  </a:lnTo>
                  <a:lnTo>
                    <a:pt x="119504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61044" y="1633548"/>
              <a:ext cx="1195070" cy="398145"/>
            </a:xfrm>
            <a:custGeom>
              <a:avLst/>
              <a:gdLst/>
              <a:ahLst/>
              <a:cxnLst/>
              <a:rect l="l" t="t" r="r" b="b"/>
              <a:pathLst>
                <a:path w="1195070" h="398144">
                  <a:moveTo>
                    <a:pt x="0" y="397693"/>
                  </a:moveTo>
                  <a:lnTo>
                    <a:pt x="1195043" y="397693"/>
                  </a:lnTo>
                  <a:lnTo>
                    <a:pt x="1195043" y="0"/>
                  </a:lnTo>
                  <a:lnTo>
                    <a:pt x="0" y="0"/>
                  </a:lnTo>
                  <a:lnTo>
                    <a:pt x="0" y="3976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661044" y="1633548"/>
            <a:ext cx="1195070" cy="39814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93065">
              <a:lnSpc>
                <a:spcPct val="100000"/>
              </a:lnSpc>
              <a:spcBef>
                <a:spcPts val="484"/>
              </a:spcBef>
            </a:pPr>
            <a:r>
              <a:rPr sz="1550" b="1" spc="5" dirty="0">
                <a:latin typeface="Arial"/>
                <a:cs typeface="Arial"/>
              </a:rPr>
              <a:t>Р1.1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56685" y="985229"/>
            <a:ext cx="1297940" cy="401320"/>
            <a:chOff x="5356685" y="985229"/>
            <a:chExt cx="1297940" cy="401320"/>
          </a:xfrm>
        </p:grpSpPr>
        <p:sp>
          <p:nvSpPr>
            <p:cNvPr id="8" name="object 8"/>
            <p:cNvSpPr/>
            <p:nvPr/>
          </p:nvSpPr>
          <p:spPr>
            <a:xfrm>
              <a:off x="5358272" y="986816"/>
              <a:ext cx="1294765" cy="398145"/>
            </a:xfrm>
            <a:custGeom>
              <a:avLst/>
              <a:gdLst/>
              <a:ahLst/>
              <a:cxnLst/>
              <a:rect l="l" t="t" r="r" b="b"/>
              <a:pathLst>
                <a:path w="1294765" h="398144">
                  <a:moveTo>
                    <a:pt x="1294584" y="0"/>
                  </a:moveTo>
                  <a:lnTo>
                    <a:pt x="0" y="0"/>
                  </a:lnTo>
                  <a:lnTo>
                    <a:pt x="0" y="397693"/>
                  </a:lnTo>
                  <a:lnTo>
                    <a:pt x="1294584" y="397693"/>
                  </a:lnTo>
                  <a:lnTo>
                    <a:pt x="129458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58272" y="986816"/>
              <a:ext cx="1294765" cy="398145"/>
            </a:xfrm>
            <a:custGeom>
              <a:avLst/>
              <a:gdLst/>
              <a:ahLst/>
              <a:cxnLst/>
              <a:rect l="l" t="t" r="r" b="b"/>
              <a:pathLst>
                <a:path w="1294765" h="398144">
                  <a:moveTo>
                    <a:pt x="0" y="397693"/>
                  </a:moveTo>
                  <a:lnTo>
                    <a:pt x="1294584" y="397693"/>
                  </a:lnTo>
                  <a:lnTo>
                    <a:pt x="1294584" y="0"/>
                  </a:lnTo>
                  <a:lnTo>
                    <a:pt x="0" y="0"/>
                  </a:lnTo>
                  <a:lnTo>
                    <a:pt x="0" y="3976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83490" y="986816"/>
            <a:ext cx="1245235" cy="39814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sz="1550" b="1" spc="5" dirty="0">
                <a:latin typeface="Arial"/>
                <a:cs typeface="Arial"/>
              </a:rPr>
              <a:t>Р1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252995" y="1631961"/>
            <a:ext cx="1198245" cy="401320"/>
            <a:chOff x="6252995" y="1631961"/>
            <a:chExt cx="1198245" cy="401320"/>
          </a:xfrm>
        </p:grpSpPr>
        <p:sp>
          <p:nvSpPr>
            <p:cNvPr id="12" name="object 12"/>
            <p:cNvSpPr/>
            <p:nvPr/>
          </p:nvSpPr>
          <p:spPr>
            <a:xfrm>
              <a:off x="6254583" y="1633548"/>
              <a:ext cx="1195070" cy="398145"/>
            </a:xfrm>
            <a:custGeom>
              <a:avLst/>
              <a:gdLst/>
              <a:ahLst/>
              <a:cxnLst/>
              <a:rect l="l" t="t" r="r" b="b"/>
              <a:pathLst>
                <a:path w="1195070" h="398144">
                  <a:moveTo>
                    <a:pt x="1195043" y="0"/>
                  </a:moveTo>
                  <a:lnTo>
                    <a:pt x="0" y="0"/>
                  </a:lnTo>
                  <a:lnTo>
                    <a:pt x="0" y="397693"/>
                  </a:lnTo>
                  <a:lnTo>
                    <a:pt x="1195043" y="397693"/>
                  </a:lnTo>
                  <a:lnTo>
                    <a:pt x="119504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54583" y="1633548"/>
              <a:ext cx="1195070" cy="398145"/>
            </a:xfrm>
            <a:custGeom>
              <a:avLst/>
              <a:gdLst/>
              <a:ahLst/>
              <a:cxnLst/>
              <a:rect l="l" t="t" r="r" b="b"/>
              <a:pathLst>
                <a:path w="1195070" h="398144">
                  <a:moveTo>
                    <a:pt x="0" y="397693"/>
                  </a:moveTo>
                  <a:lnTo>
                    <a:pt x="1195043" y="397693"/>
                  </a:lnTo>
                  <a:lnTo>
                    <a:pt x="1195043" y="0"/>
                  </a:lnTo>
                  <a:lnTo>
                    <a:pt x="0" y="0"/>
                  </a:lnTo>
                  <a:lnTo>
                    <a:pt x="0" y="3976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254583" y="1633548"/>
            <a:ext cx="1195070" cy="39814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92430">
              <a:lnSpc>
                <a:spcPct val="100000"/>
              </a:lnSpc>
              <a:spcBef>
                <a:spcPts val="484"/>
              </a:spcBef>
            </a:pPr>
            <a:r>
              <a:rPr sz="1550" b="1" spc="5" dirty="0">
                <a:latin typeface="Arial"/>
                <a:cs typeface="Arial"/>
              </a:rPr>
              <a:t>Р1.2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07119" y="2277587"/>
            <a:ext cx="1198245" cy="401320"/>
            <a:chOff x="5407119" y="2277587"/>
            <a:chExt cx="1198245" cy="401320"/>
          </a:xfrm>
        </p:grpSpPr>
        <p:sp>
          <p:nvSpPr>
            <p:cNvPr id="16" name="object 16"/>
            <p:cNvSpPr/>
            <p:nvPr/>
          </p:nvSpPr>
          <p:spPr>
            <a:xfrm>
              <a:off x="5408707" y="2279175"/>
              <a:ext cx="1195070" cy="398145"/>
            </a:xfrm>
            <a:custGeom>
              <a:avLst/>
              <a:gdLst/>
              <a:ahLst/>
              <a:cxnLst/>
              <a:rect l="l" t="t" r="r" b="b"/>
              <a:pathLst>
                <a:path w="1195070" h="398144">
                  <a:moveTo>
                    <a:pt x="1195043" y="0"/>
                  </a:moveTo>
                  <a:lnTo>
                    <a:pt x="0" y="0"/>
                  </a:lnTo>
                  <a:lnTo>
                    <a:pt x="0" y="397693"/>
                  </a:lnTo>
                  <a:lnTo>
                    <a:pt x="1195043" y="397693"/>
                  </a:lnTo>
                  <a:lnTo>
                    <a:pt x="1195043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08707" y="2279175"/>
              <a:ext cx="1195070" cy="398145"/>
            </a:xfrm>
            <a:custGeom>
              <a:avLst/>
              <a:gdLst/>
              <a:ahLst/>
              <a:cxnLst/>
              <a:rect l="l" t="t" r="r" b="b"/>
              <a:pathLst>
                <a:path w="1195070" h="398144">
                  <a:moveTo>
                    <a:pt x="0" y="397693"/>
                  </a:moveTo>
                  <a:lnTo>
                    <a:pt x="1195043" y="397693"/>
                  </a:lnTo>
                  <a:lnTo>
                    <a:pt x="1195043" y="0"/>
                  </a:lnTo>
                  <a:lnTo>
                    <a:pt x="0" y="0"/>
                  </a:lnTo>
                  <a:lnTo>
                    <a:pt x="0" y="3976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383490" y="2279175"/>
            <a:ext cx="1245235" cy="39814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34010">
              <a:lnSpc>
                <a:spcPct val="100000"/>
              </a:lnSpc>
              <a:spcBef>
                <a:spcPts val="484"/>
              </a:spcBef>
            </a:pPr>
            <a:r>
              <a:rPr sz="1550" b="1" spc="5" dirty="0">
                <a:latin typeface="Arial"/>
                <a:cs typeface="Arial"/>
              </a:rPr>
              <a:t>Р1.2.1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950002" y="2277587"/>
            <a:ext cx="1198245" cy="401320"/>
            <a:chOff x="6950002" y="2277587"/>
            <a:chExt cx="1198245" cy="401320"/>
          </a:xfrm>
        </p:grpSpPr>
        <p:sp>
          <p:nvSpPr>
            <p:cNvPr id="20" name="object 20"/>
            <p:cNvSpPr/>
            <p:nvPr/>
          </p:nvSpPr>
          <p:spPr>
            <a:xfrm>
              <a:off x="6951590" y="2279175"/>
              <a:ext cx="1195070" cy="398145"/>
            </a:xfrm>
            <a:custGeom>
              <a:avLst/>
              <a:gdLst/>
              <a:ahLst/>
              <a:cxnLst/>
              <a:rect l="l" t="t" r="r" b="b"/>
              <a:pathLst>
                <a:path w="1195070" h="398144">
                  <a:moveTo>
                    <a:pt x="1195043" y="0"/>
                  </a:moveTo>
                  <a:lnTo>
                    <a:pt x="0" y="0"/>
                  </a:lnTo>
                  <a:lnTo>
                    <a:pt x="0" y="397693"/>
                  </a:lnTo>
                  <a:lnTo>
                    <a:pt x="1195043" y="397693"/>
                  </a:lnTo>
                  <a:lnTo>
                    <a:pt x="1195043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51590" y="2279175"/>
              <a:ext cx="1195070" cy="398145"/>
            </a:xfrm>
            <a:custGeom>
              <a:avLst/>
              <a:gdLst/>
              <a:ahLst/>
              <a:cxnLst/>
              <a:rect l="l" t="t" r="r" b="b"/>
              <a:pathLst>
                <a:path w="1195070" h="398144">
                  <a:moveTo>
                    <a:pt x="0" y="397693"/>
                  </a:moveTo>
                  <a:lnTo>
                    <a:pt x="1195043" y="397693"/>
                  </a:lnTo>
                  <a:lnTo>
                    <a:pt x="1195043" y="0"/>
                  </a:lnTo>
                  <a:lnTo>
                    <a:pt x="0" y="0"/>
                  </a:lnTo>
                  <a:lnTo>
                    <a:pt x="0" y="3976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951590" y="2279175"/>
            <a:ext cx="1195070" cy="39814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10515">
              <a:lnSpc>
                <a:spcPct val="100000"/>
              </a:lnSpc>
              <a:spcBef>
                <a:spcPts val="484"/>
              </a:spcBef>
            </a:pPr>
            <a:r>
              <a:rPr sz="1550" b="1" spc="5" dirty="0">
                <a:latin typeface="Arial"/>
                <a:cs typeface="Arial"/>
              </a:rPr>
              <a:t>Р1.2.2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254582" y="1380382"/>
            <a:ext cx="2299335" cy="1993900"/>
            <a:chOff x="5254582" y="1380382"/>
            <a:chExt cx="2299335" cy="1993900"/>
          </a:xfrm>
        </p:grpSpPr>
        <p:sp>
          <p:nvSpPr>
            <p:cNvPr id="24" name="object 24"/>
            <p:cNvSpPr/>
            <p:nvPr/>
          </p:nvSpPr>
          <p:spPr>
            <a:xfrm>
              <a:off x="5258709" y="1384510"/>
              <a:ext cx="2291080" cy="894715"/>
            </a:xfrm>
            <a:custGeom>
              <a:avLst/>
              <a:gdLst/>
              <a:ahLst/>
              <a:cxnLst/>
              <a:rect l="l" t="t" r="r" b="b"/>
              <a:pathLst>
                <a:path w="2291079" h="894714">
                  <a:moveTo>
                    <a:pt x="747684" y="0"/>
                  </a:moveTo>
                  <a:lnTo>
                    <a:pt x="747684" y="149628"/>
                  </a:lnTo>
                  <a:lnTo>
                    <a:pt x="0" y="149628"/>
                  </a:lnTo>
                  <a:lnTo>
                    <a:pt x="0" y="249049"/>
                  </a:lnTo>
                </a:path>
                <a:path w="2291079" h="894714">
                  <a:moveTo>
                    <a:pt x="747684" y="0"/>
                  </a:moveTo>
                  <a:lnTo>
                    <a:pt x="747684" y="149628"/>
                  </a:lnTo>
                  <a:lnTo>
                    <a:pt x="1593339" y="149628"/>
                  </a:lnTo>
                  <a:lnTo>
                    <a:pt x="1593339" y="249049"/>
                  </a:lnTo>
                </a:path>
                <a:path w="2291079" h="894714">
                  <a:moveTo>
                    <a:pt x="1593339" y="646732"/>
                  </a:moveTo>
                  <a:lnTo>
                    <a:pt x="1593339" y="795365"/>
                  </a:lnTo>
                  <a:lnTo>
                    <a:pt x="747684" y="795365"/>
                  </a:lnTo>
                  <a:lnTo>
                    <a:pt x="747684" y="894675"/>
                  </a:lnTo>
                </a:path>
                <a:path w="2291079" h="894714">
                  <a:moveTo>
                    <a:pt x="1593339" y="646732"/>
                  </a:moveTo>
                  <a:lnTo>
                    <a:pt x="1593339" y="795365"/>
                  </a:lnTo>
                  <a:lnTo>
                    <a:pt x="2290568" y="795365"/>
                  </a:lnTo>
                  <a:lnTo>
                    <a:pt x="2290568" y="894675"/>
                  </a:lnTo>
                </a:path>
              </a:pathLst>
            </a:custGeom>
            <a:ln w="79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54583" y="2974987"/>
              <a:ext cx="1195070" cy="398145"/>
            </a:xfrm>
            <a:custGeom>
              <a:avLst/>
              <a:gdLst/>
              <a:ahLst/>
              <a:cxnLst/>
              <a:rect l="l" t="t" r="r" b="b"/>
              <a:pathLst>
                <a:path w="1195070" h="398145">
                  <a:moveTo>
                    <a:pt x="1195043" y="0"/>
                  </a:moveTo>
                  <a:lnTo>
                    <a:pt x="0" y="0"/>
                  </a:lnTo>
                  <a:lnTo>
                    <a:pt x="0" y="397693"/>
                  </a:lnTo>
                  <a:lnTo>
                    <a:pt x="1195043" y="397693"/>
                  </a:lnTo>
                  <a:lnTo>
                    <a:pt x="1195043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54583" y="2974987"/>
              <a:ext cx="1195070" cy="398145"/>
            </a:xfrm>
            <a:custGeom>
              <a:avLst/>
              <a:gdLst/>
              <a:ahLst/>
              <a:cxnLst/>
              <a:rect l="l" t="t" r="r" b="b"/>
              <a:pathLst>
                <a:path w="1195070" h="398145">
                  <a:moveTo>
                    <a:pt x="0" y="397693"/>
                  </a:moveTo>
                  <a:lnTo>
                    <a:pt x="1195043" y="397693"/>
                  </a:lnTo>
                  <a:lnTo>
                    <a:pt x="1195043" y="0"/>
                  </a:lnTo>
                  <a:lnTo>
                    <a:pt x="0" y="0"/>
                  </a:lnTo>
                  <a:lnTo>
                    <a:pt x="0" y="3976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254583" y="2974987"/>
            <a:ext cx="1195070" cy="39814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484"/>
              </a:spcBef>
            </a:pPr>
            <a:r>
              <a:rPr sz="1550" b="1" spc="5" dirty="0">
                <a:latin typeface="Arial"/>
                <a:cs typeface="Arial"/>
              </a:rPr>
              <a:t>Р1.2.2.1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647231" y="2973399"/>
            <a:ext cx="1198245" cy="401320"/>
            <a:chOff x="7647231" y="2973399"/>
            <a:chExt cx="1198245" cy="401320"/>
          </a:xfrm>
        </p:grpSpPr>
        <p:sp>
          <p:nvSpPr>
            <p:cNvPr id="29" name="object 29"/>
            <p:cNvSpPr/>
            <p:nvPr/>
          </p:nvSpPr>
          <p:spPr>
            <a:xfrm>
              <a:off x="7648819" y="2974987"/>
              <a:ext cx="1195070" cy="398145"/>
            </a:xfrm>
            <a:custGeom>
              <a:avLst/>
              <a:gdLst/>
              <a:ahLst/>
              <a:cxnLst/>
              <a:rect l="l" t="t" r="r" b="b"/>
              <a:pathLst>
                <a:path w="1195070" h="398145">
                  <a:moveTo>
                    <a:pt x="1195043" y="0"/>
                  </a:moveTo>
                  <a:lnTo>
                    <a:pt x="0" y="0"/>
                  </a:lnTo>
                  <a:lnTo>
                    <a:pt x="0" y="397693"/>
                  </a:lnTo>
                  <a:lnTo>
                    <a:pt x="1195043" y="397693"/>
                  </a:lnTo>
                  <a:lnTo>
                    <a:pt x="1195043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648819" y="2974987"/>
              <a:ext cx="1195070" cy="398145"/>
            </a:xfrm>
            <a:custGeom>
              <a:avLst/>
              <a:gdLst/>
              <a:ahLst/>
              <a:cxnLst/>
              <a:rect l="l" t="t" r="r" b="b"/>
              <a:pathLst>
                <a:path w="1195070" h="398145">
                  <a:moveTo>
                    <a:pt x="0" y="397693"/>
                  </a:moveTo>
                  <a:lnTo>
                    <a:pt x="1195043" y="397693"/>
                  </a:lnTo>
                  <a:lnTo>
                    <a:pt x="1195043" y="0"/>
                  </a:lnTo>
                  <a:lnTo>
                    <a:pt x="0" y="0"/>
                  </a:lnTo>
                  <a:lnTo>
                    <a:pt x="0" y="3976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648819" y="2974987"/>
            <a:ext cx="1195070" cy="39814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484"/>
              </a:spcBef>
            </a:pPr>
            <a:r>
              <a:rPr sz="1550" b="1" spc="5" dirty="0">
                <a:latin typeface="Arial"/>
                <a:cs typeface="Arial"/>
              </a:rPr>
              <a:t>Р1.2.2.2</a:t>
            </a:r>
            <a:endParaRPr sz="15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059572" y="2179876"/>
            <a:ext cx="3187065" cy="1740535"/>
          </a:xfrm>
          <a:custGeom>
            <a:avLst/>
            <a:gdLst/>
            <a:ahLst/>
            <a:cxnLst/>
            <a:rect l="l" t="t" r="r" b="b"/>
            <a:pathLst>
              <a:path w="3187065" h="1740535">
                <a:moveTo>
                  <a:pt x="2489705" y="496992"/>
                </a:moveTo>
                <a:lnTo>
                  <a:pt x="2489705" y="646732"/>
                </a:lnTo>
                <a:lnTo>
                  <a:pt x="1792477" y="646732"/>
                </a:lnTo>
                <a:lnTo>
                  <a:pt x="1792477" y="795144"/>
                </a:lnTo>
              </a:path>
              <a:path w="3187065" h="1740535">
                <a:moveTo>
                  <a:pt x="2489705" y="496992"/>
                </a:moveTo>
                <a:lnTo>
                  <a:pt x="2489705" y="646732"/>
                </a:lnTo>
                <a:lnTo>
                  <a:pt x="3186934" y="646732"/>
                </a:lnTo>
                <a:lnTo>
                  <a:pt x="3186934" y="795144"/>
                </a:lnTo>
              </a:path>
              <a:path w="3187065" h="1740535">
                <a:moveTo>
                  <a:pt x="2440598" y="1292170"/>
                </a:moveTo>
                <a:lnTo>
                  <a:pt x="199137" y="1740205"/>
                </a:lnTo>
              </a:path>
              <a:path w="3187065" h="1740535">
                <a:moveTo>
                  <a:pt x="1095469" y="1243145"/>
                </a:moveTo>
                <a:lnTo>
                  <a:pt x="199137" y="1740205"/>
                </a:lnTo>
              </a:path>
              <a:path w="3187065" h="1740535">
                <a:moveTo>
                  <a:pt x="497781" y="596413"/>
                </a:moveTo>
                <a:lnTo>
                  <a:pt x="199137" y="1740205"/>
                </a:lnTo>
              </a:path>
              <a:path w="3187065" h="1740535">
                <a:moveTo>
                  <a:pt x="0" y="0"/>
                </a:moveTo>
                <a:lnTo>
                  <a:pt x="199137" y="1740205"/>
                </a:lnTo>
              </a:path>
            </a:pathLst>
          </a:custGeom>
          <a:ln w="79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570016" y="3966867"/>
            <a:ext cx="730250" cy="2647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b="1" spc="10" dirty="0">
                <a:latin typeface="Arial"/>
                <a:cs typeface="Arial"/>
              </a:rPr>
              <a:t>Л</a:t>
            </a:r>
            <a:r>
              <a:rPr sz="1550" b="1" dirty="0">
                <a:latin typeface="Arial"/>
                <a:cs typeface="Arial"/>
              </a:rPr>
              <a:t>и</a:t>
            </a:r>
            <a:r>
              <a:rPr sz="1550" b="1" spc="5" dirty="0">
                <a:latin typeface="Arial"/>
                <a:cs typeface="Arial"/>
              </a:rPr>
              <a:t>с</a:t>
            </a:r>
            <a:r>
              <a:rPr sz="1550" b="1" spc="-25" dirty="0">
                <a:latin typeface="Arial"/>
                <a:cs typeface="Arial"/>
              </a:rPr>
              <a:t>т</a:t>
            </a:r>
            <a:r>
              <a:rPr sz="1550" b="1" spc="10" dirty="0">
                <a:latin typeface="Arial"/>
                <a:cs typeface="Arial"/>
              </a:rPr>
              <a:t>ья</a:t>
            </a:r>
            <a:endParaRPr sz="15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452108" y="3900678"/>
            <a:ext cx="1915795" cy="200088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spc="-30" dirty="0">
                <a:solidFill>
                  <a:srgbClr val="3C23BB"/>
                </a:solidFill>
                <a:latin typeface="Microsoft Sans Serif"/>
                <a:cs typeface="Microsoft Sans Serif"/>
              </a:rPr>
              <a:t>Критерии</a:t>
            </a:r>
            <a:r>
              <a:rPr sz="1800" spc="-50" dirty="0">
                <a:solidFill>
                  <a:srgbClr val="3C23BB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C23BB"/>
                </a:solidFill>
                <a:latin typeface="Microsoft Sans Serif"/>
                <a:cs typeface="Microsoft Sans Serif"/>
              </a:rPr>
              <a:t>:</a:t>
            </a:r>
            <a:endParaRPr sz="1800">
              <a:latin typeface="Microsoft Sans Serif"/>
              <a:cs typeface="Microsoft Sans Serif"/>
            </a:endParaRPr>
          </a:p>
          <a:p>
            <a:pPr marL="152400" indent="-140335">
              <a:lnSpc>
                <a:spcPct val="100000"/>
              </a:lnSpc>
              <a:spcBef>
                <a:spcPts val="430"/>
              </a:spcBef>
              <a:buChar char="-"/>
              <a:tabLst>
                <a:tab pos="153035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ясность</a:t>
            </a:r>
            <a:endParaRPr sz="1800">
              <a:latin typeface="Microsoft Sans Serif"/>
              <a:cs typeface="Microsoft Sans Serif"/>
            </a:endParaRPr>
          </a:p>
          <a:p>
            <a:pPr marL="152400" indent="-140335">
              <a:lnSpc>
                <a:spcPct val="100000"/>
              </a:lnSpc>
              <a:spcBef>
                <a:spcPts val="434"/>
              </a:spcBef>
              <a:buChar char="-"/>
              <a:tabLst>
                <a:tab pos="153035" algn="l"/>
              </a:tabLst>
            </a:pPr>
            <a:r>
              <a:rPr sz="1800" spc="-25" dirty="0">
                <a:latin typeface="Microsoft Sans Serif"/>
                <a:cs typeface="Microsoft Sans Serif"/>
              </a:rPr>
              <a:t>оценка</a:t>
            </a:r>
            <a:endParaRPr sz="1800">
              <a:latin typeface="Microsoft Sans Serif"/>
              <a:cs typeface="Microsoft Sans Serif"/>
            </a:endParaRPr>
          </a:p>
          <a:p>
            <a:pPr marL="152400" indent="-140335">
              <a:lnSpc>
                <a:spcPct val="100000"/>
              </a:lnSpc>
              <a:spcBef>
                <a:spcPts val="434"/>
              </a:spcBef>
              <a:buChar char="-"/>
              <a:tabLst>
                <a:tab pos="153035" algn="l"/>
              </a:tabLst>
            </a:pPr>
            <a:r>
              <a:rPr sz="1800" spc="-20" dirty="0">
                <a:latin typeface="Microsoft Sans Serif"/>
                <a:cs typeface="Microsoft Sans Serif"/>
              </a:rPr>
              <a:t>контроль</a:t>
            </a:r>
            <a:endParaRPr sz="1800">
              <a:latin typeface="Microsoft Sans Serif"/>
              <a:cs typeface="Microsoft Sans Serif"/>
            </a:endParaRPr>
          </a:p>
          <a:p>
            <a:pPr marL="152400" indent="-140335">
              <a:lnSpc>
                <a:spcPct val="100000"/>
              </a:lnSpc>
              <a:spcBef>
                <a:spcPts val="430"/>
              </a:spcBef>
              <a:buChar char="-"/>
              <a:tabLst>
                <a:tab pos="153035" algn="l"/>
              </a:tabLst>
            </a:pPr>
            <a:r>
              <a:rPr sz="1800" spc="-20" dirty="0">
                <a:latin typeface="Microsoft Sans Serif"/>
                <a:cs typeface="Microsoft Sans Serif"/>
              </a:rPr>
              <a:t>ответственность</a:t>
            </a:r>
            <a:endParaRPr sz="1800">
              <a:latin typeface="Microsoft Sans Serif"/>
              <a:cs typeface="Microsoft Sans Serif"/>
            </a:endParaRPr>
          </a:p>
          <a:p>
            <a:pPr marL="152400" indent="-140335">
              <a:lnSpc>
                <a:spcPct val="100000"/>
              </a:lnSpc>
              <a:spcBef>
                <a:spcPts val="430"/>
              </a:spcBef>
              <a:buChar char="-"/>
              <a:tabLst>
                <a:tab pos="153035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отчётность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7827" y="1007109"/>
            <a:ext cx="347027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Arial"/>
                <a:cs typeface="Arial"/>
              </a:rPr>
              <a:t>Иерархическая </a:t>
            </a:r>
            <a:r>
              <a:rPr sz="2000" b="1" spc="-10" dirty="0">
                <a:latin typeface="Arial"/>
                <a:cs typeface="Arial"/>
              </a:rPr>
              <a:t>структура </a:t>
            </a:r>
            <a:r>
              <a:rPr sz="2000" b="1" dirty="0">
                <a:latin typeface="Arial"/>
                <a:cs typeface="Arial"/>
              </a:rPr>
              <a:t>–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b="1" spc="-30" dirty="0">
                <a:latin typeface="Arial"/>
                <a:cs typeface="Arial"/>
              </a:rPr>
              <a:t>это </a:t>
            </a:r>
            <a:r>
              <a:rPr sz="2000" b="1" spc="-5" dirty="0">
                <a:latin typeface="Arial"/>
                <a:cs typeface="Arial"/>
              </a:rPr>
              <a:t>«дерево», «листья» 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которого</a:t>
            </a:r>
            <a:r>
              <a:rPr sz="2000" b="1" spc="-10" dirty="0">
                <a:latin typeface="Arial"/>
                <a:cs typeface="Arial"/>
              </a:rPr>
              <a:t> представляют</a:t>
            </a:r>
            <a:endParaRPr sz="2000">
              <a:latin typeface="Arial"/>
              <a:cs typeface="Arial"/>
            </a:endParaRPr>
          </a:p>
          <a:p>
            <a:pPr marL="12700" marR="926465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конечные,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простые,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неделимые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работы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74675" y="3457194"/>
            <a:ext cx="10172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C23BB"/>
                </a:solidFill>
                <a:latin typeface="Microsoft Sans Serif"/>
                <a:cs typeface="Microsoft Sans Serif"/>
              </a:rPr>
              <a:t>Правила: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4675" y="3868369"/>
            <a:ext cx="3602354" cy="2084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indent="-143510">
              <a:lnSpc>
                <a:spcPct val="100000"/>
              </a:lnSpc>
              <a:spcBef>
                <a:spcPts val="100"/>
              </a:spcBef>
              <a:buChar char="•"/>
              <a:tabLst>
                <a:tab pos="156210" algn="l"/>
              </a:tabLst>
            </a:pPr>
            <a:r>
              <a:rPr sz="1800" spc="-20" dirty="0">
                <a:latin typeface="Microsoft Sans Serif"/>
                <a:cs typeface="Microsoft Sans Serif"/>
              </a:rPr>
              <a:t>запрещение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«множественного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Microsoft Sans Serif"/>
                <a:cs typeface="Microsoft Sans Serif"/>
              </a:rPr>
              <a:t>наследования»</a:t>
            </a:r>
            <a:endParaRPr sz="1800">
              <a:latin typeface="Microsoft Sans Serif"/>
              <a:cs typeface="Microsoft Sans Serif"/>
            </a:endParaRPr>
          </a:p>
          <a:p>
            <a:pPr marL="155575" indent="-143510">
              <a:lnSpc>
                <a:spcPct val="100000"/>
              </a:lnSpc>
              <a:spcBef>
                <a:spcPts val="1080"/>
              </a:spcBef>
              <a:buChar char="•"/>
              <a:tabLst>
                <a:tab pos="156210" algn="l"/>
              </a:tabLst>
            </a:pPr>
            <a:r>
              <a:rPr sz="1800" spc="-20" dirty="0">
                <a:latin typeface="Microsoft Sans Serif"/>
                <a:cs typeface="Microsoft Sans Serif"/>
              </a:rPr>
              <a:t>использование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шаблонов</a:t>
            </a:r>
            <a:endParaRPr sz="1800">
              <a:latin typeface="Microsoft Sans Serif"/>
              <a:cs typeface="Microsoft Sans Serif"/>
            </a:endParaRPr>
          </a:p>
          <a:p>
            <a:pPr marL="155575" indent="-143510">
              <a:lnSpc>
                <a:spcPct val="100000"/>
              </a:lnSpc>
              <a:spcBef>
                <a:spcPts val="1080"/>
              </a:spcBef>
              <a:buChar char="•"/>
              <a:tabLst>
                <a:tab pos="156210" algn="l"/>
              </a:tabLst>
            </a:pPr>
            <a:r>
              <a:rPr sz="1800" spc="-20" dirty="0">
                <a:latin typeface="Microsoft Sans Serif"/>
                <a:cs typeface="Microsoft Sans Serif"/>
              </a:rPr>
              <a:t>использование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кодировок</a:t>
            </a:r>
            <a:endParaRPr sz="1800">
              <a:latin typeface="Microsoft Sans Serif"/>
              <a:cs typeface="Microsoft Sans Serif"/>
            </a:endParaRPr>
          </a:p>
          <a:p>
            <a:pPr marL="155575" indent="-143510">
              <a:lnSpc>
                <a:spcPct val="100000"/>
              </a:lnSpc>
              <a:spcBef>
                <a:spcPts val="1080"/>
              </a:spcBef>
              <a:buChar char="•"/>
              <a:tabLst>
                <a:tab pos="156210" algn="l"/>
              </a:tabLst>
            </a:pPr>
            <a:r>
              <a:rPr sz="1800" spc="-20" dirty="0">
                <a:latin typeface="Microsoft Sans Serif"/>
                <a:cs typeface="Microsoft Sans Serif"/>
              </a:rPr>
              <a:t>детализация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предстоящих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Microsoft Sans Serif"/>
                <a:cs typeface="Microsoft Sans Serif"/>
              </a:rPr>
              <a:t>работ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(метод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набегающей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волны)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3134677"/>
            <a:ext cx="9153525" cy="2219325"/>
            <a:chOff x="-4762" y="3134677"/>
            <a:chExt cx="9153525" cy="2219325"/>
          </a:xfrm>
        </p:grpSpPr>
        <p:sp>
          <p:nvSpPr>
            <p:cNvPr id="3" name="object 3"/>
            <p:cNvSpPr/>
            <p:nvPr/>
          </p:nvSpPr>
          <p:spPr>
            <a:xfrm>
              <a:off x="0" y="4511039"/>
              <a:ext cx="9144000" cy="838200"/>
            </a:xfrm>
            <a:custGeom>
              <a:avLst/>
              <a:gdLst/>
              <a:ahLst/>
              <a:cxnLst/>
              <a:rect l="l" t="t" r="r" b="b"/>
              <a:pathLst>
                <a:path w="9144000" h="838200">
                  <a:moveTo>
                    <a:pt x="91440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9144000" y="838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511039"/>
              <a:ext cx="9144000" cy="838200"/>
            </a:xfrm>
            <a:custGeom>
              <a:avLst/>
              <a:gdLst/>
              <a:ahLst/>
              <a:cxnLst/>
              <a:rect l="l" t="t" r="r" b="b"/>
              <a:pathLst>
                <a:path w="9144000" h="838200">
                  <a:moveTo>
                    <a:pt x="0" y="838200"/>
                  </a:moveTo>
                  <a:lnTo>
                    <a:pt x="9144000" y="8382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8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825239"/>
              <a:ext cx="9144000" cy="685800"/>
            </a:xfrm>
            <a:custGeom>
              <a:avLst/>
              <a:gdLst/>
              <a:ahLst/>
              <a:cxnLst/>
              <a:rect l="l" t="t" r="r" b="b"/>
              <a:pathLst>
                <a:path w="9144000" h="685800">
                  <a:moveTo>
                    <a:pt x="914400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9144000" y="6858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3825239"/>
              <a:ext cx="9144000" cy="685800"/>
            </a:xfrm>
            <a:custGeom>
              <a:avLst/>
              <a:gdLst/>
              <a:ahLst/>
              <a:cxnLst/>
              <a:rect l="l" t="t" r="r" b="b"/>
              <a:pathLst>
                <a:path w="9144000" h="685800">
                  <a:moveTo>
                    <a:pt x="0" y="685800"/>
                  </a:moveTo>
                  <a:lnTo>
                    <a:pt x="9144000" y="6858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3139439"/>
              <a:ext cx="9144000" cy="685800"/>
            </a:xfrm>
            <a:custGeom>
              <a:avLst/>
              <a:gdLst/>
              <a:ahLst/>
              <a:cxnLst/>
              <a:rect l="l" t="t" r="r" b="b"/>
              <a:pathLst>
                <a:path w="9144000" h="685800">
                  <a:moveTo>
                    <a:pt x="914400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9144000" y="6858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139439"/>
              <a:ext cx="9144000" cy="685800"/>
            </a:xfrm>
            <a:custGeom>
              <a:avLst/>
              <a:gdLst/>
              <a:ahLst/>
              <a:cxnLst/>
              <a:rect l="l" t="t" r="r" b="b"/>
              <a:pathLst>
                <a:path w="9144000" h="685800">
                  <a:moveTo>
                    <a:pt x="0" y="685800"/>
                  </a:moveTo>
                  <a:lnTo>
                    <a:pt x="9144000" y="6858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515361" y="4740402"/>
            <a:ext cx="838200" cy="393700"/>
          </a:xfrm>
          <a:prstGeom prst="rect">
            <a:avLst/>
          </a:prstGeom>
          <a:solidFill>
            <a:srgbClr val="CCFFCC"/>
          </a:solidFill>
          <a:ln w="25907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305"/>
              </a:spcBef>
            </a:pPr>
            <a:r>
              <a:rPr sz="1800" dirty="0">
                <a:latin typeface="Times New Roman"/>
                <a:cs typeface="Times New Roman"/>
              </a:rPr>
              <a:t>1.2.2.2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8961" y="2606801"/>
            <a:ext cx="838200" cy="393700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9361" y="3292602"/>
            <a:ext cx="838200" cy="393700"/>
          </a:xfrm>
          <a:prstGeom prst="rect">
            <a:avLst/>
          </a:prstGeom>
          <a:solidFill>
            <a:srgbClr val="33CCCC"/>
          </a:solidFill>
          <a:ln w="25907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273685">
              <a:lnSpc>
                <a:spcPct val="100000"/>
              </a:lnSpc>
              <a:spcBef>
                <a:spcPts val="305"/>
              </a:spcBef>
            </a:pPr>
            <a:r>
              <a:rPr sz="1800" dirty="0">
                <a:latin typeface="Times New Roman"/>
                <a:cs typeface="Times New Roman"/>
              </a:rPr>
              <a:t>1.1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5161" y="3978402"/>
            <a:ext cx="838200" cy="393700"/>
          </a:xfrm>
          <a:prstGeom prst="rect">
            <a:avLst/>
          </a:prstGeom>
          <a:solidFill>
            <a:srgbClr val="00FFFF"/>
          </a:solidFill>
          <a:ln w="25908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88595">
              <a:lnSpc>
                <a:spcPct val="100000"/>
              </a:lnSpc>
              <a:spcBef>
                <a:spcPts val="305"/>
              </a:spcBef>
            </a:pPr>
            <a:r>
              <a:rPr sz="1800" dirty="0">
                <a:latin typeface="Times New Roman"/>
                <a:cs typeface="Times New Roman"/>
              </a:rPr>
              <a:t>1.2.1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48561" y="3292602"/>
            <a:ext cx="838200" cy="393700"/>
          </a:xfrm>
          <a:prstGeom prst="rect">
            <a:avLst/>
          </a:prstGeom>
          <a:solidFill>
            <a:srgbClr val="33CCCC"/>
          </a:solidFill>
          <a:ln w="25908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274320">
              <a:lnSpc>
                <a:spcPct val="100000"/>
              </a:lnSpc>
              <a:spcBef>
                <a:spcPts val="305"/>
              </a:spcBef>
            </a:pPr>
            <a:r>
              <a:rPr sz="1800" dirty="0">
                <a:latin typeface="Times New Roman"/>
                <a:cs typeface="Times New Roman"/>
              </a:rPr>
              <a:t>1.2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58161" y="3978402"/>
            <a:ext cx="838200" cy="393700"/>
          </a:xfrm>
          <a:prstGeom prst="rect">
            <a:avLst/>
          </a:prstGeom>
          <a:solidFill>
            <a:srgbClr val="00FFFF"/>
          </a:solidFill>
          <a:ln w="25908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88595">
              <a:lnSpc>
                <a:spcPct val="100000"/>
              </a:lnSpc>
              <a:spcBef>
                <a:spcPts val="305"/>
              </a:spcBef>
            </a:pPr>
            <a:r>
              <a:rPr sz="1800" dirty="0">
                <a:latin typeface="Times New Roman"/>
                <a:cs typeface="Times New Roman"/>
              </a:rPr>
              <a:t>1.2.2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7700" y="3011423"/>
            <a:ext cx="1219200" cy="268605"/>
          </a:xfrm>
          <a:custGeom>
            <a:avLst/>
            <a:gdLst/>
            <a:ahLst/>
            <a:cxnLst/>
            <a:rect l="l" t="t" r="r" b="b"/>
            <a:pathLst>
              <a:path w="1219200" h="268604">
                <a:moveTo>
                  <a:pt x="0" y="268350"/>
                </a:moveTo>
                <a:lnTo>
                  <a:pt x="609600" y="0"/>
                </a:lnTo>
              </a:path>
              <a:path w="1219200" h="268604">
                <a:moveTo>
                  <a:pt x="609600" y="0"/>
                </a:moveTo>
                <a:lnTo>
                  <a:pt x="1219200" y="26835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24761" y="4740402"/>
            <a:ext cx="838200" cy="393700"/>
          </a:xfrm>
          <a:prstGeom prst="rect">
            <a:avLst/>
          </a:prstGeom>
          <a:solidFill>
            <a:srgbClr val="CCFFCC"/>
          </a:solidFill>
          <a:ln w="25908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305"/>
              </a:spcBef>
            </a:pPr>
            <a:r>
              <a:rPr sz="1800" dirty="0">
                <a:latin typeface="Times New Roman"/>
                <a:cs typeface="Times New Roman"/>
              </a:rPr>
              <a:t>1.2.2.1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33500" y="3697223"/>
            <a:ext cx="1676400" cy="1030605"/>
          </a:xfrm>
          <a:custGeom>
            <a:avLst/>
            <a:gdLst/>
            <a:ahLst/>
            <a:cxnLst/>
            <a:rect l="l" t="t" r="r" b="b"/>
            <a:pathLst>
              <a:path w="1676400" h="1030604">
                <a:moveTo>
                  <a:pt x="533400" y="0"/>
                </a:moveTo>
                <a:lnTo>
                  <a:pt x="0" y="268224"/>
                </a:lnTo>
              </a:path>
              <a:path w="1676400" h="1030604">
                <a:moveTo>
                  <a:pt x="533400" y="0"/>
                </a:moveTo>
                <a:lnTo>
                  <a:pt x="1143000" y="268224"/>
                </a:lnTo>
              </a:path>
              <a:path w="1676400" h="1030604">
                <a:moveTo>
                  <a:pt x="1143000" y="685800"/>
                </a:moveTo>
                <a:lnTo>
                  <a:pt x="609600" y="1030224"/>
                </a:lnTo>
              </a:path>
              <a:path w="1676400" h="1030604">
                <a:moveTo>
                  <a:pt x="1143000" y="685800"/>
                </a:moveTo>
                <a:lnTo>
                  <a:pt x="1676400" y="10302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868161" y="2606801"/>
            <a:ext cx="838200" cy="393700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800" spc="-5" dirty="0">
                <a:latin typeface="Times New Roman"/>
                <a:cs typeface="Times New Roman"/>
              </a:rPr>
              <a:t>С1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58561" y="3292602"/>
            <a:ext cx="838200" cy="393700"/>
          </a:xfrm>
          <a:prstGeom prst="rect">
            <a:avLst/>
          </a:prstGeom>
          <a:solidFill>
            <a:srgbClr val="33CCCC"/>
          </a:solidFill>
          <a:ln w="25907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305"/>
              </a:spcBef>
            </a:pPr>
            <a:r>
              <a:rPr sz="1800" spc="-5" dirty="0">
                <a:latin typeface="Times New Roman"/>
                <a:cs typeface="Times New Roman"/>
              </a:rPr>
              <a:t>С101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91961" y="3978402"/>
            <a:ext cx="990600" cy="393700"/>
          </a:xfrm>
          <a:prstGeom prst="rect">
            <a:avLst/>
          </a:prstGeom>
          <a:solidFill>
            <a:srgbClr val="00FFFF"/>
          </a:solidFill>
          <a:ln w="25907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305"/>
              </a:spcBef>
            </a:pPr>
            <a:r>
              <a:rPr sz="1800" dirty="0">
                <a:latin typeface="Times New Roman"/>
                <a:cs typeface="Times New Roman"/>
              </a:rPr>
              <a:t>С102ТР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77761" y="3292602"/>
            <a:ext cx="838200" cy="393700"/>
          </a:xfrm>
          <a:prstGeom prst="rect">
            <a:avLst/>
          </a:prstGeom>
          <a:solidFill>
            <a:srgbClr val="33CCCC"/>
          </a:solidFill>
          <a:ln w="25907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305"/>
              </a:spcBef>
            </a:pPr>
            <a:r>
              <a:rPr sz="1800" spc="-5" dirty="0">
                <a:latin typeface="Times New Roman"/>
                <a:cs typeface="Times New Roman"/>
              </a:rPr>
              <a:t>С102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87361" y="3978402"/>
            <a:ext cx="1066800" cy="393700"/>
          </a:xfrm>
          <a:prstGeom prst="rect">
            <a:avLst/>
          </a:prstGeom>
          <a:solidFill>
            <a:srgbClr val="00FFFF"/>
          </a:solidFill>
          <a:ln w="25907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305"/>
              </a:spcBef>
            </a:pPr>
            <a:r>
              <a:rPr sz="1800" dirty="0">
                <a:latin typeface="Times New Roman"/>
                <a:cs typeface="Times New Roman"/>
              </a:rPr>
              <a:t>С102ТК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676900" y="3011423"/>
            <a:ext cx="1219200" cy="268605"/>
          </a:xfrm>
          <a:custGeom>
            <a:avLst/>
            <a:gdLst/>
            <a:ahLst/>
            <a:cxnLst/>
            <a:rect l="l" t="t" r="r" b="b"/>
            <a:pathLst>
              <a:path w="1219200" h="268604">
                <a:moveTo>
                  <a:pt x="0" y="268350"/>
                </a:moveTo>
                <a:lnTo>
                  <a:pt x="609600" y="0"/>
                </a:lnTo>
              </a:path>
              <a:path w="1219200" h="268604">
                <a:moveTo>
                  <a:pt x="609600" y="0"/>
                </a:moveTo>
                <a:lnTo>
                  <a:pt x="1219200" y="26835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249161" y="4740402"/>
            <a:ext cx="1295400" cy="393700"/>
          </a:xfrm>
          <a:prstGeom prst="rect">
            <a:avLst/>
          </a:prstGeom>
          <a:solidFill>
            <a:srgbClr val="CCFFCC"/>
          </a:solidFill>
          <a:ln w="25907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305"/>
              </a:spcBef>
            </a:pPr>
            <a:r>
              <a:rPr sz="1800" spc="-10" dirty="0">
                <a:latin typeface="Times New Roman"/>
                <a:cs typeface="Times New Roman"/>
              </a:rPr>
              <a:t>С102ТК11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286500" y="3697223"/>
            <a:ext cx="1866900" cy="1030605"/>
          </a:xfrm>
          <a:custGeom>
            <a:avLst/>
            <a:gdLst/>
            <a:ahLst/>
            <a:cxnLst/>
            <a:rect l="l" t="t" r="r" b="b"/>
            <a:pathLst>
              <a:path w="1866900" h="1030604">
                <a:moveTo>
                  <a:pt x="609600" y="0"/>
                </a:moveTo>
                <a:lnTo>
                  <a:pt x="0" y="268224"/>
                </a:lnTo>
              </a:path>
              <a:path w="1866900" h="1030604">
                <a:moveTo>
                  <a:pt x="609600" y="0"/>
                </a:moveTo>
                <a:lnTo>
                  <a:pt x="1333500" y="268224"/>
                </a:lnTo>
              </a:path>
              <a:path w="1866900" h="1030604">
                <a:moveTo>
                  <a:pt x="1333500" y="685800"/>
                </a:moveTo>
                <a:lnTo>
                  <a:pt x="609600" y="1030224"/>
                </a:lnTo>
              </a:path>
              <a:path w="1866900" h="1030604">
                <a:moveTo>
                  <a:pt x="1333500" y="685800"/>
                </a:moveTo>
                <a:lnTo>
                  <a:pt x="1866900" y="10302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696961" y="4740402"/>
            <a:ext cx="1295400" cy="393700"/>
          </a:xfrm>
          <a:prstGeom prst="rect">
            <a:avLst/>
          </a:prstGeom>
          <a:solidFill>
            <a:srgbClr val="CCFFCC"/>
          </a:solidFill>
          <a:ln w="25907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305"/>
              </a:spcBef>
            </a:pPr>
            <a:r>
              <a:rPr sz="1800" dirty="0">
                <a:latin typeface="Times New Roman"/>
                <a:cs typeface="Times New Roman"/>
              </a:rPr>
              <a:t>С102ТК12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8540" y="933703"/>
            <a:ext cx="7865109" cy="1465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Различные </a:t>
            </a:r>
            <a:r>
              <a:rPr sz="1800" dirty="0">
                <a:latin typeface="Times New Roman"/>
                <a:cs typeface="Times New Roman"/>
              </a:rPr>
              <a:t>уровни </a:t>
            </a:r>
            <a:r>
              <a:rPr sz="1800" spc="-5" dirty="0">
                <a:latin typeface="Times New Roman"/>
                <a:cs typeface="Times New Roman"/>
              </a:rPr>
              <a:t>иерархической структуры работ </a:t>
            </a:r>
            <a:r>
              <a:rPr sz="1800" spc="-15" dirty="0">
                <a:latin typeface="Times New Roman"/>
                <a:cs typeface="Times New Roman"/>
              </a:rPr>
              <a:t>содержат </a:t>
            </a:r>
            <a:r>
              <a:rPr sz="1800" spc="-5" dirty="0">
                <a:latin typeface="Times New Roman"/>
                <a:cs typeface="Times New Roman"/>
              </a:rPr>
              <a:t>работы </a:t>
            </a:r>
            <a:r>
              <a:rPr sz="1800" spc="-10" dirty="0">
                <a:latin typeface="Times New Roman"/>
                <a:cs typeface="Times New Roman"/>
              </a:rPr>
              <a:t>различного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уровня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детализации. </a:t>
            </a:r>
            <a:r>
              <a:rPr sz="1800" spc="-5" dirty="0">
                <a:latin typeface="Times New Roman"/>
                <a:cs typeface="Times New Roman"/>
              </a:rPr>
              <a:t>Для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структуризации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используются </a:t>
            </a:r>
            <a:r>
              <a:rPr sz="1800" spc="-5" dirty="0">
                <a:latin typeface="Times New Roman"/>
                <a:cs typeface="Times New Roman"/>
              </a:rPr>
              <a:t>различные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системы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Times New Roman"/>
                <a:cs typeface="Times New Roman"/>
              </a:rPr>
              <a:t>кодов.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imes New Roman"/>
              <a:cs typeface="Times New Roman"/>
            </a:endParaRPr>
          </a:p>
          <a:p>
            <a:pPr marL="158115">
              <a:lnSpc>
                <a:spcPct val="100000"/>
              </a:lnSpc>
              <a:tabLst>
                <a:tab pos="4655185" algn="l"/>
              </a:tabLst>
            </a:pPr>
            <a:r>
              <a:rPr sz="1800" spc="-5" dirty="0">
                <a:latin typeface="Times New Roman"/>
                <a:cs typeface="Times New Roman"/>
              </a:rPr>
              <a:t>Основанная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пунктуации	</a:t>
            </a:r>
            <a:r>
              <a:rPr sz="1800" spc="-5" dirty="0">
                <a:latin typeface="Times New Roman"/>
                <a:cs typeface="Times New Roman"/>
              </a:rPr>
              <a:t>Основанная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длине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89375" y="2710129"/>
            <a:ext cx="9144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1</a:t>
            </a:r>
            <a:r>
              <a:rPr sz="1600" b="1" spc="-7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уровень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89375" y="3396488"/>
            <a:ext cx="9144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2</a:t>
            </a:r>
            <a:r>
              <a:rPr sz="1600" b="1" spc="-6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уровень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89375" y="4082541"/>
            <a:ext cx="9144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3</a:t>
            </a:r>
            <a:r>
              <a:rPr sz="1600" b="1" spc="-6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уровень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89375" y="4768341"/>
            <a:ext cx="9144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4</a:t>
            </a:r>
            <a:r>
              <a:rPr sz="1600" b="1" spc="-6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уровень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2140" y="5603849"/>
            <a:ext cx="33058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Times New Roman"/>
                <a:cs typeface="Times New Roman"/>
              </a:rPr>
              <a:t>*</a:t>
            </a:r>
            <a:r>
              <a:rPr sz="1800" b="1" i="1" spc="-2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Неструктурированные</a:t>
            </a:r>
            <a:r>
              <a:rPr sz="2000" i="1" spc="-60" dirty="0">
                <a:latin typeface="Times New Roman"/>
                <a:cs typeface="Times New Roman"/>
              </a:rPr>
              <a:t> </a:t>
            </a:r>
            <a:r>
              <a:rPr sz="2000" i="1" spc="-25" dirty="0">
                <a:latin typeface="Times New Roman"/>
                <a:cs typeface="Times New Roman"/>
              </a:rPr>
              <a:t>коды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2824733" y="212547"/>
            <a:ext cx="34944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latin typeface="Arial"/>
                <a:cs typeface="Arial"/>
              </a:rPr>
              <a:t>Система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spc="-20" dirty="0">
                <a:latin typeface="Arial"/>
                <a:cs typeface="Arial"/>
              </a:rPr>
              <a:t>кодировок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590" y="156848"/>
            <a:ext cx="5524500" cy="94932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977515">
              <a:lnSpc>
                <a:spcPct val="100000"/>
              </a:lnSpc>
              <a:spcBef>
                <a:spcPts val="655"/>
              </a:spcBef>
            </a:pPr>
            <a:r>
              <a:rPr spc="-10" dirty="0"/>
              <a:t>Разработка</a:t>
            </a:r>
            <a:r>
              <a:rPr spc="-45" dirty="0"/>
              <a:t> </a:t>
            </a:r>
            <a:r>
              <a:rPr spc="-5" dirty="0"/>
              <a:t>WBS</a:t>
            </a: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400" spc="-5" dirty="0"/>
              <a:t>Используемые</a:t>
            </a:r>
            <a:r>
              <a:rPr sz="2400" spc="-40" dirty="0"/>
              <a:t> </a:t>
            </a:r>
            <a:r>
              <a:rPr sz="2400" spc="-5" dirty="0"/>
              <a:t>подходы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1397508" y="3998976"/>
            <a:ext cx="1740535" cy="803275"/>
            <a:chOff x="1397508" y="3998976"/>
            <a:chExt cx="1740535" cy="803275"/>
          </a:xfrm>
        </p:grpSpPr>
        <p:sp>
          <p:nvSpPr>
            <p:cNvPr id="4" name="object 4"/>
            <p:cNvSpPr/>
            <p:nvPr/>
          </p:nvSpPr>
          <p:spPr>
            <a:xfrm>
              <a:off x="1403604" y="4005072"/>
              <a:ext cx="1080770" cy="361315"/>
            </a:xfrm>
            <a:custGeom>
              <a:avLst/>
              <a:gdLst/>
              <a:ahLst/>
              <a:cxnLst/>
              <a:rect l="l" t="t" r="r" b="b"/>
              <a:pathLst>
                <a:path w="1080770" h="361314">
                  <a:moveTo>
                    <a:pt x="0" y="361188"/>
                  </a:moveTo>
                  <a:lnTo>
                    <a:pt x="1080516" y="361188"/>
                  </a:lnTo>
                  <a:lnTo>
                    <a:pt x="1080516" y="0"/>
                  </a:lnTo>
                  <a:lnTo>
                    <a:pt x="0" y="0"/>
                  </a:lnTo>
                  <a:lnTo>
                    <a:pt x="0" y="36118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20012" y="4148328"/>
              <a:ext cx="1080770" cy="360045"/>
            </a:xfrm>
            <a:custGeom>
              <a:avLst/>
              <a:gdLst/>
              <a:ahLst/>
              <a:cxnLst/>
              <a:rect l="l" t="t" r="r" b="b"/>
              <a:pathLst>
                <a:path w="1080770" h="360045">
                  <a:moveTo>
                    <a:pt x="1080515" y="0"/>
                  </a:moveTo>
                  <a:lnTo>
                    <a:pt x="0" y="0"/>
                  </a:lnTo>
                  <a:lnTo>
                    <a:pt x="0" y="359664"/>
                  </a:lnTo>
                  <a:lnTo>
                    <a:pt x="1080515" y="359664"/>
                  </a:lnTo>
                  <a:lnTo>
                    <a:pt x="10805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20012" y="4148328"/>
              <a:ext cx="1080770" cy="360045"/>
            </a:xfrm>
            <a:custGeom>
              <a:avLst/>
              <a:gdLst/>
              <a:ahLst/>
              <a:cxnLst/>
              <a:rect l="l" t="t" r="r" b="b"/>
              <a:pathLst>
                <a:path w="1080770" h="360045">
                  <a:moveTo>
                    <a:pt x="0" y="359664"/>
                  </a:moveTo>
                  <a:lnTo>
                    <a:pt x="1080515" y="359664"/>
                  </a:lnTo>
                  <a:lnTo>
                    <a:pt x="1080515" y="0"/>
                  </a:lnTo>
                  <a:lnTo>
                    <a:pt x="0" y="0"/>
                  </a:lnTo>
                  <a:lnTo>
                    <a:pt x="0" y="35966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34895" y="4293108"/>
              <a:ext cx="1082040" cy="360045"/>
            </a:xfrm>
            <a:custGeom>
              <a:avLst/>
              <a:gdLst/>
              <a:ahLst/>
              <a:cxnLst/>
              <a:rect l="l" t="t" r="r" b="b"/>
              <a:pathLst>
                <a:path w="1082039" h="360045">
                  <a:moveTo>
                    <a:pt x="1082040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1082040" y="359663"/>
                  </a:lnTo>
                  <a:lnTo>
                    <a:pt x="1082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34895" y="4293108"/>
              <a:ext cx="1082040" cy="360045"/>
            </a:xfrm>
            <a:custGeom>
              <a:avLst/>
              <a:gdLst/>
              <a:ahLst/>
              <a:cxnLst/>
              <a:rect l="l" t="t" r="r" b="b"/>
              <a:pathLst>
                <a:path w="1082039" h="360045">
                  <a:moveTo>
                    <a:pt x="0" y="359663"/>
                  </a:moveTo>
                  <a:lnTo>
                    <a:pt x="1082040" y="359663"/>
                  </a:lnTo>
                  <a:lnTo>
                    <a:pt x="1082040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51304" y="4434840"/>
              <a:ext cx="1080770" cy="361315"/>
            </a:xfrm>
            <a:custGeom>
              <a:avLst/>
              <a:gdLst/>
              <a:ahLst/>
              <a:cxnLst/>
              <a:rect l="l" t="t" r="r" b="b"/>
              <a:pathLst>
                <a:path w="1080770" h="361314">
                  <a:moveTo>
                    <a:pt x="1080516" y="0"/>
                  </a:moveTo>
                  <a:lnTo>
                    <a:pt x="0" y="0"/>
                  </a:lnTo>
                  <a:lnTo>
                    <a:pt x="0" y="361188"/>
                  </a:lnTo>
                  <a:lnTo>
                    <a:pt x="1080516" y="361188"/>
                  </a:lnTo>
                  <a:lnTo>
                    <a:pt x="10805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51304" y="4434840"/>
              <a:ext cx="1080770" cy="361315"/>
            </a:xfrm>
            <a:custGeom>
              <a:avLst/>
              <a:gdLst/>
              <a:ahLst/>
              <a:cxnLst/>
              <a:rect l="l" t="t" r="r" b="b"/>
              <a:pathLst>
                <a:path w="1080770" h="361314">
                  <a:moveTo>
                    <a:pt x="0" y="361188"/>
                  </a:moveTo>
                  <a:lnTo>
                    <a:pt x="1080516" y="361188"/>
                  </a:lnTo>
                  <a:lnTo>
                    <a:pt x="1080516" y="0"/>
                  </a:lnTo>
                  <a:lnTo>
                    <a:pt x="0" y="0"/>
                  </a:lnTo>
                  <a:lnTo>
                    <a:pt x="0" y="36118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268979" y="3997452"/>
            <a:ext cx="1740535" cy="805180"/>
            <a:chOff x="3268979" y="3997452"/>
            <a:chExt cx="1740535" cy="805180"/>
          </a:xfrm>
        </p:grpSpPr>
        <p:sp>
          <p:nvSpPr>
            <p:cNvPr id="12" name="object 12"/>
            <p:cNvSpPr/>
            <p:nvPr/>
          </p:nvSpPr>
          <p:spPr>
            <a:xfrm>
              <a:off x="3275075" y="4003548"/>
              <a:ext cx="1080770" cy="361315"/>
            </a:xfrm>
            <a:custGeom>
              <a:avLst/>
              <a:gdLst/>
              <a:ahLst/>
              <a:cxnLst/>
              <a:rect l="l" t="t" r="r" b="b"/>
              <a:pathLst>
                <a:path w="1080770" h="361314">
                  <a:moveTo>
                    <a:pt x="0" y="361188"/>
                  </a:moveTo>
                  <a:lnTo>
                    <a:pt x="1080515" y="361188"/>
                  </a:lnTo>
                  <a:lnTo>
                    <a:pt x="1080515" y="0"/>
                  </a:lnTo>
                  <a:lnTo>
                    <a:pt x="0" y="0"/>
                  </a:lnTo>
                  <a:lnTo>
                    <a:pt x="0" y="36118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91483" y="4148328"/>
              <a:ext cx="1080770" cy="360045"/>
            </a:xfrm>
            <a:custGeom>
              <a:avLst/>
              <a:gdLst/>
              <a:ahLst/>
              <a:cxnLst/>
              <a:rect l="l" t="t" r="r" b="b"/>
              <a:pathLst>
                <a:path w="1080770" h="360045">
                  <a:moveTo>
                    <a:pt x="1080515" y="0"/>
                  </a:moveTo>
                  <a:lnTo>
                    <a:pt x="0" y="0"/>
                  </a:lnTo>
                  <a:lnTo>
                    <a:pt x="0" y="359664"/>
                  </a:lnTo>
                  <a:lnTo>
                    <a:pt x="1080515" y="359664"/>
                  </a:lnTo>
                  <a:lnTo>
                    <a:pt x="10805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91483" y="4148328"/>
              <a:ext cx="1080770" cy="360045"/>
            </a:xfrm>
            <a:custGeom>
              <a:avLst/>
              <a:gdLst/>
              <a:ahLst/>
              <a:cxnLst/>
              <a:rect l="l" t="t" r="r" b="b"/>
              <a:pathLst>
                <a:path w="1080770" h="360045">
                  <a:moveTo>
                    <a:pt x="0" y="359664"/>
                  </a:moveTo>
                  <a:lnTo>
                    <a:pt x="1080515" y="359664"/>
                  </a:lnTo>
                  <a:lnTo>
                    <a:pt x="1080515" y="0"/>
                  </a:lnTo>
                  <a:lnTo>
                    <a:pt x="0" y="0"/>
                  </a:lnTo>
                  <a:lnTo>
                    <a:pt x="0" y="35966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06367" y="4293108"/>
              <a:ext cx="1082040" cy="360045"/>
            </a:xfrm>
            <a:custGeom>
              <a:avLst/>
              <a:gdLst/>
              <a:ahLst/>
              <a:cxnLst/>
              <a:rect l="l" t="t" r="r" b="b"/>
              <a:pathLst>
                <a:path w="1082039" h="360045">
                  <a:moveTo>
                    <a:pt x="1082039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1082039" y="359663"/>
                  </a:lnTo>
                  <a:lnTo>
                    <a:pt x="10820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06367" y="4293108"/>
              <a:ext cx="1082040" cy="360045"/>
            </a:xfrm>
            <a:custGeom>
              <a:avLst/>
              <a:gdLst/>
              <a:ahLst/>
              <a:cxnLst/>
              <a:rect l="l" t="t" r="r" b="b"/>
              <a:pathLst>
                <a:path w="1082039" h="360045">
                  <a:moveTo>
                    <a:pt x="0" y="359663"/>
                  </a:moveTo>
                  <a:lnTo>
                    <a:pt x="1082039" y="359663"/>
                  </a:lnTo>
                  <a:lnTo>
                    <a:pt x="1082039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22775" y="4434840"/>
              <a:ext cx="1080770" cy="361315"/>
            </a:xfrm>
            <a:custGeom>
              <a:avLst/>
              <a:gdLst/>
              <a:ahLst/>
              <a:cxnLst/>
              <a:rect l="l" t="t" r="r" b="b"/>
              <a:pathLst>
                <a:path w="1080770" h="361314">
                  <a:moveTo>
                    <a:pt x="1080515" y="0"/>
                  </a:moveTo>
                  <a:lnTo>
                    <a:pt x="0" y="0"/>
                  </a:lnTo>
                  <a:lnTo>
                    <a:pt x="0" y="361188"/>
                  </a:lnTo>
                  <a:lnTo>
                    <a:pt x="1080515" y="361188"/>
                  </a:lnTo>
                  <a:lnTo>
                    <a:pt x="10805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22775" y="4434840"/>
              <a:ext cx="1080770" cy="361315"/>
            </a:xfrm>
            <a:custGeom>
              <a:avLst/>
              <a:gdLst/>
              <a:ahLst/>
              <a:cxnLst/>
              <a:rect l="l" t="t" r="r" b="b"/>
              <a:pathLst>
                <a:path w="1080770" h="361314">
                  <a:moveTo>
                    <a:pt x="0" y="361188"/>
                  </a:moveTo>
                  <a:lnTo>
                    <a:pt x="1080515" y="361188"/>
                  </a:lnTo>
                  <a:lnTo>
                    <a:pt x="1080515" y="0"/>
                  </a:lnTo>
                  <a:lnTo>
                    <a:pt x="0" y="0"/>
                  </a:lnTo>
                  <a:lnTo>
                    <a:pt x="0" y="36118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58876" y="4776856"/>
            <a:ext cx="2550795" cy="124460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600" b="1" spc="-10" dirty="0">
                <a:latin typeface="Arial"/>
                <a:cs typeface="Arial"/>
              </a:rPr>
              <a:t>Декомпозиция: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60"/>
              </a:spcBef>
            </a:pPr>
            <a:r>
              <a:rPr sz="1600" i="1" spc="-15" dirty="0">
                <a:latin typeface="Arial"/>
                <a:cs typeface="Arial"/>
              </a:rPr>
              <a:t>Разделение </a:t>
            </a:r>
            <a:r>
              <a:rPr sz="1600" i="1" spc="-10" dirty="0">
                <a:latin typeface="Arial"/>
                <a:cs typeface="Arial"/>
              </a:rPr>
              <a:t>сложного на </a:t>
            </a:r>
            <a:r>
              <a:rPr sz="1600" i="1" spc="-5" dirty="0">
                <a:latin typeface="Arial"/>
                <a:cs typeface="Arial"/>
              </a:rPr>
              <a:t> меньшие,</a:t>
            </a:r>
            <a:r>
              <a:rPr sz="1600" i="1" spc="-10" dirty="0">
                <a:latin typeface="Arial"/>
                <a:cs typeface="Arial"/>
              </a:rPr>
              <a:t> простые,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более </a:t>
            </a:r>
            <a:r>
              <a:rPr sz="1600" i="1" spc="-43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управляемые</a:t>
            </a:r>
            <a:r>
              <a:rPr sz="1600" i="1" spc="-20" dirty="0">
                <a:latin typeface="Arial"/>
                <a:cs typeface="Arial"/>
              </a:rPr>
              <a:t> </a:t>
            </a:r>
            <a:r>
              <a:rPr sz="1600" i="1" spc="-15" dirty="0">
                <a:latin typeface="Arial"/>
                <a:cs typeface="Arial"/>
              </a:rPr>
              <a:t>элементы.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27857" y="4776856"/>
            <a:ext cx="2796540" cy="124460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600" b="1" spc="-10" dirty="0">
                <a:latin typeface="Arial"/>
                <a:cs typeface="Arial"/>
              </a:rPr>
              <a:t>Объединение</a:t>
            </a:r>
            <a:r>
              <a:rPr sz="1600" spc="-10" dirty="0">
                <a:latin typeface="Microsoft Sans Serif"/>
                <a:cs typeface="Microsoft Sans Serif"/>
              </a:rPr>
              <a:t>: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i="1" spc="-20" dirty="0">
                <a:latin typeface="Arial"/>
                <a:cs typeface="Arial"/>
              </a:rPr>
              <a:t>Группировка </a:t>
            </a:r>
            <a:r>
              <a:rPr sz="1600" i="1" spc="-10" dirty="0">
                <a:latin typeface="Arial"/>
                <a:cs typeface="Arial"/>
              </a:rPr>
              <a:t>отдельных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i="1" spc="-15" dirty="0">
                <a:latin typeface="Arial"/>
                <a:cs typeface="Arial"/>
              </a:rPr>
              <a:t>элементов,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имеющих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общие </a:t>
            </a:r>
            <a:r>
              <a:rPr sz="1600" i="1" spc="-43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признаки</a:t>
            </a:r>
            <a:r>
              <a:rPr sz="1600" i="1" spc="-1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или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15" dirty="0">
                <a:latin typeface="Arial"/>
                <a:cs typeface="Arial"/>
              </a:rPr>
              <a:t>взаимосвязи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754123" y="1403603"/>
            <a:ext cx="2757170" cy="1243965"/>
            <a:chOff x="1754123" y="1403603"/>
            <a:chExt cx="2757170" cy="1243965"/>
          </a:xfrm>
        </p:grpSpPr>
        <p:sp>
          <p:nvSpPr>
            <p:cNvPr id="22" name="object 22"/>
            <p:cNvSpPr/>
            <p:nvPr/>
          </p:nvSpPr>
          <p:spPr>
            <a:xfrm>
              <a:off x="2628137" y="1413509"/>
              <a:ext cx="1080770" cy="361315"/>
            </a:xfrm>
            <a:custGeom>
              <a:avLst/>
              <a:gdLst/>
              <a:ahLst/>
              <a:cxnLst/>
              <a:rect l="l" t="t" r="r" b="b"/>
              <a:pathLst>
                <a:path w="1080770" h="361314">
                  <a:moveTo>
                    <a:pt x="1080515" y="0"/>
                  </a:moveTo>
                  <a:lnTo>
                    <a:pt x="0" y="0"/>
                  </a:lnTo>
                  <a:lnTo>
                    <a:pt x="0" y="361188"/>
                  </a:lnTo>
                  <a:lnTo>
                    <a:pt x="1080515" y="361188"/>
                  </a:lnTo>
                  <a:lnTo>
                    <a:pt x="1080515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28137" y="1413509"/>
              <a:ext cx="1080770" cy="361315"/>
            </a:xfrm>
            <a:custGeom>
              <a:avLst/>
              <a:gdLst/>
              <a:ahLst/>
              <a:cxnLst/>
              <a:rect l="l" t="t" r="r" b="b"/>
              <a:pathLst>
                <a:path w="1080770" h="361314">
                  <a:moveTo>
                    <a:pt x="0" y="361188"/>
                  </a:moveTo>
                  <a:lnTo>
                    <a:pt x="1080515" y="361188"/>
                  </a:lnTo>
                  <a:lnTo>
                    <a:pt x="1080515" y="0"/>
                  </a:lnTo>
                  <a:lnTo>
                    <a:pt x="0" y="0"/>
                  </a:lnTo>
                  <a:lnTo>
                    <a:pt x="0" y="361188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64029" y="2277617"/>
              <a:ext cx="1082040" cy="360045"/>
            </a:xfrm>
            <a:custGeom>
              <a:avLst/>
              <a:gdLst/>
              <a:ahLst/>
              <a:cxnLst/>
              <a:rect l="l" t="t" r="r" b="b"/>
              <a:pathLst>
                <a:path w="1082039" h="360044">
                  <a:moveTo>
                    <a:pt x="1082040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1082040" y="359663"/>
                  </a:lnTo>
                  <a:lnTo>
                    <a:pt x="108204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64029" y="2277617"/>
              <a:ext cx="1082040" cy="360045"/>
            </a:xfrm>
            <a:custGeom>
              <a:avLst/>
              <a:gdLst/>
              <a:ahLst/>
              <a:cxnLst/>
              <a:rect l="l" t="t" r="r" b="b"/>
              <a:pathLst>
                <a:path w="1082039" h="360044">
                  <a:moveTo>
                    <a:pt x="0" y="359663"/>
                  </a:moveTo>
                  <a:lnTo>
                    <a:pt x="1082040" y="359663"/>
                  </a:lnTo>
                  <a:lnTo>
                    <a:pt x="1082040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338577" y="1766315"/>
              <a:ext cx="798195" cy="511809"/>
            </a:xfrm>
            <a:custGeom>
              <a:avLst/>
              <a:gdLst/>
              <a:ahLst/>
              <a:cxnLst/>
              <a:rect l="l" t="t" r="r" b="b"/>
              <a:pathLst>
                <a:path w="798194" h="511810">
                  <a:moveTo>
                    <a:pt x="43942" y="438276"/>
                  </a:moveTo>
                  <a:lnTo>
                    <a:pt x="0" y="511301"/>
                  </a:lnTo>
                  <a:lnTo>
                    <a:pt x="84709" y="502666"/>
                  </a:lnTo>
                  <a:lnTo>
                    <a:pt x="73934" y="485648"/>
                  </a:lnTo>
                  <a:lnTo>
                    <a:pt x="58928" y="485648"/>
                  </a:lnTo>
                  <a:lnTo>
                    <a:pt x="48260" y="468884"/>
                  </a:lnTo>
                  <a:lnTo>
                    <a:pt x="59003" y="462066"/>
                  </a:lnTo>
                  <a:lnTo>
                    <a:pt x="43942" y="438276"/>
                  </a:lnTo>
                  <a:close/>
                </a:path>
                <a:path w="798194" h="511810">
                  <a:moveTo>
                    <a:pt x="59003" y="462066"/>
                  </a:moveTo>
                  <a:lnTo>
                    <a:pt x="48260" y="468884"/>
                  </a:lnTo>
                  <a:lnTo>
                    <a:pt x="58928" y="485648"/>
                  </a:lnTo>
                  <a:lnTo>
                    <a:pt x="69633" y="478854"/>
                  </a:lnTo>
                  <a:lnTo>
                    <a:pt x="59003" y="462066"/>
                  </a:lnTo>
                  <a:close/>
                </a:path>
                <a:path w="798194" h="511810">
                  <a:moveTo>
                    <a:pt x="69633" y="478854"/>
                  </a:moveTo>
                  <a:lnTo>
                    <a:pt x="58928" y="485648"/>
                  </a:lnTo>
                  <a:lnTo>
                    <a:pt x="73934" y="485648"/>
                  </a:lnTo>
                  <a:lnTo>
                    <a:pt x="69633" y="478854"/>
                  </a:lnTo>
                  <a:close/>
                </a:path>
                <a:path w="798194" h="511810">
                  <a:moveTo>
                    <a:pt x="787146" y="0"/>
                  </a:moveTo>
                  <a:lnTo>
                    <a:pt x="59003" y="462066"/>
                  </a:lnTo>
                  <a:lnTo>
                    <a:pt x="69633" y="478854"/>
                  </a:lnTo>
                  <a:lnTo>
                    <a:pt x="797814" y="16763"/>
                  </a:lnTo>
                  <a:lnTo>
                    <a:pt x="7871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20617" y="2277617"/>
              <a:ext cx="1080770" cy="360045"/>
            </a:xfrm>
            <a:custGeom>
              <a:avLst/>
              <a:gdLst/>
              <a:ahLst/>
              <a:cxnLst/>
              <a:rect l="l" t="t" r="r" b="b"/>
              <a:pathLst>
                <a:path w="1080770" h="360044">
                  <a:moveTo>
                    <a:pt x="1080515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1080515" y="359663"/>
                  </a:lnTo>
                  <a:lnTo>
                    <a:pt x="1080515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20617" y="2277617"/>
              <a:ext cx="1080770" cy="360045"/>
            </a:xfrm>
            <a:custGeom>
              <a:avLst/>
              <a:gdLst/>
              <a:ahLst/>
              <a:cxnLst/>
              <a:rect l="l" t="t" r="r" b="b"/>
              <a:pathLst>
                <a:path w="1080770" h="360044">
                  <a:moveTo>
                    <a:pt x="0" y="359663"/>
                  </a:moveTo>
                  <a:lnTo>
                    <a:pt x="1080515" y="359663"/>
                  </a:lnTo>
                  <a:lnTo>
                    <a:pt x="1080515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25723" y="1766315"/>
              <a:ext cx="798195" cy="511809"/>
            </a:xfrm>
            <a:custGeom>
              <a:avLst/>
              <a:gdLst/>
              <a:ahLst/>
              <a:cxnLst/>
              <a:rect l="l" t="t" r="r" b="b"/>
              <a:pathLst>
                <a:path w="798195" h="511810">
                  <a:moveTo>
                    <a:pt x="728180" y="478854"/>
                  </a:moveTo>
                  <a:lnTo>
                    <a:pt x="713104" y="502666"/>
                  </a:lnTo>
                  <a:lnTo>
                    <a:pt x="797813" y="511301"/>
                  </a:lnTo>
                  <a:lnTo>
                    <a:pt x="782376" y="485648"/>
                  </a:lnTo>
                  <a:lnTo>
                    <a:pt x="738886" y="485648"/>
                  </a:lnTo>
                  <a:lnTo>
                    <a:pt x="728180" y="478854"/>
                  </a:lnTo>
                  <a:close/>
                </a:path>
                <a:path w="798195" h="511810">
                  <a:moveTo>
                    <a:pt x="738810" y="462066"/>
                  </a:moveTo>
                  <a:lnTo>
                    <a:pt x="728180" y="478854"/>
                  </a:lnTo>
                  <a:lnTo>
                    <a:pt x="738886" y="485648"/>
                  </a:lnTo>
                  <a:lnTo>
                    <a:pt x="749553" y="468884"/>
                  </a:lnTo>
                  <a:lnTo>
                    <a:pt x="738810" y="462066"/>
                  </a:lnTo>
                  <a:close/>
                </a:path>
                <a:path w="798195" h="511810">
                  <a:moveTo>
                    <a:pt x="753872" y="438276"/>
                  </a:moveTo>
                  <a:lnTo>
                    <a:pt x="738810" y="462066"/>
                  </a:lnTo>
                  <a:lnTo>
                    <a:pt x="749553" y="468884"/>
                  </a:lnTo>
                  <a:lnTo>
                    <a:pt x="738886" y="485648"/>
                  </a:lnTo>
                  <a:lnTo>
                    <a:pt x="782376" y="485648"/>
                  </a:lnTo>
                  <a:lnTo>
                    <a:pt x="753872" y="438276"/>
                  </a:lnTo>
                  <a:close/>
                </a:path>
                <a:path w="798195" h="511810">
                  <a:moveTo>
                    <a:pt x="10668" y="0"/>
                  </a:moveTo>
                  <a:lnTo>
                    <a:pt x="0" y="16763"/>
                  </a:lnTo>
                  <a:lnTo>
                    <a:pt x="728180" y="478854"/>
                  </a:lnTo>
                  <a:lnTo>
                    <a:pt x="738810" y="462066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685544" y="2776727"/>
            <a:ext cx="1234440" cy="1088390"/>
            <a:chOff x="1685544" y="2776727"/>
            <a:chExt cx="1234440" cy="1088390"/>
          </a:xfrm>
        </p:grpSpPr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0116" y="2781299"/>
              <a:ext cx="1225295" cy="107899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690116" y="2781299"/>
              <a:ext cx="1225550" cy="1079500"/>
            </a:xfrm>
            <a:custGeom>
              <a:avLst/>
              <a:gdLst/>
              <a:ahLst/>
              <a:cxnLst/>
              <a:rect l="l" t="t" r="r" b="b"/>
              <a:pathLst>
                <a:path w="1225550" h="1079500">
                  <a:moveTo>
                    <a:pt x="0" y="809244"/>
                  </a:moveTo>
                  <a:lnTo>
                    <a:pt x="306323" y="809244"/>
                  </a:lnTo>
                  <a:lnTo>
                    <a:pt x="306323" y="0"/>
                  </a:lnTo>
                  <a:lnTo>
                    <a:pt x="918971" y="0"/>
                  </a:lnTo>
                  <a:lnTo>
                    <a:pt x="918971" y="809244"/>
                  </a:lnTo>
                  <a:lnTo>
                    <a:pt x="1225295" y="809244"/>
                  </a:lnTo>
                  <a:lnTo>
                    <a:pt x="612647" y="1078992"/>
                  </a:lnTo>
                  <a:lnTo>
                    <a:pt x="0" y="8092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3415284" y="2776727"/>
            <a:ext cx="1233170" cy="1089660"/>
            <a:chOff x="3415284" y="2776727"/>
            <a:chExt cx="1233170" cy="1089660"/>
          </a:xfrm>
        </p:grpSpPr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9856" y="2781299"/>
              <a:ext cx="1223772" cy="108051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419856" y="2781299"/>
              <a:ext cx="1224280" cy="1080770"/>
            </a:xfrm>
            <a:custGeom>
              <a:avLst/>
              <a:gdLst/>
              <a:ahLst/>
              <a:cxnLst/>
              <a:rect l="l" t="t" r="r" b="b"/>
              <a:pathLst>
                <a:path w="1224279" h="1080770">
                  <a:moveTo>
                    <a:pt x="0" y="270128"/>
                  </a:moveTo>
                  <a:lnTo>
                    <a:pt x="611886" y="0"/>
                  </a:lnTo>
                  <a:lnTo>
                    <a:pt x="1223772" y="270128"/>
                  </a:lnTo>
                  <a:lnTo>
                    <a:pt x="917829" y="270128"/>
                  </a:lnTo>
                  <a:lnTo>
                    <a:pt x="917829" y="1080516"/>
                  </a:lnTo>
                  <a:lnTo>
                    <a:pt x="305943" y="1080516"/>
                  </a:lnTo>
                  <a:lnTo>
                    <a:pt x="305943" y="270128"/>
                  </a:lnTo>
                  <a:lnTo>
                    <a:pt x="0" y="27012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6512052" y="1624583"/>
            <a:ext cx="2025650" cy="1306195"/>
            <a:chOff x="6512052" y="1624583"/>
            <a:chExt cx="2025650" cy="1306195"/>
          </a:xfrm>
        </p:grpSpPr>
        <p:sp>
          <p:nvSpPr>
            <p:cNvPr id="37" name="object 37"/>
            <p:cNvSpPr/>
            <p:nvPr/>
          </p:nvSpPr>
          <p:spPr>
            <a:xfrm>
              <a:off x="7237476" y="2278379"/>
              <a:ext cx="1295400" cy="647700"/>
            </a:xfrm>
            <a:custGeom>
              <a:avLst/>
              <a:gdLst/>
              <a:ahLst/>
              <a:cxnLst/>
              <a:rect l="l" t="t" r="r" b="b"/>
              <a:pathLst>
                <a:path w="1295400" h="647700">
                  <a:moveTo>
                    <a:pt x="129540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1295400" y="647700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237476" y="2278379"/>
              <a:ext cx="1295400" cy="647700"/>
            </a:xfrm>
            <a:custGeom>
              <a:avLst/>
              <a:gdLst/>
              <a:ahLst/>
              <a:cxnLst/>
              <a:rect l="l" t="t" r="r" b="b"/>
              <a:pathLst>
                <a:path w="1295400" h="647700">
                  <a:moveTo>
                    <a:pt x="0" y="647700"/>
                  </a:moveTo>
                  <a:lnTo>
                    <a:pt x="1295400" y="647700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382256" y="2350007"/>
              <a:ext cx="1007744" cy="504825"/>
            </a:xfrm>
            <a:custGeom>
              <a:avLst/>
              <a:gdLst/>
              <a:ahLst/>
              <a:cxnLst/>
              <a:rect l="l" t="t" r="r" b="b"/>
              <a:pathLst>
                <a:path w="1007745" h="504825">
                  <a:moveTo>
                    <a:pt x="316992" y="147827"/>
                  </a:moveTo>
                  <a:lnTo>
                    <a:pt x="716280" y="147827"/>
                  </a:lnTo>
                  <a:lnTo>
                    <a:pt x="716280" y="0"/>
                  </a:lnTo>
                  <a:lnTo>
                    <a:pt x="316992" y="0"/>
                  </a:lnTo>
                  <a:lnTo>
                    <a:pt x="316992" y="147827"/>
                  </a:lnTo>
                  <a:close/>
                </a:path>
                <a:path w="1007745" h="504825">
                  <a:moveTo>
                    <a:pt x="0" y="504443"/>
                  </a:moveTo>
                  <a:lnTo>
                    <a:pt x="397764" y="504443"/>
                  </a:lnTo>
                  <a:lnTo>
                    <a:pt x="397764" y="355091"/>
                  </a:lnTo>
                  <a:lnTo>
                    <a:pt x="0" y="355091"/>
                  </a:lnTo>
                  <a:lnTo>
                    <a:pt x="0" y="504443"/>
                  </a:lnTo>
                  <a:close/>
                </a:path>
                <a:path w="1007745" h="504825">
                  <a:moveTo>
                    <a:pt x="609600" y="504443"/>
                  </a:moveTo>
                  <a:lnTo>
                    <a:pt x="1007364" y="504443"/>
                  </a:lnTo>
                  <a:lnTo>
                    <a:pt x="1007364" y="355091"/>
                  </a:lnTo>
                  <a:lnTo>
                    <a:pt x="609600" y="355091"/>
                  </a:lnTo>
                  <a:lnTo>
                    <a:pt x="609600" y="504443"/>
                  </a:lnTo>
                  <a:close/>
                </a:path>
              </a:pathLst>
            </a:custGeom>
            <a:ln w="12192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594092" y="2492628"/>
              <a:ext cx="584200" cy="212725"/>
            </a:xfrm>
            <a:custGeom>
              <a:avLst/>
              <a:gdLst/>
              <a:ahLst/>
              <a:cxnLst/>
              <a:rect l="l" t="t" r="r" b="b"/>
              <a:pathLst>
                <a:path w="584200" h="212725">
                  <a:moveTo>
                    <a:pt x="583692" y="212471"/>
                  </a:moveTo>
                  <a:lnTo>
                    <a:pt x="566877" y="180975"/>
                  </a:lnTo>
                  <a:lnTo>
                    <a:pt x="543560" y="137287"/>
                  </a:lnTo>
                  <a:lnTo>
                    <a:pt x="525183" y="163220"/>
                  </a:lnTo>
                  <a:lnTo>
                    <a:pt x="294767" y="0"/>
                  </a:lnTo>
                  <a:lnTo>
                    <a:pt x="291084" y="5207"/>
                  </a:lnTo>
                  <a:lnTo>
                    <a:pt x="287401" y="0"/>
                  </a:lnTo>
                  <a:lnTo>
                    <a:pt x="58369" y="163055"/>
                  </a:lnTo>
                  <a:lnTo>
                    <a:pt x="40005" y="137287"/>
                  </a:lnTo>
                  <a:lnTo>
                    <a:pt x="0" y="212471"/>
                  </a:lnTo>
                  <a:lnTo>
                    <a:pt x="84201" y="199263"/>
                  </a:lnTo>
                  <a:lnTo>
                    <a:pt x="71056" y="180848"/>
                  </a:lnTo>
                  <a:lnTo>
                    <a:pt x="65773" y="173443"/>
                  </a:lnTo>
                  <a:lnTo>
                    <a:pt x="291084" y="13030"/>
                  </a:lnTo>
                  <a:lnTo>
                    <a:pt x="517817" y="173634"/>
                  </a:lnTo>
                  <a:lnTo>
                    <a:pt x="499491" y="199517"/>
                  </a:lnTo>
                  <a:lnTo>
                    <a:pt x="583692" y="2124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877812" y="1988819"/>
              <a:ext cx="1295400" cy="647700"/>
            </a:xfrm>
            <a:custGeom>
              <a:avLst/>
              <a:gdLst/>
              <a:ahLst/>
              <a:cxnLst/>
              <a:rect l="l" t="t" r="r" b="b"/>
              <a:pathLst>
                <a:path w="1295400" h="647700">
                  <a:moveTo>
                    <a:pt x="129540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1295400" y="647700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877812" y="1988819"/>
              <a:ext cx="1295400" cy="647700"/>
            </a:xfrm>
            <a:custGeom>
              <a:avLst/>
              <a:gdLst/>
              <a:ahLst/>
              <a:cxnLst/>
              <a:rect l="l" t="t" r="r" b="b"/>
              <a:pathLst>
                <a:path w="1295400" h="647700">
                  <a:moveTo>
                    <a:pt x="0" y="647700"/>
                  </a:moveTo>
                  <a:lnTo>
                    <a:pt x="1295400" y="647700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021068" y="2060447"/>
              <a:ext cx="1009015" cy="504825"/>
            </a:xfrm>
            <a:custGeom>
              <a:avLst/>
              <a:gdLst/>
              <a:ahLst/>
              <a:cxnLst/>
              <a:rect l="l" t="t" r="r" b="b"/>
              <a:pathLst>
                <a:path w="1009015" h="504825">
                  <a:moveTo>
                    <a:pt x="318515" y="149351"/>
                  </a:moveTo>
                  <a:lnTo>
                    <a:pt x="716279" y="149351"/>
                  </a:lnTo>
                  <a:lnTo>
                    <a:pt x="716279" y="0"/>
                  </a:lnTo>
                  <a:lnTo>
                    <a:pt x="318515" y="0"/>
                  </a:lnTo>
                  <a:lnTo>
                    <a:pt x="318515" y="149351"/>
                  </a:lnTo>
                  <a:close/>
                </a:path>
                <a:path w="1009015" h="504825">
                  <a:moveTo>
                    <a:pt x="0" y="504443"/>
                  </a:moveTo>
                  <a:lnTo>
                    <a:pt x="399288" y="504443"/>
                  </a:lnTo>
                  <a:lnTo>
                    <a:pt x="399288" y="356615"/>
                  </a:lnTo>
                  <a:lnTo>
                    <a:pt x="0" y="356615"/>
                  </a:lnTo>
                  <a:lnTo>
                    <a:pt x="0" y="504443"/>
                  </a:lnTo>
                  <a:close/>
                </a:path>
                <a:path w="1009015" h="504825">
                  <a:moveTo>
                    <a:pt x="609600" y="504443"/>
                  </a:moveTo>
                  <a:lnTo>
                    <a:pt x="1008888" y="504443"/>
                  </a:lnTo>
                  <a:lnTo>
                    <a:pt x="1008888" y="356615"/>
                  </a:lnTo>
                  <a:lnTo>
                    <a:pt x="609600" y="356615"/>
                  </a:lnTo>
                  <a:lnTo>
                    <a:pt x="609600" y="504443"/>
                  </a:lnTo>
                  <a:close/>
                </a:path>
              </a:pathLst>
            </a:custGeom>
            <a:ln w="12192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232904" y="2204592"/>
              <a:ext cx="584200" cy="212725"/>
            </a:xfrm>
            <a:custGeom>
              <a:avLst/>
              <a:gdLst/>
              <a:ahLst/>
              <a:cxnLst/>
              <a:rect l="l" t="t" r="r" b="b"/>
              <a:pathLst>
                <a:path w="584200" h="212725">
                  <a:moveTo>
                    <a:pt x="583692" y="212471"/>
                  </a:moveTo>
                  <a:lnTo>
                    <a:pt x="566864" y="180848"/>
                  </a:lnTo>
                  <a:lnTo>
                    <a:pt x="543687" y="137287"/>
                  </a:lnTo>
                  <a:lnTo>
                    <a:pt x="525310" y="163055"/>
                  </a:lnTo>
                  <a:lnTo>
                    <a:pt x="296291" y="0"/>
                  </a:lnTo>
                  <a:lnTo>
                    <a:pt x="292608" y="5207"/>
                  </a:lnTo>
                  <a:lnTo>
                    <a:pt x="288925" y="0"/>
                  </a:lnTo>
                  <a:lnTo>
                    <a:pt x="58496" y="163220"/>
                  </a:lnTo>
                  <a:lnTo>
                    <a:pt x="40132" y="137287"/>
                  </a:lnTo>
                  <a:lnTo>
                    <a:pt x="0" y="212471"/>
                  </a:lnTo>
                  <a:lnTo>
                    <a:pt x="84201" y="199517"/>
                  </a:lnTo>
                  <a:lnTo>
                    <a:pt x="71069" y="180975"/>
                  </a:lnTo>
                  <a:lnTo>
                    <a:pt x="65862" y="173634"/>
                  </a:lnTo>
                  <a:lnTo>
                    <a:pt x="292595" y="13030"/>
                  </a:lnTo>
                  <a:lnTo>
                    <a:pt x="517906" y="173443"/>
                  </a:lnTo>
                  <a:lnTo>
                    <a:pt x="499491" y="199263"/>
                  </a:lnTo>
                  <a:lnTo>
                    <a:pt x="583692" y="2124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516624" y="1629155"/>
              <a:ext cx="1295400" cy="647700"/>
            </a:xfrm>
            <a:custGeom>
              <a:avLst/>
              <a:gdLst/>
              <a:ahLst/>
              <a:cxnLst/>
              <a:rect l="l" t="t" r="r" b="b"/>
              <a:pathLst>
                <a:path w="1295400" h="647700">
                  <a:moveTo>
                    <a:pt x="129540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1295400" y="647700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516624" y="1629155"/>
              <a:ext cx="1295400" cy="647700"/>
            </a:xfrm>
            <a:custGeom>
              <a:avLst/>
              <a:gdLst/>
              <a:ahLst/>
              <a:cxnLst/>
              <a:rect l="l" t="t" r="r" b="b"/>
              <a:pathLst>
                <a:path w="1295400" h="647700">
                  <a:moveTo>
                    <a:pt x="0" y="647700"/>
                  </a:moveTo>
                  <a:lnTo>
                    <a:pt x="1295400" y="647700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661404" y="1700783"/>
              <a:ext cx="1007744" cy="504825"/>
            </a:xfrm>
            <a:custGeom>
              <a:avLst/>
              <a:gdLst/>
              <a:ahLst/>
              <a:cxnLst/>
              <a:rect l="l" t="t" r="r" b="b"/>
              <a:pathLst>
                <a:path w="1007745" h="504825">
                  <a:moveTo>
                    <a:pt x="318516" y="147827"/>
                  </a:moveTo>
                  <a:lnTo>
                    <a:pt x="716280" y="147827"/>
                  </a:lnTo>
                  <a:lnTo>
                    <a:pt x="716280" y="0"/>
                  </a:lnTo>
                  <a:lnTo>
                    <a:pt x="318516" y="0"/>
                  </a:lnTo>
                  <a:lnTo>
                    <a:pt x="318516" y="147827"/>
                  </a:lnTo>
                  <a:close/>
                </a:path>
                <a:path w="1007745" h="504825">
                  <a:moveTo>
                    <a:pt x="0" y="504443"/>
                  </a:moveTo>
                  <a:lnTo>
                    <a:pt x="397764" y="504443"/>
                  </a:lnTo>
                  <a:lnTo>
                    <a:pt x="397764" y="355091"/>
                  </a:lnTo>
                  <a:lnTo>
                    <a:pt x="0" y="355091"/>
                  </a:lnTo>
                  <a:lnTo>
                    <a:pt x="0" y="504443"/>
                  </a:lnTo>
                  <a:close/>
                </a:path>
                <a:path w="1007745" h="504825">
                  <a:moveTo>
                    <a:pt x="609600" y="504443"/>
                  </a:moveTo>
                  <a:lnTo>
                    <a:pt x="1007364" y="504443"/>
                  </a:lnTo>
                  <a:lnTo>
                    <a:pt x="1007364" y="355091"/>
                  </a:lnTo>
                  <a:lnTo>
                    <a:pt x="609600" y="355091"/>
                  </a:lnTo>
                  <a:lnTo>
                    <a:pt x="609600" y="504443"/>
                  </a:lnTo>
                  <a:close/>
                </a:path>
              </a:pathLst>
            </a:custGeom>
            <a:ln w="12192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873240" y="1843404"/>
              <a:ext cx="584200" cy="212725"/>
            </a:xfrm>
            <a:custGeom>
              <a:avLst/>
              <a:gdLst/>
              <a:ahLst/>
              <a:cxnLst/>
              <a:rect l="l" t="t" r="r" b="b"/>
              <a:pathLst>
                <a:path w="584200" h="212725">
                  <a:moveTo>
                    <a:pt x="583692" y="212471"/>
                  </a:moveTo>
                  <a:lnTo>
                    <a:pt x="566877" y="180975"/>
                  </a:lnTo>
                  <a:lnTo>
                    <a:pt x="543560" y="137287"/>
                  </a:lnTo>
                  <a:lnTo>
                    <a:pt x="525183" y="163220"/>
                  </a:lnTo>
                  <a:lnTo>
                    <a:pt x="294767" y="0"/>
                  </a:lnTo>
                  <a:lnTo>
                    <a:pt x="291084" y="5207"/>
                  </a:lnTo>
                  <a:lnTo>
                    <a:pt x="287401" y="0"/>
                  </a:lnTo>
                  <a:lnTo>
                    <a:pt x="58369" y="163055"/>
                  </a:lnTo>
                  <a:lnTo>
                    <a:pt x="40005" y="137287"/>
                  </a:lnTo>
                  <a:lnTo>
                    <a:pt x="0" y="212471"/>
                  </a:lnTo>
                  <a:lnTo>
                    <a:pt x="84201" y="199263"/>
                  </a:lnTo>
                  <a:lnTo>
                    <a:pt x="71056" y="180848"/>
                  </a:lnTo>
                  <a:lnTo>
                    <a:pt x="65773" y="173443"/>
                  </a:lnTo>
                  <a:lnTo>
                    <a:pt x="291084" y="13030"/>
                  </a:lnTo>
                  <a:lnTo>
                    <a:pt x="517817" y="173634"/>
                  </a:lnTo>
                  <a:lnTo>
                    <a:pt x="499491" y="199517"/>
                  </a:lnTo>
                  <a:lnTo>
                    <a:pt x="583692" y="2124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6165341" y="2904261"/>
            <a:ext cx="2585085" cy="124523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600" b="1" spc="-20" dirty="0">
                <a:latin typeface="Arial"/>
                <a:cs typeface="Arial"/>
              </a:rPr>
              <a:t>Шаблоны</a:t>
            </a:r>
            <a:r>
              <a:rPr sz="1600" spc="-20" dirty="0">
                <a:latin typeface="Microsoft Sans Serif"/>
                <a:cs typeface="Microsoft Sans Serif"/>
              </a:rPr>
              <a:t>: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i="1" spc="-5" dirty="0">
                <a:latin typeface="Arial"/>
                <a:cs typeface="Arial"/>
              </a:rPr>
              <a:t>Ранее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разработанные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i="1" spc="-15" dirty="0">
                <a:latin typeface="Arial"/>
                <a:cs typeface="Arial"/>
              </a:rPr>
              <a:t>элементы </a:t>
            </a:r>
            <a:r>
              <a:rPr sz="1600" i="1" spc="5" dirty="0">
                <a:latin typeface="Arial"/>
                <a:cs typeface="Arial"/>
              </a:rPr>
              <a:t>WBS </a:t>
            </a:r>
            <a:r>
              <a:rPr sz="1600" i="1" spc="-15" dirty="0">
                <a:latin typeface="Arial"/>
                <a:cs typeface="Arial"/>
              </a:rPr>
              <a:t>различной </a:t>
            </a:r>
            <a:r>
              <a:rPr sz="1600" i="1" spc="-43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степени детализации.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856988" y="2200655"/>
            <a:ext cx="1304925" cy="513715"/>
            <a:chOff x="4856988" y="2200655"/>
            <a:chExt cx="1304925" cy="513715"/>
          </a:xfrm>
        </p:grpSpPr>
        <p:pic>
          <p:nvPicPr>
            <p:cNvPr id="51" name="object 5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1560" y="2205227"/>
              <a:ext cx="1295400" cy="50444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861560" y="2205227"/>
              <a:ext cx="1295400" cy="504825"/>
            </a:xfrm>
            <a:custGeom>
              <a:avLst/>
              <a:gdLst/>
              <a:ahLst/>
              <a:cxnLst/>
              <a:rect l="l" t="t" r="r" b="b"/>
              <a:pathLst>
                <a:path w="1295400" h="504825">
                  <a:moveTo>
                    <a:pt x="0" y="252222"/>
                  </a:moveTo>
                  <a:lnTo>
                    <a:pt x="323595" y="0"/>
                  </a:lnTo>
                  <a:lnTo>
                    <a:pt x="323595" y="126111"/>
                  </a:lnTo>
                  <a:lnTo>
                    <a:pt x="1295400" y="126111"/>
                  </a:lnTo>
                  <a:lnTo>
                    <a:pt x="1295400" y="378333"/>
                  </a:lnTo>
                  <a:lnTo>
                    <a:pt x="323595" y="378333"/>
                  </a:lnTo>
                  <a:lnTo>
                    <a:pt x="323595" y="504444"/>
                  </a:lnTo>
                  <a:lnTo>
                    <a:pt x="0" y="25222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Принципы</a:t>
            </a:r>
            <a:r>
              <a:rPr spc="-15" dirty="0"/>
              <a:t> </a:t>
            </a:r>
            <a:r>
              <a:rPr spc="-5" dirty="0"/>
              <a:t>построения</a:t>
            </a:r>
            <a:r>
              <a:rPr spc="-15" dirty="0"/>
              <a:t> </a:t>
            </a:r>
            <a:r>
              <a:rPr spc="-5" dirty="0"/>
              <a:t>WBS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1278" y="1239138"/>
            <a:ext cx="6504305" cy="64833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«Продуктовый подход» - </a:t>
            </a:r>
            <a:r>
              <a:rPr sz="2000" spc="-5" dirty="0">
                <a:latin typeface="Times New Roman"/>
                <a:cs typeface="Times New Roman"/>
              </a:rPr>
              <a:t>построение </a:t>
            </a:r>
            <a:r>
              <a:rPr sz="2000" spc="5" dirty="0">
                <a:latin typeface="Times New Roman"/>
                <a:cs typeface="Times New Roman"/>
              </a:rPr>
              <a:t>WBS </a:t>
            </a:r>
            <a:r>
              <a:rPr sz="2000" spc="-5" dirty="0">
                <a:latin typeface="Times New Roman"/>
                <a:cs typeface="Times New Roman"/>
              </a:rPr>
              <a:t>по компонентам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продукции </a:t>
            </a:r>
            <a:r>
              <a:rPr sz="2000" dirty="0">
                <a:latin typeface="Times New Roman"/>
                <a:cs typeface="Times New Roman"/>
              </a:rPr>
              <a:t>проекта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67443" y="2260709"/>
            <a:ext cx="5948680" cy="262255"/>
            <a:chOff x="2467443" y="2260709"/>
            <a:chExt cx="5948680" cy="262255"/>
          </a:xfrm>
        </p:grpSpPr>
        <p:sp>
          <p:nvSpPr>
            <p:cNvPr id="5" name="object 5"/>
            <p:cNvSpPr/>
            <p:nvPr/>
          </p:nvSpPr>
          <p:spPr>
            <a:xfrm>
              <a:off x="4833605" y="2264202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60">
                  <a:moveTo>
                    <a:pt x="0" y="0"/>
                  </a:moveTo>
                  <a:lnTo>
                    <a:pt x="0" y="136927"/>
                  </a:lnTo>
                </a:path>
              </a:pathLst>
            </a:custGeom>
            <a:ln w="69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47497" y="2401129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10">
                  <a:moveTo>
                    <a:pt x="0" y="0"/>
                  </a:moveTo>
                  <a:lnTo>
                    <a:pt x="0" y="117971"/>
                  </a:lnTo>
                </a:path>
              </a:pathLst>
            </a:custGeom>
            <a:ln w="69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72523" y="2401129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10">
                  <a:moveTo>
                    <a:pt x="0" y="0"/>
                  </a:moveTo>
                  <a:lnTo>
                    <a:pt x="0" y="117971"/>
                  </a:lnTo>
                </a:path>
              </a:pathLst>
            </a:custGeom>
            <a:ln w="69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60389" y="2401129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10">
                  <a:moveTo>
                    <a:pt x="0" y="0"/>
                  </a:moveTo>
                  <a:lnTo>
                    <a:pt x="0" y="117971"/>
                  </a:lnTo>
                </a:path>
              </a:pathLst>
            </a:custGeom>
            <a:ln w="69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72523" y="2401129"/>
              <a:ext cx="2375535" cy="0"/>
            </a:xfrm>
            <a:custGeom>
              <a:avLst/>
              <a:gdLst/>
              <a:ahLst/>
              <a:cxnLst/>
              <a:rect l="l" t="t" r="r" b="b"/>
              <a:pathLst>
                <a:path w="2375535">
                  <a:moveTo>
                    <a:pt x="0" y="0"/>
                  </a:moveTo>
                  <a:lnTo>
                    <a:pt x="1187865" y="0"/>
                  </a:lnTo>
                </a:path>
                <a:path w="2375535">
                  <a:moveTo>
                    <a:pt x="1187865" y="0"/>
                  </a:moveTo>
                  <a:lnTo>
                    <a:pt x="2361081" y="0"/>
                  </a:lnTo>
                </a:path>
                <a:path w="2375535">
                  <a:moveTo>
                    <a:pt x="2361081" y="0"/>
                  </a:moveTo>
                  <a:lnTo>
                    <a:pt x="2374973" y="0"/>
                  </a:lnTo>
                </a:path>
              </a:pathLst>
            </a:custGeom>
            <a:ln w="85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35362" y="2401129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10">
                  <a:moveTo>
                    <a:pt x="0" y="0"/>
                  </a:moveTo>
                  <a:lnTo>
                    <a:pt x="0" y="117971"/>
                  </a:lnTo>
                </a:path>
              </a:pathLst>
            </a:custGeom>
            <a:ln w="69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47497" y="2401129"/>
              <a:ext cx="1188085" cy="0"/>
            </a:xfrm>
            <a:custGeom>
              <a:avLst/>
              <a:gdLst/>
              <a:ahLst/>
              <a:cxnLst/>
              <a:rect l="l" t="t" r="r" b="b"/>
              <a:pathLst>
                <a:path w="1188085">
                  <a:moveTo>
                    <a:pt x="0" y="0"/>
                  </a:moveTo>
                  <a:lnTo>
                    <a:pt x="1187865" y="0"/>
                  </a:lnTo>
                </a:path>
              </a:pathLst>
            </a:custGeom>
            <a:ln w="101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22975" y="2401129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10">
                  <a:moveTo>
                    <a:pt x="0" y="0"/>
                  </a:moveTo>
                  <a:lnTo>
                    <a:pt x="0" y="117971"/>
                  </a:lnTo>
                </a:path>
              </a:pathLst>
            </a:custGeom>
            <a:ln w="69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35362" y="2401129"/>
              <a:ext cx="1188085" cy="0"/>
            </a:xfrm>
            <a:custGeom>
              <a:avLst/>
              <a:gdLst/>
              <a:ahLst/>
              <a:cxnLst/>
              <a:rect l="l" t="t" r="r" b="b"/>
              <a:pathLst>
                <a:path w="1188084">
                  <a:moveTo>
                    <a:pt x="0" y="0"/>
                  </a:moveTo>
                  <a:lnTo>
                    <a:pt x="1187613" y="0"/>
                  </a:lnTo>
                </a:path>
              </a:pathLst>
            </a:custGeom>
            <a:ln w="101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10841" y="2401129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10">
                  <a:moveTo>
                    <a:pt x="0" y="0"/>
                  </a:moveTo>
                  <a:lnTo>
                    <a:pt x="0" y="117971"/>
                  </a:lnTo>
                </a:path>
              </a:pathLst>
            </a:custGeom>
            <a:ln w="69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22975" y="2401129"/>
              <a:ext cx="1188085" cy="0"/>
            </a:xfrm>
            <a:custGeom>
              <a:avLst/>
              <a:gdLst/>
              <a:ahLst/>
              <a:cxnLst/>
              <a:rect l="l" t="t" r="r" b="b"/>
              <a:pathLst>
                <a:path w="1188084">
                  <a:moveTo>
                    <a:pt x="0" y="0"/>
                  </a:moveTo>
                  <a:lnTo>
                    <a:pt x="1187865" y="0"/>
                  </a:lnTo>
                </a:path>
              </a:pathLst>
            </a:custGeom>
            <a:ln w="101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988996" y="2541439"/>
            <a:ext cx="970915" cy="369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1100" spc="-215" dirty="0">
                <a:latin typeface="Microsoft Sans Serif"/>
                <a:cs typeface="Microsoft Sans Serif"/>
              </a:rPr>
              <a:t>Квалифицированный</a:t>
            </a:r>
            <a:endParaRPr sz="11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100" spc="-195" dirty="0">
                <a:latin typeface="Microsoft Sans Serif"/>
                <a:cs typeface="Microsoft Sans Serif"/>
              </a:rPr>
              <a:t>персонал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929131" y="2519101"/>
            <a:ext cx="1090930" cy="437515"/>
          </a:xfrm>
          <a:custGeom>
            <a:avLst/>
            <a:gdLst/>
            <a:ahLst/>
            <a:cxnLst/>
            <a:rect l="l" t="t" r="r" b="b"/>
            <a:pathLst>
              <a:path w="1090930" h="437514">
                <a:moveTo>
                  <a:pt x="0" y="0"/>
                </a:moveTo>
                <a:lnTo>
                  <a:pt x="1090598" y="0"/>
                </a:lnTo>
                <a:lnTo>
                  <a:pt x="1090598" y="437101"/>
                </a:lnTo>
                <a:lnTo>
                  <a:pt x="0" y="437101"/>
                </a:lnTo>
                <a:lnTo>
                  <a:pt x="0" y="0"/>
                </a:lnTo>
              </a:path>
            </a:pathLst>
          </a:custGeom>
          <a:ln w="9677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408499" y="2541439"/>
            <a:ext cx="500380" cy="369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305" dirty="0">
                <a:latin typeface="Microsoft Sans Serif"/>
                <a:cs typeface="Microsoft Sans Serif"/>
              </a:rPr>
              <a:t>К</a:t>
            </a:r>
            <a:r>
              <a:rPr sz="1100" spc="-200" dirty="0">
                <a:latin typeface="Microsoft Sans Serif"/>
                <a:cs typeface="Microsoft Sans Serif"/>
              </a:rPr>
              <a:t>ух</a:t>
            </a:r>
            <a:r>
              <a:rPr sz="1100" spc="-210" dirty="0">
                <a:latin typeface="Microsoft Sans Serif"/>
                <a:cs typeface="Microsoft Sans Serif"/>
              </a:rPr>
              <a:t>нонн</a:t>
            </a:r>
            <a:r>
              <a:rPr sz="1100" spc="-250" dirty="0">
                <a:latin typeface="Microsoft Sans Serif"/>
                <a:cs typeface="Microsoft Sans Serif"/>
              </a:rPr>
              <a:t>ы</a:t>
            </a:r>
            <a:r>
              <a:rPr sz="1100" spc="-185" dirty="0">
                <a:latin typeface="Microsoft Sans Serif"/>
                <a:cs typeface="Microsoft Sans Serif"/>
              </a:rPr>
              <a:t>й</a:t>
            </a:r>
            <a:endParaRPr sz="1100">
              <a:latin typeface="Microsoft Sans Serif"/>
              <a:cs typeface="Microsoft Sans Serif"/>
            </a:endParaRPr>
          </a:p>
          <a:p>
            <a:pPr marL="88900">
              <a:lnSpc>
                <a:spcPct val="100000"/>
              </a:lnSpc>
              <a:spcBef>
                <a:spcPts val="45"/>
              </a:spcBef>
            </a:pPr>
            <a:r>
              <a:rPr sz="1100" spc="-210" dirty="0">
                <a:latin typeface="Microsoft Sans Serif"/>
                <a:cs typeface="Microsoft Sans Serif"/>
              </a:rPr>
              <a:t>модуль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12625" y="2514021"/>
            <a:ext cx="6124575" cy="3385820"/>
            <a:chOff x="812625" y="2514021"/>
            <a:chExt cx="6124575" cy="3385820"/>
          </a:xfrm>
        </p:grpSpPr>
        <p:sp>
          <p:nvSpPr>
            <p:cNvPr id="20" name="object 20"/>
            <p:cNvSpPr/>
            <p:nvPr/>
          </p:nvSpPr>
          <p:spPr>
            <a:xfrm>
              <a:off x="3116289" y="2519101"/>
              <a:ext cx="1090930" cy="437515"/>
            </a:xfrm>
            <a:custGeom>
              <a:avLst/>
              <a:gdLst/>
              <a:ahLst/>
              <a:cxnLst/>
              <a:rect l="l" t="t" r="r" b="b"/>
              <a:pathLst>
                <a:path w="1090929" h="437514">
                  <a:moveTo>
                    <a:pt x="0" y="0"/>
                  </a:moveTo>
                  <a:lnTo>
                    <a:pt x="1090674" y="0"/>
                  </a:lnTo>
                  <a:lnTo>
                    <a:pt x="1090674" y="437101"/>
                  </a:lnTo>
                  <a:lnTo>
                    <a:pt x="0" y="437101"/>
                  </a:lnTo>
                  <a:lnTo>
                    <a:pt x="0" y="0"/>
                  </a:lnTo>
                </a:path>
              </a:pathLst>
            </a:custGeom>
            <a:ln w="967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47497" y="2957122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60">
                  <a:moveTo>
                    <a:pt x="0" y="0"/>
                  </a:moveTo>
                  <a:lnTo>
                    <a:pt x="0" y="137111"/>
                  </a:lnTo>
                </a:path>
              </a:pathLst>
            </a:custGeom>
            <a:ln w="69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49599" y="3094234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h="117475">
                  <a:moveTo>
                    <a:pt x="0" y="0"/>
                  </a:moveTo>
                  <a:lnTo>
                    <a:pt x="0" y="116867"/>
                  </a:lnTo>
                </a:path>
              </a:pathLst>
            </a:custGeom>
            <a:ln w="69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95264" y="3094234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h="117475">
                  <a:moveTo>
                    <a:pt x="0" y="0"/>
                  </a:moveTo>
                  <a:lnTo>
                    <a:pt x="0" y="116867"/>
                  </a:lnTo>
                </a:path>
              </a:pathLst>
            </a:custGeom>
            <a:ln w="69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40425" y="3094234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h="117475">
                  <a:moveTo>
                    <a:pt x="0" y="0"/>
                  </a:moveTo>
                  <a:lnTo>
                    <a:pt x="0" y="116867"/>
                  </a:lnTo>
                </a:path>
              </a:pathLst>
            </a:custGeom>
            <a:ln w="69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86342" y="3094234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h="117475">
                  <a:moveTo>
                    <a:pt x="0" y="0"/>
                  </a:moveTo>
                  <a:lnTo>
                    <a:pt x="0" y="116867"/>
                  </a:lnTo>
                </a:path>
              </a:pathLst>
            </a:custGeom>
            <a:ln w="69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32008" y="3094234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h="117475">
                  <a:moveTo>
                    <a:pt x="0" y="0"/>
                  </a:moveTo>
                  <a:lnTo>
                    <a:pt x="0" y="116867"/>
                  </a:lnTo>
                </a:path>
              </a:pathLst>
            </a:custGeom>
            <a:ln w="69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749599" y="3094234"/>
              <a:ext cx="4182745" cy="0"/>
            </a:xfrm>
            <a:custGeom>
              <a:avLst/>
              <a:gdLst/>
              <a:ahLst/>
              <a:cxnLst/>
              <a:rect l="l" t="t" r="r" b="b"/>
              <a:pathLst>
                <a:path w="4182745">
                  <a:moveTo>
                    <a:pt x="0" y="0"/>
                  </a:moveTo>
                  <a:lnTo>
                    <a:pt x="1045665" y="0"/>
                  </a:lnTo>
                </a:path>
                <a:path w="4182745">
                  <a:moveTo>
                    <a:pt x="1045665" y="0"/>
                  </a:moveTo>
                  <a:lnTo>
                    <a:pt x="2090825" y="0"/>
                  </a:lnTo>
                </a:path>
                <a:path w="4182745">
                  <a:moveTo>
                    <a:pt x="2090825" y="0"/>
                  </a:moveTo>
                  <a:lnTo>
                    <a:pt x="2097897" y="0"/>
                  </a:lnTo>
                </a:path>
                <a:path w="4182745">
                  <a:moveTo>
                    <a:pt x="2097897" y="0"/>
                  </a:moveTo>
                  <a:lnTo>
                    <a:pt x="3136743" y="0"/>
                  </a:lnTo>
                </a:path>
                <a:path w="4182745">
                  <a:moveTo>
                    <a:pt x="3136743" y="0"/>
                  </a:moveTo>
                  <a:lnTo>
                    <a:pt x="4182408" y="0"/>
                  </a:lnTo>
                </a:path>
              </a:pathLst>
            </a:custGeom>
            <a:ln w="85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749599" y="3649122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60">
                  <a:moveTo>
                    <a:pt x="0" y="0"/>
                  </a:moveTo>
                  <a:lnTo>
                    <a:pt x="0" y="137111"/>
                  </a:lnTo>
                </a:path>
              </a:pathLst>
            </a:custGeom>
            <a:ln w="69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74282" y="3786234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10">
                  <a:moveTo>
                    <a:pt x="0" y="0"/>
                  </a:moveTo>
                  <a:lnTo>
                    <a:pt x="0" y="117787"/>
                  </a:lnTo>
                </a:path>
              </a:pathLst>
            </a:custGeom>
            <a:ln w="69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19442" y="3786234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10">
                  <a:moveTo>
                    <a:pt x="0" y="0"/>
                  </a:moveTo>
                  <a:lnTo>
                    <a:pt x="0" y="117787"/>
                  </a:lnTo>
                </a:path>
              </a:pathLst>
            </a:custGeom>
            <a:ln w="69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74282" y="3786234"/>
              <a:ext cx="1575435" cy="0"/>
            </a:xfrm>
            <a:custGeom>
              <a:avLst/>
              <a:gdLst/>
              <a:ahLst/>
              <a:cxnLst/>
              <a:rect l="l" t="t" r="r" b="b"/>
              <a:pathLst>
                <a:path w="1575435">
                  <a:moveTo>
                    <a:pt x="0" y="0"/>
                  </a:moveTo>
                  <a:lnTo>
                    <a:pt x="1045160" y="0"/>
                  </a:lnTo>
                </a:path>
                <a:path w="1575435">
                  <a:moveTo>
                    <a:pt x="1045160" y="0"/>
                  </a:moveTo>
                  <a:lnTo>
                    <a:pt x="1575317" y="0"/>
                  </a:lnTo>
                </a:path>
              </a:pathLst>
            </a:custGeom>
            <a:ln w="85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65107" y="3786234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10">
                  <a:moveTo>
                    <a:pt x="0" y="0"/>
                  </a:moveTo>
                  <a:lnTo>
                    <a:pt x="0" y="117787"/>
                  </a:lnTo>
                </a:path>
              </a:pathLst>
            </a:custGeom>
            <a:ln w="69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49599" y="3786234"/>
              <a:ext cx="515620" cy="0"/>
            </a:xfrm>
            <a:custGeom>
              <a:avLst/>
              <a:gdLst/>
              <a:ahLst/>
              <a:cxnLst/>
              <a:rect l="l" t="t" r="r" b="b"/>
              <a:pathLst>
                <a:path w="515620">
                  <a:moveTo>
                    <a:pt x="0" y="0"/>
                  </a:moveTo>
                  <a:lnTo>
                    <a:pt x="515507" y="0"/>
                  </a:lnTo>
                </a:path>
              </a:pathLst>
            </a:custGeom>
            <a:ln w="101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311025" y="3786234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10">
                  <a:moveTo>
                    <a:pt x="0" y="0"/>
                  </a:moveTo>
                  <a:lnTo>
                    <a:pt x="0" y="117787"/>
                  </a:lnTo>
                </a:path>
              </a:pathLst>
            </a:custGeom>
            <a:ln w="69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65107" y="3786234"/>
              <a:ext cx="1046480" cy="0"/>
            </a:xfrm>
            <a:custGeom>
              <a:avLst/>
              <a:gdLst/>
              <a:ahLst/>
              <a:cxnLst/>
              <a:rect l="l" t="t" r="r" b="b"/>
              <a:pathLst>
                <a:path w="1046479">
                  <a:moveTo>
                    <a:pt x="0" y="0"/>
                  </a:moveTo>
                  <a:lnTo>
                    <a:pt x="1045917" y="0"/>
                  </a:lnTo>
                </a:path>
              </a:pathLst>
            </a:custGeom>
            <a:ln w="101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17705" y="4342042"/>
              <a:ext cx="0" cy="473075"/>
            </a:xfrm>
            <a:custGeom>
              <a:avLst/>
              <a:gdLst/>
              <a:ahLst/>
              <a:cxnLst/>
              <a:rect l="l" t="t" r="r" b="b"/>
              <a:pathLst>
                <a:path h="473075">
                  <a:moveTo>
                    <a:pt x="0" y="0"/>
                  </a:moveTo>
                  <a:lnTo>
                    <a:pt x="0" y="472989"/>
                  </a:lnTo>
                </a:path>
              </a:pathLst>
            </a:custGeom>
            <a:ln w="69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17705" y="4815031"/>
              <a:ext cx="80010" cy="0"/>
            </a:xfrm>
            <a:custGeom>
              <a:avLst/>
              <a:gdLst/>
              <a:ahLst/>
              <a:cxnLst/>
              <a:rect l="l" t="t" r="r" b="b"/>
              <a:pathLst>
                <a:path w="80009">
                  <a:moveTo>
                    <a:pt x="0" y="0"/>
                  </a:moveTo>
                  <a:lnTo>
                    <a:pt x="79523" y="0"/>
                  </a:lnTo>
                </a:path>
              </a:pathLst>
            </a:custGeom>
            <a:ln w="101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17705" y="5355196"/>
              <a:ext cx="80010" cy="0"/>
            </a:xfrm>
            <a:custGeom>
              <a:avLst/>
              <a:gdLst/>
              <a:ahLst/>
              <a:cxnLst/>
              <a:rect l="l" t="t" r="r" b="b"/>
              <a:pathLst>
                <a:path w="80009">
                  <a:moveTo>
                    <a:pt x="0" y="0"/>
                  </a:moveTo>
                  <a:lnTo>
                    <a:pt x="79523" y="0"/>
                  </a:lnTo>
                </a:path>
              </a:pathLst>
            </a:custGeom>
            <a:ln w="101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17705" y="4815031"/>
              <a:ext cx="0" cy="540385"/>
            </a:xfrm>
            <a:custGeom>
              <a:avLst/>
              <a:gdLst/>
              <a:ahLst/>
              <a:cxnLst/>
              <a:rect l="l" t="t" r="r" b="b"/>
              <a:pathLst>
                <a:path h="540385">
                  <a:moveTo>
                    <a:pt x="0" y="0"/>
                  </a:moveTo>
                  <a:lnTo>
                    <a:pt x="0" y="540164"/>
                  </a:lnTo>
                </a:path>
              </a:pathLst>
            </a:custGeom>
            <a:ln w="69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17705" y="5894441"/>
              <a:ext cx="80010" cy="0"/>
            </a:xfrm>
            <a:custGeom>
              <a:avLst/>
              <a:gdLst/>
              <a:ahLst/>
              <a:cxnLst/>
              <a:rect l="l" t="t" r="r" b="b"/>
              <a:pathLst>
                <a:path w="80009">
                  <a:moveTo>
                    <a:pt x="0" y="0"/>
                  </a:moveTo>
                  <a:lnTo>
                    <a:pt x="79523" y="0"/>
                  </a:lnTo>
                </a:path>
              </a:pathLst>
            </a:custGeom>
            <a:ln w="101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17705" y="5355196"/>
              <a:ext cx="0" cy="539750"/>
            </a:xfrm>
            <a:custGeom>
              <a:avLst/>
              <a:gdLst/>
              <a:ahLst/>
              <a:cxnLst/>
              <a:rect l="l" t="t" r="r" b="b"/>
              <a:pathLst>
                <a:path h="539750">
                  <a:moveTo>
                    <a:pt x="0" y="0"/>
                  </a:moveTo>
                  <a:lnTo>
                    <a:pt x="0" y="539244"/>
                  </a:lnTo>
                </a:path>
              </a:pathLst>
            </a:custGeom>
            <a:ln w="69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915454" y="4619279"/>
            <a:ext cx="911860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340" dirty="0">
                <a:latin typeface="Microsoft Sans Serif"/>
                <a:cs typeface="Microsoft Sans Serif"/>
              </a:rPr>
              <a:t>Д</a:t>
            </a:r>
            <a:r>
              <a:rPr sz="1100" spc="-204" dirty="0">
                <a:latin typeface="Microsoft Sans Serif"/>
                <a:cs typeface="Microsoft Sans Serif"/>
              </a:rPr>
              <a:t>в</a:t>
            </a:r>
            <a:r>
              <a:rPr sz="1100" spc="-200" dirty="0">
                <a:latin typeface="Microsoft Sans Serif"/>
                <a:cs typeface="Microsoft Sans Serif"/>
              </a:rPr>
              <a:t>ух</a:t>
            </a:r>
            <a:r>
              <a:rPr sz="1100" spc="-275" dirty="0">
                <a:latin typeface="Microsoft Sans Serif"/>
                <a:cs typeface="Microsoft Sans Serif"/>
              </a:rPr>
              <a:t>м</a:t>
            </a:r>
            <a:r>
              <a:rPr sz="1100" spc="-210" dirty="0">
                <a:latin typeface="Microsoft Sans Serif"/>
                <a:cs typeface="Microsoft Sans Serif"/>
              </a:rPr>
              <a:t>е</a:t>
            </a:r>
            <a:r>
              <a:rPr sz="1100" spc="-170" dirty="0">
                <a:latin typeface="Microsoft Sans Serif"/>
                <a:cs typeface="Microsoft Sans Serif"/>
              </a:rPr>
              <a:t>с</a:t>
            </a:r>
            <a:r>
              <a:rPr sz="1100" spc="-155" dirty="0">
                <a:latin typeface="Microsoft Sans Serif"/>
                <a:cs typeface="Microsoft Sans Serif"/>
              </a:rPr>
              <a:t>т</a:t>
            </a:r>
            <a:r>
              <a:rPr sz="1100" spc="-204" dirty="0">
                <a:latin typeface="Microsoft Sans Serif"/>
                <a:cs typeface="Microsoft Sans Serif"/>
              </a:rPr>
              <a:t>н</a:t>
            </a:r>
            <a:r>
              <a:rPr sz="1100" spc="-245" dirty="0">
                <a:latin typeface="Microsoft Sans Serif"/>
                <a:cs typeface="Microsoft Sans Serif"/>
              </a:rPr>
              <a:t>ы</a:t>
            </a:r>
            <a:r>
              <a:rPr sz="1100" spc="-185" dirty="0">
                <a:latin typeface="Microsoft Sans Serif"/>
                <a:cs typeface="Microsoft Sans Serif"/>
              </a:rPr>
              <a:t>е</a:t>
            </a:r>
            <a:r>
              <a:rPr sz="1100" spc="-100" dirty="0">
                <a:latin typeface="Microsoft Sans Serif"/>
                <a:cs typeface="Microsoft Sans Serif"/>
              </a:rPr>
              <a:t> </a:t>
            </a:r>
            <a:r>
              <a:rPr sz="1100" spc="-170" dirty="0">
                <a:latin typeface="Microsoft Sans Serif"/>
                <a:cs typeface="Microsoft Sans Serif"/>
              </a:rPr>
              <a:t>с</a:t>
            </a:r>
            <a:r>
              <a:rPr sz="1100" spc="-155" dirty="0">
                <a:latin typeface="Microsoft Sans Serif"/>
                <a:cs typeface="Microsoft Sans Serif"/>
              </a:rPr>
              <a:t>т</a:t>
            </a:r>
            <a:r>
              <a:rPr sz="1100" spc="-210" dirty="0">
                <a:latin typeface="Microsoft Sans Serif"/>
                <a:cs typeface="Microsoft Sans Serif"/>
              </a:rPr>
              <a:t>о</a:t>
            </a:r>
            <a:r>
              <a:rPr sz="1100" spc="-195" dirty="0">
                <a:latin typeface="Microsoft Sans Serif"/>
                <a:cs typeface="Microsoft Sans Serif"/>
              </a:rPr>
              <a:t>л</a:t>
            </a:r>
            <a:r>
              <a:rPr sz="1100" spc="-235" dirty="0">
                <a:latin typeface="Microsoft Sans Serif"/>
                <a:cs typeface="Microsoft Sans Serif"/>
              </a:rPr>
              <a:t>ы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97228" y="4596021"/>
            <a:ext cx="948690" cy="438150"/>
          </a:xfrm>
          <a:custGeom>
            <a:avLst/>
            <a:gdLst/>
            <a:ahLst/>
            <a:cxnLst/>
            <a:rect l="l" t="t" r="r" b="b"/>
            <a:pathLst>
              <a:path w="948689" h="438150">
                <a:moveTo>
                  <a:pt x="0" y="0"/>
                </a:moveTo>
                <a:lnTo>
                  <a:pt x="948577" y="0"/>
                </a:lnTo>
                <a:lnTo>
                  <a:pt x="948577" y="438021"/>
                </a:lnTo>
                <a:lnTo>
                  <a:pt x="0" y="438021"/>
                </a:lnTo>
                <a:lnTo>
                  <a:pt x="0" y="0"/>
                </a:lnTo>
              </a:path>
            </a:pathLst>
          </a:custGeom>
          <a:ln w="9559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974145" y="5158523"/>
            <a:ext cx="795655" cy="369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1100" spc="-204" dirty="0">
                <a:latin typeface="Microsoft Sans Serif"/>
                <a:cs typeface="Microsoft Sans Serif"/>
              </a:rPr>
              <a:t>Четырехместные</a:t>
            </a:r>
            <a:endParaRPr sz="11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100" spc="-195" dirty="0">
                <a:latin typeface="Microsoft Sans Serif"/>
                <a:cs typeface="Microsoft Sans Serif"/>
              </a:rPr>
              <a:t>столы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97228" y="5136185"/>
            <a:ext cx="948690" cy="437515"/>
          </a:xfrm>
          <a:custGeom>
            <a:avLst/>
            <a:gdLst/>
            <a:ahLst/>
            <a:cxnLst/>
            <a:rect l="l" t="t" r="r" b="b"/>
            <a:pathLst>
              <a:path w="948689" h="437514">
                <a:moveTo>
                  <a:pt x="0" y="0"/>
                </a:moveTo>
                <a:lnTo>
                  <a:pt x="948577" y="0"/>
                </a:lnTo>
                <a:lnTo>
                  <a:pt x="948577" y="437101"/>
                </a:lnTo>
                <a:lnTo>
                  <a:pt x="0" y="437101"/>
                </a:lnTo>
                <a:lnTo>
                  <a:pt x="0" y="0"/>
                </a:lnTo>
              </a:path>
            </a:pathLst>
          </a:custGeom>
          <a:ln w="9561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994983" y="5698688"/>
            <a:ext cx="750570" cy="3695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40665" marR="5080" indent="-228600">
              <a:lnSpc>
                <a:spcPct val="103200"/>
              </a:lnSpc>
              <a:spcBef>
                <a:spcPts val="80"/>
              </a:spcBef>
            </a:pPr>
            <a:r>
              <a:rPr sz="1100" spc="-220" dirty="0">
                <a:latin typeface="Microsoft Sans Serif"/>
                <a:cs typeface="Microsoft Sans Serif"/>
              </a:rPr>
              <a:t>В</a:t>
            </a:r>
            <a:r>
              <a:rPr sz="1100" spc="-210" dirty="0">
                <a:latin typeface="Microsoft Sans Serif"/>
                <a:cs typeface="Microsoft Sans Serif"/>
              </a:rPr>
              <a:t>о</a:t>
            </a:r>
            <a:r>
              <a:rPr sz="1100" spc="-170" dirty="0">
                <a:latin typeface="Microsoft Sans Serif"/>
                <a:cs typeface="Microsoft Sans Serif"/>
              </a:rPr>
              <a:t>сь</a:t>
            </a:r>
            <a:r>
              <a:rPr sz="1100" spc="-275" dirty="0">
                <a:latin typeface="Microsoft Sans Serif"/>
                <a:cs typeface="Microsoft Sans Serif"/>
              </a:rPr>
              <a:t>м</a:t>
            </a:r>
            <a:r>
              <a:rPr sz="1100" spc="-180" dirty="0">
                <a:latin typeface="Microsoft Sans Serif"/>
                <a:cs typeface="Microsoft Sans Serif"/>
              </a:rPr>
              <a:t>и</a:t>
            </a:r>
            <a:r>
              <a:rPr sz="1100" spc="-275" dirty="0">
                <a:latin typeface="Microsoft Sans Serif"/>
                <a:cs typeface="Microsoft Sans Serif"/>
              </a:rPr>
              <a:t>м</a:t>
            </a:r>
            <a:r>
              <a:rPr sz="1100" spc="-210" dirty="0">
                <a:latin typeface="Microsoft Sans Serif"/>
                <a:cs typeface="Microsoft Sans Serif"/>
              </a:rPr>
              <a:t>е</a:t>
            </a:r>
            <a:r>
              <a:rPr sz="1100" spc="-170" dirty="0">
                <a:latin typeface="Microsoft Sans Serif"/>
                <a:cs typeface="Microsoft Sans Serif"/>
              </a:rPr>
              <a:t>с</a:t>
            </a:r>
            <a:r>
              <a:rPr sz="1100" spc="-155" dirty="0">
                <a:latin typeface="Microsoft Sans Serif"/>
                <a:cs typeface="Microsoft Sans Serif"/>
              </a:rPr>
              <a:t>т</a:t>
            </a:r>
            <a:r>
              <a:rPr sz="1100" spc="-204" dirty="0">
                <a:latin typeface="Microsoft Sans Serif"/>
                <a:cs typeface="Microsoft Sans Serif"/>
              </a:rPr>
              <a:t>н</a:t>
            </a:r>
            <a:r>
              <a:rPr sz="1100" spc="-245" dirty="0">
                <a:latin typeface="Microsoft Sans Serif"/>
                <a:cs typeface="Microsoft Sans Serif"/>
              </a:rPr>
              <a:t>ы</a:t>
            </a:r>
            <a:r>
              <a:rPr sz="1100" spc="-120" dirty="0">
                <a:latin typeface="Microsoft Sans Serif"/>
                <a:cs typeface="Microsoft Sans Serif"/>
              </a:rPr>
              <a:t>е  </a:t>
            </a:r>
            <a:r>
              <a:rPr sz="1100" spc="-195" dirty="0">
                <a:latin typeface="Microsoft Sans Serif"/>
                <a:cs typeface="Microsoft Sans Serif"/>
              </a:rPr>
              <a:t>столы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97228" y="5675430"/>
            <a:ext cx="948690" cy="438150"/>
          </a:xfrm>
          <a:custGeom>
            <a:avLst/>
            <a:gdLst/>
            <a:ahLst/>
            <a:cxnLst/>
            <a:rect l="l" t="t" r="r" b="b"/>
            <a:pathLst>
              <a:path w="948689" h="438150">
                <a:moveTo>
                  <a:pt x="0" y="0"/>
                </a:moveTo>
                <a:lnTo>
                  <a:pt x="948577" y="0"/>
                </a:lnTo>
                <a:lnTo>
                  <a:pt x="948577" y="438020"/>
                </a:lnTo>
                <a:lnTo>
                  <a:pt x="0" y="438020"/>
                </a:lnTo>
                <a:lnTo>
                  <a:pt x="0" y="0"/>
                </a:lnTo>
              </a:path>
            </a:pathLst>
          </a:custGeom>
          <a:ln w="9559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015795" y="3926359"/>
            <a:ext cx="318770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250" dirty="0">
                <a:latin typeface="Microsoft Sans Serif"/>
                <a:cs typeface="Microsoft Sans Serif"/>
              </a:rPr>
              <a:t>С</a:t>
            </a:r>
            <a:r>
              <a:rPr sz="1100" spc="-155" dirty="0">
                <a:latin typeface="Microsoft Sans Serif"/>
                <a:cs typeface="Microsoft Sans Serif"/>
              </a:rPr>
              <a:t>т</a:t>
            </a:r>
            <a:r>
              <a:rPr sz="1100" spc="-204" dirty="0">
                <a:latin typeface="Microsoft Sans Serif"/>
                <a:cs typeface="Microsoft Sans Serif"/>
              </a:rPr>
              <a:t>о</a:t>
            </a:r>
            <a:r>
              <a:rPr sz="1100" spc="-195" dirty="0">
                <a:latin typeface="Microsoft Sans Serif"/>
                <a:cs typeface="Microsoft Sans Serif"/>
              </a:rPr>
              <a:t>л</a:t>
            </a:r>
            <a:r>
              <a:rPr sz="1100" spc="-235" dirty="0">
                <a:latin typeface="Microsoft Sans Serif"/>
                <a:cs typeface="Microsoft Sans Serif"/>
              </a:rPr>
              <a:t>ы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99684" y="3904021"/>
            <a:ext cx="948690" cy="437515"/>
          </a:xfrm>
          <a:custGeom>
            <a:avLst/>
            <a:gdLst/>
            <a:ahLst/>
            <a:cxnLst/>
            <a:rect l="l" t="t" r="r" b="b"/>
            <a:pathLst>
              <a:path w="948689" h="437514">
                <a:moveTo>
                  <a:pt x="0" y="0"/>
                </a:moveTo>
                <a:lnTo>
                  <a:pt x="948581" y="0"/>
                </a:lnTo>
                <a:lnTo>
                  <a:pt x="948581" y="437101"/>
                </a:lnTo>
                <a:lnTo>
                  <a:pt x="0" y="437101"/>
                </a:lnTo>
                <a:lnTo>
                  <a:pt x="0" y="0"/>
                </a:lnTo>
              </a:path>
            </a:pathLst>
          </a:custGeom>
          <a:ln w="9561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2047695" y="3926359"/>
            <a:ext cx="344805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195" dirty="0">
                <a:latin typeface="Microsoft Sans Serif"/>
                <a:cs typeface="Microsoft Sans Serif"/>
              </a:rPr>
              <a:t>Стулья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745457" y="3904021"/>
            <a:ext cx="948690" cy="437515"/>
          </a:xfrm>
          <a:custGeom>
            <a:avLst/>
            <a:gdLst/>
            <a:ahLst/>
            <a:cxnLst/>
            <a:rect l="l" t="t" r="r" b="b"/>
            <a:pathLst>
              <a:path w="948689" h="437514">
                <a:moveTo>
                  <a:pt x="0" y="0"/>
                </a:moveTo>
                <a:lnTo>
                  <a:pt x="948600" y="0"/>
                </a:lnTo>
                <a:lnTo>
                  <a:pt x="948600" y="437101"/>
                </a:lnTo>
                <a:lnTo>
                  <a:pt x="0" y="437101"/>
                </a:lnTo>
                <a:lnTo>
                  <a:pt x="0" y="0"/>
                </a:lnTo>
              </a:path>
            </a:pathLst>
          </a:custGeom>
          <a:ln w="9561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051836" y="3926359"/>
            <a:ext cx="422909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220" dirty="0">
                <a:latin typeface="Microsoft Sans Serif"/>
                <a:cs typeface="Microsoft Sans Serif"/>
              </a:rPr>
              <a:t>В</a:t>
            </a:r>
            <a:r>
              <a:rPr sz="1100" spc="-210" dirty="0">
                <a:latin typeface="Microsoft Sans Serif"/>
                <a:cs typeface="Microsoft Sans Serif"/>
              </a:rPr>
              <a:t>е</a:t>
            </a:r>
            <a:r>
              <a:rPr sz="1100" spc="-285" dirty="0">
                <a:latin typeface="Microsoft Sans Serif"/>
                <a:cs typeface="Microsoft Sans Serif"/>
              </a:rPr>
              <a:t>ш</a:t>
            </a:r>
            <a:r>
              <a:rPr sz="1100" spc="-210" dirty="0">
                <a:latin typeface="Microsoft Sans Serif"/>
                <a:cs typeface="Microsoft Sans Serif"/>
              </a:rPr>
              <a:t>а</a:t>
            </a:r>
            <a:r>
              <a:rPr sz="1100" spc="-195" dirty="0">
                <a:latin typeface="Microsoft Sans Serif"/>
                <a:cs typeface="Microsoft Sans Serif"/>
              </a:rPr>
              <a:t>л</a:t>
            </a:r>
            <a:r>
              <a:rPr sz="1100" spc="-225" dirty="0">
                <a:latin typeface="Microsoft Sans Serif"/>
                <a:cs typeface="Microsoft Sans Serif"/>
              </a:rPr>
              <a:t>к</a:t>
            </a:r>
            <a:r>
              <a:rPr sz="1100" spc="-185" dirty="0">
                <a:latin typeface="Microsoft Sans Serif"/>
                <a:cs typeface="Microsoft Sans Serif"/>
              </a:rPr>
              <a:t>и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786169" y="3898941"/>
            <a:ext cx="1999614" cy="447675"/>
            <a:chOff x="2786169" y="3898941"/>
            <a:chExt cx="1999614" cy="447675"/>
          </a:xfrm>
        </p:grpSpPr>
        <p:sp>
          <p:nvSpPr>
            <p:cNvPr id="54" name="object 54"/>
            <p:cNvSpPr/>
            <p:nvPr/>
          </p:nvSpPr>
          <p:spPr>
            <a:xfrm>
              <a:off x="2791249" y="3904021"/>
              <a:ext cx="949325" cy="437515"/>
            </a:xfrm>
            <a:custGeom>
              <a:avLst/>
              <a:gdLst/>
              <a:ahLst/>
              <a:cxnLst/>
              <a:rect l="l" t="t" r="r" b="b"/>
              <a:pathLst>
                <a:path w="949325" h="437514">
                  <a:moveTo>
                    <a:pt x="0" y="0"/>
                  </a:moveTo>
                  <a:lnTo>
                    <a:pt x="948701" y="0"/>
                  </a:lnTo>
                  <a:lnTo>
                    <a:pt x="948701" y="437101"/>
                  </a:lnTo>
                  <a:lnTo>
                    <a:pt x="0" y="437101"/>
                  </a:lnTo>
                  <a:lnTo>
                    <a:pt x="0" y="0"/>
                  </a:lnTo>
                </a:path>
              </a:pathLst>
            </a:custGeom>
            <a:ln w="9561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836434" y="3904021"/>
              <a:ext cx="949325" cy="437515"/>
            </a:xfrm>
            <a:custGeom>
              <a:avLst/>
              <a:gdLst/>
              <a:ahLst/>
              <a:cxnLst/>
              <a:rect l="l" t="t" r="r" b="b"/>
              <a:pathLst>
                <a:path w="949325" h="437514">
                  <a:moveTo>
                    <a:pt x="949231" y="0"/>
                  </a:moveTo>
                  <a:lnTo>
                    <a:pt x="0" y="0"/>
                  </a:lnTo>
                  <a:lnTo>
                    <a:pt x="0" y="437101"/>
                  </a:lnTo>
                  <a:lnTo>
                    <a:pt x="949231" y="437101"/>
                  </a:lnTo>
                  <a:lnTo>
                    <a:pt x="9492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4031857" y="3926359"/>
            <a:ext cx="556260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225" dirty="0">
                <a:latin typeface="Microsoft Sans Serif"/>
                <a:cs typeface="Microsoft Sans Serif"/>
              </a:rPr>
              <a:t>Помещение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836434" y="3904021"/>
            <a:ext cx="949325" cy="437515"/>
          </a:xfrm>
          <a:custGeom>
            <a:avLst/>
            <a:gdLst/>
            <a:ahLst/>
            <a:cxnLst/>
            <a:rect l="l" t="t" r="r" b="b"/>
            <a:pathLst>
              <a:path w="949325" h="437514">
                <a:moveTo>
                  <a:pt x="0" y="0"/>
                </a:moveTo>
                <a:lnTo>
                  <a:pt x="949181" y="0"/>
                </a:lnTo>
                <a:lnTo>
                  <a:pt x="949181" y="437101"/>
                </a:lnTo>
                <a:lnTo>
                  <a:pt x="0" y="437101"/>
                </a:lnTo>
                <a:lnTo>
                  <a:pt x="0" y="0"/>
                </a:lnTo>
              </a:path>
            </a:pathLst>
          </a:custGeom>
          <a:ln w="9561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473715" y="3234359"/>
            <a:ext cx="551180" cy="3695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54305" marR="5080" indent="-142240">
              <a:lnSpc>
                <a:spcPct val="103200"/>
              </a:lnSpc>
              <a:spcBef>
                <a:spcPts val="80"/>
              </a:spcBef>
            </a:pPr>
            <a:r>
              <a:rPr sz="1100" spc="-240" dirty="0">
                <a:latin typeface="Microsoft Sans Serif"/>
                <a:cs typeface="Microsoft Sans Serif"/>
              </a:rPr>
              <a:t>З</a:t>
            </a:r>
            <a:r>
              <a:rPr sz="1100" spc="-210" dirty="0">
                <a:latin typeface="Microsoft Sans Serif"/>
                <a:cs typeface="Microsoft Sans Serif"/>
              </a:rPr>
              <a:t>а</a:t>
            </a:r>
            <a:r>
              <a:rPr sz="1100" spc="-180" dirty="0">
                <a:latin typeface="Microsoft Sans Serif"/>
                <a:cs typeface="Microsoft Sans Serif"/>
              </a:rPr>
              <a:t>л</a:t>
            </a:r>
            <a:r>
              <a:rPr sz="1100" spc="-100" dirty="0">
                <a:latin typeface="Microsoft Sans Serif"/>
                <a:cs typeface="Microsoft Sans Serif"/>
              </a:rPr>
              <a:t> </a:t>
            </a:r>
            <a:r>
              <a:rPr sz="1100" spc="-210" dirty="0">
                <a:latin typeface="Microsoft Sans Serif"/>
                <a:cs typeface="Microsoft Sans Serif"/>
              </a:rPr>
              <a:t>п</a:t>
            </a:r>
            <a:r>
              <a:rPr sz="1100" spc="-185" dirty="0">
                <a:latin typeface="Microsoft Sans Serif"/>
                <a:cs typeface="Microsoft Sans Serif"/>
              </a:rPr>
              <a:t>ри</a:t>
            </a:r>
            <a:r>
              <a:rPr sz="1100" spc="-204" dirty="0">
                <a:latin typeface="Microsoft Sans Serif"/>
                <a:cs typeface="Microsoft Sans Serif"/>
              </a:rPr>
              <a:t>е</a:t>
            </a:r>
            <a:r>
              <a:rPr sz="1100" spc="-275" dirty="0">
                <a:latin typeface="Microsoft Sans Serif"/>
                <a:cs typeface="Microsoft Sans Serif"/>
              </a:rPr>
              <a:t>м</a:t>
            </a:r>
            <a:r>
              <a:rPr sz="1100" spc="-120" dirty="0">
                <a:latin typeface="Microsoft Sans Serif"/>
                <a:cs typeface="Microsoft Sans Serif"/>
              </a:rPr>
              <a:t>а  </a:t>
            </a:r>
            <a:r>
              <a:rPr sz="1100" spc="-215" dirty="0">
                <a:latin typeface="Microsoft Sans Serif"/>
                <a:cs typeface="Microsoft Sans Serif"/>
              </a:rPr>
              <a:t>пищи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274983" y="3211101"/>
            <a:ext cx="949325" cy="438150"/>
          </a:xfrm>
          <a:custGeom>
            <a:avLst/>
            <a:gdLst/>
            <a:ahLst/>
            <a:cxnLst/>
            <a:rect l="l" t="t" r="r" b="b"/>
            <a:pathLst>
              <a:path w="949325" h="438150">
                <a:moveTo>
                  <a:pt x="0" y="0"/>
                </a:moveTo>
                <a:lnTo>
                  <a:pt x="948701" y="0"/>
                </a:lnTo>
                <a:lnTo>
                  <a:pt x="948701" y="438021"/>
                </a:lnTo>
                <a:lnTo>
                  <a:pt x="0" y="438021"/>
                </a:lnTo>
                <a:lnTo>
                  <a:pt x="0" y="0"/>
                </a:lnTo>
              </a:path>
            </a:pathLst>
          </a:custGeom>
          <a:ln w="9559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3460277" y="3234359"/>
            <a:ext cx="675640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254" dirty="0">
                <a:latin typeface="Microsoft Sans Serif"/>
                <a:cs typeface="Microsoft Sans Serif"/>
              </a:rPr>
              <a:t>Б</a:t>
            </a:r>
            <a:r>
              <a:rPr sz="1100" spc="-204" dirty="0">
                <a:latin typeface="Microsoft Sans Serif"/>
                <a:cs typeface="Microsoft Sans Serif"/>
              </a:rPr>
              <a:t>а</a:t>
            </a:r>
            <a:r>
              <a:rPr sz="1100" spc="-180" dirty="0">
                <a:latin typeface="Microsoft Sans Serif"/>
                <a:cs typeface="Microsoft Sans Serif"/>
              </a:rPr>
              <a:t>р</a:t>
            </a:r>
            <a:r>
              <a:rPr sz="1100" spc="-204" dirty="0">
                <a:latin typeface="Microsoft Sans Serif"/>
                <a:cs typeface="Microsoft Sans Serif"/>
              </a:rPr>
              <a:t>на</a:t>
            </a:r>
            <a:r>
              <a:rPr sz="1100" spc="-180" dirty="0">
                <a:latin typeface="Microsoft Sans Serif"/>
                <a:cs typeface="Microsoft Sans Serif"/>
              </a:rPr>
              <a:t>я</a:t>
            </a:r>
            <a:r>
              <a:rPr sz="1100" spc="-80" dirty="0">
                <a:latin typeface="Microsoft Sans Serif"/>
                <a:cs typeface="Microsoft Sans Serif"/>
              </a:rPr>
              <a:t> </a:t>
            </a:r>
            <a:r>
              <a:rPr sz="1100" spc="-170" dirty="0">
                <a:latin typeface="Microsoft Sans Serif"/>
                <a:cs typeface="Microsoft Sans Serif"/>
              </a:rPr>
              <a:t>с</a:t>
            </a:r>
            <a:r>
              <a:rPr sz="1100" spc="-155" dirty="0">
                <a:latin typeface="Microsoft Sans Serif"/>
                <a:cs typeface="Microsoft Sans Serif"/>
              </a:rPr>
              <a:t>т</a:t>
            </a:r>
            <a:r>
              <a:rPr sz="1100" spc="-204" dirty="0">
                <a:latin typeface="Microsoft Sans Serif"/>
                <a:cs typeface="Microsoft Sans Serif"/>
              </a:rPr>
              <a:t>о</a:t>
            </a:r>
            <a:r>
              <a:rPr sz="1100" spc="-180" dirty="0">
                <a:latin typeface="Microsoft Sans Serif"/>
                <a:cs typeface="Microsoft Sans Serif"/>
              </a:rPr>
              <a:t>й</a:t>
            </a:r>
            <a:r>
              <a:rPr sz="1100" spc="-225" dirty="0">
                <a:latin typeface="Microsoft Sans Serif"/>
                <a:cs typeface="Microsoft Sans Serif"/>
              </a:rPr>
              <a:t>к</a:t>
            </a:r>
            <a:r>
              <a:rPr sz="1100" spc="-185" dirty="0">
                <a:latin typeface="Microsoft Sans Serif"/>
                <a:cs typeface="Microsoft Sans Serif"/>
              </a:rPr>
              <a:t>а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320674" y="3211101"/>
            <a:ext cx="948690" cy="438150"/>
          </a:xfrm>
          <a:custGeom>
            <a:avLst/>
            <a:gdLst/>
            <a:ahLst/>
            <a:cxnLst/>
            <a:rect l="l" t="t" r="r" b="b"/>
            <a:pathLst>
              <a:path w="948689" h="438150">
                <a:moveTo>
                  <a:pt x="0" y="0"/>
                </a:moveTo>
                <a:lnTo>
                  <a:pt x="948676" y="0"/>
                </a:lnTo>
                <a:lnTo>
                  <a:pt x="948676" y="438021"/>
                </a:lnTo>
                <a:lnTo>
                  <a:pt x="0" y="438021"/>
                </a:lnTo>
                <a:lnTo>
                  <a:pt x="0" y="0"/>
                </a:lnTo>
              </a:path>
            </a:pathLst>
          </a:custGeom>
          <a:ln w="9559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4641071" y="3234359"/>
            <a:ext cx="400050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220" dirty="0">
                <a:latin typeface="Microsoft Sans Serif"/>
                <a:cs typeface="Microsoft Sans Serif"/>
              </a:rPr>
              <a:t>Ту</a:t>
            </a:r>
            <a:r>
              <a:rPr sz="1100" spc="-210" dirty="0">
                <a:latin typeface="Microsoft Sans Serif"/>
                <a:cs typeface="Microsoft Sans Serif"/>
              </a:rPr>
              <a:t>а</a:t>
            </a:r>
            <a:r>
              <a:rPr sz="1100" spc="-195" dirty="0">
                <a:latin typeface="Microsoft Sans Serif"/>
                <a:cs typeface="Microsoft Sans Serif"/>
              </a:rPr>
              <a:t>л</a:t>
            </a:r>
            <a:r>
              <a:rPr sz="1100" spc="-210" dirty="0">
                <a:latin typeface="Microsoft Sans Serif"/>
                <a:cs typeface="Microsoft Sans Serif"/>
              </a:rPr>
              <a:t>е</a:t>
            </a:r>
            <a:r>
              <a:rPr sz="1100" spc="-195" dirty="0">
                <a:latin typeface="Microsoft Sans Serif"/>
                <a:cs typeface="Microsoft Sans Serif"/>
              </a:rPr>
              <a:t>ты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4361512" y="3206020"/>
            <a:ext cx="1999614" cy="448309"/>
            <a:chOff x="4361512" y="3206020"/>
            <a:chExt cx="1999614" cy="448309"/>
          </a:xfrm>
        </p:grpSpPr>
        <p:sp>
          <p:nvSpPr>
            <p:cNvPr id="64" name="object 64"/>
            <p:cNvSpPr/>
            <p:nvPr/>
          </p:nvSpPr>
          <p:spPr>
            <a:xfrm>
              <a:off x="4366592" y="3211100"/>
              <a:ext cx="948690" cy="438150"/>
            </a:xfrm>
            <a:custGeom>
              <a:avLst/>
              <a:gdLst/>
              <a:ahLst/>
              <a:cxnLst/>
              <a:rect l="l" t="t" r="r" b="b"/>
              <a:pathLst>
                <a:path w="948689" h="438150">
                  <a:moveTo>
                    <a:pt x="0" y="0"/>
                  </a:moveTo>
                  <a:lnTo>
                    <a:pt x="948423" y="0"/>
                  </a:lnTo>
                  <a:lnTo>
                    <a:pt x="948423" y="438021"/>
                  </a:lnTo>
                  <a:lnTo>
                    <a:pt x="0" y="438021"/>
                  </a:lnTo>
                  <a:lnTo>
                    <a:pt x="0" y="0"/>
                  </a:lnTo>
                </a:path>
              </a:pathLst>
            </a:custGeom>
            <a:ln w="9559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412257" y="3211100"/>
              <a:ext cx="948690" cy="438150"/>
            </a:xfrm>
            <a:custGeom>
              <a:avLst/>
              <a:gdLst/>
              <a:ahLst/>
              <a:cxnLst/>
              <a:rect l="l" t="t" r="r" b="b"/>
              <a:pathLst>
                <a:path w="948689" h="438150">
                  <a:moveTo>
                    <a:pt x="948600" y="0"/>
                  </a:moveTo>
                  <a:lnTo>
                    <a:pt x="0" y="0"/>
                  </a:lnTo>
                  <a:lnTo>
                    <a:pt x="0" y="438021"/>
                  </a:lnTo>
                  <a:lnTo>
                    <a:pt x="948600" y="438021"/>
                  </a:lnTo>
                  <a:lnTo>
                    <a:pt x="94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5658953" y="3234359"/>
            <a:ext cx="455295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220" dirty="0">
                <a:latin typeface="Microsoft Sans Serif"/>
                <a:cs typeface="Microsoft Sans Serif"/>
              </a:rPr>
              <a:t>Г</a:t>
            </a:r>
            <a:r>
              <a:rPr sz="1100" spc="-210" dirty="0">
                <a:latin typeface="Microsoft Sans Serif"/>
                <a:cs typeface="Microsoft Sans Serif"/>
              </a:rPr>
              <a:t>а</a:t>
            </a:r>
            <a:r>
              <a:rPr sz="1100" spc="-180" dirty="0">
                <a:latin typeface="Microsoft Sans Serif"/>
                <a:cs typeface="Microsoft Sans Serif"/>
              </a:rPr>
              <a:t>р</a:t>
            </a:r>
            <a:r>
              <a:rPr sz="1100" spc="-210" dirty="0">
                <a:latin typeface="Microsoft Sans Serif"/>
                <a:cs typeface="Microsoft Sans Serif"/>
              </a:rPr>
              <a:t>де</a:t>
            </a:r>
            <a:r>
              <a:rPr sz="1100" spc="-180" dirty="0">
                <a:latin typeface="Microsoft Sans Serif"/>
                <a:cs typeface="Microsoft Sans Serif"/>
              </a:rPr>
              <a:t>р</a:t>
            </a:r>
            <a:r>
              <a:rPr sz="1100" spc="-210" dirty="0">
                <a:latin typeface="Microsoft Sans Serif"/>
                <a:cs typeface="Microsoft Sans Serif"/>
              </a:rPr>
              <a:t>о</a:t>
            </a:r>
            <a:r>
              <a:rPr sz="1100" spc="-190" dirty="0">
                <a:latin typeface="Microsoft Sans Serif"/>
                <a:cs typeface="Microsoft Sans Serif"/>
              </a:rPr>
              <a:t>б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5407177" y="3206020"/>
            <a:ext cx="1999614" cy="448309"/>
            <a:chOff x="5407177" y="3206020"/>
            <a:chExt cx="1999614" cy="448309"/>
          </a:xfrm>
        </p:grpSpPr>
        <p:sp>
          <p:nvSpPr>
            <p:cNvPr id="68" name="object 68"/>
            <p:cNvSpPr/>
            <p:nvPr/>
          </p:nvSpPr>
          <p:spPr>
            <a:xfrm>
              <a:off x="5412257" y="3211100"/>
              <a:ext cx="948690" cy="438150"/>
            </a:xfrm>
            <a:custGeom>
              <a:avLst/>
              <a:gdLst/>
              <a:ahLst/>
              <a:cxnLst/>
              <a:rect l="l" t="t" r="r" b="b"/>
              <a:pathLst>
                <a:path w="948689" h="438150">
                  <a:moveTo>
                    <a:pt x="0" y="0"/>
                  </a:moveTo>
                  <a:lnTo>
                    <a:pt x="948676" y="0"/>
                  </a:lnTo>
                  <a:lnTo>
                    <a:pt x="948676" y="438021"/>
                  </a:lnTo>
                  <a:lnTo>
                    <a:pt x="0" y="438021"/>
                  </a:lnTo>
                  <a:lnTo>
                    <a:pt x="0" y="0"/>
                  </a:lnTo>
                </a:path>
              </a:pathLst>
            </a:custGeom>
            <a:ln w="9559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457417" y="3211100"/>
              <a:ext cx="949325" cy="438150"/>
            </a:xfrm>
            <a:custGeom>
              <a:avLst/>
              <a:gdLst/>
              <a:ahLst/>
              <a:cxnLst/>
              <a:rect l="l" t="t" r="r" b="b"/>
              <a:pathLst>
                <a:path w="949325" h="438150">
                  <a:moveTo>
                    <a:pt x="949206" y="0"/>
                  </a:moveTo>
                  <a:lnTo>
                    <a:pt x="0" y="0"/>
                  </a:lnTo>
                  <a:lnTo>
                    <a:pt x="0" y="438021"/>
                  </a:lnTo>
                  <a:lnTo>
                    <a:pt x="949206" y="438021"/>
                  </a:lnTo>
                  <a:lnTo>
                    <a:pt x="9492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6753365" y="3234359"/>
            <a:ext cx="357505" cy="3695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82550">
              <a:lnSpc>
                <a:spcPct val="103200"/>
              </a:lnSpc>
              <a:spcBef>
                <a:spcPts val="80"/>
              </a:spcBef>
            </a:pPr>
            <a:r>
              <a:rPr sz="1100" spc="-210" dirty="0">
                <a:latin typeface="Microsoft Sans Serif"/>
                <a:cs typeface="Microsoft Sans Serif"/>
              </a:rPr>
              <a:t>Зал </a:t>
            </a:r>
            <a:r>
              <a:rPr sz="1100" spc="-204" dirty="0">
                <a:latin typeface="Microsoft Sans Serif"/>
                <a:cs typeface="Microsoft Sans Serif"/>
              </a:rPr>
              <a:t> п</a:t>
            </a:r>
            <a:r>
              <a:rPr sz="1100" spc="-180" dirty="0">
                <a:latin typeface="Microsoft Sans Serif"/>
                <a:cs typeface="Microsoft Sans Serif"/>
              </a:rPr>
              <a:t>р</a:t>
            </a:r>
            <a:r>
              <a:rPr sz="1100" spc="-210" dirty="0">
                <a:latin typeface="Microsoft Sans Serif"/>
                <a:cs typeface="Microsoft Sans Serif"/>
              </a:rPr>
              <a:t>ода</a:t>
            </a:r>
            <a:r>
              <a:rPr sz="1100" spc="-265" dirty="0">
                <a:latin typeface="Microsoft Sans Serif"/>
                <a:cs typeface="Microsoft Sans Serif"/>
              </a:rPr>
              <a:t>ж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457417" y="3211101"/>
            <a:ext cx="949325" cy="438150"/>
          </a:xfrm>
          <a:custGeom>
            <a:avLst/>
            <a:gdLst/>
            <a:ahLst/>
            <a:cxnLst/>
            <a:rect l="l" t="t" r="r" b="b"/>
            <a:pathLst>
              <a:path w="949325" h="438150">
                <a:moveTo>
                  <a:pt x="0" y="0"/>
                </a:moveTo>
                <a:lnTo>
                  <a:pt x="949181" y="0"/>
                </a:lnTo>
                <a:lnTo>
                  <a:pt x="949181" y="438021"/>
                </a:lnTo>
                <a:lnTo>
                  <a:pt x="0" y="438021"/>
                </a:lnTo>
                <a:lnTo>
                  <a:pt x="0" y="0"/>
                </a:lnTo>
              </a:path>
            </a:pathLst>
          </a:custGeom>
          <a:ln w="9559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4623896" y="2541439"/>
            <a:ext cx="451484" cy="369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204" dirty="0">
                <a:latin typeface="Microsoft Sans Serif"/>
                <a:cs typeface="Microsoft Sans Serif"/>
              </a:rPr>
              <a:t>Торговый</a:t>
            </a:r>
            <a:endParaRPr sz="1100">
              <a:latin typeface="Microsoft Sans Serif"/>
              <a:cs typeface="Microsoft Sans Serif"/>
            </a:endParaRPr>
          </a:p>
          <a:p>
            <a:pPr marL="15875">
              <a:lnSpc>
                <a:spcPct val="100000"/>
              </a:lnSpc>
              <a:spcBef>
                <a:spcPts val="45"/>
              </a:spcBef>
            </a:pPr>
            <a:r>
              <a:rPr sz="1100" spc="-195" dirty="0">
                <a:latin typeface="Microsoft Sans Serif"/>
                <a:cs typeface="Microsoft Sans Serif"/>
              </a:rPr>
              <a:t>павильон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4298873" y="2514021"/>
            <a:ext cx="2284095" cy="447675"/>
            <a:chOff x="4298873" y="2514021"/>
            <a:chExt cx="2284095" cy="447675"/>
          </a:xfrm>
        </p:grpSpPr>
        <p:sp>
          <p:nvSpPr>
            <p:cNvPr id="74" name="object 74"/>
            <p:cNvSpPr/>
            <p:nvPr/>
          </p:nvSpPr>
          <p:spPr>
            <a:xfrm>
              <a:off x="4303953" y="2519101"/>
              <a:ext cx="1090930" cy="437515"/>
            </a:xfrm>
            <a:custGeom>
              <a:avLst/>
              <a:gdLst/>
              <a:ahLst/>
              <a:cxnLst/>
              <a:rect l="l" t="t" r="r" b="b"/>
              <a:pathLst>
                <a:path w="1090929" h="437514">
                  <a:moveTo>
                    <a:pt x="0" y="0"/>
                  </a:moveTo>
                  <a:lnTo>
                    <a:pt x="1090623" y="0"/>
                  </a:lnTo>
                  <a:lnTo>
                    <a:pt x="1090623" y="437101"/>
                  </a:lnTo>
                  <a:lnTo>
                    <a:pt x="0" y="437101"/>
                  </a:lnTo>
                  <a:lnTo>
                    <a:pt x="0" y="0"/>
                  </a:lnTo>
                </a:path>
              </a:pathLst>
            </a:custGeom>
            <a:ln w="967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491818" y="2519101"/>
              <a:ext cx="1090930" cy="437515"/>
            </a:xfrm>
            <a:custGeom>
              <a:avLst/>
              <a:gdLst/>
              <a:ahLst/>
              <a:cxnLst/>
              <a:rect l="l" t="t" r="r" b="b"/>
              <a:pathLst>
                <a:path w="1090929" h="437514">
                  <a:moveTo>
                    <a:pt x="1090598" y="0"/>
                  </a:moveTo>
                  <a:lnTo>
                    <a:pt x="0" y="0"/>
                  </a:lnTo>
                  <a:lnTo>
                    <a:pt x="0" y="437101"/>
                  </a:lnTo>
                  <a:lnTo>
                    <a:pt x="1090598" y="437101"/>
                  </a:lnTo>
                  <a:lnTo>
                    <a:pt x="10905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5510185" y="2541439"/>
            <a:ext cx="1056005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200" dirty="0">
                <a:latin typeface="Microsoft Sans Serif"/>
                <a:cs typeface="Microsoft Sans Serif"/>
              </a:rPr>
              <a:t>Бизнес-подразделение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5486739" y="2514021"/>
            <a:ext cx="2284095" cy="447675"/>
            <a:chOff x="5486739" y="2514021"/>
            <a:chExt cx="2284095" cy="447675"/>
          </a:xfrm>
        </p:grpSpPr>
        <p:sp>
          <p:nvSpPr>
            <p:cNvPr id="78" name="object 78"/>
            <p:cNvSpPr/>
            <p:nvPr/>
          </p:nvSpPr>
          <p:spPr>
            <a:xfrm>
              <a:off x="5491819" y="2519101"/>
              <a:ext cx="1090930" cy="437515"/>
            </a:xfrm>
            <a:custGeom>
              <a:avLst/>
              <a:gdLst/>
              <a:ahLst/>
              <a:cxnLst/>
              <a:rect l="l" t="t" r="r" b="b"/>
              <a:pathLst>
                <a:path w="1090929" h="437514">
                  <a:moveTo>
                    <a:pt x="0" y="0"/>
                  </a:moveTo>
                  <a:lnTo>
                    <a:pt x="1090623" y="0"/>
                  </a:lnTo>
                  <a:lnTo>
                    <a:pt x="1090623" y="437101"/>
                  </a:lnTo>
                  <a:lnTo>
                    <a:pt x="0" y="437101"/>
                  </a:lnTo>
                  <a:lnTo>
                    <a:pt x="0" y="0"/>
                  </a:lnTo>
                </a:path>
              </a:pathLst>
            </a:custGeom>
            <a:ln w="967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679684" y="2519101"/>
              <a:ext cx="1090930" cy="437515"/>
            </a:xfrm>
            <a:custGeom>
              <a:avLst/>
              <a:gdLst/>
              <a:ahLst/>
              <a:cxnLst/>
              <a:rect l="l" t="t" r="r" b="b"/>
              <a:pathLst>
                <a:path w="1090929" h="437514">
                  <a:moveTo>
                    <a:pt x="1090598" y="0"/>
                  </a:moveTo>
                  <a:lnTo>
                    <a:pt x="0" y="0"/>
                  </a:lnTo>
                  <a:lnTo>
                    <a:pt x="0" y="437101"/>
                  </a:lnTo>
                  <a:lnTo>
                    <a:pt x="1090598" y="437101"/>
                  </a:lnTo>
                  <a:lnTo>
                    <a:pt x="10905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6895313" y="2541439"/>
            <a:ext cx="659130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340" dirty="0">
                <a:latin typeface="Microsoft Sans Serif"/>
                <a:cs typeface="Microsoft Sans Serif"/>
              </a:rPr>
              <a:t>Д</a:t>
            </a:r>
            <a:r>
              <a:rPr sz="1100" spc="-210" dirty="0">
                <a:latin typeface="Microsoft Sans Serif"/>
                <a:cs typeface="Microsoft Sans Serif"/>
              </a:rPr>
              <a:t>о</a:t>
            </a:r>
            <a:r>
              <a:rPr sz="1100" spc="-225" dirty="0">
                <a:latin typeface="Microsoft Sans Serif"/>
                <a:cs typeface="Microsoft Sans Serif"/>
              </a:rPr>
              <a:t>к</a:t>
            </a:r>
            <a:r>
              <a:rPr sz="1100" spc="-200" dirty="0">
                <a:latin typeface="Microsoft Sans Serif"/>
                <a:cs typeface="Microsoft Sans Serif"/>
              </a:rPr>
              <a:t>у</a:t>
            </a:r>
            <a:r>
              <a:rPr sz="1100" spc="-275" dirty="0">
                <a:latin typeface="Microsoft Sans Serif"/>
                <a:cs typeface="Microsoft Sans Serif"/>
              </a:rPr>
              <a:t>м</a:t>
            </a:r>
            <a:r>
              <a:rPr sz="1100" spc="-210" dirty="0">
                <a:latin typeface="Microsoft Sans Serif"/>
                <a:cs typeface="Microsoft Sans Serif"/>
              </a:rPr>
              <a:t>ен</a:t>
            </a:r>
            <a:r>
              <a:rPr sz="1100" spc="-155" dirty="0">
                <a:latin typeface="Microsoft Sans Serif"/>
                <a:cs typeface="Microsoft Sans Serif"/>
              </a:rPr>
              <a:t>т</a:t>
            </a:r>
            <a:r>
              <a:rPr sz="1100" spc="-210" dirty="0">
                <a:latin typeface="Microsoft Sans Serif"/>
                <a:cs typeface="Microsoft Sans Serif"/>
              </a:rPr>
              <a:t>а</a:t>
            </a:r>
            <a:r>
              <a:rPr sz="1100" spc="-200" dirty="0">
                <a:latin typeface="Microsoft Sans Serif"/>
                <a:cs typeface="Microsoft Sans Serif"/>
              </a:rPr>
              <a:t>ц</a:t>
            </a:r>
            <a:r>
              <a:rPr sz="1100" spc="-180" dirty="0">
                <a:latin typeface="Microsoft Sans Serif"/>
                <a:cs typeface="Microsoft Sans Serif"/>
              </a:rPr>
              <a:t>ия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6674604" y="2514021"/>
            <a:ext cx="2282825" cy="447675"/>
            <a:chOff x="6674604" y="2514021"/>
            <a:chExt cx="2282825" cy="447675"/>
          </a:xfrm>
        </p:grpSpPr>
        <p:sp>
          <p:nvSpPr>
            <p:cNvPr id="82" name="object 82"/>
            <p:cNvSpPr/>
            <p:nvPr/>
          </p:nvSpPr>
          <p:spPr>
            <a:xfrm>
              <a:off x="6679684" y="2519101"/>
              <a:ext cx="1090930" cy="437515"/>
            </a:xfrm>
            <a:custGeom>
              <a:avLst/>
              <a:gdLst/>
              <a:ahLst/>
              <a:cxnLst/>
              <a:rect l="l" t="t" r="r" b="b"/>
              <a:pathLst>
                <a:path w="1090929" h="437514">
                  <a:moveTo>
                    <a:pt x="0" y="0"/>
                  </a:moveTo>
                  <a:lnTo>
                    <a:pt x="1090623" y="0"/>
                  </a:lnTo>
                  <a:lnTo>
                    <a:pt x="1090623" y="437101"/>
                  </a:lnTo>
                  <a:lnTo>
                    <a:pt x="0" y="437101"/>
                  </a:lnTo>
                  <a:lnTo>
                    <a:pt x="0" y="0"/>
                  </a:lnTo>
                </a:path>
              </a:pathLst>
            </a:custGeom>
            <a:ln w="967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866792" y="2519101"/>
              <a:ext cx="1090930" cy="437515"/>
            </a:xfrm>
            <a:custGeom>
              <a:avLst/>
              <a:gdLst/>
              <a:ahLst/>
              <a:cxnLst/>
              <a:rect l="l" t="t" r="r" b="b"/>
              <a:pathLst>
                <a:path w="1090929" h="437514">
                  <a:moveTo>
                    <a:pt x="1090598" y="0"/>
                  </a:moveTo>
                  <a:lnTo>
                    <a:pt x="0" y="0"/>
                  </a:lnTo>
                  <a:lnTo>
                    <a:pt x="0" y="437101"/>
                  </a:lnTo>
                  <a:lnTo>
                    <a:pt x="1090598" y="437101"/>
                  </a:lnTo>
                  <a:lnTo>
                    <a:pt x="10905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8075601" y="2541439"/>
            <a:ext cx="671830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210" dirty="0">
                <a:latin typeface="Microsoft Sans Serif"/>
                <a:cs typeface="Microsoft Sans Serif"/>
              </a:rPr>
              <a:t>Оборудование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7866792" y="2519101"/>
            <a:ext cx="1090930" cy="437515"/>
          </a:xfrm>
          <a:custGeom>
            <a:avLst/>
            <a:gdLst/>
            <a:ahLst/>
            <a:cxnLst/>
            <a:rect l="l" t="t" r="r" b="b"/>
            <a:pathLst>
              <a:path w="1090929" h="437514">
                <a:moveTo>
                  <a:pt x="0" y="0"/>
                </a:moveTo>
                <a:lnTo>
                  <a:pt x="1090623" y="0"/>
                </a:lnTo>
                <a:lnTo>
                  <a:pt x="1090623" y="437101"/>
                </a:lnTo>
                <a:lnTo>
                  <a:pt x="0" y="437101"/>
                </a:lnTo>
                <a:lnTo>
                  <a:pt x="0" y="0"/>
                </a:lnTo>
              </a:path>
            </a:pathLst>
          </a:custGeom>
          <a:ln w="9677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4422592" y="1849439"/>
            <a:ext cx="830580" cy="3695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00965">
              <a:lnSpc>
                <a:spcPct val="103200"/>
              </a:lnSpc>
              <a:spcBef>
                <a:spcPts val="80"/>
              </a:spcBef>
            </a:pPr>
            <a:r>
              <a:rPr sz="1100" spc="-195" dirty="0">
                <a:latin typeface="Microsoft Sans Serif"/>
                <a:cs typeface="Microsoft Sans Serif"/>
              </a:rPr>
              <a:t>Предприятие </a:t>
            </a:r>
            <a:r>
              <a:rPr sz="1100" spc="-190" dirty="0">
                <a:latin typeface="Microsoft Sans Serif"/>
                <a:cs typeface="Microsoft Sans Serif"/>
              </a:rPr>
              <a:t> </a:t>
            </a:r>
            <a:r>
              <a:rPr sz="1100" spc="-220" dirty="0">
                <a:latin typeface="Microsoft Sans Serif"/>
                <a:cs typeface="Microsoft Sans Serif"/>
              </a:rPr>
              <a:t>б</a:t>
            </a:r>
            <a:r>
              <a:rPr sz="1100" spc="-245" dirty="0">
                <a:latin typeface="Microsoft Sans Serif"/>
                <a:cs typeface="Microsoft Sans Serif"/>
              </a:rPr>
              <a:t>ы</a:t>
            </a:r>
            <a:r>
              <a:rPr sz="1100" spc="-170" dirty="0">
                <a:latin typeface="Microsoft Sans Serif"/>
                <a:cs typeface="Microsoft Sans Serif"/>
              </a:rPr>
              <a:t>с</a:t>
            </a:r>
            <a:r>
              <a:rPr sz="1100" spc="-155" dirty="0">
                <a:latin typeface="Microsoft Sans Serif"/>
                <a:cs typeface="Microsoft Sans Serif"/>
              </a:rPr>
              <a:t>т</a:t>
            </a:r>
            <a:r>
              <a:rPr sz="1100" spc="-180" dirty="0">
                <a:latin typeface="Microsoft Sans Serif"/>
                <a:cs typeface="Microsoft Sans Serif"/>
              </a:rPr>
              <a:t>р</a:t>
            </a:r>
            <a:r>
              <a:rPr sz="1100" spc="-204" dirty="0">
                <a:latin typeface="Microsoft Sans Serif"/>
                <a:cs typeface="Microsoft Sans Serif"/>
              </a:rPr>
              <a:t>о</a:t>
            </a:r>
            <a:r>
              <a:rPr sz="1100" spc="-155" dirty="0">
                <a:latin typeface="Microsoft Sans Serif"/>
                <a:cs typeface="Microsoft Sans Serif"/>
              </a:rPr>
              <a:t>г</a:t>
            </a:r>
            <a:r>
              <a:rPr sz="1100" spc="-185" dirty="0">
                <a:latin typeface="Microsoft Sans Serif"/>
                <a:cs typeface="Microsoft Sans Serif"/>
              </a:rPr>
              <a:t>о</a:t>
            </a:r>
            <a:r>
              <a:rPr sz="1100" spc="-95" dirty="0">
                <a:latin typeface="Microsoft Sans Serif"/>
                <a:cs typeface="Microsoft Sans Serif"/>
              </a:rPr>
              <a:t> </a:t>
            </a:r>
            <a:r>
              <a:rPr sz="1100" spc="-200" dirty="0">
                <a:latin typeface="Microsoft Sans Serif"/>
                <a:cs typeface="Microsoft Sans Serif"/>
              </a:rPr>
              <a:t>п</a:t>
            </a:r>
            <a:r>
              <a:rPr sz="1100" spc="-180" dirty="0">
                <a:latin typeface="Microsoft Sans Serif"/>
                <a:cs typeface="Microsoft Sans Serif"/>
              </a:rPr>
              <a:t>и</a:t>
            </a:r>
            <a:r>
              <a:rPr sz="1100" spc="-155" dirty="0">
                <a:latin typeface="Microsoft Sans Serif"/>
                <a:cs typeface="Microsoft Sans Serif"/>
              </a:rPr>
              <a:t>т</a:t>
            </a:r>
            <a:r>
              <a:rPr sz="1100" spc="-204" dirty="0">
                <a:latin typeface="Microsoft Sans Serif"/>
                <a:cs typeface="Microsoft Sans Serif"/>
              </a:rPr>
              <a:t>ан</a:t>
            </a:r>
            <a:r>
              <a:rPr sz="1100" spc="-180" dirty="0">
                <a:latin typeface="Microsoft Sans Serif"/>
                <a:cs typeface="Microsoft Sans Serif"/>
              </a:rPr>
              <a:t>ия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4290061" y="1826180"/>
            <a:ext cx="1090930" cy="438150"/>
          </a:xfrm>
          <a:custGeom>
            <a:avLst/>
            <a:gdLst/>
            <a:ahLst/>
            <a:cxnLst/>
            <a:rect l="l" t="t" r="r" b="b"/>
            <a:pathLst>
              <a:path w="1090929" h="438150">
                <a:moveTo>
                  <a:pt x="0" y="0"/>
                </a:moveTo>
                <a:lnTo>
                  <a:pt x="1090623" y="0"/>
                </a:lnTo>
                <a:lnTo>
                  <a:pt x="1090623" y="438021"/>
                </a:lnTo>
                <a:lnTo>
                  <a:pt x="0" y="438021"/>
                </a:lnTo>
                <a:lnTo>
                  <a:pt x="0" y="0"/>
                </a:lnTo>
              </a:path>
            </a:pathLst>
          </a:custGeom>
          <a:ln w="967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2995422" y="4682744"/>
            <a:ext cx="48425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качестве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элементов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WBS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выбираются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элементы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продукции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проекта,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его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материальные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результаты.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995422" y="5292344"/>
            <a:ext cx="52324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Microsoft Sans Serif"/>
                <a:cs typeface="Microsoft Sans Serif"/>
              </a:rPr>
              <a:t>Для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определения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названия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пакетов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работ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отдельных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работ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используются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существительные.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Принципы</a:t>
            </a:r>
            <a:r>
              <a:rPr spc="-15" dirty="0"/>
              <a:t> </a:t>
            </a:r>
            <a:r>
              <a:rPr spc="-5" dirty="0"/>
              <a:t>построения</a:t>
            </a:r>
            <a:r>
              <a:rPr spc="-15" dirty="0"/>
              <a:t> </a:t>
            </a:r>
            <a:r>
              <a:rPr spc="-5" dirty="0"/>
              <a:t>WBS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9144" y="1121130"/>
            <a:ext cx="6568440" cy="705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«Функциональный»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построение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WBS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функциональным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элементам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деятельности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82393" y="2204900"/>
            <a:ext cx="5081905" cy="210820"/>
            <a:chOff x="2282393" y="2204900"/>
            <a:chExt cx="5081905" cy="210820"/>
          </a:xfrm>
        </p:grpSpPr>
        <p:sp>
          <p:nvSpPr>
            <p:cNvPr id="5" name="object 5"/>
            <p:cNvSpPr/>
            <p:nvPr/>
          </p:nvSpPr>
          <p:spPr>
            <a:xfrm>
              <a:off x="4506397" y="2209027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446"/>
                  </a:lnTo>
                </a:path>
              </a:pathLst>
            </a:custGeom>
            <a:ln w="8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6838" y="2317473"/>
              <a:ext cx="0" cy="93980"/>
            </a:xfrm>
            <a:custGeom>
              <a:avLst/>
              <a:gdLst/>
              <a:ahLst/>
              <a:cxnLst/>
              <a:rect l="l" t="t" r="r" b="b"/>
              <a:pathLst>
                <a:path h="93980">
                  <a:moveTo>
                    <a:pt x="0" y="0"/>
                  </a:moveTo>
                  <a:lnTo>
                    <a:pt x="0" y="93847"/>
                  </a:lnTo>
                </a:path>
              </a:pathLst>
            </a:custGeom>
            <a:ln w="8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55004" y="2317473"/>
              <a:ext cx="0" cy="93980"/>
            </a:xfrm>
            <a:custGeom>
              <a:avLst/>
              <a:gdLst/>
              <a:ahLst/>
              <a:cxnLst/>
              <a:rect l="l" t="t" r="r" b="b"/>
              <a:pathLst>
                <a:path h="93980">
                  <a:moveTo>
                    <a:pt x="0" y="0"/>
                  </a:moveTo>
                  <a:lnTo>
                    <a:pt x="0" y="93847"/>
                  </a:lnTo>
                </a:path>
              </a:pathLst>
            </a:custGeom>
            <a:ln w="8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86838" y="2317473"/>
              <a:ext cx="2219960" cy="0"/>
            </a:xfrm>
            <a:custGeom>
              <a:avLst/>
              <a:gdLst/>
              <a:ahLst/>
              <a:cxnLst/>
              <a:rect l="l" t="t" r="r" b="b"/>
              <a:pathLst>
                <a:path w="2219960">
                  <a:moveTo>
                    <a:pt x="0" y="0"/>
                  </a:moveTo>
                  <a:lnTo>
                    <a:pt x="1268166" y="0"/>
                  </a:lnTo>
                </a:path>
                <a:path w="2219960">
                  <a:moveTo>
                    <a:pt x="1268166" y="0"/>
                  </a:moveTo>
                  <a:lnTo>
                    <a:pt x="2219559" y="0"/>
                  </a:lnTo>
                </a:path>
              </a:pathLst>
            </a:custGeom>
            <a:ln w="82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23171" y="2317473"/>
              <a:ext cx="0" cy="93980"/>
            </a:xfrm>
            <a:custGeom>
              <a:avLst/>
              <a:gdLst/>
              <a:ahLst/>
              <a:cxnLst/>
              <a:rect l="l" t="t" r="r" b="b"/>
              <a:pathLst>
                <a:path h="93980">
                  <a:moveTo>
                    <a:pt x="0" y="0"/>
                  </a:moveTo>
                  <a:lnTo>
                    <a:pt x="0" y="93847"/>
                  </a:lnTo>
                </a:path>
              </a:pathLst>
            </a:custGeom>
            <a:ln w="8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06397" y="2317473"/>
              <a:ext cx="316865" cy="0"/>
            </a:xfrm>
            <a:custGeom>
              <a:avLst/>
              <a:gdLst/>
              <a:ahLst/>
              <a:cxnLst/>
              <a:rect l="l" t="t" r="r" b="b"/>
              <a:pathLst>
                <a:path w="316864">
                  <a:moveTo>
                    <a:pt x="0" y="0"/>
                  </a:moveTo>
                  <a:lnTo>
                    <a:pt x="316773" y="0"/>
                  </a:lnTo>
                </a:path>
              </a:pathLst>
            </a:custGeom>
            <a:ln w="83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91131" y="2317473"/>
              <a:ext cx="0" cy="93980"/>
            </a:xfrm>
            <a:custGeom>
              <a:avLst/>
              <a:gdLst/>
              <a:ahLst/>
              <a:cxnLst/>
              <a:rect l="l" t="t" r="r" b="b"/>
              <a:pathLst>
                <a:path h="93980">
                  <a:moveTo>
                    <a:pt x="0" y="0"/>
                  </a:moveTo>
                  <a:lnTo>
                    <a:pt x="0" y="93847"/>
                  </a:lnTo>
                </a:path>
              </a:pathLst>
            </a:custGeom>
            <a:ln w="8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23171" y="2317473"/>
              <a:ext cx="1268095" cy="0"/>
            </a:xfrm>
            <a:custGeom>
              <a:avLst/>
              <a:gdLst/>
              <a:ahLst/>
              <a:cxnLst/>
              <a:rect l="l" t="t" r="r" b="b"/>
              <a:pathLst>
                <a:path w="1268095">
                  <a:moveTo>
                    <a:pt x="0" y="0"/>
                  </a:moveTo>
                  <a:lnTo>
                    <a:pt x="1267960" y="0"/>
                  </a:lnTo>
                </a:path>
              </a:pathLst>
            </a:custGeom>
            <a:ln w="83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59297" y="2317473"/>
              <a:ext cx="0" cy="93980"/>
            </a:xfrm>
            <a:custGeom>
              <a:avLst/>
              <a:gdLst/>
              <a:ahLst/>
              <a:cxnLst/>
              <a:rect l="l" t="t" r="r" b="b"/>
              <a:pathLst>
                <a:path h="93980">
                  <a:moveTo>
                    <a:pt x="0" y="0"/>
                  </a:moveTo>
                  <a:lnTo>
                    <a:pt x="0" y="93847"/>
                  </a:lnTo>
                </a:path>
              </a:pathLst>
            </a:custGeom>
            <a:ln w="8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91131" y="2317473"/>
              <a:ext cx="1268730" cy="0"/>
            </a:xfrm>
            <a:custGeom>
              <a:avLst/>
              <a:gdLst/>
              <a:ahLst/>
              <a:cxnLst/>
              <a:rect l="l" t="t" r="r" b="b"/>
              <a:pathLst>
                <a:path w="1268729">
                  <a:moveTo>
                    <a:pt x="0" y="0"/>
                  </a:moveTo>
                  <a:lnTo>
                    <a:pt x="1268166" y="0"/>
                  </a:lnTo>
                </a:path>
              </a:pathLst>
            </a:custGeom>
            <a:ln w="83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969753" y="2427872"/>
            <a:ext cx="645795" cy="29845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79375" marR="5080" indent="-67310">
              <a:lnSpc>
                <a:spcPct val="106300"/>
              </a:lnSpc>
              <a:spcBef>
                <a:spcPts val="70"/>
              </a:spcBef>
            </a:pPr>
            <a:r>
              <a:rPr sz="850" spc="10" dirty="0">
                <a:latin typeface="Microsoft Sans Serif"/>
                <a:cs typeface="Microsoft Sans Serif"/>
              </a:rPr>
              <a:t>У</a:t>
            </a:r>
            <a:r>
              <a:rPr sz="850" spc="-5" dirty="0">
                <a:latin typeface="Microsoft Sans Serif"/>
                <a:cs typeface="Microsoft Sans Serif"/>
              </a:rPr>
              <a:t>п</a:t>
            </a:r>
            <a:r>
              <a:rPr sz="850" spc="25" dirty="0">
                <a:latin typeface="Microsoft Sans Serif"/>
                <a:cs typeface="Microsoft Sans Serif"/>
              </a:rPr>
              <a:t>р</a:t>
            </a:r>
            <a:r>
              <a:rPr sz="850" spc="-5" dirty="0">
                <a:latin typeface="Microsoft Sans Serif"/>
                <a:cs typeface="Microsoft Sans Serif"/>
              </a:rPr>
              <a:t>а</a:t>
            </a:r>
            <a:r>
              <a:rPr sz="850" spc="-15" dirty="0">
                <a:latin typeface="Microsoft Sans Serif"/>
                <a:cs typeface="Microsoft Sans Serif"/>
              </a:rPr>
              <a:t>в</a:t>
            </a:r>
            <a:r>
              <a:rPr sz="850" spc="15" dirty="0">
                <a:latin typeface="Microsoft Sans Serif"/>
                <a:cs typeface="Microsoft Sans Serif"/>
              </a:rPr>
              <a:t>л</a:t>
            </a:r>
            <a:r>
              <a:rPr sz="850" spc="-5" dirty="0">
                <a:latin typeface="Microsoft Sans Serif"/>
                <a:cs typeface="Microsoft Sans Serif"/>
              </a:rPr>
              <a:t>ен</a:t>
            </a:r>
            <a:r>
              <a:rPr sz="850" spc="20" dirty="0">
                <a:latin typeface="Microsoft Sans Serif"/>
                <a:cs typeface="Microsoft Sans Serif"/>
              </a:rPr>
              <a:t>и</a:t>
            </a:r>
            <a:r>
              <a:rPr sz="850" spc="10" dirty="0">
                <a:latin typeface="Microsoft Sans Serif"/>
                <a:cs typeface="Microsoft Sans Serif"/>
              </a:rPr>
              <a:t>е  </a:t>
            </a:r>
            <a:r>
              <a:rPr sz="850" spc="-5" dirty="0">
                <a:latin typeface="Microsoft Sans Serif"/>
                <a:cs typeface="Microsoft Sans Serif"/>
              </a:rPr>
              <a:t>проектом</a:t>
            </a:r>
            <a:endParaRPr sz="85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195845" y="2406876"/>
            <a:ext cx="2988310" cy="3552190"/>
            <a:chOff x="1195845" y="2406876"/>
            <a:chExt cx="2988310" cy="3552190"/>
          </a:xfrm>
        </p:grpSpPr>
        <p:sp>
          <p:nvSpPr>
            <p:cNvPr id="17" name="object 17"/>
            <p:cNvSpPr/>
            <p:nvPr/>
          </p:nvSpPr>
          <p:spPr>
            <a:xfrm>
              <a:off x="1710030" y="2411321"/>
              <a:ext cx="1158240" cy="348615"/>
            </a:xfrm>
            <a:custGeom>
              <a:avLst/>
              <a:gdLst/>
              <a:ahLst/>
              <a:cxnLst/>
              <a:rect l="l" t="t" r="r" b="b"/>
              <a:pathLst>
                <a:path w="1158239" h="348614">
                  <a:moveTo>
                    <a:pt x="0" y="0"/>
                  </a:moveTo>
                  <a:lnTo>
                    <a:pt x="1157743" y="0"/>
                  </a:lnTo>
                  <a:lnTo>
                    <a:pt x="1157743" y="348278"/>
                  </a:lnTo>
                  <a:lnTo>
                    <a:pt x="0" y="348278"/>
                  </a:lnTo>
                  <a:lnTo>
                    <a:pt x="0" y="0"/>
                  </a:lnTo>
                </a:path>
              </a:pathLst>
            </a:custGeom>
            <a:ln w="833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55004" y="2759600"/>
              <a:ext cx="0" cy="109855"/>
            </a:xfrm>
            <a:custGeom>
              <a:avLst/>
              <a:gdLst/>
              <a:ahLst/>
              <a:cxnLst/>
              <a:rect l="l" t="t" r="r" b="b"/>
              <a:pathLst>
                <a:path h="109855">
                  <a:moveTo>
                    <a:pt x="0" y="0"/>
                  </a:moveTo>
                  <a:lnTo>
                    <a:pt x="0" y="109488"/>
                  </a:lnTo>
                </a:path>
              </a:pathLst>
            </a:custGeom>
            <a:ln w="8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11134" y="2869088"/>
              <a:ext cx="0" cy="93345"/>
            </a:xfrm>
            <a:custGeom>
              <a:avLst/>
              <a:gdLst/>
              <a:ahLst/>
              <a:cxnLst/>
              <a:rect l="l" t="t" r="r" b="b"/>
              <a:pathLst>
                <a:path h="93344">
                  <a:moveTo>
                    <a:pt x="0" y="0"/>
                  </a:moveTo>
                  <a:lnTo>
                    <a:pt x="0" y="92804"/>
                  </a:lnTo>
                </a:path>
              </a:pathLst>
            </a:custGeom>
            <a:ln w="8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79300" y="2869088"/>
              <a:ext cx="0" cy="93345"/>
            </a:xfrm>
            <a:custGeom>
              <a:avLst/>
              <a:gdLst/>
              <a:ahLst/>
              <a:cxnLst/>
              <a:rect l="l" t="t" r="r" b="b"/>
              <a:pathLst>
                <a:path h="93344">
                  <a:moveTo>
                    <a:pt x="0" y="0"/>
                  </a:moveTo>
                  <a:lnTo>
                    <a:pt x="0" y="92804"/>
                  </a:lnTo>
                </a:path>
              </a:pathLst>
            </a:custGeom>
            <a:ln w="8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11134" y="2869088"/>
              <a:ext cx="1268730" cy="0"/>
            </a:xfrm>
            <a:custGeom>
              <a:avLst/>
              <a:gdLst/>
              <a:ahLst/>
              <a:cxnLst/>
              <a:rect l="l" t="t" r="r" b="b"/>
              <a:pathLst>
                <a:path w="1268729">
                  <a:moveTo>
                    <a:pt x="0" y="0"/>
                  </a:moveTo>
                  <a:lnTo>
                    <a:pt x="643870" y="0"/>
                  </a:lnTo>
                </a:path>
                <a:path w="1268729">
                  <a:moveTo>
                    <a:pt x="643870" y="0"/>
                  </a:moveTo>
                  <a:lnTo>
                    <a:pt x="1268166" y="0"/>
                  </a:lnTo>
                </a:path>
              </a:pathLst>
            </a:custGeom>
            <a:ln w="82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11134" y="3310172"/>
              <a:ext cx="0" cy="109855"/>
            </a:xfrm>
            <a:custGeom>
              <a:avLst/>
              <a:gdLst/>
              <a:ahLst/>
              <a:cxnLst/>
              <a:rect l="l" t="t" r="r" b="b"/>
              <a:pathLst>
                <a:path h="109854">
                  <a:moveTo>
                    <a:pt x="0" y="0"/>
                  </a:moveTo>
                  <a:lnTo>
                    <a:pt x="0" y="109488"/>
                  </a:lnTo>
                </a:path>
              </a:pathLst>
            </a:custGeom>
            <a:ln w="72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02875" y="3419660"/>
              <a:ext cx="0" cy="93345"/>
            </a:xfrm>
            <a:custGeom>
              <a:avLst/>
              <a:gdLst/>
              <a:ahLst/>
              <a:cxnLst/>
              <a:rect l="l" t="t" r="r" b="b"/>
              <a:pathLst>
                <a:path h="93345">
                  <a:moveTo>
                    <a:pt x="0" y="0"/>
                  </a:moveTo>
                  <a:lnTo>
                    <a:pt x="0" y="92804"/>
                  </a:lnTo>
                </a:path>
              </a:pathLst>
            </a:custGeom>
            <a:ln w="72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34708" y="3419660"/>
              <a:ext cx="0" cy="93345"/>
            </a:xfrm>
            <a:custGeom>
              <a:avLst/>
              <a:gdLst/>
              <a:ahLst/>
              <a:cxnLst/>
              <a:rect l="l" t="t" r="r" b="b"/>
              <a:pathLst>
                <a:path h="93345">
                  <a:moveTo>
                    <a:pt x="0" y="0"/>
                  </a:moveTo>
                  <a:lnTo>
                    <a:pt x="0" y="92804"/>
                  </a:lnTo>
                </a:path>
              </a:pathLst>
            </a:custGeom>
            <a:ln w="72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34708" y="3419660"/>
              <a:ext cx="1276985" cy="0"/>
            </a:xfrm>
            <a:custGeom>
              <a:avLst/>
              <a:gdLst/>
              <a:ahLst/>
              <a:cxnLst/>
              <a:rect l="l" t="t" r="r" b="b"/>
              <a:pathLst>
                <a:path w="1276985">
                  <a:moveTo>
                    <a:pt x="0" y="0"/>
                  </a:moveTo>
                  <a:lnTo>
                    <a:pt x="1268166" y="0"/>
                  </a:lnTo>
                </a:path>
                <a:path w="1276985">
                  <a:moveTo>
                    <a:pt x="1268166" y="0"/>
                  </a:moveTo>
                  <a:lnTo>
                    <a:pt x="1276425" y="0"/>
                  </a:lnTo>
                </a:path>
              </a:pathLst>
            </a:custGeom>
            <a:ln w="72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71041" y="3419660"/>
              <a:ext cx="0" cy="93345"/>
            </a:xfrm>
            <a:custGeom>
              <a:avLst/>
              <a:gdLst/>
              <a:ahLst/>
              <a:cxnLst/>
              <a:rect l="l" t="t" r="r" b="b"/>
              <a:pathLst>
                <a:path h="93345">
                  <a:moveTo>
                    <a:pt x="0" y="0"/>
                  </a:moveTo>
                  <a:lnTo>
                    <a:pt x="0" y="92804"/>
                  </a:lnTo>
                </a:path>
              </a:pathLst>
            </a:custGeom>
            <a:ln w="72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11134" y="3419660"/>
              <a:ext cx="1260475" cy="0"/>
            </a:xfrm>
            <a:custGeom>
              <a:avLst/>
              <a:gdLst/>
              <a:ahLst/>
              <a:cxnLst/>
              <a:rect l="l" t="t" r="r" b="b"/>
              <a:pathLst>
                <a:path w="1260475">
                  <a:moveTo>
                    <a:pt x="0" y="0"/>
                  </a:moveTo>
                  <a:lnTo>
                    <a:pt x="1259907" y="0"/>
                  </a:lnTo>
                </a:path>
              </a:pathLst>
            </a:custGeom>
            <a:ln w="72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00290" y="3860744"/>
              <a:ext cx="0" cy="376555"/>
            </a:xfrm>
            <a:custGeom>
              <a:avLst/>
              <a:gdLst/>
              <a:ahLst/>
              <a:cxnLst/>
              <a:rect l="l" t="t" r="r" b="b"/>
              <a:pathLst>
                <a:path h="376554">
                  <a:moveTo>
                    <a:pt x="0" y="0"/>
                  </a:moveTo>
                  <a:lnTo>
                    <a:pt x="0" y="376432"/>
                  </a:lnTo>
                </a:path>
              </a:pathLst>
            </a:custGeom>
            <a:ln w="8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00290" y="4237177"/>
              <a:ext cx="90805" cy="0"/>
            </a:xfrm>
            <a:custGeom>
              <a:avLst/>
              <a:gdLst/>
              <a:ahLst/>
              <a:cxnLst/>
              <a:rect l="l" t="t" r="r" b="b"/>
              <a:pathLst>
                <a:path w="90805">
                  <a:moveTo>
                    <a:pt x="0" y="0"/>
                  </a:moveTo>
                  <a:lnTo>
                    <a:pt x="90803" y="0"/>
                  </a:lnTo>
                </a:path>
              </a:pathLst>
            </a:custGeom>
            <a:ln w="83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00290" y="4666789"/>
              <a:ext cx="90805" cy="0"/>
            </a:xfrm>
            <a:custGeom>
              <a:avLst/>
              <a:gdLst/>
              <a:ahLst/>
              <a:cxnLst/>
              <a:rect l="l" t="t" r="r" b="b"/>
              <a:pathLst>
                <a:path w="90805">
                  <a:moveTo>
                    <a:pt x="0" y="0"/>
                  </a:moveTo>
                  <a:lnTo>
                    <a:pt x="90803" y="0"/>
                  </a:lnTo>
                </a:path>
              </a:pathLst>
            </a:custGeom>
            <a:ln w="83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00290" y="4237177"/>
              <a:ext cx="0" cy="429895"/>
            </a:xfrm>
            <a:custGeom>
              <a:avLst/>
              <a:gdLst/>
              <a:ahLst/>
              <a:cxnLst/>
              <a:rect l="l" t="t" r="r" b="b"/>
              <a:pathLst>
                <a:path h="429895">
                  <a:moveTo>
                    <a:pt x="0" y="0"/>
                  </a:moveTo>
                  <a:lnTo>
                    <a:pt x="0" y="429613"/>
                  </a:lnTo>
                </a:path>
              </a:pathLst>
            </a:custGeom>
            <a:ln w="8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00290" y="5096403"/>
              <a:ext cx="90805" cy="0"/>
            </a:xfrm>
            <a:custGeom>
              <a:avLst/>
              <a:gdLst/>
              <a:ahLst/>
              <a:cxnLst/>
              <a:rect l="l" t="t" r="r" b="b"/>
              <a:pathLst>
                <a:path w="90805">
                  <a:moveTo>
                    <a:pt x="0" y="0"/>
                  </a:moveTo>
                  <a:lnTo>
                    <a:pt x="90803" y="0"/>
                  </a:lnTo>
                </a:path>
              </a:pathLst>
            </a:custGeom>
            <a:ln w="83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00290" y="4666789"/>
              <a:ext cx="0" cy="429895"/>
            </a:xfrm>
            <a:custGeom>
              <a:avLst/>
              <a:gdLst/>
              <a:ahLst/>
              <a:cxnLst/>
              <a:rect l="l" t="t" r="r" b="b"/>
              <a:pathLst>
                <a:path h="429895">
                  <a:moveTo>
                    <a:pt x="0" y="0"/>
                  </a:moveTo>
                  <a:lnTo>
                    <a:pt x="0" y="429613"/>
                  </a:lnTo>
                </a:path>
              </a:pathLst>
            </a:custGeom>
            <a:ln w="8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00290" y="5524973"/>
              <a:ext cx="90805" cy="0"/>
            </a:xfrm>
            <a:custGeom>
              <a:avLst/>
              <a:gdLst/>
              <a:ahLst/>
              <a:cxnLst/>
              <a:rect l="l" t="t" r="r" b="b"/>
              <a:pathLst>
                <a:path w="90805">
                  <a:moveTo>
                    <a:pt x="0" y="0"/>
                  </a:moveTo>
                  <a:lnTo>
                    <a:pt x="90803" y="0"/>
                  </a:lnTo>
                </a:path>
              </a:pathLst>
            </a:custGeom>
            <a:ln w="83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00290" y="5096403"/>
              <a:ext cx="0" cy="428625"/>
            </a:xfrm>
            <a:custGeom>
              <a:avLst/>
              <a:gdLst/>
              <a:ahLst/>
              <a:cxnLst/>
              <a:rect l="l" t="t" r="r" b="b"/>
              <a:pathLst>
                <a:path h="428625">
                  <a:moveTo>
                    <a:pt x="0" y="0"/>
                  </a:moveTo>
                  <a:lnTo>
                    <a:pt x="0" y="428570"/>
                  </a:lnTo>
                </a:path>
              </a:pathLst>
            </a:custGeom>
            <a:ln w="8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00290" y="5950417"/>
              <a:ext cx="14604" cy="8890"/>
            </a:xfrm>
            <a:custGeom>
              <a:avLst/>
              <a:gdLst/>
              <a:ahLst/>
              <a:cxnLst/>
              <a:rect l="l" t="t" r="r" b="b"/>
              <a:pathLst>
                <a:path w="14605" h="8889">
                  <a:moveTo>
                    <a:pt x="10976" y="0"/>
                  </a:moveTo>
                  <a:lnTo>
                    <a:pt x="0" y="0"/>
                  </a:lnTo>
                  <a:lnTo>
                    <a:pt x="0" y="8337"/>
                  </a:lnTo>
                  <a:lnTo>
                    <a:pt x="14482" y="8337"/>
                  </a:lnTo>
                  <a:lnTo>
                    <a:pt x="109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00290" y="5524973"/>
              <a:ext cx="0" cy="429895"/>
            </a:xfrm>
            <a:custGeom>
              <a:avLst/>
              <a:gdLst/>
              <a:ahLst/>
              <a:cxnLst/>
              <a:rect l="l" t="t" r="r" b="b"/>
              <a:pathLst>
                <a:path h="429895">
                  <a:moveTo>
                    <a:pt x="0" y="0"/>
                  </a:moveTo>
                  <a:lnTo>
                    <a:pt x="0" y="429613"/>
                  </a:lnTo>
                </a:path>
              </a:pathLst>
            </a:custGeom>
            <a:ln w="8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448652" y="4078546"/>
            <a:ext cx="838835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900" spc="-30" dirty="0">
                <a:latin typeface="Microsoft Sans Serif"/>
                <a:cs typeface="Microsoft Sans Serif"/>
              </a:rPr>
              <a:t>Анализ</a:t>
            </a:r>
            <a:endParaRPr sz="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900" spc="-25" dirty="0">
                <a:latin typeface="Microsoft Sans Serif"/>
                <a:cs typeface="Microsoft Sans Serif"/>
              </a:rPr>
              <a:t>с</a:t>
            </a:r>
            <a:r>
              <a:rPr sz="900" spc="-40" dirty="0">
                <a:latin typeface="Microsoft Sans Serif"/>
                <a:cs typeface="Microsoft Sans Serif"/>
              </a:rPr>
              <a:t>о</a:t>
            </a:r>
            <a:r>
              <a:rPr sz="900" spc="-25" dirty="0">
                <a:latin typeface="Microsoft Sans Serif"/>
                <a:cs typeface="Microsoft Sans Serif"/>
              </a:rPr>
              <a:t>ц-э</a:t>
            </a:r>
            <a:r>
              <a:rPr sz="900" spc="-80" dirty="0">
                <a:latin typeface="Microsoft Sans Serif"/>
                <a:cs typeface="Microsoft Sans Serif"/>
              </a:rPr>
              <a:t>к</a:t>
            </a:r>
            <a:r>
              <a:rPr sz="900" spc="-40" dirty="0">
                <a:latin typeface="Microsoft Sans Serif"/>
                <a:cs typeface="Microsoft Sans Serif"/>
              </a:rPr>
              <a:t>о</a:t>
            </a:r>
            <a:r>
              <a:rPr sz="900" spc="-45" dirty="0">
                <a:latin typeface="Microsoft Sans Serif"/>
                <a:cs typeface="Microsoft Sans Serif"/>
              </a:rPr>
              <a:t>н</a:t>
            </a:r>
            <a:r>
              <a:rPr sz="900" spc="-5" dirty="0">
                <a:latin typeface="Microsoft Sans Serif"/>
                <a:cs typeface="Microsoft Sans Serif"/>
              </a:rPr>
              <a:t>.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с</a:t>
            </a:r>
            <a:r>
              <a:rPr sz="900" spc="-10" dirty="0">
                <a:latin typeface="Microsoft Sans Serif"/>
                <a:cs typeface="Microsoft Sans Serif"/>
              </a:rPr>
              <a:t>р</a:t>
            </a:r>
            <a:r>
              <a:rPr sz="900" spc="-40" dirty="0">
                <a:latin typeface="Microsoft Sans Serif"/>
                <a:cs typeface="Microsoft Sans Serif"/>
              </a:rPr>
              <a:t>е</a:t>
            </a:r>
            <a:r>
              <a:rPr sz="900" spc="-35" dirty="0">
                <a:latin typeface="Microsoft Sans Serif"/>
                <a:cs typeface="Microsoft Sans Serif"/>
              </a:rPr>
              <a:t>д</a:t>
            </a:r>
            <a:r>
              <a:rPr sz="900" spc="-10" dirty="0">
                <a:latin typeface="Microsoft Sans Serif"/>
                <a:cs typeface="Microsoft Sans Serif"/>
              </a:rPr>
              <a:t>ы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291093" y="4063037"/>
            <a:ext cx="1158240" cy="348615"/>
          </a:xfrm>
          <a:custGeom>
            <a:avLst/>
            <a:gdLst/>
            <a:ahLst/>
            <a:cxnLst/>
            <a:rect l="l" t="t" r="r" b="b"/>
            <a:pathLst>
              <a:path w="1158239" h="348614">
                <a:moveTo>
                  <a:pt x="0" y="0"/>
                </a:moveTo>
                <a:lnTo>
                  <a:pt x="1157743" y="0"/>
                </a:lnTo>
                <a:lnTo>
                  <a:pt x="1157743" y="348278"/>
                </a:lnTo>
                <a:lnTo>
                  <a:pt x="0" y="348278"/>
                </a:lnTo>
                <a:lnTo>
                  <a:pt x="0" y="0"/>
                </a:lnTo>
              </a:path>
            </a:pathLst>
          </a:custGeom>
          <a:ln w="833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314510" y="4508159"/>
            <a:ext cx="110617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5285" marR="5080" indent="-363220">
              <a:lnSpc>
                <a:spcPct val="100000"/>
              </a:lnSpc>
              <a:spcBef>
                <a:spcPts val="95"/>
              </a:spcBef>
            </a:pPr>
            <a:r>
              <a:rPr sz="900" spc="-40" dirty="0">
                <a:latin typeface="Microsoft Sans Serif"/>
                <a:cs typeface="Microsoft Sans Serif"/>
              </a:rPr>
              <a:t>Ма</a:t>
            </a:r>
            <a:r>
              <a:rPr sz="900" spc="-80" dirty="0">
                <a:latin typeface="Microsoft Sans Serif"/>
                <a:cs typeface="Microsoft Sans Serif"/>
              </a:rPr>
              <a:t>к</a:t>
            </a:r>
            <a:r>
              <a:rPr sz="900" spc="-10" dirty="0">
                <a:latin typeface="Microsoft Sans Serif"/>
                <a:cs typeface="Microsoft Sans Serif"/>
              </a:rPr>
              <a:t>р</a:t>
            </a:r>
            <a:r>
              <a:rPr sz="900" spc="-40" dirty="0">
                <a:latin typeface="Microsoft Sans Serif"/>
                <a:cs typeface="Microsoft Sans Serif"/>
              </a:rPr>
              <a:t>о</a:t>
            </a:r>
            <a:r>
              <a:rPr sz="900" spc="-25" dirty="0">
                <a:latin typeface="Microsoft Sans Serif"/>
                <a:cs typeface="Microsoft Sans Serif"/>
              </a:rPr>
              <a:t>э</a:t>
            </a:r>
            <a:r>
              <a:rPr sz="900" spc="-80" dirty="0">
                <a:latin typeface="Microsoft Sans Serif"/>
                <a:cs typeface="Microsoft Sans Serif"/>
              </a:rPr>
              <a:t>к</a:t>
            </a:r>
            <a:r>
              <a:rPr sz="900" spc="-40" dirty="0">
                <a:latin typeface="Microsoft Sans Serif"/>
                <a:cs typeface="Microsoft Sans Serif"/>
              </a:rPr>
              <a:t>о</a:t>
            </a:r>
            <a:r>
              <a:rPr sz="900" spc="-45" dirty="0">
                <a:latin typeface="Microsoft Sans Serif"/>
                <a:cs typeface="Microsoft Sans Serif"/>
              </a:rPr>
              <a:t>н</a:t>
            </a:r>
            <a:r>
              <a:rPr sz="900" spc="-40" dirty="0">
                <a:latin typeface="Microsoft Sans Serif"/>
                <a:cs typeface="Microsoft Sans Serif"/>
              </a:rPr>
              <a:t>о</a:t>
            </a:r>
            <a:r>
              <a:rPr sz="900" spc="-60" dirty="0">
                <a:latin typeface="Microsoft Sans Serif"/>
                <a:cs typeface="Microsoft Sans Serif"/>
              </a:rPr>
              <a:t>м</a:t>
            </a:r>
            <a:r>
              <a:rPr sz="900" spc="-15" dirty="0">
                <a:latin typeface="Microsoft Sans Serif"/>
                <a:cs typeface="Microsoft Sans Serif"/>
              </a:rPr>
              <a:t>ич</a:t>
            </a:r>
            <a:r>
              <a:rPr sz="900" spc="-45" dirty="0">
                <a:latin typeface="Microsoft Sans Serif"/>
                <a:cs typeface="Microsoft Sans Serif"/>
              </a:rPr>
              <a:t>е</a:t>
            </a:r>
            <a:r>
              <a:rPr sz="900" spc="-25" dirty="0">
                <a:latin typeface="Microsoft Sans Serif"/>
                <a:cs typeface="Microsoft Sans Serif"/>
              </a:rPr>
              <a:t>с</a:t>
            </a:r>
            <a:r>
              <a:rPr sz="900" spc="-80" dirty="0">
                <a:latin typeface="Microsoft Sans Serif"/>
                <a:cs typeface="Microsoft Sans Serif"/>
              </a:rPr>
              <a:t>к</a:t>
            </a:r>
            <a:r>
              <a:rPr sz="900" spc="-10" dirty="0">
                <a:latin typeface="Microsoft Sans Serif"/>
                <a:cs typeface="Microsoft Sans Serif"/>
              </a:rPr>
              <a:t>ий  </a:t>
            </a:r>
            <a:r>
              <a:rPr sz="900" spc="-35" dirty="0">
                <a:latin typeface="Microsoft Sans Serif"/>
                <a:cs typeface="Microsoft Sans Serif"/>
              </a:rPr>
              <a:t>анализ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91093" y="4492650"/>
            <a:ext cx="1158240" cy="348615"/>
          </a:xfrm>
          <a:custGeom>
            <a:avLst/>
            <a:gdLst/>
            <a:ahLst/>
            <a:cxnLst/>
            <a:rect l="l" t="t" r="r" b="b"/>
            <a:pathLst>
              <a:path w="1158239" h="348614">
                <a:moveTo>
                  <a:pt x="0" y="0"/>
                </a:moveTo>
                <a:lnTo>
                  <a:pt x="1157743" y="0"/>
                </a:lnTo>
                <a:lnTo>
                  <a:pt x="1157743" y="348278"/>
                </a:lnTo>
                <a:lnTo>
                  <a:pt x="0" y="348278"/>
                </a:lnTo>
                <a:lnTo>
                  <a:pt x="0" y="0"/>
                </a:lnTo>
              </a:path>
            </a:pathLst>
          </a:custGeom>
          <a:ln w="833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539460" y="4937772"/>
            <a:ext cx="657860" cy="2997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129539">
              <a:lnSpc>
                <a:spcPct val="107100"/>
              </a:lnSpc>
              <a:spcBef>
                <a:spcPts val="60"/>
              </a:spcBef>
            </a:pPr>
            <a:r>
              <a:rPr sz="850" spc="-5" dirty="0">
                <a:latin typeface="Microsoft Sans Serif"/>
                <a:cs typeface="Microsoft Sans Serif"/>
              </a:rPr>
              <a:t>Анализ </a:t>
            </a:r>
            <a:r>
              <a:rPr sz="850" dirty="0">
                <a:latin typeface="Microsoft Sans Serif"/>
                <a:cs typeface="Microsoft Sans Serif"/>
              </a:rPr>
              <a:t> </a:t>
            </a:r>
            <a:r>
              <a:rPr sz="850" spc="-60" dirty="0">
                <a:latin typeface="Microsoft Sans Serif"/>
                <a:cs typeface="Microsoft Sans Serif"/>
              </a:rPr>
              <a:t>к</a:t>
            </a:r>
            <a:r>
              <a:rPr sz="850" spc="-10" dirty="0">
                <a:latin typeface="Microsoft Sans Serif"/>
                <a:cs typeface="Microsoft Sans Serif"/>
              </a:rPr>
              <a:t>о</a:t>
            </a:r>
            <a:r>
              <a:rPr sz="850" spc="-15" dirty="0">
                <a:latin typeface="Microsoft Sans Serif"/>
                <a:cs typeface="Microsoft Sans Serif"/>
              </a:rPr>
              <a:t>н</a:t>
            </a:r>
            <a:r>
              <a:rPr sz="850" spc="-60" dirty="0">
                <a:latin typeface="Microsoft Sans Serif"/>
                <a:cs typeface="Microsoft Sans Serif"/>
              </a:rPr>
              <a:t>к</a:t>
            </a:r>
            <a:r>
              <a:rPr sz="850" spc="-35" dirty="0">
                <a:latin typeface="Microsoft Sans Serif"/>
                <a:cs typeface="Microsoft Sans Serif"/>
              </a:rPr>
              <a:t>у</a:t>
            </a:r>
            <a:r>
              <a:rPr sz="850" spc="20" dirty="0">
                <a:latin typeface="Microsoft Sans Serif"/>
                <a:cs typeface="Microsoft Sans Serif"/>
              </a:rPr>
              <a:t>р</a:t>
            </a:r>
            <a:r>
              <a:rPr sz="850" spc="-10" dirty="0">
                <a:latin typeface="Microsoft Sans Serif"/>
                <a:cs typeface="Microsoft Sans Serif"/>
              </a:rPr>
              <a:t>е</a:t>
            </a:r>
            <a:r>
              <a:rPr sz="850" spc="-15" dirty="0">
                <a:latin typeface="Microsoft Sans Serif"/>
                <a:cs typeface="Microsoft Sans Serif"/>
              </a:rPr>
              <a:t>н</a:t>
            </a:r>
            <a:r>
              <a:rPr sz="850" dirty="0">
                <a:latin typeface="Microsoft Sans Serif"/>
                <a:cs typeface="Microsoft Sans Serif"/>
              </a:rPr>
              <a:t>ц</a:t>
            </a:r>
            <a:r>
              <a:rPr sz="850" spc="10" dirty="0">
                <a:latin typeface="Microsoft Sans Serif"/>
                <a:cs typeface="Microsoft Sans Serif"/>
              </a:rPr>
              <a:t>ии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291093" y="4922263"/>
            <a:ext cx="1158240" cy="348615"/>
          </a:xfrm>
          <a:custGeom>
            <a:avLst/>
            <a:gdLst/>
            <a:ahLst/>
            <a:cxnLst/>
            <a:rect l="l" t="t" r="r" b="b"/>
            <a:pathLst>
              <a:path w="1158239" h="348614">
                <a:moveTo>
                  <a:pt x="0" y="0"/>
                </a:moveTo>
                <a:lnTo>
                  <a:pt x="1157743" y="0"/>
                </a:lnTo>
                <a:lnTo>
                  <a:pt x="1157743" y="348278"/>
                </a:lnTo>
                <a:lnTo>
                  <a:pt x="0" y="348278"/>
                </a:lnTo>
                <a:lnTo>
                  <a:pt x="0" y="0"/>
                </a:lnTo>
              </a:path>
            </a:pathLst>
          </a:custGeom>
          <a:ln w="833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479624" y="5366342"/>
            <a:ext cx="77470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89230">
              <a:lnSpc>
                <a:spcPct val="100000"/>
              </a:lnSpc>
              <a:spcBef>
                <a:spcPts val="95"/>
              </a:spcBef>
            </a:pPr>
            <a:r>
              <a:rPr sz="900" spc="-30" dirty="0">
                <a:latin typeface="Microsoft Sans Serif"/>
                <a:cs typeface="Microsoft Sans Serif"/>
              </a:rPr>
              <a:t>Анализ </a:t>
            </a:r>
            <a:r>
              <a:rPr sz="900" spc="-25" dirty="0">
                <a:latin typeface="Microsoft Sans Serif"/>
                <a:cs typeface="Microsoft Sans Serif"/>
              </a:rPr>
              <a:t> </a:t>
            </a:r>
            <a:r>
              <a:rPr sz="900" spc="-40" dirty="0">
                <a:latin typeface="Microsoft Sans Serif"/>
                <a:cs typeface="Microsoft Sans Serif"/>
              </a:rPr>
              <a:t>е</a:t>
            </a:r>
            <a:r>
              <a:rPr sz="900" spc="-60" dirty="0">
                <a:latin typeface="Microsoft Sans Serif"/>
                <a:cs typeface="Microsoft Sans Serif"/>
              </a:rPr>
              <a:t>м</a:t>
            </a:r>
            <a:r>
              <a:rPr sz="900" spc="-80" dirty="0">
                <a:latin typeface="Microsoft Sans Serif"/>
                <a:cs typeface="Microsoft Sans Serif"/>
              </a:rPr>
              <a:t>к</a:t>
            </a:r>
            <a:r>
              <a:rPr sz="900" spc="-40" dirty="0">
                <a:latin typeface="Microsoft Sans Serif"/>
                <a:cs typeface="Microsoft Sans Serif"/>
              </a:rPr>
              <a:t>о</a:t>
            </a:r>
            <a:r>
              <a:rPr sz="900" spc="-25" dirty="0">
                <a:latin typeface="Microsoft Sans Serif"/>
                <a:cs typeface="Microsoft Sans Serif"/>
              </a:rPr>
              <a:t>с</a:t>
            </a:r>
            <a:r>
              <a:rPr sz="900" spc="-20" dirty="0">
                <a:latin typeface="Microsoft Sans Serif"/>
                <a:cs typeface="Microsoft Sans Serif"/>
              </a:rPr>
              <a:t>т</a:t>
            </a:r>
            <a:r>
              <a:rPr sz="900" spc="-10" dirty="0">
                <a:latin typeface="Microsoft Sans Serif"/>
                <a:cs typeface="Microsoft Sans Serif"/>
              </a:rPr>
              <a:t>и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spc="-15" dirty="0">
                <a:latin typeface="Microsoft Sans Serif"/>
                <a:cs typeface="Microsoft Sans Serif"/>
              </a:rPr>
              <a:t>р</a:t>
            </a:r>
            <a:r>
              <a:rPr sz="900" spc="-30" dirty="0">
                <a:latin typeface="Microsoft Sans Serif"/>
                <a:cs typeface="Microsoft Sans Serif"/>
              </a:rPr>
              <a:t>ы</a:t>
            </a:r>
            <a:r>
              <a:rPr sz="900" spc="-45" dirty="0">
                <a:latin typeface="Microsoft Sans Serif"/>
                <a:cs typeface="Microsoft Sans Serif"/>
              </a:rPr>
              <a:t>н</a:t>
            </a:r>
            <a:r>
              <a:rPr sz="900" spc="-80" dirty="0">
                <a:latin typeface="Microsoft Sans Serif"/>
                <a:cs typeface="Microsoft Sans Serif"/>
              </a:rPr>
              <a:t>к</a:t>
            </a:r>
            <a:r>
              <a:rPr sz="900" spc="-10" dirty="0">
                <a:latin typeface="Microsoft Sans Serif"/>
                <a:cs typeface="Microsoft Sans Serif"/>
              </a:rPr>
              <a:t>а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291093" y="5350834"/>
            <a:ext cx="1158240" cy="348615"/>
          </a:xfrm>
          <a:custGeom>
            <a:avLst/>
            <a:gdLst/>
            <a:ahLst/>
            <a:cxnLst/>
            <a:rect l="l" t="t" r="r" b="b"/>
            <a:pathLst>
              <a:path w="1158239" h="348614">
                <a:moveTo>
                  <a:pt x="0" y="0"/>
                </a:moveTo>
                <a:lnTo>
                  <a:pt x="1157743" y="0"/>
                </a:lnTo>
                <a:lnTo>
                  <a:pt x="1157743" y="348278"/>
                </a:lnTo>
                <a:lnTo>
                  <a:pt x="0" y="348278"/>
                </a:lnTo>
                <a:lnTo>
                  <a:pt x="0" y="0"/>
                </a:lnTo>
              </a:path>
            </a:pathLst>
          </a:custGeom>
          <a:ln w="833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291093" y="5780447"/>
            <a:ext cx="1158240" cy="348615"/>
          </a:xfrm>
          <a:prstGeom prst="rect">
            <a:avLst/>
          </a:prstGeom>
          <a:ln w="8331">
            <a:solidFill>
              <a:srgbClr val="80808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150495" marR="149225" indent="240029">
              <a:lnSpc>
                <a:spcPct val="100000"/>
              </a:lnSpc>
              <a:spcBef>
                <a:spcPts val="215"/>
              </a:spcBef>
            </a:pPr>
            <a:r>
              <a:rPr sz="900" spc="-30" dirty="0">
                <a:latin typeface="Microsoft Sans Serif"/>
                <a:cs typeface="Microsoft Sans Serif"/>
              </a:rPr>
              <a:t>Анализ </a:t>
            </a:r>
            <a:r>
              <a:rPr sz="900" spc="-25" dirty="0">
                <a:latin typeface="Microsoft Sans Serif"/>
                <a:cs typeface="Microsoft Sans Serif"/>
              </a:rPr>
              <a:t> с</a:t>
            </a:r>
            <a:r>
              <a:rPr sz="900" spc="-20" dirty="0">
                <a:latin typeface="Microsoft Sans Serif"/>
                <a:cs typeface="Microsoft Sans Serif"/>
              </a:rPr>
              <a:t>т</a:t>
            </a:r>
            <a:r>
              <a:rPr sz="900" spc="-10" dirty="0">
                <a:latin typeface="Microsoft Sans Serif"/>
                <a:cs typeface="Microsoft Sans Serif"/>
              </a:rPr>
              <a:t>р</a:t>
            </a:r>
            <a:r>
              <a:rPr sz="900" spc="-55" dirty="0">
                <a:latin typeface="Microsoft Sans Serif"/>
                <a:cs typeface="Microsoft Sans Serif"/>
              </a:rPr>
              <a:t>у</a:t>
            </a:r>
            <a:r>
              <a:rPr sz="900" spc="-80" dirty="0">
                <a:latin typeface="Microsoft Sans Serif"/>
                <a:cs typeface="Microsoft Sans Serif"/>
              </a:rPr>
              <a:t>к</a:t>
            </a:r>
            <a:r>
              <a:rPr sz="900" spc="-20" dirty="0">
                <a:latin typeface="Microsoft Sans Serif"/>
                <a:cs typeface="Microsoft Sans Serif"/>
              </a:rPr>
              <a:t>т</a:t>
            </a:r>
            <a:r>
              <a:rPr sz="900" spc="-55" dirty="0">
                <a:latin typeface="Microsoft Sans Serif"/>
                <a:cs typeface="Microsoft Sans Serif"/>
              </a:rPr>
              <a:t>у</a:t>
            </a:r>
            <a:r>
              <a:rPr sz="900" spc="-10" dirty="0">
                <a:latin typeface="Microsoft Sans Serif"/>
                <a:cs typeface="Microsoft Sans Serif"/>
              </a:rPr>
              <a:t>ры</a:t>
            </a:r>
            <a:r>
              <a:rPr sz="900" spc="-15" dirty="0">
                <a:latin typeface="Microsoft Sans Serif"/>
                <a:cs typeface="Microsoft Sans Serif"/>
              </a:rPr>
              <a:t> р</a:t>
            </a:r>
            <a:r>
              <a:rPr sz="900" spc="-30" dirty="0">
                <a:latin typeface="Microsoft Sans Serif"/>
                <a:cs typeface="Microsoft Sans Serif"/>
              </a:rPr>
              <a:t>ы</a:t>
            </a:r>
            <a:r>
              <a:rPr sz="900" spc="-45" dirty="0">
                <a:latin typeface="Microsoft Sans Serif"/>
                <a:cs typeface="Microsoft Sans Serif"/>
              </a:rPr>
              <a:t>н</a:t>
            </a:r>
            <a:r>
              <a:rPr sz="900" spc="-80" dirty="0">
                <a:latin typeface="Microsoft Sans Serif"/>
                <a:cs typeface="Microsoft Sans Serif"/>
              </a:rPr>
              <a:t>к</a:t>
            </a:r>
            <a:r>
              <a:rPr sz="900" spc="-10" dirty="0">
                <a:latin typeface="Microsoft Sans Serif"/>
                <a:cs typeface="Microsoft Sans Serif"/>
              </a:rPr>
              <a:t>а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388804" y="3527974"/>
            <a:ext cx="48895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945" marR="5080" indent="-55880">
              <a:lnSpc>
                <a:spcPct val="100000"/>
              </a:lnSpc>
              <a:spcBef>
                <a:spcPts val="95"/>
              </a:spcBef>
            </a:pPr>
            <a:r>
              <a:rPr sz="900" spc="-20" dirty="0">
                <a:latin typeface="Microsoft Sans Serif"/>
                <a:cs typeface="Microsoft Sans Serif"/>
              </a:rPr>
              <a:t>В</a:t>
            </a:r>
            <a:r>
              <a:rPr sz="900" spc="-45" dirty="0">
                <a:latin typeface="Microsoft Sans Serif"/>
                <a:cs typeface="Microsoft Sans Serif"/>
              </a:rPr>
              <a:t>н</a:t>
            </a:r>
            <a:r>
              <a:rPr sz="900" spc="-40" dirty="0">
                <a:latin typeface="Microsoft Sans Serif"/>
                <a:cs typeface="Microsoft Sans Serif"/>
              </a:rPr>
              <a:t>е</a:t>
            </a:r>
            <a:r>
              <a:rPr sz="900" spc="-45" dirty="0">
                <a:latin typeface="Microsoft Sans Serif"/>
                <a:cs typeface="Microsoft Sans Serif"/>
              </a:rPr>
              <a:t>шн</a:t>
            </a:r>
            <a:r>
              <a:rPr sz="900" spc="-10" dirty="0">
                <a:latin typeface="Microsoft Sans Serif"/>
                <a:cs typeface="Microsoft Sans Serif"/>
              </a:rPr>
              <a:t>ий  </a:t>
            </a:r>
            <a:r>
              <a:rPr sz="900" spc="-35" dirty="0">
                <a:latin typeface="Microsoft Sans Serif"/>
                <a:cs typeface="Microsoft Sans Serif"/>
              </a:rPr>
              <a:t>анализ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057894" y="3512465"/>
            <a:ext cx="1158240" cy="348615"/>
          </a:xfrm>
          <a:custGeom>
            <a:avLst/>
            <a:gdLst/>
            <a:ahLst/>
            <a:cxnLst/>
            <a:rect l="l" t="t" r="r" b="b"/>
            <a:pathLst>
              <a:path w="1158239" h="348614">
                <a:moveTo>
                  <a:pt x="0" y="0"/>
                </a:moveTo>
                <a:lnTo>
                  <a:pt x="1157751" y="0"/>
                </a:lnTo>
                <a:lnTo>
                  <a:pt x="1157751" y="348278"/>
                </a:lnTo>
                <a:lnTo>
                  <a:pt x="0" y="348278"/>
                </a:lnTo>
                <a:lnTo>
                  <a:pt x="0" y="0"/>
                </a:lnTo>
              </a:path>
            </a:pathLst>
          </a:custGeom>
          <a:ln w="7289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589878" y="3527974"/>
            <a:ext cx="625475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255" marR="5080" indent="-123189">
              <a:lnSpc>
                <a:spcPct val="100000"/>
              </a:lnSpc>
              <a:spcBef>
                <a:spcPts val="95"/>
              </a:spcBef>
            </a:pPr>
            <a:r>
              <a:rPr sz="900" spc="-20" dirty="0">
                <a:latin typeface="Microsoft Sans Serif"/>
                <a:cs typeface="Microsoft Sans Serif"/>
              </a:rPr>
              <a:t>В</a:t>
            </a:r>
            <a:r>
              <a:rPr sz="900" spc="-45" dirty="0">
                <a:latin typeface="Microsoft Sans Serif"/>
                <a:cs typeface="Microsoft Sans Serif"/>
              </a:rPr>
              <a:t>н</a:t>
            </a:r>
            <a:r>
              <a:rPr sz="900" spc="-55" dirty="0">
                <a:latin typeface="Microsoft Sans Serif"/>
                <a:cs typeface="Microsoft Sans Serif"/>
              </a:rPr>
              <a:t>у</a:t>
            </a:r>
            <a:r>
              <a:rPr sz="900" spc="-20" dirty="0">
                <a:latin typeface="Microsoft Sans Serif"/>
                <a:cs typeface="Microsoft Sans Serif"/>
              </a:rPr>
              <a:t>т</a:t>
            </a:r>
            <a:r>
              <a:rPr sz="900" spc="-10" dirty="0">
                <a:latin typeface="Microsoft Sans Serif"/>
                <a:cs typeface="Microsoft Sans Serif"/>
              </a:rPr>
              <a:t>р</a:t>
            </a:r>
            <a:r>
              <a:rPr sz="900" spc="-40" dirty="0">
                <a:latin typeface="Microsoft Sans Serif"/>
                <a:cs typeface="Microsoft Sans Serif"/>
              </a:rPr>
              <a:t>е</a:t>
            </a:r>
            <a:r>
              <a:rPr sz="900" spc="-45" dirty="0">
                <a:latin typeface="Microsoft Sans Serif"/>
                <a:cs typeface="Microsoft Sans Serif"/>
              </a:rPr>
              <a:t>нн</a:t>
            </a:r>
            <a:r>
              <a:rPr sz="900" spc="-10" dirty="0">
                <a:latin typeface="Microsoft Sans Serif"/>
                <a:cs typeface="Microsoft Sans Serif"/>
              </a:rPr>
              <a:t>ий  </a:t>
            </a:r>
            <a:r>
              <a:rPr sz="900" spc="-35" dirty="0">
                <a:latin typeface="Microsoft Sans Serif"/>
                <a:cs typeface="Microsoft Sans Serif"/>
              </a:rPr>
              <a:t>анализ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326068" y="3512465"/>
            <a:ext cx="1158240" cy="348615"/>
          </a:xfrm>
          <a:custGeom>
            <a:avLst/>
            <a:gdLst/>
            <a:ahLst/>
            <a:cxnLst/>
            <a:rect l="l" t="t" r="r" b="b"/>
            <a:pathLst>
              <a:path w="1158239" h="348614">
                <a:moveTo>
                  <a:pt x="0" y="0"/>
                </a:moveTo>
                <a:lnTo>
                  <a:pt x="1157743" y="0"/>
                </a:lnTo>
                <a:lnTo>
                  <a:pt x="1157743" y="348278"/>
                </a:lnTo>
                <a:lnTo>
                  <a:pt x="0" y="348278"/>
                </a:lnTo>
                <a:lnTo>
                  <a:pt x="0" y="0"/>
                </a:lnTo>
              </a:path>
            </a:pathLst>
          </a:custGeom>
          <a:ln w="7289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799241" y="3527974"/>
            <a:ext cx="739775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6670">
              <a:lnSpc>
                <a:spcPct val="100000"/>
              </a:lnSpc>
              <a:spcBef>
                <a:spcPts val="95"/>
              </a:spcBef>
            </a:pPr>
            <a:r>
              <a:rPr sz="900" spc="-30" dirty="0">
                <a:latin typeface="Microsoft Sans Serif"/>
                <a:cs typeface="Microsoft Sans Serif"/>
              </a:rPr>
              <a:t>Организация </a:t>
            </a:r>
            <a:r>
              <a:rPr sz="900" spc="-22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и</a:t>
            </a:r>
            <a:r>
              <a:rPr sz="900" spc="-25" dirty="0">
                <a:latin typeface="Microsoft Sans Serif"/>
                <a:cs typeface="Microsoft Sans Serif"/>
              </a:rPr>
              <a:t>ссл</a:t>
            </a:r>
            <a:r>
              <a:rPr sz="900" spc="-40" dirty="0">
                <a:latin typeface="Microsoft Sans Serif"/>
                <a:cs typeface="Microsoft Sans Serif"/>
              </a:rPr>
              <a:t>е</a:t>
            </a:r>
            <a:r>
              <a:rPr sz="900" spc="-35" dirty="0">
                <a:latin typeface="Microsoft Sans Serif"/>
                <a:cs typeface="Microsoft Sans Serif"/>
              </a:rPr>
              <a:t>д</a:t>
            </a:r>
            <a:r>
              <a:rPr sz="900" spc="-40" dirty="0">
                <a:latin typeface="Microsoft Sans Serif"/>
                <a:cs typeface="Microsoft Sans Serif"/>
              </a:rPr>
              <a:t>о</a:t>
            </a:r>
            <a:r>
              <a:rPr sz="900" spc="-55" dirty="0">
                <a:latin typeface="Microsoft Sans Serif"/>
                <a:cs typeface="Microsoft Sans Serif"/>
              </a:rPr>
              <a:t>в</a:t>
            </a:r>
            <a:r>
              <a:rPr sz="900" spc="-40" dirty="0">
                <a:latin typeface="Microsoft Sans Serif"/>
                <a:cs typeface="Microsoft Sans Serif"/>
              </a:rPr>
              <a:t>а</a:t>
            </a:r>
            <a:r>
              <a:rPr sz="900" spc="-45" dirty="0">
                <a:latin typeface="Microsoft Sans Serif"/>
                <a:cs typeface="Microsoft Sans Serif"/>
              </a:rPr>
              <a:t>н</a:t>
            </a:r>
            <a:r>
              <a:rPr sz="900" spc="-10" dirty="0">
                <a:latin typeface="Microsoft Sans Serif"/>
                <a:cs typeface="Microsoft Sans Serif"/>
              </a:rPr>
              <a:t>ий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594234" y="3512465"/>
            <a:ext cx="1158240" cy="348615"/>
          </a:xfrm>
          <a:custGeom>
            <a:avLst/>
            <a:gdLst/>
            <a:ahLst/>
            <a:cxnLst/>
            <a:rect l="l" t="t" r="r" b="b"/>
            <a:pathLst>
              <a:path w="1158239" h="348614">
                <a:moveTo>
                  <a:pt x="0" y="0"/>
                </a:moveTo>
                <a:lnTo>
                  <a:pt x="1157743" y="0"/>
                </a:lnTo>
                <a:lnTo>
                  <a:pt x="1157743" y="348278"/>
                </a:lnTo>
                <a:lnTo>
                  <a:pt x="0" y="348278"/>
                </a:lnTo>
                <a:lnTo>
                  <a:pt x="0" y="0"/>
                </a:lnTo>
              </a:path>
            </a:pathLst>
          </a:custGeom>
          <a:ln w="7289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2507330" y="2977401"/>
            <a:ext cx="820419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625" marR="5080" indent="-35560">
              <a:lnSpc>
                <a:spcPct val="100000"/>
              </a:lnSpc>
              <a:spcBef>
                <a:spcPts val="95"/>
              </a:spcBef>
            </a:pPr>
            <a:r>
              <a:rPr sz="900" spc="-35" dirty="0">
                <a:latin typeface="Microsoft Sans Serif"/>
                <a:cs typeface="Microsoft Sans Serif"/>
              </a:rPr>
              <a:t>Ма</a:t>
            </a:r>
            <a:r>
              <a:rPr sz="900" dirty="0">
                <a:latin typeface="Microsoft Sans Serif"/>
                <a:cs typeface="Microsoft Sans Serif"/>
              </a:rPr>
              <a:t>р</a:t>
            </a:r>
            <a:r>
              <a:rPr sz="900" spc="-80" dirty="0">
                <a:latin typeface="Microsoft Sans Serif"/>
                <a:cs typeface="Microsoft Sans Serif"/>
              </a:rPr>
              <a:t>к</a:t>
            </a:r>
            <a:r>
              <a:rPr sz="900" spc="-35" dirty="0">
                <a:latin typeface="Microsoft Sans Serif"/>
                <a:cs typeface="Microsoft Sans Serif"/>
              </a:rPr>
              <a:t>е</a:t>
            </a:r>
            <a:r>
              <a:rPr sz="900" spc="-10" dirty="0">
                <a:latin typeface="Microsoft Sans Serif"/>
                <a:cs typeface="Microsoft Sans Serif"/>
              </a:rPr>
              <a:t>т</a:t>
            </a:r>
            <a:r>
              <a:rPr sz="900" spc="-5" dirty="0">
                <a:latin typeface="Microsoft Sans Serif"/>
                <a:cs typeface="Microsoft Sans Serif"/>
              </a:rPr>
              <a:t>и</a:t>
            </a:r>
            <a:r>
              <a:rPr sz="900" spc="-35" dirty="0">
                <a:latin typeface="Microsoft Sans Serif"/>
                <a:cs typeface="Microsoft Sans Serif"/>
              </a:rPr>
              <a:t>нго</a:t>
            </a:r>
            <a:r>
              <a:rPr sz="900" spc="-45" dirty="0">
                <a:latin typeface="Microsoft Sans Serif"/>
                <a:cs typeface="Microsoft Sans Serif"/>
              </a:rPr>
              <a:t>в</a:t>
            </a:r>
            <a:r>
              <a:rPr sz="900" spc="-25" dirty="0">
                <a:latin typeface="Microsoft Sans Serif"/>
                <a:cs typeface="Microsoft Sans Serif"/>
              </a:rPr>
              <a:t>ы</a:t>
            </a:r>
            <a:r>
              <a:rPr sz="900" spc="-10" dirty="0">
                <a:latin typeface="Microsoft Sans Serif"/>
                <a:cs typeface="Microsoft Sans Serif"/>
              </a:rPr>
              <a:t>е  </a:t>
            </a:r>
            <a:r>
              <a:rPr sz="900" spc="-25" dirty="0">
                <a:latin typeface="Microsoft Sans Serif"/>
                <a:cs typeface="Microsoft Sans Serif"/>
              </a:rPr>
              <a:t>исследования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334327" y="2961893"/>
            <a:ext cx="1158240" cy="348615"/>
          </a:xfrm>
          <a:custGeom>
            <a:avLst/>
            <a:gdLst/>
            <a:ahLst/>
            <a:cxnLst/>
            <a:rect l="l" t="t" r="r" b="b"/>
            <a:pathLst>
              <a:path w="1158239" h="348614">
                <a:moveTo>
                  <a:pt x="0" y="0"/>
                </a:moveTo>
                <a:lnTo>
                  <a:pt x="1157743" y="0"/>
                </a:lnTo>
                <a:lnTo>
                  <a:pt x="1157743" y="348278"/>
                </a:lnTo>
                <a:lnTo>
                  <a:pt x="0" y="348278"/>
                </a:lnTo>
                <a:lnTo>
                  <a:pt x="0" y="0"/>
                </a:lnTo>
              </a:path>
            </a:pathLst>
          </a:custGeom>
          <a:ln w="833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786852" y="2977401"/>
            <a:ext cx="790575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195" marR="5080" indent="-24130">
              <a:lnSpc>
                <a:spcPct val="100000"/>
              </a:lnSpc>
              <a:spcBef>
                <a:spcPts val="95"/>
              </a:spcBef>
            </a:pPr>
            <a:r>
              <a:rPr sz="900" spc="-45" dirty="0">
                <a:latin typeface="Microsoft Sans Serif"/>
                <a:cs typeface="Microsoft Sans Serif"/>
              </a:rPr>
              <a:t>Г</a:t>
            </a:r>
            <a:r>
              <a:rPr sz="900" spc="-35" dirty="0">
                <a:latin typeface="Microsoft Sans Serif"/>
                <a:cs typeface="Microsoft Sans Serif"/>
              </a:rPr>
              <a:t>еоде</a:t>
            </a:r>
            <a:r>
              <a:rPr sz="900" spc="-30" dirty="0">
                <a:latin typeface="Microsoft Sans Serif"/>
                <a:cs typeface="Microsoft Sans Serif"/>
              </a:rPr>
              <a:t>зи</a:t>
            </a:r>
            <a:r>
              <a:rPr sz="900" spc="-20" dirty="0">
                <a:latin typeface="Microsoft Sans Serif"/>
                <a:cs typeface="Microsoft Sans Serif"/>
              </a:rPr>
              <a:t>ч</a:t>
            </a:r>
            <a:r>
              <a:rPr sz="900" spc="-35" dirty="0">
                <a:latin typeface="Microsoft Sans Serif"/>
                <a:cs typeface="Microsoft Sans Serif"/>
              </a:rPr>
              <a:t>е</a:t>
            </a:r>
            <a:r>
              <a:rPr sz="900" spc="-15" dirty="0">
                <a:latin typeface="Microsoft Sans Serif"/>
                <a:cs typeface="Microsoft Sans Serif"/>
              </a:rPr>
              <a:t>с</a:t>
            </a:r>
            <a:r>
              <a:rPr sz="900" spc="-80" dirty="0">
                <a:latin typeface="Microsoft Sans Serif"/>
                <a:cs typeface="Microsoft Sans Serif"/>
              </a:rPr>
              <a:t>к</a:t>
            </a:r>
            <a:r>
              <a:rPr sz="900" spc="-10" dirty="0">
                <a:latin typeface="Microsoft Sans Serif"/>
                <a:cs typeface="Microsoft Sans Serif"/>
              </a:rPr>
              <a:t>ие  </a:t>
            </a:r>
            <a:r>
              <a:rPr sz="900" spc="-25" dirty="0">
                <a:latin typeface="Microsoft Sans Serif"/>
                <a:cs typeface="Microsoft Sans Serif"/>
              </a:rPr>
              <a:t>исследования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602452" y="2961893"/>
            <a:ext cx="1156970" cy="348615"/>
          </a:xfrm>
          <a:custGeom>
            <a:avLst/>
            <a:gdLst/>
            <a:ahLst/>
            <a:cxnLst/>
            <a:rect l="l" t="t" r="r" b="b"/>
            <a:pathLst>
              <a:path w="1156970" h="348614">
                <a:moveTo>
                  <a:pt x="0" y="0"/>
                </a:moveTo>
                <a:lnTo>
                  <a:pt x="1156752" y="0"/>
                </a:lnTo>
                <a:lnTo>
                  <a:pt x="1156752" y="348278"/>
                </a:lnTo>
                <a:lnTo>
                  <a:pt x="0" y="348278"/>
                </a:lnTo>
                <a:lnTo>
                  <a:pt x="0" y="0"/>
                </a:lnTo>
              </a:path>
            </a:pathLst>
          </a:custGeom>
          <a:ln w="833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179074" y="2427872"/>
            <a:ext cx="763905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10" dirty="0">
                <a:latin typeface="Microsoft Sans Serif"/>
                <a:cs typeface="Microsoft Sans Serif"/>
              </a:rPr>
              <a:t>И</a:t>
            </a:r>
            <a:r>
              <a:rPr sz="850" spc="15" dirty="0">
                <a:latin typeface="Microsoft Sans Serif"/>
                <a:cs typeface="Microsoft Sans Serif"/>
              </a:rPr>
              <a:t>сс</a:t>
            </a:r>
            <a:r>
              <a:rPr sz="850" spc="5" dirty="0">
                <a:latin typeface="Microsoft Sans Serif"/>
                <a:cs typeface="Microsoft Sans Serif"/>
              </a:rPr>
              <a:t>л</a:t>
            </a:r>
            <a:r>
              <a:rPr sz="850" spc="-5" dirty="0">
                <a:latin typeface="Microsoft Sans Serif"/>
                <a:cs typeface="Microsoft Sans Serif"/>
              </a:rPr>
              <a:t>е</a:t>
            </a:r>
            <a:r>
              <a:rPr sz="850" spc="5" dirty="0">
                <a:latin typeface="Microsoft Sans Serif"/>
                <a:cs typeface="Microsoft Sans Serif"/>
              </a:rPr>
              <a:t>д</a:t>
            </a:r>
            <a:r>
              <a:rPr sz="850" spc="-5" dirty="0">
                <a:latin typeface="Microsoft Sans Serif"/>
                <a:cs typeface="Microsoft Sans Serif"/>
              </a:rPr>
              <a:t>о</a:t>
            </a:r>
            <a:r>
              <a:rPr sz="850" spc="-15" dirty="0">
                <a:latin typeface="Microsoft Sans Serif"/>
                <a:cs typeface="Microsoft Sans Serif"/>
              </a:rPr>
              <a:t>в</a:t>
            </a:r>
            <a:r>
              <a:rPr sz="850" spc="-5" dirty="0">
                <a:latin typeface="Microsoft Sans Serif"/>
                <a:cs typeface="Microsoft Sans Serif"/>
              </a:rPr>
              <a:t>ан</a:t>
            </a:r>
            <a:r>
              <a:rPr sz="850" spc="20" dirty="0">
                <a:latin typeface="Microsoft Sans Serif"/>
                <a:cs typeface="Microsoft Sans Serif"/>
              </a:rPr>
              <a:t>и</a:t>
            </a:r>
            <a:r>
              <a:rPr sz="850" spc="10" dirty="0">
                <a:latin typeface="Microsoft Sans Serif"/>
                <a:cs typeface="Microsoft Sans Serif"/>
              </a:rPr>
              <a:t>я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978197" y="2411321"/>
            <a:ext cx="1158240" cy="348615"/>
          </a:xfrm>
          <a:custGeom>
            <a:avLst/>
            <a:gdLst/>
            <a:ahLst/>
            <a:cxnLst/>
            <a:rect l="l" t="t" r="r" b="b"/>
            <a:pathLst>
              <a:path w="1158239" h="348614">
                <a:moveTo>
                  <a:pt x="0" y="0"/>
                </a:moveTo>
                <a:lnTo>
                  <a:pt x="1157743" y="0"/>
                </a:lnTo>
                <a:lnTo>
                  <a:pt x="1157743" y="348278"/>
                </a:lnTo>
                <a:lnTo>
                  <a:pt x="0" y="348278"/>
                </a:lnTo>
                <a:lnTo>
                  <a:pt x="0" y="0"/>
                </a:lnTo>
              </a:path>
            </a:pathLst>
          </a:custGeom>
          <a:ln w="833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4695918" y="2427872"/>
            <a:ext cx="258445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5" dirty="0">
                <a:latin typeface="Microsoft Sans Serif"/>
                <a:cs typeface="Microsoft Sans Serif"/>
              </a:rPr>
              <a:t>ПИР</a:t>
            </a:r>
            <a:endParaRPr sz="850">
              <a:latin typeface="Microsoft Sans Serif"/>
              <a:cs typeface="Microsoft Sans Serif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4241918" y="2406876"/>
            <a:ext cx="2429510" cy="357505"/>
            <a:chOff x="4241918" y="2406876"/>
            <a:chExt cx="2429510" cy="357505"/>
          </a:xfrm>
        </p:grpSpPr>
        <p:sp>
          <p:nvSpPr>
            <p:cNvPr id="61" name="object 61"/>
            <p:cNvSpPr/>
            <p:nvPr/>
          </p:nvSpPr>
          <p:spPr>
            <a:xfrm>
              <a:off x="4246363" y="2411321"/>
              <a:ext cx="1156970" cy="348615"/>
            </a:xfrm>
            <a:custGeom>
              <a:avLst/>
              <a:gdLst/>
              <a:ahLst/>
              <a:cxnLst/>
              <a:rect l="l" t="t" r="r" b="b"/>
              <a:pathLst>
                <a:path w="1156970" h="348614">
                  <a:moveTo>
                    <a:pt x="0" y="0"/>
                  </a:moveTo>
                  <a:lnTo>
                    <a:pt x="1156794" y="0"/>
                  </a:lnTo>
                  <a:lnTo>
                    <a:pt x="1156794" y="348278"/>
                  </a:lnTo>
                  <a:lnTo>
                    <a:pt x="0" y="348278"/>
                  </a:lnTo>
                  <a:lnTo>
                    <a:pt x="0" y="0"/>
                  </a:lnTo>
                </a:path>
              </a:pathLst>
            </a:custGeom>
            <a:ln w="833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514654" y="2411321"/>
              <a:ext cx="1156970" cy="348615"/>
            </a:xfrm>
            <a:custGeom>
              <a:avLst/>
              <a:gdLst/>
              <a:ahLst/>
              <a:cxnLst/>
              <a:rect l="l" t="t" r="r" b="b"/>
              <a:pathLst>
                <a:path w="1156970" h="348614">
                  <a:moveTo>
                    <a:pt x="1156711" y="0"/>
                  </a:moveTo>
                  <a:lnTo>
                    <a:pt x="0" y="0"/>
                  </a:lnTo>
                  <a:lnTo>
                    <a:pt x="0" y="348278"/>
                  </a:lnTo>
                  <a:lnTo>
                    <a:pt x="1156711" y="348278"/>
                  </a:lnTo>
                  <a:lnTo>
                    <a:pt x="11567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568851" y="2427872"/>
            <a:ext cx="1050925" cy="29845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36550" marR="5080" indent="-324485">
              <a:lnSpc>
                <a:spcPct val="106300"/>
              </a:lnSpc>
              <a:spcBef>
                <a:spcPts val="70"/>
              </a:spcBef>
            </a:pPr>
            <a:r>
              <a:rPr sz="850" spc="20" dirty="0">
                <a:latin typeface="Microsoft Sans Serif"/>
                <a:cs typeface="Microsoft Sans Serif"/>
              </a:rPr>
              <a:t>О</a:t>
            </a:r>
            <a:r>
              <a:rPr sz="850" spc="-20" dirty="0">
                <a:latin typeface="Microsoft Sans Serif"/>
                <a:cs typeface="Microsoft Sans Serif"/>
              </a:rPr>
              <a:t>б</a:t>
            </a:r>
            <a:r>
              <a:rPr sz="850" spc="15" dirty="0">
                <a:latin typeface="Microsoft Sans Serif"/>
                <a:cs typeface="Microsoft Sans Serif"/>
              </a:rPr>
              <a:t>щ</a:t>
            </a:r>
            <a:r>
              <a:rPr sz="850" spc="-5" dirty="0">
                <a:latin typeface="Microsoft Sans Serif"/>
                <a:cs typeface="Microsoft Sans Serif"/>
              </a:rPr>
              <a:t>е</a:t>
            </a:r>
            <a:r>
              <a:rPr sz="850" spc="10" dirty="0">
                <a:latin typeface="Microsoft Sans Serif"/>
                <a:cs typeface="Microsoft Sans Serif"/>
              </a:rPr>
              <a:t>ст</a:t>
            </a:r>
            <a:r>
              <a:rPr sz="850" spc="20" dirty="0">
                <a:latin typeface="Microsoft Sans Serif"/>
                <a:cs typeface="Microsoft Sans Serif"/>
              </a:rPr>
              <a:t>р</a:t>
            </a:r>
            <a:r>
              <a:rPr sz="850" spc="-5" dirty="0">
                <a:latin typeface="Microsoft Sans Serif"/>
                <a:cs typeface="Microsoft Sans Serif"/>
              </a:rPr>
              <a:t>о</a:t>
            </a:r>
            <a:r>
              <a:rPr sz="850" spc="10" dirty="0">
                <a:latin typeface="Microsoft Sans Serif"/>
                <a:cs typeface="Microsoft Sans Serif"/>
              </a:rPr>
              <a:t>ит</a:t>
            </a:r>
            <a:r>
              <a:rPr sz="850" spc="-5" dirty="0">
                <a:latin typeface="Microsoft Sans Serif"/>
                <a:cs typeface="Microsoft Sans Serif"/>
              </a:rPr>
              <a:t>е</a:t>
            </a:r>
            <a:r>
              <a:rPr sz="850" spc="5" dirty="0">
                <a:latin typeface="Microsoft Sans Serif"/>
                <a:cs typeface="Microsoft Sans Serif"/>
              </a:rPr>
              <a:t>л</a:t>
            </a:r>
            <a:r>
              <a:rPr sz="850" spc="20" dirty="0">
                <a:latin typeface="Microsoft Sans Serif"/>
                <a:cs typeface="Microsoft Sans Serif"/>
              </a:rPr>
              <a:t>ь</a:t>
            </a:r>
            <a:r>
              <a:rPr sz="850" spc="-5" dirty="0">
                <a:latin typeface="Microsoft Sans Serif"/>
                <a:cs typeface="Microsoft Sans Serif"/>
              </a:rPr>
              <a:t>н</a:t>
            </a:r>
            <a:r>
              <a:rPr sz="850" spc="15" dirty="0">
                <a:latin typeface="Microsoft Sans Serif"/>
                <a:cs typeface="Microsoft Sans Serif"/>
              </a:rPr>
              <a:t>ы</a:t>
            </a:r>
            <a:r>
              <a:rPr sz="850" spc="10" dirty="0">
                <a:latin typeface="Microsoft Sans Serif"/>
                <a:cs typeface="Microsoft Sans Serif"/>
              </a:rPr>
              <a:t>е  </a:t>
            </a:r>
            <a:r>
              <a:rPr sz="850" dirty="0">
                <a:latin typeface="Microsoft Sans Serif"/>
                <a:cs typeface="Microsoft Sans Serif"/>
              </a:rPr>
              <a:t>работы</a:t>
            </a:r>
            <a:endParaRPr sz="850">
              <a:latin typeface="Microsoft Sans Serif"/>
              <a:cs typeface="Microsoft Sans Serif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5510209" y="2406876"/>
            <a:ext cx="2429510" cy="357505"/>
            <a:chOff x="5510209" y="2406876"/>
            <a:chExt cx="2429510" cy="357505"/>
          </a:xfrm>
        </p:grpSpPr>
        <p:sp>
          <p:nvSpPr>
            <p:cNvPr id="65" name="object 65"/>
            <p:cNvSpPr/>
            <p:nvPr/>
          </p:nvSpPr>
          <p:spPr>
            <a:xfrm>
              <a:off x="5514654" y="2411321"/>
              <a:ext cx="1156970" cy="348615"/>
            </a:xfrm>
            <a:custGeom>
              <a:avLst/>
              <a:gdLst/>
              <a:ahLst/>
              <a:cxnLst/>
              <a:rect l="l" t="t" r="r" b="b"/>
              <a:pathLst>
                <a:path w="1156970" h="348614">
                  <a:moveTo>
                    <a:pt x="0" y="0"/>
                  </a:moveTo>
                  <a:lnTo>
                    <a:pt x="1156670" y="0"/>
                  </a:lnTo>
                  <a:lnTo>
                    <a:pt x="1156670" y="348278"/>
                  </a:lnTo>
                  <a:lnTo>
                    <a:pt x="0" y="348278"/>
                  </a:lnTo>
                  <a:lnTo>
                    <a:pt x="0" y="0"/>
                  </a:lnTo>
                </a:path>
              </a:pathLst>
            </a:custGeom>
            <a:ln w="833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782820" y="2411321"/>
              <a:ext cx="1156970" cy="348615"/>
            </a:xfrm>
            <a:custGeom>
              <a:avLst/>
              <a:gdLst/>
              <a:ahLst/>
              <a:cxnLst/>
              <a:rect l="l" t="t" r="r" b="b"/>
              <a:pathLst>
                <a:path w="1156970" h="348614">
                  <a:moveTo>
                    <a:pt x="1156711" y="0"/>
                  </a:moveTo>
                  <a:lnTo>
                    <a:pt x="0" y="0"/>
                  </a:lnTo>
                  <a:lnTo>
                    <a:pt x="0" y="348278"/>
                  </a:lnTo>
                  <a:lnTo>
                    <a:pt x="1156711" y="348278"/>
                  </a:lnTo>
                  <a:lnTo>
                    <a:pt x="11567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6990635" y="2427872"/>
            <a:ext cx="735330" cy="29845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161925">
              <a:lnSpc>
                <a:spcPct val="106300"/>
              </a:lnSpc>
              <a:spcBef>
                <a:spcPts val="70"/>
              </a:spcBef>
            </a:pPr>
            <a:r>
              <a:rPr sz="850" spc="-25" dirty="0">
                <a:latin typeface="Microsoft Sans Serif"/>
                <a:cs typeface="Microsoft Sans Serif"/>
              </a:rPr>
              <a:t>Закупка </a:t>
            </a:r>
            <a:r>
              <a:rPr sz="850" spc="-20" dirty="0">
                <a:latin typeface="Microsoft Sans Serif"/>
                <a:cs typeface="Microsoft Sans Serif"/>
              </a:rPr>
              <a:t> </a:t>
            </a:r>
            <a:r>
              <a:rPr sz="850" spc="-10" dirty="0">
                <a:latin typeface="Microsoft Sans Serif"/>
                <a:cs typeface="Microsoft Sans Serif"/>
              </a:rPr>
              <a:t>о</a:t>
            </a:r>
            <a:r>
              <a:rPr sz="850" spc="-25" dirty="0">
                <a:latin typeface="Microsoft Sans Serif"/>
                <a:cs typeface="Microsoft Sans Serif"/>
              </a:rPr>
              <a:t>б</a:t>
            </a:r>
            <a:r>
              <a:rPr sz="850" spc="-10" dirty="0">
                <a:latin typeface="Microsoft Sans Serif"/>
                <a:cs typeface="Microsoft Sans Serif"/>
              </a:rPr>
              <a:t>о</a:t>
            </a:r>
            <a:r>
              <a:rPr sz="850" spc="20" dirty="0">
                <a:latin typeface="Microsoft Sans Serif"/>
                <a:cs typeface="Microsoft Sans Serif"/>
              </a:rPr>
              <a:t>р</a:t>
            </a:r>
            <a:r>
              <a:rPr sz="850" spc="-25" dirty="0">
                <a:latin typeface="Microsoft Sans Serif"/>
                <a:cs typeface="Microsoft Sans Serif"/>
              </a:rPr>
              <a:t>у</a:t>
            </a:r>
            <a:r>
              <a:rPr sz="850" spc="-5" dirty="0">
                <a:latin typeface="Microsoft Sans Serif"/>
                <a:cs typeface="Microsoft Sans Serif"/>
              </a:rPr>
              <a:t>д</a:t>
            </a:r>
            <a:r>
              <a:rPr sz="850" spc="-10" dirty="0">
                <a:latin typeface="Microsoft Sans Serif"/>
                <a:cs typeface="Microsoft Sans Serif"/>
              </a:rPr>
              <a:t>о</a:t>
            </a:r>
            <a:r>
              <a:rPr sz="850" spc="-15" dirty="0">
                <a:latin typeface="Microsoft Sans Serif"/>
                <a:cs typeface="Microsoft Sans Serif"/>
              </a:rPr>
              <a:t>в</a:t>
            </a:r>
            <a:r>
              <a:rPr sz="850" spc="-10" dirty="0">
                <a:latin typeface="Microsoft Sans Serif"/>
                <a:cs typeface="Microsoft Sans Serif"/>
              </a:rPr>
              <a:t>а</a:t>
            </a:r>
            <a:r>
              <a:rPr sz="850" spc="-15" dirty="0">
                <a:latin typeface="Microsoft Sans Serif"/>
                <a:cs typeface="Microsoft Sans Serif"/>
              </a:rPr>
              <a:t>н</a:t>
            </a:r>
            <a:r>
              <a:rPr sz="850" spc="10" dirty="0">
                <a:latin typeface="Microsoft Sans Serif"/>
                <a:cs typeface="Microsoft Sans Serif"/>
              </a:rPr>
              <a:t>ия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782820" y="2411321"/>
            <a:ext cx="1156970" cy="348615"/>
          </a:xfrm>
          <a:custGeom>
            <a:avLst/>
            <a:gdLst/>
            <a:ahLst/>
            <a:cxnLst/>
            <a:rect l="l" t="t" r="r" b="b"/>
            <a:pathLst>
              <a:path w="1156970" h="348614">
                <a:moveTo>
                  <a:pt x="0" y="0"/>
                </a:moveTo>
                <a:lnTo>
                  <a:pt x="1156670" y="0"/>
                </a:lnTo>
                <a:lnTo>
                  <a:pt x="1156670" y="348278"/>
                </a:lnTo>
                <a:lnTo>
                  <a:pt x="0" y="348278"/>
                </a:lnTo>
                <a:lnTo>
                  <a:pt x="0" y="0"/>
                </a:lnTo>
              </a:path>
            </a:pathLst>
          </a:custGeom>
          <a:ln w="833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4039660" y="1876257"/>
            <a:ext cx="939165" cy="29845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71120">
              <a:lnSpc>
                <a:spcPct val="106300"/>
              </a:lnSpc>
              <a:spcBef>
                <a:spcPts val="70"/>
              </a:spcBef>
            </a:pPr>
            <a:r>
              <a:rPr sz="850" spc="5" dirty="0">
                <a:latin typeface="Microsoft Sans Serif"/>
                <a:cs typeface="Microsoft Sans Serif"/>
              </a:rPr>
              <a:t>Строительство </a:t>
            </a:r>
            <a:r>
              <a:rPr sz="850" spc="10" dirty="0">
                <a:latin typeface="Microsoft Sans Serif"/>
                <a:cs typeface="Microsoft Sans Serif"/>
              </a:rPr>
              <a:t> </a:t>
            </a:r>
            <a:r>
              <a:rPr sz="850" spc="-45" dirty="0">
                <a:latin typeface="Microsoft Sans Serif"/>
                <a:cs typeface="Microsoft Sans Serif"/>
              </a:rPr>
              <a:t>ж</a:t>
            </a:r>
            <a:r>
              <a:rPr sz="850" spc="10" dirty="0">
                <a:latin typeface="Microsoft Sans Serif"/>
                <a:cs typeface="Microsoft Sans Serif"/>
              </a:rPr>
              <a:t>и</a:t>
            </a:r>
            <a:r>
              <a:rPr sz="850" spc="5" dirty="0">
                <a:latin typeface="Microsoft Sans Serif"/>
                <a:cs typeface="Microsoft Sans Serif"/>
              </a:rPr>
              <a:t>л</a:t>
            </a:r>
            <a:r>
              <a:rPr sz="850" spc="-10" dirty="0">
                <a:latin typeface="Microsoft Sans Serif"/>
                <a:cs typeface="Microsoft Sans Serif"/>
              </a:rPr>
              <a:t>о</a:t>
            </a:r>
            <a:r>
              <a:rPr sz="850" spc="-25" dirty="0">
                <a:latin typeface="Microsoft Sans Serif"/>
                <a:cs typeface="Microsoft Sans Serif"/>
              </a:rPr>
              <a:t>г</a:t>
            </a:r>
            <a:r>
              <a:rPr sz="850" spc="15" dirty="0">
                <a:latin typeface="Microsoft Sans Serif"/>
                <a:cs typeface="Microsoft Sans Serif"/>
              </a:rPr>
              <a:t>о</a:t>
            </a:r>
            <a:r>
              <a:rPr sz="850" dirty="0">
                <a:latin typeface="Microsoft Sans Serif"/>
                <a:cs typeface="Microsoft Sans Serif"/>
              </a:rPr>
              <a:t> </a:t>
            </a:r>
            <a:r>
              <a:rPr sz="850" spc="-60" dirty="0">
                <a:latin typeface="Microsoft Sans Serif"/>
                <a:cs typeface="Microsoft Sans Serif"/>
              </a:rPr>
              <a:t>к</a:t>
            </a:r>
            <a:r>
              <a:rPr sz="850" spc="-10" dirty="0">
                <a:latin typeface="Microsoft Sans Serif"/>
                <a:cs typeface="Microsoft Sans Serif"/>
              </a:rPr>
              <a:t>о</a:t>
            </a:r>
            <a:r>
              <a:rPr sz="850" spc="-20" dirty="0">
                <a:latin typeface="Microsoft Sans Serif"/>
                <a:cs typeface="Microsoft Sans Serif"/>
              </a:rPr>
              <a:t>м</a:t>
            </a:r>
            <a:r>
              <a:rPr sz="850" spc="-15" dirty="0">
                <a:latin typeface="Microsoft Sans Serif"/>
                <a:cs typeface="Microsoft Sans Serif"/>
              </a:rPr>
              <a:t>п</a:t>
            </a:r>
            <a:r>
              <a:rPr sz="850" spc="5" dirty="0">
                <a:latin typeface="Microsoft Sans Serif"/>
                <a:cs typeface="Microsoft Sans Serif"/>
              </a:rPr>
              <a:t>л</a:t>
            </a:r>
            <a:r>
              <a:rPr sz="850" spc="-10" dirty="0">
                <a:latin typeface="Microsoft Sans Serif"/>
                <a:cs typeface="Microsoft Sans Serif"/>
              </a:rPr>
              <a:t>е</a:t>
            </a:r>
            <a:r>
              <a:rPr sz="850" spc="-60" dirty="0">
                <a:latin typeface="Microsoft Sans Serif"/>
                <a:cs typeface="Microsoft Sans Serif"/>
              </a:rPr>
              <a:t>к</a:t>
            </a:r>
            <a:r>
              <a:rPr sz="850" spc="10" dirty="0">
                <a:latin typeface="Microsoft Sans Serif"/>
                <a:cs typeface="Microsoft Sans Serif"/>
              </a:rPr>
              <a:t>са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930622" y="1860749"/>
            <a:ext cx="1156970" cy="348615"/>
          </a:xfrm>
          <a:custGeom>
            <a:avLst/>
            <a:gdLst/>
            <a:ahLst/>
            <a:cxnLst/>
            <a:rect l="l" t="t" r="r" b="b"/>
            <a:pathLst>
              <a:path w="1156970" h="348614">
                <a:moveTo>
                  <a:pt x="0" y="0"/>
                </a:moveTo>
                <a:lnTo>
                  <a:pt x="1156711" y="0"/>
                </a:lnTo>
                <a:lnTo>
                  <a:pt x="1156711" y="348278"/>
                </a:lnTo>
                <a:lnTo>
                  <a:pt x="0" y="348278"/>
                </a:lnTo>
                <a:lnTo>
                  <a:pt x="0" y="0"/>
                </a:lnTo>
              </a:path>
            </a:pathLst>
          </a:custGeom>
          <a:ln w="7289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2922523" y="4395342"/>
            <a:ext cx="48418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качестве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элементов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WBS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выбираются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элементы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922523" y="4639183"/>
            <a:ext cx="56318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Microsoft Sans Serif"/>
                <a:cs typeface="Microsoft Sans Serif"/>
              </a:rPr>
              <a:t>операций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технологического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цикла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производства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продукции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922523" y="4883022"/>
            <a:ext cx="824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latin typeface="Microsoft Sans Serif"/>
                <a:cs typeface="Microsoft Sans Serif"/>
              </a:rPr>
              <a:t>прое</a:t>
            </a:r>
            <a:r>
              <a:rPr sz="1600" spc="-20" dirty="0">
                <a:latin typeface="Microsoft Sans Serif"/>
                <a:cs typeface="Microsoft Sans Serif"/>
              </a:rPr>
              <a:t>кт</a:t>
            </a:r>
            <a:r>
              <a:rPr sz="1600" spc="-10" dirty="0">
                <a:latin typeface="Microsoft Sans Serif"/>
                <a:cs typeface="Microsoft Sans Serif"/>
              </a:rPr>
              <a:t>а.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922523" y="5248783"/>
            <a:ext cx="52324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Microsoft Sans Serif"/>
                <a:cs typeface="Microsoft Sans Serif"/>
              </a:rPr>
              <a:t>Для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определения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названия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пакетов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работ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отдельных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922523" y="5492902"/>
            <a:ext cx="48615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Microsoft Sans Serif"/>
                <a:cs typeface="Microsoft Sans Serif"/>
              </a:rPr>
              <a:t>работ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используются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основном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существительные.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Принципы</a:t>
            </a:r>
            <a:r>
              <a:rPr spc="-15" dirty="0"/>
              <a:t> </a:t>
            </a:r>
            <a:r>
              <a:rPr spc="-5" dirty="0"/>
              <a:t>построения</a:t>
            </a:r>
            <a:r>
              <a:rPr spc="-15" dirty="0"/>
              <a:t> </a:t>
            </a:r>
            <a:r>
              <a:rPr spc="-5" dirty="0"/>
              <a:t>WBS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9112" y="1190691"/>
            <a:ext cx="7032625" cy="70485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000" dirty="0">
                <a:latin typeface="Times New Roman"/>
                <a:cs typeface="Times New Roman"/>
              </a:rPr>
              <a:t>«Жизненный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цикл»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 </a:t>
            </a:r>
            <a:r>
              <a:rPr sz="2000" spc="-5" dirty="0">
                <a:latin typeface="Times New Roman"/>
                <a:cs typeface="Times New Roman"/>
              </a:rPr>
              <a:t>построение </a:t>
            </a:r>
            <a:r>
              <a:rPr sz="2000" spc="5" dirty="0">
                <a:latin typeface="Times New Roman"/>
                <a:cs typeface="Times New Roman"/>
              </a:rPr>
              <a:t>WBS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соответствии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этапами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000" spc="-5" dirty="0">
                <a:latin typeface="Times New Roman"/>
                <a:cs typeface="Times New Roman"/>
              </a:rPr>
              <a:t>жизненного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цикла проекта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11912" y="2290077"/>
            <a:ext cx="6288405" cy="225425"/>
            <a:chOff x="1811912" y="2290077"/>
            <a:chExt cx="6288405" cy="225425"/>
          </a:xfrm>
        </p:grpSpPr>
        <p:sp>
          <p:nvSpPr>
            <p:cNvPr id="5" name="object 5"/>
            <p:cNvSpPr/>
            <p:nvPr/>
          </p:nvSpPr>
          <p:spPr>
            <a:xfrm>
              <a:off x="4963140" y="2293252"/>
              <a:ext cx="0" cy="118745"/>
            </a:xfrm>
            <a:custGeom>
              <a:avLst/>
              <a:gdLst/>
              <a:ahLst/>
              <a:cxnLst/>
              <a:rect l="l" t="t" r="r" b="b"/>
              <a:pathLst>
                <a:path h="118744">
                  <a:moveTo>
                    <a:pt x="0" y="0"/>
                  </a:moveTo>
                  <a:lnTo>
                    <a:pt x="0" y="118389"/>
                  </a:lnTo>
                </a:path>
              </a:pathLst>
            </a:custGeom>
            <a:ln w="60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16675" y="2411642"/>
              <a:ext cx="0" cy="100330"/>
            </a:xfrm>
            <a:custGeom>
              <a:avLst/>
              <a:gdLst/>
              <a:ahLst/>
              <a:cxnLst/>
              <a:rect l="l" t="t" r="r" b="b"/>
              <a:pathLst>
                <a:path h="100330">
                  <a:moveTo>
                    <a:pt x="0" y="0"/>
                  </a:moveTo>
                  <a:lnTo>
                    <a:pt x="0" y="100175"/>
                  </a:lnTo>
                </a:path>
              </a:pathLst>
            </a:custGeom>
            <a:ln w="60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72694" y="2411642"/>
              <a:ext cx="0" cy="100330"/>
            </a:xfrm>
            <a:custGeom>
              <a:avLst/>
              <a:gdLst/>
              <a:ahLst/>
              <a:cxnLst/>
              <a:rect l="l" t="t" r="r" b="b"/>
              <a:pathLst>
                <a:path h="100330">
                  <a:moveTo>
                    <a:pt x="0" y="0"/>
                  </a:moveTo>
                  <a:lnTo>
                    <a:pt x="0" y="100175"/>
                  </a:lnTo>
                </a:path>
              </a:pathLst>
            </a:custGeom>
            <a:ln w="60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16675" y="2411642"/>
              <a:ext cx="1256030" cy="0"/>
            </a:xfrm>
            <a:custGeom>
              <a:avLst/>
              <a:gdLst/>
              <a:ahLst/>
              <a:cxnLst/>
              <a:rect l="l" t="t" r="r" b="b"/>
              <a:pathLst>
                <a:path w="1256030">
                  <a:moveTo>
                    <a:pt x="0" y="0"/>
                  </a:moveTo>
                  <a:lnTo>
                    <a:pt x="1256019" y="0"/>
                  </a:lnTo>
                </a:path>
              </a:pathLst>
            </a:custGeom>
            <a:ln w="9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28748" y="2411642"/>
              <a:ext cx="0" cy="100330"/>
            </a:xfrm>
            <a:custGeom>
              <a:avLst/>
              <a:gdLst/>
              <a:ahLst/>
              <a:cxnLst/>
              <a:rect l="l" t="t" r="r" b="b"/>
              <a:pathLst>
                <a:path h="100330">
                  <a:moveTo>
                    <a:pt x="0" y="0"/>
                  </a:moveTo>
                  <a:lnTo>
                    <a:pt x="0" y="100175"/>
                  </a:lnTo>
                </a:path>
              </a:pathLst>
            </a:custGeom>
            <a:ln w="60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72694" y="2411642"/>
              <a:ext cx="1891030" cy="0"/>
            </a:xfrm>
            <a:custGeom>
              <a:avLst/>
              <a:gdLst/>
              <a:ahLst/>
              <a:cxnLst/>
              <a:rect l="l" t="t" r="r" b="b"/>
              <a:pathLst>
                <a:path w="1891029">
                  <a:moveTo>
                    <a:pt x="0" y="0"/>
                  </a:moveTo>
                  <a:lnTo>
                    <a:pt x="1256053" y="0"/>
                  </a:lnTo>
                </a:path>
                <a:path w="1891029">
                  <a:moveTo>
                    <a:pt x="1256053" y="0"/>
                  </a:moveTo>
                  <a:lnTo>
                    <a:pt x="1890445" y="0"/>
                  </a:lnTo>
                </a:path>
              </a:pathLst>
            </a:custGeom>
            <a:ln w="7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83804" y="2411642"/>
              <a:ext cx="0" cy="100330"/>
            </a:xfrm>
            <a:custGeom>
              <a:avLst/>
              <a:gdLst/>
              <a:ahLst/>
              <a:cxnLst/>
              <a:rect l="l" t="t" r="r" b="b"/>
              <a:pathLst>
                <a:path h="100330">
                  <a:moveTo>
                    <a:pt x="0" y="0"/>
                  </a:moveTo>
                  <a:lnTo>
                    <a:pt x="0" y="100175"/>
                  </a:lnTo>
                </a:path>
              </a:pathLst>
            </a:custGeom>
            <a:ln w="60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63140" y="2411642"/>
              <a:ext cx="621030" cy="0"/>
            </a:xfrm>
            <a:custGeom>
              <a:avLst/>
              <a:gdLst/>
              <a:ahLst/>
              <a:cxnLst/>
              <a:rect l="l" t="t" r="r" b="b"/>
              <a:pathLst>
                <a:path w="621029">
                  <a:moveTo>
                    <a:pt x="0" y="0"/>
                  </a:moveTo>
                  <a:lnTo>
                    <a:pt x="620664" y="0"/>
                  </a:lnTo>
                </a:path>
              </a:pathLst>
            </a:custGeom>
            <a:ln w="9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39926" y="2411642"/>
              <a:ext cx="0" cy="100330"/>
            </a:xfrm>
            <a:custGeom>
              <a:avLst/>
              <a:gdLst/>
              <a:ahLst/>
              <a:cxnLst/>
              <a:rect l="l" t="t" r="r" b="b"/>
              <a:pathLst>
                <a:path h="100330">
                  <a:moveTo>
                    <a:pt x="0" y="0"/>
                  </a:moveTo>
                  <a:lnTo>
                    <a:pt x="0" y="100175"/>
                  </a:lnTo>
                </a:path>
              </a:pathLst>
            </a:custGeom>
            <a:ln w="60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83804" y="2411642"/>
              <a:ext cx="1256665" cy="0"/>
            </a:xfrm>
            <a:custGeom>
              <a:avLst/>
              <a:gdLst/>
              <a:ahLst/>
              <a:cxnLst/>
              <a:rect l="l" t="t" r="r" b="b"/>
              <a:pathLst>
                <a:path w="1256665">
                  <a:moveTo>
                    <a:pt x="0" y="0"/>
                  </a:moveTo>
                  <a:lnTo>
                    <a:pt x="1256122" y="0"/>
                  </a:lnTo>
                </a:path>
              </a:pathLst>
            </a:custGeom>
            <a:ln w="9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95016" y="2411642"/>
              <a:ext cx="0" cy="100330"/>
            </a:xfrm>
            <a:custGeom>
              <a:avLst/>
              <a:gdLst/>
              <a:ahLst/>
              <a:cxnLst/>
              <a:rect l="l" t="t" r="r" b="b"/>
              <a:pathLst>
                <a:path h="100330">
                  <a:moveTo>
                    <a:pt x="0" y="0"/>
                  </a:moveTo>
                  <a:lnTo>
                    <a:pt x="0" y="100175"/>
                  </a:lnTo>
                </a:path>
              </a:pathLst>
            </a:custGeom>
            <a:ln w="60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39926" y="2411642"/>
              <a:ext cx="1255395" cy="0"/>
            </a:xfrm>
            <a:custGeom>
              <a:avLst/>
              <a:gdLst/>
              <a:ahLst/>
              <a:cxnLst/>
              <a:rect l="l" t="t" r="r" b="b"/>
              <a:pathLst>
                <a:path w="1255395">
                  <a:moveTo>
                    <a:pt x="0" y="0"/>
                  </a:moveTo>
                  <a:lnTo>
                    <a:pt x="1255090" y="0"/>
                  </a:lnTo>
                </a:path>
              </a:pathLst>
            </a:custGeom>
            <a:ln w="9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564138" y="2530404"/>
            <a:ext cx="507365" cy="3263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-195" dirty="0">
                <a:latin typeface="Arial"/>
                <a:cs typeface="Arial"/>
              </a:rPr>
              <a:t>Управление</a:t>
            </a:r>
            <a:endParaRPr sz="950">
              <a:latin typeface="Arial"/>
              <a:cs typeface="Arial"/>
            </a:endParaRPr>
          </a:p>
          <a:p>
            <a:pPr marL="64135">
              <a:lnSpc>
                <a:spcPct val="100000"/>
              </a:lnSpc>
              <a:spcBef>
                <a:spcPts val="70"/>
              </a:spcBef>
            </a:pPr>
            <a:r>
              <a:rPr sz="950" b="1" spc="-190" dirty="0">
                <a:latin typeface="Arial"/>
                <a:cs typeface="Arial"/>
              </a:rPr>
              <a:t>проектом</a:t>
            </a:r>
            <a:endParaRPr sz="9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30376" y="2511817"/>
            <a:ext cx="1176655" cy="385445"/>
          </a:xfrm>
          <a:custGeom>
            <a:avLst/>
            <a:gdLst/>
            <a:ahLst/>
            <a:cxnLst/>
            <a:rect l="l" t="t" r="r" b="b"/>
            <a:pathLst>
              <a:path w="1176655" h="385444">
                <a:moveTo>
                  <a:pt x="0" y="0"/>
                </a:moveTo>
                <a:lnTo>
                  <a:pt x="1176067" y="0"/>
                </a:lnTo>
                <a:lnTo>
                  <a:pt x="1176067" y="385092"/>
                </a:lnTo>
                <a:lnTo>
                  <a:pt x="0" y="385092"/>
                </a:lnTo>
                <a:lnTo>
                  <a:pt x="0" y="0"/>
                </a:lnTo>
              </a:path>
            </a:pathLst>
          </a:custGeom>
          <a:ln w="8803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616412" y="2530404"/>
            <a:ext cx="907415" cy="3263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10"/>
              </a:spcBef>
            </a:pPr>
            <a:r>
              <a:rPr sz="950" b="1" spc="-190" dirty="0">
                <a:latin typeface="Arial"/>
                <a:cs typeface="Arial"/>
              </a:rPr>
              <a:t>Разработка</a:t>
            </a:r>
            <a:endParaRPr sz="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950" b="1" spc="-170" dirty="0">
                <a:latin typeface="Arial"/>
                <a:cs typeface="Arial"/>
              </a:rPr>
              <a:t>те</a:t>
            </a:r>
            <a:r>
              <a:rPr sz="950" b="1" spc="-175" dirty="0">
                <a:latin typeface="Arial"/>
                <a:cs typeface="Arial"/>
              </a:rPr>
              <a:t>х</a:t>
            </a:r>
            <a:r>
              <a:rPr sz="950" b="1" spc="-200" dirty="0">
                <a:latin typeface="Arial"/>
                <a:cs typeface="Arial"/>
              </a:rPr>
              <a:t>н</a:t>
            </a:r>
            <a:r>
              <a:rPr sz="950" b="1" spc="-210" dirty="0">
                <a:latin typeface="Arial"/>
                <a:cs typeface="Arial"/>
              </a:rPr>
              <a:t>и</a:t>
            </a:r>
            <a:r>
              <a:rPr sz="950" b="1" spc="-195" dirty="0">
                <a:latin typeface="Arial"/>
                <a:cs typeface="Arial"/>
              </a:rPr>
              <a:t>ч</a:t>
            </a:r>
            <a:r>
              <a:rPr sz="950" b="1" spc="-180" dirty="0">
                <a:latin typeface="Arial"/>
                <a:cs typeface="Arial"/>
              </a:rPr>
              <a:t>е</a:t>
            </a:r>
            <a:r>
              <a:rPr sz="950" b="1" spc="-175" dirty="0">
                <a:latin typeface="Arial"/>
                <a:cs typeface="Arial"/>
              </a:rPr>
              <a:t>с</a:t>
            </a:r>
            <a:r>
              <a:rPr sz="950" b="1" spc="-190" dirty="0">
                <a:latin typeface="Arial"/>
                <a:cs typeface="Arial"/>
              </a:rPr>
              <a:t>ко</a:t>
            </a:r>
            <a:r>
              <a:rPr sz="950" b="1" spc="-160" dirty="0">
                <a:latin typeface="Arial"/>
                <a:cs typeface="Arial"/>
              </a:rPr>
              <a:t>го</a:t>
            </a:r>
            <a:r>
              <a:rPr sz="950" b="1" spc="-105" dirty="0">
                <a:latin typeface="Arial"/>
                <a:cs typeface="Arial"/>
              </a:rPr>
              <a:t> </a:t>
            </a:r>
            <a:r>
              <a:rPr sz="950" b="1" spc="-165" dirty="0">
                <a:latin typeface="Arial"/>
                <a:cs typeface="Arial"/>
              </a:rPr>
              <a:t>з</a:t>
            </a:r>
            <a:r>
              <a:rPr sz="950" b="1" spc="-185" dirty="0">
                <a:latin typeface="Arial"/>
                <a:cs typeface="Arial"/>
              </a:rPr>
              <a:t>ада</a:t>
            </a:r>
            <a:r>
              <a:rPr sz="950" b="1" spc="-200" dirty="0">
                <a:latin typeface="Arial"/>
                <a:cs typeface="Arial"/>
              </a:rPr>
              <a:t>н</a:t>
            </a:r>
            <a:r>
              <a:rPr sz="950" b="1" spc="-210" dirty="0">
                <a:latin typeface="Arial"/>
                <a:cs typeface="Arial"/>
              </a:rPr>
              <a:t>и</a:t>
            </a:r>
            <a:r>
              <a:rPr sz="950" b="1" spc="-180" dirty="0">
                <a:latin typeface="Arial"/>
                <a:cs typeface="Arial"/>
              </a:rPr>
              <a:t>я</a:t>
            </a:r>
            <a:endParaRPr sz="9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486400" y="2511817"/>
            <a:ext cx="1175385" cy="385445"/>
          </a:xfrm>
          <a:custGeom>
            <a:avLst/>
            <a:gdLst/>
            <a:ahLst/>
            <a:cxnLst/>
            <a:rect l="l" t="t" r="r" b="b"/>
            <a:pathLst>
              <a:path w="1175385" h="385444">
                <a:moveTo>
                  <a:pt x="0" y="0"/>
                </a:moveTo>
                <a:lnTo>
                  <a:pt x="1175202" y="0"/>
                </a:lnTo>
                <a:lnTo>
                  <a:pt x="1175202" y="385092"/>
                </a:lnTo>
                <a:lnTo>
                  <a:pt x="0" y="385092"/>
                </a:lnTo>
                <a:lnTo>
                  <a:pt x="0" y="0"/>
                </a:lnTo>
              </a:path>
            </a:pathLst>
          </a:custGeom>
          <a:ln w="8803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946367" y="2530404"/>
            <a:ext cx="768985" cy="3263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10"/>
              </a:spcBef>
            </a:pPr>
            <a:r>
              <a:rPr sz="950" b="1" spc="-180" dirty="0">
                <a:latin typeface="Arial"/>
                <a:cs typeface="Arial"/>
              </a:rPr>
              <a:t>Разработка</a:t>
            </a:r>
            <a:endParaRPr sz="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950" b="1" spc="-190" dirty="0">
                <a:latin typeface="Arial"/>
                <a:cs typeface="Arial"/>
              </a:rPr>
              <a:t>э</a:t>
            </a:r>
            <a:r>
              <a:rPr sz="950" b="1" spc="-170" dirty="0">
                <a:latin typeface="Arial"/>
                <a:cs typeface="Arial"/>
              </a:rPr>
              <a:t>с</a:t>
            </a:r>
            <a:r>
              <a:rPr sz="950" b="1" spc="-160" dirty="0">
                <a:latin typeface="Arial"/>
                <a:cs typeface="Arial"/>
              </a:rPr>
              <a:t>к</a:t>
            </a:r>
            <a:r>
              <a:rPr sz="950" b="1" spc="-200" dirty="0">
                <a:latin typeface="Arial"/>
                <a:cs typeface="Arial"/>
              </a:rPr>
              <a:t>и</a:t>
            </a:r>
            <a:r>
              <a:rPr sz="950" b="1" spc="-155" dirty="0">
                <a:latin typeface="Arial"/>
                <a:cs typeface="Arial"/>
              </a:rPr>
              <a:t>з</a:t>
            </a:r>
            <a:r>
              <a:rPr sz="950" b="1" spc="-195" dirty="0">
                <a:latin typeface="Arial"/>
                <a:cs typeface="Arial"/>
              </a:rPr>
              <a:t>н</a:t>
            </a:r>
            <a:r>
              <a:rPr sz="950" b="1" spc="-200" dirty="0">
                <a:latin typeface="Arial"/>
                <a:cs typeface="Arial"/>
              </a:rPr>
              <a:t>о</a:t>
            </a:r>
            <a:r>
              <a:rPr sz="950" b="1" spc="-160" dirty="0">
                <a:latin typeface="Arial"/>
                <a:cs typeface="Arial"/>
              </a:rPr>
              <a:t>го</a:t>
            </a:r>
            <a:r>
              <a:rPr sz="950" b="1" spc="-90" dirty="0">
                <a:latin typeface="Arial"/>
                <a:cs typeface="Arial"/>
              </a:rPr>
              <a:t> </a:t>
            </a:r>
            <a:r>
              <a:rPr sz="950" b="1" spc="-195" dirty="0">
                <a:latin typeface="Arial"/>
                <a:cs typeface="Arial"/>
              </a:rPr>
              <a:t>п</a:t>
            </a:r>
            <a:r>
              <a:rPr sz="950" b="1" spc="-200" dirty="0">
                <a:latin typeface="Arial"/>
                <a:cs typeface="Arial"/>
              </a:rPr>
              <a:t>ро</a:t>
            </a:r>
            <a:r>
              <a:rPr sz="950" b="1" spc="-170" dirty="0">
                <a:latin typeface="Arial"/>
                <a:cs typeface="Arial"/>
              </a:rPr>
              <a:t>е</a:t>
            </a:r>
            <a:r>
              <a:rPr sz="950" b="1" spc="-160" dirty="0">
                <a:latin typeface="Arial"/>
                <a:cs typeface="Arial"/>
              </a:rPr>
              <a:t>к</a:t>
            </a:r>
            <a:r>
              <a:rPr sz="950" b="1" spc="-165" dirty="0">
                <a:latin typeface="Arial"/>
                <a:cs typeface="Arial"/>
              </a:rPr>
              <a:t>та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737657" y="2507055"/>
            <a:ext cx="2472055" cy="612140"/>
            <a:chOff x="3737657" y="2507055"/>
            <a:chExt cx="2472055" cy="612140"/>
          </a:xfrm>
        </p:grpSpPr>
        <p:sp>
          <p:nvSpPr>
            <p:cNvPr id="23" name="object 23"/>
            <p:cNvSpPr/>
            <p:nvPr/>
          </p:nvSpPr>
          <p:spPr>
            <a:xfrm>
              <a:off x="3742420" y="2511817"/>
              <a:ext cx="1175385" cy="385445"/>
            </a:xfrm>
            <a:custGeom>
              <a:avLst/>
              <a:gdLst/>
              <a:ahLst/>
              <a:cxnLst/>
              <a:rect l="l" t="t" r="r" b="b"/>
              <a:pathLst>
                <a:path w="1175385" h="385444">
                  <a:moveTo>
                    <a:pt x="0" y="0"/>
                  </a:moveTo>
                  <a:lnTo>
                    <a:pt x="1175305" y="0"/>
                  </a:lnTo>
                  <a:lnTo>
                    <a:pt x="1175305" y="385092"/>
                  </a:lnTo>
                  <a:lnTo>
                    <a:pt x="0" y="385092"/>
                  </a:lnTo>
                  <a:lnTo>
                    <a:pt x="0" y="0"/>
                  </a:lnTo>
                </a:path>
              </a:pathLst>
            </a:custGeom>
            <a:ln w="880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83804" y="2896910"/>
              <a:ext cx="0" cy="118745"/>
            </a:xfrm>
            <a:custGeom>
              <a:avLst/>
              <a:gdLst/>
              <a:ahLst/>
              <a:cxnLst/>
              <a:rect l="l" t="t" r="r" b="b"/>
              <a:pathLst>
                <a:path h="118744">
                  <a:moveTo>
                    <a:pt x="0" y="0"/>
                  </a:moveTo>
                  <a:lnTo>
                    <a:pt x="0" y="118389"/>
                  </a:lnTo>
                </a:path>
              </a:pathLst>
            </a:custGeom>
            <a:ln w="60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49377" y="3015299"/>
              <a:ext cx="0" cy="100330"/>
            </a:xfrm>
            <a:custGeom>
              <a:avLst/>
              <a:gdLst/>
              <a:ahLst/>
              <a:cxnLst/>
              <a:rect l="l" t="t" r="r" b="b"/>
              <a:pathLst>
                <a:path h="100330">
                  <a:moveTo>
                    <a:pt x="0" y="0"/>
                  </a:moveTo>
                  <a:lnTo>
                    <a:pt x="0" y="100175"/>
                  </a:lnTo>
                </a:path>
              </a:pathLst>
            </a:custGeom>
            <a:ln w="60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04468" y="3015299"/>
              <a:ext cx="0" cy="100330"/>
            </a:xfrm>
            <a:custGeom>
              <a:avLst/>
              <a:gdLst/>
              <a:ahLst/>
              <a:cxnLst/>
              <a:rect l="l" t="t" r="r" b="b"/>
              <a:pathLst>
                <a:path h="100330">
                  <a:moveTo>
                    <a:pt x="0" y="0"/>
                  </a:moveTo>
                  <a:lnTo>
                    <a:pt x="0" y="100175"/>
                  </a:lnTo>
                </a:path>
              </a:pathLst>
            </a:custGeom>
            <a:ln w="60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49377" y="3015299"/>
              <a:ext cx="1255395" cy="0"/>
            </a:xfrm>
            <a:custGeom>
              <a:avLst/>
              <a:gdLst/>
              <a:ahLst/>
              <a:cxnLst/>
              <a:rect l="l" t="t" r="r" b="b"/>
              <a:pathLst>
                <a:path w="1255395">
                  <a:moveTo>
                    <a:pt x="0" y="0"/>
                  </a:moveTo>
                  <a:lnTo>
                    <a:pt x="634426" y="0"/>
                  </a:lnTo>
                </a:path>
                <a:path w="1255395">
                  <a:moveTo>
                    <a:pt x="634426" y="0"/>
                  </a:moveTo>
                  <a:lnTo>
                    <a:pt x="1255090" y="0"/>
                  </a:lnTo>
                </a:path>
              </a:pathLst>
            </a:custGeom>
            <a:ln w="7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667631" y="3134061"/>
            <a:ext cx="568960" cy="3263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-195" dirty="0">
                <a:latin typeface="Arial"/>
                <a:cs typeface="Arial"/>
              </a:rPr>
              <a:t>Определение</a:t>
            </a:r>
            <a:endParaRPr sz="95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70"/>
              </a:spcBef>
            </a:pPr>
            <a:r>
              <a:rPr sz="950" b="1" spc="-180" dirty="0">
                <a:latin typeface="Arial"/>
                <a:cs typeface="Arial"/>
              </a:rPr>
              <a:t>архитектуры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357496" y="3110713"/>
            <a:ext cx="3101975" cy="611505"/>
            <a:chOff x="4357496" y="3110713"/>
            <a:chExt cx="3101975" cy="611505"/>
          </a:xfrm>
        </p:grpSpPr>
        <p:sp>
          <p:nvSpPr>
            <p:cNvPr id="30" name="object 30"/>
            <p:cNvSpPr/>
            <p:nvPr/>
          </p:nvSpPr>
          <p:spPr>
            <a:xfrm>
              <a:off x="4362258" y="3115475"/>
              <a:ext cx="1176655" cy="385445"/>
            </a:xfrm>
            <a:custGeom>
              <a:avLst/>
              <a:gdLst/>
              <a:ahLst/>
              <a:cxnLst/>
              <a:rect l="l" t="t" r="r" b="b"/>
              <a:pathLst>
                <a:path w="1176654" h="385445">
                  <a:moveTo>
                    <a:pt x="0" y="0"/>
                  </a:moveTo>
                  <a:lnTo>
                    <a:pt x="1176131" y="0"/>
                  </a:lnTo>
                  <a:lnTo>
                    <a:pt x="1176131" y="385092"/>
                  </a:lnTo>
                  <a:lnTo>
                    <a:pt x="0" y="385092"/>
                  </a:lnTo>
                  <a:lnTo>
                    <a:pt x="0" y="0"/>
                  </a:lnTo>
                </a:path>
              </a:pathLst>
            </a:custGeom>
            <a:ln w="880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204468" y="3500568"/>
              <a:ext cx="0" cy="118745"/>
            </a:xfrm>
            <a:custGeom>
              <a:avLst/>
              <a:gdLst/>
              <a:ahLst/>
              <a:cxnLst/>
              <a:rect l="l" t="t" r="r" b="b"/>
              <a:pathLst>
                <a:path h="118745">
                  <a:moveTo>
                    <a:pt x="0" y="0"/>
                  </a:moveTo>
                  <a:lnTo>
                    <a:pt x="0" y="118389"/>
                  </a:lnTo>
                </a:path>
              </a:pathLst>
            </a:custGeom>
            <a:ln w="5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43529" y="3618957"/>
              <a:ext cx="0" cy="100330"/>
            </a:xfrm>
            <a:custGeom>
              <a:avLst/>
              <a:gdLst/>
              <a:ahLst/>
              <a:cxnLst/>
              <a:rect l="l" t="t" r="r" b="b"/>
              <a:pathLst>
                <a:path h="100329">
                  <a:moveTo>
                    <a:pt x="0" y="0"/>
                  </a:moveTo>
                  <a:lnTo>
                    <a:pt x="0" y="100175"/>
                  </a:lnTo>
                </a:path>
              </a:pathLst>
            </a:custGeom>
            <a:ln w="5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98619" y="3618957"/>
              <a:ext cx="0" cy="100330"/>
            </a:xfrm>
            <a:custGeom>
              <a:avLst/>
              <a:gdLst/>
              <a:ahLst/>
              <a:cxnLst/>
              <a:rect l="l" t="t" r="r" b="b"/>
              <a:pathLst>
                <a:path h="100329">
                  <a:moveTo>
                    <a:pt x="0" y="0"/>
                  </a:moveTo>
                  <a:lnTo>
                    <a:pt x="0" y="100175"/>
                  </a:lnTo>
                </a:path>
              </a:pathLst>
            </a:custGeom>
            <a:ln w="5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454742" y="3618957"/>
              <a:ext cx="0" cy="100330"/>
            </a:xfrm>
            <a:custGeom>
              <a:avLst/>
              <a:gdLst/>
              <a:ahLst/>
              <a:cxnLst/>
              <a:rect l="l" t="t" r="r" b="b"/>
              <a:pathLst>
                <a:path h="100329">
                  <a:moveTo>
                    <a:pt x="0" y="0"/>
                  </a:moveTo>
                  <a:lnTo>
                    <a:pt x="0" y="100175"/>
                  </a:lnTo>
                </a:path>
              </a:pathLst>
            </a:custGeom>
            <a:ln w="5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943529" y="3618957"/>
              <a:ext cx="2511425" cy="0"/>
            </a:xfrm>
            <a:custGeom>
              <a:avLst/>
              <a:gdLst/>
              <a:ahLst/>
              <a:cxnLst/>
              <a:rect l="l" t="t" r="r" b="b"/>
              <a:pathLst>
                <a:path w="2511425">
                  <a:moveTo>
                    <a:pt x="0" y="0"/>
                  </a:moveTo>
                  <a:lnTo>
                    <a:pt x="1255090" y="0"/>
                  </a:lnTo>
                </a:path>
                <a:path w="2511425">
                  <a:moveTo>
                    <a:pt x="1255090" y="0"/>
                  </a:moveTo>
                  <a:lnTo>
                    <a:pt x="1260939" y="0"/>
                  </a:lnTo>
                </a:path>
                <a:path w="2511425">
                  <a:moveTo>
                    <a:pt x="1260939" y="0"/>
                  </a:moveTo>
                  <a:lnTo>
                    <a:pt x="2511212" y="0"/>
                  </a:lnTo>
                </a:path>
              </a:pathLst>
            </a:custGeom>
            <a:ln w="6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575667" y="3737719"/>
            <a:ext cx="730885" cy="3263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950" b="1" spc="-265" dirty="0">
                <a:latin typeface="Arial"/>
                <a:cs typeface="Arial"/>
              </a:rPr>
              <a:t>В</a:t>
            </a:r>
            <a:r>
              <a:rPr sz="950" b="1" spc="-270" dirty="0">
                <a:latin typeface="Arial"/>
                <a:cs typeface="Arial"/>
              </a:rPr>
              <a:t>ы</a:t>
            </a:r>
            <a:r>
              <a:rPr sz="950" b="1" spc="-215" dirty="0">
                <a:latin typeface="Arial"/>
                <a:cs typeface="Arial"/>
              </a:rPr>
              <a:t>б</a:t>
            </a:r>
            <a:r>
              <a:rPr sz="950" b="1" spc="-204" dirty="0">
                <a:latin typeface="Arial"/>
                <a:cs typeface="Arial"/>
              </a:rPr>
              <a:t>о</a:t>
            </a:r>
            <a:r>
              <a:rPr sz="950" b="1" spc="-195" dirty="0">
                <a:latin typeface="Arial"/>
                <a:cs typeface="Arial"/>
              </a:rPr>
              <a:t>р</a:t>
            </a:r>
            <a:r>
              <a:rPr sz="950" b="1" spc="-100" dirty="0">
                <a:latin typeface="Arial"/>
                <a:cs typeface="Arial"/>
              </a:rPr>
              <a:t> </a:t>
            </a:r>
            <a:r>
              <a:rPr sz="950" b="1" spc="-200" dirty="0">
                <a:latin typeface="Arial"/>
                <a:cs typeface="Arial"/>
              </a:rPr>
              <a:t>п</a:t>
            </a:r>
            <a:r>
              <a:rPr sz="950" b="1" spc="-210" dirty="0">
                <a:latin typeface="Arial"/>
                <a:cs typeface="Arial"/>
              </a:rPr>
              <a:t>и</a:t>
            </a:r>
            <a:r>
              <a:rPr sz="950" b="1" spc="-200" dirty="0">
                <a:latin typeface="Arial"/>
                <a:cs typeface="Arial"/>
              </a:rPr>
              <a:t>л</a:t>
            </a:r>
            <a:r>
              <a:rPr sz="950" b="1" spc="-204" dirty="0">
                <a:latin typeface="Arial"/>
                <a:cs typeface="Arial"/>
              </a:rPr>
              <a:t>о</a:t>
            </a:r>
            <a:r>
              <a:rPr sz="950" b="1" spc="-155" dirty="0">
                <a:latin typeface="Arial"/>
                <a:cs typeface="Arial"/>
              </a:rPr>
              <a:t>т</a:t>
            </a:r>
            <a:r>
              <a:rPr sz="950" b="1" spc="-204" dirty="0">
                <a:latin typeface="Arial"/>
                <a:cs typeface="Arial"/>
              </a:rPr>
              <a:t>но</a:t>
            </a:r>
            <a:r>
              <a:rPr sz="950" b="1" spc="-130" dirty="0">
                <a:latin typeface="Arial"/>
                <a:cs typeface="Arial"/>
              </a:rPr>
              <a:t>г</a:t>
            </a:r>
            <a:r>
              <a:rPr sz="950" b="1" spc="-195" dirty="0">
                <a:latin typeface="Arial"/>
                <a:cs typeface="Arial"/>
              </a:rPr>
              <a:t>о</a:t>
            </a:r>
            <a:endParaRPr sz="95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  <a:spcBef>
                <a:spcPts val="70"/>
              </a:spcBef>
            </a:pPr>
            <a:r>
              <a:rPr sz="950" b="1" spc="-185" dirty="0">
                <a:latin typeface="Arial"/>
                <a:cs typeface="Arial"/>
              </a:rPr>
              <a:t>проекта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352970" y="3715006"/>
            <a:ext cx="2146935" cy="2223770"/>
            <a:chOff x="4352970" y="3715006"/>
            <a:chExt cx="2146935" cy="2223770"/>
          </a:xfrm>
        </p:grpSpPr>
        <p:sp>
          <p:nvSpPr>
            <p:cNvPr id="38" name="object 38"/>
            <p:cNvSpPr/>
            <p:nvPr/>
          </p:nvSpPr>
          <p:spPr>
            <a:xfrm>
              <a:off x="4357097" y="3719133"/>
              <a:ext cx="1175385" cy="385445"/>
            </a:xfrm>
            <a:custGeom>
              <a:avLst/>
              <a:gdLst/>
              <a:ahLst/>
              <a:cxnLst/>
              <a:rect l="l" t="t" r="r" b="b"/>
              <a:pathLst>
                <a:path w="1175385" h="385445">
                  <a:moveTo>
                    <a:pt x="0" y="0"/>
                  </a:moveTo>
                  <a:lnTo>
                    <a:pt x="1175098" y="0"/>
                  </a:lnTo>
                  <a:lnTo>
                    <a:pt x="1175098" y="385092"/>
                  </a:lnTo>
                  <a:lnTo>
                    <a:pt x="0" y="385092"/>
                  </a:lnTo>
                  <a:lnTo>
                    <a:pt x="0" y="0"/>
                  </a:lnTo>
                </a:path>
              </a:pathLst>
            </a:custGeom>
            <a:ln w="754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58580" y="4104225"/>
              <a:ext cx="0" cy="411480"/>
            </a:xfrm>
            <a:custGeom>
              <a:avLst/>
              <a:gdLst/>
              <a:ahLst/>
              <a:cxnLst/>
              <a:rect l="l" t="t" r="r" b="b"/>
              <a:pathLst>
                <a:path h="411479">
                  <a:moveTo>
                    <a:pt x="0" y="0"/>
                  </a:moveTo>
                  <a:lnTo>
                    <a:pt x="0" y="411111"/>
                  </a:lnTo>
                </a:path>
              </a:pathLst>
            </a:custGeom>
            <a:ln w="60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758580" y="4515337"/>
              <a:ext cx="66675" cy="0"/>
            </a:xfrm>
            <a:custGeom>
              <a:avLst/>
              <a:gdLst/>
              <a:ahLst/>
              <a:cxnLst/>
              <a:rect l="l" t="t" r="r" b="b"/>
              <a:pathLst>
                <a:path w="66675">
                  <a:moveTo>
                    <a:pt x="0" y="0"/>
                  </a:moveTo>
                  <a:lnTo>
                    <a:pt x="66057" y="0"/>
                  </a:lnTo>
                </a:path>
              </a:pathLst>
            </a:custGeom>
            <a:ln w="9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58580" y="4988896"/>
              <a:ext cx="66675" cy="0"/>
            </a:xfrm>
            <a:custGeom>
              <a:avLst/>
              <a:gdLst/>
              <a:ahLst/>
              <a:cxnLst/>
              <a:rect l="l" t="t" r="r" b="b"/>
              <a:pathLst>
                <a:path w="66675">
                  <a:moveTo>
                    <a:pt x="0" y="0"/>
                  </a:moveTo>
                  <a:lnTo>
                    <a:pt x="66057" y="0"/>
                  </a:lnTo>
                </a:path>
              </a:pathLst>
            </a:custGeom>
            <a:ln w="9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758580" y="4515337"/>
              <a:ext cx="0" cy="473709"/>
            </a:xfrm>
            <a:custGeom>
              <a:avLst/>
              <a:gdLst/>
              <a:ahLst/>
              <a:cxnLst/>
              <a:rect l="l" t="t" r="r" b="b"/>
              <a:pathLst>
                <a:path h="473710">
                  <a:moveTo>
                    <a:pt x="0" y="0"/>
                  </a:moveTo>
                  <a:lnTo>
                    <a:pt x="0" y="473559"/>
                  </a:lnTo>
                </a:path>
              </a:pathLst>
            </a:custGeom>
            <a:ln w="60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758580" y="5461155"/>
              <a:ext cx="66675" cy="0"/>
            </a:xfrm>
            <a:custGeom>
              <a:avLst/>
              <a:gdLst/>
              <a:ahLst/>
              <a:cxnLst/>
              <a:rect l="l" t="t" r="r" b="b"/>
              <a:pathLst>
                <a:path w="66675">
                  <a:moveTo>
                    <a:pt x="0" y="0"/>
                  </a:moveTo>
                  <a:lnTo>
                    <a:pt x="66057" y="0"/>
                  </a:lnTo>
                </a:path>
              </a:pathLst>
            </a:custGeom>
            <a:ln w="9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758580" y="4988896"/>
              <a:ext cx="0" cy="472440"/>
            </a:xfrm>
            <a:custGeom>
              <a:avLst/>
              <a:gdLst/>
              <a:ahLst/>
              <a:cxnLst/>
              <a:rect l="l" t="t" r="r" b="b"/>
              <a:pathLst>
                <a:path h="472439">
                  <a:moveTo>
                    <a:pt x="0" y="0"/>
                  </a:moveTo>
                  <a:lnTo>
                    <a:pt x="0" y="472258"/>
                  </a:lnTo>
                </a:path>
              </a:pathLst>
            </a:custGeom>
            <a:ln w="60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758580" y="5933413"/>
              <a:ext cx="66675" cy="0"/>
            </a:xfrm>
            <a:custGeom>
              <a:avLst/>
              <a:gdLst/>
              <a:ahLst/>
              <a:cxnLst/>
              <a:rect l="l" t="t" r="r" b="b"/>
              <a:pathLst>
                <a:path w="66675">
                  <a:moveTo>
                    <a:pt x="0" y="0"/>
                  </a:moveTo>
                  <a:lnTo>
                    <a:pt x="66057" y="0"/>
                  </a:lnTo>
                </a:path>
              </a:pathLst>
            </a:custGeom>
            <a:ln w="9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758580" y="5461155"/>
              <a:ext cx="0" cy="472440"/>
            </a:xfrm>
            <a:custGeom>
              <a:avLst/>
              <a:gdLst/>
              <a:ahLst/>
              <a:cxnLst/>
              <a:rect l="l" t="t" r="r" b="b"/>
              <a:pathLst>
                <a:path h="472439">
                  <a:moveTo>
                    <a:pt x="0" y="0"/>
                  </a:moveTo>
                  <a:lnTo>
                    <a:pt x="0" y="472258"/>
                  </a:lnTo>
                </a:path>
              </a:pathLst>
            </a:custGeom>
            <a:ln w="60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824638" y="4322791"/>
              <a:ext cx="675005" cy="385445"/>
            </a:xfrm>
            <a:custGeom>
              <a:avLst/>
              <a:gdLst/>
              <a:ahLst/>
              <a:cxnLst/>
              <a:rect l="l" t="t" r="r" b="b"/>
              <a:pathLst>
                <a:path w="675004" h="385445">
                  <a:moveTo>
                    <a:pt x="674851" y="0"/>
                  </a:moveTo>
                  <a:lnTo>
                    <a:pt x="0" y="0"/>
                  </a:lnTo>
                  <a:lnTo>
                    <a:pt x="0" y="385092"/>
                  </a:lnTo>
                  <a:lnTo>
                    <a:pt x="674851" y="385092"/>
                  </a:lnTo>
                  <a:lnTo>
                    <a:pt x="6748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982945" y="4341378"/>
            <a:ext cx="379095" cy="3263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10"/>
              </a:spcBef>
            </a:pPr>
            <a:r>
              <a:rPr sz="950" b="1" spc="-204" dirty="0">
                <a:latin typeface="Arial"/>
                <a:cs typeface="Arial"/>
              </a:rPr>
              <a:t>Анализ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50" b="1" spc="-180" dirty="0">
                <a:latin typeface="Arial"/>
                <a:cs typeface="Arial"/>
              </a:rPr>
              <a:t>с</a:t>
            </a:r>
            <a:r>
              <a:rPr sz="950" b="1" spc="-210" dirty="0">
                <a:latin typeface="Arial"/>
                <a:cs typeface="Arial"/>
              </a:rPr>
              <a:t>и</a:t>
            </a:r>
            <a:r>
              <a:rPr sz="950" b="1" spc="-170" dirty="0">
                <a:latin typeface="Arial"/>
                <a:cs typeface="Arial"/>
              </a:rPr>
              <a:t>сте</a:t>
            </a:r>
            <a:r>
              <a:rPr sz="950" b="1" spc="-240" dirty="0">
                <a:latin typeface="Arial"/>
                <a:cs typeface="Arial"/>
              </a:rPr>
              <a:t>м</a:t>
            </a:r>
            <a:r>
              <a:rPr sz="950" b="1" spc="-265" dirty="0">
                <a:latin typeface="Arial"/>
                <a:cs typeface="Arial"/>
              </a:rPr>
              <a:t>ы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820193" y="4318346"/>
            <a:ext cx="683895" cy="863600"/>
            <a:chOff x="5820193" y="4318346"/>
            <a:chExt cx="683895" cy="863600"/>
          </a:xfrm>
        </p:grpSpPr>
        <p:sp>
          <p:nvSpPr>
            <p:cNvPr id="50" name="object 50"/>
            <p:cNvSpPr/>
            <p:nvPr/>
          </p:nvSpPr>
          <p:spPr>
            <a:xfrm>
              <a:off x="5824638" y="4322791"/>
              <a:ext cx="675005" cy="385445"/>
            </a:xfrm>
            <a:custGeom>
              <a:avLst/>
              <a:gdLst/>
              <a:ahLst/>
              <a:cxnLst/>
              <a:rect l="l" t="t" r="r" b="b"/>
              <a:pathLst>
                <a:path w="675004" h="385445">
                  <a:moveTo>
                    <a:pt x="0" y="0"/>
                  </a:moveTo>
                  <a:lnTo>
                    <a:pt x="674679" y="0"/>
                  </a:lnTo>
                  <a:lnTo>
                    <a:pt x="674679" y="385092"/>
                  </a:lnTo>
                  <a:lnTo>
                    <a:pt x="0" y="385092"/>
                  </a:lnTo>
                  <a:lnTo>
                    <a:pt x="0" y="0"/>
                  </a:lnTo>
                </a:path>
              </a:pathLst>
            </a:custGeom>
            <a:ln w="834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824638" y="4796350"/>
              <a:ext cx="675005" cy="385445"/>
            </a:xfrm>
            <a:custGeom>
              <a:avLst/>
              <a:gdLst/>
              <a:ahLst/>
              <a:cxnLst/>
              <a:rect l="l" t="t" r="r" b="b"/>
              <a:pathLst>
                <a:path w="675004" h="385445">
                  <a:moveTo>
                    <a:pt x="674851" y="0"/>
                  </a:moveTo>
                  <a:lnTo>
                    <a:pt x="0" y="0"/>
                  </a:lnTo>
                  <a:lnTo>
                    <a:pt x="0" y="385092"/>
                  </a:lnTo>
                  <a:lnTo>
                    <a:pt x="674851" y="385092"/>
                  </a:lnTo>
                  <a:lnTo>
                    <a:pt x="6748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5837742" y="4813636"/>
            <a:ext cx="641985" cy="32575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indent="165735">
              <a:lnSpc>
                <a:spcPct val="106000"/>
              </a:lnSpc>
              <a:spcBef>
                <a:spcPts val="45"/>
              </a:spcBef>
            </a:pPr>
            <a:r>
              <a:rPr sz="950" b="1" spc="-204" dirty="0">
                <a:latin typeface="Arial"/>
                <a:cs typeface="Arial"/>
              </a:rPr>
              <a:t>Анализ </a:t>
            </a:r>
            <a:r>
              <a:rPr sz="950" b="1" spc="-200" dirty="0">
                <a:latin typeface="Arial"/>
                <a:cs typeface="Arial"/>
              </a:rPr>
              <a:t> </a:t>
            </a:r>
            <a:r>
              <a:rPr sz="950" b="1" spc="-204" dirty="0">
                <a:latin typeface="Arial"/>
                <a:cs typeface="Arial"/>
              </a:rPr>
              <a:t>подр</a:t>
            </a:r>
            <a:r>
              <a:rPr sz="950" b="1" spc="-175" dirty="0">
                <a:latin typeface="Arial"/>
                <a:cs typeface="Arial"/>
              </a:rPr>
              <a:t>а</a:t>
            </a:r>
            <a:r>
              <a:rPr sz="950" b="1" spc="-170" dirty="0">
                <a:latin typeface="Arial"/>
                <a:cs typeface="Arial"/>
              </a:rPr>
              <a:t>з</a:t>
            </a:r>
            <a:r>
              <a:rPr sz="950" b="1" spc="-204" dirty="0">
                <a:latin typeface="Arial"/>
                <a:cs typeface="Arial"/>
              </a:rPr>
              <a:t>д</a:t>
            </a:r>
            <a:r>
              <a:rPr sz="950" b="1" spc="-175" dirty="0">
                <a:latin typeface="Arial"/>
                <a:cs typeface="Arial"/>
              </a:rPr>
              <a:t>е</a:t>
            </a:r>
            <a:r>
              <a:rPr sz="950" b="1" spc="-204" dirty="0">
                <a:latin typeface="Arial"/>
                <a:cs typeface="Arial"/>
              </a:rPr>
              <a:t>л</a:t>
            </a:r>
            <a:r>
              <a:rPr sz="950" b="1" spc="-175" dirty="0">
                <a:latin typeface="Arial"/>
                <a:cs typeface="Arial"/>
              </a:rPr>
              <a:t>е</a:t>
            </a:r>
            <a:r>
              <a:rPr sz="950" b="1" spc="-200" dirty="0">
                <a:latin typeface="Arial"/>
                <a:cs typeface="Arial"/>
              </a:rPr>
              <a:t>н</a:t>
            </a:r>
            <a:r>
              <a:rPr sz="950" b="1" spc="-210" dirty="0">
                <a:latin typeface="Arial"/>
                <a:cs typeface="Arial"/>
              </a:rPr>
              <a:t>и</a:t>
            </a:r>
            <a:r>
              <a:rPr sz="950" b="1" spc="-185" dirty="0">
                <a:latin typeface="Arial"/>
                <a:cs typeface="Arial"/>
              </a:rPr>
              <a:t>я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5820193" y="4791905"/>
            <a:ext cx="683895" cy="862330"/>
            <a:chOff x="5820193" y="4791905"/>
            <a:chExt cx="683895" cy="862330"/>
          </a:xfrm>
        </p:grpSpPr>
        <p:sp>
          <p:nvSpPr>
            <p:cNvPr id="54" name="object 54"/>
            <p:cNvSpPr/>
            <p:nvPr/>
          </p:nvSpPr>
          <p:spPr>
            <a:xfrm>
              <a:off x="5824638" y="4796350"/>
              <a:ext cx="675005" cy="385445"/>
            </a:xfrm>
            <a:custGeom>
              <a:avLst/>
              <a:gdLst/>
              <a:ahLst/>
              <a:cxnLst/>
              <a:rect l="l" t="t" r="r" b="b"/>
              <a:pathLst>
                <a:path w="675004" h="385445">
                  <a:moveTo>
                    <a:pt x="0" y="0"/>
                  </a:moveTo>
                  <a:lnTo>
                    <a:pt x="674679" y="0"/>
                  </a:lnTo>
                  <a:lnTo>
                    <a:pt x="674679" y="385092"/>
                  </a:lnTo>
                  <a:lnTo>
                    <a:pt x="0" y="385092"/>
                  </a:lnTo>
                  <a:lnTo>
                    <a:pt x="0" y="0"/>
                  </a:lnTo>
                </a:path>
              </a:pathLst>
            </a:custGeom>
            <a:ln w="834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824638" y="5268609"/>
              <a:ext cx="675005" cy="385445"/>
            </a:xfrm>
            <a:custGeom>
              <a:avLst/>
              <a:gdLst/>
              <a:ahLst/>
              <a:cxnLst/>
              <a:rect l="l" t="t" r="r" b="b"/>
              <a:pathLst>
                <a:path w="675004" h="385445">
                  <a:moveTo>
                    <a:pt x="674851" y="0"/>
                  </a:moveTo>
                  <a:lnTo>
                    <a:pt x="0" y="0"/>
                  </a:lnTo>
                  <a:lnTo>
                    <a:pt x="0" y="385092"/>
                  </a:lnTo>
                  <a:lnTo>
                    <a:pt x="674851" y="385092"/>
                  </a:lnTo>
                  <a:lnTo>
                    <a:pt x="6748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5877307" y="5285894"/>
            <a:ext cx="560705" cy="32575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6670" marR="5080" indent="-14604">
              <a:lnSpc>
                <a:spcPct val="106000"/>
              </a:lnSpc>
              <a:spcBef>
                <a:spcPts val="45"/>
              </a:spcBef>
            </a:pPr>
            <a:r>
              <a:rPr sz="950" b="1" spc="-275" dirty="0">
                <a:latin typeface="Arial"/>
                <a:cs typeface="Arial"/>
              </a:rPr>
              <a:t>О</a:t>
            </a:r>
            <a:r>
              <a:rPr sz="950" b="1" spc="-204" dirty="0">
                <a:latin typeface="Arial"/>
                <a:cs typeface="Arial"/>
              </a:rPr>
              <a:t>пр</a:t>
            </a:r>
            <a:r>
              <a:rPr sz="950" b="1" spc="-175" dirty="0">
                <a:latin typeface="Arial"/>
                <a:cs typeface="Arial"/>
              </a:rPr>
              <a:t>е</a:t>
            </a:r>
            <a:r>
              <a:rPr sz="950" b="1" spc="-204" dirty="0">
                <a:latin typeface="Arial"/>
                <a:cs typeface="Arial"/>
              </a:rPr>
              <a:t>д</a:t>
            </a:r>
            <a:r>
              <a:rPr sz="950" b="1" spc="-175" dirty="0">
                <a:latin typeface="Arial"/>
                <a:cs typeface="Arial"/>
              </a:rPr>
              <a:t>е</a:t>
            </a:r>
            <a:r>
              <a:rPr sz="950" b="1" spc="-204" dirty="0">
                <a:latin typeface="Arial"/>
                <a:cs typeface="Arial"/>
              </a:rPr>
              <a:t>л</a:t>
            </a:r>
            <a:r>
              <a:rPr sz="950" b="1" spc="-175" dirty="0">
                <a:latin typeface="Arial"/>
                <a:cs typeface="Arial"/>
              </a:rPr>
              <a:t>е</a:t>
            </a:r>
            <a:r>
              <a:rPr sz="950" b="1" spc="-200" dirty="0">
                <a:latin typeface="Arial"/>
                <a:cs typeface="Arial"/>
              </a:rPr>
              <a:t>н</a:t>
            </a:r>
            <a:r>
              <a:rPr sz="950" b="1" spc="-210" dirty="0">
                <a:latin typeface="Arial"/>
                <a:cs typeface="Arial"/>
              </a:rPr>
              <a:t>и</a:t>
            </a:r>
            <a:r>
              <a:rPr sz="950" b="1" spc="-120" dirty="0">
                <a:latin typeface="Arial"/>
                <a:cs typeface="Arial"/>
              </a:rPr>
              <a:t>е  </a:t>
            </a:r>
            <a:r>
              <a:rPr sz="950" b="1" spc="-195" dirty="0">
                <a:latin typeface="Arial"/>
                <a:cs typeface="Arial"/>
              </a:rPr>
              <a:t>приоритетов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5820193" y="5264163"/>
            <a:ext cx="683895" cy="862330"/>
            <a:chOff x="5820193" y="5264163"/>
            <a:chExt cx="683895" cy="862330"/>
          </a:xfrm>
        </p:grpSpPr>
        <p:sp>
          <p:nvSpPr>
            <p:cNvPr id="58" name="object 58"/>
            <p:cNvSpPr/>
            <p:nvPr/>
          </p:nvSpPr>
          <p:spPr>
            <a:xfrm>
              <a:off x="5824638" y="5268608"/>
              <a:ext cx="675005" cy="385445"/>
            </a:xfrm>
            <a:custGeom>
              <a:avLst/>
              <a:gdLst/>
              <a:ahLst/>
              <a:cxnLst/>
              <a:rect l="l" t="t" r="r" b="b"/>
              <a:pathLst>
                <a:path w="675004" h="385445">
                  <a:moveTo>
                    <a:pt x="0" y="0"/>
                  </a:moveTo>
                  <a:lnTo>
                    <a:pt x="674679" y="0"/>
                  </a:lnTo>
                  <a:lnTo>
                    <a:pt x="674679" y="385092"/>
                  </a:lnTo>
                  <a:lnTo>
                    <a:pt x="0" y="385092"/>
                  </a:lnTo>
                  <a:lnTo>
                    <a:pt x="0" y="0"/>
                  </a:lnTo>
                </a:path>
              </a:pathLst>
            </a:custGeom>
            <a:ln w="834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824638" y="5740867"/>
              <a:ext cx="675005" cy="385445"/>
            </a:xfrm>
            <a:custGeom>
              <a:avLst/>
              <a:gdLst/>
              <a:ahLst/>
              <a:cxnLst/>
              <a:rect l="l" t="t" r="r" b="b"/>
              <a:pathLst>
                <a:path w="675004" h="385445">
                  <a:moveTo>
                    <a:pt x="674851" y="0"/>
                  </a:moveTo>
                  <a:lnTo>
                    <a:pt x="0" y="0"/>
                  </a:lnTo>
                  <a:lnTo>
                    <a:pt x="0" y="385092"/>
                  </a:lnTo>
                  <a:lnTo>
                    <a:pt x="674851" y="385092"/>
                  </a:lnTo>
                  <a:lnTo>
                    <a:pt x="6748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5837742" y="5759453"/>
            <a:ext cx="643255" cy="32448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00660" marR="5080" indent="-188595">
              <a:lnSpc>
                <a:spcPct val="105100"/>
              </a:lnSpc>
              <a:spcBef>
                <a:spcPts val="55"/>
              </a:spcBef>
            </a:pPr>
            <a:r>
              <a:rPr sz="950" b="1" spc="-235" dirty="0">
                <a:latin typeface="Arial"/>
                <a:cs typeface="Arial"/>
              </a:rPr>
              <a:t>Р</a:t>
            </a:r>
            <a:r>
              <a:rPr sz="950" b="1" spc="-175" dirty="0">
                <a:latin typeface="Arial"/>
                <a:cs typeface="Arial"/>
              </a:rPr>
              <a:t>ас</a:t>
            </a:r>
            <a:r>
              <a:rPr sz="950" b="1" spc="-204" dirty="0">
                <a:latin typeface="Arial"/>
                <a:cs typeface="Arial"/>
              </a:rPr>
              <a:t>пр</a:t>
            </a:r>
            <a:r>
              <a:rPr sz="950" b="1" spc="-175" dirty="0">
                <a:latin typeface="Arial"/>
                <a:cs typeface="Arial"/>
              </a:rPr>
              <a:t>е</a:t>
            </a:r>
            <a:r>
              <a:rPr sz="950" b="1" spc="-204" dirty="0">
                <a:latin typeface="Arial"/>
                <a:cs typeface="Arial"/>
              </a:rPr>
              <a:t>д</a:t>
            </a:r>
            <a:r>
              <a:rPr sz="950" b="1" spc="-175" dirty="0">
                <a:latin typeface="Arial"/>
                <a:cs typeface="Arial"/>
              </a:rPr>
              <a:t>е</a:t>
            </a:r>
            <a:r>
              <a:rPr sz="950" b="1" spc="-204" dirty="0">
                <a:latin typeface="Arial"/>
                <a:cs typeface="Arial"/>
              </a:rPr>
              <a:t>л</a:t>
            </a:r>
            <a:r>
              <a:rPr sz="950" b="1" spc="-175" dirty="0">
                <a:latin typeface="Arial"/>
                <a:cs typeface="Arial"/>
              </a:rPr>
              <a:t>е</a:t>
            </a:r>
            <a:r>
              <a:rPr sz="950" b="1" spc="-200" dirty="0">
                <a:latin typeface="Arial"/>
                <a:cs typeface="Arial"/>
              </a:rPr>
              <a:t>н</a:t>
            </a:r>
            <a:r>
              <a:rPr sz="950" b="1" spc="-210" dirty="0">
                <a:latin typeface="Arial"/>
                <a:cs typeface="Arial"/>
              </a:rPr>
              <a:t>и</a:t>
            </a:r>
            <a:r>
              <a:rPr sz="950" b="1" spc="-120" dirty="0">
                <a:latin typeface="Arial"/>
                <a:cs typeface="Arial"/>
              </a:rPr>
              <a:t>е  </a:t>
            </a:r>
            <a:r>
              <a:rPr sz="950" b="1" spc="-195" dirty="0">
                <a:latin typeface="Arial"/>
                <a:cs typeface="Arial"/>
              </a:rPr>
              <a:t>ролей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5612360" y="3719133"/>
            <a:ext cx="1176655" cy="2411730"/>
            <a:chOff x="5612360" y="3719133"/>
            <a:chExt cx="1176655" cy="2411730"/>
          </a:xfrm>
        </p:grpSpPr>
        <p:sp>
          <p:nvSpPr>
            <p:cNvPr id="62" name="object 62"/>
            <p:cNvSpPr/>
            <p:nvPr/>
          </p:nvSpPr>
          <p:spPr>
            <a:xfrm>
              <a:off x="5824638" y="5740867"/>
              <a:ext cx="675005" cy="385445"/>
            </a:xfrm>
            <a:custGeom>
              <a:avLst/>
              <a:gdLst/>
              <a:ahLst/>
              <a:cxnLst/>
              <a:rect l="l" t="t" r="r" b="b"/>
              <a:pathLst>
                <a:path w="675004" h="385445">
                  <a:moveTo>
                    <a:pt x="0" y="0"/>
                  </a:moveTo>
                  <a:lnTo>
                    <a:pt x="674679" y="0"/>
                  </a:lnTo>
                  <a:lnTo>
                    <a:pt x="674679" y="385092"/>
                  </a:lnTo>
                  <a:lnTo>
                    <a:pt x="0" y="385092"/>
                  </a:lnTo>
                  <a:lnTo>
                    <a:pt x="0" y="0"/>
                  </a:lnTo>
                </a:path>
              </a:pathLst>
            </a:custGeom>
            <a:ln w="834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612360" y="3719133"/>
              <a:ext cx="1176655" cy="385445"/>
            </a:xfrm>
            <a:custGeom>
              <a:avLst/>
              <a:gdLst/>
              <a:ahLst/>
              <a:cxnLst/>
              <a:rect l="l" t="t" r="r" b="b"/>
              <a:pathLst>
                <a:path w="1176654" h="385445">
                  <a:moveTo>
                    <a:pt x="1176062" y="0"/>
                  </a:moveTo>
                  <a:lnTo>
                    <a:pt x="0" y="0"/>
                  </a:lnTo>
                  <a:lnTo>
                    <a:pt x="0" y="385092"/>
                  </a:lnTo>
                  <a:lnTo>
                    <a:pt x="1176062" y="385092"/>
                  </a:lnTo>
                  <a:lnTo>
                    <a:pt x="11760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5831549" y="3737719"/>
            <a:ext cx="739775" cy="3263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-260" dirty="0">
                <a:latin typeface="Arial"/>
                <a:cs typeface="Arial"/>
              </a:rPr>
              <a:t>В</a:t>
            </a:r>
            <a:r>
              <a:rPr sz="950" b="1" spc="-270" dirty="0">
                <a:latin typeface="Arial"/>
                <a:cs typeface="Arial"/>
              </a:rPr>
              <a:t>ы</a:t>
            </a:r>
            <a:r>
              <a:rPr sz="950" b="1" spc="-204" dirty="0">
                <a:latin typeface="Arial"/>
                <a:cs typeface="Arial"/>
              </a:rPr>
              <a:t>б</a:t>
            </a:r>
            <a:r>
              <a:rPr sz="950" b="1" spc="-200" dirty="0">
                <a:latin typeface="Arial"/>
                <a:cs typeface="Arial"/>
              </a:rPr>
              <a:t>о</a:t>
            </a:r>
            <a:r>
              <a:rPr sz="950" b="1" spc="-195" dirty="0">
                <a:latin typeface="Arial"/>
                <a:cs typeface="Arial"/>
              </a:rPr>
              <a:t>р</a:t>
            </a:r>
            <a:r>
              <a:rPr sz="950" b="1" spc="-85" dirty="0">
                <a:latin typeface="Arial"/>
                <a:cs typeface="Arial"/>
              </a:rPr>
              <a:t> </a:t>
            </a:r>
            <a:r>
              <a:rPr sz="950" b="1" spc="-190" dirty="0">
                <a:latin typeface="Arial"/>
                <a:cs typeface="Arial"/>
              </a:rPr>
              <a:t>п</a:t>
            </a:r>
            <a:r>
              <a:rPr sz="950" b="1" spc="-200" dirty="0">
                <a:latin typeface="Arial"/>
                <a:cs typeface="Arial"/>
              </a:rPr>
              <a:t>ило</a:t>
            </a:r>
            <a:r>
              <a:rPr sz="950" b="1" spc="-150" dirty="0">
                <a:latin typeface="Arial"/>
                <a:cs typeface="Arial"/>
              </a:rPr>
              <a:t>т</a:t>
            </a:r>
            <a:r>
              <a:rPr sz="950" b="1" spc="-180" dirty="0">
                <a:latin typeface="Arial"/>
                <a:cs typeface="Arial"/>
              </a:rPr>
              <a:t>ного</a:t>
            </a:r>
            <a:endParaRPr sz="950">
              <a:latin typeface="Arial"/>
              <a:cs typeface="Arial"/>
            </a:endParaRPr>
          </a:p>
          <a:p>
            <a:pPr marL="58419">
              <a:lnSpc>
                <a:spcPct val="100000"/>
              </a:lnSpc>
              <a:spcBef>
                <a:spcPts val="70"/>
              </a:spcBef>
            </a:pPr>
            <a:r>
              <a:rPr sz="950" b="1" spc="-185" dirty="0">
                <a:latin typeface="Arial"/>
                <a:cs typeface="Arial"/>
              </a:rPr>
              <a:t>подразделения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5608232" y="3715006"/>
            <a:ext cx="2435225" cy="393700"/>
            <a:chOff x="5608232" y="3715006"/>
            <a:chExt cx="2435225" cy="393700"/>
          </a:xfrm>
        </p:grpSpPr>
        <p:sp>
          <p:nvSpPr>
            <p:cNvPr id="66" name="object 66"/>
            <p:cNvSpPr/>
            <p:nvPr/>
          </p:nvSpPr>
          <p:spPr>
            <a:xfrm>
              <a:off x="5612360" y="3719133"/>
              <a:ext cx="1176020" cy="385445"/>
            </a:xfrm>
            <a:custGeom>
              <a:avLst/>
              <a:gdLst/>
              <a:ahLst/>
              <a:cxnLst/>
              <a:rect l="l" t="t" r="r" b="b"/>
              <a:pathLst>
                <a:path w="1176020" h="385445">
                  <a:moveTo>
                    <a:pt x="0" y="0"/>
                  </a:moveTo>
                  <a:lnTo>
                    <a:pt x="1175959" y="0"/>
                  </a:lnTo>
                  <a:lnTo>
                    <a:pt x="1175959" y="385092"/>
                  </a:lnTo>
                  <a:lnTo>
                    <a:pt x="0" y="385092"/>
                  </a:lnTo>
                  <a:lnTo>
                    <a:pt x="0" y="0"/>
                  </a:lnTo>
                </a:path>
              </a:pathLst>
            </a:custGeom>
            <a:ln w="7546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868138" y="3719133"/>
              <a:ext cx="1175385" cy="385445"/>
            </a:xfrm>
            <a:custGeom>
              <a:avLst/>
              <a:gdLst/>
              <a:ahLst/>
              <a:cxnLst/>
              <a:rect l="l" t="t" r="r" b="b"/>
              <a:pathLst>
                <a:path w="1175384" h="385445">
                  <a:moveTo>
                    <a:pt x="1175202" y="0"/>
                  </a:moveTo>
                  <a:lnTo>
                    <a:pt x="0" y="0"/>
                  </a:lnTo>
                  <a:lnTo>
                    <a:pt x="0" y="385092"/>
                  </a:lnTo>
                  <a:lnTo>
                    <a:pt x="1175202" y="385092"/>
                  </a:lnTo>
                  <a:lnTo>
                    <a:pt x="1175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6881241" y="3737719"/>
            <a:ext cx="1144270" cy="3263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950" b="1" spc="-220" dirty="0">
                <a:latin typeface="Arial"/>
                <a:cs typeface="Arial"/>
              </a:rPr>
              <a:t>У</a:t>
            </a:r>
            <a:r>
              <a:rPr sz="950" b="1" spc="-204" dirty="0">
                <a:latin typeface="Arial"/>
                <a:cs typeface="Arial"/>
              </a:rPr>
              <a:t>пр</a:t>
            </a:r>
            <a:r>
              <a:rPr sz="950" b="1" spc="-175" dirty="0">
                <a:latin typeface="Arial"/>
                <a:cs typeface="Arial"/>
              </a:rPr>
              <a:t>а</a:t>
            </a:r>
            <a:r>
              <a:rPr sz="950" b="1" spc="-210" dirty="0">
                <a:latin typeface="Arial"/>
                <a:cs typeface="Arial"/>
              </a:rPr>
              <a:t>в</a:t>
            </a:r>
            <a:r>
              <a:rPr sz="950" b="1" spc="-190" dirty="0">
                <a:latin typeface="Arial"/>
                <a:cs typeface="Arial"/>
              </a:rPr>
              <a:t>ле</a:t>
            </a:r>
            <a:r>
              <a:rPr sz="950" b="1" spc="-200" dirty="0">
                <a:latin typeface="Arial"/>
                <a:cs typeface="Arial"/>
              </a:rPr>
              <a:t>н</a:t>
            </a:r>
            <a:r>
              <a:rPr sz="950" b="1" spc="-210" dirty="0">
                <a:latin typeface="Arial"/>
                <a:cs typeface="Arial"/>
              </a:rPr>
              <a:t>и</a:t>
            </a:r>
            <a:r>
              <a:rPr sz="950" b="1" spc="-175" dirty="0">
                <a:latin typeface="Arial"/>
                <a:cs typeface="Arial"/>
              </a:rPr>
              <a:t>е</a:t>
            </a:r>
            <a:r>
              <a:rPr sz="950" b="1" spc="-80" dirty="0">
                <a:latin typeface="Arial"/>
                <a:cs typeface="Arial"/>
              </a:rPr>
              <a:t> </a:t>
            </a:r>
            <a:r>
              <a:rPr sz="950" b="1" spc="-165" dirty="0">
                <a:latin typeface="Arial"/>
                <a:cs typeface="Arial"/>
              </a:rPr>
              <a:t>к</a:t>
            </a:r>
            <a:r>
              <a:rPr sz="950" b="1" spc="-204" dirty="0">
                <a:latin typeface="Arial"/>
                <a:cs typeface="Arial"/>
              </a:rPr>
              <a:t>он</a:t>
            </a:r>
            <a:r>
              <a:rPr sz="950" b="1" spc="-295" dirty="0">
                <a:latin typeface="Arial"/>
                <a:cs typeface="Arial"/>
              </a:rPr>
              <a:t>ф</a:t>
            </a:r>
            <a:r>
              <a:rPr sz="950" b="1" spc="-210" dirty="0">
                <a:latin typeface="Arial"/>
                <a:cs typeface="Arial"/>
              </a:rPr>
              <a:t>и</a:t>
            </a:r>
            <a:r>
              <a:rPr sz="950" b="1" spc="-130" dirty="0">
                <a:latin typeface="Arial"/>
                <a:cs typeface="Arial"/>
              </a:rPr>
              <a:t>г</a:t>
            </a:r>
            <a:r>
              <a:rPr sz="950" b="1" spc="-175" dirty="0">
                <a:latin typeface="Arial"/>
                <a:cs typeface="Arial"/>
              </a:rPr>
              <a:t>у</a:t>
            </a:r>
            <a:r>
              <a:rPr sz="950" b="1" spc="-204" dirty="0">
                <a:latin typeface="Arial"/>
                <a:cs typeface="Arial"/>
              </a:rPr>
              <a:t>р</a:t>
            </a:r>
            <a:r>
              <a:rPr sz="950" b="1" spc="-175" dirty="0">
                <a:latin typeface="Arial"/>
                <a:cs typeface="Arial"/>
              </a:rPr>
              <a:t>а</a:t>
            </a:r>
            <a:r>
              <a:rPr sz="950" b="1" spc="-210" dirty="0">
                <a:latin typeface="Arial"/>
                <a:cs typeface="Arial"/>
              </a:rPr>
              <a:t>ци</a:t>
            </a:r>
            <a:r>
              <a:rPr sz="950" b="1" spc="-185" dirty="0">
                <a:latin typeface="Arial"/>
                <a:cs typeface="Arial"/>
              </a:rPr>
              <a:t>ей</a:t>
            </a:r>
            <a:endParaRPr sz="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950" b="1" spc="-200" dirty="0">
                <a:latin typeface="Arial"/>
                <a:cs typeface="Arial"/>
              </a:rPr>
              <a:t>п</a:t>
            </a:r>
            <a:r>
              <a:rPr sz="950" b="1" spc="-210" dirty="0">
                <a:latin typeface="Arial"/>
                <a:cs typeface="Arial"/>
              </a:rPr>
              <a:t>и</a:t>
            </a:r>
            <a:r>
              <a:rPr sz="950" b="1" spc="-200" dirty="0">
                <a:latin typeface="Arial"/>
                <a:cs typeface="Arial"/>
              </a:rPr>
              <a:t>л</a:t>
            </a:r>
            <a:r>
              <a:rPr sz="950" b="1" spc="-204" dirty="0">
                <a:latin typeface="Arial"/>
                <a:cs typeface="Arial"/>
              </a:rPr>
              <a:t>о</a:t>
            </a:r>
            <a:r>
              <a:rPr sz="950" b="1" spc="-155" dirty="0">
                <a:latin typeface="Arial"/>
                <a:cs typeface="Arial"/>
              </a:rPr>
              <a:t>т</a:t>
            </a:r>
            <a:r>
              <a:rPr sz="950" b="1" spc="-200" dirty="0">
                <a:latin typeface="Arial"/>
                <a:cs typeface="Arial"/>
              </a:rPr>
              <a:t>н</a:t>
            </a:r>
            <a:r>
              <a:rPr sz="950" b="1" spc="-204" dirty="0">
                <a:latin typeface="Arial"/>
                <a:cs typeface="Arial"/>
              </a:rPr>
              <a:t>о</a:t>
            </a:r>
            <a:r>
              <a:rPr sz="950" b="1" spc="-190" dirty="0">
                <a:latin typeface="Arial"/>
                <a:cs typeface="Arial"/>
              </a:rPr>
              <a:t>й</a:t>
            </a:r>
            <a:r>
              <a:rPr sz="950" b="1" spc="-100" dirty="0">
                <a:latin typeface="Arial"/>
                <a:cs typeface="Arial"/>
              </a:rPr>
              <a:t> </a:t>
            </a:r>
            <a:r>
              <a:rPr sz="950" b="1" spc="-155" dirty="0">
                <a:latin typeface="Arial"/>
                <a:cs typeface="Arial"/>
              </a:rPr>
              <a:t>з</a:t>
            </a:r>
            <a:r>
              <a:rPr sz="950" b="1" spc="-210" dirty="0">
                <a:latin typeface="Arial"/>
                <a:cs typeface="Arial"/>
              </a:rPr>
              <a:t>о</a:t>
            </a:r>
            <a:r>
              <a:rPr sz="950" b="1" spc="-200" dirty="0">
                <a:latin typeface="Arial"/>
                <a:cs typeface="Arial"/>
              </a:rPr>
              <a:t>н</a:t>
            </a:r>
            <a:r>
              <a:rPr sz="950" b="1" spc="-265" dirty="0">
                <a:latin typeface="Arial"/>
                <a:cs typeface="Arial"/>
              </a:rPr>
              <a:t>ы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5618209" y="3115475"/>
            <a:ext cx="2429510" cy="993140"/>
            <a:chOff x="5618209" y="3115475"/>
            <a:chExt cx="2429510" cy="993140"/>
          </a:xfrm>
        </p:grpSpPr>
        <p:sp>
          <p:nvSpPr>
            <p:cNvPr id="70" name="object 70"/>
            <p:cNvSpPr/>
            <p:nvPr/>
          </p:nvSpPr>
          <p:spPr>
            <a:xfrm>
              <a:off x="6868138" y="3719133"/>
              <a:ext cx="1175385" cy="385445"/>
            </a:xfrm>
            <a:custGeom>
              <a:avLst/>
              <a:gdLst/>
              <a:ahLst/>
              <a:cxnLst/>
              <a:rect l="l" t="t" r="r" b="b"/>
              <a:pathLst>
                <a:path w="1175384" h="385445">
                  <a:moveTo>
                    <a:pt x="0" y="0"/>
                  </a:moveTo>
                  <a:lnTo>
                    <a:pt x="1175271" y="0"/>
                  </a:lnTo>
                  <a:lnTo>
                    <a:pt x="1175271" y="385092"/>
                  </a:lnTo>
                  <a:lnTo>
                    <a:pt x="0" y="385092"/>
                  </a:lnTo>
                  <a:lnTo>
                    <a:pt x="0" y="0"/>
                  </a:lnTo>
                </a:path>
              </a:pathLst>
            </a:custGeom>
            <a:ln w="754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618209" y="3115475"/>
              <a:ext cx="1175385" cy="385445"/>
            </a:xfrm>
            <a:custGeom>
              <a:avLst/>
              <a:gdLst/>
              <a:ahLst/>
              <a:cxnLst/>
              <a:rect l="l" t="t" r="r" b="b"/>
              <a:pathLst>
                <a:path w="1175384" h="385445">
                  <a:moveTo>
                    <a:pt x="1175202" y="0"/>
                  </a:moveTo>
                  <a:lnTo>
                    <a:pt x="0" y="0"/>
                  </a:lnTo>
                  <a:lnTo>
                    <a:pt x="0" y="385092"/>
                  </a:lnTo>
                  <a:lnTo>
                    <a:pt x="1175202" y="385092"/>
                  </a:lnTo>
                  <a:lnTo>
                    <a:pt x="1175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5885908" y="3134061"/>
            <a:ext cx="643255" cy="3263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10"/>
              </a:spcBef>
            </a:pPr>
            <a:r>
              <a:rPr sz="950" b="1" spc="-204" dirty="0">
                <a:latin typeface="Arial"/>
                <a:cs typeface="Arial"/>
              </a:rPr>
              <a:t>Формирование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50" b="1" spc="-195" dirty="0">
                <a:latin typeface="Arial"/>
                <a:cs typeface="Arial"/>
              </a:rPr>
              <a:t>п</a:t>
            </a:r>
            <a:r>
              <a:rPr sz="950" b="1" spc="-200" dirty="0">
                <a:latin typeface="Arial"/>
                <a:cs typeface="Arial"/>
              </a:rPr>
              <a:t>ило</a:t>
            </a:r>
            <a:r>
              <a:rPr sz="950" b="1" spc="-155" dirty="0">
                <a:latin typeface="Arial"/>
                <a:cs typeface="Arial"/>
              </a:rPr>
              <a:t>т</a:t>
            </a:r>
            <a:r>
              <a:rPr sz="950" b="1" spc="-195" dirty="0">
                <a:latin typeface="Arial"/>
                <a:cs typeface="Arial"/>
              </a:rPr>
              <a:t>н</a:t>
            </a:r>
            <a:r>
              <a:rPr sz="950" b="1" spc="-200" dirty="0">
                <a:latin typeface="Arial"/>
                <a:cs typeface="Arial"/>
              </a:rPr>
              <a:t>о</a:t>
            </a:r>
            <a:r>
              <a:rPr sz="950" b="1" spc="-190" dirty="0">
                <a:latin typeface="Arial"/>
                <a:cs typeface="Arial"/>
              </a:rPr>
              <a:t>й</a:t>
            </a:r>
            <a:r>
              <a:rPr sz="950" b="1" spc="-95" dirty="0">
                <a:latin typeface="Arial"/>
                <a:cs typeface="Arial"/>
              </a:rPr>
              <a:t> </a:t>
            </a:r>
            <a:r>
              <a:rPr sz="950" b="1" spc="-155" dirty="0">
                <a:latin typeface="Arial"/>
                <a:cs typeface="Arial"/>
              </a:rPr>
              <a:t>з</a:t>
            </a:r>
            <a:r>
              <a:rPr sz="950" b="1" spc="-200" dirty="0">
                <a:latin typeface="Arial"/>
                <a:cs typeface="Arial"/>
              </a:rPr>
              <a:t>о</a:t>
            </a:r>
            <a:r>
              <a:rPr sz="950" b="1" spc="-195" dirty="0">
                <a:latin typeface="Arial"/>
                <a:cs typeface="Arial"/>
              </a:rPr>
              <a:t>н</a:t>
            </a:r>
            <a:r>
              <a:rPr sz="950" b="1" spc="-265" dirty="0">
                <a:latin typeface="Arial"/>
                <a:cs typeface="Arial"/>
              </a:rPr>
              <a:t>ы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4997544" y="2511817"/>
            <a:ext cx="1800860" cy="993775"/>
            <a:chOff x="4997544" y="2511817"/>
            <a:chExt cx="1800860" cy="993775"/>
          </a:xfrm>
        </p:grpSpPr>
        <p:sp>
          <p:nvSpPr>
            <p:cNvPr id="74" name="object 74"/>
            <p:cNvSpPr/>
            <p:nvPr/>
          </p:nvSpPr>
          <p:spPr>
            <a:xfrm>
              <a:off x="5618209" y="3115475"/>
              <a:ext cx="1175385" cy="385445"/>
            </a:xfrm>
            <a:custGeom>
              <a:avLst/>
              <a:gdLst/>
              <a:ahLst/>
              <a:cxnLst/>
              <a:rect l="l" t="t" r="r" b="b"/>
              <a:pathLst>
                <a:path w="1175384" h="385445">
                  <a:moveTo>
                    <a:pt x="0" y="0"/>
                  </a:moveTo>
                  <a:lnTo>
                    <a:pt x="1175271" y="0"/>
                  </a:lnTo>
                  <a:lnTo>
                    <a:pt x="1175271" y="385092"/>
                  </a:lnTo>
                  <a:lnTo>
                    <a:pt x="0" y="385092"/>
                  </a:lnTo>
                  <a:lnTo>
                    <a:pt x="0" y="0"/>
                  </a:lnTo>
                </a:path>
              </a:pathLst>
            </a:custGeom>
            <a:ln w="880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997544" y="2511817"/>
              <a:ext cx="1176655" cy="385445"/>
            </a:xfrm>
            <a:custGeom>
              <a:avLst/>
              <a:gdLst/>
              <a:ahLst/>
              <a:cxnLst/>
              <a:rect l="l" t="t" r="r" b="b"/>
              <a:pathLst>
                <a:path w="1176654" h="385444">
                  <a:moveTo>
                    <a:pt x="1176062" y="0"/>
                  </a:moveTo>
                  <a:lnTo>
                    <a:pt x="0" y="0"/>
                  </a:lnTo>
                  <a:lnTo>
                    <a:pt x="0" y="385092"/>
                  </a:lnTo>
                  <a:lnTo>
                    <a:pt x="1176062" y="385092"/>
                  </a:lnTo>
                  <a:lnTo>
                    <a:pt x="11760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5174071" y="2530404"/>
            <a:ext cx="824865" cy="3263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950" b="1" spc="-195" dirty="0">
                <a:latin typeface="Arial"/>
                <a:cs typeface="Arial"/>
              </a:rPr>
              <a:t>Развертывание</a:t>
            </a:r>
            <a:endParaRPr sz="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950" b="1" spc="-195" dirty="0">
                <a:latin typeface="Arial"/>
                <a:cs typeface="Arial"/>
              </a:rPr>
              <a:t>п</a:t>
            </a:r>
            <a:r>
              <a:rPr sz="950" b="1" spc="-200" dirty="0">
                <a:latin typeface="Arial"/>
                <a:cs typeface="Arial"/>
              </a:rPr>
              <a:t>ро</a:t>
            </a:r>
            <a:r>
              <a:rPr sz="950" b="1" spc="-155" dirty="0">
                <a:latin typeface="Arial"/>
                <a:cs typeface="Arial"/>
              </a:rPr>
              <a:t>т</a:t>
            </a:r>
            <a:r>
              <a:rPr sz="950" b="1" spc="-200" dirty="0">
                <a:latin typeface="Arial"/>
                <a:cs typeface="Arial"/>
              </a:rPr>
              <a:t>о</a:t>
            </a:r>
            <a:r>
              <a:rPr sz="950" b="1" spc="-155" dirty="0">
                <a:latin typeface="Arial"/>
                <a:cs typeface="Arial"/>
              </a:rPr>
              <a:t>т</a:t>
            </a:r>
            <a:r>
              <a:rPr sz="950" b="1" spc="-200" dirty="0">
                <a:latin typeface="Arial"/>
                <a:cs typeface="Arial"/>
              </a:rPr>
              <a:t>и</a:t>
            </a:r>
            <a:r>
              <a:rPr sz="950" b="1" spc="-195" dirty="0">
                <a:latin typeface="Arial"/>
                <a:cs typeface="Arial"/>
              </a:rPr>
              <a:t>п</a:t>
            </a:r>
            <a:r>
              <a:rPr sz="950" b="1" spc="-175" dirty="0">
                <a:latin typeface="Arial"/>
                <a:cs typeface="Arial"/>
              </a:rPr>
              <a:t>а</a:t>
            </a:r>
            <a:r>
              <a:rPr sz="950" b="1" spc="-85" dirty="0">
                <a:latin typeface="Arial"/>
                <a:cs typeface="Arial"/>
              </a:rPr>
              <a:t> </a:t>
            </a:r>
            <a:r>
              <a:rPr sz="950" b="1" spc="-180" dirty="0">
                <a:latin typeface="Arial"/>
                <a:cs typeface="Arial"/>
              </a:rPr>
              <a:t>с</a:t>
            </a:r>
            <a:r>
              <a:rPr sz="950" b="1" spc="-200" dirty="0">
                <a:latin typeface="Arial"/>
                <a:cs typeface="Arial"/>
              </a:rPr>
              <a:t>и</a:t>
            </a:r>
            <a:r>
              <a:rPr sz="950" b="1" spc="-180" dirty="0">
                <a:latin typeface="Arial"/>
                <a:cs typeface="Arial"/>
              </a:rPr>
              <a:t>с</a:t>
            </a:r>
            <a:r>
              <a:rPr sz="950" b="1" spc="-155" dirty="0">
                <a:latin typeface="Arial"/>
                <a:cs typeface="Arial"/>
              </a:rPr>
              <a:t>т</a:t>
            </a:r>
            <a:r>
              <a:rPr sz="950" b="1" spc="-225" dirty="0">
                <a:latin typeface="Arial"/>
                <a:cs typeface="Arial"/>
              </a:rPr>
              <a:t>емы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4992782" y="2507055"/>
            <a:ext cx="2436495" cy="394970"/>
            <a:chOff x="4992782" y="2507055"/>
            <a:chExt cx="2436495" cy="394970"/>
          </a:xfrm>
        </p:grpSpPr>
        <p:sp>
          <p:nvSpPr>
            <p:cNvPr id="78" name="object 78"/>
            <p:cNvSpPr/>
            <p:nvPr/>
          </p:nvSpPr>
          <p:spPr>
            <a:xfrm>
              <a:off x="4997544" y="2511817"/>
              <a:ext cx="1176020" cy="385445"/>
            </a:xfrm>
            <a:custGeom>
              <a:avLst/>
              <a:gdLst/>
              <a:ahLst/>
              <a:cxnLst/>
              <a:rect l="l" t="t" r="r" b="b"/>
              <a:pathLst>
                <a:path w="1176020" h="385444">
                  <a:moveTo>
                    <a:pt x="0" y="0"/>
                  </a:moveTo>
                  <a:lnTo>
                    <a:pt x="1175959" y="0"/>
                  </a:lnTo>
                  <a:lnTo>
                    <a:pt x="1175959" y="385092"/>
                  </a:lnTo>
                  <a:lnTo>
                    <a:pt x="0" y="385092"/>
                  </a:lnTo>
                  <a:lnTo>
                    <a:pt x="0" y="0"/>
                  </a:lnTo>
                </a:path>
              </a:pathLst>
            </a:custGeom>
            <a:ln w="880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253667" y="2511817"/>
              <a:ext cx="1175385" cy="385445"/>
            </a:xfrm>
            <a:custGeom>
              <a:avLst/>
              <a:gdLst/>
              <a:ahLst/>
              <a:cxnLst/>
              <a:rect l="l" t="t" r="r" b="b"/>
              <a:pathLst>
                <a:path w="1175384" h="385444">
                  <a:moveTo>
                    <a:pt x="1175202" y="0"/>
                  </a:moveTo>
                  <a:lnTo>
                    <a:pt x="0" y="0"/>
                  </a:lnTo>
                  <a:lnTo>
                    <a:pt x="0" y="385092"/>
                  </a:lnTo>
                  <a:lnTo>
                    <a:pt x="1175202" y="385092"/>
                  </a:lnTo>
                  <a:lnTo>
                    <a:pt x="1175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6475608" y="2530404"/>
            <a:ext cx="723900" cy="3263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10"/>
              </a:spcBef>
            </a:pPr>
            <a:r>
              <a:rPr sz="950" b="1" spc="-200" dirty="0">
                <a:latin typeface="Arial"/>
                <a:cs typeface="Arial"/>
              </a:rPr>
              <a:t>Развертывание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50" b="1" spc="-180" dirty="0">
                <a:latin typeface="Arial"/>
                <a:cs typeface="Arial"/>
              </a:rPr>
              <a:t>с</a:t>
            </a:r>
            <a:r>
              <a:rPr sz="950" b="1" spc="-210" dirty="0">
                <a:latin typeface="Arial"/>
                <a:cs typeface="Arial"/>
              </a:rPr>
              <a:t>и</a:t>
            </a:r>
            <a:r>
              <a:rPr sz="950" b="1" spc="-170" dirty="0">
                <a:latin typeface="Arial"/>
                <a:cs typeface="Arial"/>
              </a:rPr>
              <a:t>сте</a:t>
            </a:r>
            <a:r>
              <a:rPr sz="950" b="1" spc="-240" dirty="0">
                <a:latin typeface="Arial"/>
                <a:cs typeface="Arial"/>
              </a:rPr>
              <a:t>м</a:t>
            </a:r>
            <a:r>
              <a:rPr sz="950" b="1" spc="-265" dirty="0">
                <a:latin typeface="Arial"/>
                <a:cs typeface="Arial"/>
              </a:rPr>
              <a:t>ы</a:t>
            </a:r>
            <a:r>
              <a:rPr sz="950" b="1" spc="-105" dirty="0">
                <a:latin typeface="Arial"/>
                <a:cs typeface="Arial"/>
              </a:rPr>
              <a:t> </a:t>
            </a:r>
            <a:r>
              <a:rPr sz="950" b="1" spc="-190" dirty="0">
                <a:latin typeface="Arial"/>
                <a:cs typeface="Arial"/>
              </a:rPr>
              <a:t>в</a:t>
            </a:r>
            <a:r>
              <a:rPr sz="950" b="1" spc="-105" dirty="0">
                <a:latin typeface="Arial"/>
                <a:cs typeface="Arial"/>
              </a:rPr>
              <a:t> </a:t>
            </a:r>
            <a:r>
              <a:rPr sz="950" b="1" spc="-210" dirty="0">
                <a:latin typeface="Arial"/>
                <a:cs typeface="Arial"/>
              </a:rPr>
              <a:t>ц</a:t>
            </a:r>
            <a:r>
              <a:rPr sz="950" b="1" spc="-190" dirty="0">
                <a:latin typeface="Arial"/>
                <a:cs typeface="Arial"/>
              </a:rPr>
              <a:t>ел</a:t>
            </a:r>
            <a:r>
              <a:rPr sz="950" b="1" spc="-204" dirty="0">
                <a:latin typeface="Arial"/>
                <a:cs typeface="Arial"/>
              </a:rPr>
              <a:t>о</a:t>
            </a:r>
            <a:r>
              <a:rPr sz="950" b="1" spc="-229" dirty="0">
                <a:latin typeface="Arial"/>
                <a:cs typeface="Arial"/>
              </a:rPr>
              <a:t>м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6248905" y="2507055"/>
            <a:ext cx="2436495" cy="394970"/>
            <a:chOff x="6248905" y="2507055"/>
            <a:chExt cx="2436495" cy="394970"/>
          </a:xfrm>
        </p:grpSpPr>
        <p:sp>
          <p:nvSpPr>
            <p:cNvPr id="82" name="object 82"/>
            <p:cNvSpPr/>
            <p:nvPr/>
          </p:nvSpPr>
          <p:spPr>
            <a:xfrm>
              <a:off x="6253667" y="2511817"/>
              <a:ext cx="1175385" cy="385445"/>
            </a:xfrm>
            <a:custGeom>
              <a:avLst/>
              <a:gdLst/>
              <a:ahLst/>
              <a:cxnLst/>
              <a:rect l="l" t="t" r="r" b="b"/>
              <a:pathLst>
                <a:path w="1175384" h="385444">
                  <a:moveTo>
                    <a:pt x="0" y="0"/>
                  </a:moveTo>
                  <a:lnTo>
                    <a:pt x="1175271" y="0"/>
                  </a:lnTo>
                  <a:lnTo>
                    <a:pt x="1175271" y="385092"/>
                  </a:lnTo>
                  <a:lnTo>
                    <a:pt x="0" y="385092"/>
                  </a:lnTo>
                  <a:lnTo>
                    <a:pt x="0" y="0"/>
                  </a:lnTo>
                </a:path>
              </a:pathLst>
            </a:custGeom>
            <a:ln w="880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508757" y="2511817"/>
              <a:ext cx="1176655" cy="385445"/>
            </a:xfrm>
            <a:custGeom>
              <a:avLst/>
              <a:gdLst/>
              <a:ahLst/>
              <a:cxnLst/>
              <a:rect l="l" t="t" r="r" b="b"/>
              <a:pathLst>
                <a:path w="1176654" h="385444">
                  <a:moveTo>
                    <a:pt x="1176062" y="0"/>
                  </a:moveTo>
                  <a:lnTo>
                    <a:pt x="0" y="0"/>
                  </a:lnTo>
                  <a:lnTo>
                    <a:pt x="0" y="385092"/>
                  </a:lnTo>
                  <a:lnTo>
                    <a:pt x="1176062" y="385092"/>
                  </a:lnTo>
                  <a:lnTo>
                    <a:pt x="11760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7644686" y="2530404"/>
            <a:ext cx="908685" cy="3263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10"/>
              </a:spcBef>
            </a:pPr>
            <a:r>
              <a:rPr sz="950" b="1" spc="-195" dirty="0">
                <a:latin typeface="Arial"/>
                <a:cs typeface="Arial"/>
              </a:rPr>
              <a:t>З</a:t>
            </a:r>
            <a:r>
              <a:rPr sz="950" b="1" spc="-175" dirty="0">
                <a:latin typeface="Arial"/>
                <a:cs typeface="Arial"/>
              </a:rPr>
              <a:t>а</a:t>
            </a:r>
            <a:r>
              <a:rPr sz="950" b="1" spc="-204" dirty="0">
                <a:latin typeface="Arial"/>
                <a:cs typeface="Arial"/>
              </a:rPr>
              <a:t>в</a:t>
            </a:r>
            <a:r>
              <a:rPr sz="950" b="1" spc="-175" dirty="0">
                <a:latin typeface="Arial"/>
                <a:cs typeface="Arial"/>
              </a:rPr>
              <a:t>е</a:t>
            </a:r>
            <a:r>
              <a:rPr sz="950" b="1" spc="-200" dirty="0">
                <a:latin typeface="Arial"/>
                <a:cs typeface="Arial"/>
              </a:rPr>
              <a:t>р</a:t>
            </a:r>
            <a:r>
              <a:rPr sz="950" b="1" spc="-305" dirty="0">
                <a:latin typeface="Arial"/>
                <a:cs typeface="Arial"/>
              </a:rPr>
              <a:t>ш</a:t>
            </a:r>
            <a:r>
              <a:rPr sz="950" b="1" spc="-185" dirty="0">
                <a:latin typeface="Arial"/>
                <a:cs typeface="Arial"/>
              </a:rPr>
              <a:t>ен</a:t>
            </a:r>
            <a:r>
              <a:rPr sz="950" b="1" spc="-200" dirty="0">
                <a:latin typeface="Arial"/>
                <a:cs typeface="Arial"/>
              </a:rPr>
              <a:t>и</a:t>
            </a:r>
            <a:r>
              <a:rPr sz="950" b="1" spc="-175" dirty="0">
                <a:latin typeface="Arial"/>
                <a:cs typeface="Arial"/>
              </a:rPr>
              <a:t>е</a:t>
            </a:r>
            <a:r>
              <a:rPr sz="950" b="1" spc="-80" dirty="0">
                <a:latin typeface="Arial"/>
                <a:cs typeface="Arial"/>
              </a:rPr>
              <a:t> </a:t>
            </a:r>
            <a:r>
              <a:rPr sz="950" b="1" spc="-195" dirty="0">
                <a:latin typeface="Arial"/>
                <a:cs typeface="Arial"/>
              </a:rPr>
              <a:t>пр</a:t>
            </a:r>
            <a:r>
              <a:rPr sz="950" b="1" spc="-200" dirty="0">
                <a:latin typeface="Arial"/>
                <a:cs typeface="Arial"/>
              </a:rPr>
              <a:t>о</a:t>
            </a:r>
            <a:r>
              <a:rPr sz="950" b="1" spc="-175" dirty="0">
                <a:latin typeface="Arial"/>
                <a:cs typeface="Arial"/>
              </a:rPr>
              <a:t>е</a:t>
            </a:r>
            <a:r>
              <a:rPr sz="950" b="1" spc="-165" dirty="0">
                <a:latin typeface="Arial"/>
                <a:cs typeface="Arial"/>
              </a:rPr>
              <a:t>к</a:t>
            </a:r>
            <a:r>
              <a:rPr sz="950" b="1" spc="-150" dirty="0">
                <a:latin typeface="Arial"/>
                <a:cs typeface="Arial"/>
              </a:rPr>
              <a:t>т</a:t>
            </a:r>
            <a:r>
              <a:rPr sz="950" b="1" spc="-175" dirty="0">
                <a:latin typeface="Arial"/>
                <a:cs typeface="Arial"/>
              </a:rPr>
              <a:t>а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50" b="1" spc="-190" dirty="0">
                <a:latin typeface="Arial"/>
                <a:cs typeface="Arial"/>
              </a:rPr>
              <a:t>и</a:t>
            </a:r>
            <a:r>
              <a:rPr sz="950" b="1" spc="-95" dirty="0">
                <a:latin typeface="Arial"/>
                <a:cs typeface="Arial"/>
              </a:rPr>
              <a:t> </a:t>
            </a:r>
            <a:r>
              <a:rPr sz="950" b="1" spc="-190" dirty="0">
                <a:latin typeface="Arial"/>
                <a:cs typeface="Arial"/>
              </a:rPr>
              <a:t>анал</a:t>
            </a:r>
            <a:r>
              <a:rPr sz="950" b="1" spc="-200" dirty="0">
                <a:latin typeface="Arial"/>
                <a:cs typeface="Arial"/>
              </a:rPr>
              <a:t>и</a:t>
            </a:r>
            <a:r>
              <a:rPr sz="950" b="1" spc="-155" dirty="0">
                <a:latin typeface="Arial"/>
                <a:cs typeface="Arial"/>
              </a:rPr>
              <a:t>з</a:t>
            </a:r>
            <a:r>
              <a:rPr sz="950" b="1" spc="-85" dirty="0">
                <a:latin typeface="Arial"/>
                <a:cs typeface="Arial"/>
              </a:rPr>
              <a:t> </a:t>
            </a:r>
            <a:r>
              <a:rPr sz="950" b="1" spc="-200" dirty="0">
                <a:latin typeface="Arial"/>
                <a:cs typeface="Arial"/>
              </a:rPr>
              <a:t>р</a:t>
            </a:r>
            <a:r>
              <a:rPr sz="950" b="1" spc="-180" dirty="0">
                <a:latin typeface="Arial"/>
                <a:cs typeface="Arial"/>
              </a:rPr>
              <a:t>езул</a:t>
            </a:r>
            <a:r>
              <a:rPr sz="950" b="1" spc="-204" dirty="0">
                <a:latin typeface="Arial"/>
                <a:cs typeface="Arial"/>
              </a:rPr>
              <a:t>ь</a:t>
            </a:r>
            <a:r>
              <a:rPr sz="950" b="1" spc="-155" dirty="0">
                <a:latin typeface="Arial"/>
                <a:cs typeface="Arial"/>
              </a:rPr>
              <a:t>т</a:t>
            </a:r>
            <a:r>
              <a:rPr sz="950" b="1" spc="-180" dirty="0">
                <a:latin typeface="Arial"/>
                <a:cs typeface="Arial"/>
              </a:rPr>
              <a:t>а</a:t>
            </a:r>
            <a:r>
              <a:rPr sz="950" b="1" spc="-155" dirty="0">
                <a:latin typeface="Arial"/>
                <a:cs typeface="Arial"/>
              </a:rPr>
              <a:t>т</a:t>
            </a:r>
            <a:r>
              <a:rPr sz="950" b="1" spc="-200" dirty="0">
                <a:latin typeface="Arial"/>
                <a:cs typeface="Arial"/>
              </a:rPr>
              <a:t>о</a:t>
            </a:r>
            <a:r>
              <a:rPr sz="950" b="1" spc="-190" dirty="0">
                <a:latin typeface="Arial"/>
                <a:cs typeface="Arial"/>
              </a:rPr>
              <a:t>в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4376880" y="1908160"/>
            <a:ext cx="4312920" cy="993775"/>
            <a:chOff x="4376880" y="1908160"/>
            <a:chExt cx="4312920" cy="993775"/>
          </a:xfrm>
        </p:grpSpPr>
        <p:sp>
          <p:nvSpPr>
            <p:cNvPr id="86" name="object 86"/>
            <p:cNvSpPr/>
            <p:nvPr/>
          </p:nvSpPr>
          <p:spPr>
            <a:xfrm>
              <a:off x="7508757" y="2511818"/>
              <a:ext cx="1176020" cy="385445"/>
            </a:xfrm>
            <a:custGeom>
              <a:avLst/>
              <a:gdLst/>
              <a:ahLst/>
              <a:cxnLst/>
              <a:rect l="l" t="t" r="r" b="b"/>
              <a:pathLst>
                <a:path w="1176020" h="385444">
                  <a:moveTo>
                    <a:pt x="0" y="0"/>
                  </a:moveTo>
                  <a:lnTo>
                    <a:pt x="1175959" y="0"/>
                  </a:lnTo>
                  <a:lnTo>
                    <a:pt x="1175959" y="385092"/>
                  </a:lnTo>
                  <a:lnTo>
                    <a:pt x="0" y="385092"/>
                  </a:lnTo>
                  <a:lnTo>
                    <a:pt x="0" y="0"/>
                  </a:lnTo>
                </a:path>
              </a:pathLst>
            </a:custGeom>
            <a:ln w="880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376880" y="1908160"/>
              <a:ext cx="1176655" cy="385445"/>
            </a:xfrm>
            <a:custGeom>
              <a:avLst/>
              <a:gdLst/>
              <a:ahLst/>
              <a:cxnLst/>
              <a:rect l="l" t="t" r="r" b="b"/>
              <a:pathLst>
                <a:path w="1176654" h="385444">
                  <a:moveTo>
                    <a:pt x="1176062" y="0"/>
                  </a:moveTo>
                  <a:lnTo>
                    <a:pt x="0" y="0"/>
                  </a:lnTo>
                  <a:lnTo>
                    <a:pt x="0" y="385092"/>
                  </a:lnTo>
                  <a:lnTo>
                    <a:pt x="1176062" y="385092"/>
                  </a:lnTo>
                  <a:lnTo>
                    <a:pt x="11760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4407152" y="1926746"/>
            <a:ext cx="1118235" cy="3263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950" b="1" spc="-195" dirty="0">
                <a:latin typeface="Arial"/>
                <a:cs typeface="Arial"/>
              </a:rPr>
              <a:t>Внедрение</a:t>
            </a:r>
            <a:endParaRPr sz="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950" b="1" spc="-200" dirty="0">
                <a:latin typeface="Arial"/>
                <a:cs typeface="Arial"/>
              </a:rPr>
              <a:t>и</a:t>
            </a:r>
            <a:r>
              <a:rPr sz="950" b="1" spc="-195" dirty="0">
                <a:latin typeface="Arial"/>
                <a:cs typeface="Arial"/>
              </a:rPr>
              <a:t>н</a:t>
            </a:r>
            <a:r>
              <a:rPr sz="950" b="1" spc="-295" dirty="0">
                <a:latin typeface="Arial"/>
                <a:cs typeface="Arial"/>
              </a:rPr>
              <a:t>ф</a:t>
            </a:r>
            <a:r>
              <a:rPr sz="950" b="1" spc="-200" dirty="0">
                <a:latin typeface="Arial"/>
                <a:cs typeface="Arial"/>
              </a:rPr>
              <a:t>ор</a:t>
            </a:r>
            <a:r>
              <a:rPr sz="950" b="1" spc="-204" dirty="0">
                <a:latin typeface="Arial"/>
                <a:cs typeface="Arial"/>
              </a:rPr>
              <a:t>ма</a:t>
            </a:r>
            <a:r>
              <a:rPr sz="950" b="1" spc="-200" dirty="0">
                <a:latin typeface="Arial"/>
                <a:cs typeface="Arial"/>
              </a:rPr>
              <a:t>цио</a:t>
            </a:r>
            <a:r>
              <a:rPr sz="950" b="1" spc="-195" dirty="0">
                <a:latin typeface="Arial"/>
                <a:cs typeface="Arial"/>
              </a:rPr>
              <a:t>нн</a:t>
            </a:r>
            <a:r>
              <a:rPr sz="950" b="1" spc="-200" dirty="0">
                <a:latin typeface="Arial"/>
                <a:cs typeface="Arial"/>
              </a:rPr>
              <a:t>о</a:t>
            </a:r>
            <a:r>
              <a:rPr sz="950" b="1" spc="-190" dirty="0">
                <a:latin typeface="Arial"/>
                <a:cs typeface="Arial"/>
              </a:rPr>
              <a:t>й</a:t>
            </a:r>
            <a:r>
              <a:rPr sz="950" b="1" spc="-95" dirty="0">
                <a:latin typeface="Arial"/>
                <a:cs typeface="Arial"/>
              </a:rPr>
              <a:t> </a:t>
            </a:r>
            <a:r>
              <a:rPr sz="950" b="1" spc="-180" dirty="0">
                <a:latin typeface="Arial"/>
                <a:cs typeface="Arial"/>
              </a:rPr>
              <a:t>с</a:t>
            </a:r>
            <a:r>
              <a:rPr sz="950" b="1" spc="-200" dirty="0">
                <a:latin typeface="Arial"/>
                <a:cs typeface="Arial"/>
              </a:rPr>
              <a:t>и</a:t>
            </a:r>
            <a:r>
              <a:rPr sz="950" b="1" spc="-180" dirty="0">
                <a:latin typeface="Arial"/>
                <a:cs typeface="Arial"/>
              </a:rPr>
              <a:t>с</a:t>
            </a:r>
            <a:r>
              <a:rPr sz="950" b="1" spc="-155" dirty="0">
                <a:latin typeface="Arial"/>
                <a:cs typeface="Arial"/>
              </a:rPr>
              <a:t>т</a:t>
            </a:r>
            <a:r>
              <a:rPr sz="950" b="1" spc="-225" dirty="0">
                <a:latin typeface="Arial"/>
                <a:cs typeface="Arial"/>
              </a:rPr>
              <a:t>емы</a:t>
            </a:r>
            <a:endParaRPr sz="95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4376880" y="1908160"/>
            <a:ext cx="1176020" cy="385445"/>
          </a:xfrm>
          <a:custGeom>
            <a:avLst/>
            <a:gdLst/>
            <a:ahLst/>
            <a:cxnLst/>
            <a:rect l="l" t="t" r="r" b="b"/>
            <a:pathLst>
              <a:path w="1176020" h="385444">
                <a:moveTo>
                  <a:pt x="0" y="0"/>
                </a:moveTo>
                <a:lnTo>
                  <a:pt x="1175959" y="0"/>
                </a:lnTo>
                <a:lnTo>
                  <a:pt x="1175959" y="385092"/>
                </a:lnTo>
                <a:lnTo>
                  <a:pt x="0" y="385092"/>
                </a:lnTo>
                <a:lnTo>
                  <a:pt x="0" y="0"/>
                </a:lnTo>
              </a:path>
            </a:pathLst>
          </a:custGeom>
          <a:ln w="754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402742" y="4466590"/>
            <a:ext cx="492633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5459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качестве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элементов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WBS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выбираются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фазы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жизненного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цикла,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выделяемые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проекте.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50" dirty="0">
                <a:latin typeface="Microsoft Sans Serif"/>
                <a:cs typeface="Microsoft Sans Serif"/>
              </a:rPr>
              <a:t>Для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определения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названия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пакетов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работ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600" spc="-20" dirty="0">
                <a:latin typeface="Microsoft Sans Serif"/>
                <a:cs typeface="Microsoft Sans Serif"/>
              </a:rPr>
              <a:t>отдельных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работ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используются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основном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глаголы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или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отглагольные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существительные.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Принципы</a:t>
            </a:r>
            <a:r>
              <a:rPr spc="-15" dirty="0"/>
              <a:t> </a:t>
            </a:r>
            <a:r>
              <a:rPr spc="-5" dirty="0"/>
              <a:t>построения</a:t>
            </a:r>
            <a:r>
              <a:rPr spc="-15" dirty="0"/>
              <a:t> </a:t>
            </a:r>
            <a:r>
              <a:rPr spc="-5" dirty="0"/>
              <a:t>WBS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1440" y="1116780"/>
            <a:ext cx="5876290" cy="70675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000" spc="-5" dirty="0">
                <a:latin typeface="Times New Roman"/>
                <a:cs typeface="Times New Roman"/>
              </a:rPr>
              <a:t>«Организационный»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 </a:t>
            </a:r>
            <a:r>
              <a:rPr sz="2000" spc="-5" dirty="0">
                <a:latin typeface="Times New Roman"/>
                <a:cs typeface="Times New Roman"/>
              </a:rPr>
              <a:t>построение </a:t>
            </a:r>
            <a:r>
              <a:rPr sz="2000" dirty="0">
                <a:latin typeface="Times New Roman"/>
                <a:cs typeface="Times New Roman"/>
              </a:rPr>
              <a:t>WBS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элементам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000" spc="-5" dirty="0">
                <a:latin typeface="Times New Roman"/>
                <a:cs typeface="Times New Roman"/>
              </a:rPr>
              <a:t>организационной</a:t>
            </a:r>
            <a:r>
              <a:rPr sz="2000" dirty="0">
                <a:latin typeface="Times New Roman"/>
                <a:cs typeface="Times New Roman"/>
              </a:rPr>
              <a:t> структуры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53729" y="2387964"/>
            <a:ext cx="5453380" cy="238125"/>
            <a:chOff x="1953729" y="2387964"/>
            <a:chExt cx="5453380" cy="238125"/>
          </a:xfrm>
        </p:grpSpPr>
        <p:sp>
          <p:nvSpPr>
            <p:cNvPr id="5" name="object 5"/>
            <p:cNvSpPr/>
            <p:nvPr/>
          </p:nvSpPr>
          <p:spPr>
            <a:xfrm>
              <a:off x="4408647" y="2392092"/>
              <a:ext cx="0" cy="124460"/>
            </a:xfrm>
            <a:custGeom>
              <a:avLst/>
              <a:gdLst/>
              <a:ahLst/>
              <a:cxnLst/>
              <a:rect l="l" t="t" r="r" b="b"/>
              <a:pathLst>
                <a:path h="124460">
                  <a:moveTo>
                    <a:pt x="0" y="0"/>
                  </a:moveTo>
                  <a:lnTo>
                    <a:pt x="0" y="123953"/>
                  </a:lnTo>
                </a:path>
              </a:pathLst>
            </a:custGeom>
            <a:ln w="7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57857" y="2516045"/>
              <a:ext cx="0" cy="106045"/>
            </a:xfrm>
            <a:custGeom>
              <a:avLst/>
              <a:gdLst/>
              <a:ahLst/>
              <a:cxnLst/>
              <a:rect l="l" t="t" r="r" b="b"/>
              <a:pathLst>
                <a:path h="106044">
                  <a:moveTo>
                    <a:pt x="0" y="0"/>
                  </a:moveTo>
                  <a:lnTo>
                    <a:pt x="0" y="105418"/>
                  </a:lnTo>
                </a:path>
              </a:pathLst>
            </a:custGeom>
            <a:ln w="7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19022" y="2516045"/>
              <a:ext cx="0" cy="106045"/>
            </a:xfrm>
            <a:custGeom>
              <a:avLst/>
              <a:gdLst/>
              <a:ahLst/>
              <a:cxnLst/>
              <a:rect l="l" t="t" r="r" b="b"/>
              <a:pathLst>
                <a:path h="106044">
                  <a:moveTo>
                    <a:pt x="0" y="0"/>
                  </a:moveTo>
                  <a:lnTo>
                    <a:pt x="0" y="105418"/>
                  </a:lnTo>
                </a:path>
              </a:pathLst>
            </a:custGeom>
            <a:ln w="7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57857" y="2516045"/>
              <a:ext cx="2451100" cy="0"/>
            </a:xfrm>
            <a:custGeom>
              <a:avLst/>
              <a:gdLst/>
              <a:ahLst/>
              <a:cxnLst/>
              <a:rect l="l" t="t" r="r" b="b"/>
              <a:pathLst>
                <a:path w="2451100">
                  <a:moveTo>
                    <a:pt x="0" y="0"/>
                  </a:moveTo>
                  <a:lnTo>
                    <a:pt x="1361165" y="0"/>
                  </a:lnTo>
                </a:path>
                <a:path w="2451100">
                  <a:moveTo>
                    <a:pt x="1361165" y="0"/>
                  </a:moveTo>
                  <a:lnTo>
                    <a:pt x="2450790" y="0"/>
                  </a:lnTo>
                </a:path>
              </a:pathLst>
            </a:custGeom>
            <a:ln w="7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80232" y="2516045"/>
              <a:ext cx="0" cy="106045"/>
            </a:xfrm>
            <a:custGeom>
              <a:avLst/>
              <a:gdLst/>
              <a:ahLst/>
              <a:cxnLst/>
              <a:rect l="l" t="t" r="r" b="b"/>
              <a:pathLst>
                <a:path h="106044">
                  <a:moveTo>
                    <a:pt x="0" y="0"/>
                  </a:moveTo>
                  <a:lnTo>
                    <a:pt x="0" y="105418"/>
                  </a:lnTo>
                </a:path>
              </a:pathLst>
            </a:custGeom>
            <a:ln w="7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08647" y="2516045"/>
              <a:ext cx="271780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584" y="0"/>
                  </a:lnTo>
                </a:path>
              </a:pathLst>
            </a:custGeom>
            <a:ln w="81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41616" y="2516045"/>
              <a:ext cx="0" cy="106045"/>
            </a:xfrm>
            <a:custGeom>
              <a:avLst/>
              <a:gdLst/>
              <a:ahLst/>
              <a:cxnLst/>
              <a:rect l="l" t="t" r="r" b="b"/>
              <a:pathLst>
                <a:path h="106044">
                  <a:moveTo>
                    <a:pt x="0" y="0"/>
                  </a:moveTo>
                  <a:lnTo>
                    <a:pt x="0" y="105418"/>
                  </a:lnTo>
                </a:path>
              </a:pathLst>
            </a:custGeom>
            <a:ln w="7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80232" y="2516045"/>
              <a:ext cx="1361440" cy="0"/>
            </a:xfrm>
            <a:custGeom>
              <a:avLst/>
              <a:gdLst/>
              <a:ahLst/>
              <a:cxnLst/>
              <a:rect l="l" t="t" r="r" b="b"/>
              <a:pathLst>
                <a:path w="1361439">
                  <a:moveTo>
                    <a:pt x="0" y="0"/>
                  </a:moveTo>
                  <a:lnTo>
                    <a:pt x="1361384" y="0"/>
                  </a:lnTo>
                </a:path>
              </a:pathLst>
            </a:custGeom>
            <a:ln w="81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2826" y="2516045"/>
              <a:ext cx="0" cy="106045"/>
            </a:xfrm>
            <a:custGeom>
              <a:avLst/>
              <a:gdLst/>
              <a:ahLst/>
              <a:cxnLst/>
              <a:rect l="l" t="t" r="r" b="b"/>
              <a:pathLst>
                <a:path h="106044">
                  <a:moveTo>
                    <a:pt x="0" y="0"/>
                  </a:moveTo>
                  <a:lnTo>
                    <a:pt x="0" y="105418"/>
                  </a:lnTo>
                </a:path>
              </a:pathLst>
            </a:custGeom>
            <a:ln w="7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41616" y="2516045"/>
              <a:ext cx="1361440" cy="0"/>
            </a:xfrm>
            <a:custGeom>
              <a:avLst/>
              <a:gdLst/>
              <a:ahLst/>
              <a:cxnLst/>
              <a:rect l="l" t="t" r="r" b="b"/>
              <a:pathLst>
                <a:path w="1361440">
                  <a:moveTo>
                    <a:pt x="0" y="0"/>
                  </a:moveTo>
                  <a:lnTo>
                    <a:pt x="1361209" y="0"/>
                  </a:lnTo>
                </a:path>
              </a:pathLst>
            </a:custGeom>
            <a:ln w="81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512558" y="2640106"/>
            <a:ext cx="887730" cy="3359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000" spc="-60" dirty="0">
                <a:latin typeface="Microsoft Sans Serif"/>
                <a:cs typeface="Microsoft Sans Serif"/>
              </a:rPr>
              <a:t>Консалтинговая</a:t>
            </a:r>
            <a:endParaRPr sz="1000">
              <a:latin typeface="Microsoft Sans Serif"/>
              <a:cs typeface="Microsoft Sans Serif"/>
            </a:endParaRPr>
          </a:p>
          <a:p>
            <a:pPr marL="1905" algn="ctr">
              <a:lnSpc>
                <a:spcPct val="100000"/>
              </a:lnSpc>
              <a:spcBef>
                <a:spcPts val="30"/>
              </a:spcBef>
            </a:pPr>
            <a:r>
              <a:rPr sz="1000" spc="-65" dirty="0">
                <a:latin typeface="Microsoft Sans Serif"/>
                <a:cs typeface="Microsoft Sans Serif"/>
              </a:rPr>
              <a:t>компания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14468" y="2617336"/>
            <a:ext cx="3079115" cy="2656840"/>
            <a:chOff x="914468" y="2617336"/>
            <a:chExt cx="3079115" cy="2656840"/>
          </a:xfrm>
        </p:grpSpPr>
        <p:sp>
          <p:nvSpPr>
            <p:cNvPr id="17" name="object 17"/>
            <p:cNvSpPr/>
            <p:nvPr/>
          </p:nvSpPr>
          <p:spPr>
            <a:xfrm>
              <a:off x="1339133" y="2621463"/>
              <a:ext cx="1242060" cy="394335"/>
            </a:xfrm>
            <a:custGeom>
              <a:avLst/>
              <a:gdLst/>
              <a:ahLst/>
              <a:cxnLst/>
              <a:rect l="l" t="t" r="r" b="b"/>
              <a:pathLst>
                <a:path w="1242060" h="394335">
                  <a:moveTo>
                    <a:pt x="0" y="0"/>
                  </a:moveTo>
                  <a:lnTo>
                    <a:pt x="1241829" y="0"/>
                  </a:lnTo>
                  <a:lnTo>
                    <a:pt x="1241829" y="393870"/>
                  </a:lnTo>
                  <a:lnTo>
                    <a:pt x="0" y="393870"/>
                  </a:lnTo>
                  <a:lnTo>
                    <a:pt x="0" y="0"/>
                  </a:lnTo>
                </a:path>
              </a:pathLst>
            </a:custGeom>
            <a:ln w="806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19022" y="3015334"/>
              <a:ext cx="0" cy="124460"/>
            </a:xfrm>
            <a:custGeom>
              <a:avLst/>
              <a:gdLst/>
              <a:ahLst/>
              <a:cxnLst/>
              <a:rect l="l" t="t" r="r" b="b"/>
              <a:pathLst>
                <a:path h="124460">
                  <a:moveTo>
                    <a:pt x="0" y="0"/>
                  </a:moveTo>
                  <a:lnTo>
                    <a:pt x="0" y="123953"/>
                  </a:lnTo>
                </a:path>
              </a:pathLst>
            </a:custGeom>
            <a:ln w="7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28031" y="3139287"/>
              <a:ext cx="0" cy="106045"/>
            </a:xfrm>
            <a:custGeom>
              <a:avLst/>
              <a:gdLst/>
              <a:ahLst/>
              <a:cxnLst/>
              <a:rect l="l" t="t" r="r" b="b"/>
              <a:pathLst>
                <a:path h="106044">
                  <a:moveTo>
                    <a:pt x="0" y="0"/>
                  </a:moveTo>
                  <a:lnTo>
                    <a:pt x="0" y="105418"/>
                  </a:lnTo>
                </a:path>
              </a:pathLst>
            </a:custGeom>
            <a:ln w="7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89240" y="3139287"/>
              <a:ext cx="0" cy="106045"/>
            </a:xfrm>
            <a:custGeom>
              <a:avLst/>
              <a:gdLst/>
              <a:ahLst/>
              <a:cxnLst/>
              <a:rect l="l" t="t" r="r" b="b"/>
              <a:pathLst>
                <a:path h="106044">
                  <a:moveTo>
                    <a:pt x="0" y="0"/>
                  </a:moveTo>
                  <a:lnTo>
                    <a:pt x="0" y="105418"/>
                  </a:lnTo>
                </a:path>
              </a:pathLst>
            </a:custGeom>
            <a:ln w="7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28031" y="3139287"/>
              <a:ext cx="1361440" cy="0"/>
            </a:xfrm>
            <a:custGeom>
              <a:avLst/>
              <a:gdLst/>
              <a:ahLst/>
              <a:cxnLst/>
              <a:rect l="l" t="t" r="r" b="b"/>
              <a:pathLst>
                <a:path w="1361439">
                  <a:moveTo>
                    <a:pt x="0" y="0"/>
                  </a:moveTo>
                  <a:lnTo>
                    <a:pt x="690991" y="0"/>
                  </a:lnTo>
                </a:path>
                <a:path w="1361439">
                  <a:moveTo>
                    <a:pt x="690991" y="0"/>
                  </a:moveTo>
                  <a:lnTo>
                    <a:pt x="1361209" y="0"/>
                  </a:lnTo>
                </a:path>
              </a:pathLst>
            </a:custGeom>
            <a:ln w="7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28031" y="3638576"/>
              <a:ext cx="0" cy="124460"/>
            </a:xfrm>
            <a:custGeom>
              <a:avLst/>
              <a:gdLst/>
              <a:ahLst/>
              <a:cxnLst/>
              <a:rect l="l" t="t" r="r" b="b"/>
              <a:pathLst>
                <a:path h="124460">
                  <a:moveTo>
                    <a:pt x="0" y="0"/>
                  </a:moveTo>
                  <a:lnTo>
                    <a:pt x="0" y="123953"/>
                  </a:lnTo>
                </a:path>
              </a:pathLst>
            </a:custGeom>
            <a:ln w="7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19266" y="3762529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h="104775">
                  <a:moveTo>
                    <a:pt x="0" y="0"/>
                  </a:moveTo>
                  <a:lnTo>
                    <a:pt x="0" y="104259"/>
                  </a:lnTo>
                </a:path>
              </a:pathLst>
            </a:custGeom>
            <a:ln w="7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51141" y="3762529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h="104775">
                  <a:moveTo>
                    <a:pt x="0" y="0"/>
                  </a:moveTo>
                  <a:lnTo>
                    <a:pt x="0" y="104259"/>
                  </a:lnTo>
                </a:path>
              </a:pathLst>
            </a:custGeom>
            <a:ln w="7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51141" y="3762529"/>
              <a:ext cx="1276985" cy="0"/>
            </a:xfrm>
            <a:custGeom>
              <a:avLst/>
              <a:gdLst/>
              <a:ahLst/>
              <a:cxnLst/>
              <a:rect l="l" t="t" r="r" b="b"/>
              <a:pathLst>
                <a:path w="1276985">
                  <a:moveTo>
                    <a:pt x="0" y="0"/>
                  </a:moveTo>
                  <a:lnTo>
                    <a:pt x="1268124" y="0"/>
                  </a:lnTo>
                </a:path>
                <a:path w="1276985">
                  <a:moveTo>
                    <a:pt x="1268124" y="0"/>
                  </a:moveTo>
                  <a:lnTo>
                    <a:pt x="1276889" y="0"/>
                  </a:lnTo>
                </a:path>
              </a:pathLst>
            </a:custGeom>
            <a:ln w="7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87391" y="3762529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h="104775">
                  <a:moveTo>
                    <a:pt x="0" y="0"/>
                  </a:moveTo>
                  <a:lnTo>
                    <a:pt x="0" y="104259"/>
                  </a:lnTo>
                </a:path>
              </a:pathLst>
            </a:custGeom>
            <a:ln w="7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28031" y="3762529"/>
              <a:ext cx="1259840" cy="0"/>
            </a:xfrm>
            <a:custGeom>
              <a:avLst/>
              <a:gdLst/>
              <a:ahLst/>
              <a:cxnLst/>
              <a:rect l="l" t="t" r="r" b="b"/>
              <a:pathLst>
                <a:path w="1259839">
                  <a:moveTo>
                    <a:pt x="0" y="0"/>
                  </a:moveTo>
                  <a:lnTo>
                    <a:pt x="1259359" y="0"/>
                  </a:lnTo>
                </a:path>
              </a:pathLst>
            </a:custGeom>
            <a:ln w="81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18596" y="4261818"/>
              <a:ext cx="0" cy="347980"/>
            </a:xfrm>
            <a:custGeom>
              <a:avLst/>
              <a:gdLst/>
              <a:ahLst/>
              <a:cxnLst/>
              <a:rect l="l" t="t" r="r" b="b"/>
              <a:pathLst>
                <a:path h="347979">
                  <a:moveTo>
                    <a:pt x="0" y="0"/>
                  </a:moveTo>
                  <a:lnTo>
                    <a:pt x="0" y="347532"/>
                  </a:lnTo>
                </a:path>
              </a:pathLst>
            </a:custGeom>
            <a:ln w="7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18596" y="4609350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62" y="0"/>
                  </a:lnTo>
                </a:path>
              </a:pathLst>
            </a:custGeom>
            <a:ln w="81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18596" y="4939506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62" y="0"/>
                  </a:lnTo>
                </a:path>
              </a:pathLst>
            </a:custGeom>
            <a:ln w="81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18596" y="4609350"/>
              <a:ext cx="0" cy="330200"/>
            </a:xfrm>
            <a:custGeom>
              <a:avLst/>
              <a:gdLst/>
              <a:ahLst/>
              <a:cxnLst/>
              <a:rect l="l" t="t" r="r" b="b"/>
              <a:pathLst>
                <a:path h="330200">
                  <a:moveTo>
                    <a:pt x="0" y="0"/>
                  </a:moveTo>
                  <a:lnTo>
                    <a:pt x="0" y="330156"/>
                  </a:lnTo>
                </a:path>
              </a:pathLst>
            </a:custGeom>
            <a:ln w="7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18596" y="5265610"/>
              <a:ext cx="40640" cy="8255"/>
            </a:xfrm>
            <a:custGeom>
              <a:avLst/>
              <a:gdLst/>
              <a:ahLst/>
              <a:cxnLst/>
              <a:rect l="l" t="t" r="r" b="b"/>
              <a:pathLst>
                <a:path w="40640" h="8254">
                  <a:moveTo>
                    <a:pt x="36653" y="0"/>
                  </a:moveTo>
                  <a:lnTo>
                    <a:pt x="0" y="0"/>
                  </a:lnTo>
                  <a:lnTo>
                    <a:pt x="0" y="8104"/>
                  </a:lnTo>
                  <a:lnTo>
                    <a:pt x="40098" y="8104"/>
                  </a:lnTo>
                  <a:lnTo>
                    <a:pt x="366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18596" y="4939506"/>
              <a:ext cx="0" cy="330200"/>
            </a:xfrm>
            <a:custGeom>
              <a:avLst/>
              <a:gdLst/>
              <a:ahLst/>
              <a:cxnLst/>
              <a:rect l="l" t="t" r="r" b="b"/>
              <a:pathLst>
                <a:path h="330200">
                  <a:moveTo>
                    <a:pt x="0" y="0"/>
                  </a:moveTo>
                  <a:lnTo>
                    <a:pt x="0" y="330156"/>
                  </a:lnTo>
                </a:path>
              </a:pathLst>
            </a:custGeom>
            <a:ln w="76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041688" y="4509832"/>
            <a:ext cx="73088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55" dirty="0">
                <a:latin typeface="Microsoft Sans Serif"/>
                <a:cs typeface="Microsoft Sans Serif"/>
              </a:rPr>
              <a:t>Маркетологи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16058" y="4490031"/>
            <a:ext cx="781050" cy="238760"/>
          </a:xfrm>
          <a:custGeom>
            <a:avLst/>
            <a:gdLst/>
            <a:ahLst/>
            <a:cxnLst/>
            <a:rect l="l" t="t" r="r" b="b"/>
            <a:pathLst>
              <a:path w="781050" h="238760">
                <a:moveTo>
                  <a:pt x="0" y="0"/>
                </a:moveTo>
                <a:lnTo>
                  <a:pt x="780784" y="0"/>
                </a:lnTo>
                <a:lnTo>
                  <a:pt x="780784" y="238639"/>
                </a:lnTo>
                <a:lnTo>
                  <a:pt x="0" y="238639"/>
                </a:lnTo>
                <a:lnTo>
                  <a:pt x="0" y="0"/>
                </a:lnTo>
              </a:path>
            </a:pathLst>
          </a:custGeom>
          <a:ln w="8067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054831" y="4841146"/>
            <a:ext cx="70358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latin typeface="Microsoft Sans Serif"/>
                <a:cs typeface="Microsoft Sans Serif"/>
              </a:rPr>
              <a:t>Экономисты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016058" y="4820187"/>
            <a:ext cx="781050" cy="238760"/>
          </a:xfrm>
          <a:custGeom>
            <a:avLst/>
            <a:gdLst/>
            <a:ahLst/>
            <a:cxnLst/>
            <a:rect l="l" t="t" r="r" b="b"/>
            <a:pathLst>
              <a:path w="781050" h="238760">
                <a:moveTo>
                  <a:pt x="0" y="0"/>
                </a:moveTo>
                <a:lnTo>
                  <a:pt x="780784" y="0"/>
                </a:lnTo>
                <a:lnTo>
                  <a:pt x="780784" y="238639"/>
                </a:lnTo>
                <a:lnTo>
                  <a:pt x="0" y="238639"/>
                </a:lnTo>
                <a:lnTo>
                  <a:pt x="0" y="0"/>
                </a:lnTo>
              </a:path>
            </a:pathLst>
          </a:custGeom>
          <a:ln w="8067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016058" y="5150343"/>
            <a:ext cx="781050" cy="238760"/>
          </a:xfrm>
          <a:prstGeom prst="rect">
            <a:avLst/>
          </a:prstGeom>
          <a:ln w="8071">
            <a:solidFill>
              <a:srgbClr val="80808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254"/>
              </a:spcBef>
            </a:pPr>
            <a:r>
              <a:rPr sz="1000" spc="-55" dirty="0">
                <a:latin typeface="Microsoft Sans Serif"/>
                <a:cs typeface="Microsoft Sans Serif"/>
              </a:rPr>
              <a:t>Финансисты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93852" y="3886590"/>
            <a:ext cx="928369" cy="334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000" spc="-40" dirty="0">
                <a:latin typeface="Microsoft Sans Serif"/>
                <a:cs typeface="Microsoft Sans Serif"/>
              </a:rPr>
              <a:t>О</a:t>
            </a:r>
            <a:r>
              <a:rPr sz="1000" spc="-20" dirty="0">
                <a:latin typeface="Microsoft Sans Serif"/>
                <a:cs typeface="Microsoft Sans Serif"/>
              </a:rPr>
              <a:t>т</a:t>
            </a:r>
            <a:r>
              <a:rPr sz="1000" spc="-50" dirty="0">
                <a:latin typeface="Microsoft Sans Serif"/>
                <a:cs typeface="Microsoft Sans Serif"/>
              </a:rPr>
              <a:t>д</a:t>
            </a:r>
            <a:r>
              <a:rPr sz="1000" spc="-60" dirty="0">
                <a:latin typeface="Microsoft Sans Serif"/>
                <a:cs typeface="Microsoft Sans Serif"/>
              </a:rPr>
              <a:t>е</a:t>
            </a:r>
            <a:r>
              <a:rPr sz="1000" spc="-15" dirty="0">
                <a:latin typeface="Microsoft Sans Serif"/>
                <a:cs typeface="Microsoft Sans Serif"/>
              </a:rPr>
              <a:t>л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вне</a:t>
            </a:r>
            <a:r>
              <a:rPr sz="1000" spc="-65" dirty="0">
                <a:latin typeface="Microsoft Sans Serif"/>
                <a:cs typeface="Microsoft Sans Serif"/>
              </a:rPr>
              <a:t>ш</a:t>
            </a:r>
            <a:r>
              <a:rPr sz="1000" spc="-60" dirty="0">
                <a:latin typeface="Microsoft Sans Serif"/>
                <a:cs typeface="Microsoft Sans Serif"/>
              </a:rPr>
              <a:t>не</a:t>
            </a:r>
            <a:r>
              <a:rPr sz="1000" spc="-50" dirty="0">
                <a:latin typeface="Microsoft Sans Serif"/>
                <a:cs typeface="Microsoft Sans Serif"/>
              </a:rPr>
              <a:t>г</a:t>
            </a:r>
            <a:r>
              <a:rPr sz="1000" spc="-25" dirty="0">
                <a:latin typeface="Microsoft Sans Serif"/>
                <a:cs typeface="Microsoft Sans Serif"/>
              </a:rPr>
              <a:t>о</a:t>
            </a:r>
            <a:endParaRPr sz="10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000" spc="-50" dirty="0">
                <a:latin typeface="Microsoft Sans Serif"/>
                <a:cs typeface="Microsoft Sans Serif"/>
              </a:rPr>
              <a:t>анализа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78426" y="3866789"/>
            <a:ext cx="1149985" cy="395605"/>
          </a:xfrm>
          <a:custGeom>
            <a:avLst/>
            <a:gdLst/>
            <a:ahLst/>
            <a:cxnLst/>
            <a:rect l="l" t="t" r="r" b="b"/>
            <a:pathLst>
              <a:path w="1149985" h="395604">
                <a:moveTo>
                  <a:pt x="0" y="0"/>
                </a:moveTo>
                <a:lnTo>
                  <a:pt x="1149848" y="0"/>
                </a:lnTo>
                <a:lnTo>
                  <a:pt x="1149848" y="395028"/>
                </a:lnTo>
                <a:lnTo>
                  <a:pt x="0" y="395028"/>
                </a:lnTo>
                <a:lnTo>
                  <a:pt x="0" y="0"/>
                </a:lnTo>
              </a:path>
            </a:pathLst>
          </a:custGeom>
          <a:ln w="805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085309" y="3886590"/>
            <a:ext cx="1075055" cy="334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000" spc="-50" dirty="0">
                <a:latin typeface="Microsoft Sans Serif"/>
                <a:cs typeface="Microsoft Sans Serif"/>
              </a:rPr>
              <a:t>О</a:t>
            </a:r>
            <a:r>
              <a:rPr sz="1000" spc="-20" dirty="0">
                <a:latin typeface="Microsoft Sans Serif"/>
                <a:cs typeface="Microsoft Sans Serif"/>
              </a:rPr>
              <a:t>т</a:t>
            </a:r>
            <a:r>
              <a:rPr sz="1000" spc="-50" dirty="0">
                <a:latin typeface="Microsoft Sans Serif"/>
                <a:cs typeface="Microsoft Sans Serif"/>
              </a:rPr>
              <a:t>д</a:t>
            </a:r>
            <a:r>
              <a:rPr sz="1000" spc="-60" dirty="0">
                <a:latin typeface="Microsoft Sans Serif"/>
                <a:cs typeface="Microsoft Sans Serif"/>
              </a:rPr>
              <a:t>е</a:t>
            </a:r>
            <a:r>
              <a:rPr sz="1000" spc="-15" dirty="0">
                <a:latin typeface="Microsoft Sans Serif"/>
                <a:cs typeface="Microsoft Sans Serif"/>
              </a:rPr>
              <a:t>л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70" dirty="0">
                <a:latin typeface="Microsoft Sans Serif"/>
                <a:cs typeface="Microsoft Sans Serif"/>
              </a:rPr>
              <a:t>в</a:t>
            </a:r>
            <a:r>
              <a:rPr sz="1000" spc="-60" dirty="0">
                <a:latin typeface="Microsoft Sans Serif"/>
                <a:cs typeface="Microsoft Sans Serif"/>
              </a:rPr>
              <a:t>н</a:t>
            </a:r>
            <a:r>
              <a:rPr sz="1000" spc="-65" dirty="0">
                <a:latin typeface="Microsoft Sans Serif"/>
                <a:cs typeface="Microsoft Sans Serif"/>
              </a:rPr>
              <a:t>у</a:t>
            </a:r>
            <a:r>
              <a:rPr sz="1000" spc="-25" dirty="0">
                <a:latin typeface="Microsoft Sans Serif"/>
                <a:cs typeface="Microsoft Sans Serif"/>
              </a:rPr>
              <a:t>тр</a:t>
            </a:r>
            <a:r>
              <a:rPr sz="1000" spc="-60" dirty="0">
                <a:latin typeface="Microsoft Sans Serif"/>
                <a:cs typeface="Microsoft Sans Serif"/>
              </a:rPr>
              <a:t>енне</a:t>
            </a:r>
            <a:r>
              <a:rPr sz="1000" spc="-50" dirty="0">
                <a:latin typeface="Microsoft Sans Serif"/>
                <a:cs typeface="Microsoft Sans Serif"/>
              </a:rPr>
              <a:t>г</a:t>
            </a:r>
            <a:r>
              <a:rPr sz="1000" spc="-25" dirty="0">
                <a:latin typeface="Microsoft Sans Serif"/>
                <a:cs typeface="Microsoft Sans Serif"/>
              </a:rPr>
              <a:t>о</a:t>
            </a:r>
            <a:endParaRPr sz="1000">
              <a:latin typeface="Microsoft Sans Serif"/>
              <a:cs typeface="Microsoft Sans Serif"/>
            </a:endParaRPr>
          </a:p>
          <a:p>
            <a:pPr marL="1905" algn="ctr">
              <a:lnSpc>
                <a:spcPct val="100000"/>
              </a:lnSpc>
              <a:spcBef>
                <a:spcPts val="25"/>
              </a:spcBef>
            </a:pPr>
            <a:r>
              <a:rPr sz="1000" spc="-50" dirty="0">
                <a:latin typeface="Microsoft Sans Serif"/>
                <a:cs typeface="Microsoft Sans Serif"/>
              </a:rPr>
              <a:t>анализа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046559" y="3866789"/>
            <a:ext cx="1149985" cy="395605"/>
          </a:xfrm>
          <a:custGeom>
            <a:avLst/>
            <a:gdLst/>
            <a:ahLst/>
            <a:cxnLst/>
            <a:rect l="l" t="t" r="r" b="b"/>
            <a:pathLst>
              <a:path w="1149985" h="395604">
                <a:moveTo>
                  <a:pt x="0" y="0"/>
                </a:moveTo>
                <a:lnTo>
                  <a:pt x="1149840" y="0"/>
                </a:lnTo>
                <a:lnTo>
                  <a:pt x="1149840" y="395028"/>
                </a:lnTo>
                <a:lnTo>
                  <a:pt x="0" y="395028"/>
                </a:lnTo>
                <a:lnTo>
                  <a:pt x="0" y="0"/>
                </a:lnTo>
              </a:path>
            </a:pathLst>
          </a:custGeom>
          <a:ln w="805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340287" y="3886590"/>
            <a:ext cx="1098550" cy="334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000" spc="-50" dirty="0">
                <a:latin typeface="Microsoft Sans Serif"/>
                <a:cs typeface="Microsoft Sans Serif"/>
              </a:rPr>
              <a:t>О</a:t>
            </a:r>
            <a:r>
              <a:rPr sz="1000" spc="-30" dirty="0">
                <a:latin typeface="Microsoft Sans Serif"/>
                <a:cs typeface="Microsoft Sans Serif"/>
              </a:rPr>
              <a:t>т</a:t>
            </a:r>
            <a:r>
              <a:rPr sz="1000" spc="-50" dirty="0">
                <a:latin typeface="Microsoft Sans Serif"/>
                <a:cs typeface="Microsoft Sans Serif"/>
              </a:rPr>
              <a:t>д</a:t>
            </a:r>
            <a:r>
              <a:rPr sz="1000" spc="-60" dirty="0">
                <a:latin typeface="Microsoft Sans Serif"/>
                <a:cs typeface="Microsoft Sans Serif"/>
              </a:rPr>
              <a:t>е</a:t>
            </a:r>
            <a:r>
              <a:rPr sz="1000" spc="-15" dirty="0">
                <a:latin typeface="Microsoft Sans Serif"/>
                <a:cs typeface="Microsoft Sans Serif"/>
              </a:rPr>
              <a:t>л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60" dirty="0">
                <a:latin typeface="Microsoft Sans Serif"/>
                <a:cs typeface="Microsoft Sans Serif"/>
              </a:rPr>
              <a:t>о</a:t>
            </a:r>
            <a:r>
              <a:rPr sz="1000" spc="-40" dirty="0">
                <a:latin typeface="Microsoft Sans Serif"/>
                <a:cs typeface="Microsoft Sans Serif"/>
              </a:rPr>
              <a:t>рг</a:t>
            </a:r>
            <a:r>
              <a:rPr sz="1000" spc="-60" dirty="0">
                <a:latin typeface="Microsoft Sans Serif"/>
                <a:cs typeface="Microsoft Sans Serif"/>
              </a:rPr>
              <a:t>ан</a:t>
            </a:r>
            <a:r>
              <a:rPr sz="1000" spc="-50" dirty="0">
                <a:latin typeface="Microsoft Sans Serif"/>
                <a:cs typeface="Microsoft Sans Serif"/>
              </a:rPr>
              <a:t>и</a:t>
            </a:r>
            <a:r>
              <a:rPr sz="1000" spc="-55" dirty="0">
                <a:latin typeface="Microsoft Sans Serif"/>
                <a:cs typeface="Microsoft Sans Serif"/>
              </a:rPr>
              <a:t>з</a:t>
            </a:r>
            <a:r>
              <a:rPr sz="1000" spc="-60" dirty="0">
                <a:latin typeface="Microsoft Sans Serif"/>
                <a:cs typeface="Microsoft Sans Serif"/>
              </a:rPr>
              <a:t>а</a:t>
            </a:r>
            <a:r>
              <a:rPr sz="1000" spc="-45" dirty="0">
                <a:latin typeface="Microsoft Sans Serif"/>
                <a:cs typeface="Microsoft Sans Serif"/>
              </a:rPr>
              <a:t>ц</a:t>
            </a:r>
            <a:r>
              <a:rPr sz="1000" spc="-25" dirty="0">
                <a:latin typeface="Microsoft Sans Serif"/>
                <a:cs typeface="Microsoft Sans Serif"/>
              </a:rPr>
              <a:t>ии</a:t>
            </a:r>
            <a:endParaRPr sz="10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000" spc="-50" dirty="0">
                <a:latin typeface="Microsoft Sans Serif"/>
                <a:cs typeface="Microsoft Sans Serif"/>
              </a:rPr>
              <a:t>исследований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314640" y="3866789"/>
            <a:ext cx="1149985" cy="395605"/>
          </a:xfrm>
          <a:custGeom>
            <a:avLst/>
            <a:gdLst/>
            <a:ahLst/>
            <a:cxnLst/>
            <a:rect l="l" t="t" r="r" b="b"/>
            <a:pathLst>
              <a:path w="1149985" h="395604">
                <a:moveTo>
                  <a:pt x="0" y="0"/>
                </a:moveTo>
                <a:lnTo>
                  <a:pt x="1149840" y="0"/>
                </a:lnTo>
                <a:lnTo>
                  <a:pt x="1149840" y="395028"/>
                </a:lnTo>
                <a:lnTo>
                  <a:pt x="0" y="395028"/>
                </a:lnTo>
                <a:lnTo>
                  <a:pt x="0" y="0"/>
                </a:lnTo>
              </a:path>
            </a:pathLst>
          </a:custGeom>
          <a:ln w="805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305443" y="3263348"/>
            <a:ext cx="649605" cy="334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000" spc="-40" dirty="0">
                <a:latin typeface="Microsoft Sans Serif"/>
                <a:cs typeface="Microsoft Sans Serif"/>
              </a:rPr>
              <a:t>Отдел</a:t>
            </a:r>
            <a:endParaRPr sz="10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000" spc="-50" dirty="0">
                <a:latin typeface="Microsoft Sans Serif"/>
                <a:cs typeface="Microsoft Sans Serif"/>
              </a:rPr>
              <a:t>маркетинга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008212" y="3244705"/>
            <a:ext cx="1243330" cy="394335"/>
          </a:xfrm>
          <a:custGeom>
            <a:avLst/>
            <a:gdLst/>
            <a:ahLst/>
            <a:cxnLst/>
            <a:rect l="l" t="t" r="r" b="b"/>
            <a:pathLst>
              <a:path w="1243329" h="394335">
                <a:moveTo>
                  <a:pt x="0" y="0"/>
                </a:moveTo>
                <a:lnTo>
                  <a:pt x="1242925" y="0"/>
                </a:lnTo>
                <a:lnTo>
                  <a:pt x="1242925" y="393870"/>
                </a:lnTo>
                <a:lnTo>
                  <a:pt x="0" y="393870"/>
                </a:lnTo>
                <a:lnTo>
                  <a:pt x="0" y="0"/>
                </a:lnTo>
              </a:path>
            </a:pathLst>
          </a:custGeom>
          <a:ln w="806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395024" y="3263348"/>
            <a:ext cx="1201420" cy="334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000" spc="-40" dirty="0">
                <a:latin typeface="Microsoft Sans Serif"/>
                <a:cs typeface="Microsoft Sans Serif"/>
              </a:rPr>
              <a:t>О</a:t>
            </a:r>
            <a:r>
              <a:rPr sz="1000" spc="-20" dirty="0">
                <a:latin typeface="Microsoft Sans Serif"/>
                <a:cs typeface="Microsoft Sans Serif"/>
              </a:rPr>
              <a:t>т</a:t>
            </a:r>
            <a:r>
              <a:rPr sz="1000" spc="-50" dirty="0">
                <a:latin typeface="Microsoft Sans Serif"/>
                <a:cs typeface="Microsoft Sans Serif"/>
              </a:rPr>
              <a:t>д</a:t>
            </a:r>
            <a:r>
              <a:rPr sz="1000" spc="-60" dirty="0">
                <a:latin typeface="Microsoft Sans Serif"/>
                <a:cs typeface="Microsoft Sans Serif"/>
              </a:rPr>
              <a:t>е</a:t>
            </a:r>
            <a:r>
              <a:rPr sz="1000" spc="-15" dirty="0">
                <a:latin typeface="Microsoft Sans Serif"/>
                <a:cs typeface="Microsoft Sans Serif"/>
              </a:rPr>
              <a:t>л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г</a:t>
            </a:r>
            <a:r>
              <a:rPr sz="1000" spc="-60" dirty="0">
                <a:latin typeface="Microsoft Sans Serif"/>
                <a:cs typeface="Microsoft Sans Serif"/>
              </a:rPr>
              <a:t>ео</a:t>
            </a:r>
            <a:r>
              <a:rPr sz="1000" spc="-50" dirty="0">
                <a:latin typeface="Microsoft Sans Serif"/>
                <a:cs typeface="Microsoft Sans Serif"/>
              </a:rPr>
              <a:t>д</a:t>
            </a:r>
            <a:r>
              <a:rPr sz="1000" spc="-60" dirty="0">
                <a:latin typeface="Microsoft Sans Serif"/>
                <a:cs typeface="Microsoft Sans Serif"/>
              </a:rPr>
              <a:t>е</a:t>
            </a:r>
            <a:r>
              <a:rPr sz="1000" spc="-45" dirty="0">
                <a:latin typeface="Microsoft Sans Serif"/>
                <a:cs typeface="Microsoft Sans Serif"/>
              </a:rPr>
              <a:t>зич</a:t>
            </a:r>
            <a:r>
              <a:rPr sz="1000" spc="-75" dirty="0">
                <a:latin typeface="Microsoft Sans Serif"/>
                <a:cs typeface="Microsoft Sans Serif"/>
              </a:rPr>
              <a:t>е</a:t>
            </a:r>
            <a:r>
              <a:rPr sz="1000" spc="-30" dirty="0">
                <a:latin typeface="Microsoft Sans Serif"/>
                <a:cs typeface="Microsoft Sans Serif"/>
              </a:rPr>
              <a:t>с</a:t>
            </a:r>
            <a:r>
              <a:rPr sz="1000" spc="-100" dirty="0">
                <a:latin typeface="Microsoft Sans Serif"/>
                <a:cs typeface="Microsoft Sans Serif"/>
              </a:rPr>
              <a:t>к</a:t>
            </a:r>
            <a:r>
              <a:rPr sz="1000" spc="-25" dirty="0">
                <a:latin typeface="Microsoft Sans Serif"/>
                <a:cs typeface="Microsoft Sans Serif"/>
              </a:rPr>
              <a:t>их</a:t>
            </a:r>
            <a:endParaRPr sz="1000">
              <a:latin typeface="Microsoft Sans Serif"/>
              <a:cs typeface="Microsoft Sans Serif"/>
            </a:endParaRPr>
          </a:p>
          <a:p>
            <a:pPr marR="2540" algn="ctr">
              <a:lnSpc>
                <a:spcPct val="100000"/>
              </a:lnSpc>
              <a:spcBef>
                <a:spcPts val="25"/>
              </a:spcBef>
            </a:pPr>
            <a:r>
              <a:rPr sz="1000" spc="-45" dirty="0">
                <a:latin typeface="Microsoft Sans Serif"/>
                <a:cs typeface="Microsoft Sans Serif"/>
              </a:rPr>
              <a:t>исследований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370517" y="3244705"/>
            <a:ext cx="1242060" cy="394335"/>
          </a:xfrm>
          <a:custGeom>
            <a:avLst/>
            <a:gdLst/>
            <a:ahLst/>
            <a:cxnLst/>
            <a:rect l="l" t="t" r="r" b="b"/>
            <a:pathLst>
              <a:path w="1242060" h="394335">
                <a:moveTo>
                  <a:pt x="0" y="0"/>
                </a:moveTo>
                <a:lnTo>
                  <a:pt x="1241829" y="0"/>
                </a:lnTo>
                <a:lnTo>
                  <a:pt x="1241829" y="393870"/>
                </a:lnTo>
                <a:lnTo>
                  <a:pt x="0" y="393870"/>
                </a:lnTo>
                <a:lnTo>
                  <a:pt x="0" y="0"/>
                </a:lnTo>
              </a:path>
            </a:pathLst>
          </a:custGeom>
          <a:ln w="806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763153" y="2640106"/>
            <a:ext cx="1104265" cy="3359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000" spc="-50" dirty="0">
                <a:latin typeface="Microsoft Sans Serif"/>
                <a:cs typeface="Microsoft Sans Serif"/>
              </a:rPr>
              <a:t>Исследовательский</a:t>
            </a:r>
            <a:endParaRPr sz="1000">
              <a:latin typeface="Microsoft Sans Serif"/>
              <a:cs typeface="Microsoft Sans Serif"/>
            </a:endParaRPr>
          </a:p>
          <a:p>
            <a:pPr marL="7620" algn="ctr">
              <a:lnSpc>
                <a:spcPct val="100000"/>
              </a:lnSpc>
              <a:spcBef>
                <a:spcPts val="30"/>
              </a:spcBef>
            </a:pPr>
            <a:r>
              <a:rPr sz="1000" spc="-40" dirty="0">
                <a:latin typeface="Microsoft Sans Serif"/>
                <a:cs typeface="Microsoft Sans Serif"/>
              </a:rPr>
              <a:t>институт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700299" y="2621463"/>
            <a:ext cx="1242060" cy="394335"/>
          </a:xfrm>
          <a:custGeom>
            <a:avLst/>
            <a:gdLst/>
            <a:ahLst/>
            <a:cxnLst/>
            <a:rect l="l" t="t" r="r" b="b"/>
            <a:pathLst>
              <a:path w="1242060" h="394335">
                <a:moveTo>
                  <a:pt x="0" y="0"/>
                </a:moveTo>
                <a:lnTo>
                  <a:pt x="1241829" y="0"/>
                </a:lnTo>
                <a:lnTo>
                  <a:pt x="1241829" y="393870"/>
                </a:lnTo>
                <a:lnTo>
                  <a:pt x="0" y="393870"/>
                </a:lnTo>
                <a:lnTo>
                  <a:pt x="0" y="0"/>
                </a:lnTo>
              </a:path>
            </a:pathLst>
          </a:custGeom>
          <a:ln w="806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4366365" y="2640106"/>
            <a:ext cx="626110" cy="3359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55" dirty="0">
                <a:latin typeface="Microsoft Sans Serif"/>
                <a:cs typeface="Microsoft Sans Serif"/>
              </a:rPr>
              <a:t>Проектный</a:t>
            </a:r>
            <a:endParaRPr sz="1000">
              <a:latin typeface="Microsoft Sans Serif"/>
              <a:cs typeface="Microsoft Sans Serif"/>
            </a:endParaRPr>
          </a:p>
          <a:p>
            <a:pPr marL="76200">
              <a:lnSpc>
                <a:spcPct val="100000"/>
              </a:lnSpc>
              <a:spcBef>
                <a:spcPts val="30"/>
              </a:spcBef>
            </a:pPr>
            <a:r>
              <a:rPr sz="1000" spc="-40" dirty="0">
                <a:latin typeface="Microsoft Sans Serif"/>
                <a:cs typeface="Microsoft Sans Serif"/>
              </a:rPr>
              <a:t>институт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057381" y="2617336"/>
            <a:ext cx="2607310" cy="402590"/>
            <a:chOff x="4057381" y="2617336"/>
            <a:chExt cx="2607310" cy="402590"/>
          </a:xfrm>
        </p:grpSpPr>
        <p:sp>
          <p:nvSpPr>
            <p:cNvPr id="53" name="object 53"/>
            <p:cNvSpPr/>
            <p:nvPr/>
          </p:nvSpPr>
          <p:spPr>
            <a:xfrm>
              <a:off x="4061508" y="2621463"/>
              <a:ext cx="1242060" cy="394335"/>
            </a:xfrm>
            <a:custGeom>
              <a:avLst/>
              <a:gdLst/>
              <a:ahLst/>
              <a:cxnLst/>
              <a:rect l="l" t="t" r="r" b="b"/>
              <a:pathLst>
                <a:path w="1242060" h="394335">
                  <a:moveTo>
                    <a:pt x="0" y="0"/>
                  </a:moveTo>
                  <a:lnTo>
                    <a:pt x="1241654" y="0"/>
                  </a:lnTo>
                  <a:lnTo>
                    <a:pt x="1241654" y="393870"/>
                  </a:lnTo>
                  <a:lnTo>
                    <a:pt x="0" y="393870"/>
                  </a:lnTo>
                  <a:lnTo>
                    <a:pt x="0" y="0"/>
                  </a:lnTo>
                </a:path>
              </a:pathLst>
            </a:custGeom>
            <a:ln w="806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422805" y="2621463"/>
              <a:ext cx="1242060" cy="394335"/>
            </a:xfrm>
            <a:custGeom>
              <a:avLst/>
              <a:gdLst/>
              <a:ahLst/>
              <a:cxnLst/>
              <a:rect l="l" t="t" r="r" b="b"/>
              <a:pathLst>
                <a:path w="1242059" h="394335">
                  <a:moveTo>
                    <a:pt x="1241829" y="0"/>
                  </a:moveTo>
                  <a:lnTo>
                    <a:pt x="0" y="0"/>
                  </a:lnTo>
                  <a:lnTo>
                    <a:pt x="0" y="393870"/>
                  </a:lnTo>
                  <a:lnTo>
                    <a:pt x="1241829" y="393870"/>
                  </a:lnTo>
                  <a:lnTo>
                    <a:pt x="12418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5638872" y="2640106"/>
            <a:ext cx="807085" cy="3359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45" dirty="0">
                <a:latin typeface="Microsoft Sans Serif"/>
                <a:cs typeface="Microsoft Sans Serif"/>
              </a:rPr>
              <a:t>Строительная</a:t>
            </a:r>
            <a:endParaRPr sz="1000">
              <a:latin typeface="Microsoft Sans Serif"/>
              <a:cs typeface="Microsoft Sans Serif"/>
            </a:endParaRPr>
          </a:p>
          <a:p>
            <a:pPr marL="58419">
              <a:lnSpc>
                <a:spcPct val="100000"/>
              </a:lnSpc>
              <a:spcBef>
                <a:spcPts val="30"/>
              </a:spcBef>
            </a:pPr>
            <a:r>
              <a:rPr sz="1000" spc="-50" dirty="0">
                <a:latin typeface="Microsoft Sans Serif"/>
                <a:cs typeface="Microsoft Sans Serif"/>
              </a:rPr>
              <a:t>организация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5418678" y="2617336"/>
            <a:ext cx="2607310" cy="402590"/>
            <a:chOff x="5418678" y="2617336"/>
            <a:chExt cx="2607310" cy="402590"/>
          </a:xfrm>
        </p:grpSpPr>
        <p:sp>
          <p:nvSpPr>
            <p:cNvPr id="57" name="object 57"/>
            <p:cNvSpPr/>
            <p:nvPr/>
          </p:nvSpPr>
          <p:spPr>
            <a:xfrm>
              <a:off x="5422805" y="2621463"/>
              <a:ext cx="1242060" cy="394335"/>
            </a:xfrm>
            <a:custGeom>
              <a:avLst/>
              <a:gdLst/>
              <a:ahLst/>
              <a:cxnLst/>
              <a:rect l="l" t="t" r="r" b="b"/>
              <a:pathLst>
                <a:path w="1242059" h="394335">
                  <a:moveTo>
                    <a:pt x="0" y="0"/>
                  </a:moveTo>
                  <a:lnTo>
                    <a:pt x="1241566" y="0"/>
                  </a:lnTo>
                  <a:lnTo>
                    <a:pt x="1241566" y="393870"/>
                  </a:lnTo>
                  <a:lnTo>
                    <a:pt x="0" y="393870"/>
                  </a:lnTo>
                  <a:lnTo>
                    <a:pt x="0" y="0"/>
                  </a:lnTo>
                </a:path>
              </a:pathLst>
            </a:custGeom>
            <a:ln w="806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784015" y="2621463"/>
              <a:ext cx="1242060" cy="394335"/>
            </a:xfrm>
            <a:custGeom>
              <a:avLst/>
              <a:gdLst/>
              <a:ahLst/>
              <a:cxnLst/>
              <a:rect l="l" t="t" r="r" b="b"/>
              <a:pathLst>
                <a:path w="1242059" h="394335">
                  <a:moveTo>
                    <a:pt x="1241829" y="0"/>
                  </a:moveTo>
                  <a:lnTo>
                    <a:pt x="0" y="0"/>
                  </a:lnTo>
                  <a:lnTo>
                    <a:pt x="0" y="393870"/>
                  </a:lnTo>
                  <a:lnTo>
                    <a:pt x="1241829" y="393870"/>
                  </a:lnTo>
                  <a:lnTo>
                    <a:pt x="12418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7046098" y="2640106"/>
            <a:ext cx="712470" cy="3359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10"/>
              </a:spcBef>
            </a:pPr>
            <a:r>
              <a:rPr sz="1000" spc="-65" dirty="0">
                <a:latin typeface="Microsoft Sans Serif"/>
                <a:cs typeface="Microsoft Sans Serif"/>
              </a:rPr>
              <a:t>Закупочная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000" spc="-50" dirty="0">
                <a:latin typeface="Microsoft Sans Serif"/>
                <a:cs typeface="Microsoft Sans Serif"/>
              </a:rPr>
              <a:t>организация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784015" y="2621463"/>
            <a:ext cx="1242060" cy="394335"/>
          </a:xfrm>
          <a:custGeom>
            <a:avLst/>
            <a:gdLst/>
            <a:ahLst/>
            <a:cxnLst/>
            <a:rect l="l" t="t" r="r" b="b"/>
            <a:pathLst>
              <a:path w="1242059" h="394335">
                <a:moveTo>
                  <a:pt x="0" y="0"/>
                </a:moveTo>
                <a:lnTo>
                  <a:pt x="1241566" y="0"/>
                </a:lnTo>
                <a:lnTo>
                  <a:pt x="1241566" y="393870"/>
                </a:lnTo>
                <a:lnTo>
                  <a:pt x="0" y="393870"/>
                </a:lnTo>
                <a:lnTo>
                  <a:pt x="0" y="0"/>
                </a:lnTo>
              </a:path>
            </a:pathLst>
          </a:custGeom>
          <a:ln w="806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908655" y="2016864"/>
            <a:ext cx="1005840" cy="3365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76200">
              <a:lnSpc>
                <a:spcPct val="102600"/>
              </a:lnSpc>
              <a:spcBef>
                <a:spcPts val="80"/>
              </a:spcBef>
            </a:pPr>
            <a:r>
              <a:rPr sz="1000" spc="-40" dirty="0">
                <a:latin typeface="Microsoft Sans Serif"/>
                <a:cs typeface="Microsoft Sans Serif"/>
              </a:rPr>
              <a:t>Строительство </a:t>
            </a:r>
            <a:r>
              <a:rPr sz="1000" spc="-35" dirty="0">
                <a:latin typeface="Microsoft Sans Serif"/>
                <a:cs typeface="Microsoft Sans Serif"/>
              </a:rPr>
              <a:t> </a:t>
            </a:r>
            <a:r>
              <a:rPr sz="1000" spc="-114" dirty="0">
                <a:latin typeface="Microsoft Sans Serif"/>
                <a:cs typeface="Microsoft Sans Serif"/>
              </a:rPr>
              <a:t>ж</a:t>
            </a:r>
            <a:r>
              <a:rPr sz="1000" spc="-20" dirty="0">
                <a:latin typeface="Microsoft Sans Serif"/>
                <a:cs typeface="Microsoft Sans Serif"/>
              </a:rPr>
              <a:t>и</a:t>
            </a:r>
            <a:r>
              <a:rPr sz="1000" spc="-45" dirty="0">
                <a:latin typeface="Microsoft Sans Serif"/>
                <a:cs typeface="Microsoft Sans Serif"/>
              </a:rPr>
              <a:t>л</a:t>
            </a:r>
            <a:r>
              <a:rPr sz="1000" spc="-60" dirty="0">
                <a:latin typeface="Microsoft Sans Serif"/>
                <a:cs typeface="Microsoft Sans Serif"/>
              </a:rPr>
              <a:t>ог</a:t>
            </a:r>
            <a:r>
              <a:rPr sz="1000" spc="-25" dirty="0">
                <a:latin typeface="Microsoft Sans Serif"/>
                <a:cs typeface="Microsoft Sans Serif"/>
              </a:rPr>
              <a:t>о</a:t>
            </a:r>
            <a:r>
              <a:rPr sz="1000" spc="-35" dirty="0">
                <a:latin typeface="Microsoft Sans Serif"/>
                <a:cs typeface="Microsoft Sans Serif"/>
              </a:rPr>
              <a:t> </a:t>
            </a:r>
            <a:r>
              <a:rPr sz="1000" spc="-110" dirty="0">
                <a:latin typeface="Microsoft Sans Serif"/>
                <a:cs typeface="Microsoft Sans Serif"/>
              </a:rPr>
              <a:t>к</a:t>
            </a:r>
            <a:r>
              <a:rPr sz="1000" spc="-60" dirty="0">
                <a:latin typeface="Microsoft Sans Serif"/>
                <a:cs typeface="Microsoft Sans Serif"/>
              </a:rPr>
              <a:t>о</a:t>
            </a:r>
            <a:r>
              <a:rPr sz="1000" spc="-90" dirty="0">
                <a:latin typeface="Microsoft Sans Serif"/>
                <a:cs typeface="Microsoft Sans Serif"/>
              </a:rPr>
              <a:t>м</a:t>
            </a:r>
            <a:r>
              <a:rPr sz="1000" spc="-60" dirty="0">
                <a:latin typeface="Microsoft Sans Serif"/>
                <a:cs typeface="Microsoft Sans Serif"/>
              </a:rPr>
              <a:t>п</a:t>
            </a:r>
            <a:r>
              <a:rPr sz="1000" spc="-40" dirty="0">
                <a:latin typeface="Microsoft Sans Serif"/>
                <a:cs typeface="Microsoft Sans Serif"/>
              </a:rPr>
              <a:t>л</a:t>
            </a:r>
            <a:r>
              <a:rPr sz="1000" spc="-60" dirty="0">
                <a:latin typeface="Microsoft Sans Serif"/>
                <a:cs typeface="Microsoft Sans Serif"/>
              </a:rPr>
              <a:t>е</a:t>
            </a:r>
            <a:r>
              <a:rPr sz="1000" spc="-110" dirty="0">
                <a:latin typeface="Microsoft Sans Serif"/>
                <a:cs typeface="Microsoft Sans Serif"/>
              </a:rPr>
              <a:t>к</a:t>
            </a:r>
            <a:r>
              <a:rPr sz="1000" spc="-40" dirty="0">
                <a:latin typeface="Microsoft Sans Serif"/>
                <a:cs typeface="Microsoft Sans Serif"/>
              </a:rPr>
              <a:t>с</a:t>
            </a:r>
            <a:r>
              <a:rPr sz="1000" spc="-25" dirty="0">
                <a:latin typeface="Microsoft Sans Serif"/>
                <a:cs typeface="Microsoft Sans Serif"/>
              </a:rPr>
              <a:t>а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789924" y="1998221"/>
            <a:ext cx="1242060" cy="394335"/>
          </a:xfrm>
          <a:custGeom>
            <a:avLst/>
            <a:gdLst/>
            <a:ahLst/>
            <a:cxnLst/>
            <a:rect l="l" t="t" r="r" b="b"/>
            <a:pathLst>
              <a:path w="1242060" h="394335">
                <a:moveTo>
                  <a:pt x="0" y="0"/>
                </a:moveTo>
                <a:lnTo>
                  <a:pt x="1241829" y="0"/>
                </a:lnTo>
                <a:lnTo>
                  <a:pt x="1241829" y="393870"/>
                </a:lnTo>
                <a:lnTo>
                  <a:pt x="0" y="393870"/>
                </a:lnTo>
                <a:lnTo>
                  <a:pt x="0" y="0"/>
                </a:lnTo>
              </a:path>
            </a:pathLst>
          </a:custGeom>
          <a:ln w="921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3067050" y="4538217"/>
            <a:ext cx="48418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качестве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элементов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WBS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выбираются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элементы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067050" y="4782058"/>
            <a:ext cx="49333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Microsoft Sans Serif"/>
                <a:cs typeface="Microsoft Sans Serif"/>
              </a:rPr>
              <a:t>организационной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структуры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или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структурной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схемы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организации.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067050" y="5391708"/>
            <a:ext cx="523240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Microsoft Sans Serif"/>
                <a:cs typeface="Microsoft Sans Serif"/>
              </a:rPr>
              <a:t>Для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определения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названия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пакетов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работ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отдельных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работ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используются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основном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существительные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-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названия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функциональных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подразделений.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5757" y="227837"/>
            <a:ext cx="5415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Другие</a:t>
            </a:r>
            <a:r>
              <a:rPr spc="-20" dirty="0"/>
              <a:t> </a:t>
            </a:r>
            <a:r>
              <a:rPr spc="-5" dirty="0"/>
              <a:t>структурные</a:t>
            </a:r>
            <a:r>
              <a:rPr spc="-15" dirty="0"/>
              <a:t> </a:t>
            </a:r>
            <a:r>
              <a:rPr spc="-5" dirty="0"/>
              <a:t>декомпозиции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967" y="945895"/>
            <a:ext cx="7347584" cy="4709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3C23BB"/>
              </a:buClr>
              <a:buSzPct val="8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00FF"/>
                </a:solidFill>
                <a:latin typeface="Microsoft Sans Serif"/>
                <a:cs typeface="Microsoft Sans Serif"/>
              </a:rPr>
              <a:t>WBS</a:t>
            </a:r>
            <a:r>
              <a:rPr sz="20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 (Work</a:t>
            </a:r>
            <a:r>
              <a:rPr sz="2000" spc="-3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00FF"/>
                </a:solidFill>
                <a:latin typeface="Microsoft Sans Serif"/>
                <a:cs typeface="Microsoft Sans Serif"/>
              </a:rPr>
              <a:t>Breakdown</a:t>
            </a:r>
            <a:r>
              <a:rPr sz="2000" spc="-3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00FF"/>
                </a:solidFill>
                <a:latin typeface="Microsoft Sans Serif"/>
                <a:cs typeface="Microsoft Sans Serif"/>
              </a:rPr>
              <a:t>Structure)</a:t>
            </a:r>
            <a:endParaRPr sz="2000">
              <a:latin typeface="Microsoft Sans Serif"/>
              <a:cs typeface="Microsoft Sans Serif"/>
            </a:endParaRPr>
          </a:p>
          <a:p>
            <a:pPr marL="502920" lvl="1" indent="-147955">
              <a:lnSpc>
                <a:spcPct val="100000"/>
              </a:lnSpc>
              <a:buSzPct val="111111"/>
              <a:buChar char="-"/>
              <a:tabLst>
                <a:tab pos="503555" algn="l"/>
              </a:tabLst>
            </a:pPr>
            <a:r>
              <a:rPr sz="1800" b="1" i="1" spc="-5" dirty="0">
                <a:latin typeface="Arial"/>
                <a:cs typeface="Arial"/>
              </a:rPr>
              <a:t>иерархическая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spc="-20" dirty="0">
                <a:latin typeface="Arial"/>
                <a:cs typeface="Arial"/>
              </a:rPr>
              <a:t>структура</a:t>
            </a:r>
            <a:r>
              <a:rPr sz="1800" b="1" i="1" dirty="0">
                <a:latin typeface="Arial"/>
                <a:cs typeface="Arial"/>
              </a:rPr>
              <a:t> работ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725"/>
              </a:spcBef>
              <a:buClr>
                <a:srgbClr val="3C23BB"/>
              </a:buClr>
              <a:buSzPct val="8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00FF"/>
                </a:solidFill>
                <a:latin typeface="Microsoft Sans Serif"/>
                <a:cs typeface="Microsoft Sans Serif"/>
              </a:rPr>
              <a:t>OBS</a:t>
            </a:r>
            <a:r>
              <a:rPr sz="2000" spc="1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(Organizational</a:t>
            </a:r>
            <a:r>
              <a:rPr sz="2000" spc="-2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00FF"/>
                </a:solidFill>
                <a:latin typeface="Microsoft Sans Serif"/>
                <a:cs typeface="Microsoft Sans Serif"/>
              </a:rPr>
              <a:t>Breakdown</a:t>
            </a:r>
            <a:r>
              <a:rPr sz="2000" spc="-2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00FF"/>
                </a:solidFill>
                <a:latin typeface="Microsoft Sans Serif"/>
                <a:cs typeface="Microsoft Sans Serif"/>
              </a:rPr>
              <a:t>Structure)</a:t>
            </a:r>
            <a:endParaRPr sz="2000">
              <a:latin typeface="Microsoft Sans Serif"/>
              <a:cs typeface="Microsoft Sans Serif"/>
            </a:endParaRPr>
          </a:p>
          <a:p>
            <a:pPr marL="495300" lvl="1" indent="-140335">
              <a:lnSpc>
                <a:spcPct val="100000"/>
              </a:lnSpc>
              <a:spcBef>
                <a:spcPts val="204"/>
              </a:spcBef>
              <a:buChar char="-"/>
              <a:tabLst>
                <a:tab pos="495934" algn="l"/>
              </a:tabLst>
            </a:pPr>
            <a:r>
              <a:rPr sz="1800" b="1" i="1" spc="-5" dirty="0">
                <a:latin typeface="Arial"/>
                <a:cs typeface="Arial"/>
              </a:rPr>
              <a:t>иерархическая</a:t>
            </a:r>
            <a:r>
              <a:rPr sz="1800" b="1" i="1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организационная</a:t>
            </a:r>
            <a:r>
              <a:rPr sz="1800" b="1" i="1" spc="-30" dirty="0">
                <a:latin typeface="Arial"/>
                <a:cs typeface="Arial"/>
              </a:rPr>
              <a:t> </a:t>
            </a:r>
            <a:r>
              <a:rPr sz="1800" b="1" i="1" spc="-20" dirty="0">
                <a:latin typeface="Arial"/>
                <a:cs typeface="Arial"/>
              </a:rPr>
              <a:t>структура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har char="-"/>
            </a:pPr>
            <a:endParaRPr sz="1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3C23BB"/>
              </a:buClr>
              <a:buSzPct val="8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RBS</a:t>
            </a:r>
            <a:r>
              <a:rPr sz="2000" spc="1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00FF"/>
                </a:solidFill>
                <a:latin typeface="Microsoft Sans Serif"/>
                <a:cs typeface="Microsoft Sans Serif"/>
              </a:rPr>
              <a:t>(Resource</a:t>
            </a:r>
            <a:r>
              <a:rPr sz="2000" spc="-4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00FF"/>
                </a:solidFill>
                <a:latin typeface="Microsoft Sans Serif"/>
                <a:cs typeface="Microsoft Sans Serif"/>
              </a:rPr>
              <a:t>Breakdown</a:t>
            </a:r>
            <a:r>
              <a:rPr sz="2000" spc="-2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00FF"/>
                </a:solidFill>
                <a:latin typeface="Microsoft Sans Serif"/>
                <a:cs typeface="Microsoft Sans Serif"/>
              </a:rPr>
              <a:t>Structure)</a:t>
            </a:r>
            <a:endParaRPr sz="2000">
              <a:latin typeface="Microsoft Sans Serif"/>
              <a:cs typeface="Microsoft Sans Serif"/>
            </a:endParaRPr>
          </a:p>
          <a:p>
            <a:pPr marL="495300" lvl="1" indent="-140335">
              <a:lnSpc>
                <a:spcPct val="100000"/>
              </a:lnSpc>
              <a:spcBef>
                <a:spcPts val="5"/>
              </a:spcBef>
              <a:buChar char="-"/>
              <a:tabLst>
                <a:tab pos="495934" algn="l"/>
              </a:tabLst>
            </a:pPr>
            <a:r>
              <a:rPr sz="1800" b="1" i="1" spc="-5" dirty="0">
                <a:latin typeface="Arial"/>
                <a:cs typeface="Arial"/>
              </a:rPr>
              <a:t>иерархическая </a:t>
            </a:r>
            <a:r>
              <a:rPr sz="1800" b="1" i="1" spc="-20" dirty="0">
                <a:latin typeface="Arial"/>
                <a:cs typeface="Arial"/>
              </a:rPr>
              <a:t>структура</a:t>
            </a:r>
            <a:r>
              <a:rPr sz="1800" b="1" i="1" spc="-5" dirty="0">
                <a:latin typeface="Arial"/>
                <a:cs typeface="Arial"/>
              </a:rPr>
              <a:t> ресурсов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725"/>
              </a:spcBef>
              <a:buClr>
                <a:srgbClr val="3C23BB"/>
              </a:buClr>
              <a:buSzPct val="8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00FF"/>
                </a:solidFill>
                <a:latin typeface="Microsoft Sans Serif"/>
                <a:cs typeface="Microsoft Sans Serif"/>
              </a:rPr>
              <a:t>CWBS</a:t>
            </a:r>
            <a:r>
              <a:rPr sz="2000" spc="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(Contractual</a:t>
            </a:r>
            <a:r>
              <a:rPr sz="2000" spc="-2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Work</a:t>
            </a:r>
            <a:r>
              <a:rPr sz="2000" spc="-2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00FF"/>
                </a:solidFill>
                <a:latin typeface="Microsoft Sans Serif"/>
                <a:cs typeface="Microsoft Sans Serif"/>
              </a:rPr>
              <a:t>Breakdown</a:t>
            </a:r>
            <a:r>
              <a:rPr sz="20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00FF"/>
                </a:solidFill>
                <a:latin typeface="Microsoft Sans Serif"/>
                <a:cs typeface="Microsoft Sans Serif"/>
              </a:rPr>
              <a:t>Structure)</a:t>
            </a:r>
            <a:endParaRPr sz="2000">
              <a:latin typeface="Microsoft Sans Serif"/>
              <a:cs typeface="Microsoft Sans Serif"/>
            </a:endParaRPr>
          </a:p>
          <a:p>
            <a:pPr marL="558165" lvl="1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558800" algn="l"/>
              </a:tabLst>
            </a:pPr>
            <a:r>
              <a:rPr sz="1800" b="1" i="1" spc="-5" dirty="0">
                <a:latin typeface="Arial"/>
                <a:cs typeface="Arial"/>
              </a:rPr>
              <a:t>иерархическая</a:t>
            </a:r>
            <a:r>
              <a:rPr sz="1800" b="1" i="1" spc="10" dirty="0">
                <a:latin typeface="Arial"/>
                <a:cs typeface="Arial"/>
              </a:rPr>
              <a:t> </a:t>
            </a:r>
            <a:r>
              <a:rPr sz="1800" b="1" i="1" spc="-20" dirty="0">
                <a:latin typeface="Arial"/>
                <a:cs typeface="Arial"/>
              </a:rPr>
              <a:t>структура</a:t>
            </a:r>
            <a:r>
              <a:rPr sz="1800" b="1" i="1" spc="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контрактных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отношений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har char="-"/>
            </a:pPr>
            <a:endParaRPr sz="1850">
              <a:latin typeface="Arial"/>
              <a:cs typeface="Arial"/>
            </a:endParaRPr>
          </a:p>
          <a:p>
            <a:pPr marL="355600" indent="-342900">
              <a:lnSpc>
                <a:spcPts val="2160"/>
              </a:lnSpc>
              <a:buClr>
                <a:srgbClr val="3C23BB"/>
              </a:buClr>
              <a:buSzPct val="8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spc="-25" dirty="0">
                <a:solidFill>
                  <a:srgbClr val="0000FF"/>
                </a:solidFill>
                <a:latin typeface="Microsoft Sans Serif"/>
                <a:cs typeface="Microsoft Sans Serif"/>
              </a:rPr>
              <a:t>ВОМ</a:t>
            </a:r>
            <a:r>
              <a:rPr sz="20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 (Bill</a:t>
            </a:r>
            <a:r>
              <a:rPr sz="2000" spc="1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00FF"/>
                </a:solidFill>
                <a:latin typeface="Microsoft Sans Serif"/>
                <a:cs typeface="Microsoft Sans Serif"/>
              </a:rPr>
              <a:t>of </a:t>
            </a:r>
            <a:r>
              <a:rPr sz="20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Materials)</a:t>
            </a:r>
            <a:endParaRPr sz="2000">
              <a:latin typeface="Microsoft Sans Serif"/>
              <a:cs typeface="Microsoft Sans Serif"/>
            </a:endParaRPr>
          </a:p>
          <a:p>
            <a:pPr marL="425450">
              <a:lnSpc>
                <a:spcPts val="2160"/>
              </a:lnSpc>
            </a:pPr>
            <a:r>
              <a:rPr sz="2000" b="1" dirty="0">
                <a:latin typeface="Arial"/>
                <a:cs typeface="Arial"/>
              </a:rPr>
              <a:t>-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иерархическая</a:t>
            </a:r>
            <a:r>
              <a:rPr sz="1800" b="1" i="1" spc="5" dirty="0">
                <a:latin typeface="Arial"/>
                <a:cs typeface="Arial"/>
              </a:rPr>
              <a:t> </a:t>
            </a:r>
            <a:r>
              <a:rPr sz="1800" b="1" i="1" spc="-20" dirty="0">
                <a:latin typeface="Arial"/>
                <a:cs typeface="Arial"/>
              </a:rPr>
              <a:t>структура</a:t>
            </a:r>
            <a:r>
              <a:rPr sz="1800" b="1" i="1" spc="5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состава</a:t>
            </a:r>
            <a:r>
              <a:rPr sz="1800" b="1" i="1" spc="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продукта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50">
              <a:latin typeface="Arial"/>
              <a:cs typeface="Arial"/>
            </a:endParaRPr>
          </a:p>
          <a:p>
            <a:pPr marL="355600" marR="5080" indent="-342900">
              <a:lnSpc>
                <a:spcPct val="80700"/>
              </a:lnSpc>
              <a:buClr>
                <a:srgbClr val="3C23BB"/>
              </a:buClr>
              <a:buSzPct val="8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RBS (Risk </a:t>
            </a:r>
            <a:r>
              <a:rPr sz="2000" dirty="0">
                <a:solidFill>
                  <a:srgbClr val="0000FF"/>
                </a:solidFill>
                <a:latin typeface="Microsoft Sans Serif"/>
                <a:cs typeface="Microsoft Sans Serif"/>
              </a:rPr>
              <a:t>Breakdown Structure) </a:t>
            </a:r>
            <a:r>
              <a:rPr sz="2000" b="1" dirty="0">
                <a:latin typeface="Arial"/>
                <a:cs typeface="Arial"/>
              </a:rPr>
              <a:t>- </a:t>
            </a:r>
            <a:r>
              <a:rPr sz="1800" b="1" i="1" spc="-5" dirty="0">
                <a:latin typeface="Arial"/>
                <a:cs typeface="Arial"/>
              </a:rPr>
              <a:t>иерархическая </a:t>
            </a:r>
            <a:r>
              <a:rPr sz="1800" b="1" i="1" spc="-20" dirty="0">
                <a:latin typeface="Arial"/>
                <a:cs typeface="Arial"/>
              </a:rPr>
              <a:t>структура </a:t>
            </a:r>
            <a:r>
              <a:rPr sz="1800" b="1" i="1" spc="-49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рисков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проекта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7498" y="227837"/>
            <a:ext cx="39712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Матрица</a:t>
            </a:r>
            <a:r>
              <a:rPr spc="-55" dirty="0"/>
              <a:t> </a:t>
            </a:r>
            <a:r>
              <a:rPr spc="-5" dirty="0"/>
              <a:t>ответственности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500116" y="1381060"/>
            <a:ext cx="4679950" cy="185420"/>
            <a:chOff x="3500116" y="1381060"/>
            <a:chExt cx="4679950" cy="185420"/>
          </a:xfrm>
        </p:grpSpPr>
        <p:sp>
          <p:nvSpPr>
            <p:cNvPr id="4" name="object 4"/>
            <p:cNvSpPr/>
            <p:nvPr/>
          </p:nvSpPr>
          <p:spPr>
            <a:xfrm>
              <a:off x="5845435" y="1383600"/>
              <a:ext cx="0" cy="97155"/>
            </a:xfrm>
            <a:custGeom>
              <a:avLst/>
              <a:gdLst/>
              <a:ahLst/>
              <a:cxnLst/>
              <a:rect l="l" t="t" r="r" b="b"/>
              <a:pathLst>
                <a:path h="97155">
                  <a:moveTo>
                    <a:pt x="0" y="0"/>
                  </a:moveTo>
                  <a:lnTo>
                    <a:pt x="0" y="96888"/>
                  </a:lnTo>
                </a:path>
              </a:pathLst>
            </a:custGeom>
            <a:ln w="4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03926" y="1480488"/>
              <a:ext cx="0" cy="83185"/>
            </a:xfrm>
            <a:custGeom>
              <a:avLst/>
              <a:gdLst/>
              <a:ahLst/>
              <a:cxnLst/>
              <a:rect l="l" t="t" r="r" b="b"/>
              <a:pathLst>
                <a:path h="83184">
                  <a:moveTo>
                    <a:pt x="0" y="0"/>
                  </a:moveTo>
                  <a:lnTo>
                    <a:pt x="0" y="82893"/>
                  </a:lnTo>
                </a:path>
              </a:pathLst>
            </a:custGeom>
            <a:ln w="4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38229" y="1480488"/>
              <a:ext cx="0" cy="83185"/>
            </a:xfrm>
            <a:custGeom>
              <a:avLst/>
              <a:gdLst/>
              <a:ahLst/>
              <a:cxnLst/>
              <a:rect l="l" t="t" r="r" b="b"/>
              <a:pathLst>
                <a:path h="83184">
                  <a:moveTo>
                    <a:pt x="0" y="0"/>
                  </a:moveTo>
                  <a:lnTo>
                    <a:pt x="0" y="82893"/>
                  </a:lnTo>
                </a:path>
              </a:pathLst>
            </a:custGeom>
            <a:ln w="4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03926" y="1480488"/>
              <a:ext cx="934719" cy="0"/>
            </a:xfrm>
            <a:custGeom>
              <a:avLst/>
              <a:gdLst/>
              <a:ahLst/>
              <a:cxnLst/>
              <a:rect l="l" t="t" r="r" b="b"/>
              <a:pathLst>
                <a:path w="934720">
                  <a:moveTo>
                    <a:pt x="0" y="0"/>
                  </a:moveTo>
                  <a:lnTo>
                    <a:pt x="934303" y="0"/>
                  </a:lnTo>
                </a:path>
              </a:pathLst>
            </a:custGeom>
            <a:ln w="7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72533" y="1480488"/>
              <a:ext cx="0" cy="83185"/>
            </a:xfrm>
            <a:custGeom>
              <a:avLst/>
              <a:gdLst/>
              <a:ahLst/>
              <a:cxnLst/>
              <a:rect l="l" t="t" r="r" b="b"/>
              <a:pathLst>
                <a:path h="83184">
                  <a:moveTo>
                    <a:pt x="0" y="0"/>
                  </a:moveTo>
                  <a:lnTo>
                    <a:pt x="0" y="82893"/>
                  </a:lnTo>
                </a:path>
              </a:pathLst>
            </a:custGeom>
            <a:ln w="4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38229" y="1480488"/>
              <a:ext cx="1407795" cy="0"/>
            </a:xfrm>
            <a:custGeom>
              <a:avLst/>
              <a:gdLst/>
              <a:ahLst/>
              <a:cxnLst/>
              <a:rect l="l" t="t" r="r" b="b"/>
              <a:pathLst>
                <a:path w="1407795">
                  <a:moveTo>
                    <a:pt x="0" y="0"/>
                  </a:moveTo>
                  <a:lnTo>
                    <a:pt x="934303" y="0"/>
                  </a:lnTo>
                </a:path>
                <a:path w="1407795">
                  <a:moveTo>
                    <a:pt x="934303" y="0"/>
                  </a:moveTo>
                  <a:lnTo>
                    <a:pt x="1407205" y="0"/>
                  </a:lnTo>
                </a:path>
              </a:pathLst>
            </a:custGeom>
            <a:ln w="60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06759" y="1480488"/>
              <a:ext cx="0" cy="83185"/>
            </a:xfrm>
            <a:custGeom>
              <a:avLst/>
              <a:gdLst/>
              <a:ahLst/>
              <a:cxnLst/>
              <a:rect l="l" t="t" r="r" b="b"/>
              <a:pathLst>
                <a:path h="83184">
                  <a:moveTo>
                    <a:pt x="0" y="0"/>
                  </a:moveTo>
                  <a:lnTo>
                    <a:pt x="0" y="82893"/>
                  </a:lnTo>
                </a:path>
              </a:pathLst>
            </a:custGeom>
            <a:ln w="4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45435" y="1480488"/>
              <a:ext cx="461645" cy="0"/>
            </a:xfrm>
            <a:custGeom>
              <a:avLst/>
              <a:gdLst/>
              <a:ahLst/>
              <a:cxnLst/>
              <a:rect l="l" t="t" r="r" b="b"/>
              <a:pathLst>
                <a:path w="461645">
                  <a:moveTo>
                    <a:pt x="0" y="0"/>
                  </a:moveTo>
                  <a:lnTo>
                    <a:pt x="461323" y="0"/>
                  </a:lnTo>
                </a:path>
              </a:pathLst>
            </a:custGeom>
            <a:ln w="7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41784" y="1480488"/>
              <a:ext cx="0" cy="83185"/>
            </a:xfrm>
            <a:custGeom>
              <a:avLst/>
              <a:gdLst/>
              <a:ahLst/>
              <a:cxnLst/>
              <a:rect l="l" t="t" r="r" b="b"/>
              <a:pathLst>
                <a:path h="83184">
                  <a:moveTo>
                    <a:pt x="0" y="0"/>
                  </a:moveTo>
                  <a:lnTo>
                    <a:pt x="0" y="82893"/>
                  </a:lnTo>
                </a:path>
              </a:pathLst>
            </a:custGeom>
            <a:ln w="4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06759" y="1480488"/>
              <a:ext cx="935355" cy="0"/>
            </a:xfrm>
            <a:custGeom>
              <a:avLst/>
              <a:gdLst/>
              <a:ahLst/>
              <a:cxnLst/>
              <a:rect l="l" t="t" r="r" b="b"/>
              <a:pathLst>
                <a:path w="935354">
                  <a:moveTo>
                    <a:pt x="0" y="0"/>
                  </a:moveTo>
                  <a:lnTo>
                    <a:pt x="935025" y="0"/>
                  </a:lnTo>
                </a:path>
              </a:pathLst>
            </a:custGeom>
            <a:ln w="7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76036" y="1480488"/>
              <a:ext cx="0" cy="83185"/>
            </a:xfrm>
            <a:custGeom>
              <a:avLst/>
              <a:gdLst/>
              <a:ahLst/>
              <a:cxnLst/>
              <a:rect l="l" t="t" r="r" b="b"/>
              <a:pathLst>
                <a:path h="83184">
                  <a:moveTo>
                    <a:pt x="0" y="0"/>
                  </a:moveTo>
                  <a:lnTo>
                    <a:pt x="0" y="82893"/>
                  </a:lnTo>
                </a:path>
              </a:pathLst>
            </a:custGeom>
            <a:ln w="4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41784" y="1480488"/>
              <a:ext cx="934719" cy="0"/>
            </a:xfrm>
            <a:custGeom>
              <a:avLst/>
              <a:gdLst/>
              <a:ahLst/>
              <a:cxnLst/>
              <a:rect l="l" t="t" r="r" b="b"/>
              <a:pathLst>
                <a:path w="934720">
                  <a:moveTo>
                    <a:pt x="0" y="0"/>
                  </a:moveTo>
                  <a:lnTo>
                    <a:pt x="934251" y="0"/>
                  </a:lnTo>
                </a:path>
              </a:pathLst>
            </a:custGeom>
            <a:ln w="7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312086" y="1576566"/>
            <a:ext cx="381635" cy="27051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50165" marR="5080" indent="-38100">
              <a:lnSpc>
                <a:spcPct val="109300"/>
              </a:lnSpc>
              <a:spcBef>
                <a:spcPts val="55"/>
              </a:spcBef>
            </a:pPr>
            <a:r>
              <a:rPr sz="750" b="1" spc="-185" dirty="0">
                <a:latin typeface="Arial"/>
                <a:cs typeface="Arial"/>
              </a:rPr>
              <a:t>У</a:t>
            </a:r>
            <a:r>
              <a:rPr sz="750" b="1" spc="-170" dirty="0">
                <a:latin typeface="Arial"/>
                <a:cs typeface="Arial"/>
              </a:rPr>
              <a:t>п</a:t>
            </a:r>
            <a:r>
              <a:rPr sz="750" b="1" spc="-180" dirty="0">
                <a:latin typeface="Arial"/>
                <a:cs typeface="Arial"/>
              </a:rPr>
              <a:t>р</a:t>
            </a:r>
            <a:r>
              <a:rPr sz="750" b="1" spc="-150" dirty="0">
                <a:latin typeface="Arial"/>
                <a:cs typeface="Arial"/>
              </a:rPr>
              <a:t>а</a:t>
            </a:r>
            <a:r>
              <a:rPr sz="750" b="1" spc="-185" dirty="0">
                <a:latin typeface="Arial"/>
                <a:cs typeface="Arial"/>
              </a:rPr>
              <a:t>вл</a:t>
            </a:r>
            <a:r>
              <a:rPr sz="750" b="1" spc="-150" dirty="0">
                <a:latin typeface="Arial"/>
                <a:cs typeface="Arial"/>
              </a:rPr>
              <a:t>е</a:t>
            </a:r>
            <a:r>
              <a:rPr sz="750" b="1" spc="-170" dirty="0">
                <a:latin typeface="Arial"/>
                <a:cs typeface="Arial"/>
              </a:rPr>
              <a:t>н</a:t>
            </a:r>
            <a:r>
              <a:rPr sz="750" b="1" spc="-185" dirty="0">
                <a:latin typeface="Arial"/>
                <a:cs typeface="Arial"/>
              </a:rPr>
              <a:t>и</a:t>
            </a:r>
            <a:r>
              <a:rPr sz="750" b="1" spc="-105" dirty="0">
                <a:latin typeface="Arial"/>
                <a:cs typeface="Arial"/>
              </a:rPr>
              <a:t>е  </a:t>
            </a:r>
            <a:r>
              <a:rPr sz="750" b="1" spc="-170" dirty="0">
                <a:latin typeface="Arial"/>
                <a:cs typeface="Arial"/>
              </a:rPr>
              <a:t>проектом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67044" y="1563381"/>
            <a:ext cx="875030" cy="315595"/>
          </a:xfrm>
          <a:custGeom>
            <a:avLst/>
            <a:gdLst/>
            <a:ahLst/>
            <a:cxnLst/>
            <a:rect l="l" t="t" r="r" b="b"/>
            <a:pathLst>
              <a:path w="875029" h="315594">
                <a:moveTo>
                  <a:pt x="0" y="0"/>
                </a:moveTo>
                <a:lnTo>
                  <a:pt x="875023" y="0"/>
                </a:lnTo>
                <a:lnTo>
                  <a:pt x="875023" y="315424"/>
                </a:lnTo>
                <a:lnTo>
                  <a:pt x="0" y="315424"/>
                </a:lnTo>
                <a:lnTo>
                  <a:pt x="0" y="0"/>
                </a:lnTo>
              </a:path>
            </a:pathLst>
          </a:custGeom>
          <a:ln w="718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095615" y="1576566"/>
            <a:ext cx="688340" cy="27051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161290">
              <a:lnSpc>
                <a:spcPct val="109300"/>
              </a:lnSpc>
              <a:spcBef>
                <a:spcPts val="55"/>
              </a:spcBef>
            </a:pPr>
            <a:r>
              <a:rPr sz="750" b="1" spc="-160" dirty="0">
                <a:latin typeface="Arial"/>
                <a:cs typeface="Arial"/>
              </a:rPr>
              <a:t>Разработка </a:t>
            </a:r>
            <a:r>
              <a:rPr sz="750" b="1" spc="-155" dirty="0">
                <a:latin typeface="Arial"/>
                <a:cs typeface="Arial"/>
              </a:rPr>
              <a:t> </a:t>
            </a:r>
            <a:r>
              <a:rPr sz="750" b="1" spc="-145" dirty="0">
                <a:latin typeface="Arial"/>
                <a:cs typeface="Arial"/>
              </a:rPr>
              <a:t>тех</a:t>
            </a:r>
            <a:r>
              <a:rPr sz="750" b="1" spc="-170" dirty="0">
                <a:latin typeface="Arial"/>
                <a:cs typeface="Arial"/>
              </a:rPr>
              <a:t>н</a:t>
            </a:r>
            <a:r>
              <a:rPr sz="750" b="1" spc="-185" dirty="0">
                <a:latin typeface="Arial"/>
                <a:cs typeface="Arial"/>
              </a:rPr>
              <a:t>и</a:t>
            </a:r>
            <a:r>
              <a:rPr sz="750" b="1" spc="-170" dirty="0">
                <a:latin typeface="Arial"/>
                <a:cs typeface="Arial"/>
              </a:rPr>
              <a:t>ч</a:t>
            </a:r>
            <a:r>
              <a:rPr sz="750" b="1" spc="-150" dirty="0">
                <a:latin typeface="Arial"/>
                <a:cs typeface="Arial"/>
              </a:rPr>
              <a:t>ес</a:t>
            </a:r>
            <a:r>
              <a:rPr sz="750" b="1" spc="-140" dirty="0">
                <a:latin typeface="Arial"/>
                <a:cs typeface="Arial"/>
              </a:rPr>
              <a:t>к</a:t>
            </a:r>
            <a:r>
              <a:rPr sz="750" b="1" spc="-175" dirty="0">
                <a:latin typeface="Arial"/>
                <a:cs typeface="Arial"/>
              </a:rPr>
              <a:t>о</a:t>
            </a:r>
            <a:r>
              <a:rPr sz="750" b="1" spc="-114" dirty="0">
                <a:latin typeface="Arial"/>
                <a:cs typeface="Arial"/>
              </a:rPr>
              <a:t>г</a:t>
            </a:r>
            <a:r>
              <a:rPr sz="750" b="1" spc="-170" dirty="0">
                <a:latin typeface="Arial"/>
                <a:cs typeface="Arial"/>
              </a:rPr>
              <a:t>о</a:t>
            </a:r>
            <a:r>
              <a:rPr sz="750" b="1" spc="-80" dirty="0">
                <a:latin typeface="Arial"/>
                <a:cs typeface="Arial"/>
              </a:rPr>
              <a:t> </a:t>
            </a:r>
            <a:r>
              <a:rPr sz="750" b="1" spc="-140" dirty="0">
                <a:latin typeface="Arial"/>
                <a:cs typeface="Arial"/>
              </a:rPr>
              <a:t>з</a:t>
            </a:r>
            <a:r>
              <a:rPr sz="750" b="1" spc="-150" dirty="0">
                <a:latin typeface="Arial"/>
                <a:cs typeface="Arial"/>
              </a:rPr>
              <a:t>а</a:t>
            </a:r>
            <a:r>
              <a:rPr sz="750" b="1" spc="-180" dirty="0">
                <a:latin typeface="Arial"/>
                <a:cs typeface="Arial"/>
              </a:rPr>
              <a:t>д</a:t>
            </a:r>
            <a:r>
              <a:rPr sz="750" b="1" spc="-150" dirty="0">
                <a:latin typeface="Arial"/>
                <a:cs typeface="Arial"/>
              </a:rPr>
              <a:t>а</a:t>
            </a:r>
            <a:r>
              <a:rPr sz="750" b="1" spc="-170" dirty="0">
                <a:latin typeface="Arial"/>
                <a:cs typeface="Arial"/>
              </a:rPr>
              <a:t>н</a:t>
            </a:r>
            <a:r>
              <a:rPr sz="750" b="1" spc="-185" dirty="0">
                <a:latin typeface="Arial"/>
                <a:cs typeface="Arial"/>
              </a:rPr>
              <a:t>и</a:t>
            </a:r>
            <a:r>
              <a:rPr sz="750" b="1" spc="-165" dirty="0">
                <a:latin typeface="Arial"/>
                <a:cs typeface="Arial"/>
              </a:rPr>
              <a:t>я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001996" y="1563381"/>
            <a:ext cx="874394" cy="315595"/>
          </a:xfrm>
          <a:custGeom>
            <a:avLst/>
            <a:gdLst/>
            <a:ahLst/>
            <a:cxnLst/>
            <a:rect l="l" t="t" r="r" b="b"/>
            <a:pathLst>
              <a:path w="874395" h="315594">
                <a:moveTo>
                  <a:pt x="0" y="0"/>
                </a:moveTo>
                <a:lnTo>
                  <a:pt x="874375" y="0"/>
                </a:lnTo>
                <a:lnTo>
                  <a:pt x="874375" y="315424"/>
                </a:lnTo>
                <a:lnTo>
                  <a:pt x="0" y="315424"/>
                </a:lnTo>
                <a:lnTo>
                  <a:pt x="0" y="0"/>
                </a:lnTo>
              </a:path>
            </a:pathLst>
          </a:custGeom>
          <a:ln w="7183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85334" y="1576566"/>
            <a:ext cx="570865" cy="27051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106045">
              <a:lnSpc>
                <a:spcPct val="109300"/>
              </a:lnSpc>
              <a:spcBef>
                <a:spcPts val="55"/>
              </a:spcBef>
            </a:pPr>
            <a:r>
              <a:rPr sz="750" b="1" spc="-165" dirty="0">
                <a:latin typeface="Arial"/>
                <a:cs typeface="Arial"/>
              </a:rPr>
              <a:t>Разработка </a:t>
            </a:r>
            <a:r>
              <a:rPr sz="750" b="1" spc="-160" dirty="0">
                <a:latin typeface="Arial"/>
                <a:cs typeface="Arial"/>
              </a:rPr>
              <a:t> </a:t>
            </a:r>
            <a:r>
              <a:rPr sz="750" b="1" spc="-170" dirty="0">
                <a:latin typeface="Arial"/>
                <a:cs typeface="Arial"/>
              </a:rPr>
              <a:t>э</a:t>
            </a:r>
            <a:r>
              <a:rPr sz="750" b="1" spc="-155" dirty="0">
                <a:latin typeface="Arial"/>
                <a:cs typeface="Arial"/>
              </a:rPr>
              <a:t>с</a:t>
            </a:r>
            <a:r>
              <a:rPr sz="750" b="1" spc="-145" dirty="0">
                <a:latin typeface="Arial"/>
                <a:cs typeface="Arial"/>
              </a:rPr>
              <a:t>к</a:t>
            </a:r>
            <a:r>
              <a:rPr sz="750" b="1" spc="-185" dirty="0">
                <a:latin typeface="Arial"/>
                <a:cs typeface="Arial"/>
              </a:rPr>
              <a:t>и</a:t>
            </a:r>
            <a:r>
              <a:rPr sz="750" b="1" spc="-140" dirty="0">
                <a:latin typeface="Arial"/>
                <a:cs typeface="Arial"/>
              </a:rPr>
              <a:t>з</a:t>
            </a:r>
            <a:r>
              <a:rPr sz="750" b="1" spc="-175" dirty="0">
                <a:latin typeface="Arial"/>
                <a:cs typeface="Arial"/>
              </a:rPr>
              <a:t>но</a:t>
            </a:r>
            <a:r>
              <a:rPr sz="750" b="1" spc="-145" dirty="0">
                <a:latin typeface="Arial"/>
                <a:cs typeface="Arial"/>
              </a:rPr>
              <a:t>го</a:t>
            </a:r>
            <a:r>
              <a:rPr sz="750" b="1" spc="-80" dirty="0">
                <a:latin typeface="Arial"/>
                <a:cs typeface="Arial"/>
              </a:rPr>
              <a:t> </a:t>
            </a:r>
            <a:r>
              <a:rPr sz="750" b="1" spc="-170" dirty="0">
                <a:latin typeface="Arial"/>
                <a:cs typeface="Arial"/>
              </a:rPr>
              <a:t>п</a:t>
            </a:r>
            <a:r>
              <a:rPr sz="750" b="1" spc="-175" dirty="0">
                <a:latin typeface="Arial"/>
                <a:cs typeface="Arial"/>
              </a:rPr>
              <a:t>ро</a:t>
            </a:r>
            <a:r>
              <a:rPr sz="750" b="1" spc="-155" dirty="0">
                <a:latin typeface="Arial"/>
                <a:cs typeface="Arial"/>
              </a:rPr>
              <a:t>е</a:t>
            </a:r>
            <a:r>
              <a:rPr sz="750" b="1" spc="-145" dirty="0">
                <a:latin typeface="Arial"/>
                <a:cs typeface="Arial"/>
              </a:rPr>
              <a:t>к</a:t>
            </a:r>
            <a:r>
              <a:rPr sz="750" b="1" spc="-150" dirty="0">
                <a:latin typeface="Arial"/>
                <a:cs typeface="Arial"/>
              </a:rPr>
              <a:t>та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932490" y="1559571"/>
            <a:ext cx="1840230" cy="815975"/>
            <a:chOff x="4932490" y="1559571"/>
            <a:chExt cx="1840230" cy="815975"/>
          </a:xfrm>
        </p:grpSpPr>
        <p:sp>
          <p:nvSpPr>
            <p:cNvPr id="22" name="object 22"/>
            <p:cNvSpPr/>
            <p:nvPr/>
          </p:nvSpPr>
          <p:spPr>
            <a:xfrm>
              <a:off x="4936300" y="1563381"/>
              <a:ext cx="875665" cy="315595"/>
            </a:xfrm>
            <a:custGeom>
              <a:avLst/>
              <a:gdLst/>
              <a:ahLst/>
              <a:cxnLst/>
              <a:rect l="l" t="t" r="r" b="b"/>
              <a:pathLst>
                <a:path w="875664" h="315594">
                  <a:moveTo>
                    <a:pt x="0" y="0"/>
                  </a:moveTo>
                  <a:lnTo>
                    <a:pt x="875097" y="0"/>
                  </a:lnTo>
                  <a:lnTo>
                    <a:pt x="875097" y="315424"/>
                  </a:lnTo>
                  <a:lnTo>
                    <a:pt x="0" y="315424"/>
                  </a:lnTo>
                  <a:lnTo>
                    <a:pt x="0" y="0"/>
                  </a:lnTo>
                </a:path>
              </a:pathLst>
            </a:custGeom>
            <a:ln w="718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06759" y="1878806"/>
              <a:ext cx="0" cy="98425"/>
            </a:xfrm>
            <a:custGeom>
              <a:avLst/>
              <a:gdLst/>
              <a:ahLst/>
              <a:cxnLst/>
              <a:rect l="l" t="t" r="r" b="b"/>
              <a:pathLst>
                <a:path h="98425">
                  <a:moveTo>
                    <a:pt x="0" y="0"/>
                  </a:moveTo>
                  <a:lnTo>
                    <a:pt x="0" y="97964"/>
                  </a:lnTo>
                </a:path>
              </a:pathLst>
            </a:custGeom>
            <a:ln w="38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34605" y="1976771"/>
              <a:ext cx="0" cy="81915"/>
            </a:xfrm>
            <a:custGeom>
              <a:avLst/>
              <a:gdLst/>
              <a:ahLst/>
              <a:cxnLst/>
              <a:rect l="l" t="t" r="r" b="b"/>
              <a:pathLst>
                <a:path h="81914">
                  <a:moveTo>
                    <a:pt x="0" y="0"/>
                  </a:moveTo>
                  <a:lnTo>
                    <a:pt x="0" y="81816"/>
                  </a:lnTo>
                </a:path>
              </a:pathLst>
            </a:custGeom>
            <a:ln w="38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68856" y="1976771"/>
              <a:ext cx="0" cy="81915"/>
            </a:xfrm>
            <a:custGeom>
              <a:avLst/>
              <a:gdLst/>
              <a:ahLst/>
              <a:cxnLst/>
              <a:rect l="l" t="t" r="r" b="b"/>
              <a:pathLst>
                <a:path h="81914">
                  <a:moveTo>
                    <a:pt x="0" y="0"/>
                  </a:moveTo>
                  <a:lnTo>
                    <a:pt x="0" y="81816"/>
                  </a:lnTo>
                </a:path>
              </a:pathLst>
            </a:custGeom>
            <a:ln w="38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34605" y="1976771"/>
              <a:ext cx="934719" cy="0"/>
            </a:xfrm>
            <a:custGeom>
              <a:avLst/>
              <a:gdLst/>
              <a:ahLst/>
              <a:cxnLst/>
              <a:rect l="l" t="t" r="r" b="b"/>
              <a:pathLst>
                <a:path w="934720">
                  <a:moveTo>
                    <a:pt x="0" y="0"/>
                  </a:moveTo>
                  <a:lnTo>
                    <a:pt x="472154" y="0"/>
                  </a:lnTo>
                </a:path>
                <a:path w="934720">
                  <a:moveTo>
                    <a:pt x="472154" y="0"/>
                  </a:moveTo>
                  <a:lnTo>
                    <a:pt x="934251" y="0"/>
                  </a:lnTo>
                </a:path>
              </a:pathLst>
            </a:custGeom>
            <a:ln w="5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98294" y="2058587"/>
              <a:ext cx="875030" cy="316865"/>
            </a:xfrm>
            <a:custGeom>
              <a:avLst/>
              <a:gdLst/>
              <a:ahLst/>
              <a:cxnLst/>
              <a:rect l="l" t="t" r="r" b="b"/>
              <a:pathLst>
                <a:path w="875029" h="316864">
                  <a:moveTo>
                    <a:pt x="875019" y="0"/>
                  </a:moveTo>
                  <a:lnTo>
                    <a:pt x="0" y="0"/>
                  </a:lnTo>
                  <a:lnTo>
                    <a:pt x="0" y="316501"/>
                  </a:lnTo>
                  <a:lnTo>
                    <a:pt x="875019" y="316501"/>
                  </a:lnTo>
                  <a:lnTo>
                    <a:pt x="875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621439" y="2070699"/>
            <a:ext cx="424815" cy="273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-280" dirty="0">
                <a:latin typeface="Arial"/>
                <a:cs typeface="Arial"/>
              </a:rPr>
              <a:t>О</a:t>
            </a:r>
            <a:r>
              <a:rPr sz="800" b="1" spc="-204" dirty="0">
                <a:latin typeface="Arial"/>
                <a:cs typeface="Arial"/>
              </a:rPr>
              <a:t>п</a:t>
            </a:r>
            <a:r>
              <a:rPr sz="800" b="1" spc="-210" dirty="0">
                <a:latin typeface="Arial"/>
                <a:cs typeface="Arial"/>
              </a:rPr>
              <a:t>р</a:t>
            </a:r>
            <a:r>
              <a:rPr sz="800" b="1" spc="-195" dirty="0">
                <a:latin typeface="Arial"/>
                <a:cs typeface="Arial"/>
              </a:rPr>
              <a:t>еделе</a:t>
            </a:r>
            <a:r>
              <a:rPr sz="800" b="1" spc="-210" dirty="0">
                <a:latin typeface="Arial"/>
                <a:cs typeface="Arial"/>
              </a:rPr>
              <a:t>ни</a:t>
            </a:r>
            <a:r>
              <a:rPr sz="800" b="1" spc="-180" dirty="0">
                <a:latin typeface="Arial"/>
                <a:cs typeface="Arial"/>
              </a:rPr>
              <a:t>е</a:t>
            </a:r>
            <a:endParaRPr sz="8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80"/>
              </a:spcBef>
            </a:pPr>
            <a:r>
              <a:rPr sz="750" b="1" spc="-165" dirty="0">
                <a:latin typeface="Arial"/>
                <a:cs typeface="Arial"/>
              </a:rPr>
              <a:t>архитектуры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393781" y="2055412"/>
            <a:ext cx="2309495" cy="815340"/>
            <a:chOff x="5393781" y="2055412"/>
            <a:chExt cx="2309495" cy="815340"/>
          </a:xfrm>
        </p:grpSpPr>
        <p:sp>
          <p:nvSpPr>
            <p:cNvPr id="30" name="object 30"/>
            <p:cNvSpPr/>
            <p:nvPr/>
          </p:nvSpPr>
          <p:spPr>
            <a:xfrm>
              <a:off x="5398294" y="2058587"/>
              <a:ext cx="875030" cy="316865"/>
            </a:xfrm>
            <a:custGeom>
              <a:avLst/>
              <a:gdLst/>
              <a:ahLst/>
              <a:cxnLst/>
              <a:rect l="l" t="t" r="r" b="b"/>
              <a:pathLst>
                <a:path w="875029" h="316864">
                  <a:moveTo>
                    <a:pt x="0" y="0"/>
                  </a:moveTo>
                  <a:lnTo>
                    <a:pt x="874942" y="0"/>
                  </a:lnTo>
                  <a:lnTo>
                    <a:pt x="874942" y="316501"/>
                  </a:lnTo>
                  <a:lnTo>
                    <a:pt x="0" y="316501"/>
                  </a:lnTo>
                  <a:lnTo>
                    <a:pt x="0" y="0"/>
                  </a:lnTo>
                </a:path>
              </a:pathLst>
            </a:custGeom>
            <a:ln w="6156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768856" y="2375089"/>
              <a:ext cx="0" cy="97155"/>
            </a:xfrm>
            <a:custGeom>
              <a:avLst/>
              <a:gdLst/>
              <a:ahLst/>
              <a:cxnLst/>
              <a:rect l="l" t="t" r="r" b="b"/>
              <a:pathLst>
                <a:path h="97155">
                  <a:moveTo>
                    <a:pt x="0" y="0"/>
                  </a:moveTo>
                  <a:lnTo>
                    <a:pt x="0" y="96888"/>
                  </a:lnTo>
                </a:path>
              </a:pathLst>
            </a:custGeom>
            <a:ln w="38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29963" y="2471977"/>
              <a:ext cx="0" cy="83185"/>
            </a:xfrm>
            <a:custGeom>
              <a:avLst/>
              <a:gdLst/>
              <a:ahLst/>
              <a:cxnLst/>
              <a:rect l="l" t="t" r="r" b="b"/>
              <a:pathLst>
                <a:path h="83185">
                  <a:moveTo>
                    <a:pt x="0" y="0"/>
                  </a:moveTo>
                  <a:lnTo>
                    <a:pt x="0" y="82893"/>
                  </a:lnTo>
                </a:path>
              </a:pathLst>
            </a:custGeom>
            <a:ln w="38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764988" y="2471977"/>
              <a:ext cx="0" cy="83185"/>
            </a:xfrm>
            <a:custGeom>
              <a:avLst/>
              <a:gdLst/>
              <a:ahLst/>
              <a:cxnLst/>
              <a:rect l="l" t="t" r="r" b="b"/>
              <a:pathLst>
                <a:path h="83185">
                  <a:moveTo>
                    <a:pt x="0" y="0"/>
                  </a:moveTo>
                  <a:lnTo>
                    <a:pt x="0" y="82893"/>
                  </a:lnTo>
                </a:path>
              </a:pathLst>
            </a:custGeom>
            <a:ln w="38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699240" y="2471977"/>
              <a:ext cx="0" cy="83185"/>
            </a:xfrm>
            <a:custGeom>
              <a:avLst/>
              <a:gdLst/>
              <a:ahLst/>
              <a:cxnLst/>
              <a:rect l="l" t="t" r="r" b="b"/>
              <a:pathLst>
                <a:path h="83185">
                  <a:moveTo>
                    <a:pt x="0" y="0"/>
                  </a:moveTo>
                  <a:lnTo>
                    <a:pt x="0" y="82893"/>
                  </a:lnTo>
                </a:path>
              </a:pathLst>
            </a:custGeom>
            <a:ln w="38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29963" y="2471977"/>
              <a:ext cx="1869439" cy="0"/>
            </a:xfrm>
            <a:custGeom>
              <a:avLst/>
              <a:gdLst/>
              <a:ahLst/>
              <a:cxnLst/>
              <a:rect l="l" t="t" r="r" b="b"/>
              <a:pathLst>
                <a:path w="1869440">
                  <a:moveTo>
                    <a:pt x="0" y="0"/>
                  </a:moveTo>
                  <a:lnTo>
                    <a:pt x="935025" y="0"/>
                  </a:lnTo>
                </a:path>
                <a:path w="1869440">
                  <a:moveTo>
                    <a:pt x="935025" y="0"/>
                  </a:moveTo>
                  <a:lnTo>
                    <a:pt x="938893" y="0"/>
                  </a:lnTo>
                </a:path>
                <a:path w="1869440">
                  <a:moveTo>
                    <a:pt x="938893" y="0"/>
                  </a:moveTo>
                  <a:lnTo>
                    <a:pt x="1869277" y="0"/>
                  </a:lnTo>
                </a:path>
              </a:pathLst>
            </a:custGeom>
            <a:ln w="5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93781" y="2554870"/>
              <a:ext cx="875030" cy="315595"/>
            </a:xfrm>
            <a:custGeom>
              <a:avLst/>
              <a:gdLst/>
              <a:ahLst/>
              <a:cxnLst/>
              <a:rect l="l" t="t" r="r" b="b"/>
              <a:pathLst>
                <a:path w="875029" h="315594">
                  <a:moveTo>
                    <a:pt x="875019" y="0"/>
                  </a:moveTo>
                  <a:lnTo>
                    <a:pt x="0" y="0"/>
                  </a:lnTo>
                  <a:lnTo>
                    <a:pt x="0" y="315424"/>
                  </a:lnTo>
                  <a:lnTo>
                    <a:pt x="875019" y="315424"/>
                  </a:lnTo>
                  <a:lnTo>
                    <a:pt x="875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553775" y="2566978"/>
            <a:ext cx="552450" cy="27178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59385" marR="5080" indent="-147320">
              <a:lnSpc>
                <a:spcPct val="110200"/>
              </a:lnSpc>
              <a:spcBef>
                <a:spcPts val="45"/>
              </a:spcBef>
            </a:pPr>
            <a:r>
              <a:rPr sz="750" b="1" spc="-229" dirty="0">
                <a:latin typeface="Arial"/>
                <a:cs typeface="Arial"/>
              </a:rPr>
              <a:t>В</a:t>
            </a:r>
            <a:r>
              <a:rPr sz="750" b="1" spc="-245" dirty="0">
                <a:latin typeface="Arial"/>
                <a:cs typeface="Arial"/>
              </a:rPr>
              <a:t>ы</a:t>
            </a:r>
            <a:r>
              <a:rPr sz="750" b="1" spc="-185" dirty="0">
                <a:latin typeface="Arial"/>
                <a:cs typeface="Arial"/>
              </a:rPr>
              <a:t>б</a:t>
            </a:r>
            <a:r>
              <a:rPr sz="750" b="1" spc="-175" dirty="0">
                <a:latin typeface="Arial"/>
                <a:cs typeface="Arial"/>
              </a:rPr>
              <a:t>о</a:t>
            </a:r>
            <a:r>
              <a:rPr sz="750" b="1" spc="-170" dirty="0">
                <a:latin typeface="Arial"/>
                <a:cs typeface="Arial"/>
              </a:rPr>
              <a:t>р</a:t>
            </a:r>
            <a:r>
              <a:rPr sz="750" b="1" spc="-85" dirty="0">
                <a:latin typeface="Arial"/>
                <a:cs typeface="Arial"/>
              </a:rPr>
              <a:t> </a:t>
            </a:r>
            <a:r>
              <a:rPr sz="750" b="1" spc="-170" dirty="0">
                <a:latin typeface="Arial"/>
                <a:cs typeface="Arial"/>
              </a:rPr>
              <a:t>п</a:t>
            </a:r>
            <a:r>
              <a:rPr sz="750" b="1" spc="-185" dirty="0">
                <a:latin typeface="Arial"/>
                <a:cs typeface="Arial"/>
              </a:rPr>
              <a:t>и</a:t>
            </a:r>
            <a:r>
              <a:rPr sz="750" b="1" spc="-180" dirty="0">
                <a:latin typeface="Arial"/>
                <a:cs typeface="Arial"/>
              </a:rPr>
              <a:t>ло</a:t>
            </a:r>
            <a:r>
              <a:rPr sz="750" b="1" spc="-155" dirty="0">
                <a:latin typeface="Arial"/>
                <a:cs typeface="Arial"/>
              </a:rPr>
              <a:t>тн</a:t>
            </a:r>
            <a:r>
              <a:rPr sz="750" b="1" spc="-180" dirty="0">
                <a:latin typeface="Arial"/>
                <a:cs typeface="Arial"/>
              </a:rPr>
              <a:t>о</a:t>
            </a:r>
            <a:r>
              <a:rPr sz="750" b="1" spc="-114" dirty="0">
                <a:latin typeface="Arial"/>
                <a:cs typeface="Arial"/>
              </a:rPr>
              <a:t>г</a:t>
            </a:r>
            <a:r>
              <a:rPr sz="750" b="1" spc="-110" dirty="0">
                <a:latin typeface="Arial"/>
                <a:cs typeface="Arial"/>
              </a:rPr>
              <a:t>о  </a:t>
            </a:r>
            <a:r>
              <a:rPr sz="750" b="1" spc="-160" dirty="0">
                <a:latin typeface="Arial"/>
                <a:cs typeface="Arial"/>
              </a:rPr>
              <a:t>проекта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390606" y="2551695"/>
            <a:ext cx="1812925" cy="321945"/>
            <a:chOff x="5390606" y="2551695"/>
            <a:chExt cx="1812925" cy="321945"/>
          </a:xfrm>
        </p:grpSpPr>
        <p:sp>
          <p:nvSpPr>
            <p:cNvPr id="39" name="object 39"/>
            <p:cNvSpPr/>
            <p:nvPr/>
          </p:nvSpPr>
          <p:spPr>
            <a:xfrm>
              <a:off x="5393781" y="2554870"/>
              <a:ext cx="875665" cy="315595"/>
            </a:xfrm>
            <a:custGeom>
              <a:avLst/>
              <a:gdLst/>
              <a:ahLst/>
              <a:cxnLst/>
              <a:rect l="l" t="t" r="r" b="b"/>
              <a:pathLst>
                <a:path w="875664" h="315594">
                  <a:moveTo>
                    <a:pt x="0" y="0"/>
                  </a:moveTo>
                  <a:lnTo>
                    <a:pt x="875071" y="0"/>
                  </a:lnTo>
                  <a:lnTo>
                    <a:pt x="875071" y="315424"/>
                  </a:lnTo>
                  <a:lnTo>
                    <a:pt x="0" y="315424"/>
                  </a:lnTo>
                  <a:lnTo>
                    <a:pt x="0" y="0"/>
                  </a:lnTo>
                </a:path>
              </a:pathLst>
            </a:custGeom>
            <a:ln w="6158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28678" y="2554870"/>
              <a:ext cx="874394" cy="315595"/>
            </a:xfrm>
            <a:custGeom>
              <a:avLst/>
              <a:gdLst/>
              <a:ahLst/>
              <a:cxnLst/>
              <a:rect l="l" t="t" r="r" b="b"/>
              <a:pathLst>
                <a:path w="874395" h="315594">
                  <a:moveTo>
                    <a:pt x="874375" y="0"/>
                  </a:moveTo>
                  <a:lnTo>
                    <a:pt x="0" y="0"/>
                  </a:lnTo>
                  <a:lnTo>
                    <a:pt x="0" y="315424"/>
                  </a:lnTo>
                  <a:lnTo>
                    <a:pt x="874375" y="315424"/>
                  </a:lnTo>
                  <a:lnTo>
                    <a:pt x="874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487975" y="2566978"/>
            <a:ext cx="554990" cy="27178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46990" marR="5080" indent="-34290">
              <a:lnSpc>
                <a:spcPct val="110200"/>
              </a:lnSpc>
              <a:spcBef>
                <a:spcPts val="45"/>
              </a:spcBef>
            </a:pPr>
            <a:r>
              <a:rPr sz="750" b="1" spc="-229" dirty="0">
                <a:latin typeface="Arial"/>
                <a:cs typeface="Arial"/>
              </a:rPr>
              <a:t>В</a:t>
            </a:r>
            <a:r>
              <a:rPr sz="750" b="1" spc="-240" dirty="0">
                <a:latin typeface="Arial"/>
                <a:cs typeface="Arial"/>
              </a:rPr>
              <a:t>ы</a:t>
            </a:r>
            <a:r>
              <a:rPr sz="750" b="1" spc="-185" dirty="0">
                <a:latin typeface="Arial"/>
                <a:cs typeface="Arial"/>
              </a:rPr>
              <a:t>б</a:t>
            </a:r>
            <a:r>
              <a:rPr sz="750" b="1" spc="-175" dirty="0">
                <a:latin typeface="Arial"/>
                <a:cs typeface="Arial"/>
              </a:rPr>
              <a:t>о</a:t>
            </a:r>
            <a:r>
              <a:rPr sz="750" b="1" spc="-170" dirty="0">
                <a:latin typeface="Arial"/>
                <a:cs typeface="Arial"/>
              </a:rPr>
              <a:t>р</a:t>
            </a:r>
            <a:r>
              <a:rPr sz="750" b="1" spc="-80" dirty="0">
                <a:latin typeface="Arial"/>
                <a:cs typeface="Arial"/>
              </a:rPr>
              <a:t> </a:t>
            </a:r>
            <a:r>
              <a:rPr sz="750" b="1" spc="-170" dirty="0">
                <a:latin typeface="Arial"/>
                <a:cs typeface="Arial"/>
              </a:rPr>
              <a:t>п</a:t>
            </a:r>
            <a:r>
              <a:rPr sz="750" b="1" spc="-185" dirty="0">
                <a:latin typeface="Arial"/>
                <a:cs typeface="Arial"/>
              </a:rPr>
              <a:t>и</a:t>
            </a:r>
            <a:r>
              <a:rPr sz="750" b="1" spc="-180" dirty="0">
                <a:latin typeface="Arial"/>
                <a:cs typeface="Arial"/>
              </a:rPr>
              <a:t>л</a:t>
            </a:r>
            <a:r>
              <a:rPr sz="750" b="1" spc="-175" dirty="0">
                <a:latin typeface="Arial"/>
                <a:cs typeface="Arial"/>
              </a:rPr>
              <a:t>о</a:t>
            </a:r>
            <a:r>
              <a:rPr sz="750" b="1" spc="-135" dirty="0">
                <a:latin typeface="Arial"/>
                <a:cs typeface="Arial"/>
              </a:rPr>
              <a:t>т</a:t>
            </a:r>
            <a:r>
              <a:rPr sz="750" b="1" spc="-170" dirty="0">
                <a:latin typeface="Arial"/>
                <a:cs typeface="Arial"/>
              </a:rPr>
              <a:t>н</a:t>
            </a:r>
            <a:r>
              <a:rPr sz="750" b="1" spc="-180" dirty="0">
                <a:latin typeface="Arial"/>
                <a:cs typeface="Arial"/>
              </a:rPr>
              <a:t>о</a:t>
            </a:r>
            <a:r>
              <a:rPr sz="750" b="1" spc="-114" dirty="0">
                <a:latin typeface="Arial"/>
                <a:cs typeface="Arial"/>
              </a:rPr>
              <a:t>г</a:t>
            </a:r>
            <a:r>
              <a:rPr sz="750" b="1" spc="-110" dirty="0">
                <a:latin typeface="Arial"/>
                <a:cs typeface="Arial"/>
              </a:rPr>
              <a:t>о  </a:t>
            </a:r>
            <a:r>
              <a:rPr sz="750" b="1" spc="-170" dirty="0">
                <a:latin typeface="Arial"/>
                <a:cs typeface="Arial"/>
              </a:rPr>
              <a:t>подразделения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325503" y="2551695"/>
            <a:ext cx="1812925" cy="321945"/>
            <a:chOff x="6325503" y="2551695"/>
            <a:chExt cx="1812925" cy="321945"/>
          </a:xfrm>
        </p:grpSpPr>
        <p:sp>
          <p:nvSpPr>
            <p:cNvPr id="43" name="object 43"/>
            <p:cNvSpPr/>
            <p:nvPr/>
          </p:nvSpPr>
          <p:spPr>
            <a:xfrm>
              <a:off x="6328678" y="2554870"/>
              <a:ext cx="875030" cy="315595"/>
            </a:xfrm>
            <a:custGeom>
              <a:avLst/>
              <a:gdLst/>
              <a:ahLst/>
              <a:cxnLst/>
              <a:rect l="l" t="t" r="r" b="b"/>
              <a:pathLst>
                <a:path w="875029" h="315594">
                  <a:moveTo>
                    <a:pt x="0" y="0"/>
                  </a:moveTo>
                  <a:lnTo>
                    <a:pt x="874426" y="0"/>
                  </a:lnTo>
                  <a:lnTo>
                    <a:pt x="874426" y="315424"/>
                  </a:lnTo>
                  <a:lnTo>
                    <a:pt x="0" y="315424"/>
                  </a:lnTo>
                  <a:lnTo>
                    <a:pt x="0" y="0"/>
                  </a:lnTo>
                </a:path>
              </a:pathLst>
            </a:custGeom>
            <a:ln w="615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262929" y="2554870"/>
              <a:ext cx="875030" cy="315595"/>
            </a:xfrm>
            <a:custGeom>
              <a:avLst/>
              <a:gdLst/>
              <a:ahLst/>
              <a:cxnLst/>
              <a:rect l="l" t="t" r="r" b="b"/>
              <a:pathLst>
                <a:path w="875029" h="315594">
                  <a:moveTo>
                    <a:pt x="875019" y="0"/>
                  </a:moveTo>
                  <a:lnTo>
                    <a:pt x="0" y="0"/>
                  </a:lnTo>
                  <a:lnTo>
                    <a:pt x="0" y="315424"/>
                  </a:lnTo>
                  <a:lnTo>
                    <a:pt x="875019" y="315424"/>
                  </a:lnTo>
                  <a:lnTo>
                    <a:pt x="875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7269570" y="2566978"/>
            <a:ext cx="856615" cy="27178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01930" marR="5080" indent="-189865">
              <a:lnSpc>
                <a:spcPct val="110200"/>
              </a:lnSpc>
              <a:spcBef>
                <a:spcPts val="45"/>
              </a:spcBef>
            </a:pPr>
            <a:r>
              <a:rPr sz="750" b="1" spc="-185" dirty="0">
                <a:latin typeface="Arial"/>
                <a:cs typeface="Arial"/>
              </a:rPr>
              <a:t>У</a:t>
            </a:r>
            <a:r>
              <a:rPr sz="750" b="1" spc="-170" dirty="0">
                <a:latin typeface="Arial"/>
                <a:cs typeface="Arial"/>
              </a:rPr>
              <a:t>п</a:t>
            </a:r>
            <a:r>
              <a:rPr sz="750" b="1" spc="-180" dirty="0">
                <a:latin typeface="Arial"/>
                <a:cs typeface="Arial"/>
              </a:rPr>
              <a:t>р</a:t>
            </a:r>
            <a:r>
              <a:rPr sz="750" b="1" spc="-155" dirty="0">
                <a:latin typeface="Arial"/>
                <a:cs typeface="Arial"/>
              </a:rPr>
              <a:t>а</a:t>
            </a:r>
            <a:r>
              <a:rPr sz="750" b="1" spc="-185" dirty="0">
                <a:latin typeface="Arial"/>
                <a:cs typeface="Arial"/>
              </a:rPr>
              <a:t>в</a:t>
            </a:r>
            <a:r>
              <a:rPr sz="750" b="1" spc="-175" dirty="0">
                <a:latin typeface="Arial"/>
                <a:cs typeface="Arial"/>
              </a:rPr>
              <a:t>лен</a:t>
            </a:r>
            <a:r>
              <a:rPr sz="750" b="1" spc="-185" dirty="0">
                <a:latin typeface="Arial"/>
                <a:cs typeface="Arial"/>
              </a:rPr>
              <a:t>и</a:t>
            </a:r>
            <a:r>
              <a:rPr sz="750" b="1" spc="-155" dirty="0">
                <a:latin typeface="Arial"/>
                <a:cs typeface="Arial"/>
              </a:rPr>
              <a:t>е</a:t>
            </a:r>
            <a:r>
              <a:rPr sz="750" b="1" spc="-80" dirty="0">
                <a:latin typeface="Arial"/>
                <a:cs typeface="Arial"/>
              </a:rPr>
              <a:t> </a:t>
            </a:r>
            <a:r>
              <a:rPr sz="750" b="1" spc="-160" dirty="0">
                <a:latin typeface="Arial"/>
                <a:cs typeface="Arial"/>
              </a:rPr>
              <a:t>ко</a:t>
            </a:r>
            <a:r>
              <a:rPr sz="750" b="1" spc="-170" dirty="0">
                <a:latin typeface="Arial"/>
                <a:cs typeface="Arial"/>
              </a:rPr>
              <a:t>н</a:t>
            </a:r>
            <a:r>
              <a:rPr sz="750" b="1" spc="-260" dirty="0">
                <a:latin typeface="Arial"/>
                <a:cs typeface="Arial"/>
              </a:rPr>
              <a:t>ф</a:t>
            </a:r>
            <a:r>
              <a:rPr sz="750" b="1" spc="-185" dirty="0">
                <a:latin typeface="Arial"/>
                <a:cs typeface="Arial"/>
              </a:rPr>
              <a:t>и</a:t>
            </a:r>
            <a:r>
              <a:rPr sz="750" b="1" spc="-140" dirty="0">
                <a:latin typeface="Arial"/>
                <a:cs typeface="Arial"/>
              </a:rPr>
              <a:t>гу</a:t>
            </a:r>
            <a:r>
              <a:rPr sz="750" b="1" spc="-175" dirty="0">
                <a:latin typeface="Arial"/>
                <a:cs typeface="Arial"/>
              </a:rPr>
              <a:t>р</a:t>
            </a:r>
            <a:r>
              <a:rPr sz="750" b="1" spc="-155" dirty="0">
                <a:latin typeface="Arial"/>
                <a:cs typeface="Arial"/>
              </a:rPr>
              <a:t>а</a:t>
            </a:r>
            <a:r>
              <a:rPr sz="750" b="1" spc="-185" dirty="0">
                <a:latin typeface="Arial"/>
                <a:cs typeface="Arial"/>
              </a:rPr>
              <a:t>ци</a:t>
            </a:r>
            <a:r>
              <a:rPr sz="750" b="1" spc="-130" dirty="0">
                <a:latin typeface="Arial"/>
                <a:cs typeface="Arial"/>
              </a:rPr>
              <a:t>ей  п</a:t>
            </a:r>
            <a:r>
              <a:rPr sz="750" b="1" spc="-185" dirty="0">
                <a:latin typeface="Arial"/>
                <a:cs typeface="Arial"/>
              </a:rPr>
              <a:t>и</a:t>
            </a:r>
            <a:r>
              <a:rPr sz="750" b="1" spc="-180" dirty="0">
                <a:latin typeface="Arial"/>
                <a:cs typeface="Arial"/>
              </a:rPr>
              <a:t>ло</a:t>
            </a:r>
            <a:r>
              <a:rPr sz="750" b="1" spc="-155" dirty="0">
                <a:latin typeface="Arial"/>
                <a:cs typeface="Arial"/>
              </a:rPr>
              <a:t>тн</a:t>
            </a:r>
            <a:r>
              <a:rPr sz="750" b="1" spc="-180" dirty="0">
                <a:latin typeface="Arial"/>
                <a:cs typeface="Arial"/>
              </a:rPr>
              <a:t>о</a:t>
            </a:r>
            <a:r>
              <a:rPr sz="750" b="1" spc="-175" dirty="0">
                <a:latin typeface="Arial"/>
                <a:cs typeface="Arial"/>
              </a:rPr>
              <a:t>й</a:t>
            </a:r>
            <a:r>
              <a:rPr sz="750" b="1" spc="-85" dirty="0">
                <a:latin typeface="Arial"/>
                <a:cs typeface="Arial"/>
              </a:rPr>
              <a:t> </a:t>
            </a:r>
            <a:r>
              <a:rPr sz="750" b="1" spc="-140" dirty="0">
                <a:latin typeface="Arial"/>
                <a:cs typeface="Arial"/>
              </a:rPr>
              <a:t>з</a:t>
            </a:r>
            <a:r>
              <a:rPr sz="750" b="1" spc="-175" dirty="0">
                <a:latin typeface="Arial"/>
                <a:cs typeface="Arial"/>
              </a:rPr>
              <a:t>о</a:t>
            </a:r>
            <a:r>
              <a:rPr sz="750" b="1" spc="-204" dirty="0">
                <a:latin typeface="Arial"/>
                <a:cs typeface="Arial"/>
              </a:rPr>
              <a:t>ны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332546" y="2058587"/>
            <a:ext cx="1809114" cy="815340"/>
            <a:chOff x="6332546" y="2058587"/>
            <a:chExt cx="1809114" cy="815340"/>
          </a:xfrm>
        </p:grpSpPr>
        <p:sp>
          <p:nvSpPr>
            <p:cNvPr id="47" name="object 47"/>
            <p:cNvSpPr/>
            <p:nvPr/>
          </p:nvSpPr>
          <p:spPr>
            <a:xfrm>
              <a:off x="7262929" y="2554870"/>
              <a:ext cx="875665" cy="315595"/>
            </a:xfrm>
            <a:custGeom>
              <a:avLst/>
              <a:gdLst/>
              <a:ahLst/>
              <a:cxnLst/>
              <a:rect l="l" t="t" r="r" b="b"/>
              <a:pathLst>
                <a:path w="875665" h="315594">
                  <a:moveTo>
                    <a:pt x="0" y="0"/>
                  </a:moveTo>
                  <a:lnTo>
                    <a:pt x="875200" y="0"/>
                  </a:lnTo>
                  <a:lnTo>
                    <a:pt x="875200" y="315424"/>
                  </a:lnTo>
                  <a:lnTo>
                    <a:pt x="0" y="315424"/>
                  </a:lnTo>
                  <a:lnTo>
                    <a:pt x="0" y="0"/>
                  </a:lnTo>
                </a:path>
              </a:pathLst>
            </a:custGeom>
            <a:ln w="6158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332546" y="2058587"/>
              <a:ext cx="875030" cy="316865"/>
            </a:xfrm>
            <a:custGeom>
              <a:avLst/>
              <a:gdLst/>
              <a:ahLst/>
              <a:cxnLst/>
              <a:rect l="l" t="t" r="r" b="b"/>
              <a:pathLst>
                <a:path w="875029" h="316864">
                  <a:moveTo>
                    <a:pt x="875019" y="0"/>
                  </a:moveTo>
                  <a:lnTo>
                    <a:pt x="0" y="0"/>
                  </a:lnTo>
                  <a:lnTo>
                    <a:pt x="0" y="316501"/>
                  </a:lnTo>
                  <a:lnTo>
                    <a:pt x="875019" y="316501"/>
                  </a:lnTo>
                  <a:lnTo>
                    <a:pt x="875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6528718" y="2070699"/>
            <a:ext cx="479425" cy="273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z="800" b="1" spc="-215" dirty="0">
                <a:latin typeface="Arial"/>
                <a:cs typeface="Arial"/>
              </a:rPr>
              <a:t>Формирование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750" b="1" spc="-170" dirty="0">
                <a:latin typeface="Arial"/>
                <a:cs typeface="Arial"/>
              </a:rPr>
              <a:t>п</a:t>
            </a:r>
            <a:r>
              <a:rPr sz="750" b="1" spc="-185" dirty="0">
                <a:latin typeface="Arial"/>
                <a:cs typeface="Arial"/>
              </a:rPr>
              <a:t>и</a:t>
            </a:r>
            <a:r>
              <a:rPr sz="750" b="1" spc="-180" dirty="0">
                <a:latin typeface="Arial"/>
                <a:cs typeface="Arial"/>
              </a:rPr>
              <a:t>ло</a:t>
            </a:r>
            <a:r>
              <a:rPr sz="750" b="1" spc="-155" dirty="0">
                <a:latin typeface="Arial"/>
                <a:cs typeface="Arial"/>
              </a:rPr>
              <a:t>тн</a:t>
            </a:r>
            <a:r>
              <a:rPr sz="750" b="1" spc="-180" dirty="0">
                <a:latin typeface="Arial"/>
                <a:cs typeface="Arial"/>
              </a:rPr>
              <a:t>о</a:t>
            </a:r>
            <a:r>
              <a:rPr sz="750" b="1" spc="-175" dirty="0">
                <a:latin typeface="Arial"/>
                <a:cs typeface="Arial"/>
              </a:rPr>
              <a:t>й</a:t>
            </a:r>
            <a:r>
              <a:rPr sz="750" b="1" spc="-85" dirty="0">
                <a:latin typeface="Arial"/>
                <a:cs typeface="Arial"/>
              </a:rPr>
              <a:t> </a:t>
            </a:r>
            <a:r>
              <a:rPr sz="750" b="1" spc="-140" dirty="0">
                <a:latin typeface="Arial"/>
                <a:cs typeface="Arial"/>
              </a:rPr>
              <a:t>з</a:t>
            </a:r>
            <a:r>
              <a:rPr sz="750" b="1" spc="-175" dirty="0">
                <a:latin typeface="Arial"/>
                <a:cs typeface="Arial"/>
              </a:rPr>
              <a:t>о</a:t>
            </a:r>
            <a:r>
              <a:rPr sz="750" b="1" spc="-204" dirty="0">
                <a:latin typeface="Arial"/>
                <a:cs typeface="Arial"/>
              </a:rPr>
              <a:t>ны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5870706" y="1563381"/>
            <a:ext cx="1340485" cy="815340"/>
            <a:chOff x="5870706" y="1563381"/>
            <a:chExt cx="1340485" cy="815340"/>
          </a:xfrm>
        </p:grpSpPr>
        <p:sp>
          <p:nvSpPr>
            <p:cNvPr id="51" name="object 51"/>
            <p:cNvSpPr/>
            <p:nvPr/>
          </p:nvSpPr>
          <p:spPr>
            <a:xfrm>
              <a:off x="6332545" y="2058587"/>
              <a:ext cx="875665" cy="316865"/>
            </a:xfrm>
            <a:custGeom>
              <a:avLst/>
              <a:gdLst/>
              <a:ahLst/>
              <a:cxnLst/>
              <a:rect l="l" t="t" r="r" b="b"/>
              <a:pathLst>
                <a:path w="875665" h="316864">
                  <a:moveTo>
                    <a:pt x="0" y="0"/>
                  </a:moveTo>
                  <a:lnTo>
                    <a:pt x="875200" y="0"/>
                  </a:lnTo>
                  <a:lnTo>
                    <a:pt x="875200" y="316501"/>
                  </a:lnTo>
                  <a:lnTo>
                    <a:pt x="0" y="316501"/>
                  </a:lnTo>
                  <a:lnTo>
                    <a:pt x="0" y="0"/>
                  </a:lnTo>
                </a:path>
              </a:pathLst>
            </a:custGeom>
            <a:ln w="6156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870706" y="1563381"/>
              <a:ext cx="875030" cy="315595"/>
            </a:xfrm>
            <a:custGeom>
              <a:avLst/>
              <a:gdLst/>
              <a:ahLst/>
              <a:cxnLst/>
              <a:rect l="l" t="t" r="r" b="b"/>
              <a:pathLst>
                <a:path w="875029" h="315594">
                  <a:moveTo>
                    <a:pt x="875019" y="0"/>
                  </a:moveTo>
                  <a:lnTo>
                    <a:pt x="0" y="0"/>
                  </a:lnTo>
                  <a:lnTo>
                    <a:pt x="0" y="315424"/>
                  </a:lnTo>
                  <a:lnTo>
                    <a:pt x="875019" y="315424"/>
                  </a:lnTo>
                  <a:lnTo>
                    <a:pt x="875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998286" y="1576566"/>
            <a:ext cx="615950" cy="27051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63500">
              <a:lnSpc>
                <a:spcPct val="109300"/>
              </a:lnSpc>
              <a:spcBef>
                <a:spcPts val="55"/>
              </a:spcBef>
            </a:pPr>
            <a:r>
              <a:rPr sz="750" b="1" spc="-175" dirty="0">
                <a:latin typeface="Arial"/>
                <a:cs typeface="Arial"/>
              </a:rPr>
              <a:t>Развертывание </a:t>
            </a:r>
            <a:r>
              <a:rPr sz="750" b="1" spc="-170" dirty="0">
                <a:latin typeface="Arial"/>
                <a:cs typeface="Arial"/>
              </a:rPr>
              <a:t> п</a:t>
            </a:r>
            <a:r>
              <a:rPr sz="750" b="1" spc="-180" dirty="0">
                <a:latin typeface="Arial"/>
                <a:cs typeface="Arial"/>
              </a:rPr>
              <a:t>р</a:t>
            </a:r>
            <a:r>
              <a:rPr sz="750" b="1" spc="-175" dirty="0">
                <a:latin typeface="Arial"/>
                <a:cs typeface="Arial"/>
              </a:rPr>
              <a:t>о</a:t>
            </a:r>
            <a:r>
              <a:rPr sz="750" b="1" spc="-140" dirty="0">
                <a:latin typeface="Arial"/>
                <a:cs typeface="Arial"/>
              </a:rPr>
              <a:t>т</a:t>
            </a:r>
            <a:r>
              <a:rPr sz="750" b="1" spc="-175" dirty="0">
                <a:latin typeface="Arial"/>
                <a:cs typeface="Arial"/>
              </a:rPr>
              <a:t>о</a:t>
            </a:r>
            <a:r>
              <a:rPr sz="750" b="1" spc="-140" dirty="0">
                <a:latin typeface="Arial"/>
                <a:cs typeface="Arial"/>
              </a:rPr>
              <a:t>т</a:t>
            </a:r>
            <a:r>
              <a:rPr sz="750" b="1" spc="-185" dirty="0">
                <a:latin typeface="Arial"/>
                <a:cs typeface="Arial"/>
              </a:rPr>
              <a:t>и</a:t>
            </a:r>
            <a:r>
              <a:rPr sz="750" b="1" spc="-165" dirty="0">
                <a:latin typeface="Arial"/>
                <a:cs typeface="Arial"/>
              </a:rPr>
              <a:t>па</a:t>
            </a:r>
            <a:r>
              <a:rPr sz="750" b="1" spc="-75" dirty="0">
                <a:latin typeface="Arial"/>
                <a:cs typeface="Arial"/>
              </a:rPr>
              <a:t> </a:t>
            </a:r>
            <a:r>
              <a:rPr sz="750" b="1" spc="-150" dirty="0">
                <a:latin typeface="Arial"/>
                <a:cs typeface="Arial"/>
              </a:rPr>
              <a:t>с</a:t>
            </a:r>
            <a:r>
              <a:rPr sz="750" b="1" spc="-185" dirty="0">
                <a:latin typeface="Arial"/>
                <a:cs typeface="Arial"/>
              </a:rPr>
              <a:t>и</a:t>
            </a:r>
            <a:r>
              <a:rPr sz="750" b="1" spc="-150" dirty="0">
                <a:latin typeface="Arial"/>
                <a:cs typeface="Arial"/>
              </a:rPr>
              <a:t>с</a:t>
            </a:r>
            <a:r>
              <a:rPr sz="750" b="1" spc="-140" dirty="0">
                <a:latin typeface="Arial"/>
                <a:cs typeface="Arial"/>
              </a:rPr>
              <a:t>т</a:t>
            </a:r>
            <a:r>
              <a:rPr sz="750" b="1" spc="-150" dirty="0">
                <a:latin typeface="Arial"/>
                <a:cs typeface="Arial"/>
              </a:rPr>
              <a:t>е</a:t>
            </a:r>
            <a:r>
              <a:rPr sz="750" b="1" spc="-225" dirty="0">
                <a:latin typeface="Arial"/>
                <a:cs typeface="Arial"/>
              </a:rPr>
              <a:t>мы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5866896" y="1559571"/>
            <a:ext cx="1813560" cy="323215"/>
            <a:chOff x="5866896" y="1559571"/>
            <a:chExt cx="1813560" cy="323215"/>
          </a:xfrm>
        </p:grpSpPr>
        <p:sp>
          <p:nvSpPr>
            <p:cNvPr id="55" name="object 55"/>
            <p:cNvSpPr/>
            <p:nvPr/>
          </p:nvSpPr>
          <p:spPr>
            <a:xfrm>
              <a:off x="5870706" y="1563381"/>
              <a:ext cx="875030" cy="315595"/>
            </a:xfrm>
            <a:custGeom>
              <a:avLst/>
              <a:gdLst/>
              <a:ahLst/>
              <a:cxnLst/>
              <a:rect l="l" t="t" r="r" b="b"/>
              <a:pathLst>
                <a:path w="875029" h="315594">
                  <a:moveTo>
                    <a:pt x="0" y="0"/>
                  </a:moveTo>
                  <a:lnTo>
                    <a:pt x="874942" y="0"/>
                  </a:lnTo>
                  <a:lnTo>
                    <a:pt x="874942" y="315424"/>
                  </a:lnTo>
                  <a:lnTo>
                    <a:pt x="0" y="315424"/>
                  </a:lnTo>
                  <a:lnTo>
                    <a:pt x="0" y="0"/>
                  </a:lnTo>
                </a:path>
              </a:pathLst>
            </a:custGeom>
            <a:ln w="718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805474" y="1563381"/>
              <a:ext cx="874394" cy="315595"/>
            </a:xfrm>
            <a:custGeom>
              <a:avLst/>
              <a:gdLst/>
              <a:ahLst/>
              <a:cxnLst/>
              <a:rect l="l" t="t" r="r" b="b"/>
              <a:pathLst>
                <a:path w="874395" h="315594">
                  <a:moveTo>
                    <a:pt x="874375" y="0"/>
                  </a:moveTo>
                  <a:lnTo>
                    <a:pt x="0" y="0"/>
                  </a:lnTo>
                  <a:lnTo>
                    <a:pt x="0" y="315424"/>
                  </a:lnTo>
                  <a:lnTo>
                    <a:pt x="874375" y="315424"/>
                  </a:lnTo>
                  <a:lnTo>
                    <a:pt x="874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6966834" y="1576566"/>
            <a:ext cx="550545" cy="27051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29845">
              <a:lnSpc>
                <a:spcPct val="109300"/>
              </a:lnSpc>
              <a:spcBef>
                <a:spcPts val="55"/>
              </a:spcBef>
            </a:pPr>
            <a:r>
              <a:rPr sz="750" b="1" spc="-170" dirty="0">
                <a:latin typeface="Arial"/>
                <a:cs typeface="Arial"/>
              </a:rPr>
              <a:t>Развертывание </a:t>
            </a:r>
            <a:r>
              <a:rPr sz="750" b="1" spc="-165" dirty="0">
                <a:latin typeface="Arial"/>
                <a:cs typeface="Arial"/>
              </a:rPr>
              <a:t> </a:t>
            </a:r>
            <a:r>
              <a:rPr sz="750" b="1" spc="-150" dirty="0">
                <a:latin typeface="Arial"/>
                <a:cs typeface="Arial"/>
              </a:rPr>
              <a:t>с</a:t>
            </a:r>
            <a:r>
              <a:rPr sz="750" b="1" spc="-185" dirty="0">
                <a:latin typeface="Arial"/>
                <a:cs typeface="Arial"/>
              </a:rPr>
              <a:t>и</a:t>
            </a:r>
            <a:r>
              <a:rPr sz="750" b="1" spc="-160" dirty="0">
                <a:latin typeface="Arial"/>
                <a:cs typeface="Arial"/>
              </a:rPr>
              <a:t>стем</a:t>
            </a:r>
            <a:r>
              <a:rPr sz="750" b="1" spc="-240" dirty="0">
                <a:latin typeface="Arial"/>
                <a:cs typeface="Arial"/>
              </a:rPr>
              <a:t>ы</a:t>
            </a:r>
            <a:r>
              <a:rPr sz="750" b="1" spc="-70" dirty="0">
                <a:latin typeface="Arial"/>
                <a:cs typeface="Arial"/>
              </a:rPr>
              <a:t> </a:t>
            </a:r>
            <a:r>
              <a:rPr sz="750" b="1" spc="-175" dirty="0">
                <a:latin typeface="Arial"/>
                <a:cs typeface="Arial"/>
              </a:rPr>
              <a:t>в</a:t>
            </a:r>
            <a:r>
              <a:rPr sz="750" b="1" spc="-80" dirty="0">
                <a:latin typeface="Arial"/>
                <a:cs typeface="Arial"/>
              </a:rPr>
              <a:t> </a:t>
            </a:r>
            <a:r>
              <a:rPr sz="750" b="1" spc="-185" dirty="0">
                <a:latin typeface="Arial"/>
                <a:cs typeface="Arial"/>
              </a:rPr>
              <a:t>ц</a:t>
            </a:r>
            <a:r>
              <a:rPr sz="750" b="1" spc="-150" dirty="0">
                <a:latin typeface="Arial"/>
                <a:cs typeface="Arial"/>
              </a:rPr>
              <a:t>е</a:t>
            </a:r>
            <a:r>
              <a:rPr sz="750" b="1" spc="-180" dirty="0">
                <a:latin typeface="Arial"/>
                <a:cs typeface="Arial"/>
              </a:rPr>
              <a:t>л</a:t>
            </a:r>
            <a:r>
              <a:rPr sz="750" b="1" spc="-175" dirty="0">
                <a:latin typeface="Arial"/>
                <a:cs typeface="Arial"/>
              </a:rPr>
              <a:t>о</a:t>
            </a:r>
            <a:r>
              <a:rPr sz="750" b="1" spc="-210" dirty="0">
                <a:latin typeface="Arial"/>
                <a:cs typeface="Arial"/>
              </a:rPr>
              <a:t>м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6801663" y="1559571"/>
            <a:ext cx="1813560" cy="323215"/>
            <a:chOff x="6801663" y="1559571"/>
            <a:chExt cx="1813560" cy="323215"/>
          </a:xfrm>
        </p:grpSpPr>
        <p:sp>
          <p:nvSpPr>
            <p:cNvPr id="59" name="object 59"/>
            <p:cNvSpPr/>
            <p:nvPr/>
          </p:nvSpPr>
          <p:spPr>
            <a:xfrm>
              <a:off x="6805473" y="1563381"/>
              <a:ext cx="875030" cy="315595"/>
            </a:xfrm>
            <a:custGeom>
              <a:avLst/>
              <a:gdLst/>
              <a:ahLst/>
              <a:cxnLst/>
              <a:rect l="l" t="t" r="r" b="b"/>
              <a:pathLst>
                <a:path w="875029" h="315594">
                  <a:moveTo>
                    <a:pt x="0" y="0"/>
                  </a:moveTo>
                  <a:lnTo>
                    <a:pt x="874426" y="0"/>
                  </a:lnTo>
                  <a:lnTo>
                    <a:pt x="874426" y="315424"/>
                  </a:lnTo>
                  <a:lnTo>
                    <a:pt x="0" y="315424"/>
                  </a:lnTo>
                  <a:lnTo>
                    <a:pt x="0" y="0"/>
                  </a:lnTo>
                </a:path>
              </a:pathLst>
            </a:custGeom>
            <a:ln w="718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739983" y="1563381"/>
              <a:ext cx="875030" cy="315595"/>
            </a:xfrm>
            <a:custGeom>
              <a:avLst/>
              <a:gdLst/>
              <a:ahLst/>
              <a:cxnLst/>
              <a:rect l="l" t="t" r="r" b="b"/>
              <a:pathLst>
                <a:path w="875029" h="315594">
                  <a:moveTo>
                    <a:pt x="875019" y="0"/>
                  </a:moveTo>
                  <a:lnTo>
                    <a:pt x="0" y="0"/>
                  </a:lnTo>
                  <a:lnTo>
                    <a:pt x="0" y="315424"/>
                  </a:lnTo>
                  <a:lnTo>
                    <a:pt x="875019" y="315424"/>
                  </a:lnTo>
                  <a:lnTo>
                    <a:pt x="875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7837908" y="1576566"/>
            <a:ext cx="674370" cy="27051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16510">
              <a:lnSpc>
                <a:spcPct val="109300"/>
              </a:lnSpc>
              <a:spcBef>
                <a:spcPts val="55"/>
              </a:spcBef>
            </a:pPr>
            <a:r>
              <a:rPr sz="750" b="1" spc="-165" dirty="0">
                <a:latin typeface="Arial"/>
                <a:cs typeface="Arial"/>
              </a:rPr>
              <a:t>За</a:t>
            </a:r>
            <a:r>
              <a:rPr sz="750" b="1" spc="-185" dirty="0">
                <a:latin typeface="Arial"/>
                <a:cs typeface="Arial"/>
              </a:rPr>
              <a:t>в</a:t>
            </a:r>
            <a:r>
              <a:rPr sz="750" b="1" spc="-155" dirty="0">
                <a:latin typeface="Arial"/>
                <a:cs typeface="Arial"/>
              </a:rPr>
              <a:t>е</a:t>
            </a:r>
            <a:r>
              <a:rPr sz="750" b="1" spc="-175" dirty="0">
                <a:latin typeface="Arial"/>
                <a:cs typeface="Arial"/>
              </a:rPr>
              <a:t>р</a:t>
            </a:r>
            <a:r>
              <a:rPr sz="750" b="1" spc="-265" dirty="0">
                <a:latin typeface="Arial"/>
                <a:cs typeface="Arial"/>
              </a:rPr>
              <a:t>ш</a:t>
            </a:r>
            <a:r>
              <a:rPr sz="750" b="1" spc="-165" dirty="0">
                <a:latin typeface="Arial"/>
                <a:cs typeface="Arial"/>
              </a:rPr>
              <a:t>ен</a:t>
            </a:r>
            <a:r>
              <a:rPr sz="750" b="1" spc="-185" dirty="0">
                <a:latin typeface="Arial"/>
                <a:cs typeface="Arial"/>
              </a:rPr>
              <a:t>и</a:t>
            </a:r>
            <a:r>
              <a:rPr sz="750" b="1" spc="-155" dirty="0">
                <a:latin typeface="Arial"/>
                <a:cs typeface="Arial"/>
              </a:rPr>
              <a:t>е</a:t>
            </a:r>
            <a:r>
              <a:rPr sz="750" b="1" spc="-80" dirty="0">
                <a:latin typeface="Arial"/>
                <a:cs typeface="Arial"/>
              </a:rPr>
              <a:t> </a:t>
            </a:r>
            <a:r>
              <a:rPr sz="750" b="1" spc="-170" dirty="0">
                <a:latin typeface="Arial"/>
                <a:cs typeface="Arial"/>
              </a:rPr>
              <a:t>п</a:t>
            </a:r>
            <a:r>
              <a:rPr sz="750" b="1" spc="-175" dirty="0">
                <a:latin typeface="Arial"/>
                <a:cs typeface="Arial"/>
              </a:rPr>
              <a:t>ро</a:t>
            </a:r>
            <a:r>
              <a:rPr sz="750" b="1" spc="-155" dirty="0">
                <a:latin typeface="Arial"/>
                <a:cs typeface="Arial"/>
              </a:rPr>
              <a:t>е</a:t>
            </a:r>
            <a:r>
              <a:rPr sz="750" b="1" spc="-145" dirty="0">
                <a:latin typeface="Arial"/>
                <a:cs typeface="Arial"/>
              </a:rPr>
              <a:t>к</a:t>
            </a:r>
            <a:r>
              <a:rPr sz="750" b="1" spc="-125" dirty="0">
                <a:latin typeface="Arial"/>
                <a:cs typeface="Arial"/>
              </a:rPr>
              <a:t>та  и</a:t>
            </a:r>
            <a:r>
              <a:rPr sz="750" b="1" spc="-85" dirty="0">
                <a:latin typeface="Arial"/>
                <a:cs typeface="Arial"/>
              </a:rPr>
              <a:t> </a:t>
            </a:r>
            <a:r>
              <a:rPr sz="750" b="1" spc="-165" dirty="0">
                <a:latin typeface="Arial"/>
                <a:cs typeface="Arial"/>
              </a:rPr>
              <a:t>анал</a:t>
            </a:r>
            <a:r>
              <a:rPr sz="750" b="1" spc="-185" dirty="0">
                <a:latin typeface="Arial"/>
                <a:cs typeface="Arial"/>
              </a:rPr>
              <a:t>и</a:t>
            </a:r>
            <a:r>
              <a:rPr sz="750" b="1" spc="-140" dirty="0">
                <a:latin typeface="Arial"/>
                <a:cs typeface="Arial"/>
              </a:rPr>
              <a:t>з</a:t>
            </a:r>
            <a:r>
              <a:rPr sz="750" b="1" spc="-80" dirty="0">
                <a:latin typeface="Arial"/>
                <a:cs typeface="Arial"/>
              </a:rPr>
              <a:t> </a:t>
            </a:r>
            <a:r>
              <a:rPr sz="750" b="1" spc="-175" dirty="0">
                <a:latin typeface="Arial"/>
                <a:cs typeface="Arial"/>
              </a:rPr>
              <a:t>р</a:t>
            </a:r>
            <a:r>
              <a:rPr sz="750" b="1" spc="-160" dirty="0">
                <a:latin typeface="Arial"/>
                <a:cs typeface="Arial"/>
              </a:rPr>
              <a:t>езул</a:t>
            </a:r>
            <a:r>
              <a:rPr sz="750" b="1" spc="-185" dirty="0">
                <a:latin typeface="Arial"/>
                <a:cs typeface="Arial"/>
              </a:rPr>
              <a:t>ь</a:t>
            </a:r>
            <a:r>
              <a:rPr sz="750" b="1" spc="-145" dirty="0">
                <a:latin typeface="Arial"/>
                <a:cs typeface="Arial"/>
              </a:rPr>
              <a:t>тат</a:t>
            </a:r>
            <a:r>
              <a:rPr sz="750" b="1" spc="-175" dirty="0">
                <a:latin typeface="Arial"/>
                <a:cs typeface="Arial"/>
              </a:rPr>
              <a:t>ов</a:t>
            </a:r>
            <a:endParaRPr sz="75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739983" y="1563381"/>
            <a:ext cx="875030" cy="315595"/>
          </a:xfrm>
          <a:custGeom>
            <a:avLst/>
            <a:gdLst/>
            <a:ahLst/>
            <a:cxnLst/>
            <a:rect l="l" t="t" r="r" b="b"/>
            <a:pathLst>
              <a:path w="875029" h="315594">
                <a:moveTo>
                  <a:pt x="0" y="0"/>
                </a:moveTo>
                <a:lnTo>
                  <a:pt x="874942" y="0"/>
                </a:lnTo>
                <a:lnTo>
                  <a:pt x="874942" y="315424"/>
                </a:lnTo>
                <a:lnTo>
                  <a:pt x="0" y="315424"/>
                </a:lnTo>
                <a:lnTo>
                  <a:pt x="0" y="0"/>
                </a:lnTo>
              </a:path>
            </a:pathLst>
          </a:custGeom>
          <a:ln w="718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5428142" y="1079211"/>
            <a:ext cx="833119" cy="27305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241935">
              <a:lnSpc>
                <a:spcPct val="103299"/>
              </a:lnSpc>
              <a:spcBef>
                <a:spcPts val="65"/>
              </a:spcBef>
            </a:pPr>
            <a:r>
              <a:rPr sz="800" b="1" spc="-204" dirty="0">
                <a:latin typeface="Arial"/>
                <a:cs typeface="Arial"/>
              </a:rPr>
              <a:t>Внедрение </a:t>
            </a:r>
            <a:r>
              <a:rPr sz="800" b="1" spc="-200" dirty="0">
                <a:latin typeface="Arial"/>
                <a:cs typeface="Arial"/>
              </a:rPr>
              <a:t> </a:t>
            </a:r>
            <a:r>
              <a:rPr sz="800" b="1" spc="-210" dirty="0">
                <a:latin typeface="Arial"/>
                <a:cs typeface="Arial"/>
              </a:rPr>
              <a:t>и</a:t>
            </a:r>
            <a:r>
              <a:rPr sz="800" b="1" spc="-204" dirty="0">
                <a:latin typeface="Arial"/>
                <a:cs typeface="Arial"/>
              </a:rPr>
              <a:t>н</a:t>
            </a:r>
            <a:r>
              <a:rPr sz="800" b="1" spc="-305" dirty="0">
                <a:latin typeface="Arial"/>
                <a:cs typeface="Arial"/>
              </a:rPr>
              <a:t>ф</a:t>
            </a:r>
            <a:r>
              <a:rPr sz="800" b="1" spc="-210" dirty="0">
                <a:latin typeface="Arial"/>
                <a:cs typeface="Arial"/>
              </a:rPr>
              <a:t>ор</a:t>
            </a:r>
            <a:r>
              <a:rPr sz="800" b="1" spc="-245" dirty="0">
                <a:latin typeface="Arial"/>
                <a:cs typeface="Arial"/>
              </a:rPr>
              <a:t>м</a:t>
            </a:r>
            <a:r>
              <a:rPr sz="800" b="1" spc="-180" dirty="0">
                <a:latin typeface="Arial"/>
                <a:cs typeface="Arial"/>
              </a:rPr>
              <a:t>а</a:t>
            </a:r>
            <a:r>
              <a:rPr sz="800" b="1" spc="-210" dirty="0">
                <a:latin typeface="Arial"/>
                <a:cs typeface="Arial"/>
              </a:rPr>
              <a:t>цио</a:t>
            </a:r>
            <a:r>
              <a:rPr sz="800" b="1" spc="-204" dirty="0">
                <a:latin typeface="Arial"/>
                <a:cs typeface="Arial"/>
              </a:rPr>
              <a:t>нн</a:t>
            </a:r>
            <a:r>
              <a:rPr sz="800" b="1" spc="-210" dirty="0">
                <a:latin typeface="Arial"/>
                <a:cs typeface="Arial"/>
              </a:rPr>
              <a:t>о</a:t>
            </a:r>
            <a:r>
              <a:rPr sz="800" b="1" spc="-200" dirty="0">
                <a:latin typeface="Arial"/>
                <a:cs typeface="Arial"/>
              </a:rPr>
              <a:t>й</a:t>
            </a:r>
            <a:r>
              <a:rPr sz="800" b="1" spc="-100" dirty="0">
                <a:latin typeface="Arial"/>
                <a:cs typeface="Arial"/>
              </a:rPr>
              <a:t> </a:t>
            </a:r>
            <a:r>
              <a:rPr sz="800" b="1" spc="-180" dirty="0">
                <a:latin typeface="Arial"/>
                <a:cs typeface="Arial"/>
              </a:rPr>
              <a:t>с</a:t>
            </a:r>
            <a:r>
              <a:rPr sz="800" b="1" spc="-210" dirty="0">
                <a:latin typeface="Arial"/>
                <a:cs typeface="Arial"/>
              </a:rPr>
              <a:t>и</a:t>
            </a:r>
            <a:r>
              <a:rPr sz="800" b="1" spc="-175" dirty="0">
                <a:latin typeface="Arial"/>
                <a:cs typeface="Arial"/>
              </a:rPr>
              <a:t>сте</a:t>
            </a:r>
            <a:r>
              <a:rPr sz="800" b="1" spc="-245" dirty="0">
                <a:latin typeface="Arial"/>
                <a:cs typeface="Arial"/>
              </a:rPr>
              <a:t>м</a:t>
            </a:r>
            <a:r>
              <a:rPr sz="800" b="1" spc="-280" dirty="0">
                <a:latin typeface="Arial"/>
                <a:cs typeface="Arial"/>
              </a:rPr>
              <a:t>ы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416929" y="1063289"/>
            <a:ext cx="5870575" cy="3660140"/>
            <a:chOff x="416929" y="1063289"/>
            <a:chExt cx="5870575" cy="3660140"/>
          </a:xfrm>
        </p:grpSpPr>
        <p:sp>
          <p:nvSpPr>
            <p:cNvPr id="65" name="object 65"/>
            <p:cNvSpPr/>
            <p:nvPr/>
          </p:nvSpPr>
          <p:spPr>
            <a:xfrm>
              <a:off x="5408608" y="1067099"/>
              <a:ext cx="875030" cy="316865"/>
            </a:xfrm>
            <a:custGeom>
              <a:avLst/>
              <a:gdLst/>
              <a:ahLst/>
              <a:cxnLst/>
              <a:rect l="l" t="t" r="r" b="b"/>
              <a:pathLst>
                <a:path w="875029" h="316865">
                  <a:moveTo>
                    <a:pt x="0" y="0"/>
                  </a:moveTo>
                  <a:lnTo>
                    <a:pt x="874942" y="0"/>
                  </a:lnTo>
                  <a:lnTo>
                    <a:pt x="874942" y="316501"/>
                  </a:lnTo>
                  <a:lnTo>
                    <a:pt x="0" y="316501"/>
                  </a:lnTo>
                  <a:lnTo>
                    <a:pt x="0" y="0"/>
                  </a:lnTo>
                </a:path>
              </a:pathLst>
            </a:custGeom>
            <a:ln w="718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17882" y="3944110"/>
              <a:ext cx="509905" cy="778510"/>
            </a:xfrm>
            <a:custGeom>
              <a:avLst/>
              <a:gdLst/>
              <a:ahLst/>
              <a:cxnLst/>
              <a:rect l="l" t="t" r="r" b="b"/>
              <a:pathLst>
                <a:path w="509905" h="778510">
                  <a:moveTo>
                    <a:pt x="0" y="777979"/>
                  </a:moveTo>
                  <a:lnTo>
                    <a:pt x="509797" y="777979"/>
                  </a:lnTo>
                  <a:lnTo>
                    <a:pt x="509797" y="0"/>
                  </a:lnTo>
                  <a:lnTo>
                    <a:pt x="0" y="0"/>
                  </a:lnTo>
                  <a:lnTo>
                    <a:pt x="0" y="7779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599933" y="4088382"/>
            <a:ext cx="136525" cy="488315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50" dirty="0">
                <a:latin typeface="Microsoft Sans Serif"/>
                <a:cs typeface="Microsoft Sans Serif"/>
              </a:rPr>
              <a:t>Ко</a:t>
            </a:r>
            <a:r>
              <a:rPr sz="750" spc="-5" dirty="0">
                <a:latin typeface="Microsoft Sans Serif"/>
                <a:cs typeface="Microsoft Sans Serif"/>
              </a:rPr>
              <a:t>мпа</a:t>
            </a:r>
            <a:r>
              <a:rPr sz="750" dirty="0">
                <a:latin typeface="Microsoft Sans Serif"/>
                <a:cs typeface="Microsoft Sans Serif"/>
              </a:rPr>
              <a:t>н</a:t>
            </a:r>
            <a:r>
              <a:rPr sz="750" spc="-5" dirty="0">
                <a:latin typeface="Microsoft Sans Serif"/>
                <a:cs typeface="Microsoft Sans Serif"/>
              </a:rPr>
              <a:t>и</a:t>
            </a:r>
            <a:r>
              <a:rPr sz="750" dirty="0">
                <a:latin typeface="Microsoft Sans Serif"/>
                <a:cs typeface="Microsoft Sans Serif"/>
              </a:rPr>
              <a:t>я</a:t>
            </a:r>
            <a:endParaRPr sz="750">
              <a:latin typeface="Microsoft Sans Serif"/>
              <a:cs typeface="Microsoft Sans Serif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947240" y="5435462"/>
            <a:ext cx="509905" cy="778510"/>
          </a:xfrm>
          <a:custGeom>
            <a:avLst/>
            <a:gdLst/>
            <a:ahLst/>
            <a:cxnLst/>
            <a:rect l="l" t="t" r="r" b="b"/>
            <a:pathLst>
              <a:path w="509905" h="778510">
                <a:moveTo>
                  <a:pt x="0" y="777979"/>
                </a:moveTo>
                <a:lnTo>
                  <a:pt x="509797" y="777979"/>
                </a:lnTo>
                <a:lnTo>
                  <a:pt x="509797" y="0"/>
                </a:lnTo>
                <a:lnTo>
                  <a:pt x="0" y="0"/>
                </a:lnTo>
                <a:lnTo>
                  <a:pt x="0" y="77797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2069892" y="5494720"/>
            <a:ext cx="255904" cy="65913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13664" marR="5080" indent="-101600">
              <a:lnSpc>
                <a:spcPct val="104000"/>
              </a:lnSpc>
              <a:spcBef>
                <a:spcPts val="20"/>
              </a:spcBef>
            </a:pPr>
            <a:r>
              <a:rPr sz="750" spc="-5" dirty="0">
                <a:latin typeface="Microsoft Sans Serif"/>
                <a:cs typeface="Microsoft Sans Serif"/>
              </a:rPr>
              <a:t>Ге</a:t>
            </a:r>
            <a:r>
              <a:rPr sz="750" dirty="0">
                <a:latin typeface="Microsoft Sans Serif"/>
                <a:cs typeface="Microsoft Sans Serif"/>
              </a:rPr>
              <a:t>н</a:t>
            </a:r>
            <a:r>
              <a:rPr sz="750" spc="-5" dirty="0">
                <a:latin typeface="Microsoft Sans Serif"/>
                <a:cs typeface="Microsoft Sans Serif"/>
              </a:rPr>
              <a:t>ерал</a:t>
            </a:r>
            <a:r>
              <a:rPr sz="750" dirty="0">
                <a:latin typeface="Microsoft Sans Serif"/>
                <a:cs typeface="Microsoft Sans Serif"/>
              </a:rPr>
              <a:t>ьный  </a:t>
            </a:r>
            <a:r>
              <a:rPr sz="750" spc="10" dirty="0">
                <a:latin typeface="Microsoft Sans Serif"/>
                <a:cs typeface="Microsoft Sans Serif"/>
              </a:rPr>
              <a:t>директор</a:t>
            </a:r>
            <a:endParaRPr sz="750">
              <a:latin typeface="Microsoft Sans Serif"/>
              <a:cs typeface="Microsoft Sans Serif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182635" y="4916580"/>
            <a:ext cx="509905" cy="778510"/>
          </a:xfrm>
          <a:custGeom>
            <a:avLst/>
            <a:gdLst/>
            <a:ahLst/>
            <a:cxnLst/>
            <a:rect l="l" t="t" r="r" b="b"/>
            <a:pathLst>
              <a:path w="509905" h="778510">
                <a:moveTo>
                  <a:pt x="0" y="778195"/>
                </a:moveTo>
                <a:lnTo>
                  <a:pt x="509797" y="778195"/>
                </a:lnTo>
                <a:lnTo>
                  <a:pt x="509797" y="0"/>
                </a:lnTo>
                <a:lnTo>
                  <a:pt x="0" y="0"/>
                </a:lnTo>
                <a:lnTo>
                  <a:pt x="0" y="77819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1364517" y="5067209"/>
            <a:ext cx="136525" cy="476250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50" spc="5" dirty="0">
                <a:latin typeface="Microsoft Sans Serif"/>
                <a:cs typeface="Microsoft Sans Serif"/>
              </a:rPr>
              <a:t>Дирекция</a:t>
            </a:r>
            <a:endParaRPr sz="750">
              <a:latin typeface="Microsoft Sans Serif"/>
              <a:cs typeface="Microsoft Sans Serif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182635" y="3944110"/>
            <a:ext cx="509905" cy="778510"/>
          </a:xfrm>
          <a:custGeom>
            <a:avLst/>
            <a:gdLst/>
            <a:ahLst/>
            <a:cxnLst/>
            <a:rect l="l" t="t" r="r" b="b"/>
            <a:pathLst>
              <a:path w="509905" h="778510">
                <a:moveTo>
                  <a:pt x="0" y="777979"/>
                </a:moveTo>
                <a:lnTo>
                  <a:pt x="509797" y="777979"/>
                </a:lnTo>
                <a:lnTo>
                  <a:pt x="509797" y="0"/>
                </a:lnTo>
                <a:lnTo>
                  <a:pt x="0" y="0"/>
                </a:lnTo>
                <a:lnTo>
                  <a:pt x="0" y="77797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305075" y="4008647"/>
            <a:ext cx="255904" cy="64897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278765" marR="5080" indent="-266700">
              <a:lnSpc>
                <a:spcPct val="104099"/>
              </a:lnSpc>
              <a:spcBef>
                <a:spcPts val="20"/>
              </a:spcBef>
            </a:pPr>
            <a:r>
              <a:rPr sz="750" spc="-5" dirty="0">
                <a:latin typeface="Microsoft Sans Serif"/>
                <a:cs typeface="Microsoft Sans Serif"/>
              </a:rPr>
              <a:t>Департамент  </a:t>
            </a:r>
            <a:r>
              <a:rPr sz="750" spc="20" dirty="0">
                <a:latin typeface="Microsoft Sans Serif"/>
                <a:cs typeface="Microsoft Sans Serif"/>
              </a:rPr>
              <a:t>IT</a:t>
            </a:r>
            <a:endParaRPr sz="750">
              <a:latin typeface="Microsoft Sans Serif"/>
              <a:cs typeface="Microsoft Sans Serif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182635" y="2712087"/>
            <a:ext cx="509905" cy="1037590"/>
          </a:xfrm>
          <a:custGeom>
            <a:avLst/>
            <a:gdLst/>
            <a:ahLst/>
            <a:cxnLst/>
            <a:rect l="l" t="t" r="r" b="b"/>
            <a:pathLst>
              <a:path w="509905" h="1037589">
                <a:moveTo>
                  <a:pt x="0" y="1037329"/>
                </a:moveTo>
                <a:lnTo>
                  <a:pt x="509797" y="1037329"/>
                </a:lnTo>
                <a:lnTo>
                  <a:pt x="509797" y="0"/>
                </a:lnTo>
                <a:lnTo>
                  <a:pt x="0" y="0"/>
                </a:lnTo>
                <a:lnTo>
                  <a:pt x="0" y="103732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1305075" y="2771775"/>
            <a:ext cx="255904" cy="91630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 marR="5080" indent="132715">
              <a:lnSpc>
                <a:spcPct val="104099"/>
              </a:lnSpc>
              <a:spcBef>
                <a:spcPts val="20"/>
              </a:spcBef>
            </a:pPr>
            <a:r>
              <a:rPr sz="750" spc="10" dirty="0">
                <a:latin typeface="Microsoft Sans Serif"/>
                <a:cs typeface="Microsoft Sans Serif"/>
              </a:rPr>
              <a:t>Департамент </a:t>
            </a:r>
            <a:r>
              <a:rPr sz="750" spc="15" dirty="0">
                <a:latin typeface="Microsoft Sans Serif"/>
                <a:cs typeface="Microsoft Sans Serif"/>
              </a:rPr>
              <a:t> </a:t>
            </a:r>
            <a:r>
              <a:rPr sz="750" spc="10" dirty="0">
                <a:latin typeface="Microsoft Sans Serif"/>
                <a:cs typeface="Microsoft Sans Serif"/>
              </a:rPr>
              <a:t>телекоммуникаций</a:t>
            </a:r>
            <a:endParaRPr sz="750">
              <a:latin typeface="Microsoft Sans Serif"/>
              <a:cs typeface="Microsoft Sans Serif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947240" y="4462739"/>
            <a:ext cx="509905" cy="778510"/>
          </a:xfrm>
          <a:custGeom>
            <a:avLst/>
            <a:gdLst/>
            <a:ahLst/>
            <a:cxnLst/>
            <a:rect l="l" t="t" r="r" b="b"/>
            <a:pathLst>
              <a:path w="509905" h="778510">
                <a:moveTo>
                  <a:pt x="0" y="778195"/>
                </a:moveTo>
                <a:lnTo>
                  <a:pt x="509797" y="778195"/>
                </a:lnTo>
                <a:lnTo>
                  <a:pt x="509797" y="0"/>
                </a:lnTo>
                <a:lnTo>
                  <a:pt x="0" y="0"/>
                </a:lnTo>
                <a:lnTo>
                  <a:pt x="0" y="77819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2129334" y="4669490"/>
            <a:ext cx="136525" cy="364490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50" spc="15" dirty="0">
                <a:latin typeface="Microsoft Sans Serif"/>
                <a:cs typeface="Microsoft Sans Serif"/>
              </a:rPr>
              <a:t>Зам</a:t>
            </a:r>
            <a:r>
              <a:rPr sz="750" spc="-45" dirty="0">
                <a:latin typeface="Microsoft Sans Serif"/>
                <a:cs typeface="Microsoft Sans Serif"/>
              </a:rPr>
              <a:t> </a:t>
            </a:r>
            <a:r>
              <a:rPr sz="750" spc="-20" dirty="0">
                <a:latin typeface="Microsoft Sans Serif"/>
                <a:cs typeface="Microsoft Sans Serif"/>
              </a:rPr>
              <a:t>ГД</a:t>
            </a:r>
            <a:endParaRPr sz="750">
              <a:latin typeface="Microsoft Sans Serif"/>
              <a:cs typeface="Microsoft Sans Serif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924815" y="1962721"/>
            <a:ext cx="6024880" cy="3981450"/>
            <a:chOff x="924815" y="1962721"/>
            <a:chExt cx="6024880" cy="3981450"/>
          </a:xfrm>
        </p:grpSpPr>
        <p:sp>
          <p:nvSpPr>
            <p:cNvPr id="79" name="object 79"/>
            <p:cNvSpPr/>
            <p:nvPr/>
          </p:nvSpPr>
          <p:spPr>
            <a:xfrm>
              <a:off x="3287267" y="4634483"/>
              <a:ext cx="381000" cy="466725"/>
            </a:xfrm>
            <a:custGeom>
              <a:avLst/>
              <a:gdLst/>
              <a:ahLst/>
              <a:cxnLst/>
              <a:rect l="l" t="t" r="r" b="b"/>
              <a:pathLst>
                <a:path w="381000" h="466725">
                  <a:moveTo>
                    <a:pt x="0" y="466344"/>
                  </a:moveTo>
                  <a:lnTo>
                    <a:pt x="381000" y="466344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4663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525268" y="1967483"/>
              <a:ext cx="990600" cy="2895600"/>
            </a:xfrm>
            <a:custGeom>
              <a:avLst/>
              <a:gdLst/>
              <a:ahLst/>
              <a:cxnLst/>
              <a:rect l="l" t="t" r="r" b="b"/>
              <a:pathLst>
                <a:path w="990600" h="2895600">
                  <a:moveTo>
                    <a:pt x="0" y="2895599"/>
                  </a:moveTo>
                  <a:lnTo>
                    <a:pt x="761999" y="2895599"/>
                  </a:lnTo>
                </a:path>
                <a:path w="990600" h="2895600">
                  <a:moveTo>
                    <a:pt x="990599" y="0"/>
                  </a:moveTo>
                  <a:lnTo>
                    <a:pt x="990599" y="2666999"/>
                  </a:lnTo>
                </a:path>
              </a:pathLst>
            </a:custGeom>
            <a:ln w="914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125467" y="4634483"/>
              <a:ext cx="381000" cy="466725"/>
            </a:xfrm>
            <a:custGeom>
              <a:avLst/>
              <a:gdLst/>
              <a:ahLst/>
              <a:cxnLst/>
              <a:rect l="l" t="t" r="r" b="b"/>
              <a:pathLst>
                <a:path w="381000" h="466725">
                  <a:moveTo>
                    <a:pt x="0" y="466344"/>
                  </a:moveTo>
                  <a:lnTo>
                    <a:pt x="381000" y="466344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4663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27672" y="3230788"/>
              <a:ext cx="1019810" cy="2593975"/>
            </a:xfrm>
            <a:custGeom>
              <a:avLst/>
              <a:gdLst/>
              <a:ahLst/>
              <a:cxnLst/>
              <a:rect l="l" t="t" r="r" b="b"/>
              <a:pathLst>
                <a:path w="1019810" h="2593975">
                  <a:moveTo>
                    <a:pt x="1019567" y="2593655"/>
                  </a:moveTo>
                  <a:lnTo>
                    <a:pt x="924460" y="2593655"/>
                  </a:lnTo>
                  <a:lnTo>
                    <a:pt x="924460" y="1620976"/>
                  </a:lnTo>
                  <a:lnTo>
                    <a:pt x="1019567" y="1620976"/>
                  </a:lnTo>
                </a:path>
                <a:path w="1019810" h="2593975">
                  <a:moveTo>
                    <a:pt x="764817" y="2075019"/>
                  </a:moveTo>
                  <a:lnTo>
                    <a:pt x="892192" y="2075019"/>
                  </a:lnTo>
                </a:path>
                <a:path w="1019810" h="2593975">
                  <a:moveTo>
                    <a:pt x="254962" y="2075019"/>
                  </a:moveTo>
                  <a:lnTo>
                    <a:pt x="159855" y="2075019"/>
                  </a:lnTo>
                  <a:lnTo>
                    <a:pt x="159855" y="0"/>
                  </a:lnTo>
                  <a:lnTo>
                    <a:pt x="254962" y="0"/>
                  </a:lnTo>
                </a:path>
                <a:path w="1019810" h="2593975">
                  <a:moveTo>
                    <a:pt x="0" y="1102347"/>
                  </a:moveTo>
                  <a:lnTo>
                    <a:pt x="137777" y="1102347"/>
                  </a:lnTo>
                  <a:lnTo>
                    <a:pt x="139475" y="1093688"/>
                  </a:lnTo>
                  <a:lnTo>
                    <a:pt x="144570" y="1086760"/>
                  </a:lnTo>
                  <a:lnTo>
                    <a:pt x="151364" y="1082430"/>
                  </a:lnTo>
                  <a:lnTo>
                    <a:pt x="159855" y="1080698"/>
                  </a:lnTo>
                  <a:lnTo>
                    <a:pt x="167498" y="1082430"/>
                  </a:lnTo>
                  <a:lnTo>
                    <a:pt x="174291" y="1086760"/>
                  </a:lnTo>
                  <a:lnTo>
                    <a:pt x="179386" y="1093688"/>
                  </a:lnTo>
                  <a:lnTo>
                    <a:pt x="181085" y="1102347"/>
                  </a:lnTo>
                  <a:lnTo>
                    <a:pt x="254962" y="1102347"/>
                  </a:lnTo>
                </a:path>
              </a:pathLst>
            </a:custGeom>
            <a:ln w="5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563868" y="5472683"/>
              <a:ext cx="381000" cy="466725"/>
            </a:xfrm>
            <a:custGeom>
              <a:avLst/>
              <a:gdLst/>
              <a:ahLst/>
              <a:cxnLst/>
              <a:rect l="l" t="t" r="r" b="b"/>
              <a:pathLst>
                <a:path w="381000" h="466725">
                  <a:moveTo>
                    <a:pt x="0" y="466343"/>
                  </a:moveTo>
                  <a:lnTo>
                    <a:pt x="381000" y="466343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46634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6644131" y="5495950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5573267" y="5472684"/>
            <a:ext cx="381000" cy="466725"/>
          </a:xfrm>
          <a:custGeom>
            <a:avLst/>
            <a:gdLst/>
            <a:ahLst/>
            <a:cxnLst/>
            <a:rect l="l" t="t" r="r" b="b"/>
            <a:pathLst>
              <a:path w="381000" h="466725">
                <a:moveTo>
                  <a:pt x="0" y="466343"/>
                </a:moveTo>
                <a:lnTo>
                  <a:pt x="381000" y="466343"/>
                </a:lnTo>
                <a:lnTo>
                  <a:pt x="381000" y="0"/>
                </a:lnTo>
                <a:lnTo>
                  <a:pt x="0" y="0"/>
                </a:lnTo>
                <a:lnTo>
                  <a:pt x="0" y="46634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5653532" y="5495950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525267" y="5777484"/>
            <a:ext cx="2971800" cy="0"/>
          </a:xfrm>
          <a:custGeom>
            <a:avLst/>
            <a:gdLst/>
            <a:ahLst/>
            <a:cxnLst/>
            <a:rect l="l" t="t" r="r" b="b"/>
            <a:pathLst>
              <a:path w="2971800">
                <a:moveTo>
                  <a:pt x="0" y="0"/>
                </a:moveTo>
                <a:lnTo>
                  <a:pt x="2971799" y="0"/>
                </a:lnTo>
              </a:path>
            </a:pathLst>
          </a:custGeom>
          <a:ln w="9144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8" name="object 88"/>
          <p:cNvGrpSpPr/>
          <p:nvPr/>
        </p:nvGrpSpPr>
        <p:grpSpPr>
          <a:xfrm>
            <a:off x="3739705" y="1962721"/>
            <a:ext cx="2981325" cy="3819525"/>
            <a:chOff x="3739705" y="1962721"/>
            <a:chExt cx="2981325" cy="3819525"/>
          </a:xfrm>
        </p:grpSpPr>
        <p:sp>
          <p:nvSpPr>
            <p:cNvPr id="89" name="object 89"/>
            <p:cNvSpPr/>
            <p:nvPr/>
          </p:nvSpPr>
          <p:spPr>
            <a:xfrm>
              <a:off x="3744467" y="1967483"/>
              <a:ext cx="2971800" cy="2895600"/>
            </a:xfrm>
            <a:custGeom>
              <a:avLst/>
              <a:gdLst/>
              <a:ahLst/>
              <a:cxnLst/>
              <a:rect l="l" t="t" r="r" b="b"/>
              <a:pathLst>
                <a:path w="2971800" h="2895600">
                  <a:moveTo>
                    <a:pt x="0" y="2895599"/>
                  </a:moveTo>
                  <a:lnTo>
                    <a:pt x="381000" y="2895599"/>
                  </a:lnTo>
                </a:path>
                <a:path w="2971800" h="2895600">
                  <a:moveTo>
                    <a:pt x="609600" y="0"/>
                  </a:moveTo>
                  <a:lnTo>
                    <a:pt x="609600" y="1295400"/>
                  </a:lnTo>
                </a:path>
                <a:path w="2971800" h="2895600">
                  <a:moveTo>
                    <a:pt x="2057400" y="914400"/>
                  </a:moveTo>
                  <a:lnTo>
                    <a:pt x="2057400" y="2133599"/>
                  </a:lnTo>
                </a:path>
                <a:path w="2971800" h="2895600">
                  <a:moveTo>
                    <a:pt x="2971800" y="990600"/>
                  </a:moveTo>
                  <a:lnTo>
                    <a:pt x="2971800" y="2133599"/>
                  </a:lnTo>
                </a:path>
              </a:pathLst>
            </a:custGeom>
            <a:ln w="914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887467" y="3339083"/>
              <a:ext cx="381000" cy="466725"/>
            </a:xfrm>
            <a:custGeom>
              <a:avLst/>
              <a:gdLst/>
              <a:ahLst/>
              <a:cxnLst/>
              <a:rect l="l" t="t" r="r" b="b"/>
              <a:pathLst>
                <a:path w="381000" h="466725">
                  <a:moveTo>
                    <a:pt x="0" y="466344"/>
                  </a:moveTo>
                  <a:lnTo>
                    <a:pt x="381000" y="466344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4663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954267" y="5777483"/>
              <a:ext cx="609600" cy="0"/>
            </a:xfrm>
            <a:custGeom>
              <a:avLst/>
              <a:gdLst/>
              <a:ahLst/>
              <a:cxnLst/>
              <a:rect l="l" t="t" r="r" b="b"/>
              <a:pathLst>
                <a:path w="609600">
                  <a:moveTo>
                    <a:pt x="0" y="0"/>
                  </a:moveTo>
                  <a:lnTo>
                    <a:pt x="609600" y="0"/>
                  </a:lnTo>
                </a:path>
              </a:pathLst>
            </a:custGeom>
            <a:ln w="914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4967478" y="3361690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х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1758505" y="1886521"/>
            <a:ext cx="6867525" cy="1847850"/>
            <a:chOff x="1758505" y="1886521"/>
            <a:chExt cx="6867525" cy="1847850"/>
          </a:xfrm>
        </p:grpSpPr>
        <p:sp>
          <p:nvSpPr>
            <p:cNvPr id="94" name="object 94"/>
            <p:cNvSpPr/>
            <p:nvPr/>
          </p:nvSpPr>
          <p:spPr>
            <a:xfrm>
              <a:off x="1763267" y="1891283"/>
              <a:ext cx="3352800" cy="1676400"/>
            </a:xfrm>
            <a:custGeom>
              <a:avLst/>
              <a:gdLst/>
              <a:ahLst/>
              <a:cxnLst/>
              <a:rect l="l" t="t" r="r" b="b"/>
              <a:pathLst>
                <a:path w="3352800" h="1676400">
                  <a:moveTo>
                    <a:pt x="0" y="1676400"/>
                  </a:moveTo>
                  <a:lnTo>
                    <a:pt x="2362199" y="1676400"/>
                  </a:lnTo>
                </a:path>
                <a:path w="3352800" h="1676400">
                  <a:moveTo>
                    <a:pt x="3352800" y="0"/>
                  </a:moveTo>
                  <a:lnTo>
                    <a:pt x="3352800" y="1447800"/>
                  </a:lnTo>
                </a:path>
              </a:pathLst>
            </a:custGeom>
            <a:ln w="914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240267" y="3262883"/>
              <a:ext cx="381000" cy="466725"/>
            </a:xfrm>
            <a:custGeom>
              <a:avLst/>
              <a:gdLst/>
              <a:ahLst/>
              <a:cxnLst/>
              <a:rect l="l" t="t" r="r" b="b"/>
              <a:pathLst>
                <a:path w="381000" h="466725">
                  <a:moveTo>
                    <a:pt x="0" y="466344"/>
                  </a:moveTo>
                  <a:lnTo>
                    <a:pt x="381000" y="466344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4663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8320785" y="3285490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7478268" y="4101084"/>
            <a:ext cx="381000" cy="466725"/>
          </a:xfrm>
          <a:custGeom>
            <a:avLst/>
            <a:gdLst/>
            <a:ahLst/>
            <a:cxnLst/>
            <a:rect l="l" t="t" r="r" b="b"/>
            <a:pathLst>
              <a:path w="381000" h="466725">
                <a:moveTo>
                  <a:pt x="0" y="466344"/>
                </a:moveTo>
                <a:lnTo>
                  <a:pt x="381000" y="466344"/>
                </a:lnTo>
                <a:lnTo>
                  <a:pt x="381000" y="0"/>
                </a:lnTo>
                <a:lnTo>
                  <a:pt x="0" y="0"/>
                </a:lnTo>
                <a:lnTo>
                  <a:pt x="0" y="4663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7558785" y="4124070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х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1682305" y="1886521"/>
            <a:ext cx="6715125" cy="3219450"/>
            <a:chOff x="1682305" y="1886521"/>
            <a:chExt cx="6715125" cy="3219450"/>
          </a:xfrm>
        </p:grpSpPr>
        <p:sp>
          <p:nvSpPr>
            <p:cNvPr id="100" name="object 100"/>
            <p:cNvSpPr/>
            <p:nvPr/>
          </p:nvSpPr>
          <p:spPr>
            <a:xfrm>
              <a:off x="1687067" y="1891283"/>
              <a:ext cx="6705600" cy="2438400"/>
            </a:xfrm>
            <a:custGeom>
              <a:avLst/>
              <a:gdLst/>
              <a:ahLst/>
              <a:cxnLst/>
              <a:rect l="l" t="t" r="r" b="b"/>
              <a:pathLst>
                <a:path w="6705600" h="2438400">
                  <a:moveTo>
                    <a:pt x="3581400" y="1676400"/>
                  </a:moveTo>
                  <a:lnTo>
                    <a:pt x="6553200" y="1676400"/>
                  </a:lnTo>
                </a:path>
                <a:path w="6705600" h="2438400">
                  <a:moveTo>
                    <a:pt x="0" y="2438399"/>
                  </a:moveTo>
                  <a:lnTo>
                    <a:pt x="3124199" y="2438399"/>
                  </a:lnTo>
                </a:path>
                <a:path w="6705600" h="2438400">
                  <a:moveTo>
                    <a:pt x="6019800" y="2209799"/>
                  </a:moveTo>
                  <a:lnTo>
                    <a:pt x="6019800" y="1066800"/>
                  </a:lnTo>
                </a:path>
                <a:path w="6705600" h="2438400">
                  <a:moveTo>
                    <a:pt x="6705600" y="1371600"/>
                  </a:moveTo>
                  <a:lnTo>
                    <a:pt x="6705600" y="0"/>
                  </a:lnTo>
                </a:path>
              </a:pathLst>
            </a:custGeom>
            <a:ln w="914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887467" y="4101083"/>
              <a:ext cx="381000" cy="1000125"/>
            </a:xfrm>
            <a:custGeom>
              <a:avLst/>
              <a:gdLst/>
              <a:ahLst/>
              <a:cxnLst/>
              <a:rect l="l" t="t" r="r" b="b"/>
              <a:pathLst>
                <a:path w="381000" h="1000125">
                  <a:moveTo>
                    <a:pt x="0" y="466344"/>
                  </a:moveTo>
                  <a:lnTo>
                    <a:pt x="381000" y="466344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466344"/>
                  </a:lnTo>
                  <a:close/>
                </a:path>
                <a:path w="381000" h="1000125">
                  <a:moveTo>
                    <a:pt x="0" y="999744"/>
                  </a:moveTo>
                  <a:lnTo>
                    <a:pt x="381000" y="999744"/>
                  </a:lnTo>
                  <a:lnTo>
                    <a:pt x="381000" y="533400"/>
                  </a:lnTo>
                  <a:lnTo>
                    <a:pt x="0" y="533400"/>
                  </a:lnTo>
                  <a:lnTo>
                    <a:pt x="0" y="9997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4201667" y="3339084"/>
            <a:ext cx="381000" cy="46672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75"/>
              </a:spcBef>
            </a:pPr>
            <a:r>
              <a:rPr sz="2400" dirty="0">
                <a:latin typeface="Times New Roman"/>
                <a:cs typeface="Times New Roman"/>
              </a:rPr>
              <a:t>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478268" y="4634484"/>
            <a:ext cx="381000" cy="46672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80"/>
              </a:spcBef>
            </a:pPr>
            <a:r>
              <a:rPr sz="2400" dirty="0">
                <a:latin typeface="Times New Roman"/>
                <a:cs typeface="Times New Roman"/>
              </a:rPr>
              <a:t>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967478" y="4657470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х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4349305" y="3791521"/>
            <a:ext cx="3057525" cy="1076325"/>
            <a:chOff x="4349305" y="3791521"/>
            <a:chExt cx="3057525" cy="1076325"/>
          </a:xfrm>
        </p:grpSpPr>
        <p:sp>
          <p:nvSpPr>
            <p:cNvPr id="106" name="object 106"/>
            <p:cNvSpPr/>
            <p:nvPr/>
          </p:nvSpPr>
          <p:spPr>
            <a:xfrm>
              <a:off x="4354067" y="3796284"/>
              <a:ext cx="3048000" cy="1066800"/>
            </a:xfrm>
            <a:custGeom>
              <a:avLst/>
              <a:gdLst/>
              <a:ahLst/>
              <a:cxnLst/>
              <a:rect l="l" t="t" r="r" b="b"/>
              <a:pathLst>
                <a:path w="3048000" h="1066800">
                  <a:moveTo>
                    <a:pt x="914400" y="533400"/>
                  </a:moveTo>
                  <a:lnTo>
                    <a:pt x="1219200" y="533400"/>
                  </a:lnTo>
                </a:path>
                <a:path w="3048000" h="1066800">
                  <a:moveTo>
                    <a:pt x="152400" y="1066800"/>
                  </a:moveTo>
                  <a:lnTo>
                    <a:pt x="533400" y="1066800"/>
                  </a:lnTo>
                </a:path>
                <a:path w="3048000" h="1066800">
                  <a:moveTo>
                    <a:pt x="914400" y="1066800"/>
                  </a:moveTo>
                  <a:lnTo>
                    <a:pt x="3048000" y="1066800"/>
                  </a:lnTo>
                </a:path>
                <a:path w="3048000" h="1066800">
                  <a:moveTo>
                    <a:pt x="0" y="838200"/>
                  </a:moveTo>
                  <a:lnTo>
                    <a:pt x="0" y="76200"/>
                  </a:lnTo>
                </a:path>
                <a:path w="3048000" h="1066800">
                  <a:moveTo>
                    <a:pt x="685800" y="304800"/>
                  </a:moveTo>
                  <a:lnTo>
                    <a:pt x="685800" y="0"/>
                  </a:lnTo>
                </a:path>
              </a:pathLst>
            </a:custGeom>
            <a:ln w="914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573267" y="4101084"/>
              <a:ext cx="381000" cy="466725"/>
            </a:xfrm>
            <a:custGeom>
              <a:avLst/>
              <a:gdLst/>
              <a:ahLst/>
              <a:cxnLst/>
              <a:rect l="l" t="t" r="r" b="b"/>
              <a:pathLst>
                <a:path w="381000" h="466725">
                  <a:moveTo>
                    <a:pt x="0" y="466344"/>
                  </a:moveTo>
                  <a:lnTo>
                    <a:pt x="381000" y="466344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4663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3366896" y="4657470"/>
            <a:ext cx="1016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7190" algn="l"/>
                <a:tab pos="850900" algn="l"/>
              </a:tabLst>
            </a:pPr>
            <a:r>
              <a:rPr sz="2400" dirty="0">
                <a:latin typeface="Times New Roman"/>
                <a:cs typeface="Times New Roman"/>
              </a:rPr>
              <a:t>х	 	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967478" y="4124070"/>
            <a:ext cx="864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8500" algn="l"/>
              </a:tabLst>
            </a:pPr>
            <a:r>
              <a:rPr sz="2400" dirty="0">
                <a:latin typeface="Times New Roman"/>
                <a:cs typeface="Times New Roman"/>
              </a:rPr>
              <a:t>х	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6563868" y="4101084"/>
            <a:ext cx="381000" cy="466725"/>
          </a:xfrm>
          <a:custGeom>
            <a:avLst/>
            <a:gdLst/>
            <a:ahLst/>
            <a:cxnLst/>
            <a:rect l="l" t="t" r="r" b="b"/>
            <a:pathLst>
              <a:path w="381000" h="466725">
                <a:moveTo>
                  <a:pt x="0" y="466344"/>
                </a:moveTo>
                <a:lnTo>
                  <a:pt x="381000" y="466344"/>
                </a:lnTo>
                <a:lnTo>
                  <a:pt x="381000" y="0"/>
                </a:lnTo>
                <a:lnTo>
                  <a:pt x="0" y="0"/>
                </a:lnTo>
                <a:lnTo>
                  <a:pt x="0" y="4663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6644131" y="4124070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5801867" y="4329684"/>
            <a:ext cx="1676400" cy="1143000"/>
          </a:xfrm>
          <a:custGeom>
            <a:avLst/>
            <a:gdLst/>
            <a:ahLst/>
            <a:cxnLst/>
            <a:rect l="l" t="t" r="r" b="b"/>
            <a:pathLst>
              <a:path w="1676400" h="1143000">
                <a:moveTo>
                  <a:pt x="152400" y="0"/>
                </a:moveTo>
                <a:lnTo>
                  <a:pt x="762000" y="0"/>
                </a:lnTo>
              </a:path>
              <a:path w="1676400" h="1143000">
                <a:moveTo>
                  <a:pt x="1143000" y="0"/>
                </a:moveTo>
                <a:lnTo>
                  <a:pt x="1676400" y="0"/>
                </a:lnTo>
              </a:path>
              <a:path w="1676400" h="1143000">
                <a:moveTo>
                  <a:pt x="0" y="228600"/>
                </a:moveTo>
                <a:lnTo>
                  <a:pt x="0" y="1143000"/>
                </a:lnTo>
              </a:path>
              <a:path w="1676400" h="1143000">
                <a:moveTo>
                  <a:pt x="914400" y="228600"/>
                </a:moveTo>
                <a:lnTo>
                  <a:pt x="914400" y="1143000"/>
                </a:lnTo>
              </a:path>
            </a:pathLst>
          </a:custGeom>
          <a:ln w="9144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02785" y="227837"/>
            <a:ext cx="1143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Воп</a:t>
            </a:r>
            <a:r>
              <a:rPr sz="2800" dirty="0">
                <a:latin typeface="Times New Roman"/>
                <a:cs typeface="Times New Roman"/>
              </a:rPr>
              <a:t>р</a:t>
            </a:r>
            <a:r>
              <a:rPr sz="2800" spc="-5" dirty="0">
                <a:latin typeface="Times New Roman"/>
                <a:cs typeface="Times New Roman"/>
              </a:rPr>
              <a:t>ос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759" y="2001138"/>
            <a:ext cx="866648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Какой</a:t>
            </a:r>
            <a:r>
              <a:rPr sz="3200" spc="-15" dirty="0"/>
              <a:t> </a:t>
            </a:r>
            <a:r>
              <a:rPr sz="3200" spc="-5" dirty="0"/>
              <a:t>из</a:t>
            </a:r>
            <a:r>
              <a:rPr sz="3200" dirty="0"/>
              <a:t> </a:t>
            </a:r>
            <a:r>
              <a:rPr sz="3200" spc="-5" dirty="0"/>
              <a:t>ниже</a:t>
            </a:r>
            <a:r>
              <a:rPr sz="3200" dirty="0"/>
              <a:t> перечисленных</a:t>
            </a:r>
            <a:r>
              <a:rPr sz="3200" spc="-25" dirty="0"/>
              <a:t> </a:t>
            </a:r>
            <a:r>
              <a:rPr sz="3200" dirty="0"/>
              <a:t>этапов</a:t>
            </a:r>
            <a:r>
              <a:rPr sz="3200" spc="-25" dirty="0"/>
              <a:t> </a:t>
            </a:r>
            <a:r>
              <a:rPr sz="3200" spc="-5" dirty="0"/>
              <a:t>не</a:t>
            </a:r>
            <a:endParaRPr sz="3200"/>
          </a:p>
          <a:p>
            <a:pPr marL="12700">
              <a:lnSpc>
                <a:spcPct val="100000"/>
              </a:lnSpc>
              <a:tabLst>
                <a:tab pos="1033780" algn="l"/>
                <a:tab pos="8653145" algn="l"/>
              </a:tabLst>
            </a:pPr>
            <a:r>
              <a:rPr sz="3200" u="sng" dirty="0">
                <a:uFill>
                  <a:solidFill>
                    <a:srgbClr val="000000"/>
                  </a:solidFill>
                </a:uFill>
              </a:rPr>
              <a:t> 	является</a:t>
            </a:r>
            <a:r>
              <a:rPr sz="3200" u="sng" spc="-3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uFill>
                  <a:solidFill>
                    <a:srgbClr val="000000"/>
                  </a:solidFill>
                </a:uFill>
              </a:rPr>
              <a:t>декомпозицией:	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764540" y="3564635"/>
            <a:ext cx="6453505" cy="17818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508000" indent="-495934">
              <a:lnSpc>
                <a:spcPct val="100000"/>
              </a:lnSpc>
              <a:spcBef>
                <a:spcPts val="675"/>
              </a:spcBef>
              <a:buAutoNum type="alphaLcParenR"/>
              <a:tabLst>
                <a:tab pos="508000" algn="l"/>
                <a:tab pos="508634" algn="l"/>
              </a:tabLst>
            </a:pPr>
            <a:r>
              <a:rPr sz="2400" spc="-5" dirty="0">
                <a:latin typeface="Times New Roman"/>
                <a:cs typeface="Times New Roman"/>
              </a:rPr>
              <a:t>Определение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основных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результатов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поставки</a:t>
            </a:r>
            <a:endParaRPr sz="2400">
              <a:latin typeface="Times New Roman"/>
              <a:cs typeface="Times New Roman"/>
            </a:endParaRPr>
          </a:p>
          <a:p>
            <a:pPr marL="508000" indent="-495934">
              <a:lnSpc>
                <a:spcPct val="100000"/>
              </a:lnSpc>
              <a:spcBef>
                <a:spcPts val="580"/>
              </a:spcBef>
              <a:buAutoNum type="alphaLcParenR"/>
              <a:tabLst>
                <a:tab pos="508000" algn="l"/>
                <a:tab pos="508634" algn="l"/>
              </a:tabLst>
            </a:pPr>
            <a:r>
              <a:rPr sz="2400" spc="-5" dirty="0">
                <a:latin typeface="Times New Roman"/>
                <a:cs typeface="Times New Roman"/>
              </a:rPr>
              <a:t>Определение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пакетов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работ</a:t>
            </a:r>
            <a:endParaRPr sz="2400">
              <a:latin typeface="Times New Roman"/>
              <a:cs typeface="Times New Roman"/>
            </a:endParaRPr>
          </a:p>
          <a:p>
            <a:pPr marL="508000" indent="-495934">
              <a:lnSpc>
                <a:spcPct val="100000"/>
              </a:lnSpc>
              <a:spcBef>
                <a:spcPts val="575"/>
              </a:spcBef>
              <a:buAutoNum type="alphaLcParenR"/>
              <a:tabLst>
                <a:tab pos="508000" algn="l"/>
                <a:tab pos="508634" algn="l"/>
              </a:tabLst>
            </a:pPr>
            <a:r>
              <a:rPr sz="2400" spc="-5" dirty="0">
                <a:latin typeface="Times New Roman"/>
                <a:cs typeface="Times New Roman"/>
              </a:rPr>
              <a:t>Проверка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корректности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декомпозиции</a:t>
            </a:r>
            <a:endParaRPr sz="2400">
              <a:latin typeface="Times New Roman"/>
              <a:cs typeface="Times New Roman"/>
            </a:endParaRPr>
          </a:p>
          <a:p>
            <a:pPr marL="508000" indent="-495934">
              <a:lnSpc>
                <a:spcPct val="100000"/>
              </a:lnSpc>
              <a:spcBef>
                <a:spcPts val="580"/>
              </a:spcBef>
              <a:buAutoNum type="alphaLcParenR"/>
              <a:tabLst>
                <a:tab pos="508000" algn="l"/>
                <a:tab pos="508634" algn="l"/>
              </a:tabLst>
            </a:pPr>
            <a:r>
              <a:rPr sz="2400" spc="-5" dirty="0">
                <a:latin typeface="Times New Roman"/>
                <a:cs typeface="Times New Roman"/>
              </a:rPr>
              <a:t>Определение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стоимости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качества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086600" y="5759196"/>
            <a:ext cx="805180" cy="805180"/>
            <a:chOff x="7086600" y="5759196"/>
            <a:chExt cx="805180" cy="805180"/>
          </a:xfrm>
        </p:grpSpPr>
        <p:sp>
          <p:nvSpPr>
            <p:cNvPr id="6" name="object 6"/>
            <p:cNvSpPr/>
            <p:nvPr/>
          </p:nvSpPr>
          <p:spPr>
            <a:xfrm>
              <a:off x="7092695" y="5765292"/>
              <a:ext cx="792480" cy="792480"/>
            </a:xfrm>
            <a:custGeom>
              <a:avLst/>
              <a:gdLst/>
              <a:ahLst/>
              <a:cxnLst/>
              <a:rect l="l" t="t" r="r" b="b"/>
              <a:pathLst>
                <a:path w="792479" h="792479">
                  <a:moveTo>
                    <a:pt x="396239" y="0"/>
                  </a:moveTo>
                  <a:lnTo>
                    <a:pt x="302640" y="302704"/>
                  </a:lnTo>
                  <a:lnTo>
                    <a:pt x="0" y="302704"/>
                  </a:lnTo>
                  <a:lnTo>
                    <a:pt x="244855" y="489775"/>
                  </a:lnTo>
                  <a:lnTo>
                    <a:pt x="151383" y="792480"/>
                  </a:lnTo>
                  <a:lnTo>
                    <a:pt x="396239" y="605396"/>
                  </a:lnTo>
                  <a:lnTo>
                    <a:pt x="641096" y="792480"/>
                  </a:lnTo>
                  <a:lnTo>
                    <a:pt x="547624" y="489775"/>
                  </a:lnTo>
                  <a:lnTo>
                    <a:pt x="792479" y="302704"/>
                  </a:lnTo>
                  <a:lnTo>
                    <a:pt x="489838" y="302704"/>
                  </a:lnTo>
                  <a:lnTo>
                    <a:pt x="39623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92695" y="5765292"/>
              <a:ext cx="792480" cy="792480"/>
            </a:xfrm>
            <a:custGeom>
              <a:avLst/>
              <a:gdLst/>
              <a:ahLst/>
              <a:cxnLst/>
              <a:rect l="l" t="t" r="r" b="b"/>
              <a:pathLst>
                <a:path w="792479" h="792479">
                  <a:moveTo>
                    <a:pt x="0" y="302704"/>
                  </a:moveTo>
                  <a:lnTo>
                    <a:pt x="302640" y="302704"/>
                  </a:lnTo>
                  <a:lnTo>
                    <a:pt x="396239" y="0"/>
                  </a:lnTo>
                  <a:lnTo>
                    <a:pt x="489838" y="302704"/>
                  </a:lnTo>
                  <a:lnTo>
                    <a:pt x="792479" y="302704"/>
                  </a:lnTo>
                  <a:lnTo>
                    <a:pt x="547624" y="489775"/>
                  </a:lnTo>
                  <a:lnTo>
                    <a:pt x="641096" y="792480"/>
                  </a:lnTo>
                  <a:lnTo>
                    <a:pt x="396239" y="605396"/>
                  </a:lnTo>
                  <a:lnTo>
                    <a:pt x="151383" y="792480"/>
                  </a:lnTo>
                  <a:lnTo>
                    <a:pt x="244855" y="489775"/>
                  </a:lnTo>
                  <a:lnTo>
                    <a:pt x="0" y="30270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1459" y="188976"/>
            <a:ext cx="8712835" cy="1060450"/>
            <a:chOff x="251459" y="188976"/>
            <a:chExt cx="8712835" cy="1060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188976"/>
              <a:ext cx="8712708" cy="10602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3212" y="405408"/>
              <a:ext cx="586070" cy="5847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868" y="405384"/>
              <a:ext cx="620268" cy="61874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355975" y="2293366"/>
            <a:ext cx="5359400" cy="2079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СОВНЕТ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 </a:t>
            </a:r>
            <a:r>
              <a:rPr sz="2000" spc="-10" dirty="0">
                <a:latin typeface="Calibri"/>
                <a:cs typeface="Calibri"/>
              </a:rPr>
              <a:t>является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национальной,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российской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организацией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составе IPMA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Основана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1990</a:t>
            </a:r>
            <a:endParaRPr sz="2000">
              <a:latin typeface="Calibri"/>
              <a:cs typeface="Calibri"/>
            </a:endParaRPr>
          </a:p>
          <a:p>
            <a:pPr marL="355600" marR="1063625" indent="-342900">
              <a:lnSpc>
                <a:spcPct val="100000"/>
              </a:lnSpc>
              <a:spcBef>
                <a:spcPts val="4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Цель </a:t>
            </a:r>
            <a:r>
              <a:rPr sz="2000" dirty="0">
                <a:latin typeface="Calibri"/>
                <a:cs typeface="Calibri"/>
              </a:rPr>
              <a:t>- развитие </a:t>
            </a:r>
            <a:r>
              <a:rPr sz="2000" spc="-5" dirty="0">
                <a:latin typeface="Calibri"/>
                <a:cs typeface="Calibri"/>
              </a:rPr>
              <a:t>профессионального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Управления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Проектами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5" dirty="0">
                <a:latin typeface="Calibri"/>
                <a:cs typeface="Calibri"/>
              </a:rPr>
              <a:t> России.</a:t>
            </a:r>
            <a:endParaRPr sz="2000">
              <a:latin typeface="Calibri"/>
              <a:cs typeface="Calibri"/>
            </a:endParaRPr>
          </a:p>
          <a:p>
            <a:pPr marR="301625" algn="r">
              <a:lnSpc>
                <a:spcPct val="100000"/>
              </a:lnSpc>
              <a:spcBef>
                <a:spcPts val="1525"/>
              </a:spcBef>
            </a:pPr>
            <a:r>
              <a:rPr sz="1400" b="1" spc="-25" dirty="0">
                <a:solidFill>
                  <a:srgbClr val="3C23BB"/>
                </a:solidFill>
                <a:latin typeface="Calibri"/>
                <a:cs typeface="Calibri"/>
                <a:hlinkClick r:id="rId5"/>
              </a:rPr>
              <a:t>WWW.SOVNET.RU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4715" y="2276855"/>
            <a:ext cx="2631948" cy="378409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276600" y="4579620"/>
            <a:ext cx="5638800" cy="132143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2000" spc="-5" dirty="0">
                <a:latin typeface="Calibri"/>
                <a:cs typeface="Calibri"/>
              </a:rPr>
              <a:t>Стандарт</a:t>
            </a:r>
            <a:endParaRPr sz="2000">
              <a:latin typeface="Calibri"/>
              <a:cs typeface="Calibri"/>
            </a:endParaRPr>
          </a:p>
          <a:p>
            <a:pPr marL="511175" marR="502920" algn="ctr">
              <a:lnSpc>
                <a:spcPct val="100000"/>
              </a:lnSpc>
            </a:pPr>
            <a:r>
              <a:rPr sz="2000" b="1" i="1" dirty="0">
                <a:latin typeface="Calibri"/>
                <a:cs typeface="Calibri"/>
              </a:rPr>
              <a:t>Основы </a:t>
            </a:r>
            <a:r>
              <a:rPr sz="2000" b="1" i="1" spc="-5" dirty="0">
                <a:latin typeface="Calibri"/>
                <a:cs typeface="Calibri"/>
              </a:rPr>
              <a:t>профессиональных знаний </a:t>
            </a:r>
            <a:r>
              <a:rPr sz="2000" b="1" i="1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Национальные </a:t>
            </a:r>
            <a:r>
              <a:rPr sz="2000" i="1" dirty="0">
                <a:latin typeface="Calibri"/>
                <a:cs typeface="Calibri"/>
              </a:rPr>
              <a:t>требования </a:t>
            </a:r>
            <a:r>
              <a:rPr sz="2000" i="1" spc="-5" dirty="0">
                <a:latin typeface="Calibri"/>
                <a:cs typeface="Calibri"/>
              </a:rPr>
              <a:t>компетенции </a:t>
            </a:r>
            <a:r>
              <a:rPr sz="2000" i="1" spc="-44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специалистов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87854" y="1286636"/>
            <a:ext cx="4438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International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Project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Management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Association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27857" y="1717294"/>
            <a:ext cx="1828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Основана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1965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AFCC888-2EF4-4746-9769-9F49ABC1E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667000"/>
            <a:ext cx="8348980" cy="2401114"/>
          </a:xfrm>
        </p:spPr>
        <p:txBody>
          <a:bodyPr/>
          <a:lstStyle/>
          <a:p>
            <a:r>
              <a:rPr lang="ru-RU" sz="4800" dirty="0"/>
              <a:t>Благодарю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999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5545" y="217169"/>
            <a:ext cx="42373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>
                <a:latin typeface="Calibri"/>
                <a:cs typeface="Calibri"/>
              </a:rPr>
              <a:t>Уровни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сертификации</a:t>
            </a:r>
            <a:r>
              <a:rPr spc="4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IPMA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32" y="981455"/>
            <a:ext cx="7705344" cy="49286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3448" y="4507991"/>
            <a:ext cx="5760720" cy="98615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45"/>
              </a:spcBef>
            </a:pPr>
            <a:r>
              <a:rPr sz="2000" spc="-5" dirty="0">
                <a:latin typeface="Calibri"/>
                <a:cs typeface="Calibri"/>
              </a:rPr>
              <a:t>Стандарт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155"/>
              </a:lnSpc>
              <a:spcBef>
                <a:spcPts val="10"/>
              </a:spcBef>
            </a:pPr>
            <a:r>
              <a:rPr sz="1800" b="1" i="1" dirty="0">
                <a:latin typeface="Calibri"/>
                <a:cs typeface="Calibri"/>
              </a:rPr>
              <a:t>ANSI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PMI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PMBOK</a:t>
            </a:r>
            <a:r>
              <a:rPr sz="1800" b="1" i="1" spc="-7" baseline="25462" dirty="0">
                <a:latin typeface="Calibri"/>
                <a:cs typeface="Calibri"/>
              </a:rPr>
              <a:t>®</a:t>
            </a:r>
            <a:r>
              <a:rPr sz="1800" b="1" i="1" spc="434" baseline="25462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5th</a:t>
            </a:r>
            <a:r>
              <a:rPr sz="1800" b="1" i="1" spc="-10" dirty="0">
                <a:latin typeface="Calibri"/>
                <a:cs typeface="Calibri"/>
              </a:rPr>
              <a:t> Edition</a:t>
            </a:r>
            <a:r>
              <a:rPr sz="1800" b="1" i="1" dirty="0">
                <a:latin typeface="Calibri"/>
                <a:cs typeface="Calibri"/>
              </a:rPr>
              <a:t> (2012)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395"/>
              </a:lnSpc>
            </a:pPr>
            <a:r>
              <a:rPr sz="2000" i="1" spc="-5" dirty="0">
                <a:latin typeface="Calibri"/>
                <a:cs typeface="Calibri"/>
              </a:rPr>
              <a:t>Свод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знаний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в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области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управления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проектами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8183" y="188976"/>
            <a:ext cx="3101339" cy="7924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4611" y="2205227"/>
            <a:ext cx="2636520" cy="37429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11448" y="2060650"/>
            <a:ext cx="5658485" cy="17030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39700" indent="-127635">
              <a:lnSpc>
                <a:spcPct val="100000"/>
              </a:lnSpc>
              <a:spcBef>
                <a:spcPts val="340"/>
              </a:spcBef>
              <a:buSzPct val="95000"/>
              <a:buChar char="•"/>
              <a:tabLst>
                <a:tab pos="140335" algn="l"/>
              </a:tabLst>
            </a:pPr>
            <a:r>
              <a:rPr sz="2000" dirty="0">
                <a:latin typeface="Calibri"/>
                <a:cs typeface="Calibri"/>
              </a:rPr>
              <a:t>PMI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имеет </a:t>
            </a:r>
            <a:r>
              <a:rPr sz="2000" dirty="0">
                <a:latin typeface="Calibri"/>
                <a:cs typeface="Calibri"/>
              </a:rPr>
              <a:t>189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действующих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50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потенциальных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2000" spc="-25" dirty="0">
                <a:latin typeface="Calibri"/>
                <a:cs typeface="Calibri"/>
              </a:rPr>
              <a:t>отделения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(Chapters)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45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странах.</a:t>
            </a:r>
            <a:endParaRPr sz="2000">
              <a:latin typeface="Calibri"/>
              <a:cs typeface="Calibri"/>
            </a:endParaRPr>
          </a:p>
          <a:p>
            <a:pPr marL="139700" indent="-127635">
              <a:lnSpc>
                <a:spcPct val="100000"/>
              </a:lnSpc>
              <a:spcBef>
                <a:spcPts val="240"/>
              </a:spcBef>
              <a:buSzPct val="95000"/>
              <a:buFont typeface="Calibri"/>
              <a:buChar char="•"/>
              <a:tabLst>
                <a:tab pos="140335" algn="l"/>
              </a:tabLst>
            </a:pP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России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PMI</a:t>
            </a:r>
            <a:r>
              <a:rPr sz="2000" spc="-10" dirty="0">
                <a:latin typeface="Calibri"/>
                <a:cs typeface="Calibri"/>
              </a:rPr>
              <a:t> представлено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b="1" spc="-5" dirty="0">
                <a:latin typeface="Calibri"/>
                <a:cs typeface="Calibri"/>
              </a:rPr>
              <a:t>Московским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3C23BB"/>
                </a:solidFill>
                <a:latin typeface="Calibri"/>
                <a:cs typeface="Calibri"/>
                <a:hlinkClick r:id="rId4"/>
              </a:rPr>
              <a:t>www.pmi.ru,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spc="-5" dirty="0">
                <a:latin typeface="Calibri"/>
                <a:cs typeface="Calibri"/>
              </a:rPr>
              <a:t>Санкт-Петербургским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Красноярским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отделениями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86201" y="999235"/>
            <a:ext cx="3444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Project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Management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Institute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(PMI)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95929" y="1443608"/>
            <a:ext cx="29673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Основан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1969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году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США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2892" y="131444"/>
            <a:ext cx="40024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Calibri"/>
                <a:cs typeface="Calibri"/>
              </a:rPr>
              <a:t>Сертификация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IPMA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и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PMI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14312" y="671512"/>
          <a:ext cx="8653780" cy="5435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02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417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Уровни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сертификации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Уровень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Certified</a:t>
                      </a:r>
                      <a:r>
                        <a:rPr sz="1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Project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Management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Associate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Уровень C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Certified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Project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Manager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Уровень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B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Certified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Senior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Project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Manager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Уровень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Certified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Project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Director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PMP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Project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Management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Professional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2075" marR="767715">
                        <a:lnSpc>
                          <a:spcPct val="100000"/>
                        </a:lnSpc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CAPM</a:t>
                      </a:r>
                      <a:r>
                        <a:rPr sz="10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Certified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Associate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in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Project </a:t>
                      </a:r>
                      <a:r>
                        <a:rPr sz="1000" spc="-2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Management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2650">
                <a:tc>
                  <a:txBody>
                    <a:bodyPr/>
                    <a:lstStyle/>
                    <a:p>
                      <a:pPr marL="90805" marR="86233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бов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ния</a:t>
                      </a:r>
                      <a:r>
                        <a:rPr sz="11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к 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кандидатам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just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Уровень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0" dirty="0">
                          <a:latin typeface="Microsoft Sans Serif"/>
                          <a:cs typeface="Microsoft Sans Serif"/>
                        </a:rPr>
                        <a:t>–Высшее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образование,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базовые</a:t>
                      </a:r>
                      <a:r>
                        <a:rPr sz="1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знания.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91440" marR="92075" algn="just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Уровень C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- Высшее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образование,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опыт работы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проектах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года.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91440" marR="100965" algn="just">
                        <a:lnSpc>
                          <a:spcPct val="110000"/>
                        </a:lnSpc>
                        <a:spcBef>
                          <a:spcPts val="1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Уровень B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- Высшее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образование,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опыт работы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сложных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проектах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5 лет, 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из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них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3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года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 роли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руководителя проекта.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Уровень A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Высшее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образование,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способность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91440" marR="124460">
                        <a:lnSpc>
                          <a:spcPct val="100000"/>
                        </a:lnSpc>
                      </a:pP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координировать</a:t>
                      </a:r>
                      <a:r>
                        <a:rPr sz="10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комплекс</a:t>
                      </a:r>
                      <a:r>
                        <a:rPr sz="10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проектов,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опыт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работы</a:t>
                      </a:r>
                      <a:r>
                        <a:rPr sz="10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лет,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из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них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года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роли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менеджера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портфеля</a:t>
                      </a:r>
                      <a:r>
                        <a:rPr sz="10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проектов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компании </a:t>
                      </a:r>
                      <a:r>
                        <a:rPr sz="1000" spc="-2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0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менеджера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программы,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35433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PMP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35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часов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обучения</a:t>
                      </a:r>
                      <a:r>
                        <a:rPr sz="10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менее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4500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часов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работы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Управлению</a:t>
                      </a:r>
                      <a:r>
                        <a:rPr sz="10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проектами.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92075" marR="3543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CAPM</a:t>
                      </a:r>
                      <a:r>
                        <a:rPr sz="10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23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часа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обучения</a:t>
                      </a:r>
                      <a:r>
                        <a:rPr sz="10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менее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1500 </a:t>
                      </a:r>
                      <a:r>
                        <a:rPr sz="1000" spc="-2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часов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работы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Управлению</a:t>
                      </a:r>
                      <a:r>
                        <a:rPr sz="1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проектами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4639" y="838200"/>
            <a:ext cx="2584449" cy="7879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86545" y="786950"/>
            <a:ext cx="2617756" cy="9426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326" y="217169"/>
            <a:ext cx="44234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latin typeface="Calibri"/>
                <a:cs typeface="Calibri"/>
              </a:rPr>
              <a:t>Управление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проектами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(PMI)</a:t>
            </a:r>
          </a:p>
        </p:txBody>
      </p:sp>
      <p:sp>
        <p:nvSpPr>
          <p:cNvPr id="3" name="object 3"/>
          <p:cNvSpPr/>
          <p:nvPr/>
        </p:nvSpPr>
        <p:spPr>
          <a:xfrm>
            <a:off x="762762" y="1733550"/>
            <a:ext cx="2362200" cy="1295400"/>
          </a:xfrm>
          <a:custGeom>
            <a:avLst/>
            <a:gdLst/>
            <a:ahLst/>
            <a:cxnLst/>
            <a:rect l="l" t="t" r="r" b="b"/>
            <a:pathLst>
              <a:path w="2362200" h="1295400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900" y="0"/>
                </a:lnTo>
                <a:lnTo>
                  <a:pt x="2146300" y="0"/>
                </a:lnTo>
                <a:lnTo>
                  <a:pt x="2195808" y="5701"/>
                </a:lnTo>
                <a:lnTo>
                  <a:pt x="2241253" y="21941"/>
                </a:lnTo>
                <a:lnTo>
                  <a:pt x="2281340" y="47426"/>
                </a:lnTo>
                <a:lnTo>
                  <a:pt x="2314773" y="80859"/>
                </a:lnTo>
                <a:lnTo>
                  <a:pt x="2340258" y="120946"/>
                </a:lnTo>
                <a:lnTo>
                  <a:pt x="2356498" y="166391"/>
                </a:lnTo>
                <a:lnTo>
                  <a:pt x="2362200" y="215900"/>
                </a:lnTo>
                <a:lnTo>
                  <a:pt x="2362200" y="1079500"/>
                </a:lnTo>
                <a:lnTo>
                  <a:pt x="2356498" y="1129008"/>
                </a:lnTo>
                <a:lnTo>
                  <a:pt x="2340258" y="1174453"/>
                </a:lnTo>
                <a:lnTo>
                  <a:pt x="2314773" y="1214540"/>
                </a:lnTo>
                <a:lnTo>
                  <a:pt x="2281340" y="1247973"/>
                </a:lnTo>
                <a:lnTo>
                  <a:pt x="2241253" y="1273458"/>
                </a:lnTo>
                <a:lnTo>
                  <a:pt x="2195808" y="1289698"/>
                </a:lnTo>
                <a:lnTo>
                  <a:pt x="2146300" y="1295400"/>
                </a:lnTo>
                <a:lnTo>
                  <a:pt x="215900" y="1295400"/>
                </a:lnTo>
                <a:lnTo>
                  <a:pt x="166395" y="1289698"/>
                </a:lnTo>
                <a:lnTo>
                  <a:pt x="120951" y="1273458"/>
                </a:lnTo>
                <a:lnTo>
                  <a:pt x="80864" y="1247973"/>
                </a:lnTo>
                <a:lnTo>
                  <a:pt x="47430" y="1214540"/>
                </a:lnTo>
                <a:lnTo>
                  <a:pt x="21943" y="1174453"/>
                </a:lnTo>
                <a:lnTo>
                  <a:pt x="5701" y="1129008"/>
                </a:lnTo>
                <a:lnTo>
                  <a:pt x="0" y="1079500"/>
                </a:lnTo>
                <a:lnTo>
                  <a:pt x="0" y="215900"/>
                </a:lnTo>
                <a:close/>
              </a:path>
            </a:pathLst>
          </a:custGeom>
          <a:ln w="19812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7497" y="2086736"/>
            <a:ext cx="12503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imes New Roman"/>
                <a:cs typeface="Times New Roman"/>
              </a:rPr>
              <a:t>Управление 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грацией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57600" y="1732788"/>
            <a:ext cx="2209800" cy="1295400"/>
          </a:xfrm>
          <a:custGeom>
            <a:avLst/>
            <a:gdLst/>
            <a:ahLst/>
            <a:cxnLst/>
            <a:rect l="l" t="t" r="r" b="b"/>
            <a:pathLst>
              <a:path w="2209800" h="1295400">
                <a:moveTo>
                  <a:pt x="0" y="215900"/>
                </a:moveTo>
                <a:lnTo>
                  <a:pt x="5701" y="166391"/>
                </a:lnTo>
                <a:lnTo>
                  <a:pt x="21941" y="120946"/>
                </a:lnTo>
                <a:lnTo>
                  <a:pt x="47426" y="80859"/>
                </a:lnTo>
                <a:lnTo>
                  <a:pt x="80859" y="47426"/>
                </a:lnTo>
                <a:lnTo>
                  <a:pt x="120946" y="21941"/>
                </a:lnTo>
                <a:lnTo>
                  <a:pt x="166391" y="5701"/>
                </a:lnTo>
                <a:lnTo>
                  <a:pt x="215900" y="0"/>
                </a:lnTo>
                <a:lnTo>
                  <a:pt x="1993900" y="0"/>
                </a:lnTo>
                <a:lnTo>
                  <a:pt x="2043408" y="5701"/>
                </a:lnTo>
                <a:lnTo>
                  <a:pt x="2088853" y="21941"/>
                </a:lnTo>
                <a:lnTo>
                  <a:pt x="2128940" y="47426"/>
                </a:lnTo>
                <a:lnTo>
                  <a:pt x="2162373" y="80859"/>
                </a:lnTo>
                <a:lnTo>
                  <a:pt x="2187858" y="120946"/>
                </a:lnTo>
                <a:lnTo>
                  <a:pt x="2204098" y="166391"/>
                </a:lnTo>
                <a:lnTo>
                  <a:pt x="2209800" y="215900"/>
                </a:lnTo>
                <a:lnTo>
                  <a:pt x="2209800" y="1079500"/>
                </a:lnTo>
                <a:lnTo>
                  <a:pt x="2204098" y="1129008"/>
                </a:lnTo>
                <a:lnTo>
                  <a:pt x="2187858" y="1174453"/>
                </a:lnTo>
                <a:lnTo>
                  <a:pt x="2162373" y="1214540"/>
                </a:lnTo>
                <a:lnTo>
                  <a:pt x="2128940" y="1247973"/>
                </a:lnTo>
                <a:lnTo>
                  <a:pt x="2088853" y="1273458"/>
                </a:lnTo>
                <a:lnTo>
                  <a:pt x="2043408" y="1289698"/>
                </a:lnTo>
                <a:lnTo>
                  <a:pt x="1993900" y="1295400"/>
                </a:lnTo>
                <a:lnTo>
                  <a:pt x="215900" y="1295400"/>
                </a:lnTo>
                <a:lnTo>
                  <a:pt x="166391" y="1289698"/>
                </a:lnTo>
                <a:lnTo>
                  <a:pt x="120946" y="1273458"/>
                </a:lnTo>
                <a:lnTo>
                  <a:pt x="80859" y="1247973"/>
                </a:lnTo>
                <a:lnTo>
                  <a:pt x="47426" y="1214540"/>
                </a:lnTo>
                <a:lnTo>
                  <a:pt x="21941" y="1174453"/>
                </a:lnTo>
                <a:lnTo>
                  <a:pt x="5701" y="1129008"/>
                </a:lnTo>
                <a:lnTo>
                  <a:pt x="0" y="1079500"/>
                </a:lnTo>
                <a:lnTo>
                  <a:pt x="0" y="2159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06671" y="1902332"/>
            <a:ext cx="131381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715" algn="just">
              <a:lnSpc>
                <a:spcPct val="100000"/>
              </a:lnSpc>
              <a:spcBef>
                <a:spcPts val="105"/>
              </a:spcBef>
            </a:pPr>
            <a:r>
              <a:rPr sz="2000" spc="-185" dirty="0">
                <a:latin typeface="Times New Roman"/>
                <a:cs typeface="Times New Roman"/>
              </a:rPr>
              <a:t>У</a:t>
            </a:r>
            <a:r>
              <a:rPr sz="2000" spc="-5" dirty="0">
                <a:latin typeface="Times New Roman"/>
                <a:cs typeface="Times New Roman"/>
              </a:rPr>
              <a:t>пра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ле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ие  пр</a:t>
            </a:r>
            <a:r>
              <a:rPr sz="2000" spc="-2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дметной  </a:t>
            </a:r>
            <a:r>
              <a:rPr sz="2000" spc="-5" dirty="0">
                <a:latin typeface="Times New Roman"/>
                <a:cs typeface="Times New Roman"/>
              </a:rPr>
              <a:t>областью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00800" y="1732788"/>
            <a:ext cx="2362200" cy="1295400"/>
          </a:xfrm>
          <a:custGeom>
            <a:avLst/>
            <a:gdLst/>
            <a:ahLst/>
            <a:cxnLst/>
            <a:rect l="l" t="t" r="r" b="b"/>
            <a:pathLst>
              <a:path w="2362200" h="1295400">
                <a:moveTo>
                  <a:pt x="0" y="215900"/>
                </a:moveTo>
                <a:lnTo>
                  <a:pt x="5701" y="166391"/>
                </a:lnTo>
                <a:lnTo>
                  <a:pt x="21941" y="120946"/>
                </a:lnTo>
                <a:lnTo>
                  <a:pt x="47426" y="80859"/>
                </a:lnTo>
                <a:lnTo>
                  <a:pt x="80859" y="47426"/>
                </a:lnTo>
                <a:lnTo>
                  <a:pt x="120946" y="21941"/>
                </a:lnTo>
                <a:lnTo>
                  <a:pt x="166391" y="5701"/>
                </a:lnTo>
                <a:lnTo>
                  <a:pt x="215900" y="0"/>
                </a:lnTo>
                <a:lnTo>
                  <a:pt x="2146300" y="0"/>
                </a:lnTo>
                <a:lnTo>
                  <a:pt x="2195808" y="5701"/>
                </a:lnTo>
                <a:lnTo>
                  <a:pt x="2241253" y="21941"/>
                </a:lnTo>
                <a:lnTo>
                  <a:pt x="2281340" y="47426"/>
                </a:lnTo>
                <a:lnTo>
                  <a:pt x="2314773" y="80859"/>
                </a:lnTo>
                <a:lnTo>
                  <a:pt x="2340258" y="120946"/>
                </a:lnTo>
                <a:lnTo>
                  <a:pt x="2356498" y="166391"/>
                </a:lnTo>
                <a:lnTo>
                  <a:pt x="2362200" y="215900"/>
                </a:lnTo>
                <a:lnTo>
                  <a:pt x="2362200" y="1079500"/>
                </a:lnTo>
                <a:lnTo>
                  <a:pt x="2356498" y="1129008"/>
                </a:lnTo>
                <a:lnTo>
                  <a:pt x="2340258" y="1174453"/>
                </a:lnTo>
                <a:lnTo>
                  <a:pt x="2314773" y="1214540"/>
                </a:lnTo>
                <a:lnTo>
                  <a:pt x="2281340" y="1247973"/>
                </a:lnTo>
                <a:lnTo>
                  <a:pt x="2241253" y="1273458"/>
                </a:lnTo>
                <a:lnTo>
                  <a:pt x="2195808" y="1289698"/>
                </a:lnTo>
                <a:lnTo>
                  <a:pt x="2146300" y="1295400"/>
                </a:lnTo>
                <a:lnTo>
                  <a:pt x="215900" y="1295400"/>
                </a:lnTo>
                <a:lnTo>
                  <a:pt x="166391" y="1289698"/>
                </a:lnTo>
                <a:lnTo>
                  <a:pt x="120946" y="1273458"/>
                </a:lnTo>
                <a:lnTo>
                  <a:pt x="80859" y="1247973"/>
                </a:lnTo>
                <a:lnTo>
                  <a:pt x="47426" y="1214540"/>
                </a:lnTo>
                <a:lnTo>
                  <a:pt x="21941" y="1174453"/>
                </a:lnTo>
                <a:lnTo>
                  <a:pt x="5701" y="1129008"/>
                </a:lnTo>
                <a:lnTo>
                  <a:pt x="0" y="1079500"/>
                </a:lnTo>
                <a:lnTo>
                  <a:pt x="0" y="2159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932803" y="2054732"/>
            <a:ext cx="130048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5"/>
              </a:spcBef>
            </a:pPr>
            <a:r>
              <a:rPr sz="2000" spc="-185" dirty="0">
                <a:latin typeface="Times New Roman"/>
                <a:cs typeface="Times New Roman"/>
              </a:rPr>
              <a:t>У</a:t>
            </a:r>
            <a:r>
              <a:rPr sz="2000" spc="-5" dirty="0">
                <a:latin typeface="Times New Roman"/>
                <a:cs typeface="Times New Roman"/>
              </a:rPr>
              <a:t>пра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ле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ие  </a:t>
            </a:r>
            <a:r>
              <a:rPr sz="2000" dirty="0">
                <a:latin typeface="Times New Roman"/>
                <a:cs typeface="Times New Roman"/>
              </a:rPr>
              <a:t>временем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2000" y="3485388"/>
            <a:ext cx="2362200" cy="1295400"/>
          </a:xfrm>
          <a:custGeom>
            <a:avLst/>
            <a:gdLst/>
            <a:ahLst/>
            <a:cxnLst/>
            <a:rect l="l" t="t" r="r" b="b"/>
            <a:pathLst>
              <a:path w="2362200" h="1295400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900" y="0"/>
                </a:lnTo>
                <a:lnTo>
                  <a:pt x="2146300" y="0"/>
                </a:lnTo>
                <a:lnTo>
                  <a:pt x="2195808" y="5701"/>
                </a:lnTo>
                <a:lnTo>
                  <a:pt x="2241253" y="21941"/>
                </a:lnTo>
                <a:lnTo>
                  <a:pt x="2281340" y="47426"/>
                </a:lnTo>
                <a:lnTo>
                  <a:pt x="2314773" y="80859"/>
                </a:lnTo>
                <a:lnTo>
                  <a:pt x="2340258" y="120946"/>
                </a:lnTo>
                <a:lnTo>
                  <a:pt x="2356498" y="166391"/>
                </a:lnTo>
                <a:lnTo>
                  <a:pt x="2362200" y="215900"/>
                </a:lnTo>
                <a:lnTo>
                  <a:pt x="2362200" y="1079500"/>
                </a:lnTo>
                <a:lnTo>
                  <a:pt x="2356498" y="1129008"/>
                </a:lnTo>
                <a:lnTo>
                  <a:pt x="2340258" y="1174453"/>
                </a:lnTo>
                <a:lnTo>
                  <a:pt x="2314773" y="1214540"/>
                </a:lnTo>
                <a:lnTo>
                  <a:pt x="2281340" y="1247973"/>
                </a:lnTo>
                <a:lnTo>
                  <a:pt x="2241253" y="1273458"/>
                </a:lnTo>
                <a:lnTo>
                  <a:pt x="2195808" y="1289698"/>
                </a:lnTo>
                <a:lnTo>
                  <a:pt x="2146300" y="1295400"/>
                </a:lnTo>
                <a:lnTo>
                  <a:pt x="215900" y="1295400"/>
                </a:lnTo>
                <a:lnTo>
                  <a:pt x="166395" y="1289698"/>
                </a:lnTo>
                <a:lnTo>
                  <a:pt x="120951" y="1273458"/>
                </a:lnTo>
                <a:lnTo>
                  <a:pt x="80864" y="1247973"/>
                </a:lnTo>
                <a:lnTo>
                  <a:pt x="47430" y="1214540"/>
                </a:lnTo>
                <a:lnTo>
                  <a:pt x="21943" y="1174453"/>
                </a:lnTo>
                <a:lnTo>
                  <a:pt x="5701" y="1129008"/>
                </a:lnTo>
                <a:lnTo>
                  <a:pt x="0" y="1079500"/>
                </a:lnTo>
                <a:lnTo>
                  <a:pt x="0" y="2159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93113" y="3807409"/>
            <a:ext cx="13500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Times New Roman"/>
                <a:cs typeface="Times New Roman"/>
              </a:rPr>
              <a:t>Управление</a:t>
            </a:r>
            <a:endParaRPr sz="2000">
              <a:latin typeface="Times New Roman"/>
              <a:cs typeface="Times New Roman"/>
            </a:endParaRPr>
          </a:p>
          <a:p>
            <a:pPr marL="26034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стоимостью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57600" y="3485388"/>
            <a:ext cx="2209800" cy="1295400"/>
          </a:xfrm>
          <a:custGeom>
            <a:avLst/>
            <a:gdLst/>
            <a:ahLst/>
            <a:cxnLst/>
            <a:rect l="l" t="t" r="r" b="b"/>
            <a:pathLst>
              <a:path w="2209800" h="1295400">
                <a:moveTo>
                  <a:pt x="0" y="215900"/>
                </a:moveTo>
                <a:lnTo>
                  <a:pt x="5701" y="166391"/>
                </a:lnTo>
                <a:lnTo>
                  <a:pt x="21941" y="120946"/>
                </a:lnTo>
                <a:lnTo>
                  <a:pt x="47426" y="80859"/>
                </a:lnTo>
                <a:lnTo>
                  <a:pt x="80859" y="47426"/>
                </a:lnTo>
                <a:lnTo>
                  <a:pt x="120946" y="21941"/>
                </a:lnTo>
                <a:lnTo>
                  <a:pt x="166391" y="5701"/>
                </a:lnTo>
                <a:lnTo>
                  <a:pt x="215900" y="0"/>
                </a:lnTo>
                <a:lnTo>
                  <a:pt x="1993900" y="0"/>
                </a:lnTo>
                <a:lnTo>
                  <a:pt x="2043408" y="5701"/>
                </a:lnTo>
                <a:lnTo>
                  <a:pt x="2088853" y="21941"/>
                </a:lnTo>
                <a:lnTo>
                  <a:pt x="2128940" y="47426"/>
                </a:lnTo>
                <a:lnTo>
                  <a:pt x="2162373" y="80859"/>
                </a:lnTo>
                <a:lnTo>
                  <a:pt x="2187858" y="120946"/>
                </a:lnTo>
                <a:lnTo>
                  <a:pt x="2204098" y="166391"/>
                </a:lnTo>
                <a:lnTo>
                  <a:pt x="2209800" y="215900"/>
                </a:lnTo>
                <a:lnTo>
                  <a:pt x="2209800" y="1079500"/>
                </a:lnTo>
                <a:lnTo>
                  <a:pt x="2204098" y="1129008"/>
                </a:lnTo>
                <a:lnTo>
                  <a:pt x="2187858" y="1174453"/>
                </a:lnTo>
                <a:lnTo>
                  <a:pt x="2162373" y="1214540"/>
                </a:lnTo>
                <a:lnTo>
                  <a:pt x="2128940" y="1247973"/>
                </a:lnTo>
                <a:lnTo>
                  <a:pt x="2088853" y="1273458"/>
                </a:lnTo>
                <a:lnTo>
                  <a:pt x="2043408" y="1289698"/>
                </a:lnTo>
                <a:lnTo>
                  <a:pt x="1993900" y="1295400"/>
                </a:lnTo>
                <a:lnTo>
                  <a:pt x="215900" y="1295400"/>
                </a:lnTo>
                <a:lnTo>
                  <a:pt x="166391" y="1289698"/>
                </a:lnTo>
                <a:lnTo>
                  <a:pt x="120946" y="1273458"/>
                </a:lnTo>
                <a:lnTo>
                  <a:pt x="80859" y="1247973"/>
                </a:lnTo>
                <a:lnTo>
                  <a:pt x="47426" y="1214540"/>
                </a:lnTo>
                <a:lnTo>
                  <a:pt x="21941" y="1174453"/>
                </a:lnTo>
                <a:lnTo>
                  <a:pt x="5701" y="1129008"/>
                </a:lnTo>
                <a:lnTo>
                  <a:pt x="0" y="1079500"/>
                </a:lnTo>
                <a:lnTo>
                  <a:pt x="0" y="2159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12767" y="3807409"/>
            <a:ext cx="129984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Times New Roman"/>
                <a:cs typeface="Times New Roman"/>
              </a:rPr>
              <a:t>Управление</a:t>
            </a:r>
            <a:endParaRPr sz="2000">
              <a:latin typeface="Times New Roman"/>
              <a:cs typeface="Times New Roman"/>
            </a:endParaRPr>
          </a:p>
          <a:p>
            <a:pPr marL="134620">
              <a:lnSpc>
                <a:spcPct val="100000"/>
              </a:lnSpc>
            </a:pPr>
            <a:r>
              <a:rPr sz="2000" spc="-15" dirty="0">
                <a:latin typeface="Times New Roman"/>
                <a:cs typeface="Times New Roman"/>
              </a:rPr>
              <a:t>качеством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77000" y="3485388"/>
            <a:ext cx="2286000" cy="1295400"/>
          </a:xfrm>
          <a:custGeom>
            <a:avLst/>
            <a:gdLst/>
            <a:ahLst/>
            <a:cxnLst/>
            <a:rect l="l" t="t" r="r" b="b"/>
            <a:pathLst>
              <a:path w="2286000" h="1295400">
                <a:moveTo>
                  <a:pt x="0" y="215900"/>
                </a:moveTo>
                <a:lnTo>
                  <a:pt x="5701" y="166391"/>
                </a:lnTo>
                <a:lnTo>
                  <a:pt x="21941" y="120946"/>
                </a:lnTo>
                <a:lnTo>
                  <a:pt x="47426" y="80859"/>
                </a:lnTo>
                <a:lnTo>
                  <a:pt x="80859" y="47426"/>
                </a:lnTo>
                <a:lnTo>
                  <a:pt x="120946" y="21941"/>
                </a:lnTo>
                <a:lnTo>
                  <a:pt x="166391" y="5701"/>
                </a:lnTo>
                <a:lnTo>
                  <a:pt x="215900" y="0"/>
                </a:lnTo>
                <a:lnTo>
                  <a:pt x="2070100" y="0"/>
                </a:lnTo>
                <a:lnTo>
                  <a:pt x="2119608" y="5701"/>
                </a:lnTo>
                <a:lnTo>
                  <a:pt x="2165053" y="21941"/>
                </a:lnTo>
                <a:lnTo>
                  <a:pt x="2205140" y="47426"/>
                </a:lnTo>
                <a:lnTo>
                  <a:pt x="2238573" y="80859"/>
                </a:lnTo>
                <a:lnTo>
                  <a:pt x="2264058" y="120946"/>
                </a:lnTo>
                <a:lnTo>
                  <a:pt x="2280298" y="166391"/>
                </a:lnTo>
                <a:lnTo>
                  <a:pt x="2286000" y="215900"/>
                </a:lnTo>
                <a:lnTo>
                  <a:pt x="2286000" y="1079500"/>
                </a:lnTo>
                <a:lnTo>
                  <a:pt x="2280298" y="1129008"/>
                </a:lnTo>
                <a:lnTo>
                  <a:pt x="2264058" y="1174453"/>
                </a:lnTo>
                <a:lnTo>
                  <a:pt x="2238573" y="1214540"/>
                </a:lnTo>
                <a:lnTo>
                  <a:pt x="2205140" y="1247973"/>
                </a:lnTo>
                <a:lnTo>
                  <a:pt x="2165053" y="1273458"/>
                </a:lnTo>
                <a:lnTo>
                  <a:pt x="2119608" y="1289698"/>
                </a:lnTo>
                <a:lnTo>
                  <a:pt x="2070100" y="1295400"/>
                </a:lnTo>
                <a:lnTo>
                  <a:pt x="215900" y="1295400"/>
                </a:lnTo>
                <a:lnTo>
                  <a:pt x="166391" y="1289698"/>
                </a:lnTo>
                <a:lnTo>
                  <a:pt x="120946" y="1273458"/>
                </a:lnTo>
                <a:lnTo>
                  <a:pt x="80859" y="1247973"/>
                </a:lnTo>
                <a:lnTo>
                  <a:pt x="47426" y="1214540"/>
                </a:lnTo>
                <a:lnTo>
                  <a:pt x="21941" y="1174453"/>
                </a:lnTo>
                <a:lnTo>
                  <a:pt x="5701" y="1129008"/>
                </a:lnTo>
                <a:lnTo>
                  <a:pt x="0" y="1079500"/>
                </a:lnTo>
                <a:lnTo>
                  <a:pt x="0" y="21590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970903" y="3807409"/>
            <a:ext cx="133350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Times New Roman"/>
                <a:cs typeface="Times New Roman"/>
              </a:rPr>
              <a:t>Управление</a:t>
            </a:r>
            <a:endParaRPr sz="2000">
              <a:latin typeface="Times New Roman"/>
              <a:cs typeface="Times New Roman"/>
            </a:endParaRPr>
          </a:p>
          <a:p>
            <a:pPr marL="42545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персоналом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5800" y="5237988"/>
            <a:ext cx="2438400" cy="1143000"/>
          </a:xfrm>
          <a:custGeom>
            <a:avLst/>
            <a:gdLst/>
            <a:ahLst/>
            <a:cxnLst/>
            <a:rect l="l" t="t" r="r" b="b"/>
            <a:pathLst>
              <a:path w="2438400" h="1143000">
                <a:moveTo>
                  <a:pt x="0" y="190500"/>
                </a:moveTo>
                <a:lnTo>
                  <a:pt x="5031" y="146837"/>
                </a:lnTo>
                <a:lnTo>
                  <a:pt x="19363" y="106746"/>
                </a:lnTo>
                <a:lnTo>
                  <a:pt x="41851" y="71374"/>
                </a:lnTo>
                <a:lnTo>
                  <a:pt x="71353" y="41867"/>
                </a:lnTo>
                <a:lnTo>
                  <a:pt x="106724" y="19372"/>
                </a:lnTo>
                <a:lnTo>
                  <a:pt x="146821" y="5034"/>
                </a:lnTo>
                <a:lnTo>
                  <a:pt x="190500" y="0"/>
                </a:lnTo>
                <a:lnTo>
                  <a:pt x="2247900" y="0"/>
                </a:lnTo>
                <a:lnTo>
                  <a:pt x="2291562" y="5034"/>
                </a:lnTo>
                <a:lnTo>
                  <a:pt x="2331653" y="19372"/>
                </a:lnTo>
                <a:lnTo>
                  <a:pt x="2367025" y="41867"/>
                </a:lnTo>
                <a:lnTo>
                  <a:pt x="2396532" y="71374"/>
                </a:lnTo>
                <a:lnTo>
                  <a:pt x="2419027" y="106746"/>
                </a:lnTo>
                <a:lnTo>
                  <a:pt x="2433365" y="146837"/>
                </a:lnTo>
                <a:lnTo>
                  <a:pt x="2438400" y="190500"/>
                </a:lnTo>
                <a:lnTo>
                  <a:pt x="2438400" y="952500"/>
                </a:lnTo>
                <a:lnTo>
                  <a:pt x="2433365" y="996178"/>
                </a:lnTo>
                <a:lnTo>
                  <a:pt x="2419027" y="1036275"/>
                </a:lnTo>
                <a:lnTo>
                  <a:pt x="2396532" y="1071646"/>
                </a:lnTo>
                <a:lnTo>
                  <a:pt x="2367025" y="1101148"/>
                </a:lnTo>
                <a:lnTo>
                  <a:pt x="2331653" y="1123636"/>
                </a:lnTo>
                <a:lnTo>
                  <a:pt x="2291562" y="1137968"/>
                </a:lnTo>
                <a:lnTo>
                  <a:pt x="2247900" y="1143000"/>
                </a:lnTo>
                <a:lnTo>
                  <a:pt x="190500" y="1143000"/>
                </a:lnTo>
                <a:lnTo>
                  <a:pt x="146821" y="1137968"/>
                </a:lnTo>
                <a:lnTo>
                  <a:pt x="106724" y="1123636"/>
                </a:lnTo>
                <a:lnTo>
                  <a:pt x="71353" y="1101148"/>
                </a:lnTo>
                <a:lnTo>
                  <a:pt x="41851" y="1071646"/>
                </a:lnTo>
                <a:lnTo>
                  <a:pt x="19363" y="1036275"/>
                </a:lnTo>
                <a:lnTo>
                  <a:pt x="5031" y="996178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55039" y="5484672"/>
            <a:ext cx="189801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972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Times New Roman"/>
                <a:cs typeface="Times New Roman"/>
              </a:rPr>
              <a:t>Управление 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к</a:t>
            </a:r>
            <a:r>
              <a:rPr sz="2000" spc="-3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мму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spc="-45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ац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ями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57600" y="5237988"/>
            <a:ext cx="2209800" cy="1143000"/>
          </a:xfrm>
          <a:custGeom>
            <a:avLst/>
            <a:gdLst/>
            <a:ahLst/>
            <a:cxnLst/>
            <a:rect l="l" t="t" r="r" b="b"/>
            <a:pathLst>
              <a:path w="2209800" h="1143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019300" y="0"/>
                </a:lnTo>
                <a:lnTo>
                  <a:pt x="2062962" y="5034"/>
                </a:lnTo>
                <a:lnTo>
                  <a:pt x="2103053" y="19372"/>
                </a:lnTo>
                <a:lnTo>
                  <a:pt x="2138425" y="41867"/>
                </a:lnTo>
                <a:lnTo>
                  <a:pt x="2167932" y="71374"/>
                </a:lnTo>
                <a:lnTo>
                  <a:pt x="2190427" y="106746"/>
                </a:lnTo>
                <a:lnTo>
                  <a:pt x="2204765" y="146837"/>
                </a:lnTo>
                <a:lnTo>
                  <a:pt x="2209800" y="190500"/>
                </a:lnTo>
                <a:lnTo>
                  <a:pt x="2209800" y="952500"/>
                </a:lnTo>
                <a:lnTo>
                  <a:pt x="2204765" y="996178"/>
                </a:lnTo>
                <a:lnTo>
                  <a:pt x="2190427" y="1036275"/>
                </a:lnTo>
                <a:lnTo>
                  <a:pt x="2167932" y="1071646"/>
                </a:lnTo>
                <a:lnTo>
                  <a:pt x="2138425" y="1101148"/>
                </a:lnTo>
                <a:lnTo>
                  <a:pt x="2103053" y="1123636"/>
                </a:lnTo>
                <a:lnTo>
                  <a:pt x="2062962" y="1137968"/>
                </a:lnTo>
                <a:lnTo>
                  <a:pt x="2019300" y="1143000"/>
                </a:lnTo>
                <a:lnTo>
                  <a:pt x="190500" y="1143000"/>
                </a:lnTo>
                <a:lnTo>
                  <a:pt x="146837" y="1137968"/>
                </a:lnTo>
                <a:lnTo>
                  <a:pt x="106746" y="1123636"/>
                </a:lnTo>
                <a:lnTo>
                  <a:pt x="71374" y="1101148"/>
                </a:lnTo>
                <a:lnTo>
                  <a:pt x="41867" y="1071646"/>
                </a:lnTo>
                <a:lnTo>
                  <a:pt x="19372" y="1036275"/>
                </a:lnTo>
                <a:lnTo>
                  <a:pt x="5034" y="996178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113403" y="5484672"/>
            <a:ext cx="13004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indent="-216535">
              <a:lnSpc>
                <a:spcPct val="100000"/>
              </a:lnSpc>
              <a:spcBef>
                <a:spcPts val="100"/>
              </a:spcBef>
            </a:pPr>
            <a:r>
              <a:rPr sz="2000" spc="-185" dirty="0">
                <a:latin typeface="Times New Roman"/>
                <a:cs typeface="Times New Roman"/>
              </a:rPr>
              <a:t>У</a:t>
            </a:r>
            <a:r>
              <a:rPr sz="2000" spc="-5" dirty="0">
                <a:latin typeface="Times New Roman"/>
                <a:cs typeface="Times New Roman"/>
              </a:rPr>
              <a:t>пра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ле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ие  рисками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477000" y="5237988"/>
            <a:ext cx="2209800" cy="1143000"/>
          </a:xfrm>
          <a:custGeom>
            <a:avLst/>
            <a:gdLst/>
            <a:ahLst/>
            <a:cxnLst/>
            <a:rect l="l" t="t" r="r" b="b"/>
            <a:pathLst>
              <a:path w="2209800" h="1143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019300" y="0"/>
                </a:lnTo>
                <a:lnTo>
                  <a:pt x="2062962" y="5034"/>
                </a:lnTo>
                <a:lnTo>
                  <a:pt x="2103053" y="19372"/>
                </a:lnTo>
                <a:lnTo>
                  <a:pt x="2138425" y="41867"/>
                </a:lnTo>
                <a:lnTo>
                  <a:pt x="2167932" y="71374"/>
                </a:lnTo>
                <a:lnTo>
                  <a:pt x="2190427" y="106746"/>
                </a:lnTo>
                <a:lnTo>
                  <a:pt x="2204765" y="146837"/>
                </a:lnTo>
                <a:lnTo>
                  <a:pt x="2209800" y="190500"/>
                </a:lnTo>
                <a:lnTo>
                  <a:pt x="2209800" y="952500"/>
                </a:lnTo>
                <a:lnTo>
                  <a:pt x="2204765" y="996178"/>
                </a:lnTo>
                <a:lnTo>
                  <a:pt x="2190427" y="1036275"/>
                </a:lnTo>
                <a:lnTo>
                  <a:pt x="2167932" y="1071646"/>
                </a:lnTo>
                <a:lnTo>
                  <a:pt x="2138425" y="1101148"/>
                </a:lnTo>
                <a:lnTo>
                  <a:pt x="2103053" y="1123636"/>
                </a:lnTo>
                <a:lnTo>
                  <a:pt x="2062962" y="1137968"/>
                </a:lnTo>
                <a:lnTo>
                  <a:pt x="2019300" y="1143000"/>
                </a:lnTo>
                <a:lnTo>
                  <a:pt x="190500" y="1143000"/>
                </a:lnTo>
                <a:lnTo>
                  <a:pt x="146837" y="1137968"/>
                </a:lnTo>
                <a:lnTo>
                  <a:pt x="106746" y="1123636"/>
                </a:lnTo>
                <a:lnTo>
                  <a:pt x="71374" y="1101148"/>
                </a:lnTo>
                <a:lnTo>
                  <a:pt x="41867" y="1071646"/>
                </a:lnTo>
                <a:lnTo>
                  <a:pt x="19372" y="1036275"/>
                </a:lnTo>
                <a:lnTo>
                  <a:pt x="5034" y="996178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933056" y="5484672"/>
            <a:ext cx="13004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indent="-7620">
              <a:lnSpc>
                <a:spcPct val="100000"/>
              </a:lnSpc>
              <a:spcBef>
                <a:spcPts val="100"/>
              </a:spcBef>
            </a:pPr>
            <a:r>
              <a:rPr sz="2000" spc="-185" dirty="0">
                <a:latin typeface="Times New Roman"/>
                <a:cs typeface="Times New Roman"/>
              </a:rPr>
              <a:t>У</a:t>
            </a:r>
            <a:r>
              <a:rPr sz="2000" spc="-5" dirty="0">
                <a:latin typeface="Times New Roman"/>
                <a:cs typeface="Times New Roman"/>
              </a:rPr>
              <a:t>пра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ле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ие  </a:t>
            </a:r>
            <a:r>
              <a:rPr sz="2000" dirty="0">
                <a:latin typeface="Times New Roman"/>
                <a:cs typeface="Times New Roman"/>
              </a:rPr>
              <a:t>поставками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76237" y="1427797"/>
            <a:ext cx="8305165" cy="4382135"/>
            <a:chOff x="376237" y="1427797"/>
            <a:chExt cx="8305165" cy="4382135"/>
          </a:xfrm>
        </p:grpSpPr>
        <p:sp>
          <p:nvSpPr>
            <p:cNvPr id="22" name="object 22"/>
            <p:cNvSpPr/>
            <p:nvPr/>
          </p:nvSpPr>
          <p:spPr>
            <a:xfrm>
              <a:off x="3348227" y="1432560"/>
              <a:ext cx="5080" cy="4338955"/>
            </a:xfrm>
            <a:custGeom>
              <a:avLst/>
              <a:gdLst/>
              <a:ahLst/>
              <a:cxnLst/>
              <a:rect l="l" t="t" r="r" b="b"/>
              <a:pathLst>
                <a:path w="5079" h="4338955">
                  <a:moveTo>
                    <a:pt x="0" y="0"/>
                  </a:moveTo>
                  <a:lnTo>
                    <a:pt x="4572" y="433882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52800" y="2380487"/>
              <a:ext cx="304800" cy="3429000"/>
            </a:xfrm>
            <a:custGeom>
              <a:avLst/>
              <a:gdLst/>
              <a:ahLst/>
              <a:cxnLst/>
              <a:rect l="l" t="t" r="r" b="b"/>
              <a:pathLst>
                <a:path w="304800" h="3429000">
                  <a:moveTo>
                    <a:pt x="304800" y="3390900"/>
                  </a:moveTo>
                  <a:lnTo>
                    <a:pt x="292100" y="3384550"/>
                  </a:lnTo>
                  <a:lnTo>
                    <a:pt x="228600" y="3352800"/>
                  </a:lnTo>
                  <a:lnTo>
                    <a:pt x="228600" y="3384550"/>
                  </a:lnTo>
                  <a:lnTo>
                    <a:pt x="0" y="3384550"/>
                  </a:lnTo>
                  <a:lnTo>
                    <a:pt x="0" y="3397250"/>
                  </a:lnTo>
                  <a:lnTo>
                    <a:pt x="228600" y="3397250"/>
                  </a:lnTo>
                  <a:lnTo>
                    <a:pt x="228600" y="3429000"/>
                  </a:lnTo>
                  <a:lnTo>
                    <a:pt x="292100" y="3397250"/>
                  </a:lnTo>
                  <a:lnTo>
                    <a:pt x="304800" y="3390900"/>
                  </a:lnTo>
                  <a:close/>
                </a:path>
                <a:path w="304800" h="3429000">
                  <a:moveTo>
                    <a:pt x="304800" y="1790700"/>
                  </a:moveTo>
                  <a:lnTo>
                    <a:pt x="292100" y="1784350"/>
                  </a:lnTo>
                  <a:lnTo>
                    <a:pt x="228600" y="1752600"/>
                  </a:lnTo>
                  <a:lnTo>
                    <a:pt x="228600" y="1784350"/>
                  </a:lnTo>
                  <a:lnTo>
                    <a:pt x="0" y="1784350"/>
                  </a:lnTo>
                  <a:lnTo>
                    <a:pt x="0" y="1797050"/>
                  </a:lnTo>
                  <a:lnTo>
                    <a:pt x="228600" y="1797050"/>
                  </a:lnTo>
                  <a:lnTo>
                    <a:pt x="228600" y="1828800"/>
                  </a:lnTo>
                  <a:lnTo>
                    <a:pt x="292100" y="1797050"/>
                  </a:lnTo>
                  <a:lnTo>
                    <a:pt x="304800" y="1790700"/>
                  </a:lnTo>
                  <a:close/>
                </a:path>
                <a:path w="304800" h="3429000">
                  <a:moveTo>
                    <a:pt x="304800" y="38100"/>
                  </a:moveTo>
                  <a:lnTo>
                    <a:pt x="292100" y="31750"/>
                  </a:lnTo>
                  <a:lnTo>
                    <a:pt x="228600" y="0"/>
                  </a:lnTo>
                  <a:lnTo>
                    <a:pt x="228600" y="31750"/>
                  </a:lnTo>
                  <a:lnTo>
                    <a:pt x="0" y="31750"/>
                  </a:lnTo>
                  <a:lnTo>
                    <a:pt x="0" y="44450"/>
                  </a:lnTo>
                  <a:lnTo>
                    <a:pt x="228600" y="44450"/>
                  </a:lnTo>
                  <a:lnTo>
                    <a:pt x="228600" y="76200"/>
                  </a:lnTo>
                  <a:lnTo>
                    <a:pt x="292100" y="44450"/>
                  </a:lnTo>
                  <a:lnTo>
                    <a:pt x="30480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1000" y="1432560"/>
              <a:ext cx="8295640" cy="4338955"/>
            </a:xfrm>
            <a:custGeom>
              <a:avLst/>
              <a:gdLst/>
              <a:ahLst/>
              <a:cxnLst/>
              <a:rect l="l" t="t" r="r" b="b"/>
              <a:pathLst>
                <a:path w="8295640" h="4338955">
                  <a:moveTo>
                    <a:pt x="5704332" y="0"/>
                  </a:moveTo>
                  <a:lnTo>
                    <a:pt x="5715000" y="4338828"/>
                  </a:lnTo>
                </a:path>
                <a:path w="8295640" h="4338955">
                  <a:moveTo>
                    <a:pt x="8295132" y="0"/>
                  </a:moveTo>
                  <a:lnTo>
                    <a:pt x="0" y="0"/>
                  </a:lnTo>
                </a:path>
                <a:path w="8295640" h="4338955">
                  <a:moveTo>
                    <a:pt x="13715" y="0"/>
                  </a:moveTo>
                  <a:lnTo>
                    <a:pt x="0" y="426262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1000" y="2304287"/>
              <a:ext cx="6096000" cy="3505200"/>
            </a:xfrm>
            <a:custGeom>
              <a:avLst/>
              <a:gdLst/>
              <a:ahLst/>
              <a:cxnLst/>
              <a:rect l="l" t="t" r="r" b="b"/>
              <a:pathLst>
                <a:path w="6096000" h="3505200">
                  <a:moveTo>
                    <a:pt x="304800" y="3390900"/>
                  </a:moveTo>
                  <a:lnTo>
                    <a:pt x="292100" y="3384550"/>
                  </a:lnTo>
                  <a:lnTo>
                    <a:pt x="228600" y="3352800"/>
                  </a:lnTo>
                  <a:lnTo>
                    <a:pt x="228600" y="3384550"/>
                  </a:lnTo>
                  <a:lnTo>
                    <a:pt x="0" y="3384550"/>
                  </a:lnTo>
                  <a:lnTo>
                    <a:pt x="0" y="3397250"/>
                  </a:lnTo>
                  <a:lnTo>
                    <a:pt x="228600" y="3397250"/>
                  </a:lnTo>
                  <a:lnTo>
                    <a:pt x="228600" y="3429000"/>
                  </a:lnTo>
                  <a:lnTo>
                    <a:pt x="292100" y="3397250"/>
                  </a:lnTo>
                  <a:lnTo>
                    <a:pt x="304800" y="3390900"/>
                  </a:lnTo>
                  <a:close/>
                </a:path>
                <a:path w="6096000" h="3505200">
                  <a:moveTo>
                    <a:pt x="381000" y="1866900"/>
                  </a:moveTo>
                  <a:lnTo>
                    <a:pt x="368300" y="1860550"/>
                  </a:lnTo>
                  <a:lnTo>
                    <a:pt x="304800" y="1828800"/>
                  </a:lnTo>
                  <a:lnTo>
                    <a:pt x="304800" y="1860550"/>
                  </a:lnTo>
                  <a:lnTo>
                    <a:pt x="0" y="1860550"/>
                  </a:lnTo>
                  <a:lnTo>
                    <a:pt x="0" y="1873250"/>
                  </a:lnTo>
                  <a:lnTo>
                    <a:pt x="304800" y="1873250"/>
                  </a:lnTo>
                  <a:lnTo>
                    <a:pt x="304800" y="1905000"/>
                  </a:lnTo>
                  <a:lnTo>
                    <a:pt x="368300" y="1873250"/>
                  </a:lnTo>
                  <a:lnTo>
                    <a:pt x="381000" y="1866900"/>
                  </a:lnTo>
                  <a:close/>
                </a:path>
                <a:path w="6096000" h="3505200">
                  <a:moveTo>
                    <a:pt x="381000" y="114300"/>
                  </a:moveTo>
                  <a:lnTo>
                    <a:pt x="368300" y="107950"/>
                  </a:lnTo>
                  <a:lnTo>
                    <a:pt x="304800" y="76200"/>
                  </a:lnTo>
                  <a:lnTo>
                    <a:pt x="304800" y="107950"/>
                  </a:lnTo>
                  <a:lnTo>
                    <a:pt x="0" y="107950"/>
                  </a:lnTo>
                  <a:lnTo>
                    <a:pt x="0" y="120650"/>
                  </a:lnTo>
                  <a:lnTo>
                    <a:pt x="304800" y="120650"/>
                  </a:lnTo>
                  <a:lnTo>
                    <a:pt x="304800" y="152400"/>
                  </a:lnTo>
                  <a:lnTo>
                    <a:pt x="368300" y="120650"/>
                  </a:lnTo>
                  <a:lnTo>
                    <a:pt x="381000" y="114300"/>
                  </a:lnTo>
                  <a:close/>
                </a:path>
                <a:path w="6096000" h="3505200">
                  <a:moveTo>
                    <a:pt x="6019800" y="38100"/>
                  </a:moveTo>
                  <a:lnTo>
                    <a:pt x="6007100" y="31750"/>
                  </a:lnTo>
                  <a:lnTo>
                    <a:pt x="5943600" y="0"/>
                  </a:lnTo>
                  <a:lnTo>
                    <a:pt x="5943600" y="31750"/>
                  </a:lnTo>
                  <a:lnTo>
                    <a:pt x="5715000" y="31750"/>
                  </a:lnTo>
                  <a:lnTo>
                    <a:pt x="5715000" y="44450"/>
                  </a:lnTo>
                  <a:lnTo>
                    <a:pt x="5943600" y="44450"/>
                  </a:lnTo>
                  <a:lnTo>
                    <a:pt x="5943600" y="76200"/>
                  </a:lnTo>
                  <a:lnTo>
                    <a:pt x="6007100" y="44450"/>
                  </a:lnTo>
                  <a:lnTo>
                    <a:pt x="6019800" y="38100"/>
                  </a:lnTo>
                  <a:close/>
                </a:path>
                <a:path w="6096000" h="3505200">
                  <a:moveTo>
                    <a:pt x="6096000" y="3467100"/>
                  </a:moveTo>
                  <a:lnTo>
                    <a:pt x="6083300" y="3460750"/>
                  </a:lnTo>
                  <a:lnTo>
                    <a:pt x="6019800" y="3429000"/>
                  </a:lnTo>
                  <a:lnTo>
                    <a:pt x="6019800" y="3460750"/>
                  </a:lnTo>
                  <a:lnTo>
                    <a:pt x="5715000" y="3460750"/>
                  </a:lnTo>
                  <a:lnTo>
                    <a:pt x="5715000" y="3473450"/>
                  </a:lnTo>
                  <a:lnTo>
                    <a:pt x="6019800" y="3473450"/>
                  </a:lnTo>
                  <a:lnTo>
                    <a:pt x="6019800" y="3505200"/>
                  </a:lnTo>
                  <a:lnTo>
                    <a:pt x="6083300" y="3473450"/>
                  </a:lnTo>
                  <a:lnTo>
                    <a:pt x="6096000" y="3467100"/>
                  </a:lnTo>
                  <a:close/>
                </a:path>
                <a:path w="6096000" h="3505200">
                  <a:moveTo>
                    <a:pt x="6096000" y="1866900"/>
                  </a:moveTo>
                  <a:lnTo>
                    <a:pt x="6083300" y="1860550"/>
                  </a:lnTo>
                  <a:lnTo>
                    <a:pt x="6019800" y="1828800"/>
                  </a:lnTo>
                  <a:lnTo>
                    <a:pt x="6019800" y="1860550"/>
                  </a:lnTo>
                  <a:lnTo>
                    <a:pt x="5715000" y="1860550"/>
                  </a:lnTo>
                  <a:lnTo>
                    <a:pt x="5715000" y="1873250"/>
                  </a:lnTo>
                  <a:lnTo>
                    <a:pt x="6019800" y="1873250"/>
                  </a:lnTo>
                  <a:lnTo>
                    <a:pt x="6019800" y="1905000"/>
                  </a:lnTo>
                  <a:lnTo>
                    <a:pt x="6083300" y="1873250"/>
                  </a:lnTo>
                  <a:lnTo>
                    <a:pt x="6096000" y="18669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58824" y="1504188"/>
              <a:ext cx="1440180" cy="376555"/>
            </a:xfrm>
            <a:custGeom>
              <a:avLst/>
              <a:gdLst/>
              <a:ahLst/>
              <a:cxnLst/>
              <a:rect l="l" t="t" r="r" b="b"/>
              <a:pathLst>
                <a:path w="1440180" h="376555">
                  <a:moveTo>
                    <a:pt x="1440180" y="0"/>
                  </a:moveTo>
                  <a:lnTo>
                    <a:pt x="0" y="0"/>
                  </a:lnTo>
                  <a:lnTo>
                    <a:pt x="0" y="376427"/>
                  </a:lnTo>
                  <a:lnTo>
                    <a:pt x="1440180" y="376427"/>
                  </a:lnTo>
                  <a:lnTo>
                    <a:pt x="1440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258824" y="1504188"/>
            <a:ext cx="1440180" cy="37655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250"/>
              </a:spcBef>
            </a:pPr>
            <a:r>
              <a:rPr sz="1800" b="1" spc="-10" dirty="0">
                <a:latin typeface="Calibri"/>
                <a:cs typeface="Calibri"/>
              </a:rPr>
              <a:t>Integration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403603" y="3304032"/>
            <a:ext cx="1080770" cy="376555"/>
          </a:xfrm>
          <a:custGeom>
            <a:avLst/>
            <a:gdLst/>
            <a:ahLst/>
            <a:cxnLst/>
            <a:rect l="l" t="t" r="r" b="b"/>
            <a:pathLst>
              <a:path w="1080770" h="376554">
                <a:moveTo>
                  <a:pt x="1080516" y="0"/>
                </a:moveTo>
                <a:lnTo>
                  <a:pt x="0" y="0"/>
                </a:lnTo>
                <a:lnTo>
                  <a:pt x="0" y="376427"/>
                </a:lnTo>
                <a:lnTo>
                  <a:pt x="1080516" y="376427"/>
                </a:lnTo>
                <a:lnTo>
                  <a:pt x="10805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403603" y="3304032"/>
            <a:ext cx="1080770" cy="37655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334010">
              <a:lnSpc>
                <a:spcPct val="100000"/>
              </a:lnSpc>
              <a:spcBef>
                <a:spcPts val="254"/>
              </a:spcBef>
            </a:pPr>
            <a:r>
              <a:rPr sz="1800" b="1" spc="-10" dirty="0">
                <a:latin typeface="Calibri"/>
                <a:cs typeface="Calibri"/>
              </a:rPr>
              <a:t>Cost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212335" y="3304032"/>
            <a:ext cx="1152525" cy="376555"/>
          </a:xfrm>
          <a:custGeom>
            <a:avLst/>
            <a:gdLst/>
            <a:ahLst/>
            <a:cxnLst/>
            <a:rect l="l" t="t" r="r" b="b"/>
            <a:pathLst>
              <a:path w="1152525" h="376554">
                <a:moveTo>
                  <a:pt x="1152143" y="0"/>
                </a:moveTo>
                <a:lnTo>
                  <a:pt x="0" y="0"/>
                </a:lnTo>
                <a:lnTo>
                  <a:pt x="0" y="376427"/>
                </a:lnTo>
                <a:lnTo>
                  <a:pt x="1152143" y="376427"/>
                </a:lnTo>
                <a:lnTo>
                  <a:pt x="11521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212335" y="3304032"/>
            <a:ext cx="1152525" cy="37655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229235">
              <a:lnSpc>
                <a:spcPct val="100000"/>
              </a:lnSpc>
              <a:spcBef>
                <a:spcPts val="254"/>
              </a:spcBef>
            </a:pPr>
            <a:r>
              <a:rPr sz="1800" b="1" dirty="0">
                <a:latin typeface="Calibri"/>
                <a:cs typeface="Calibri"/>
              </a:rPr>
              <a:t>Quality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947916" y="3304032"/>
            <a:ext cx="1225550" cy="376555"/>
          </a:xfrm>
          <a:custGeom>
            <a:avLst/>
            <a:gdLst/>
            <a:ahLst/>
            <a:cxnLst/>
            <a:rect l="l" t="t" r="r" b="b"/>
            <a:pathLst>
              <a:path w="1225550" h="376554">
                <a:moveTo>
                  <a:pt x="1225296" y="0"/>
                </a:moveTo>
                <a:lnTo>
                  <a:pt x="0" y="0"/>
                </a:lnTo>
                <a:lnTo>
                  <a:pt x="0" y="376427"/>
                </a:lnTo>
                <a:lnTo>
                  <a:pt x="1225296" y="376427"/>
                </a:lnTo>
                <a:lnTo>
                  <a:pt x="12252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947916" y="3304032"/>
            <a:ext cx="1225550" cy="37655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267970">
              <a:lnSpc>
                <a:spcPct val="100000"/>
              </a:lnSpc>
              <a:spcBef>
                <a:spcPts val="254"/>
              </a:spcBef>
            </a:pPr>
            <a:r>
              <a:rPr sz="1800" b="1" spc="-5" dirty="0">
                <a:latin typeface="Calibri"/>
                <a:cs typeface="Calibri"/>
              </a:rPr>
              <a:t>Human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019543" y="1504188"/>
            <a:ext cx="1009015" cy="376555"/>
          </a:xfrm>
          <a:custGeom>
            <a:avLst/>
            <a:gdLst/>
            <a:ahLst/>
            <a:cxnLst/>
            <a:rect l="l" t="t" r="r" b="b"/>
            <a:pathLst>
              <a:path w="1009015" h="376555">
                <a:moveTo>
                  <a:pt x="1008888" y="0"/>
                </a:moveTo>
                <a:lnTo>
                  <a:pt x="0" y="0"/>
                </a:lnTo>
                <a:lnTo>
                  <a:pt x="0" y="376427"/>
                </a:lnTo>
                <a:lnTo>
                  <a:pt x="1008888" y="376427"/>
                </a:lnTo>
                <a:lnTo>
                  <a:pt x="10088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019543" y="1504188"/>
            <a:ext cx="1009015" cy="37655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250"/>
              </a:spcBef>
            </a:pPr>
            <a:r>
              <a:rPr sz="1800" b="1" spc="-5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282440" y="1504188"/>
            <a:ext cx="937260" cy="376555"/>
          </a:xfrm>
          <a:custGeom>
            <a:avLst/>
            <a:gdLst/>
            <a:ahLst/>
            <a:cxnLst/>
            <a:rect l="l" t="t" r="r" b="b"/>
            <a:pathLst>
              <a:path w="937260" h="376555">
                <a:moveTo>
                  <a:pt x="937260" y="0"/>
                </a:moveTo>
                <a:lnTo>
                  <a:pt x="0" y="0"/>
                </a:lnTo>
                <a:lnTo>
                  <a:pt x="0" y="376427"/>
                </a:lnTo>
                <a:lnTo>
                  <a:pt x="937260" y="376427"/>
                </a:lnTo>
                <a:lnTo>
                  <a:pt x="9372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282440" y="1504188"/>
            <a:ext cx="937260" cy="37655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250"/>
              </a:spcBef>
            </a:pPr>
            <a:r>
              <a:rPr sz="1800" b="1" spc="-5" dirty="0">
                <a:latin typeface="Calibri"/>
                <a:cs typeface="Calibri"/>
              </a:rPr>
              <a:t>Scope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355591" y="5033771"/>
            <a:ext cx="864235" cy="376555"/>
          </a:xfrm>
          <a:custGeom>
            <a:avLst/>
            <a:gdLst/>
            <a:ahLst/>
            <a:cxnLst/>
            <a:rect l="l" t="t" r="r" b="b"/>
            <a:pathLst>
              <a:path w="864235" h="376554">
                <a:moveTo>
                  <a:pt x="864108" y="0"/>
                </a:moveTo>
                <a:lnTo>
                  <a:pt x="0" y="0"/>
                </a:lnTo>
                <a:lnTo>
                  <a:pt x="0" y="376427"/>
                </a:lnTo>
                <a:lnTo>
                  <a:pt x="864108" y="376427"/>
                </a:lnTo>
                <a:lnTo>
                  <a:pt x="8641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355591" y="5033771"/>
            <a:ext cx="864235" cy="37655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39395">
              <a:lnSpc>
                <a:spcPct val="100000"/>
              </a:lnSpc>
              <a:spcBef>
                <a:spcPts val="250"/>
              </a:spcBef>
            </a:pPr>
            <a:r>
              <a:rPr sz="1800" b="1" spc="-5" dirty="0">
                <a:latin typeface="Calibri"/>
                <a:cs typeface="Calibri"/>
              </a:rPr>
              <a:t>Risk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733031" y="5033771"/>
            <a:ext cx="1727200" cy="376555"/>
          </a:xfrm>
          <a:custGeom>
            <a:avLst/>
            <a:gdLst/>
            <a:ahLst/>
            <a:cxnLst/>
            <a:rect l="l" t="t" r="r" b="b"/>
            <a:pathLst>
              <a:path w="1727200" h="376554">
                <a:moveTo>
                  <a:pt x="1726692" y="0"/>
                </a:moveTo>
                <a:lnTo>
                  <a:pt x="0" y="0"/>
                </a:lnTo>
                <a:lnTo>
                  <a:pt x="0" y="376427"/>
                </a:lnTo>
                <a:lnTo>
                  <a:pt x="1726692" y="376427"/>
                </a:lnTo>
                <a:lnTo>
                  <a:pt x="17266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733031" y="5033771"/>
            <a:ext cx="1727200" cy="37655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45110">
              <a:lnSpc>
                <a:spcPct val="100000"/>
              </a:lnSpc>
              <a:spcBef>
                <a:spcPts val="250"/>
              </a:spcBef>
            </a:pPr>
            <a:r>
              <a:rPr sz="1800" b="1" spc="-10" dirty="0">
                <a:latin typeface="Calibri"/>
                <a:cs typeface="Calibri"/>
              </a:rPr>
              <a:t>Procurement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972311" y="5033771"/>
            <a:ext cx="1871980" cy="346075"/>
          </a:xfrm>
          <a:custGeom>
            <a:avLst/>
            <a:gdLst/>
            <a:ahLst/>
            <a:cxnLst/>
            <a:rect l="l" t="t" r="r" b="b"/>
            <a:pathLst>
              <a:path w="1871980" h="346075">
                <a:moveTo>
                  <a:pt x="1871472" y="0"/>
                </a:moveTo>
                <a:lnTo>
                  <a:pt x="0" y="0"/>
                </a:lnTo>
                <a:lnTo>
                  <a:pt x="0" y="345947"/>
                </a:lnTo>
                <a:lnTo>
                  <a:pt x="1871472" y="345947"/>
                </a:lnTo>
                <a:lnTo>
                  <a:pt x="1871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972311" y="5033771"/>
            <a:ext cx="1871980" cy="34607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270"/>
              </a:spcBef>
            </a:pPr>
            <a:r>
              <a:rPr sz="1600" b="1" spc="-10" dirty="0">
                <a:latin typeface="Calibri"/>
                <a:cs typeface="Calibri"/>
              </a:rPr>
              <a:t>Communications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023" y="4992623"/>
            <a:ext cx="1485900" cy="11430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 marR="544195">
              <a:lnSpc>
                <a:spcPct val="100000"/>
              </a:lnSpc>
              <a:spcBef>
                <a:spcPts val="305"/>
              </a:spcBef>
            </a:pPr>
            <a:r>
              <a:rPr sz="1000" b="1" spc="-5" dirty="0">
                <a:latin typeface="Calibri"/>
                <a:cs typeface="Calibri"/>
              </a:rPr>
              <a:t>Выявление 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благ</a:t>
            </a:r>
            <a:r>
              <a:rPr sz="1000" b="1" spc="-5" dirty="0">
                <a:latin typeface="Calibri"/>
                <a:cs typeface="Calibri"/>
              </a:rPr>
              <a:t>о</a:t>
            </a:r>
            <a:r>
              <a:rPr sz="1000" b="1" spc="-10" dirty="0">
                <a:latin typeface="Calibri"/>
                <a:cs typeface="Calibri"/>
              </a:rPr>
              <a:t>п</a:t>
            </a:r>
            <a:r>
              <a:rPr sz="1000" b="1" spc="-5" dirty="0">
                <a:latin typeface="Calibri"/>
                <a:cs typeface="Calibri"/>
              </a:rPr>
              <a:t>ри</a:t>
            </a:r>
            <a:r>
              <a:rPr sz="1000" b="1" spc="-15" dirty="0">
                <a:latin typeface="Calibri"/>
                <a:cs typeface="Calibri"/>
              </a:rPr>
              <a:t>я</a:t>
            </a:r>
            <a:r>
              <a:rPr sz="1000" b="1" spc="-10" dirty="0">
                <a:latin typeface="Calibri"/>
                <a:cs typeface="Calibri"/>
              </a:rPr>
              <a:t>тны</a:t>
            </a:r>
            <a:r>
              <a:rPr sz="1000" b="1" spc="-5" dirty="0">
                <a:latin typeface="Calibri"/>
                <a:cs typeface="Calibri"/>
              </a:rPr>
              <a:t>х  возможностей</a:t>
            </a:r>
            <a:endParaRPr sz="1000">
              <a:latin typeface="Calibri"/>
              <a:cs typeface="Calibri"/>
            </a:endParaRPr>
          </a:p>
          <a:p>
            <a:pPr marL="91440" marR="13335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Конц</a:t>
            </a:r>
            <a:r>
              <a:rPr sz="1000" spc="-15" dirty="0">
                <a:latin typeface="Calibri"/>
                <a:cs typeface="Calibri"/>
              </a:rPr>
              <a:t>е</a:t>
            </a:r>
            <a:r>
              <a:rPr sz="1000" spc="-5" dirty="0">
                <a:latin typeface="Calibri"/>
                <a:cs typeface="Calibri"/>
              </a:rPr>
              <a:t>пци</a:t>
            </a:r>
            <a:r>
              <a:rPr sz="1000" spc="-15" dirty="0">
                <a:latin typeface="Calibri"/>
                <a:cs typeface="Calibri"/>
              </a:rPr>
              <a:t>я</a:t>
            </a:r>
            <a:r>
              <a:rPr sz="1000" spc="-5" dirty="0">
                <a:latin typeface="Calibri"/>
                <a:cs typeface="Calibri"/>
              </a:rPr>
              <a:t>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ма</a:t>
            </a:r>
            <a:r>
              <a:rPr sz="1000" dirty="0">
                <a:latin typeface="Calibri"/>
                <a:cs typeface="Calibri"/>
              </a:rPr>
              <a:t>рк</a:t>
            </a:r>
            <a:r>
              <a:rPr sz="1000" spc="-10" dirty="0">
                <a:latin typeface="Calibri"/>
                <a:cs typeface="Calibri"/>
              </a:rPr>
              <a:t>ети</a:t>
            </a:r>
            <a:r>
              <a:rPr sz="1000" spc="-15" dirty="0">
                <a:latin typeface="Calibri"/>
                <a:cs typeface="Calibri"/>
              </a:rPr>
              <a:t>н</a:t>
            </a:r>
            <a:r>
              <a:rPr sz="1000" spc="-5" dirty="0">
                <a:latin typeface="Calibri"/>
                <a:cs typeface="Calibri"/>
              </a:rPr>
              <a:t>г,  </a:t>
            </a:r>
            <a:r>
              <a:rPr sz="1000" spc="-10" dirty="0">
                <a:latin typeface="Calibri"/>
                <a:cs typeface="Calibri"/>
              </a:rPr>
              <a:t>отчет</a:t>
            </a:r>
            <a:r>
              <a:rPr sz="1000" spc="-5" dirty="0">
                <a:latin typeface="Calibri"/>
                <a:cs typeface="Calibri"/>
              </a:rPr>
              <a:t> о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возможностях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7923" y="4949952"/>
            <a:ext cx="342900" cy="1143000"/>
          </a:xfrm>
          <a:custGeom>
            <a:avLst/>
            <a:gdLst/>
            <a:ahLst/>
            <a:cxnLst/>
            <a:rect l="l" t="t" r="r" b="b"/>
            <a:pathLst>
              <a:path w="342900" h="1143000">
                <a:moveTo>
                  <a:pt x="0" y="0"/>
                </a:moveTo>
                <a:lnTo>
                  <a:pt x="342900" y="571500"/>
                </a:lnTo>
              </a:path>
              <a:path w="342900" h="1143000">
                <a:moveTo>
                  <a:pt x="342900" y="571500"/>
                </a:moveTo>
                <a:lnTo>
                  <a:pt x="0" y="11430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20823" y="4949952"/>
            <a:ext cx="1485900" cy="11430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 marR="357505">
              <a:lnSpc>
                <a:spcPct val="100000"/>
              </a:lnSpc>
              <a:spcBef>
                <a:spcPts val="305"/>
              </a:spcBef>
            </a:pPr>
            <a:r>
              <a:rPr sz="1000" b="1" spc="-5" dirty="0">
                <a:latin typeface="Calibri"/>
                <a:cs typeface="Calibri"/>
              </a:rPr>
              <a:t>Проектирование</a:t>
            </a:r>
            <a:r>
              <a:rPr sz="1000" b="1" spc="-3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и </a:t>
            </a:r>
            <a:r>
              <a:rPr sz="1000" b="1" spc="-2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разработка 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Проектирование,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моделирование и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закупки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06723" y="4949952"/>
            <a:ext cx="342900" cy="1143000"/>
          </a:xfrm>
          <a:custGeom>
            <a:avLst/>
            <a:gdLst/>
            <a:ahLst/>
            <a:cxnLst/>
            <a:rect l="l" t="t" r="r" b="b"/>
            <a:pathLst>
              <a:path w="342900" h="1143000">
                <a:moveTo>
                  <a:pt x="0" y="0"/>
                </a:moveTo>
                <a:lnTo>
                  <a:pt x="342900" y="571500"/>
                </a:lnTo>
              </a:path>
              <a:path w="342900" h="1143000">
                <a:moveTo>
                  <a:pt x="342900" y="571500"/>
                </a:moveTo>
                <a:lnTo>
                  <a:pt x="0" y="11430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51147" y="4942332"/>
            <a:ext cx="1485900" cy="11430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</a:pPr>
            <a:r>
              <a:rPr sz="1000" b="1" spc="-10" dirty="0">
                <a:latin typeface="Calibri"/>
                <a:cs typeface="Calibri"/>
              </a:rPr>
              <a:t>Выполнение</a:t>
            </a:r>
            <a:endParaRPr sz="10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Изготовление,</a:t>
            </a:r>
            <a:endParaRPr sz="1000">
              <a:latin typeface="Calibri"/>
              <a:cs typeface="Calibri"/>
            </a:endParaRPr>
          </a:p>
          <a:p>
            <a:pPr marL="92075" marR="51562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строительство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и </a:t>
            </a:r>
            <a:r>
              <a:rPr sz="1000" spc="-2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опробирование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35523" y="4949952"/>
            <a:ext cx="342900" cy="1143000"/>
          </a:xfrm>
          <a:custGeom>
            <a:avLst/>
            <a:gdLst/>
            <a:ahLst/>
            <a:cxnLst/>
            <a:rect l="l" t="t" r="r" b="b"/>
            <a:pathLst>
              <a:path w="342900" h="1143000">
                <a:moveTo>
                  <a:pt x="0" y="0"/>
                </a:moveTo>
                <a:lnTo>
                  <a:pt x="342900" y="571500"/>
                </a:lnTo>
              </a:path>
              <a:path w="342900" h="1143000">
                <a:moveTo>
                  <a:pt x="342900" y="571500"/>
                </a:moveTo>
                <a:lnTo>
                  <a:pt x="0" y="11430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78423" y="4949952"/>
            <a:ext cx="1485900" cy="11430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075" marR="103505">
              <a:lnSpc>
                <a:spcPct val="100000"/>
              </a:lnSpc>
              <a:spcBef>
                <a:spcPts val="305"/>
              </a:spcBef>
            </a:pPr>
            <a:r>
              <a:rPr sz="1000" b="1" spc="-10" dirty="0">
                <a:latin typeface="Calibri"/>
                <a:cs typeface="Calibri"/>
              </a:rPr>
              <a:t>Сдача </a:t>
            </a:r>
            <a:r>
              <a:rPr sz="1000" b="1" spc="-5" dirty="0">
                <a:latin typeface="Calibri"/>
                <a:cs typeface="Calibri"/>
              </a:rPr>
              <a:t>владельцу 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Опробирование,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ввод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в </a:t>
            </a:r>
            <a:r>
              <a:rPr sz="1000" spc="-2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эксплуатацию, начало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использования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64323" y="4949952"/>
            <a:ext cx="342900" cy="1143000"/>
          </a:xfrm>
          <a:custGeom>
            <a:avLst/>
            <a:gdLst/>
            <a:ahLst/>
            <a:cxnLst/>
            <a:rect l="l" t="t" r="r" b="b"/>
            <a:pathLst>
              <a:path w="342900" h="1143000">
                <a:moveTo>
                  <a:pt x="0" y="0"/>
                </a:moveTo>
                <a:lnTo>
                  <a:pt x="342900" y="571500"/>
                </a:lnTo>
              </a:path>
              <a:path w="342900" h="1143000">
                <a:moveTo>
                  <a:pt x="342900" y="571500"/>
                </a:moveTo>
                <a:lnTo>
                  <a:pt x="0" y="11430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07223" y="4949952"/>
            <a:ext cx="1485900" cy="11430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075" marR="467995">
              <a:lnSpc>
                <a:spcPct val="100000"/>
              </a:lnSpc>
              <a:spcBef>
                <a:spcPts val="305"/>
              </a:spcBef>
            </a:pPr>
            <a:r>
              <a:rPr sz="1000" b="1" spc="-5" dirty="0">
                <a:latin typeface="Calibri"/>
                <a:cs typeface="Calibri"/>
              </a:rPr>
              <a:t>Закл</a:t>
            </a:r>
            <a:r>
              <a:rPr sz="1000" b="1" dirty="0">
                <a:latin typeface="Calibri"/>
                <a:cs typeface="Calibri"/>
              </a:rPr>
              <a:t>ю</a:t>
            </a:r>
            <a:r>
              <a:rPr sz="1000" b="1" spc="-5" dirty="0">
                <a:latin typeface="Calibri"/>
                <a:cs typeface="Calibri"/>
              </a:rPr>
              <a:t>чи</a:t>
            </a:r>
            <a:r>
              <a:rPr sz="1000" b="1" spc="-15" dirty="0">
                <a:latin typeface="Calibri"/>
                <a:cs typeface="Calibri"/>
              </a:rPr>
              <a:t>т</a:t>
            </a:r>
            <a:r>
              <a:rPr sz="1000" b="1" spc="-5" dirty="0">
                <a:latin typeface="Calibri"/>
                <a:cs typeface="Calibri"/>
              </a:rPr>
              <a:t>ель</a:t>
            </a:r>
            <a:r>
              <a:rPr sz="1000" b="1" spc="-10" dirty="0">
                <a:latin typeface="Calibri"/>
                <a:cs typeface="Calibri"/>
              </a:rPr>
              <a:t>н</a:t>
            </a:r>
            <a:r>
              <a:rPr sz="1000" b="1" spc="-5" dirty="0">
                <a:latin typeface="Calibri"/>
                <a:cs typeface="Calibri"/>
              </a:rPr>
              <a:t>ая  оценка проекта 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Эксплуатация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и</a:t>
            </a:r>
            <a:endParaRPr sz="1000">
              <a:latin typeface="Calibri"/>
              <a:cs typeface="Calibri"/>
            </a:endParaRPr>
          </a:p>
          <a:p>
            <a:pPr marL="92075" marR="108585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об</a:t>
            </a:r>
            <a:r>
              <a:rPr sz="1000" spc="-10" dirty="0">
                <a:latin typeface="Calibri"/>
                <a:cs typeface="Calibri"/>
              </a:rPr>
              <a:t>сл</a:t>
            </a:r>
            <a:r>
              <a:rPr sz="1000" spc="-5" dirty="0">
                <a:latin typeface="Calibri"/>
                <a:cs typeface="Calibri"/>
              </a:rPr>
              <a:t>ужива</a:t>
            </a:r>
            <a:r>
              <a:rPr sz="1000" spc="-10" dirty="0">
                <a:latin typeface="Calibri"/>
                <a:cs typeface="Calibri"/>
              </a:rPr>
              <a:t>н</a:t>
            </a:r>
            <a:r>
              <a:rPr sz="1000" spc="-5" dirty="0">
                <a:latin typeface="Calibri"/>
                <a:cs typeface="Calibri"/>
              </a:rPr>
              <a:t>ие</a:t>
            </a:r>
            <a:r>
              <a:rPr sz="1000" spc="-10" dirty="0">
                <a:latin typeface="Calibri"/>
                <a:cs typeface="Calibri"/>
              </a:rPr>
              <a:t>/</a:t>
            </a:r>
            <a:r>
              <a:rPr sz="1000" spc="-5" dirty="0">
                <a:latin typeface="Calibri"/>
                <a:cs typeface="Calibri"/>
              </a:rPr>
              <a:t>потр</a:t>
            </a:r>
            <a:r>
              <a:rPr sz="1000" spc="-10" dirty="0">
                <a:latin typeface="Calibri"/>
                <a:cs typeface="Calibri"/>
              </a:rPr>
              <a:t>е</a:t>
            </a:r>
            <a:r>
              <a:rPr sz="1000" spc="-5" dirty="0">
                <a:latin typeface="Calibri"/>
                <a:cs typeface="Calibri"/>
              </a:rPr>
              <a:t>бл  ение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трудовых и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материальных</a:t>
            </a:r>
            <a:endParaRPr sz="10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ресурсов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01600" y="890650"/>
          <a:ext cx="8895080" cy="3989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0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9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735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1.0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Управление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проектом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05740" indent="-114935">
                        <a:lnSpc>
                          <a:spcPct val="100000"/>
                        </a:lnSpc>
                        <a:spcBef>
                          <a:spcPts val="325"/>
                        </a:spcBef>
                        <a:buAutoNum type="arabicPlain"/>
                        <a:tabLst>
                          <a:tab pos="206375" algn="l"/>
                        </a:tabLst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Основные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положения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20040" lvl="1" indent="-229235">
                        <a:lnSpc>
                          <a:spcPct val="100000"/>
                        </a:lnSpc>
                        <a:buAutoNum type="arabicPeriod"/>
                        <a:tabLst>
                          <a:tab pos="320675" algn="l"/>
                        </a:tabLst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Управление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программой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1.2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Окружение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проекта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12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19405" lvl="1" indent="-229235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/>
                        <a:tabLst>
                          <a:tab pos="320040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Критерии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успеха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0805" marR="695325" lvl="1">
                        <a:lnSpc>
                          <a:spcPct val="100000"/>
                        </a:lnSpc>
                        <a:buAutoNum type="arabicPeriod"/>
                        <a:tabLst>
                          <a:tab pos="320040" algn="l"/>
                        </a:tabLst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Стратегический план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/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План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управления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проектом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43840" indent="-153035">
                        <a:lnSpc>
                          <a:spcPct val="100000"/>
                        </a:lnSpc>
                        <a:spcBef>
                          <a:spcPts val="325"/>
                        </a:spcBef>
                        <a:buAutoNum type="arabicPlain" startAt="2"/>
                        <a:tabLst>
                          <a:tab pos="244475" algn="l"/>
                        </a:tabLst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Стратегия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Times New Roman"/>
                        <a:buAutoNum type="arabicPlain" startAt="2"/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20040" lvl="1" indent="-229235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 startAt="2"/>
                        <a:tabLst>
                          <a:tab pos="320675" algn="l"/>
                        </a:tabLst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Управление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эффективностью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20040" lvl="1" indent="-229235">
                        <a:lnSpc>
                          <a:spcPct val="100000"/>
                        </a:lnSpc>
                        <a:buAutoNum type="arabicPeriod" startAt="2"/>
                        <a:tabLst>
                          <a:tab pos="320675" algn="l"/>
                        </a:tabLst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Управление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рисками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20675" lvl="1" indent="-229235">
                        <a:lnSpc>
                          <a:spcPct val="100000"/>
                        </a:lnSpc>
                        <a:buAutoNum type="arabicPeriod" startAt="4"/>
                        <a:tabLst>
                          <a:tab pos="321310" algn="l"/>
                        </a:tabLst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Управление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качеством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075" marR="404495" lvl="1">
                        <a:lnSpc>
                          <a:spcPct val="100000"/>
                        </a:lnSpc>
                        <a:buAutoNum type="arabicPeriod" startAt="4"/>
                        <a:tabLst>
                          <a:tab pos="321310" algn="l"/>
                        </a:tabLst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Медицинское обслуживание,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техника безопасности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защита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окружающей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среды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320">
                <a:tc>
                  <a:txBody>
                    <a:bodyPr/>
                    <a:lstStyle/>
                    <a:p>
                      <a:pPr marL="205104" indent="-114935">
                        <a:lnSpc>
                          <a:spcPts val="1440"/>
                        </a:lnSpc>
                        <a:spcBef>
                          <a:spcPts val="325"/>
                        </a:spcBef>
                        <a:buAutoNum type="arabicPlain" startAt="3"/>
                        <a:tabLst>
                          <a:tab pos="205740" algn="l"/>
                        </a:tabLst>
                      </a:pP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Управление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0805" marR="189230" lvl="1">
                        <a:lnSpc>
                          <a:spcPts val="1200"/>
                        </a:lnSpc>
                        <a:spcBef>
                          <a:spcPts val="40"/>
                        </a:spcBef>
                        <a:buAutoNum type="arabicPeriod"/>
                        <a:tabLst>
                          <a:tab pos="281940" algn="l"/>
                        </a:tabLst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Управление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составом </a:t>
                      </a:r>
                      <a:r>
                        <a:rPr sz="1000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работ и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предметной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ts val="116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областью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81305" lvl="1" indent="-191135">
                        <a:lnSpc>
                          <a:spcPct val="100000"/>
                        </a:lnSpc>
                        <a:buAutoNum type="arabicPeriod"/>
                        <a:tabLst>
                          <a:tab pos="281940" algn="l"/>
                        </a:tabLst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Календарное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планирование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сроков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81305" lvl="1" indent="-191135">
                        <a:lnSpc>
                          <a:spcPct val="100000"/>
                        </a:lnSpc>
                        <a:buAutoNum type="arabicPeriod" startAt="2"/>
                        <a:tabLst>
                          <a:tab pos="281940" algn="l"/>
                        </a:tabLst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Управление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ресурсами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0805" marR="109220" lvl="1">
                        <a:lnSpc>
                          <a:spcPct val="100000"/>
                        </a:lnSpc>
                        <a:buAutoNum type="arabicPeriod" startAt="2"/>
                        <a:tabLst>
                          <a:tab pos="281940" algn="l"/>
                        </a:tabLst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Планирование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затрат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управление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затратами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0805" marR="710565" lvl="1">
                        <a:lnSpc>
                          <a:spcPct val="100000"/>
                        </a:lnSpc>
                        <a:buAutoNum type="arabicPeriod" startAt="2"/>
                        <a:tabLst>
                          <a:tab pos="281940" algn="l"/>
                        </a:tabLst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 за 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изменениями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81305" lvl="1" indent="-191135">
                        <a:lnSpc>
                          <a:spcPct val="100000"/>
                        </a:lnSpc>
                        <a:buAutoNum type="arabicPeriod" startAt="2"/>
                        <a:tabLst>
                          <a:tab pos="281940" algn="l"/>
                        </a:tabLst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Управление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«заработанной стоимости»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81305" lvl="1" indent="-191135">
                        <a:lnSpc>
                          <a:spcPct val="100000"/>
                        </a:lnSpc>
                        <a:buAutoNum type="arabicPeriod" startAt="6"/>
                        <a:tabLst>
                          <a:tab pos="281940" algn="l"/>
                        </a:tabLst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Управление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потоками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информации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96850" indent="-106045">
                        <a:lnSpc>
                          <a:spcPts val="1440"/>
                        </a:lnSpc>
                        <a:spcBef>
                          <a:spcPts val="325"/>
                        </a:spcBef>
                        <a:buAutoNum type="arabicPlain" startAt="4"/>
                        <a:tabLst>
                          <a:tab pos="197485" algn="l"/>
                        </a:tabLst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Технические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 marR="504825" lvl="1">
                        <a:lnSpc>
                          <a:spcPts val="1200"/>
                        </a:lnSpc>
                        <a:spcBef>
                          <a:spcPts val="40"/>
                        </a:spcBef>
                        <a:buAutoNum type="arabicPeriod"/>
                        <a:tabLst>
                          <a:tab pos="282575" algn="l"/>
                        </a:tabLst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Управление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ек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ти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ва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,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1440" marR="247650">
                        <a:lnSpc>
                          <a:spcPts val="120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выполнением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 сдачей </a:t>
                      </a:r>
                      <a:r>
                        <a:rPr sz="1000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проекта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1440" marR="648335" lvl="1">
                        <a:lnSpc>
                          <a:spcPts val="1200"/>
                        </a:lnSpc>
                        <a:buAutoNum type="arabicPeriod"/>
                        <a:tabLst>
                          <a:tab pos="282575" algn="l"/>
                        </a:tabLst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Управ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требованиями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81940" lvl="1" indent="-191135">
                        <a:lnSpc>
                          <a:spcPts val="1160"/>
                        </a:lnSpc>
                        <a:buAutoNum type="arabicPeriod"/>
                        <a:tabLst>
                          <a:tab pos="282575" algn="l"/>
                        </a:tabLst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Оценка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затрат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1440" marR="648335" lvl="1">
                        <a:lnSpc>
                          <a:spcPct val="100000"/>
                        </a:lnSpc>
                        <a:buAutoNum type="arabicPeriod"/>
                        <a:tabLst>
                          <a:tab pos="282575" algn="l"/>
                        </a:tabLst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Управ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технологией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1440" marR="386080" lvl="1">
                        <a:lnSpc>
                          <a:spcPct val="100000"/>
                        </a:lnSpc>
                        <a:buAutoNum type="arabicPeriod"/>
                        <a:tabLst>
                          <a:tab pos="282575" algn="l"/>
                        </a:tabLst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Функционально- </a:t>
                      </a:r>
                      <a:r>
                        <a:rPr sz="1000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стоимостной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анализ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1440" marR="326390" lvl="1">
                        <a:lnSpc>
                          <a:spcPct val="100000"/>
                        </a:lnSpc>
                        <a:buAutoNum type="arabicPeriod"/>
                        <a:tabLst>
                          <a:tab pos="282575" algn="l"/>
                        </a:tabLst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Моделирование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проверка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81940" lvl="1" indent="-191135">
                        <a:lnSpc>
                          <a:spcPct val="100000"/>
                        </a:lnSpc>
                        <a:buAutoNum type="arabicPeriod"/>
                        <a:tabLst>
                          <a:tab pos="282575" algn="l"/>
                        </a:tabLst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Управление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конфигурацией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5740" indent="-114935">
                        <a:lnSpc>
                          <a:spcPts val="1440"/>
                        </a:lnSpc>
                        <a:spcBef>
                          <a:spcPts val="325"/>
                        </a:spcBef>
                        <a:buAutoNum type="arabicPlain" startAt="5"/>
                        <a:tabLst>
                          <a:tab pos="206375" algn="l"/>
                        </a:tabLst>
                      </a:pP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Коммерческие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 marR="213995" lvl="1">
                        <a:lnSpc>
                          <a:spcPts val="1200"/>
                        </a:lnSpc>
                        <a:spcBef>
                          <a:spcPts val="40"/>
                        </a:spcBef>
                        <a:buAutoNum type="arabicPeriod"/>
                        <a:tabLst>
                          <a:tab pos="282575" algn="l"/>
                        </a:tabLst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ед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ини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Дело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81940" lvl="1" indent="-191135">
                        <a:lnSpc>
                          <a:spcPts val="1160"/>
                        </a:lnSpc>
                        <a:buAutoNum type="arabicPeriod"/>
                        <a:tabLst>
                          <a:tab pos="282575" algn="l"/>
                        </a:tabLst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Маркетинг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продажи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81940" lvl="1" indent="-191135">
                        <a:lnSpc>
                          <a:spcPct val="100000"/>
                        </a:lnSpc>
                        <a:buAutoNum type="arabicPeriod"/>
                        <a:tabLst>
                          <a:tab pos="282575" algn="l"/>
                        </a:tabLst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Управление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финансами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81940" lvl="1" indent="-191135">
                        <a:lnSpc>
                          <a:spcPct val="100000"/>
                        </a:lnSpc>
                        <a:buAutoNum type="arabicPeriod"/>
                        <a:tabLst>
                          <a:tab pos="282575" algn="l"/>
                        </a:tabLst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Материально-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техническое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снабжение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81940" lvl="1" indent="-191135">
                        <a:lnSpc>
                          <a:spcPct val="100000"/>
                        </a:lnSpc>
                        <a:spcBef>
                          <a:spcPts val="15"/>
                        </a:spcBef>
                        <a:buAutoNum type="arabicPeriod" startAt="4"/>
                        <a:tabLst>
                          <a:tab pos="282575" algn="l"/>
                        </a:tabLst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Правовые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знания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06375" indent="-114935">
                        <a:lnSpc>
                          <a:spcPts val="1440"/>
                        </a:lnSpc>
                        <a:spcBef>
                          <a:spcPts val="325"/>
                        </a:spcBef>
                        <a:buAutoNum type="arabicPlain" startAt="6"/>
                        <a:tabLst>
                          <a:tab pos="207010" algn="l"/>
                        </a:tabLst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Организационные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075" marR="113030" lvl="1">
                        <a:lnSpc>
                          <a:spcPts val="1200"/>
                        </a:lnSpc>
                        <a:spcBef>
                          <a:spcPts val="40"/>
                        </a:spcBef>
                        <a:buAutoNum type="arabicPeriod"/>
                        <a:tabLst>
                          <a:tab pos="282575" algn="l"/>
                        </a:tabLst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Планирование и управление </a:t>
                      </a:r>
                      <a:r>
                        <a:rPr sz="1000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жизненным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циклом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2075" marR="824230" lvl="1">
                        <a:lnSpc>
                          <a:spcPts val="1200"/>
                        </a:lnSpc>
                        <a:buAutoNum type="arabicPeriod"/>
                        <a:tabLst>
                          <a:tab pos="282575" algn="l"/>
                        </a:tabLst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аг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ые 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возможности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82575" lvl="1" indent="-190500">
                        <a:lnSpc>
                          <a:spcPts val="1160"/>
                        </a:lnSpc>
                        <a:buAutoNum type="arabicPeriod"/>
                        <a:tabLst>
                          <a:tab pos="282575" algn="l"/>
                        </a:tabLst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Выполнение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82575" lvl="1" indent="-190500">
                        <a:lnSpc>
                          <a:spcPct val="100000"/>
                        </a:lnSpc>
                        <a:buAutoNum type="arabicPeriod"/>
                        <a:tabLst>
                          <a:tab pos="282575" algn="l"/>
                        </a:tabLst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Сдача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82575" lvl="1" indent="-190500">
                        <a:lnSpc>
                          <a:spcPct val="100000"/>
                        </a:lnSpc>
                        <a:buAutoNum type="arabicPeriod"/>
                        <a:tabLst>
                          <a:tab pos="282575" algn="l"/>
                        </a:tabLst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Заключительное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рассмотрение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оценка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82575" lvl="1" indent="-190500">
                        <a:lnSpc>
                          <a:spcPct val="100000"/>
                        </a:lnSpc>
                        <a:buAutoNum type="arabicPeriod" startAt="6"/>
                        <a:tabLst>
                          <a:tab pos="282575" algn="l"/>
                        </a:tabLst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Организационная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структура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82575" lvl="1" indent="-190500">
                        <a:lnSpc>
                          <a:spcPct val="100000"/>
                        </a:lnSpc>
                        <a:spcBef>
                          <a:spcPts val="15"/>
                        </a:spcBef>
                        <a:buAutoNum type="arabicPeriod" startAt="6"/>
                        <a:tabLst>
                          <a:tab pos="282575" algn="l"/>
                        </a:tabLst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Должностные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обязанности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5110" indent="-153035">
                        <a:lnSpc>
                          <a:spcPts val="1440"/>
                        </a:lnSpc>
                        <a:spcBef>
                          <a:spcPts val="325"/>
                        </a:spcBef>
                        <a:buAutoNum type="arabicPlain" startAt="7"/>
                        <a:tabLst>
                          <a:tab pos="245110" algn="l"/>
                        </a:tabLst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Персонал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82575" lvl="1" indent="-191135">
                        <a:lnSpc>
                          <a:spcPts val="1200"/>
                        </a:lnSpc>
                        <a:buAutoNum type="arabicPeriod"/>
                        <a:tabLst>
                          <a:tab pos="283210" algn="l"/>
                        </a:tabLst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Обмен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информацией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82575" lvl="1" indent="-191135">
                        <a:lnSpc>
                          <a:spcPct val="100000"/>
                        </a:lnSpc>
                        <a:buAutoNum type="arabicPeriod"/>
                        <a:tabLst>
                          <a:tab pos="283210" algn="l"/>
                        </a:tabLst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Командная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работа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82575" lvl="1" indent="-191135">
                        <a:lnSpc>
                          <a:spcPct val="100000"/>
                        </a:lnSpc>
                        <a:buAutoNum type="arabicPeriod"/>
                        <a:tabLst>
                          <a:tab pos="283210" algn="l"/>
                        </a:tabLst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Руководство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лидерство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82575" lvl="1" indent="-191135">
                        <a:lnSpc>
                          <a:spcPct val="100000"/>
                        </a:lnSpc>
                        <a:buAutoNum type="arabicPeriod"/>
                        <a:tabLst>
                          <a:tab pos="283210" algn="l"/>
                        </a:tabLst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Управление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конфликтами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82575" lvl="1" indent="-191135">
                        <a:lnSpc>
                          <a:spcPct val="100000"/>
                        </a:lnSpc>
                        <a:buAutoNum type="arabicPeriod"/>
                        <a:tabLst>
                          <a:tab pos="283210" algn="l"/>
                        </a:tabLst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Переговоры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82575" lvl="1" indent="-191135">
                        <a:lnSpc>
                          <a:spcPct val="100000"/>
                        </a:lnSpc>
                        <a:spcBef>
                          <a:spcPts val="15"/>
                        </a:spcBef>
                        <a:buAutoNum type="arabicPeriod"/>
                        <a:tabLst>
                          <a:tab pos="283210" algn="l"/>
                        </a:tabLst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Управление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персоналом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090166" y="217169"/>
            <a:ext cx="48177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1F487C"/>
                </a:solidFill>
                <a:latin typeface="Calibri"/>
                <a:cs typeface="Calibri"/>
              </a:rPr>
              <a:t>Системная</a:t>
            </a:r>
            <a:r>
              <a:rPr b="1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b="1" spc="-30" dirty="0">
                <a:solidFill>
                  <a:srgbClr val="1F487C"/>
                </a:solidFill>
                <a:latin typeface="Calibri"/>
                <a:cs typeface="Calibri"/>
              </a:rPr>
              <a:t>модель</a:t>
            </a:r>
            <a:r>
              <a:rPr b="1" spc="-5" dirty="0">
                <a:solidFill>
                  <a:srgbClr val="1F487C"/>
                </a:solidFill>
                <a:latin typeface="Calibri"/>
                <a:cs typeface="Calibri"/>
              </a:rPr>
              <a:t> УП</a:t>
            </a:r>
            <a:r>
              <a:rPr b="1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1F487C"/>
                </a:solidFill>
                <a:latin typeface="Calibri"/>
                <a:cs typeface="Calibri"/>
              </a:rPr>
              <a:t>(Англия)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8877" y="217169"/>
            <a:ext cx="4748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Calibri"/>
                <a:cs typeface="Calibri"/>
              </a:rPr>
              <a:t>Системная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30" dirty="0">
                <a:latin typeface="Calibri"/>
                <a:cs typeface="Calibri"/>
              </a:rPr>
              <a:t>модель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УП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(Япония)</a:t>
            </a:r>
          </a:p>
        </p:txBody>
      </p:sp>
      <p:sp>
        <p:nvSpPr>
          <p:cNvPr id="3" name="object 3"/>
          <p:cNvSpPr/>
          <p:nvPr/>
        </p:nvSpPr>
        <p:spPr>
          <a:xfrm>
            <a:off x="3816073" y="857110"/>
            <a:ext cx="1399540" cy="621665"/>
          </a:xfrm>
          <a:custGeom>
            <a:avLst/>
            <a:gdLst/>
            <a:ahLst/>
            <a:cxnLst/>
            <a:rect l="l" t="t" r="r" b="b"/>
            <a:pathLst>
              <a:path w="1399539" h="621665">
                <a:moveTo>
                  <a:pt x="310951" y="621480"/>
                </a:moveTo>
                <a:lnTo>
                  <a:pt x="1088276" y="621480"/>
                </a:lnTo>
                <a:lnTo>
                  <a:pt x="1134206" y="618111"/>
                </a:lnTo>
                <a:lnTo>
                  <a:pt x="1178045" y="608324"/>
                </a:lnTo>
                <a:lnTo>
                  <a:pt x="1219311" y="592599"/>
                </a:lnTo>
                <a:lnTo>
                  <a:pt x="1257525" y="571417"/>
                </a:lnTo>
                <a:lnTo>
                  <a:pt x="1292204" y="545257"/>
                </a:lnTo>
                <a:lnTo>
                  <a:pt x="1322868" y="514601"/>
                </a:lnTo>
                <a:lnTo>
                  <a:pt x="1349035" y="479929"/>
                </a:lnTo>
                <a:lnTo>
                  <a:pt x="1370225" y="441721"/>
                </a:lnTo>
                <a:lnTo>
                  <a:pt x="1385956" y="400458"/>
                </a:lnTo>
                <a:lnTo>
                  <a:pt x="1395748" y="356619"/>
                </a:lnTo>
                <a:lnTo>
                  <a:pt x="1399119" y="310685"/>
                </a:lnTo>
                <a:lnTo>
                  <a:pt x="1395748" y="264778"/>
                </a:lnTo>
                <a:lnTo>
                  <a:pt x="1385956" y="220962"/>
                </a:lnTo>
                <a:lnTo>
                  <a:pt x="1370225" y="179716"/>
                </a:lnTo>
                <a:lnTo>
                  <a:pt x="1349035" y="141522"/>
                </a:lnTo>
                <a:lnTo>
                  <a:pt x="1322868" y="106860"/>
                </a:lnTo>
                <a:lnTo>
                  <a:pt x="1292204" y="76212"/>
                </a:lnTo>
                <a:lnTo>
                  <a:pt x="1257525" y="50058"/>
                </a:lnTo>
                <a:lnTo>
                  <a:pt x="1219311" y="28879"/>
                </a:lnTo>
                <a:lnTo>
                  <a:pt x="1178045" y="13155"/>
                </a:lnTo>
                <a:lnTo>
                  <a:pt x="1134206" y="3369"/>
                </a:lnTo>
                <a:lnTo>
                  <a:pt x="1088276" y="0"/>
                </a:lnTo>
                <a:lnTo>
                  <a:pt x="310951" y="0"/>
                </a:lnTo>
                <a:lnTo>
                  <a:pt x="264994" y="3369"/>
                </a:lnTo>
                <a:lnTo>
                  <a:pt x="221133" y="13155"/>
                </a:lnTo>
                <a:lnTo>
                  <a:pt x="179849" y="28879"/>
                </a:lnTo>
                <a:lnTo>
                  <a:pt x="141622" y="50058"/>
                </a:lnTo>
                <a:lnTo>
                  <a:pt x="106932" y="76212"/>
                </a:lnTo>
                <a:lnTo>
                  <a:pt x="76261" y="106860"/>
                </a:lnTo>
                <a:lnTo>
                  <a:pt x="50088" y="141522"/>
                </a:lnTo>
                <a:lnTo>
                  <a:pt x="28895" y="179716"/>
                </a:lnTo>
                <a:lnTo>
                  <a:pt x="13162" y="220962"/>
                </a:lnTo>
                <a:lnTo>
                  <a:pt x="3370" y="264778"/>
                </a:lnTo>
                <a:lnTo>
                  <a:pt x="0" y="310685"/>
                </a:lnTo>
                <a:lnTo>
                  <a:pt x="3370" y="356619"/>
                </a:lnTo>
                <a:lnTo>
                  <a:pt x="13162" y="400458"/>
                </a:lnTo>
                <a:lnTo>
                  <a:pt x="28895" y="441721"/>
                </a:lnTo>
                <a:lnTo>
                  <a:pt x="50088" y="479929"/>
                </a:lnTo>
                <a:lnTo>
                  <a:pt x="76261" y="514601"/>
                </a:lnTo>
                <a:lnTo>
                  <a:pt x="106932" y="545257"/>
                </a:lnTo>
                <a:lnTo>
                  <a:pt x="141622" y="571417"/>
                </a:lnTo>
                <a:lnTo>
                  <a:pt x="179849" y="592599"/>
                </a:lnTo>
                <a:lnTo>
                  <a:pt x="221133" y="608324"/>
                </a:lnTo>
                <a:lnTo>
                  <a:pt x="264994" y="618111"/>
                </a:lnTo>
                <a:lnTo>
                  <a:pt x="310951" y="621480"/>
                </a:lnTo>
                <a:close/>
              </a:path>
            </a:pathLst>
          </a:custGeom>
          <a:ln w="13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84789" y="955576"/>
            <a:ext cx="1061720" cy="394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9055">
              <a:lnSpc>
                <a:spcPct val="100699"/>
              </a:lnSpc>
              <a:spcBef>
                <a:spcPts val="95"/>
              </a:spcBef>
            </a:pPr>
            <a:r>
              <a:rPr sz="1200" b="1" spc="5" dirty="0">
                <a:latin typeface="Arial"/>
                <a:cs typeface="Arial"/>
              </a:rPr>
              <a:t>Управление 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содержанием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99882" y="1633934"/>
            <a:ext cx="1399540" cy="621665"/>
          </a:xfrm>
          <a:custGeom>
            <a:avLst/>
            <a:gdLst/>
            <a:ahLst/>
            <a:cxnLst/>
            <a:rect l="l" t="t" r="r" b="b"/>
            <a:pathLst>
              <a:path w="1399540" h="621664">
                <a:moveTo>
                  <a:pt x="310951" y="621590"/>
                </a:moveTo>
                <a:lnTo>
                  <a:pt x="1088167" y="621590"/>
                </a:lnTo>
                <a:lnTo>
                  <a:pt x="1134124" y="618218"/>
                </a:lnTo>
                <a:lnTo>
                  <a:pt x="1177985" y="608424"/>
                </a:lnTo>
                <a:lnTo>
                  <a:pt x="1219269" y="592691"/>
                </a:lnTo>
                <a:lnTo>
                  <a:pt x="1257497" y="571499"/>
                </a:lnTo>
                <a:lnTo>
                  <a:pt x="1292186" y="545330"/>
                </a:lnTo>
                <a:lnTo>
                  <a:pt x="1322858" y="514667"/>
                </a:lnTo>
                <a:lnTo>
                  <a:pt x="1349030" y="479991"/>
                </a:lnTo>
                <a:lnTo>
                  <a:pt x="1370223" y="441783"/>
                </a:lnTo>
                <a:lnTo>
                  <a:pt x="1385956" y="400527"/>
                </a:lnTo>
                <a:lnTo>
                  <a:pt x="1395748" y="356704"/>
                </a:lnTo>
                <a:lnTo>
                  <a:pt x="1399119" y="310795"/>
                </a:lnTo>
                <a:lnTo>
                  <a:pt x="1395748" y="264861"/>
                </a:lnTo>
                <a:lnTo>
                  <a:pt x="1385956" y="221022"/>
                </a:lnTo>
                <a:lnTo>
                  <a:pt x="1370223" y="179758"/>
                </a:lnTo>
                <a:lnTo>
                  <a:pt x="1349030" y="141550"/>
                </a:lnTo>
                <a:lnTo>
                  <a:pt x="1322858" y="106878"/>
                </a:lnTo>
                <a:lnTo>
                  <a:pt x="1292186" y="76222"/>
                </a:lnTo>
                <a:lnTo>
                  <a:pt x="1257497" y="50063"/>
                </a:lnTo>
                <a:lnTo>
                  <a:pt x="1219269" y="28881"/>
                </a:lnTo>
                <a:lnTo>
                  <a:pt x="1177985" y="13156"/>
                </a:lnTo>
                <a:lnTo>
                  <a:pt x="1134124" y="3369"/>
                </a:lnTo>
                <a:lnTo>
                  <a:pt x="1088167" y="0"/>
                </a:lnTo>
                <a:lnTo>
                  <a:pt x="310951" y="0"/>
                </a:lnTo>
                <a:lnTo>
                  <a:pt x="264994" y="3369"/>
                </a:lnTo>
                <a:lnTo>
                  <a:pt x="221133" y="13156"/>
                </a:lnTo>
                <a:lnTo>
                  <a:pt x="179849" y="28881"/>
                </a:lnTo>
                <a:lnTo>
                  <a:pt x="141622" y="50063"/>
                </a:lnTo>
                <a:lnTo>
                  <a:pt x="106932" y="76222"/>
                </a:lnTo>
                <a:lnTo>
                  <a:pt x="76261" y="106878"/>
                </a:lnTo>
                <a:lnTo>
                  <a:pt x="50088" y="141550"/>
                </a:lnTo>
                <a:lnTo>
                  <a:pt x="28895" y="179758"/>
                </a:lnTo>
                <a:lnTo>
                  <a:pt x="13162" y="221022"/>
                </a:lnTo>
                <a:lnTo>
                  <a:pt x="3370" y="264861"/>
                </a:lnTo>
                <a:lnTo>
                  <a:pt x="0" y="310795"/>
                </a:lnTo>
                <a:lnTo>
                  <a:pt x="3370" y="356704"/>
                </a:lnTo>
                <a:lnTo>
                  <a:pt x="13162" y="400527"/>
                </a:lnTo>
                <a:lnTo>
                  <a:pt x="28895" y="441783"/>
                </a:lnTo>
                <a:lnTo>
                  <a:pt x="50088" y="479991"/>
                </a:lnTo>
                <a:lnTo>
                  <a:pt x="76261" y="514667"/>
                </a:lnTo>
                <a:lnTo>
                  <a:pt x="106932" y="545330"/>
                </a:lnTo>
                <a:lnTo>
                  <a:pt x="141622" y="571499"/>
                </a:lnTo>
                <a:lnTo>
                  <a:pt x="179849" y="592691"/>
                </a:lnTo>
                <a:lnTo>
                  <a:pt x="221133" y="608424"/>
                </a:lnTo>
                <a:lnTo>
                  <a:pt x="264994" y="618218"/>
                </a:lnTo>
                <a:lnTo>
                  <a:pt x="310951" y="621590"/>
                </a:lnTo>
                <a:close/>
              </a:path>
            </a:pathLst>
          </a:custGeom>
          <a:ln w="13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70353" y="1732509"/>
            <a:ext cx="1058545" cy="394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7150">
              <a:lnSpc>
                <a:spcPct val="100699"/>
              </a:lnSpc>
              <a:spcBef>
                <a:spcPts val="95"/>
              </a:spcBef>
            </a:pPr>
            <a:r>
              <a:rPr sz="1200" b="1" spc="5" dirty="0">
                <a:latin typeface="Arial"/>
                <a:cs typeface="Arial"/>
              </a:rPr>
              <a:t>Управление 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изменениями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76588" y="4102973"/>
            <a:ext cx="1399540" cy="621665"/>
          </a:xfrm>
          <a:custGeom>
            <a:avLst/>
            <a:gdLst/>
            <a:ahLst/>
            <a:cxnLst/>
            <a:rect l="l" t="t" r="r" b="b"/>
            <a:pathLst>
              <a:path w="1399539" h="621664">
                <a:moveTo>
                  <a:pt x="310919" y="621590"/>
                </a:moveTo>
                <a:lnTo>
                  <a:pt x="1088156" y="621590"/>
                </a:lnTo>
                <a:lnTo>
                  <a:pt x="1134113" y="618221"/>
                </a:lnTo>
                <a:lnTo>
                  <a:pt x="1177974" y="608433"/>
                </a:lnTo>
                <a:lnTo>
                  <a:pt x="1219258" y="592708"/>
                </a:lnTo>
                <a:lnTo>
                  <a:pt x="1257486" y="571526"/>
                </a:lnTo>
                <a:lnTo>
                  <a:pt x="1292175" y="545367"/>
                </a:lnTo>
                <a:lnTo>
                  <a:pt x="1322847" y="514711"/>
                </a:lnTo>
                <a:lnTo>
                  <a:pt x="1349019" y="480039"/>
                </a:lnTo>
                <a:lnTo>
                  <a:pt x="1370212" y="441831"/>
                </a:lnTo>
                <a:lnTo>
                  <a:pt x="1385945" y="400567"/>
                </a:lnTo>
                <a:lnTo>
                  <a:pt x="1395737" y="356728"/>
                </a:lnTo>
                <a:lnTo>
                  <a:pt x="1399108" y="310795"/>
                </a:lnTo>
                <a:lnTo>
                  <a:pt x="1395737" y="264886"/>
                </a:lnTo>
                <a:lnTo>
                  <a:pt x="1385945" y="221062"/>
                </a:lnTo>
                <a:lnTo>
                  <a:pt x="1370212" y="179806"/>
                </a:lnTo>
                <a:lnTo>
                  <a:pt x="1349019" y="141599"/>
                </a:lnTo>
                <a:lnTo>
                  <a:pt x="1322847" y="106923"/>
                </a:lnTo>
                <a:lnTo>
                  <a:pt x="1292175" y="76259"/>
                </a:lnTo>
                <a:lnTo>
                  <a:pt x="1257486" y="50091"/>
                </a:lnTo>
                <a:lnTo>
                  <a:pt x="1219258" y="28899"/>
                </a:lnTo>
                <a:lnTo>
                  <a:pt x="1177974" y="13165"/>
                </a:lnTo>
                <a:lnTo>
                  <a:pt x="1134113" y="3371"/>
                </a:lnTo>
                <a:lnTo>
                  <a:pt x="1088156" y="0"/>
                </a:lnTo>
                <a:lnTo>
                  <a:pt x="310919" y="0"/>
                </a:lnTo>
                <a:lnTo>
                  <a:pt x="264972" y="3371"/>
                </a:lnTo>
                <a:lnTo>
                  <a:pt x="221119" y="13165"/>
                </a:lnTo>
                <a:lnTo>
                  <a:pt x="179841" y="28899"/>
                </a:lnTo>
                <a:lnTo>
                  <a:pt x="141618" y="50091"/>
                </a:lnTo>
                <a:lnTo>
                  <a:pt x="106931" y="76259"/>
                </a:lnTo>
                <a:lnTo>
                  <a:pt x="76261" y="106923"/>
                </a:lnTo>
                <a:lnTo>
                  <a:pt x="50089" y="141599"/>
                </a:lnTo>
                <a:lnTo>
                  <a:pt x="28896" y="179806"/>
                </a:lnTo>
                <a:lnTo>
                  <a:pt x="13163" y="221062"/>
                </a:lnTo>
                <a:lnTo>
                  <a:pt x="3371" y="264886"/>
                </a:lnTo>
                <a:lnTo>
                  <a:pt x="0" y="310795"/>
                </a:lnTo>
                <a:lnTo>
                  <a:pt x="3371" y="356728"/>
                </a:lnTo>
                <a:lnTo>
                  <a:pt x="13163" y="400567"/>
                </a:lnTo>
                <a:lnTo>
                  <a:pt x="28896" y="441831"/>
                </a:lnTo>
                <a:lnTo>
                  <a:pt x="50089" y="480039"/>
                </a:lnTo>
                <a:lnTo>
                  <a:pt x="76261" y="514711"/>
                </a:lnTo>
                <a:lnTo>
                  <a:pt x="106931" y="545367"/>
                </a:lnTo>
                <a:lnTo>
                  <a:pt x="141618" y="571526"/>
                </a:lnTo>
                <a:lnTo>
                  <a:pt x="179841" y="592708"/>
                </a:lnTo>
                <a:lnTo>
                  <a:pt x="221119" y="608433"/>
                </a:lnTo>
                <a:lnTo>
                  <a:pt x="264972" y="618221"/>
                </a:lnTo>
                <a:lnTo>
                  <a:pt x="310919" y="621590"/>
                </a:lnTo>
                <a:close/>
              </a:path>
            </a:pathLst>
          </a:custGeom>
          <a:ln w="13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70233" y="4151114"/>
            <a:ext cx="812165" cy="4991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7305" marR="5080" indent="-15240" algn="just">
              <a:lnSpc>
                <a:spcPct val="103600"/>
              </a:lnSpc>
              <a:spcBef>
                <a:spcPts val="90"/>
              </a:spcBef>
            </a:pPr>
            <a:r>
              <a:rPr sz="1000" b="1" spc="15" dirty="0">
                <a:latin typeface="Arial"/>
                <a:cs typeface="Arial"/>
              </a:rPr>
              <a:t>Управление  </a:t>
            </a:r>
            <a:r>
              <a:rPr sz="1000" b="1" spc="20" dirty="0">
                <a:latin typeface="Arial"/>
                <a:cs typeface="Arial"/>
              </a:rPr>
              <a:t>освоенным </a:t>
            </a:r>
            <a:r>
              <a:rPr sz="1000" b="1" spc="-270" dirty="0">
                <a:latin typeface="Arial"/>
                <a:cs typeface="Arial"/>
              </a:rPr>
              <a:t> </a:t>
            </a:r>
            <a:r>
              <a:rPr sz="1000" b="1" spc="20" dirty="0">
                <a:latin typeface="Arial"/>
                <a:cs typeface="Arial"/>
              </a:rPr>
              <a:t>объемом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33060" y="4641594"/>
            <a:ext cx="1412875" cy="635000"/>
            <a:chOff x="1633060" y="4641594"/>
            <a:chExt cx="1412875" cy="635000"/>
          </a:xfrm>
        </p:grpSpPr>
        <p:sp>
          <p:nvSpPr>
            <p:cNvPr id="10" name="object 10"/>
            <p:cNvSpPr/>
            <p:nvPr/>
          </p:nvSpPr>
          <p:spPr>
            <a:xfrm>
              <a:off x="1639727" y="4648262"/>
              <a:ext cx="1399540" cy="621665"/>
            </a:xfrm>
            <a:custGeom>
              <a:avLst/>
              <a:gdLst/>
              <a:ahLst/>
              <a:cxnLst/>
              <a:rect l="l" t="t" r="r" b="b"/>
              <a:pathLst>
                <a:path w="1399539" h="621664">
                  <a:moveTo>
                    <a:pt x="1088178" y="0"/>
                  </a:moveTo>
                  <a:lnTo>
                    <a:pt x="310908" y="0"/>
                  </a:lnTo>
                  <a:lnTo>
                    <a:pt x="264964" y="3369"/>
                  </a:lnTo>
                  <a:lnTo>
                    <a:pt x="221113" y="13156"/>
                  </a:lnTo>
                  <a:lnTo>
                    <a:pt x="179837" y="28881"/>
                  </a:lnTo>
                  <a:lnTo>
                    <a:pt x="141615" y="50063"/>
                  </a:lnTo>
                  <a:lnTo>
                    <a:pt x="106929" y="76222"/>
                  </a:lnTo>
                  <a:lnTo>
                    <a:pt x="76260" y="106878"/>
                  </a:lnTo>
                  <a:lnTo>
                    <a:pt x="50089" y="141550"/>
                  </a:lnTo>
                  <a:lnTo>
                    <a:pt x="28896" y="179758"/>
                  </a:lnTo>
                  <a:lnTo>
                    <a:pt x="13163" y="221022"/>
                  </a:lnTo>
                  <a:lnTo>
                    <a:pt x="3371" y="264861"/>
                  </a:lnTo>
                  <a:lnTo>
                    <a:pt x="0" y="310795"/>
                  </a:lnTo>
                  <a:lnTo>
                    <a:pt x="3371" y="356718"/>
                  </a:lnTo>
                  <a:lnTo>
                    <a:pt x="13163" y="400548"/>
                  </a:lnTo>
                  <a:lnTo>
                    <a:pt x="28896" y="441806"/>
                  </a:lnTo>
                  <a:lnTo>
                    <a:pt x="50089" y="480010"/>
                  </a:lnTo>
                  <a:lnTo>
                    <a:pt x="76260" y="514679"/>
                  </a:lnTo>
                  <a:lnTo>
                    <a:pt x="106929" y="545333"/>
                  </a:lnTo>
                  <a:lnTo>
                    <a:pt x="141615" y="571492"/>
                  </a:lnTo>
                  <a:lnTo>
                    <a:pt x="179837" y="592674"/>
                  </a:lnTo>
                  <a:lnTo>
                    <a:pt x="221113" y="608400"/>
                  </a:lnTo>
                  <a:lnTo>
                    <a:pt x="264964" y="618187"/>
                  </a:lnTo>
                  <a:lnTo>
                    <a:pt x="310908" y="621557"/>
                  </a:lnTo>
                  <a:lnTo>
                    <a:pt x="1088178" y="621557"/>
                  </a:lnTo>
                  <a:lnTo>
                    <a:pt x="1134135" y="618187"/>
                  </a:lnTo>
                  <a:lnTo>
                    <a:pt x="1177996" y="608400"/>
                  </a:lnTo>
                  <a:lnTo>
                    <a:pt x="1219280" y="592674"/>
                  </a:lnTo>
                  <a:lnTo>
                    <a:pt x="1257508" y="571492"/>
                  </a:lnTo>
                  <a:lnTo>
                    <a:pt x="1292197" y="545333"/>
                  </a:lnTo>
                  <a:lnTo>
                    <a:pt x="1322868" y="514679"/>
                  </a:lnTo>
                  <a:lnTo>
                    <a:pt x="1349041" y="480010"/>
                  </a:lnTo>
                  <a:lnTo>
                    <a:pt x="1370234" y="441806"/>
                  </a:lnTo>
                  <a:lnTo>
                    <a:pt x="1385967" y="400548"/>
                  </a:lnTo>
                  <a:lnTo>
                    <a:pt x="1395759" y="356718"/>
                  </a:lnTo>
                  <a:lnTo>
                    <a:pt x="1399130" y="310795"/>
                  </a:lnTo>
                  <a:lnTo>
                    <a:pt x="1395759" y="264861"/>
                  </a:lnTo>
                  <a:lnTo>
                    <a:pt x="1385967" y="221022"/>
                  </a:lnTo>
                  <a:lnTo>
                    <a:pt x="1370234" y="179758"/>
                  </a:lnTo>
                  <a:lnTo>
                    <a:pt x="1349041" y="141550"/>
                  </a:lnTo>
                  <a:lnTo>
                    <a:pt x="1322868" y="106878"/>
                  </a:lnTo>
                  <a:lnTo>
                    <a:pt x="1292197" y="76222"/>
                  </a:lnTo>
                  <a:lnTo>
                    <a:pt x="1257508" y="50063"/>
                  </a:lnTo>
                  <a:lnTo>
                    <a:pt x="1219280" y="28881"/>
                  </a:lnTo>
                  <a:lnTo>
                    <a:pt x="1177996" y="13156"/>
                  </a:lnTo>
                  <a:lnTo>
                    <a:pt x="1134135" y="3369"/>
                  </a:lnTo>
                  <a:lnTo>
                    <a:pt x="10881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39727" y="4648262"/>
              <a:ext cx="1399540" cy="621665"/>
            </a:xfrm>
            <a:custGeom>
              <a:avLst/>
              <a:gdLst/>
              <a:ahLst/>
              <a:cxnLst/>
              <a:rect l="l" t="t" r="r" b="b"/>
              <a:pathLst>
                <a:path w="1399539" h="621664">
                  <a:moveTo>
                    <a:pt x="310908" y="621557"/>
                  </a:moveTo>
                  <a:lnTo>
                    <a:pt x="1088178" y="621557"/>
                  </a:lnTo>
                  <a:lnTo>
                    <a:pt x="1134135" y="618187"/>
                  </a:lnTo>
                  <a:lnTo>
                    <a:pt x="1177996" y="608400"/>
                  </a:lnTo>
                  <a:lnTo>
                    <a:pt x="1219280" y="592674"/>
                  </a:lnTo>
                  <a:lnTo>
                    <a:pt x="1257507" y="571492"/>
                  </a:lnTo>
                  <a:lnTo>
                    <a:pt x="1292197" y="545333"/>
                  </a:lnTo>
                  <a:lnTo>
                    <a:pt x="1322868" y="514679"/>
                  </a:lnTo>
                  <a:lnTo>
                    <a:pt x="1349041" y="480010"/>
                  </a:lnTo>
                  <a:lnTo>
                    <a:pt x="1370234" y="441806"/>
                  </a:lnTo>
                  <a:lnTo>
                    <a:pt x="1385967" y="400548"/>
                  </a:lnTo>
                  <a:lnTo>
                    <a:pt x="1395759" y="356718"/>
                  </a:lnTo>
                  <a:lnTo>
                    <a:pt x="1399130" y="310795"/>
                  </a:lnTo>
                  <a:lnTo>
                    <a:pt x="1395759" y="264861"/>
                  </a:lnTo>
                  <a:lnTo>
                    <a:pt x="1385967" y="221022"/>
                  </a:lnTo>
                  <a:lnTo>
                    <a:pt x="1370234" y="179758"/>
                  </a:lnTo>
                  <a:lnTo>
                    <a:pt x="1349041" y="141550"/>
                  </a:lnTo>
                  <a:lnTo>
                    <a:pt x="1322868" y="106878"/>
                  </a:lnTo>
                  <a:lnTo>
                    <a:pt x="1292197" y="76222"/>
                  </a:lnTo>
                  <a:lnTo>
                    <a:pt x="1257507" y="50063"/>
                  </a:lnTo>
                  <a:lnTo>
                    <a:pt x="1219280" y="28881"/>
                  </a:lnTo>
                  <a:lnTo>
                    <a:pt x="1177996" y="13156"/>
                  </a:lnTo>
                  <a:lnTo>
                    <a:pt x="1134135" y="3369"/>
                  </a:lnTo>
                  <a:lnTo>
                    <a:pt x="1088178" y="0"/>
                  </a:lnTo>
                  <a:lnTo>
                    <a:pt x="310908" y="0"/>
                  </a:lnTo>
                  <a:lnTo>
                    <a:pt x="264964" y="3369"/>
                  </a:lnTo>
                  <a:lnTo>
                    <a:pt x="221113" y="13156"/>
                  </a:lnTo>
                  <a:lnTo>
                    <a:pt x="179837" y="28881"/>
                  </a:lnTo>
                  <a:lnTo>
                    <a:pt x="141615" y="50063"/>
                  </a:lnTo>
                  <a:lnTo>
                    <a:pt x="106929" y="76222"/>
                  </a:lnTo>
                  <a:lnTo>
                    <a:pt x="76260" y="106878"/>
                  </a:lnTo>
                  <a:lnTo>
                    <a:pt x="50089" y="141550"/>
                  </a:lnTo>
                  <a:lnTo>
                    <a:pt x="28896" y="179758"/>
                  </a:lnTo>
                  <a:lnTo>
                    <a:pt x="13163" y="221022"/>
                  </a:lnTo>
                  <a:lnTo>
                    <a:pt x="3371" y="264861"/>
                  </a:lnTo>
                  <a:lnTo>
                    <a:pt x="0" y="310795"/>
                  </a:lnTo>
                  <a:lnTo>
                    <a:pt x="3371" y="356718"/>
                  </a:lnTo>
                  <a:lnTo>
                    <a:pt x="13163" y="400548"/>
                  </a:lnTo>
                  <a:lnTo>
                    <a:pt x="28896" y="441806"/>
                  </a:lnTo>
                  <a:lnTo>
                    <a:pt x="50089" y="480010"/>
                  </a:lnTo>
                  <a:lnTo>
                    <a:pt x="76260" y="514679"/>
                  </a:lnTo>
                  <a:lnTo>
                    <a:pt x="106929" y="545333"/>
                  </a:lnTo>
                  <a:lnTo>
                    <a:pt x="141615" y="571492"/>
                  </a:lnTo>
                  <a:lnTo>
                    <a:pt x="179837" y="592674"/>
                  </a:lnTo>
                  <a:lnTo>
                    <a:pt x="221113" y="608400"/>
                  </a:lnTo>
                  <a:lnTo>
                    <a:pt x="264964" y="618187"/>
                  </a:lnTo>
                  <a:lnTo>
                    <a:pt x="310908" y="621557"/>
                  </a:lnTo>
                  <a:close/>
                </a:path>
              </a:pathLst>
            </a:custGeom>
            <a:ln w="13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855366" y="4746838"/>
            <a:ext cx="967740" cy="394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065">
              <a:lnSpc>
                <a:spcPct val="100699"/>
              </a:lnSpc>
              <a:spcBef>
                <a:spcPts val="95"/>
              </a:spcBef>
            </a:pPr>
            <a:r>
              <a:rPr sz="1200" b="1" spc="5" dirty="0">
                <a:latin typeface="Arial"/>
                <a:cs typeface="Arial"/>
              </a:rPr>
              <a:t>Управление  стоимостью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81125" y="4586103"/>
            <a:ext cx="1399540" cy="621665"/>
          </a:xfrm>
          <a:custGeom>
            <a:avLst/>
            <a:gdLst/>
            <a:ahLst/>
            <a:cxnLst/>
            <a:rect l="l" t="t" r="r" b="b"/>
            <a:pathLst>
              <a:path w="1399540" h="621664">
                <a:moveTo>
                  <a:pt x="310951" y="621557"/>
                </a:moveTo>
                <a:lnTo>
                  <a:pt x="1088167" y="621557"/>
                </a:lnTo>
                <a:lnTo>
                  <a:pt x="1134124" y="618188"/>
                </a:lnTo>
                <a:lnTo>
                  <a:pt x="1177985" y="608403"/>
                </a:lnTo>
                <a:lnTo>
                  <a:pt x="1219269" y="592682"/>
                </a:lnTo>
                <a:lnTo>
                  <a:pt x="1257497" y="571503"/>
                </a:lnTo>
                <a:lnTo>
                  <a:pt x="1292186" y="545348"/>
                </a:lnTo>
                <a:lnTo>
                  <a:pt x="1322858" y="514697"/>
                </a:lnTo>
                <a:lnTo>
                  <a:pt x="1349030" y="480029"/>
                </a:lnTo>
                <a:lnTo>
                  <a:pt x="1370223" y="441825"/>
                </a:lnTo>
                <a:lnTo>
                  <a:pt x="1385956" y="400564"/>
                </a:lnTo>
                <a:lnTo>
                  <a:pt x="1395748" y="356728"/>
                </a:lnTo>
                <a:lnTo>
                  <a:pt x="1399119" y="310795"/>
                </a:lnTo>
                <a:lnTo>
                  <a:pt x="1395748" y="264886"/>
                </a:lnTo>
                <a:lnTo>
                  <a:pt x="1385956" y="221062"/>
                </a:lnTo>
                <a:lnTo>
                  <a:pt x="1370223" y="179806"/>
                </a:lnTo>
                <a:lnTo>
                  <a:pt x="1349030" y="141599"/>
                </a:lnTo>
                <a:lnTo>
                  <a:pt x="1322858" y="106923"/>
                </a:lnTo>
                <a:lnTo>
                  <a:pt x="1292186" y="76259"/>
                </a:lnTo>
                <a:lnTo>
                  <a:pt x="1257497" y="50091"/>
                </a:lnTo>
                <a:lnTo>
                  <a:pt x="1219269" y="28899"/>
                </a:lnTo>
                <a:lnTo>
                  <a:pt x="1177985" y="13165"/>
                </a:lnTo>
                <a:lnTo>
                  <a:pt x="1134124" y="3371"/>
                </a:lnTo>
                <a:lnTo>
                  <a:pt x="1088167" y="0"/>
                </a:lnTo>
                <a:lnTo>
                  <a:pt x="310951" y="0"/>
                </a:lnTo>
                <a:lnTo>
                  <a:pt x="264994" y="3371"/>
                </a:lnTo>
                <a:lnTo>
                  <a:pt x="221133" y="13165"/>
                </a:lnTo>
                <a:lnTo>
                  <a:pt x="179849" y="28899"/>
                </a:lnTo>
                <a:lnTo>
                  <a:pt x="141622" y="50091"/>
                </a:lnTo>
                <a:lnTo>
                  <a:pt x="106932" y="76259"/>
                </a:lnTo>
                <a:lnTo>
                  <a:pt x="76261" y="106923"/>
                </a:lnTo>
                <a:lnTo>
                  <a:pt x="50088" y="141599"/>
                </a:lnTo>
                <a:lnTo>
                  <a:pt x="28895" y="179806"/>
                </a:lnTo>
                <a:lnTo>
                  <a:pt x="13162" y="221062"/>
                </a:lnTo>
                <a:lnTo>
                  <a:pt x="3370" y="264886"/>
                </a:lnTo>
                <a:lnTo>
                  <a:pt x="0" y="310795"/>
                </a:lnTo>
                <a:lnTo>
                  <a:pt x="3370" y="356728"/>
                </a:lnTo>
                <a:lnTo>
                  <a:pt x="13162" y="400564"/>
                </a:lnTo>
                <a:lnTo>
                  <a:pt x="28895" y="441825"/>
                </a:lnTo>
                <a:lnTo>
                  <a:pt x="50088" y="480029"/>
                </a:lnTo>
                <a:lnTo>
                  <a:pt x="76261" y="514697"/>
                </a:lnTo>
                <a:lnTo>
                  <a:pt x="106932" y="545348"/>
                </a:lnTo>
                <a:lnTo>
                  <a:pt x="141622" y="571503"/>
                </a:lnTo>
                <a:lnTo>
                  <a:pt x="179849" y="592682"/>
                </a:lnTo>
                <a:lnTo>
                  <a:pt x="221133" y="608403"/>
                </a:lnTo>
                <a:lnTo>
                  <a:pt x="264994" y="618188"/>
                </a:lnTo>
                <a:lnTo>
                  <a:pt x="310951" y="621557"/>
                </a:lnTo>
                <a:close/>
              </a:path>
            </a:pathLst>
          </a:custGeom>
          <a:ln w="13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609289" y="4684679"/>
            <a:ext cx="942975" cy="394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9225" marR="5080" indent="-137160">
              <a:lnSpc>
                <a:spcPct val="100699"/>
              </a:lnSpc>
              <a:spcBef>
                <a:spcPts val="95"/>
              </a:spcBef>
            </a:pPr>
            <a:r>
              <a:rPr sz="1200" b="1" dirty="0">
                <a:latin typeface="Arial"/>
                <a:cs typeface="Arial"/>
              </a:rPr>
              <a:t>Управление  </a:t>
            </a:r>
            <a:r>
              <a:rPr sz="1200" b="1" spc="5" dirty="0">
                <a:latin typeface="Arial"/>
                <a:cs typeface="Arial"/>
              </a:rPr>
              <a:t>сроками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38417" y="3964623"/>
            <a:ext cx="1399540" cy="621665"/>
          </a:xfrm>
          <a:custGeom>
            <a:avLst/>
            <a:gdLst/>
            <a:ahLst/>
            <a:cxnLst/>
            <a:rect l="l" t="t" r="r" b="b"/>
            <a:pathLst>
              <a:path w="1399539" h="621664">
                <a:moveTo>
                  <a:pt x="310842" y="621480"/>
                </a:moveTo>
                <a:lnTo>
                  <a:pt x="1088167" y="621480"/>
                </a:lnTo>
                <a:lnTo>
                  <a:pt x="1134124" y="618111"/>
                </a:lnTo>
                <a:lnTo>
                  <a:pt x="1177985" y="608324"/>
                </a:lnTo>
                <a:lnTo>
                  <a:pt x="1219269" y="592601"/>
                </a:lnTo>
                <a:lnTo>
                  <a:pt x="1257497" y="571422"/>
                </a:lnTo>
                <a:lnTo>
                  <a:pt x="1292186" y="545268"/>
                </a:lnTo>
                <a:lnTo>
                  <a:pt x="1322858" y="514619"/>
                </a:lnTo>
                <a:lnTo>
                  <a:pt x="1349030" y="479958"/>
                </a:lnTo>
                <a:lnTo>
                  <a:pt x="1370223" y="441763"/>
                </a:lnTo>
                <a:lnTo>
                  <a:pt x="1385956" y="400518"/>
                </a:lnTo>
                <a:lnTo>
                  <a:pt x="1395748" y="356701"/>
                </a:lnTo>
                <a:lnTo>
                  <a:pt x="1399119" y="310795"/>
                </a:lnTo>
                <a:lnTo>
                  <a:pt x="1395748" y="264861"/>
                </a:lnTo>
                <a:lnTo>
                  <a:pt x="1385956" y="221022"/>
                </a:lnTo>
                <a:lnTo>
                  <a:pt x="1370223" y="179758"/>
                </a:lnTo>
                <a:lnTo>
                  <a:pt x="1349030" y="141550"/>
                </a:lnTo>
                <a:lnTo>
                  <a:pt x="1322858" y="106878"/>
                </a:lnTo>
                <a:lnTo>
                  <a:pt x="1292186" y="76222"/>
                </a:lnTo>
                <a:lnTo>
                  <a:pt x="1257497" y="50063"/>
                </a:lnTo>
                <a:lnTo>
                  <a:pt x="1219269" y="28881"/>
                </a:lnTo>
                <a:lnTo>
                  <a:pt x="1177985" y="13156"/>
                </a:lnTo>
                <a:lnTo>
                  <a:pt x="1134124" y="3369"/>
                </a:lnTo>
                <a:lnTo>
                  <a:pt x="1088167" y="0"/>
                </a:lnTo>
                <a:lnTo>
                  <a:pt x="310842" y="0"/>
                </a:lnTo>
                <a:lnTo>
                  <a:pt x="264912" y="3369"/>
                </a:lnTo>
                <a:lnTo>
                  <a:pt x="221073" y="13156"/>
                </a:lnTo>
                <a:lnTo>
                  <a:pt x="179807" y="28881"/>
                </a:lnTo>
                <a:lnTo>
                  <a:pt x="141593" y="50063"/>
                </a:lnTo>
                <a:lnTo>
                  <a:pt x="106914" y="76222"/>
                </a:lnTo>
                <a:lnTo>
                  <a:pt x="76250" y="106878"/>
                </a:lnTo>
                <a:lnTo>
                  <a:pt x="50083" y="141550"/>
                </a:lnTo>
                <a:lnTo>
                  <a:pt x="28893" y="179758"/>
                </a:lnTo>
                <a:lnTo>
                  <a:pt x="13162" y="221022"/>
                </a:lnTo>
                <a:lnTo>
                  <a:pt x="3370" y="264861"/>
                </a:lnTo>
                <a:lnTo>
                  <a:pt x="0" y="310795"/>
                </a:lnTo>
                <a:lnTo>
                  <a:pt x="3370" y="356701"/>
                </a:lnTo>
                <a:lnTo>
                  <a:pt x="13162" y="400518"/>
                </a:lnTo>
                <a:lnTo>
                  <a:pt x="28893" y="441763"/>
                </a:lnTo>
                <a:lnTo>
                  <a:pt x="50083" y="479958"/>
                </a:lnTo>
                <a:lnTo>
                  <a:pt x="76250" y="514619"/>
                </a:lnTo>
                <a:lnTo>
                  <a:pt x="106914" y="545268"/>
                </a:lnTo>
                <a:lnTo>
                  <a:pt x="141593" y="571422"/>
                </a:lnTo>
                <a:lnTo>
                  <a:pt x="179807" y="592601"/>
                </a:lnTo>
                <a:lnTo>
                  <a:pt x="221073" y="608324"/>
                </a:lnTo>
                <a:lnTo>
                  <a:pt x="264912" y="618111"/>
                </a:lnTo>
                <a:lnTo>
                  <a:pt x="310842" y="621480"/>
                </a:lnTo>
                <a:close/>
              </a:path>
            </a:pathLst>
          </a:custGeom>
          <a:ln w="13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966472" y="4063198"/>
            <a:ext cx="942975" cy="394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1755" marR="5080" indent="-59690">
              <a:lnSpc>
                <a:spcPct val="100699"/>
              </a:lnSpc>
              <a:spcBef>
                <a:spcPts val="95"/>
              </a:spcBef>
            </a:pPr>
            <a:r>
              <a:rPr sz="1200" b="1" dirty="0">
                <a:latin typeface="Arial"/>
                <a:cs typeface="Arial"/>
              </a:rPr>
              <a:t>Управление  </a:t>
            </a:r>
            <a:r>
              <a:rPr sz="1200" b="1" spc="5" dirty="0">
                <a:latin typeface="Arial"/>
                <a:cs typeface="Arial"/>
              </a:rPr>
              <a:t>качеством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70550" y="5829174"/>
            <a:ext cx="6374130" cy="311150"/>
          </a:xfrm>
          <a:custGeom>
            <a:avLst/>
            <a:gdLst/>
            <a:ahLst/>
            <a:cxnLst/>
            <a:rect l="l" t="t" r="r" b="b"/>
            <a:pathLst>
              <a:path w="6374130" h="311150">
                <a:moveTo>
                  <a:pt x="155454" y="310759"/>
                </a:moveTo>
                <a:lnTo>
                  <a:pt x="6218248" y="310759"/>
                </a:lnTo>
                <a:lnTo>
                  <a:pt x="6267391" y="302838"/>
                </a:lnTo>
                <a:lnTo>
                  <a:pt x="6310058" y="280781"/>
                </a:lnTo>
                <a:lnTo>
                  <a:pt x="6343695" y="247147"/>
                </a:lnTo>
                <a:lnTo>
                  <a:pt x="6365750" y="204496"/>
                </a:lnTo>
                <a:lnTo>
                  <a:pt x="6373669" y="155386"/>
                </a:lnTo>
                <a:lnTo>
                  <a:pt x="6365750" y="106272"/>
                </a:lnTo>
                <a:lnTo>
                  <a:pt x="6343695" y="63617"/>
                </a:lnTo>
                <a:lnTo>
                  <a:pt x="6310058" y="29980"/>
                </a:lnTo>
                <a:lnTo>
                  <a:pt x="6267391" y="7921"/>
                </a:lnTo>
                <a:lnTo>
                  <a:pt x="6218248" y="0"/>
                </a:lnTo>
                <a:lnTo>
                  <a:pt x="155454" y="0"/>
                </a:lnTo>
                <a:lnTo>
                  <a:pt x="106316" y="7921"/>
                </a:lnTo>
                <a:lnTo>
                  <a:pt x="63642" y="29980"/>
                </a:lnTo>
                <a:lnTo>
                  <a:pt x="29992" y="63617"/>
                </a:lnTo>
                <a:lnTo>
                  <a:pt x="7924" y="106272"/>
                </a:lnTo>
                <a:lnTo>
                  <a:pt x="0" y="155386"/>
                </a:lnTo>
                <a:lnTo>
                  <a:pt x="7924" y="204496"/>
                </a:lnTo>
                <a:lnTo>
                  <a:pt x="29992" y="247147"/>
                </a:lnTo>
                <a:lnTo>
                  <a:pt x="63642" y="280781"/>
                </a:lnTo>
                <a:lnTo>
                  <a:pt x="106316" y="302838"/>
                </a:lnTo>
                <a:lnTo>
                  <a:pt x="155454" y="310759"/>
                </a:lnTo>
                <a:close/>
              </a:path>
            </a:pathLst>
          </a:custGeom>
          <a:ln w="236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26144" y="5231340"/>
            <a:ext cx="1166495" cy="504825"/>
          </a:xfrm>
          <a:custGeom>
            <a:avLst/>
            <a:gdLst/>
            <a:ahLst/>
            <a:cxnLst/>
            <a:rect l="l" t="t" r="r" b="b"/>
            <a:pathLst>
              <a:path w="1166495" h="504825">
                <a:moveTo>
                  <a:pt x="252381" y="504606"/>
                </a:moveTo>
                <a:lnTo>
                  <a:pt x="913441" y="504606"/>
                </a:lnTo>
                <a:lnTo>
                  <a:pt x="958817" y="500541"/>
                </a:lnTo>
                <a:lnTo>
                  <a:pt x="1001528" y="488821"/>
                </a:lnTo>
                <a:lnTo>
                  <a:pt x="1040861" y="470159"/>
                </a:lnTo>
                <a:lnTo>
                  <a:pt x="1076102" y="445267"/>
                </a:lnTo>
                <a:lnTo>
                  <a:pt x="1106536" y="414859"/>
                </a:lnTo>
                <a:lnTo>
                  <a:pt x="1131451" y="379646"/>
                </a:lnTo>
                <a:lnTo>
                  <a:pt x="1150131" y="340342"/>
                </a:lnTo>
                <a:lnTo>
                  <a:pt x="1161863" y="297658"/>
                </a:lnTo>
                <a:lnTo>
                  <a:pt x="1165932" y="252308"/>
                </a:lnTo>
                <a:lnTo>
                  <a:pt x="1161863" y="206955"/>
                </a:lnTo>
                <a:lnTo>
                  <a:pt x="1150131" y="164269"/>
                </a:lnTo>
                <a:lnTo>
                  <a:pt x="1131451" y="124962"/>
                </a:lnTo>
                <a:lnTo>
                  <a:pt x="1106536" y="89748"/>
                </a:lnTo>
                <a:lnTo>
                  <a:pt x="1076102" y="59339"/>
                </a:lnTo>
                <a:lnTo>
                  <a:pt x="1040861" y="34447"/>
                </a:lnTo>
                <a:lnTo>
                  <a:pt x="1001528" y="15784"/>
                </a:lnTo>
                <a:lnTo>
                  <a:pt x="958817" y="4064"/>
                </a:lnTo>
                <a:lnTo>
                  <a:pt x="913441" y="0"/>
                </a:lnTo>
                <a:lnTo>
                  <a:pt x="252381" y="0"/>
                </a:lnTo>
                <a:lnTo>
                  <a:pt x="207009" y="4064"/>
                </a:lnTo>
                <a:lnTo>
                  <a:pt x="164308" y="15784"/>
                </a:lnTo>
                <a:lnTo>
                  <a:pt x="124990" y="34447"/>
                </a:lnTo>
                <a:lnTo>
                  <a:pt x="89766" y="59339"/>
                </a:lnTo>
                <a:lnTo>
                  <a:pt x="59349" y="89748"/>
                </a:lnTo>
                <a:lnTo>
                  <a:pt x="34452" y="124962"/>
                </a:lnTo>
                <a:lnTo>
                  <a:pt x="15787" y="164269"/>
                </a:lnTo>
                <a:lnTo>
                  <a:pt x="4065" y="206955"/>
                </a:lnTo>
                <a:lnTo>
                  <a:pt x="0" y="252308"/>
                </a:lnTo>
                <a:lnTo>
                  <a:pt x="4065" y="297658"/>
                </a:lnTo>
                <a:lnTo>
                  <a:pt x="15787" y="340342"/>
                </a:lnTo>
                <a:lnTo>
                  <a:pt x="34452" y="379646"/>
                </a:lnTo>
                <a:lnTo>
                  <a:pt x="59349" y="414859"/>
                </a:lnTo>
                <a:lnTo>
                  <a:pt x="89766" y="445267"/>
                </a:lnTo>
                <a:lnTo>
                  <a:pt x="124990" y="470159"/>
                </a:lnTo>
                <a:lnTo>
                  <a:pt x="164308" y="488821"/>
                </a:lnTo>
                <a:lnTo>
                  <a:pt x="207009" y="500541"/>
                </a:lnTo>
                <a:lnTo>
                  <a:pt x="252381" y="504606"/>
                </a:lnTo>
                <a:close/>
              </a:path>
            </a:pathLst>
          </a:custGeom>
          <a:ln w="13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709265" y="5271429"/>
            <a:ext cx="2871470" cy="814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0720" marR="5080" indent="-10160" algn="r">
              <a:lnSpc>
                <a:spcPct val="100699"/>
              </a:lnSpc>
              <a:spcBef>
                <a:spcPts val="95"/>
              </a:spcBef>
            </a:pPr>
            <a:r>
              <a:rPr sz="1200" b="1" spc="5" dirty="0">
                <a:latin typeface="Arial"/>
                <a:cs typeface="Arial"/>
              </a:rPr>
              <a:t>Управление  поставками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50" spc="10" dirty="0">
                <a:latin typeface="Microsoft Sans Serif"/>
                <a:cs typeface="Microsoft Sans Serif"/>
              </a:rPr>
              <a:t>Жизненный</a:t>
            </a:r>
            <a:r>
              <a:rPr sz="1350" spc="15" dirty="0">
                <a:latin typeface="Microsoft Sans Serif"/>
                <a:cs typeface="Microsoft Sans Serif"/>
              </a:rPr>
              <a:t> </a:t>
            </a:r>
            <a:r>
              <a:rPr sz="1350" spc="-5" dirty="0">
                <a:latin typeface="Microsoft Sans Serif"/>
                <a:cs typeface="Microsoft Sans Serif"/>
              </a:rPr>
              <a:t>цикл</a:t>
            </a:r>
            <a:r>
              <a:rPr sz="1350" spc="15" dirty="0">
                <a:latin typeface="Microsoft Sans Serif"/>
                <a:cs typeface="Microsoft Sans Serif"/>
              </a:rPr>
              <a:t> </a:t>
            </a:r>
            <a:r>
              <a:rPr sz="1350" dirty="0">
                <a:latin typeface="Microsoft Sans Serif"/>
                <a:cs typeface="Microsoft Sans Serif"/>
              </a:rPr>
              <a:t>проекта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60652" y="2877048"/>
            <a:ext cx="1632585" cy="544195"/>
          </a:xfrm>
          <a:prstGeom prst="rect">
            <a:avLst/>
          </a:prstGeom>
          <a:solidFill>
            <a:srgbClr val="FFFF99"/>
          </a:solidFill>
          <a:ln w="34205">
            <a:solidFill>
              <a:srgbClr val="000000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75"/>
              </a:spcBef>
            </a:pPr>
            <a:r>
              <a:rPr sz="1200" b="1" spc="5" dirty="0">
                <a:latin typeface="Arial"/>
                <a:cs typeface="Arial"/>
              </a:rPr>
              <a:t>Пакет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работ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350" b="1" spc="15" dirty="0">
                <a:solidFill>
                  <a:srgbClr val="FF0000"/>
                </a:solidFill>
                <a:latin typeface="Arial"/>
                <a:cs typeface="Arial"/>
              </a:rPr>
              <a:t>Что?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739451" y="1811349"/>
            <a:ext cx="5902325" cy="3303270"/>
            <a:chOff x="1739451" y="1811349"/>
            <a:chExt cx="5902325" cy="3303270"/>
          </a:xfrm>
        </p:grpSpPr>
        <p:sp>
          <p:nvSpPr>
            <p:cNvPr id="22" name="object 22"/>
            <p:cNvSpPr/>
            <p:nvPr/>
          </p:nvSpPr>
          <p:spPr>
            <a:xfrm>
              <a:off x="1740768" y="2814845"/>
              <a:ext cx="264795" cy="505459"/>
            </a:xfrm>
            <a:custGeom>
              <a:avLst/>
              <a:gdLst/>
              <a:ahLst/>
              <a:cxnLst/>
              <a:rect l="l" t="t" r="r" b="b"/>
              <a:pathLst>
                <a:path w="264794" h="505460">
                  <a:moveTo>
                    <a:pt x="0" y="310795"/>
                  </a:moveTo>
                  <a:lnTo>
                    <a:pt x="77728" y="310795"/>
                  </a:lnTo>
                  <a:lnTo>
                    <a:pt x="77728" y="77726"/>
                  </a:lnTo>
                  <a:lnTo>
                    <a:pt x="0" y="77726"/>
                  </a:lnTo>
                  <a:lnTo>
                    <a:pt x="0" y="310795"/>
                  </a:lnTo>
                  <a:close/>
                </a:path>
                <a:path w="264794" h="505460">
                  <a:moveTo>
                    <a:pt x="77732" y="194260"/>
                  </a:moveTo>
                  <a:lnTo>
                    <a:pt x="77732" y="31024"/>
                  </a:lnTo>
                  <a:lnTo>
                    <a:pt x="186549" y="31024"/>
                  </a:lnTo>
                  <a:lnTo>
                    <a:pt x="186549" y="0"/>
                  </a:lnTo>
                </a:path>
                <a:path w="264794" h="505460">
                  <a:moveTo>
                    <a:pt x="186549" y="504946"/>
                  </a:moveTo>
                  <a:lnTo>
                    <a:pt x="264277" y="504946"/>
                  </a:lnTo>
                  <a:lnTo>
                    <a:pt x="264277" y="271877"/>
                  </a:lnTo>
                  <a:lnTo>
                    <a:pt x="186549" y="271877"/>
                  </a:lnTo>
                  <a:lnTo>
                    <a:pt x="186549" y="504946"/>
                  </a:lnTo>
                  <a:close/>
                </a:path>
                <a:path w="264794" h="505460">
                  <a:moveTo>
                    <a:pt x="124369" y="186477"/>
                  </a:moveTo>
                  <a:lnTo>
                    <a:pt x="124369" y="388411"/>
                  </a:lnTo>
                  <a:lnTo>
                    <a:pt x="186549" y="3884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82771" y="2814845"/>
              <a:ext cx="78105" cy="233679"/>
            </a:xfrm>
            <a:custGeom>
              <a:avLst/>
              <a:gdLst/>
              <a:ahLst/>
              <a:cxnLst/>
              <a:rect l="l" t="t" r="r" b="b"/>
              <a:pathLst>
                <a:path w="78105" h="233680">
                  <a:moveTo>
                    <a:pt x="77728" y="0"/>
                  </a:moveTo>
                  <a:lnTo>
                    <a:pt x="0" y="0"/>
                  </a:lnTo>
                  <a:lnTo>
                    <a:pt x="0" y="233068"/>
                  </a:lnTo>
                  <a:lnTo>
                    <a:pt x="77728" y="233068"/>
                  </a:lnTo>
                  <a:lnTo>
                    <a:pt x="777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27317" y="2270981"/>
              <a:ext cx="233679" cy="1320800"/>
            </a:xfrm>
            <a:custGeom>
              <a:avLst/>
              <a:gdLst/>
              <a:ahLst/>
              <a:cxnLst/>
              <a:rect l="l" t="t" r="r" b="b"/>
              <a:pathLst>
                <a:path w="233680" h="1320800">
                  <a:moveTo>
                    <a:pt x="155454" y="776932"/>
                  </a:moveTo>
                  <a:lnTo>
                    <a:pt x="233182" y="776932"/>
                  </a:lnTo>
                  <a:lnTo>
                    <a:pt x="233182" y="543863"/>
                  </a:lnTo>
                  <a:lnTo>
                    <a:pt x="155454" y="543863"/>
                  </a:lnTo>
                  <a:lnTo>
                    <a:pt x="155454" y="776932"/>
                  </a:lnTo>
                  <a:close/>
                </a:path>
                <a:path w="233680" h="1320800">
                  <a:moveTo>
                    <a:pt x="155454" y="1048810"/>
                  </a:moveTo>
                  <a:lnTo>
                    <a:pt x="233182" y="1048810"/>
                  </a:lnTo>
                  <a:lnTo>
                    <a:pt x="233182" y="815741"/>
                  </a:lnTo>
                  <a:lnTo>
                    <a:pt x="155454" y="815741"/>
                  </a:lnTo>
                  <a:lnTo>
                    <a:pt x="155454" y="1048810"/>
                  </a:lnTo>
                  <a:close/>
                </a:path>
                <a:path w="233680" h="1320800">
                  <a:moveTo>
                    <a:pt x="155454" y="1320796"/>
                  </a:moveTo>
                  <a:lnTo>
                    <a:pt x="233182" y="1320796"/>
                  </a:lnTo>
                  <a:lnTo>
                    <a:pt x="233182" y="1087727"/>
                  </a:lnTo>
                  <a:lnTo>
                    <a:pt x="155454" y="1087727"/>
                  </a:lnTo>
                  <a:lnTo>
                    <a:pt x="155454" y="1320796"/>
                  </a:lnTo>
                  <a:close/>
                </a:path>
                <a:path w="233680" h="1320800">
                  <a:moveTo>
                    <a:pt x="155454" y="233068"/>
                  </a:moveTo>
                  <a:lnTo>
                    <a:pt x="233182" y="233068"/>
                  </a:lnTo>
                  <a:lnTo>
                    <a:pt x="233182" y="0"/>
                  </a:lnTo>
                  <a:lnTo>
                    <a:pt x="155454" y="0"/>
                  </a:lnTo>
                  <a:lnTo>
                    <a:pt x="155454" y="233068"/>
                  </a:lnTo>
                  <a:close/>
                </a:path>
                <a:path w="233680" h="1320800">
                  <a:moveTo>
                    <a:pt x="155454" y="505055"/>
                  </a:moveTo>
                  <a:lnTo>
                    <a:pt x="233182" y="505055"/>
                  </a:lnTo>
                  <a:lnTo>
                    <a:pt x="233182" y="271986"/>
                  </a:lnTo>
                  <a:lnTo>
                    <a:pt x="155454" y="271986"/>
                  </a:lnTo>
                  <a:lnTo>
                    <a:pt x="155454" y="505055"/>
                  </a:lnTo>
                  <a:close/>
                </a:path>
                <a:path w="233680" h="1320800">
                  <a:moveTo>
                    <a:pt x="77732" y="932275"/>
                  </a:moveTo>
                  <a:lnTo>
                    <a:pt x="155454" y="932275"/>
                  </a:lnTo>
                </a:path>
                <a:path w="233680" h="1320800">
                  <a:moveTo>
                    <a:pt x="155454" y="1204262"/>
                  </a:moveTo>
                  <a:lnTo>
                    <a:pt x="124369" y="1204262"/>
                  </a:lnTo>
                  <a:lnTo>
                    <a:pt x="124369" y="932275"/>
                  </a:lnTo>
                </a:path>
                <a:path w="233680" h="1320800">
                  <a:moveTo>
                    <a:pt x="77732" y="543863"/>
                  </a:moveTo>
                  <a:lnTo>
                    <a:pt x="115935" y="543863"/>
                  </a:lnTo>
                  <a:lnTo>
                    <a:pt x="115935" y="660398"/>
                  </a:lnTo>
                  <a:lnTo>
                    <a:pt x="155454" y="660398"/>
                  </a:lnTo>
                </a:path>
                <a:path w="233680" h="1320800">
                  <a:moveTo>
                    <a:pt x="117251" y="543863"/>
                  </a:moveTo>
                  <a:lnTo>
                    <a:pt x="117251" y="388521"/>
                  </a:lnTo>
                  <a:lnTo>
                    <a:pt x="155454" y="388521"/>
                  </a:lnTo>
                </a:path>
                <a:path w="233680" h="1320800">
                  <a:moveTo>
                    <a:pt x="155454" y="116534"/>
                  </a:moveTo>
                  <a:lnTo>
                    <a:pt x="155454" y="388521"/>
                  </a:lnTo>
                  <a:lnTo>
                    <a:pt x="117251" y="388521"/>
                  </a:lnTo>
                </a:path>
                <a:path w="233680" h="1320800">
                  <a:moveTo>
                    <a:pt x="0" y="660398"/>
                  </a:moveTo>
                  <a:lnTo>
                    <a:pt x="77728" y="660398"/>
                  </a:lnTo>
                  <a:lnTo>
                    <a:pt x="77728" y="427329"/>
                  </a:lnTo>
                  <a:lnTo>
                    <a:pt x="0" y="427329"/>
                  </a:lnTo>
                  <a:lnTo>
                    <a:pt x="0" y="66039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28878" y="2955827"/>
              <a:ext cx="1163955" cy="168910"/>
            </a:xfrm>
            <a:custGeom>
              <a:avLst/>
              <a:gdLst/>
              <a:ahLst/>
              <a:cxnLst/>
              <a:rect l="l" t="t" r="r" b="b"/>
              <a:pathLst>
                <a:path w="1163954" h="168910">
                  <a:moveTo>
                    <a:pt x="0" y="0"/>
                  </a:moveTo>
                  <a:lnTo>
                    <a:pt x="1163409" y="168717"/>
                  </a:lnTo>
                </a:path>
              </a:pathLst>
            </a:custGeom>
            <a:ln w="342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60498" y="2896857"/>
              <a:ext cx="1500505" cy="287020"/>
            </a:xfrm>
            <a:custGeom>
              <a:avLst/>
              <a:gdLst/>
              <a:ahLst/>
              <a:cxnLst/>
              <a:rect l="l" t="t" r="r" b="b"/>
              <a:pathLst>
                <a:path w="1500504" h="287019">
                  <a:moveTo>
                    <a:pt x="192506" y="0"/>
                  </a:moveTo>
                  <a:lnTo>
                    <a:pt x="0" y="34531"/>
                  </a:lnTo>
                  <a:lnTo>
                    <a:pt x="174739" y="122339"/>
                  </a:lnTo>
                  <a:lnTo>
                    <a:pt x="192506" y="0"/>
                  </a:lnTo>
                  <a:close/>
                </a:path>
                <a:path w="1500504" h="287019">
                  <a:moveTo>
                    <a:pt x="1500149" y="252031"/>
                  </a:moveTo>
                  <a:lnTo>
                    <a:pt x="1325422" y="164223"/>
                  </a:lnTo>
                  <a:lnTo>
                    <a:pt x="1307655" y="286562"/>
                  </a:lnTo>
                  <a:lnTo>
                    <a:pt x="1500149" y="2520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08303" y="3604934"/>
              <a:ext cx="875665" cy="702945"/>
            </a:xfrm>
            <a:custGeom>
              <a:avLst/>
              <a:gdLst/>
              <a:ahLst/>
              <a:cxnLst/>
              <a:rect l="l" t="t" r="r" b="b"/>
              <a:pathLst>
                <a:path w="875664" h="702945">
                  <a:moveTo>
                    <a:pt x="875162" y="0"/>
                  </a:moveTo>
                  <a:lnTo>
                    <a:pt x="0" y="702385"/>
                  </a:lnTo>
                </a:path>
              </a:pathLst>
            </a:custGeom>
            <a:ln w="34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75686" y="3498494"/>
              <a:ext cx="1140460" cy="915669"/>
            </a:xfrm>
            <a:custGeom>
              <a:avLst/>
              <a:gdLst/>
              <a:ahLst/>
              <a:cxnLst/>
              <a:rect l="l" t="t" r="r" b="b"/>
              <a:pathLst>
                <a:path w="1140460" h="915670">
                  <a:moveTo>
                    <a:pt x="183388" y="847305"/>
                  </a:moveTo>
                  <a:lnTo>
                    <a:pt x="105956" y="750951"/>
                  </a:lnTo>
                  <a:lnTo>
                    <a:pt x="0" y="915276"/>
                  </a:lnTo>
                  <a:lnTo>
                    <a:pt x="183388" y="847305"/>
                  </a:lnTo>
                  <a:close/>
                </a:path>
                <a:path w="1140460" h="915670">
                  <a:moveTo>
                    <a:pt x="1140383" y="0"/>
                  </a:moveTo>
                  <a:lnTo>
                    <a:pt x="956995" y="67970"/>
                  </a:lnTo>
                  <a:lnTo>
                    <a:pt x="1034427" y="164325"/>
                  </a:lnTo>
                  <a:lnTo>
                    <a:pt x="11403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80130" y="4547514"/>
              <a:ext cx="473075" cy="316865"/>
            </a:xfrm>
            <a:custGeom>
              <a:avLst/>
              <a:gdLst/>
              <a:ahLst/>
              <a:cxnLst/>
              <a:rect l="l" t="t" r="r" b="b"/>
              <a:pathLst>
                <a:path w="473075" h="316864">
                  <a:moveTo>
                    <a:pt x="472624" y="0"/>
                  </a:moveTo>
                  <a:lnTo>
                    <a:pt x="0" y="316824"/>
                  </a:lnTo>
                </a:path>
              </a:pathLst>
            </a:custGeom>
            <a:ln w="34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38856" y="4452797"/>
              <a:ext cx="755650" cy="506730"/>
            </a:xfrm>
            <a:custGeom>
              <a:avLst/>
              <a:gdLst/>
              <a:ahLst/>
              <a:cxnLst/>
              <a:rect l="l" t="t" r="r" b="b"/>
              <a:pathLst>
                <a:path w="755650" h="506729">
                  <a:moveTo>
                    <a:pt x="188544" y="454304"/>
                  </a:moveTo>
                  <a:lnTo>
                    <a:pt x="119659" y="351586"/>
                  </a:lnTo>
                  <a:lnTo>
                    <a:pt x="0" y="506260"/>
                  </a:lnTo>
                  <a:lnTo>
                    <a:pt x="188544" y="454304"/>
                  </a:lnTo>
                  <a:close/>
                </a:path>
                <a:path w="755650" h="506729">
                  <a:moveTo>
                    <a:pt x="755167" y="0"/>
                  </a:moveTo>
                  <a:lnTo>
                    <a:pt x="566623" y="51968"/>
                  </a:lnTo>
                  <a:lnTo>
                    <a:pt x="635495" y="154686"/>
                  </a:lnTo>
                  <a:lnTo>
                    <a:pt x="7551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64397" y="5052241"/>
              <a:ext cx="2769235" cy="0"/>
            </a:xfrm>
            <a:custGeom>
              <a:avLst/>
              <a:gdLst/>
              <a:ahLst/>
              <a:cxnLst/>
              <a:rect l="l" t="t" r="r" b="b"/>
              <a:pathLst>
                <a:path w="2769235">
                  <a:moveTo>
                    <a:pt x="0" y="0"/>
                  </a:moveTo>
                  <a:lnTo>
                    <a:pt x="2768952" y="0"/>
                  </a:lnTo>
                </a:path>
              </a:pathLst>
            </a:custGeom>
            <a:ln w="3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194278" y="4990414"/>
              <a:ext cx="3109595" cy="123825"/>
            </a:xfrm>
            <a:custGeom>
              <a:avLst/>
              <a:gdLst/>
              <a:ahLst/>
              <a:cxnLst/>
              <a:rect l="l" t="t" r="r" b="b"/>
              <a:pathLst>
                <a:path w="3109595" h="123825">
                  <a:moveTo>
                    <a:pt x="185572" y="0"/>
                  </a:moveTo>
                  <a:lnTo>
                    <a:pt x="0" y="61836"/>
                  </a:lnTo>
                  <a:lnTo>
                    <a:pt x="185572" y="123710"/>
                  </a:lnTo>
                  <a:lnTo>
                    <a:pt x="185572" y="0"/>
                  </a:lnTo>
                  <a:close/>
                </a:path>
                <a:path w="3109595" h="123825">
                  <a:moveTo>
                    <a:pt x="3109188" y="61836"/>
                  </a:moveTo>
                  <a:lnTo>
                    <a:pt x="2923603" y="0"/>
                  </a:lnTo>
                  <a:lnTo>
                    <a:pt x="2923603" y="123710"/>
                  </a:lnTo>
                  <a:lnTo>
                    <a:pt x="3109188" y="618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71430" y="3590792"/>
              <a:ext cx="3175" cy="203835"/>
            </a:xfrm>
            <a:custGeom>
              <a:avLst/>
              <a:gdLst/>
              <a:ahLst/>
              <a:cxnLst/>
              <a:rect l="l" t="t" r="r" b="b"/>
              <a:pathLst>
                <a:path w="3175" h="203835">
                  <a:moveTo>
                    <a:pt x="1480" y="-17110"/>
                  </a:moveTo>
                  <a:lnTo>
                    <a:pt x="1480" y="220908"/>
                  </a:lnTo>
                </a:path>
              </a:pathLst>
            </a:custGeom>
            <a:ln w="371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409783" y="3420871"/>
              <a:ext cx="126364" cy="544195"/>
            </a:xfrm>
            <a:custGeom>
              <a:avLst/>
              <a:gdLst/>
              <a:ahLst/>
              <a:cxnLst/>
              <a:rect l="l" t="t" r="r" b="b"/>
              <a:pathLst>
                <a:path w="126364" h="544195">
                  <a:moveTo>
                    <a:pt x="123723" y="359143"/>
                  </a:moveTo>
                  <a:lnTo>
                    <a:pt x="0" y="357390"/>
                  </a:lnTo>
                  <a:lnTo>
                    <a:pt x="59232" y="543763"/>
                  </a:lnTo>
                  <a:lnTo>
                    <a:pt x="123723" y="359143"/>
                  </a:lnTo>
                  <a:close/>
                </a:path>
                <a:path w="126364" h="544195">
                  <a:moveTo>
                    <a:pt x="126250" y="186258"/>
                  </a:moveTo>
                  <a:lnTo>
                    <a:pt x="67017" y="0"/>
                  </a:lnTo>
                  <a:lnTo>
                    <a:pt x="2527" y="184505"/>
                  </a:lnTo>
                  <a:lnTo>
                    <a:pt x="126250" y="1862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351309" y="3522822"/>
              <a:ext cx="1282700" cy="961390"/>
            </a:xfrm>
            <a:custGeom>
              <a:avLst/>
              <a:gdLst/>
              <a:ahLst/>
              <a:cxnLst/>
              <a:rect l="l" t="t" r="r" b="b"/>
              <a:pathLst>
                <a:path w="1282700" h="961389">
                  <a:moveTo>
                    <a:pt x="0" y="0"/>
                  </a:moveTo>
                  <a:lnTo>
                    <a:pt x="1282416" y="961326"/>
                  </a:lnTo>
                </a:path>
              </a:pathLst>
            </a:custGeom>
            <a:ln w="34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15191" y="3420871"/>
              <a:ext cx="1555115" cy="1165860"/>
            </a:xfrm>
            <a:custGeom>
              <a:avLst/>
              <a:gdLst/>
              <a:ahLst/>
              <a:cxnLst/>
              <a:rect l="l" t="t" r="r" b="b"/>
              <a:pathLst>
                <a:path w="1555115" h="1165860">
                  <a:moveTo>
                    <a:pt x="185572" y="61836"/>
                  </a:moveTo>
                  <a:lnTo>
                    <a:pt x="0" y="0"/>
                  </a:lnTo>
                  <a:lnTo>
                    <a:pt x="111328" y="160718"/>
                  </a:lnTo>
                  <a:lnTo>
                    <a:pt x="185572" y="61836"/>
                  </a:lnTo>
                  <a:close/>
                </a:path>
                <a:path w="1555115" h="1165860">
                  <a:moveTo>
                    <a:pt x="1554645" y="1165237"/>
                  </a:moveTo>
                  <a:lnTo>
                    <a:pt x="1443202" y="1004519"/>
                  </a:lnTo>
                  <a:lnTo>
                    <a:pt x="1369060" y="1103414"/>
                  </a:lnTo>
                  <a:lnTo>
                    <a:pt x="1554645" y="11652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175596" y="4541156"/>
              <a:ext cx="1070610" cy="316230"/>
            </a:xfrm>
            <a:custGeom>
              <a:avLst/>
              <a:gdLst/>
              <a:ahLst/>
              <a:cxnLst/>
              <a:rect l="l" t="t" r="r" b="b"/>
              <a:pathLst>
                <a:path w="1070610" h="316229">
                  <a:moveTo>
                    <a:pt x="0" y="0"/>
                  </a:moveTo>
                  <a:lnTo>
                    <a:pt x="1070179" y="315837"/>
                  </a:lnTo>
                </a:path>
              </a:pathLst>
            </a:custGeom>
            <a:ln w="236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040236" y="4495558"/>
              <a:ext cx="1341120" cy="407034"/>
            </a:xfrm>
            <a:custGeom>
              <a:avLst/>
              <a:gdLst/>
              <a:ahLst/>
              <a:cxnLst/>
              <a:rect l="l" t="t" r="r" b="b"/>
              <a:pathLst>
                <a:path w="1341120" h="407035">
                  <a:moveTo>
                    <a:pt x="162229" y="0"/>
                  </a:moveTo>
                  <a:lnTo>
                    <a:pt x="0" y="5588"/>
                  </a:lnTo>
                  <a:lnTo>
                    <a:pt x="133159" y="98450"/>
                  </a:lnTo>
                  <a:lnTo>
                    <a:pt x="162229" y="0"/>
                  </a:lnTo>
                  <a:close/>
                </a:path>
                <a:path w="1341120" h="407035">
                  <a:moveTo>
                    <a:pt x="1340878" y="401345"/>
                  </a:moveTo>
                  <a:lnTo>
                    <a:pt x="1207731" y="308597"/>
                  </a:lnTo>
                  <a:lnTo>
                    <a:pt x="1178661" y="406933"/>
                  </a:lnTo>
                  <a:lnTo>
                    <a:pt x="1340878" y="4013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32666" y="1812664"/>
              <a:ext cx="1322070" cy="575310"/>
            </a:xfrm>
            <a:custGeom>
              <a:avLst/>
              <a:gdLst/>
              <a:ahLst/>
              <a:cxnLst/>
              <a:rect l="l" t="t" r="r" b="b"/>
              <a:pathLst>
                <a:path w="1322070" h="575310">
                  <a:moveTo>
                    <a:pt x="466373" y="77688"/>
                  </a:moveTo>
                  <a:lnTo>
                    <a:pt x="699559" y="77688"/>
                  </a:lnTo>
                  <a:lnTo>
                    <a:pt x="699559" y="0"/>
                  </a:lnTo>
                  <a:lnTo>
                    <a:pt x="466373" y="0"/>
                  </a:lnTo>
                  <a:lnTo>
                    <a:pt x="466373" y="77688"/>
                  </a:lnTo>
                  <a:close/>
                </a:path>
                <a:path w="1322070" h="575310">
                  <a:moveTo>
                    <a:pt x="660731" y="264165"/>
                  </a:moveTo>
                  <a:lnTo>
                    <a:pt x="893918" y="264165"/>
                  </a:lnTo>
                  <a:lnTo>
                    <a:pt x="893918" y="186477"/>
                  </a:lnTo>
                  <a:lnTo>
                    <a:pt x="660731" y="186477"/>
                  </a:lnTo>
                  <a:lnTo>
                    <a:pt x="660731" y="264165"/>
                  </a:lnTo>
                  <a:close/>
                </a:path>
                <a:path w="1322070" h="575310">
                  <a:moveTo>
                    <a:pt x="582966" y="77688"/>
                  </a:moveTo>
                  <a:lnTo>
                    <a:pt x="582966" y="124280"/>
                  </a:lnTo>
                  <a:lnTo>
                    <a:pt x="777324" y="124280"/>
                  </a:lnTo>
                  <a:lnTo>
                    <a:pt x="777324" y="186439"/>
                  </a:lnTo>
                </a:path>
                <a:path w="1322070" h="575310">
                  <a:moveTo>
                    <a:pt x="272124" y="264165"/>
                  </a:moveTo>
                  <a:lnTo>
                    <a:pt x="505310" y="264165"/>
                  </a:lnTo>
                  <a:lnTo>
                    <a:pt x="505310" y="186477"/>
                  </a:lnTo>
                  <a:lnTo>
                    <a:pt x="272124" y="186477"/>
                  </a:lnTo>
                  <a:lnTo>
                    <a:pt x="272124" y="264165"/>
                  </a:lnTo>
                  <a:close/>
                </a:path>
                <a:path w="1322070" h="575310">
                  <a:moveTo>
                    <a:pt x="590753" y="124280"/>
                  </a:moveTo>
                  <a:lnTo>
                    <a:pt x="388717" y="124280"/>
                  </a:lnTo>
                  <a:lnTo>
                    <a:pt x="388717" y="186439"/>
                  </a:lnTo>
                </a:path>
                <a:path w="1322070" h="575310">
                  <a:moveTo>
                    <a:pt x="544138" y="419508"/>
                  </a:moveTo>
                  <a:lnTo>
                    <a:pt x="777324" y="419508"/>
                  </a:lnTo>
                  <a:lnTo>
                    <a:pt x="777324" y="341819"/>
                  </a:lnTo>
                  <a:lnTo>
                    <a:pt x="544138" y="341819"/>
                  </a:lnTo>
                  <a:lnTo>
                    <a:pt x="544138" y="419508"/>
                  </a:lnTo>
                  <a:close/>
                </a:path>
                <a:path w="1322070" h="575310">
                  <a:moveTo>
                    <a:pt x="272124" y="419508"/>
                  </a:moveTo>
                  <a:lnTo>
                    <a:pt x="505310" y="419508"/>
                  </a:lnTo>
                  <a:lnTo>
                    <a:pt x="505310" y="341819"/>
                  </a:lnTo>
                  <a:lnTo>
                    <a:pt x="272124" y="341819"/>
                  </a:lnTo>
                  <a:lnTo>
                    <a:pt x="272124" y="419508"/>
                  </a:lnTo>
                  <a:close/>
                </a:path>
                <a:path w="1322070" h="575310">
                  <a:moveTo>
                    <a:pt x="0" y="419508"/>
                  </a:moveTo>
                  <a:lnTo>
                    <a:pt x="233186" y="419508"/>
                  </a:lnTo>
                  <a:lnTo>
                    <a:pt x="233186" y="341819"/>
                  </a:lnTo>
                  <a:lnTo>
                    <a:pt x="0" y="341819"/>
                  </a:lnTo>
                  <a:lnTo>
                    <a:pt x="0" y="419508"/>
                  </a:lnTo>
                  <a:close/>
                </a:path>
                <a:path w="1322070" h="575310">
                  <a:moveTo>
                    <a:pt x="1088276" y="419508"/>
                  </a:moveTo>
                  <a:lnTo>
                    <a:pt x="1321463" y="419508"/>
                  </a:lnTo>
                  <a:lnTo>
                    <a:pt x="1321463" y="341819"/>
                  </a:lnTo>
                  <a:lnTo>
                    <a:pt x="1088276" y="341819"/>
                  </a:lnTo>
                  <a:lnTo>
                    <a:pt x="1088276" y="419508"/>
                  </a:lnTo>
                  <a:close/>
                </a:path>
                <a:path w="1322070" h="575310">
                  <a:moveTo>
                    <a:pt x="816152" y="419508"/>
                  </a:moveTo>
                  <a:lnTo>
                    <a:pt x="1049339" y="419508"/>
                  </a:lnTo>
                  <a:lnTo>
                    <a:pt x="1049339" y="341819"/>
                  </a:lnTo>
                  <a:lnTo>
                    <a:pt x="816152" y="341819"/>
                  </a:lnTo>
                  <a:lnTo>
                    <a:pt x="816152" y="419508"/>
                  </a:lnTo>
                  <a:close/>
                </a:path>
                <a:path w="1322070" h="575310">
                  <a:moveTo>
                    <a:pt x="388717" y="264165"/>
                  </a:moveTo>
                  <a:lnTo>
                    <a:pt x="388717" y="341782"/>
                  </a:lnTo>
                </a:path>
                <a:path w="1322070" h="575310">
                  <a:moveTo>
                    <a:pt x="116593" y="341782"/>
                  </a:moveTo>
                  <a:lnTo>
                    <a:pt x="116593" y="310757"/>
                  </a:lnTo>
                  <a:lnTo>
                    <a:pt x="388717" y="310757"/>
                  </a:lnTo>
                </a:path>
                <a:path w="1322070" h="575310">
                  <a:moveTo>
                    <a:pt x="777324" y="264165"/>
                  </a:moveTo>
                  <a:lnTo>
                    <a:pt x="777324" y="303631"/>
                  </a:lnTo>
                  <a:lnTo>
                    <a:pt x="660731" y="303631"/>
                  </a:lnTo>
                  <a:lnTo>
                    <a:pt x="660731" y="341782"/>
                  </a:lnTo>
                </a:path>
                <a:path w="1322070" h="575310">
                  <a:moveTo>
                    <a:pt x="777324" y="303631"/>
                  </a:moveTo>
                  <a:lnTo>
                    <a:pt x="932746" y="303631"/>
                  </a:lnTo>
                  <a:lnTo>
                    <a:pt x="932746" y="341782"/>
                  </a:lnTo>
                </a:path>
                <a:path w="1322070" h="575310">
                  <a:moveTo>
                    <a:pt x="1204870" y="341782"/>
                  </a:moveTo>
                  <a:lnTo>
                    <a:pt x="1204870" y="303631"/>
                  </a:lnTo>
                  <a:lnTo>
                    <a:pt x="932746" y="303631"/>
                  </a:lnTo>
                </a:path>
                <a:path w="1322070" h="575310">
                  <a:moveTo>
                    <a:pt x="738497" y="574851"/>
                  </a:moveTo>
                  <a:lnTo>
                    <a:pt x="971683" y="574851"/>
                  </a:lnTo>
                  <a:lnTo>
                    <a:pt x="971683" y="497162"/>
                  </a:lnTo>
                  <a:lnTo>
                    <a:pt x="738497" y="497162"/>
                  </a:lnTo>
                  <a:lnTo>
                    <a:pt x="738497" y="574851"/>
                  </a:lnTo>
                  <a:close/>
                </a:path>
                <a:path w="1322070" h="575310">
                  <a:moveTo>
                    <a:pt x="932746" y="419508"/>
                  </a:moveTo>
                  <a:lnTo>
                    <a:pt x="932746" y="458974"/>
                  </a:lnTo>
                  <a:lnTo>
                    <a:pt x="855090" y="458974"/>
                  </a:lnTo>
                  <a:lnTo>
                    <a:pt x="855090" y="4972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982005" y="2309827"/>
              <a:ext cx="233679" cy="78105"/>
            </a:xfrm>
            <a:custGeom>
              <a:avLst/>
              <a:gdLst/>
              <a:ahLst/>
              <a:cxnLst/>
              <a:rect l="l" t="t" r="r" b="b"/>
              <a:pathLst>
                <a:path w="233679" h="78105">
                  <a:moveTo>
                    <a:pt x="233186" y="0"/>
                  </a:moveTo>
                  <a:lnTo>
                    <a:pt x="0" y="0"/>
                  </a:lnTo>
                  <a:lnTo>
                    <a:pt x="0" y="77688"/>
                  </a:lnTo>
                  <a:lnTo>
                    <a:pt x="233186" y="77688"/>
                  </a:lnTo>
                  <a:lnTo>
                    <a:pt x="2331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865412" y="2271639"/>
              <a:ext cx="349885" cy="116205"/>
            </a:xfrm>
            <a:custGeom>
              <a:avLst/>
              <a:gdLst/>
              <a:ahLst/>
              <a:cxnLst/>
              <a:rect l="l" t="t" r="r" b="b"/>
              <a:pathLst>
                <a:path w="349885" h="116205">
                  <a:moveTo>
                    <a:pt x="116593" y="115876"/>
                  </a:moveTo>
                  <a:lnTo>
                    <a:pt x="349779" y="115876"/>
                  </a:lnTo>
                  <a:lnTo>
                    <a:pt x="349779" y="38187"/>
                  </a:lnTo>
                  <a:lnTo>
                    <a:pt x="116593" y="38187"/>
                  </a:lnTo>
                  <a:lnTo>
                    <a:pt x="116593" y="115876"/>
                  </a:lnTo>
                  <a:close/>
                </a:path>
                <a:path w="349885" h="116205">
                  <a:moveTo>
                    <a:pt x="0" y="0"/>
                  </a:moveTo>
                  <a:lnTo>
                    <a:pt x="233186" y="0"/>
                  </a:lnTo>
                  <a:lnTo>
                    <a:pt x="233186" y="382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660652" y="2387516"/>
              <a:ext cx="1632585" cy="489584"/>
            </a:xfrm>
            <a:custGeom>
              <a:avLst/>
              <a:gdLst/>
              <a:ahLst/>
              <a:cxnLst/>
              <a:rect l="l" t="t" r="r" b="b"/>
              <a:pathLst>
                <a:path w="1632585" h="489585">
                  <a:moveTo>
                    <a:pt x="1321353" y="0"/>
                  </a:moveTo>
                  <a:lnTo>
                    <a:pt x="0" y="489488"/>
                  </a:lnTo>
                </a:path>
                <a:path w="1632585" h="489585">
                  <a:moveTo>
                    <a:pt x="1399119" y="0"/>
                  </a:moveTo>
                  <a:lnTo>
                    <a:pt x="621794" y="489488"/>
                  </a:lnTo>
                </a:path>
                <a:path w="1632585" h="489585">
                  <a:moveTo>
                    <a:pt x="1437947" y="0"/>
                  </a:moveTo>
                  <a:lnTo>
                    <a:pt x="1554540" y="489488"/>
                  </a:lnTo>
                </a:path>
                <a:path w="1632585" h="489585">
                  <a:moveTo>
                    <a:pt x="1476884" y="0"/>
                  </a:moveTo>
                  <a:lnTo>
                    <a:pt x="1632305" y="489488"/>
                  </a:lnTo>
                </a:path>
              </a:pathLst>
            </a:custGeom>
            <a:ln w="13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434010" y="2974792"/>
              <a:ext cx="1645920" cy="53340"/>
            </a:xfrm>
            <a:custGeom>
              <a:avLst/>
              <a:gdLst/>
              <a:ahLst/>
              <a:cxnLst/>
              <a:rect l="l" t="t" r="r" b="b"/>
              <a:pathLst>
                <a:path w="1645920" h="53339">
                  <a:moveTo>
                    <a:pt x="0" y="53059"/>
                  </a:moveTo>
                  <a:lnTo>
                    <a:pt x="1645467" y="0"/>
                  </a:lnTo>
                </a:path>
              </a:pathLst>
            </a:custGeom>
            <a:ln w="23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292957" y="2976108"/>
              <a:ext cx="155575" cy="102870"/>
            </a:xfrm>
            <a:custGeom>
              <a:avLst/>
              <a:gdLst/>
              <a:ahLst/>
              <a:cxnLst/>
              <a:rect l="l" t="t" r="r" b="b"/>
              <a:pathLst>
                <a:path w="155575" h="102869">
                  <a:moveTo>
                    <a:pt x="152240" y="0"/>
                  </a:moveTo>
                  <a:lnTo>
                    <a:pt x="0" y="56239"/>
                  </a:lnTo>
                  <a:lnTo>
                    <a:pt x="155530" y="102611"/>
                  </a:lnTo>
                  <a:lnTo>
                    <a:pt x="1522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220640" y="2853654"/>
              <a:ext cx="419734" cy="621665"/>
            </a:xfrm>
            <a:custGeom>
              <a:avLst/>
              <a:gdLst/>
              <a:ahLst/>
              <a:cxnLst/>
              <a:rect l="l" t="t" r="r" b="b"/>
              <a:pathLst>
                <a:path w="419734" h="621664">
                  <a:moveTo>
                    <a:pt x="341992" y="427329"/>
                  </a:moveTo>
                  <a:lnTo>
                    <a:pt x="419721" y="427329"/>
                  </a:lnTo>
                  <a:lnTo>
                    <a:pt x="419721" y="194260"/>
                  </a:lnTo>
                  <a:lnTo>
                    <a:pt x="341992" y="194260"/>
                  </a:lnTo>
                  <a:lnTo>
                    <a:pt x="341992" y="427329"/>
                  </a:lnTo>
                  <a:close/>
                </a:path>
                <a:path w="419734" h="621664">
                  <a:moveTo>
                    <a:pt x="155421" y="621590"/>
                  </a:moveTo>
                  <a:lnTo>
                    <a:pt x="233149" y="621590"/>
                  </a:lnTo>
                  <a:lnTo>
                    <a:pt x="233149" y="388521"/>
                  </a:lnTo>
                  <a:lnTo>
                    <a:pt x="155421" y="388521"/>
                  </a:lnTo>
                  <a:lnTo>
                    <a:pt x="155421" y="621590"/>
                  </a:lnTo>
                  <a:close/>
                </a:path>
                <a:path w="419734" h="621664">
                  <a:moveTo>
                    <a:pt x="341992" y="334145"/>
                  </a:moveTo>
                  <a:lnTo>
                    <a:pt x="233186" y="334145"/>
                  </a:lnTo>
                  <a:lnTo>
                    <a:pt x="233186" y="505055"/>
                  </a:lnTo>
                </a:path>
                <a:path w="419734" h="621664">
                  <a:moveTo>
                    <a:pt x="155421" y="233068"/>
                  </a:moveTo>
                  <a:lnTo>
                    <a:pt x="233149" y="233068"/>
                  </a:lnTo>
                  <a:lnTo>
                    <a:pt x="233149" y="0"/>
                  </a:lnTo>
                  <a:lnTo>
                    <a:pt x="155421" y="0"/>
                  </a:lnTo>
                  <a:lnTo>
                    <a:pt x="155421" y="233068"/>
                  </a:lnTo>
                  <a:close/>
                </a:path>
                <a:path w="419734" h="621664">
                  <a:moveTo>
                    <a:pt x="295376" y="318578"/>
                  </a:moveTo>
                  <a:lnTo>
                    <a:pt x="295376" y="116534"/>
                  </a:lnTo>
                  <a:lnTo>
                    <a:pt x="233186" y="116534"/>
                  </a:lnTo>
                </a:path>
                <a:path w="419734" h="621664">
                  <a:moveTo>
                    <a:pt x="0" y="505055"/>
                  </a:moveTo>
                  <a:lnTo>
                    <a:pt x="77728" y="505055"/>
                  </a:lnTo>
                  <a:lnTo>
                    <a:pt x="77728" y="271986"/>
                  </a:lnTo>
                  <a:lnTo>
                    <a:pt x="0" y="271986"/>
                  </a:lnTo>
                  <a:lnTo>
                    <a:pt x="0" y="5050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220640" y="2853654"/>
              <a:ext cx="78105" cy="233679"/>
            </a:xfrm>
            <a:custGeom>
              <a:avLst/>
              <a:gdLst/>
              <a:ahLst/>
              <a:cxnLst/>
              <a:rect l="l" t="t" r="r" b="b"/>
              <a:pathLst>
                <a:path w="78104" h="233680">
                  <a:moveTo>
                    <a:pt x="77728" y="0"/>
                  </a:moveTo>
                  <a:lnTo>
                    <a:pt x="0" y="0"/>
                  </a:lnTo>
                  <a:lnTo>
                    <a:pt x="0" y="233068"/>
                  </a:lnTo>
                  <a:lnTo>
                    <a:pt x="77728" y="233068"/>
                  </a:lnTo>
                  <a:lnTo>
                    <a:pt x="777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220640" y="2581776"/>
              <a:ext cx="155575" cy="1320800"/>
            </a:xfrm>
            <a:custGeom>
              <a:avLst/>
              <a:gdLst/>
              <a:ahLst/>
              <a:cxnLst/>
              <a:rect l="l" t="t" r="r" b="b"/>
              <a:pathLst>
                <a:path w="155575" h="1320800">
                  <a:moveTo>
                    <a:pt x="0" y="504946"/>
                  </a:moveTo>
                  <a:lnTo>
                    <a:pt x="77728" y="504946"/>
                  </a:lnTo>
                  <a:lnTo>
                    <a:pt x="77728" y="271877"/>
                  </a:lnTo>
                  <a:lnTo>
                    <a:pt x="0" y="271877"/>
                  </a:lnTo>
                  <a:lnTo>
                    <a:pt x="0" y="504946"/>
                  </a:lnTo>
                  <a:close/>
                </a:path>
                <a:path w="155575" h="1320800">
                  <a:moveTo>
                    <a:pt x="0" y="233068"/>
                  </a:moveTo>
                  <a:lnTo>
                    <a:pt x="77728" y="233068"/>
                  </a:lnTo>
                  <a:lnTo>
                    <a:pt x="77728" y="0"/>
                  </a:lnTo>
                  <a:lnTo>
                    <a:pt x="0" y="0"/>
                  </a:lnTo>
                  <a:lnTo>
                    <a:pt x="0" y="233068"/>
                  </a:lnTo>
                  <a:close/>
                </a:path>
                <a:path w="155575" h="1320800">
                  <a:moveTo>
                    <a:pt x="0" y="1320687"/>
                  </a:moveTo>
                  <a:lnTo>
                    <a:pt x="77728" y="1320687"/>
                  </a:lnTo>
                  <a:lnTo>
                    <a:pt x="77728" y="1087618"/>
                  </a:lnTo>
                  <a:lnTo>
                    <a:pt x="0" y="1087618"/>
                  </a:lnTo>
                  <a:lnTo>
                    <a:pt x="0" y="1320687"/>
                  </a:lnTo>
                  <a:close/>
                </a:path>
                <a:path w="155575" h="1320800">
                  <a:moveTo>
                    <a:pt x="0" y="1048810"/>
                  </a:moveTo>
                  <a:lnTo>
                    <a:pt x="77728" y="1048810"/>
                  </a:lnTo>
                  <a:lnTo>
                    <a:pt x="77728" y="815741"/>
                  </a:lnTo>
                  <a:lnTo>
                    <a:pt x="0" y="815741"/>
                  </a:lnTo>
                  <a:lnTo>
                    <a:pt x="0" y="1048810"/>
                  </a:lnTo>
                  <a:close/>
                </a:path>
                <a:path w="155575" h="1320800">
                  <a:moveTo>
                    <a:pt x="155421" y="388411"/>
                  </a:moveTo>
                  <a:lnTo>
                    <a:pt x="77655" y="388411"/>
                  </a:lnTo>
                </a:path>
                <a:path w="155575" h="1320800">
                  <a:moveTo>
                    <a:pt x="77655" y="116534"/>
                  </a:moveTo>
                  <a:lnTo>
                    <a:pt x="108805" y="116534"/>
                  </a:lnTo>
                  <a:lnTo>
                    <a:pt x="108805" y="388411"/>
                  </a:lnTo>
                </a:path>
                <a:path w="155575" h="1320800">
                  <a:moveTo>
                    <a:pt x="155421" y="776932"/>
                  </a:moveTo>
                  <a:lnTo>
                    <a:pt x="117251" y="776932"/>
                  </a:lnTo>
                  <a:lnTo>
                    <a:pt x="117251" y="660398"/>
                  </a:lnTo>
                  <a:lnTo>
                    <a:pt x="77655" y="660398"/>
                  </a:lnTo>
                </a:path>
                <a:path w="155575" h="1320800">
                  <a:moveTo>
                    <a:pt x="115935" y="776932"/>
                  </a:moveTo>
                  <a:lnTo>
                    <a:pt x="115935" y="932275"/>
                  </a:lnTo>
                  <a:lnTo>
                    <a:pt x="77655" y="932275"/>
                  </a:lnTo>
                </a:path>
                <a:path w="155575" h="1320800">
                  <a:moveTo>
                    <a:pt x="77655" y="1204152"/>
                  </a:moveTo>
                  <a:lnTo>
                    <a:pt x="77655" y="932275"/>
                  </a:lnTo>
                  <a:lnTo>
                    <a:pt x="115935" y="93227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065000" y="2923925"/>
              <a:ext cx="156210" cy="102870"/>
            </a:xfrm>
            <a:custGeom>
              <a:avLst/>
              <a:gdLst/>
              <a:ahLst/>
              <a:cxnLst/>
              <a:rect l="l" t="t" r="r" b="b"/>
              <a:pathLst>
                <a:path w="156209" h="102869">
                  <a:moveTo>
                    <a:pt x="0" y="0"/>
                  </a:moveTo>
                  <a:lnTo>
                    <a:pt x="3400" y="102502"/>
                  </a:lnTo>
                  <a:lnTo>
                    <a:pt x="155640" y="46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4800284" y="1651707"/>
            <a:ext cx="33274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b="1" spc="25" dirty="0">
                <a:latin typeface="Arial"/>
                <a:cs typeface="Arial"/>
              </a:rPr>
              <a:t>WBS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72535" y="1808372"/>
            <a:ext cx="1103630" cy="394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215" marR="5080" indent="-57150">
              <a:lnSpc>
                <a:spcPct val="100699"/>
              </a:lnSpc>
              <a:spcBef>
                <a:spcPts val="95"/>
              </a:spcBef>
            </a:pPr>
            <a:r>
              <a:rPr sz="1200" b="1" dirty="0">
                <a:latin typeface="Arial"/>
                <a:cs typeface="Arial"/>
              </a:rPr>
              <a:t>Родительская  </a:t>
            </a:r>
            <a:r>
              <a:rPr sz="1200" b="1" spc="5" dirty="0">
                <a:latin typeface="Arial"/>
                <a:cs typeface="Arial"/>
              </a:rPr>
              <a:t>организация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801398" y="4793210"/>
            <a:ext cx="1651000" cy="210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5" dirty="0">
                <a:latin typeface="Arial"/>
                <a:cs typeface="Arial"/>
              </a:rPr>
              <a:t>Обмен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информацией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498362" y="3743193"/>
            <a:ext cx="86931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b="1" spc="15" dirty="0">
                <a:solidFill>
                  <a:srgbClr val="FF0000"/>
                </a:solidFill>
                <a:latin typeface="Arial"/>
                <a:cs typeface="Arial"/>
              </a:rPr>
              <a:t>Сколько?</a:t>
            </a:r>
            <a:endParaRPr sz="13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772679" y="2810917"/>
            <a:ext cx="43307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b="1" spc="15" dirty="0">
                <a:solidFill>
                  <a:srgbClr val="FF0000"/>
                </a:solidFill>
                <a:latin typeface="Arial"/>
                <a:cs typeface="Arial"/>
              </a:rPr>
              <a:t>Кт</a:t>
            </a:r>
            <a:r>
              <a:rPr sz="1350" b="1" spc="1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350" b="1" spc="15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13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041130" y="2765202"/>
            <a:ext cx="42545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b="1" spc="15" dirty="0">
                <a:solidFill>
                  <a:srgbClr val="FF0000"/>
                </a:solidFill>
                <a:latin typeface="Arial"/>
                <a:cs typeface="Arial"/>
              </a:rPr>
              <a:t>Ка</a:t>
            </a:r>
            <a:r>
              <a:rPr sz="1350" b="1" spc="10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1350" b="1" spc="15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13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863443" y="3718526"/>
            <a:ext cx="62928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b="1" spc="15" dirty="0">
                <a:solidFill>
                  <a:srgbClr val="FF0000"/>
                </a:solidFill>
                <a:latin typeface="Arial"/>
                <a:cs typeface="Arial"/>
              </a:rPr>
              <a:t>Когда?</a:t>
            </a:r>
            <a:endParaRPr sz="13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830081" y="2314414"/>
            <a:ext cx="911225" cy="210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5" dirty="0">
                <a:latin typeface="Arial"/>
                <a:cs typeface="Arial"/>
              </a:rPr>
              <a:t>Процедуры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1325523" y="5816379"/>
            <a:ext cx="6723380" cy="334645"/>
            <a:chOff x="1325523" y="5816379"/>
            <a:chExt cx="6723380" cy="334645"/>
          </a:xfrm>
        </p:grpSpPr>
        <p:sp>
          <p:nvSpPr>
            <p:cNvPr id="58" name="object 58"/>
            <p:cNvSpPr/>
            <p:nvPr/>
          </p:nvSpPr>
          <p:spPr>
            <a:xfrm>
              <a:off x="1337364" y="5828220"/>
              <a:ext cx="776605" cy="311150"/>
            </a:xfrm>
            <a:custGeom>
              <a:avLst/>
              <a:gdLst/>
              <a:ahLst/>
              <a:cxnLst/>
              <a:rect l="l" t="t" r="r" b="b"/>
              <a:pathLst>
                <a:path w="776605" h="311150">
                  <a:moveTo>
                    <a:pt x="738420" y="0"/>
                  </a:moveTo>
                  <a:lnTo>
                    <a:pt x="0" y="0"/>
                  </a:lnTo>
                  <a:lnTo>
                    <a:pt x="19033" y="42698"/>
                  </a:lnTo>
                  <a:lnTo>
                    <a:pt x="31723" y="87093"/>
                  </a:lnTo>
                  <a:lnTo>
                    <a:pt x="38067" y="132508"/>
                  </a:lnTo>
                  <a:lnTo>
                    <a:pt x="38067" y="178261"/>
                  </a:lnTo>
                  <a:lnTo>
                    <a:pt x="31723" y="223674"/>
                  </a:lnTo>
                  <a:lnTo>
                    <a:pt x="19033" y="268067"/>
                  </a:lnTo>
                  <a:lnTo>
                    <a:pt x="0" y="310761"/>
                  </a:lnTo>
                  <a:lnTo>
                    <a:pt x="738420" y="310761"/>
                  </a:lnTo>
                  <a:lnTo>
                    <a:pt x="757454" y="268067"/>
                  </a:lnTo>
                  <a:lnTo>
                    <a:pt x="770143" y="223674"/>
                  </a:lnTo>
                  <a:lnTo>
                    <a:pt x="776488" y="178261"/>
                  </a:lnTo>
                  <a:lnTo>
                    <a:pt x="776488" y="132508"/>
                  </a:lnTo>
                  <a:lnTo>
                    <a:pt x="770143" y="87093"/>
                  </a:lnTo>
                  <a:lnTo>
                    <a:pt x="757454" y="42698"/>
                  </a:lnTo>
                  <a:lnTo>
                    <a:pt x="738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37364" y="5828220"/>
              <a:ext cx="776605" cy="311150"/>
            </a:xfrm>
            <a:custGeom>
              <a:avLst/>
              <a:gdLst/>
              <a:ahLst/>
              <a:cxnLst/>
              <a:rect l="l" t="t" r="r" b="b"/>
              <a:pathLst>
                <a:path w="776605" h="311150">
                  <a:moveTo>
                    <a:pt x="738420" y="310761"/>
                  </a:moveTo>
                  <a:lnTo>
                    <a:pt x="0" y="310761"/>
                  </a:lnTo>
                  <a:lnTo>
                    <a:pt x="19033" y="268067"/>
                  </a:lnTo>
                  <a:lnTo>
                    <a:pt x="31723" y="223674"/>
                  </a:lnTo>
                  <a:lnTo>
                    <a:pt x="38067" y="178261"/>
                  </a:lnTo>
                  <a:lnTo>
                    <a:pt x="38067" y="132508"/>
                  </a:lnTo>
                  <a:lnTo>
                    <a:pt x="31723" y="87093"/>
                  </a:lnTo>
                  <a:lnTo>
                    <a:pt x="19033" y="42698"/>
                  </a:lnTo>
                  <a:lnTo>
                    <a:pt x="0" y="0"/>
                  </a:lnTo>
                  <a:lnTo>
                    <a:pt x="738420" y="0"/>
                  </a:lnTo>
                  <a:lnTo>
                    <a:pt x="757454" y="42698"/>
                  </a:lnTo>
                  <a:lnTo>
                    <a:pt x="770143" y="87093"/>
                  </a:lnTo>
                  <a:lnTo>
                    <a:pt x="776488" y="132508"/>
                  </a:lnTo>
                  <a:lnTo>
                    <a:pt x="776488" y="178261"/>
                  </a:lnTo>
                  <a:lnTo>
                    <a:pt x="770143" y="223674"/>
                  </a:lnTo>
                  <a:lnTo>
                    <a:pt x="757454" y="268067"/>
                  </a:lnTo>
                  <a:lnTo>
                    <a:pt x="738420" y="310761"/>
                  </a:lnTo>
                  <a:close/>
                </a:path>
              </a:pathLst>
            </a:custGeom>
            <a:ln w="236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891882" y="5828220"/>
              <a:ext cx="776605" cy="311150"/>
            </a:xfrm>
            <a:custGeom>
              <a:avLst/>
              <a:gdLst/>
              <a:ahLst/>
              <a:cxnLst/>
              <a:rect l="l" t="t" r="r" b="b"/>
              <a:pathLst>
                <a:path w="776604" h="311150">
                  <a:moveTo>
                    <a:pt x="738497" y="0"/>
                  </a:moveTo>
                  <a:lnTo>
                    <a:pt x="0" y="0"/>
                  </a:lnTo>
                  <a:lnTo>
                    <a:pt x="19058" y="42698"/>
                  </a:lnTo>
                  <a:lnTo>
                    <a:pt x="31763" y="87093"/>
                  </a:lnTo>
                  <a:lnTo>
                    <a:pt x="38116" y="132508"/>
                  </a:lnTo>
                  <a:lnTo>
                    <a:pt x="38116" y="178261"/>
                  </a:lnTo>
                  <a:lnTo>
                    <a:pt x="31763" y="223674"/>
                  </a:lnTo>
                  <a:lnTo>
                    <a:pt x="19058" y="268067"/>
                  </a:lnTo>
                  <a:lnTo>
                    <a:pt x="0" y="310761"/>
                  </a:lnTo>
                  <a:lnTo>
                    <a:pt x="738497" y="310761"/>
                  </a:lnTo>
                  <a:lnTo>
                    <a:pt x="757514" y="268067"/>
                  </a:lnTo>
                  <a:lnTo>
                    <a:pt x="770193" y="223674"/>
                  </a:lnTo>
                  <a:lnTo>
                    <a:pt x="776532" y="178261"/>
                  </a:lnTo>
                  <a:lnTo>
                    <a:pt x="776532" y="132508"/>
                  </a:lnTo>
                  <a:lnTo>
                    <a:pt x="770193" y="87093"/>
                  </a:lnTo>
                  <a:lnTo>
                    <a:pt x="757514" y="42698"/>
                  </a:lnTo>
                  <a:lnTo>
                    <a:pt x="7384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891882" y="5828220"/>
              <a:ext cx="776605" cy="311150"/>
            </a:xfrm>
            <a:custGeom>
              <a:avLst/>
              <a:gdLst/>
              <a:ahLst/>
              <a:cxnLst/>
              <a:rect l="l" t="t" r="r" b="b"/>
              <a:pathLst>
                <a:path w="776604" h="311150">
                  <a:moveTo>
                    <a:pt x="738497" y="310761"/>
                  </a:moveTo>
                  <a:lnTo>
                    <a:pt x="0" y="310761"/>
                  </a:lnTo>
                  <a:lnTo>
                    <a:pt x="19058" y="268067"/>
                  </a:lnTo>
                  <a:lnTo>
                    <a:pt x="31763" y="223674"/>
                  </a:lnTo>
                  <a:lnTo>
                    <a:pt x="38116" y="178261"/>
                  </a:lnTo>
                  <a:lnTo>
                    <a:pt x="38116" y="132508"/>
                  </a:lnTo>
                  <a:lnTo>
                    <a:pt x="31763" y="87093"/>
                  </a:lnTo>
                  <a:lnTo>
                    <a:pt x="19058" y="42698"/>
                  </a:lnTo>
                  <a:lnTo>
                    <a:pt x="0" y="0"/>
                  </a:lnTo>
                  <a:lnTo>
                    <a:pt x="738497" y="0"/>
                  </a:lnTo>
                  <a:lnTo>
                    <a:pt x="757514" y="42698"/>
                  </a:lnTo>
                  <a:lnTo>
                    <a:pt x="770193" y="87093"/>
                  </a:lnTo>
                  <a:lnTo>
                    <a:pt x="776532" y="132508"/>
                  </a:lnTo>
                  <a:lnTo>
                    <a:pt x="776532" y="178261"/>
                  </a:lnTo>
                  <a:lnTo>
                    <a:pt x="770193" y="223674"/>
                  </a:lnTo>
                  <a:lnTo>
                    <a:pt x="757514" y="268067"/>
                  </a:lnTo>
                  <a:lnTo>
                    <a:pt x="738497" y="310761"/>
                  </a:lnTo>
                  <a:close/>
                </a:path>
              </a:pathLst>
            </a:custGeom>
            <a:ln w="236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798926" y="5828220"/>
              <a:ext cx="776605" cy="311150"/>
            </a:xfrm>
            <a:custGeom>
              <a:avLst/>
              <a:gdLst/>
              <a:ahLst/>
              <a:cxnLst/>
              <a:rect l="l" t="t" r="r" b="b"/>
              <a:pathLst>
                <a:path w="776604" h="311150">
                  <a:moveTo>
                    <a:pt x="738497" y="0"/>
                  </a:moveTo>
                  <a:lnTo>
                    <a:pt x="0" y="0"/>
                  </a:lnTo>
                  <a:lnTo>
                    <a:pt x="19058" y="42698"/>
                  </a:lnTo>
                  <a:lnTo>
                    <a:pt x="31763" y="87093"/>
                  </a:lnTo>
                  <a:lnTo>
                    <a:pt x="38116" y="132508"/>
                  </a:lnTo>
                  <a:lnTo>
                    <a:pt x="38116" y="178261"/>
                  </a:lnTo>
                  <a:lnTo>
                    <a:pt x="31763" y="223674"/>
                  </a:lnTo>
                  <a:lnTo>
                    <a:pt x="19058" y="268067"/>
                  </a:lnTo>
                  <a:lnTo>
                    <a:pt x="0" y="310761"/>
                  </a:lnTo>
                  <a:lnTo>
                    <a:pt x="738497" y="310761"/>
                  </a:lnTo>
                  <a:lnTo>
                    <a:pt x="757514" y="268067"/>
                  </a:lnTo>
                  <a:lnTo>
                    <a:pt x="770193" y="223674"/>
                  </a:lnTo>
                  <a:lnTo>
                    <a:pt x="776532" y="178261"/>
                  </a:lnTo>
                  <a:lnTo>
                    <a:pt x="776532" y="132508"/>
                  </a:lnTo>
                  <a:lnTo>
                    <a:pt x="770193" y="87093"/>
                  </a:lnTo>
                  <a:lnTo>
                    <a:pt x="757514" y="42698"/>
                  </a:lnTo>
                  <a:lnTo>
                    <a:pt x="7384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798926" y="5828220"/>
              <a:ext cx="776605" cy="311150"/>
            </a:xfrm>
            <a:custGeom>
              <a:avLst/>
              <a:gdLst/>
              <a:ahLst/>
              <a:cxnLst/>
              <a:rect l="l" t="t" r="r" b="b"/>
              <a:pathLst>
                <a:path w="776604" h="311150">
                  <a:moveTo>
                    <a:pt x="738497" y="310761"/>
                  </a:moveTo>
                  <a:lnTo>
                    <a:pt x="0" y="310761"/>
                  </a:lnTo>
                  <a:lnTo>
                    <a:pt x="19058" y="268067"/>
                  </a:lnTo>
                  <a:lnTo>
                    <a:pt x="31763" y="223674"/>
                  </a:lnTo>
                  <a:lnTo>
                    <a:pt x="38116" y="178261"/>
                  </a:lnTo>
                  <a:lnTo>
                    <a:pt x="38116" y="132508"/>
                  </a:lnTo>
                  <a:lnTo>
                    <a:pt x="31763" y="87093"/>
                  </a:lnTo>
                  <a:lnTo>
                    <a:pt x="19058" y="42698"/>
                  </a:lnTo>
                  <a:lnTo>
                    <a:pt x="0" y="0"/>
                  </a:lnTo>
                  <a:lnTo>
                    <a:pt x="738497" y="0"/>
                  </a:lnTo>
                  <a:lnTo>
                    <a:pt x="757514" y="42698"/>
                  </a:lnTo>
                  <a:lnTo>
                    <a:pt x="770193" y="87093"/>
                  </a:lnTo>
                  <a:lnTo>
                    <a:pt x="776532" y="132508"/>
                  </a:lnTo>
                  <a:lnTo>
                    <a:pt x="776532" y="178261"/>
                  </a:lnTo>
                  <a:lnTo>
                    <a:pt x="770193" y="223674"/>
                  </a:lnTo>
                  <a:lnTo>
                    <a:pt x="757514" y="268067"/>
                  </a:lnTo>
                  <a:lnTo>
                    <a:pt x="738497" y="310761"/>
                  </a:lnTo>
                  <a:close/>
                </a:path>
              </a:pathLst>
            </a:custGeom>
            <a:ln w="236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260236" y="5828220"/>
              <a:ext cx="776605" cy="311150"/>
            </a:xfrm>
            <a:custGeom>
              <a:avLst/>
              <a:gdLst/>
              <a:ahLst/>
              <a:cxnLst/>
              <a:rect l="l" t="t" r="r" b="b"/>
              <a:pathLst>
                <a:path w="776604" h="311150">
                  <a:moveTo>
                    <a:pt x="738387" y="0"/>
                  </a:moveTo>
                  <a:lnTo>
                    <a:pt x="0" y="0"/>
                  </a:lnTo>
                  <a:lnTo>
                    <a:pt x="19058" y="42698"/>
                  </a:lnTo>
                  <a:lnTo>
                    <a:pt x="31763" y="87093"/>
                  </a:lnTo>
                  <a:lnTo>
                    <a:pt x="38116" y="132508"/>
                  </a:lnTo>
                  <a:lnTo>
                    <a:pt x="38116" y="178261"/>
                  </a:lnTo>
                  <a:lnTo>
                    <a:pt x="31763" y="223674"/>
                  </a:lnTo>
                  <a:lnTo>
                    <a:pt x="19058" y="268067"/>
                  </a:lnTo>
                  <a:lnTo>
                    <a:pt x="0" y="310761"/>
                  </a:lnTo>
                  <a:lnTo>
                    <a:pt x="738387" y="310761"/>
                  </a:lnTo>
                  <a:lnTo>
                    <a:pt x="757445" y="268067"/>
                  </a:lnTo>
                  <a:lnTo>
                    <a:pt x="770150" y="223674"/>
                  </a:lnTo>
                  <a:lnTo>
                    <a:pt x="776503" y="178261"/>
                  </a:lnTo>
                  <a:lnTo>
                    <a:pt x="776503" y="132508"/>
                  </a:lnTo>
                  <a:lnTo>
                    <a:pt x="770150" y="87093"/>
                  </a:lnTo>
                  <a:lnTo>
                    <a:pt x="757445" y="42698"/>
                  </a:lnTo>
                  <a:lnTo>
                    <a:pt x="738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260236" y="5828220"/>
              <a:ext cx="776605" cy="311150"/>
            </a:xfrm>
            <a:custGeom>
              <a:avLst/>
              <a:gdLst/>
              <a:ahLst/>
              <a:cxnLst/>
              <a:rect l="l" t="t" r="r" b="b"/>
              <a:pathLst>
                <a:path w="776604" h="311150">
                  <a:moveTo>
                    <a:pt x="738387" y="310761"/>
                  </a:moveTo>
                  <a:lnTo>
                    <a:pt x="0" y="310761"/>
                  </a:lnTo>
                  <a:lnTo>
                    <a:pt x="19058" y="268067"/>
                  </a:lnTo>
                  <a:lnTo>
                    <a:pt x="31763" y="223674"/>
                  </a:lnTo>
                  <a:lnTo>
                    <a:pt x="38116" y="178261"/>
                  </a:lnTo>
                  <a:lnTo>
                    <a:pt x="38116" y="132508"/>
                  </a:lnTo>
                  <a:lnTo>
                    <a:pt x="31763" y="87093"/>
                  </a:lnTo>
                  <a:lnTo>
                    <a:pt x="19058" y="42698"/>
                  </a:lnTo>
                  <a:lnTo>
                    <a:pt x="0" y="0"/>
                  </a:lnTo>
                  <a:lnTo>
                    <a:pt x="738387" y="0"/>
                  </a:lnTo>
                  <a:lnTo>
                    <a:pt x="757445" y="42698"/>
                  </a:lnTo>
                  <a:lnTo>
                    <a:pt x="770150" y="87093"/>
                  </a:lnTo>
                  <a:lnTo>
                    <a:pt x="776503" y="132508"/>
                  </a:lnTo>
                  <a:lnTo>
                    <a:pt x="776503" y="178261"/>
                  </a:lnTo>
                  <a:lnTo>
                    <a:pt x="770150" y="223674"/>
                  </a:lnTo>
                  <a:lnTo>
                    <a:pt x="757445" y="268067"/>
                  </a:lnTo>
                  <a:lnTo>
                    <a:pt x="738387" y="310761"/>
                  </a:lnTo>
                  <a:close/>
                </a:path>
              </a:pathLst>
            </a:custGeom>
            <a:ln w="236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0037" y="604837"/>
            <a:ext cx="8620125" cy="5638165"/>
            <a:chOff x="300037" y="604837"/>
            <a:chExt cx="8620125" cy="5638165"/>
          </a:xfrm>
        </p:grpSpPr>
        <p:sp>
          <p:nvSpPr>
            <p:cNvPr id="3" name="object 3"/>
            <p:cNvSpPr/>
            <p:nvPr/>
          </p:nvSpPr>
          <p:spPr>
            <a:xfrm>
              <a:off x="304800" y="609600"/>
              <a:ext cx="8610600" cy="5628640"/>
            </a:xfrm>
            <a:custGeom>
              <a:avLst/>
              <a:gdLst/>
              <a:ahLst/>
              <a:cxnLst/>
              <a:rect l="l" t="t" r="r" b="b"/>
              <a:pathLst>
                <a:path w="8610600" h="5628640">
                  <a:moveTo>
                    <a:pt x="0" y="5628132"/>
                  </a:moveTo>
                  <a:lnTo>
                    <a:pt x="8610600" y="5628132"/>
                  </a:lnTo>
                  <a:lnTo>
                    <a:pt x="8610600" y="3505200"/>
                  </a:lnTo>
                  <a:lnTo>
                    <a:pt x="0" y="3505200"/>
                  </a:lnTo>
                  <a:lnTo>
                    <a:pt x="0" y="5628132"/>
                  </a:lnTo>
                  <a:close/>
                </a:path>
                <a:path w="8610600" h="5628640">
                  <a:moveTo>
                    <a:pt x="76200" y="1371600"/>
                  </a:moveTo>
                  <a:lnTo>
                    <a:pt x="8534400" y="1371600"/>
                  </a:lnTo>
                  <a:lnTo>
                    <a:pt x="8534400" y="0"/>
                  </a:lnTo>
                  <a:lnTo>
                    <a:pt x="76200" y="0"/>
                  </a:lnTo>
                  <a:lnTo>
                    <a:pt x="76200" y="1371600"/>
                  </a:lnTo>
                  <a:close/>
                </a:path>
                <a:path w="8610600" h="5628640">
                  <a:moveTo>
                    <a:pt x="76200" y="3352800"/>
                  </a:moveTo>
                  <a:lnTo>
                    <a:pt x="8610600" y="3352800"/>
                  </a:lnTo>
                  <a:lnTo>
                    <a:pt x="8610600" y="1524000"/>
                  </a:lnTo>
                  <a:lnTo>
                    <a:pt x="76200" y="1524000"/>
                  </a:lnTo>
                  <a:lnTo>
                    <a:pt x="76200" y="3352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67128" y="1905761"/>
              <a:ext cx="5268595" cy="2286000"/>
            </a:xfrm>
            <a:custGeom>
              <a:avLst/>
              <a:gdLst/>
              <a:ahLst/>
              <a:cxnLst/>
              <a:rect l="l" t="t" r="r" b="b"/>
              <a:pathLst>
                <a:path w="5268595" h="2286000">
                  <a:moveTo>
                    <a:pt x="86868" y="2068068"/>
                  </a:moveTo>
                  <a:lnTo>
                    <a:pt x="79629" y="2053590"/>
                  </a:lnTo>
                  <a:lnTo>
                    <a:pt x="43434" y="1981200"/>
                  </a:lnTo>
                  <a:lnTo>
                    <a:pt x="0" y="2068068"/>
                  </a:lnTo>
                  <a:lnTo>
                    <a:pt x="28956" y="2068068"/>
                  </a:lnTo>
                  <a:lnTo>
                    <a:pt x="28956" y="2199132"/>
                  </a:lnTo>
                  <a:lnTo>
                    <a:pt x="0" y="2199132"/>
                  </a:lnTo>
                  <a:lnTo>
                    <a:pt x="43434" y="2286000"/>
                  </a:lnTo>
                  <a:lnTo>
                    <a:pt x="79629" y="2213610"/>
                  </a:lnTo>
                  <a:lnTo>
                    <a:pt x="86868" y="2199132"/>
                  </a:lnTo>
                  <a:lnTo>
                    <a:pt x="57912" y="2199132"/>
                  </a:lnTo>
                  <a:lnTo>
                    <a:pt x="57912" y="2068068"/>
                  </a:lnTo>
                  <a:lnTo>
                    <a:pt x="86868" y="2068068"/>
                  </a:lnTo>
                  <a:close/>
                </a:path>
                <a:path w="5268595" h="2286000">
                  <a:moveTo>
                    <a:pt x="86868" y="86868"/>
                  </a:moveTo>
                  <a:lnTo>
                    <a:pt x="79629" y="72390"/>
                  </a:lnTo>
                  <a:lnTo>
                    <a:pt x="43434" y="0"/>
                  </a:lnTo>
                  <a:lnTo>
                    <a:pt x="0" y="86868"/>
                  </a:lnTo>
                  <a:lnTo>
                    <a:pt x="28956" y="86868"/>
                  </a:lnTo>
                  <a:lnTo>
                    <a:pt x="28956" y="217932"/>
                  </a:lnTo>
                  <a:lnTo>
                    <a:pt x="0" y="217932"/>
                  </a:lnTo>
                  <a:lnTo>
                    <a:pt x="43434" y="304800"/>
                  </a:lnTo>
                  <a:lnTo>
                    <a:pt x="79629" y="232410"/>
                  </a:lnTo>
                  <a:lnTo>
                    <a:pt x="86868" y="217932"/>
                  </a:lnTo>
                  <a:lnTo>
                    <a:pt x="57912" y="217932"/>
                  </a:lnTo>
                  <a:lnTo>
                    <a:pt x="57912" y="86868"/>
                  </a:lnTo>
                  <a:lnTo>
                    <a:pt x="86868" y="86868"/>
                  </a:lnTo>
                  <a:close/>
                </a:path>
                <a:path w="5268595" h="2286000">
                  <a:moveTo>
                    <a:pt x="5192268" y="86868"/>
                  </a:moveTo>
                  <a:lnTo>
                    <a:pt x="5185029" y="72390"/>
                  </a:lnTo>
                  <a:lnTo>
                    <a:pt x="5148834" y="0"/>
                  </a:lnTo>
                  <a:lnTo>
                    <a:pt x="5105400" y="86868"/>
                  </a:lnTo>
                  <a:lnTo>
                    <a:pt x="5134356" y="86868"/>
                  </a:lnTo>
                  <a:lnTo>
                    <a:pt x="5134356" y="217932"/>
                  </a:lnTo>
                  <a:lnTo>
                    <a:pt x="5105400" y="217932"/>
                  </a:lnTo>
                  <a:lnTo>
                    <a:pt x="5148834" y="304800"/>
                  </a:lnTo>
                  <a:lnTo>
                    <a:pt x="5185029" y="232410"/>
                  </a:lnTo>
                  <a:lnTo>
                    <a:pt x="5192268" y="217932"/>
                  </a:lnTo>
                  <a:lnTo>
                    <a:pt x="5163312" y="217932"/>
                  </a:lnTo>
                  <a:lnTo>
                    <a:pt x="5163312" y="86868"/>
                  </a:lnTo>
                  <a:lnTo>
                    <a:pt x="5192268" y="86868"/>
                  </a:lnTo>
                  <a:close/>
                </a:path>
                <a:path w="5268595" h="2286000">
                  <a:moveTo>
                    <a:pt x="5268468" y="2068068"/>
                  </a:moveTo>
                  <a:lnTo>
                    <a:pt x="5261229" y="2053590"/>
                  </a:lnTo>
                  <a:lnTo>
                    <a:pt x="5225034" y="1981200"/>
                  </a:lnTo>
                  <a:lnTo>
                    <a:pt x="5181600" y="2068068"/>
                  </a:lnTo>
                  <a:lnTo>
                    <a:pt x="5210556" y="2068068"/>
                  </a:lnTo>
                  <a:lnTo>
                    <a:pt x="5210556" y="2199132"/>
                  </a:lnTo>
                  <a:lnTo>
                    <a:pt x="5181600" y="2199132"/>
                  </a:lnTo>
                  <a:lnTo>
                    <a:pt x="5225034" y="2286000"/>
                  </a:lnTo>
                  <a:lnTo>
                    <a:pt x="5261229" y="2213610"/>
                  </a:lnTo>
                  <a:lnTo>
                    <a:pt x="5268468" y="2199132"/>
                  </a:lnTo>
                  <a:lnTo>
                    <a:pt x="5239512" y="2199132"/>
                  </a:lnTo>
                  <a:lnTo>
                    <a:pt x="5239512" y="2068068"/>
                  </a:lnTo>
                  <a:lnTo>
                    <a:pt x="5268468" y="20680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64739" y="111963"/>
            <a:ext cx="44157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Calibri"/>
                <a:cs typeface="Calibri"/>
              </a:rPr>
              <a:t>Системная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30" dirty="0">
                <a:latin typeface="Calibri"/>
                <a:cs typeface="Calibri"/>
              </a:rPr>
              <a:t>модель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УП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(IPMA)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940" y="630681"/>
            <a:ext cx="19685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Субъекты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управления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72311" y="1505711"/>
            <a:ext cx="6903720" cy="416559"/>
            <a:chOff x="972311" y="1505711"/>
            <a:chExt cx="6903720" cy="416559"/>
          </a:xfrm>
        </p:grpSpPr>
        <p:sp>
          <p:nvSpPr>
            <p:cNvPr id="8" name="object 8"/>
            <p:cNvSpPr/>
            <p:nvPr/>
          </p:nvSpPr>
          <p:spPr>
            <a:xfrm>
              <a:off x="1407413" y="1646681"/>
              <a:ext cx="6449695" cy="256540"/>
            </a:xfrm>
            <a:custGeom>
              <a:avLst/>
              <a:gdLst/>
              <a:ahLst/>
              <a:cxnLst/>
              <a:rect l="l" t="t" r="r" b="b"/>
              <a:pathLst>
                <a:path w="6449695" h="256539">
                  <a:moveTo>
                    <a:pt x="0" y="256032"/>
                  </a:moveTo>
                  <a:lnTo>
                    <a:pt x="6449568" y="256032"/>
                  </a:lnTo>
                  <a:lnTo>
                    <a:pt x="6449568" y="0"/>
                  </a:lnTo>
                  <a:lnTo>
                    <a:pt x="0" y="0"/>
                  </a:lnTo>
                  <a:lnTo>
                    <a:pt x="0" y="2560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00149" y="1585721"/>
              <a:ext cx="6449695" cy="256540"/>
            </a:xfrm>
            <a:custGeom>
              <a:avLst/>
              <a:gdLst/>
              <a:ahLst/>
              <a:cxnLst/>
              <a:rect l="l" t="t" r="r" b="b"/>
              <a:pathLst>
                <a:path w="6449695" h="256539">
                  <a:moveTo>
                    <a:pt x="6449567" y="0"/>
                  </a:moveTo>
                  <a:lnTo>
                    <a:pt x="0" y="0"/>
                  </a:lnTo>
                  <a:lnTo>
                    <a:pt x="0" y="256032"/>
                  </a:lnTo>
                  <a:lnTo>
                    <a:pt x="6449567" y="256032"/>
                  </a:lnTo>
                  <a:lnTo>
                    <a:pt x="64495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0149" y="1585721"/>
              <a:ext cx="6449695" cy="256540"/>
            </a:xfrm>
            <a:custGeom>
              <a:avLst/>
              <a:gdLst/>
              <a:ahLst/>
              <a:cxnLst/>
              <a:rect l="l" t="t" r="r" b="b"/>
              <a:pathLst>
                <a:path w="6449695" h="256539">
                  <a:moveTo>
                    <a:pt x="0" y="256032"/>
                  </a:moveTo>
                  <a:lnTo>
                    <a:pt x="6449567" y="256032"/>
                  </a:lnTo>
                  <a:lnTo>
                    <a:pt x="6449567" y="0"/>
                  </a:lnTo>
                  <a:lnTo>
                    <a:pt x="0" y="0"/>
                  </a:lnTo>
                  <a:lnTo>
                    <a:pt x="0" y="2560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91361" y="1524761"/>
              <a:ext cx="6449695" cy="256540"/>
            </a:xfrm>
            <a:custGeom>
              <a:avLst/>
              <a:gdLst/>
              <a:ahLst/>
              <a:cxnLst/>
              <a:rect l="l" t="t" r="r" b="b"/>
              <a:pathLst>
                <a:path w="6449695" h="256539">
                  <a:moveTo>
                    <a:pt x="6449568" y="0"/>
                  </a:moveTo>
                  <a:lnTo>
                    <a:pt x="0" y="0"/>
                  </a:lnTo>
                  <a:lnTo>
                    <a:pt x="0" y="256032"/>
                  </a:lnTo>
                  <a:lnTo>
                    <a:pt x="6449568" y="256032"/>
                  </a:lnTo>
                  <a:lnTo>
                    <a:pt x="6449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91361" y="1524761"/>
              <a:ext cx="6449695" cy="256540"/>
            </a:xfrm>
            <a:custGeom>
              <a:avLst/>
              <a:gdLst/>
              <a:ahLst/>
              <a:cxnLst/>
              <a:rect l="l" t="t" r="r" b="b"/>
              <a:pathLst>
                <a:path w="6449695" h="256539">
                  <a:moveTo>
                    <a:pt x="0" y="256032"/>
                  </a:moveTo>
                  <a:lnTo>
                    <a:pt x="6449568" y="256032"/>
                  </a:lnTo>
                  <a:lnTo>
                    <a:pt x="6449568" y="0"/>
                  </a:lnTo>
                  <a:lnTo>
                    <a:pt x="0" y="0"/>
                  </a:lnTo>
                  <a:lnTo>
                    <a:pt x="0" y="2560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35940" y="1521078"/>
            <a:ext cx="6003925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6779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Организационные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структуры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проектов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,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Команды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проектов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</a:pPr>
            <a:r>
              <a:rPr sz="1600" b="1" spc="-10" dirty="0">
                <a:latin typeface="Calibri"/>
                <a:cs typeface="Calibri"/>
              </a:rPr>
              <a:t>Объекты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управления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91361" y="1034033"/>
            <a:ext cx="2981325" cy="304800"/>
          </a:xfrm>
          <a:custGeom>
            <a:avLst/>
            <a:gdLst/>
            <a:ahLst/>
            <a:cxnLst/>
            <a:rect l="l" t="t" r="r" b="b"/>
            <a:pathLst>
              <a:path w="2981325" h="304800">
                <a:moveTo>
                  <a:pt x="0" y="304800"/>
                </a:moveTo>
                <a:lnTo>
                  <a:pt x="2980943" y="304800"/>
                </a:lnTo>
                <a:lnTo>
                  <a:pt x="2980943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18741" y="1054734"/>
            <a:ext cx="7251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З</a:t>
            </a:r>
            <a:r>
              <a:rPr sz="1400" b="1" dirty="0">
                <a:latin typeface="Calibri"/>
                <a:cs typeface="Calibri"/>
              </a:rPr>
              <a:t>а</a:t>
            </a:r>
            <a:r>
              <a:rPr sz="1400" b="1" spc="-10" dirty="0">
                <a:latin typeface="Calibri"/>
                <a:cs typeface="Calibri"/>
              </a:rPr>
              <a:t>к</a:t>
            </a:r>
            <a:r>
              <a:rPr sz="1400" b="1" dirty="0">
                <a:latin typeface="Calibri"/>
                <a:cs typeface="Calibri"/>
              </a:rPr>
              <a:t>азчик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60797" y="1053846"/>
            <a:ext cx="2982595" cy="304800"/>
          </a:xfrm>
          <a:custGeom>
            <a:avLst/>
            <a:gdLst/>
            <a:ahLst/>
            <a:cxnLst/>
            <a:rect l="l" t="t" r="r" b="b"/>
            <a:pathLst>
              <a:path w="2982595" h="304800">
                <a:moveTo>
                  <a:pt x="0" y="304800"/>
                </a:moveTo>
                <a:lnTo>
                  <a:pt x="2982468" y="304800"/>
                </a:lnTo>
                <a:lnTo>
                  <a:pt x="2982468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834253" y="1073657"/>
            <a:ext cx="10337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Исп</a:t>
            </a:r>
            <a:r>
              <a:rPr sz="1400" b="1" spc="-20" dirty="0">
                <a:latin typeface="Calibri"/>
                <a:cs typeface="Calibri"/>
              </a:rPr>
              <a:t>о</a:t>
            </a:r>
            <a:r>
              <a:rPr sz="1400" b="1" dirty="0">
                <a:latin typeface="Calibri"/>
                <a:cs typeface="Calibri"/>
              </a:rPr>
              <a:t>л</a:t>
            </a:r>
            <a:r>
              <a:rPr sz="1400" b="1" spc="-5" dirty="0">
                <a:latin typeface="Calibri"/>
                <a:cs typeface="Calibri"/>
              </a:rPr>
              <a:t>ни</a:t>
            </a:r>
            <a:r>
              <a:rPr sz="1400" b="1" spc="-10" dirty="0">
                <a:latin typeface="Calibri"/>
                <a:cs typeface="Calibri"/>
              </a:rPr>
              <a:t>т</a:t>
            </a:r>
            <a:r>
              <a:rPr sz="1400" b="1" spc="-25" dirty="0">
                <a:latin typeface="Calibri"/>
                <a:cs typeface="Calibri"/>
              </a:rPr>
              <a:t>е</a:t>
            </a:r>
            <a:r>
              <a:rPr sz="1400" b="1" dirty="0">
                <a:latin typeface="Calibri"/>
                <a:cs typeface="Calibri"/>
              </a:rPr>
              <a:t>ль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278379" y="1295400"/>
            <a:ext cx="3961129" cy="245745"/>
            <a:chOff x="2278379" y="1295400"/>
            <a:chExt cx="3961129" cy="245745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3055" y="1295400"/>
              <a:ext cx="76200" cy="24536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8379" y="1295400"/>
              <a:ext cx="76200" cy="245363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600961" y="2439161"/>
            <a:ext cx="2780030" cy="3048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236220">
              <a:lnSpc>
                <a:spcPct val="100000"/>
              </a:lnSpc>
              <a:spcBef>
                <a:spcPts val="265"/>
              </a:spcBef>
            </a:pPr>
            <a:r>
              <a:rPr sz="1400" b="1" dirty="0">
                <a:latin typeface="Calibri"/>
                <a:cs typeface="Calibri"/>
              </a:rPr>
              <a:t>Инвестиционные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Программы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934711" y="2420111"/>
            <a:ext cx="2536190" cy="464820"/>
            <a:chOff x="4934711" y="2420111"/>
            <a:chExt cx="2536190" cy="464820"/>
          </a:xfrm>
        </p:grpSpPr>
        <p:sp>
          <p:nvSpPr>
            <p:cNvPr id="23" name="object 23"/>
            <p:cNvSpPr/>
            <p:nvPr/>
          </p:nvSpPr>
          <p:spPr>
            <a:xfrm>
              <a:off x="5324093" y="2561081"/>
              <a:ext cx="2127885" cy="304800"/>
            </a:xfrm>
            <a:custGeom>
              <a:avLst/>
              <a:gdLst/>
              <a:ahLst/>
              <a:cxnLst/>
              <a:rect l="l" t="t" r="r" b="b"/>
              <a:pathLst>
                <a:path w="2127884" h="304800">
                  <a:moveTo>
                    <a:pt x="0" y="304800"/>
                  </a:moveTo>
                  <a:lnTo>
                    <a:pt x="2127504" y="304800"/>
                  </a:lnTo>
                  <a:lnTo>
                    <a:pt x="2127504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38165" y="2500121"/>
              <a:ext cx="2127885" cy="304800"/>
            </a:xfrm>
            <a:custGeom>
              <a:avLst/>
              <a:gdLst/>
              <a:ahLst/>
              <a:cxnLst/>
              <a:rect l="l" t="t" r="r" b="b"/>
              <a:pathLst>
                <a:path w="2127884" h="304800">
                  <a:moveTo>
                    <a:pt x="2127504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2127504" y="304800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38165" y="2500121"/>
              <a:ext cx="2127885" cy="304800"/>
            </a:xfrm>
            <a:custGeom>
              <a:avLst/>
              <a:gdLst/>
              <a:ahLst/>
              <a:cxnLst/>
              <a:rect l="l" t="t" r="r" b="b"/>
              <a:pathLst>
                <a:path w="2127884" h="304800">
                  <a:moveTo>
                    <a:pt x="0" y="304800"/>
                  </a:moveTo>
                  <a:lnTo>
                    <a:pt x="2127504" y="304800"/>
                  </a:lnTo>
                  <a:lnTo>
                    <a:pt x="2127504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953761" y="2439161"/>
              <a:ext cx="2127885" cy="304800"/>
            </a:xfrm>
            <a:custGeom>
              <a:avLst/>
              <a:gdLst/>
              <a:ahLst/>
              <a:cxnLst/>
              <a:rect l="l" t="t" r="r" b="b"/>
              <a:pathLst>
                <a:path w="2127884" h="304800">
                  <a:moveTo>
                    <a:pt x="2127504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2127504" y="304800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53761" y="2439161"/>
              <a:ext cx="2127885" cy="304800"/>
            </a:xfrm>
            <a:custGeom>
              <a:avLst/>
              <a:gdLst/>
              <a:ahLst/>
              <a:cxnLst/>
              <a:rect l="l" t="t" r="r" b="b"/>
              <a:pathLst>
                <a:path w="2127884" h="304800">
                  <a:moveTo>
                    <a:pt x="0" y="304800"/>
                  </a:moveTo>
                  <a:lnTo>
                    <a:pt x="2127504" y="304800"/>
                  </a:lnTo>
                  <a:lnTo>
                    <a:pt x="2127504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664200" y="2460117"/>
            <a:ext cx="7054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Проек</a:t>
            </a:r>
            <a:r>
              <a:rPr sz="1400" b="1" spc="5" dirty="0">
                <a:latin typeface="Calibri"/>
                <a:cs typeface="Calibri"/>
              </a:rPr>
              <a:t>т</a:t>
            </a:r>
            <a:r>
              <a:rPr sz="1400" b="1" dirty="0">
                <a:latin typeface="Calibri"/>
                <a:cs typeface="Calibri"/>
              </a:rPr>
              <a:t>ы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43356" y="2540889"/>
            <a:ext cx="4510405" cy="1360805"/>
            <a:chOff x="443356" y="2540889"/>
            <a:chExt cx="4510405" cy="1360805"/>
          </a:xfrm>
        </p:grpSpPr>
        <p:sp>
          <p:nvSpPr>
            <p:cNvPr id="30" name="object 30"/>
            <p:cNvSpPr/>
            <p:nvPr/>
          </p:nvSpPr>
          <p:spPr>
            <a:xfrm>
              <a:off x="4408678" y="2540889"/>
              <a:ext cx="545465" cy="114300"/>
            </a:xfrm>
            <a:custGeom>
              <a:avLst/>
              <a:gdLst/>
              <a:ahLst/>
              <a:cxnLst/>
              <a:rect l="l" t="t" r="r" b="b"/>
              <a:pathLst>
                <a:path w="545464" h="114300">
                  <a:moveTo>
                    <a:pt x="513320" y="36957"/>
                  </a:moveTo>
                  <a:lnTo>
                    <a:pt x="448945" y="36957"/>
                  </a:lnTo>
                  <a:lnTo>
                    <a:pt x="451104" y="75057"/>
                  </a:lnTo>
                  <a:lnTo>
                    <a:pt x="432054" y="76123"/>
                  </a:lnTo>
                  <a:lnTo>
                    <a:pt x="434213" y="114173"/>
                  </a:lnTo>
                  <a:lnTo>
                    <a:pt x="545084" y="50673"/>
                  </a:lnTo>
                  <a:lnTo>
                    <a:pt x="513320" y="36957"/>
                  </a:lnTo>
                  <a:close/>
                </a:path>
                <a:path w="545464" h="114300">
                  <a:moveTo>
                    <a:pt x="429893" y="38024"/>
                  </a:moveTo>
                  <a:lnTo>
                    <a:pt x="0" y="62102"/>
                  </a:lnTo>
                  <a:lnTo>
                    <a:pt x="2032" y="100202"/>
                  </a:lnTo>
                  <a:lnTo>
                    <a:pt x="432054" y="76123"/>
                  </a:lnTo>
                  <a:lnTo>
                    <a:pt x="429893" y="38024"/>
                  </a:lnTo>
                  <a:close/>
                </a:path>
                <a:path w="545464" h="114300">
                  <a:moveTo>
                    <a:pt x="448945" y="36957"/>
                  </a:moveTo>
                  <a:lnTo>
                    <a:pt x="429893" y="38024"/>
                  </a:lnTo>
                  <a:lnTo>
                    <a:pt x="432054" y="76123"/>
                  </a:lnTo>
                  <a:lnTo>
                    <a:pt x="451104" y="75057"/>
                  </a:lnTo>
                  <a:lnTo>
                    <a:pt x="448945" y="36957"/>
                  </a:lnTo>
                  <a:close/>
                </a:path>
                <a:path w="545464" h="114300">
                  <a:moveTo>
                    <a:pt x="427736" y="0"/>
                  </a:moveTo>
                  <a:lnTo>
                    <a:pt x="429893" y="38024"/>
                  </a:lnTo>
                  <a:lnTo>
                    <a:pt x="448945" y="36957"/>
                  </a:lnTo>
                  <a:lnTo>
                    <a:pt x="513320" y="36957"/>
                  </a:lnTo>
                  <a:lnTo>
                    <a:pt x="4277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7961" y="3429762"/>
              <a:ext cx="1524000" cy="457200"/>
            </a:xfrm>
            <a:custGeom>
              <a:avLst/>
              <a:gdLst/>
              <a:ahLst/>
              <a:cxnLst/>
              <a:rect l="l" t="t" r="r" b="b"/>
              <a:pathLst>
                <a:path w="1524000" h="457200">
                  <a:moveTo>
                    <a:pt x="0" y="0"/>
                  </a:moveTo>
                  <a:lnTo>
                    <a:pt x="1376426" y="0"/>
                  </a:lnTo>
                  <a:lnTo>
                    <a:pt x="1524000" y="228600"/>
                  </a:lnTo>
                  <a:lnTo>
                    <a:pt x="1376426" y="457200"/>
                  </a:lnTo>
                  <a:lnTo>
                    <a:pt x="0" y="457200"/>
                  </a:lnTo>
                  <a:lnTo>
                    <a:pt x="147599" y="228600"/>
                  </a:lnTo>
                  <a:lnTo>
                    <a:pt x="0" y="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88009" y="3526916"/>
            <a:ext cx="8636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Calibri"/>
                <a:cs typeface="Calibri"/>
              </a:rPr>
              <a:t>К</a:t>
            </a:r>
            <a:r>
              <a:rPr sz="1400" spc="-5" dirty="0">
                <a:latin typeface="Calibri"/>
                <a:cs typeface="Calibri"/>
              </a:rPr>
              <a:t>о</a:t>
            </a:r>
            <a:r>
              <a:rPr sz="1400" spc="5" dirty="0">
                <a:latin typeface="Calibri"/>
                <a:cs typeface="Calibri"/>
              </a:rPr>
              <a:t>н</a:t>
            </a:r>
            <a:r>
              <a:rPr sz="1400" spc="-20" dirty="0">
                <a:latin typeface="Calibri"/>
                <a:cs typeface="Calibri"/>
              </a:rPr>
              <a:t>ц</a:t>
            </a:r>
            <a:r>
              <a:rPr sz="1400" dirty="0">
                <a:latin typeface="Calibri"/>
                <a:cs typeface="Calibri"/>
              </a:rPr>
              <a:t>еп</a:t>
            </a:r>
            <a:r>
              <a:rPr sz="1400" spc="-10" dirty="0">
                <a:latin typeface="Calibri"/>
                <a:cs typeface="Calibri"/>
              </a:rPr>
              <a:t>ц</a:t>
            </a:r>
            <a:r>
              <a:rPr sz="1400" dirty="0">
                <a:latin typeface="Calibri"/>
                <a:cs typeface="Calibri"/>
              </a:rPr>
              <a:t>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829561" y="3429761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0" y="0"/>
                </a:moveTo>
                <a:lnTo>
                  <a:pt x="989076" y="0"/>
                </a:lnTo>
                <a:lnTo>
                  <a:pt x="1143000" y="228600"/>
                </a:lnTo>
                <a:lnTo>
                  <a:pt x="989076" y="457200"/>
                </a:lnTo>
                <a:lnTo>
                  <a:pt x="0" y="457200"/>
                </a:lnTo>
                <a:lnTo>
                  <a:pt x="153924" y="228600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236470" y="3526916"/>
            <a:ext cx="3282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ТЭО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820161" y="3429761"/>
            <a:ext cx="4495800" cy="457200"/>
          </a:xfrm>
          <a:custGeom>
            <a:avLst/>
            <a:gdLst/>
            <a:ahLst/>
            <a:cxnLst/>
            <a:rect l="l" t="t" r="r" b="b"/>
            <a:pathLst>
              <a:path w="4495800" h="457200">
                <a:moveTo>
                  <a:pt x="0" y="0"/>
                </a:moveTo>
                <a:lnTo>
                  <a:pt x="1758950" y="0"/>
                </a:lnTo>
                <a:lnTo>
                  <a:pt x="1905000" y="228600"/>
                </a:lnTo>
                <a:lnTo>
                  <a:pt x="1758950" y="457200"/>
                </a:lnTo>
                <a:lnTo>
                  <a:pt x="0" y="457200"/>
                </a:lnTo>
                <a:lnTo>
                  <a:pt x="146050" y="228600"/>
                </a:lnTo>
                <a:lnTo>
                  <a:pt x="0" y="0"/>
                </a:lnTo>
                <a:close/>
              </a:path>
              <a:path w="4495800" h="457200">
                <a:moveTo>
                  <a:pt x="1752600" y="0"/>
                </a:moveTo>
                <a:lnTo>
                  <a:pt x="3043174" y="0"/>
                </a:lnTo>
                <a:lnTo>
                  <a:pt x="3200400" y="228600"/>
                </a:lnTo>
                <a:lnTo>
                  <a:pt x="3043174" y="457200"/>
                </a:lnTo>
                <a:lnTo>
                  <a:pt x="1752600" y="457200"/>
                </a:lnTo>
                <a:lnTo>
                  <a:pt x="1909826" y="228600"/>
                </a:lnTo>
                <a:lnTo>
                  <a:pt x="1752600" y="0"/>
                </a:lnTo>
                <a:close/>
              </a:path>
              <a:path w="4495800" h="457200">
                <a:moveTo>
                  <a:pt x="3048000" y="0"/>
                </a:moveTo>
                <a:lnTo>
                  <a:pt x="4357623" y="0"/>
                </a:lnTo>
                <a:lnTo>
                  <a:pt x="4495799" y="228600"/>
                </a:lnTo>
                <a:lnTo>
                  <a:pt x="4357623" y="457200"/>
                </a:lnTo>
                <a:lnTo>
                  <a:pt x="3048000" y="457200"/>
                </a:lnTo>
                <a:lnTo>
                  <a:pt x="3186176" y="228600"/>
                </a:lnTo>
                <a:lnTo>
                  <a:pt x="3048000" y="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123057" y="3526916"/>
            <a:ext cx="39020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30375" algn="l"/>
                <a:tab pos="3048635" algn="l"/>
              </a:tabLst>
            </a:pPr>
            <a:r>
              <a:rPr sz="1400" spc="-5" dirty="0">
                <a:latin typeface="Calibri"/>
                <a:cs typeface="Calibri"/>
              </a:rPr>
              <a:t>Проектирование	Реализация	Внедрение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087361" y="3429761"/>
            <a:ext cx="1828800" cy="457200"/>
          </a:xfrm>
          <a:custGeom>
            <a:avLst/>
            <a:gdLst/>
            <a:ahLst/>
            <a:cxnLst/>
            <a:rect l="l" t="t" r="r" b="b"/>
            <a:pathLst>
              <a:path w="1828800" h="457200">
                <a:moveTo>
                  <a:pt x="0" y="0"/>
                </a:moveTo>
                <a:lnTo>
                  <a:pt x="1678051" y="0"/>
                </a:lnTo>
                <a:lnTo>
                  <a:pt x="1828800" y="228600"/>
                </a:lnTo>
                <a:lnTo>
                  <a:pt x="1678051" y="457200"/>
                </a:lnTo>
                <a:lnTo>
                  <a:pt x="0" y="457200"/>
                </a:lnTo>
                <a:lnTo>
                  <a:pt x="150749" y="228600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369809" y="3526916"/>
            <a:ext cx="12630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Сопровождение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048000" y="3048000"/>
            <a:ext cx="3200400" cy="3048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482600">
              <a:lnSpc>
                <a:spcPct val="100000"/>
              </a:lnSpc>
              <a:spcBef>
                <a:spcPts val="275"/>
              </a:spcBef>
            </a:pPr>
            <a:r>
              <a:rPr sz="1400" b="1" dirty="0">
                <a:latin typeface="Calibri"/>
                <a:cs typeface="Calibri"/>
              </a:rPr>
              <a:t>Фазы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жизненного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цикла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809244" y="2736850"/>
            <a:ext cx="5408930" cy="2606675"/>
            <a:chOff x="809244" y="2736850"/>
            <a:chExt cx="5408930" cy="2606675"/>
          </a:xfrm>
        </p:grpSpPr>
        <p:sp>
          <p:nvSpPr>
            <p:cNvPr id="41" name="object 41"/>
            <p:cNvSpPr/>
            <p:nvPr/>
          </p:nvSpPr>
          <p:spPr>
            <a:xfrm>
              <a:off x="5486400" y="2743200"/>
              <a:ext cx="693420" cy="121920"/>
            </a:xfrm>
            <a:custGeom>
              <a:avLst/>
              <a:gdLst/>
              <a:ahLst/>
              <a:cxnLst/>
              <a:rect l="l" t="t" r="r" b="b"/>
              <a:pathLst>
                <a:path w="693420" h="121919">
                  <a:moveTo>
                    <a:pt x="347472" y="0"/>
                  </a:moveTo>
                  <a:lnTo>
                    <a:pt x="347472" y="121920"/>
                  </a:lnTo>
                </a:path>
                <a:path w="693420" h="121919">
                  <a:moveTo>
                    <a:pt x="0" y="121920"/>
                  </a:moveTo>
                  <a:lnTo>
                    <a:pt x="693420" y="12192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8300" y="2865120"/>
              <a:ext cx="76200" cy="18440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6984" y="2865120"/>
              <a:ext cx="76200" cy="18440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5667" y="2865120"/>
              <a:ext cx="76200" cy="18440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4352" y="2865120"/>
              <a:ext cx="76200" cy="18440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3035" y="2865120"/>
              <a:ext cx="76200" cy="18440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1720" y="2865120"/>
              <a:ext cx="76200" cy="18440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3276600" y="2743200"/>
              <a:ext cx="693420" cy="121920"/>
            </a:xfrm>
            <a:custGeom>
              <a:avLst/>
              <a:gdLst/>
              <a:ahLst/>
              <a:cxnLst/>
              <a:rect l="l" t="t" r="r" b="b"/>
              <a:pathLst>
                <a:path w="693420" h="121919">
                  <a:moveTo>
                    <a:pt x="138684" y="0"/>
                  </a:moveTo>
                  <a:lnTo>
                    <a:pt x="138684" y="121920"/>
                  </a:lnTo>
                </a:path>
                <a:path w="693420" h="121919">
                  <a:moveTo>
                    <a:pt x="0" y="121920"/>
                  </a:moveTo>
                  <a:lnTo>
                    <a:pt x="693420" y="12192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8500" y="2865120"/>
              <a:ext cx="76200" cy="18440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7183" y="2865120"/>
              <a:ext cx="76200" cy="18440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5867" y="2865120"/>
              <a:ext cx="76200" cy="18440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4551" y="2865120"/>
              <a:ext cx="76200" cy="18440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3236" y="2865120"/>
              <a:ext cx="76200" cy="18440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20" y="2865120"/>
              <a:ext cx="76200" cy="184403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828294" y="4869942"/>
              <a:ext cx="1819910" cy="454659"/>
            </a:xfrm>
            <a:custGeom>
              <a:avLst/>
              <a:gdLst/>
              <a:ahLst/>
              <a:cxnLst/>
              <a:rect l="l" t="t" r="r" b="b"/>
              <a:pathLst>
                <a:path w="1819910" h="454660">
                  <a:moveTo>
                    <a:pt x="0" y="132968"/>
                  </a:moveTo>
                  <a:lnTo>
                    <a:pt x="133007" y="0"/>
                  </a:lnTo>
                  <a:lnTo>
                    <a:pt x="1686687" y="0"/>
                  </a:lnTo>
                  <a:lnTo>
                    <a:pt x="1819656" y="132968"/>
                  </a:lnTo>
                  <a:lnTo>
                    <a:pt x="1819656" y="321182"/>
                  </a:lnTo>
                  <a:lnTo>
                    <a:pt x="1686687" y="454151"/>
                  </a:lnTo>
                  <a:lnTo>
                    <a:pt x="133007" y="454151"/>
                  </a:lnTo>
                  <a:lnTo>
                    <a:pt x="0" y="321182"/>
                  </a:lnTo>
                  <a:lnTo>
                    <a:pt x="0" y="132968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535940" y="4136897"/>
            <a:ext cx="29806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Процессы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и функции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управления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57" name="object 57"/>
          <p:cNvGraphicFramePr>
            <a:graphicFrameLocks noGrp="1"/>
          </p:cNvGraphicFramePr>
          <p:nvPr/>
        </p:nvGraphicFramePr>
        <p:xfrm>
          <a:off x="449580" y="4409694"/>
          <a:ext cx="8352790" cy="38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35496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Инициация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Планирование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Исполнение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3307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Контроль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Завершение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8" name="object 58"/>
          <p:cNvSpPr txBox="1"/>
          <p:nvPr/>
        </p:nvSpPr>
        <p:spPr>
          <a:xfrm>
            <a:off x="1107135" y="4859527"/>
            <a:ext cx="12585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716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Управление 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пр</a:t>
            </a:r>
            <a:r>
              <a:rPr sz="1400" b="1" spc="-20" dirty="0">
                <a:latin typeface="Calibri"/>
                <a:cs typeface="Calibri"/>
              </a:rPr>
              <a:t>е</a:t>
            </a:r>
            <a:r>
              <a:rPr sz="1400" b="1" dirty="0">
                <a:latin typeface="Calibri"/>
                <a:cs typeface="Calibri"/>
              </a:rPr>
              <a:t>д</a:t>
            </a:r>
            <a:r>
              <a:rPr sz="1400" b="1" spc="-10" dirty="0">
                <a:latin typeface="Calibri"/>
                <a:cs typeface="Calibri"/>
              </a:rPr>
              <a:t>м</a:t>
            </a:r>
            <a:r>
              <a:rPr sz="1400" b="1" spc="-5" dirty="0">
                <a:latin typeface="Calibri"/>
                <a:cs typeface="Calibri"/>
              </a:rPr>
              <a:t>е</a:t>
            </a:r>
            <a:r>
              <a:rPr sz="1400" b="1" dirty="0">
                <a:latin typeface="Calibri"/>
                <a:cs typeface="Calibri"/>
              </a:rPr>
              <a:t>т</a:t>
            </a:r>
            <a:r>
              <a:rPr sz="1400" b="1" spc="-5" dirty="0">
                <a:latin typeface="Calibri"/>
                <a:cs typeface="Calibri"/>
              </a:rPr>
              <a:t>но</a:t>
            </a:r>
            <a:r>
              <a:rPr sz="1400" b="1" dirty="0">
                <a:latin typeface="Calibri"/>
                <a:cs typeface="Calibri"/>
              </a:rPr>
              <a:t>й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об.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828294" y="5779770"/>
            <a:ext cx="1819910" cy="455930"/>
          </a:xfrm>
          <a:custGeom>
            <a:avLst/>
            <a:gdLst/>
            <a:ahLst/>
            <a:cxnLst/>
            <a:rect l="l" t="t" r="r" b="b"/>
            <a:pathLst>
              <a:path w="1819910" h="455929">
                <a:moveTo>
                  <a:pt x="0" y="133451"/>
                </a:moveTo>
                <a:lnTo>
                  <a:pt x="133451" y="0"/>
                </a:lnTo>
                <a:lnTo>
                  <a:pt x="1686179" y="0"/>
                </a:lnTo>
                <a:lnTo>
                  <a:pt x="1819656" y="133451"/>
                </a:lnTo>
                <a:lnTo>
                  <a:pt x="1819656" y="322224"/>
                </a:lnTo>
                <a:lnTo>
                  <a:pt x="1686179" y="455675"/>
                </a:lnTo>
                <a:lnTo>
                  <a:pt x="133451" y="455675"/>
                </a:lnTo>
                <a:lnTo>
                  <a:pt x="0" y="322224"/>
                </a:lnTo>
                <a:lnTo>
                  <a:pt x="0" y="133451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244295" y="5769355"/>
            <a:ext cx="96901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libri"/>
                <a:cs typeface="Calibri"/>
              </a:rPr>
              <a:t>Управление</a:t>
            </a:r>
            <a:endParaRPr sz="1400">
              <a:latin typeface="Calibri"/>
              <a:cs typeface="Calibri"/>
            </a:endParaRPr>
          </a:p>
          <a:p>
            <a:pPr marL="2794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стоимостью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718054" y="4869941"/>
            <a:ext cx="1819910" cy="454659"/>
          </a:xfrm>
          <a:custGeom>
            <a:avLst/>
            <a:gdLst/>
            <a:ahLst/>
            <a:cxnLst/>
            <a:rect l="l" t="t" r="r" b="b"/>
            <a:pathLst>
              <a:path w="1819910" h="454660">
                <a:moveTo>
                  <a:pt x="0" y="132968"/>
                </a:moveTo>
                <a:lnTo>
                  <a:pt x="132969" y="0"/>
                </a:lnTo>
                <a:lnTo>
                  <a:pt x="1686686" y="0"/>
                </a:lnTo>
                <a:lnTo>
                  <a:pt x="1819656" y="132968"/>
                </a:lnTo>
                <a:lnTo>
                  <a:pt x="1819656" y="321182"/>
                </a:lnTo>
                <a:lnTo>
                  <a:pt x="1686686" y="454151"/>
                </a:lnTo>
                <a:lnTo>
                  <a:pt x="132969" y="454151"/>
                </a:lnTo>
                <a:lnTo>
                  <a:pt x="0" y="321182"/>
                </a:lnTo>
                <a:lnTo>
                  <a:pt x="0" y="132968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3134360" y="4859527"/>
            <a:ext cx="9512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marR="5080" indent="-79375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latin typeface="Calibri"/>
                <a:cs typeface="Calibri"/>
              </a:rPr>
              <a:t>У</a:t>
            </a:r>
            <a:r>
              <a:rPr sz="1400" b="1" dirty="0">
                <a:latin typeface="Calibri"/>
                <a:cs typeface="Calibri"/>
              </a:rPr>
              <a:t>пра</a:t>
            </a:r>
            <a:r>
              <a:rPr sz="1400" b="1" spc="-15" dirty="0">
                <a:latin typeface="Calibri"/>
                <a:cs typeface="Calibri"/>
              </a:rPr>
              <a:t>в</a:t>
            </a:r>
            <a:r>
              <a:rPr sz="1400" b="1" dirty="0">
                <a:latin typeface="Calibri"/>
                <a:cs typeface="Calibri"/>
              </a:rPr>
              <a:t>л</a:t>
            </a:r>
            <a:r>
              <a:rPr sz="1400" b="1" spc="-15" dirty="0">
                <a:latin typeface="Calibri"/>
                <a:cs typeface="Calibri"/>
              </a:rPr>
              <a:t>е</a:t>
            </a:r>
            <a:r>
              <a:rPr sz="1400" b="1" spc="-5" dirty="0">
                <a:latin typeface="Calibri"/>
                <a:cs typeface="Calibri"/>
              </a:rPr>
              <a:t>н</a:t>
            </a:r>
            <a:r>
              <a:rPr sz="1400" b="1" spc="-15" dirty="0">
                <a:latin typeface="Calibri"/>
                <a:cs typeface="Calibri"/>
              </a:rPr>
              <a:t>и</a:t>
            </a:r>
            <a:r>
              <a:rPr sz="1400" b="1" dirty="0">
                <a:latin typeface="Calibri"/>
                <a:cs typeface="Calibri"/>
              </a:rPr>
              <a:t>е  </a:t>
            </a:r>
            <a:r>
              <a:rPr sz="1400" b="1" spc="-5" dirty="0">
                <a:latin typeface="Calibri"/>
                <a:cs typeface="Calibri"/>
              </a:rPr>
              <a:t>временем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718054" y="5779770"/>
            <a:ext cx="1819910" cy="455930"/>
          </a:xfrm>
          <a:custGeom>
            <a:avLst/>
            <a:gdLst/>
            <a:ahLst/>
            <a:cxnLst/>
            <a:rect l="l" t="t" r="r" b="b"/>
            <a:pathLst>
              <a:path w="1819910" h="455929">
                <a:moveTo>
                  <a:pt x="0" y="133451"/>
                </a:moveTo>
                <a:lnTo>
                  <a:pt x="133476" y="0"/>
                </a:lnTo>
                <a:lnTo>
                  <a:pt x="1686179" y="0"/>
                </a:lnTo>
                <a:lnTo>
                  <a:pt x="1819656" y="133451"/>
                </a:lnTo>
                <a:lnTo>
                  <a:pt x="1819656" y="322224"/>
                </a:lnTo>
                <a:lnTo>
                  <a:pt x="1686179" y="455675"/>
                </a:lnTo>
                <a:lnTo>
                  <a:pt x="133476" y="455675"/>
                </a:lnTo>
                <a:lnTo>
                  <a:pt x="0" y="322224"/>
                </a:lnTo>
                <a:lnTo>
                  <a:pt x="0" y="133451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3134360" y="5769355"/>
            <a:ext cx="9518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libri"/>
                <a:cs typeface="Calibri"/>
              </a:rPr>
              <a:t>Управление</a:t>
            </a:r>
            <a:endParaRPr sz="14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качеством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607814" y="4869941"/>
            <a:ext cx="1819910" cy="454659"/>
          </a:xfrm>
          <a:custGeom>
            <a:avLst/>
            <a:gdLst/>
            <a:ahLst/>
            <a:cxnLst/>
            <a:rect l="l" t="t" r="r" b="b"/>
            <a:pathLst>
              <a:path w="1819910" h="454660">
                <a:moveTo>
                  <a:pt x="0" y="132968"/>
                </a:moveTo>
                <a:lnTo>
                  <a:pt x="132969" y="0"/>
                </a:lnTo>
                <a:lnTo>
                  <a:pt x="1686687" y="0"/>
                </a:lnTo>
                <a:lnTo>
                  <a:pt x="1819656" y="132968"/>
                </a:lnTo>
                <a:lnTo>
                  <a:pt x="1819656" y="321182"/>
                </a:lnTo>
                <a:lnTo>
                  <a:pt x="1686687" y="454151"/>
                </a:lnTo>
                <a:lnTo>
                  <a:pt x="132969" y="454151"/>
                </a:lnTo>
                <a:lnTo>
                  <a:pt x="0" y="321182"/>
                </a:lnTo>
                <a:lnTo>
                  <a:pt x="0" y="132968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5024754" y="4859527"/>
            <a:ext cx="9613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 marR="5080" indent="-2476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Управление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постав</a:t>
            </a:r>
            <a:r>
              <a:rPr sz="1400" b="1" spc="-20" dirty="0">
                <a:latin typeface="Calibri"/>
                <a:cs typeface="Calibri"/>
              </a:rPr>
              <a:t>к</a:t>
            </a:r>
            <a:r>
              <a:rPr sz="1400" b="1" spc="-10" dirty="0">
                <a:latin typeface="Calibri"/>
                <a:cs typeface="Calibri"/>
              </a:rPr>
              <a:t>ам</a:t>
            </a:r>
            <a:r>
              <a:rPr sz="1400" b="1" dirty="0">
                <a:latin typeface="Calibri"/>
                <a:cs typeface="Calibri"/>
              </a:rPr>
              <a:t>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607814" y="5779770"/>
            <a:ext cx="1819910" cy="455930"/>
          </a:xfrm>
          <a:custGeom>
            <a:avLst/>
            <a:gdLst/>
            <a:ahLst/>
            <a:cxnLst/>
            <a:rect l="l" t="t" r="r" b="b"/>
            <a:pathLst>
              <a:path w="1819910" h="455929">
                <a:moveTo>
                  <a:pt x="0" y="133451"/>
                </a:moveTo>
                <a:lnTo>
                  <a:pt x="133476" y="0"/>
                </a:lnTo>
                <a:lnTo>
                  <a:pt x="1686178" y="0"/>
                </a:lnTo>
                <a:lnTo>
                  <a:pt x="1819656" y="133451"/>
                </a:lnTo>
                <a:lnTo>
                  <a:pt x="1819656" y="322224"/>
                </a:lnTo>
                <a:lnTo>
                  <a:pt x="1686178" y="455675"/>
                </a:lnTo>
                <a:lnTo>
                  <a:pt x="133476" y="455675"/>
                </a:lnTo>
                <a:lnTo>
                  <a:pt x="0" y="322224"/>
                </a:lnTo>
                <a:lnTo>
                  <a:pt x="0" y="133451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5024754" y="5769355"/>
            <a:ext cx="9518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libri"/>
                <a:cs typeface="Calibri"/>
              </a:rPr>
              <a:t>Управление</a:t>
            </a:r>
            <a:endParaRPr sz="1400">
              <a:latin typeface="Calibri"/>
              <a:cs typeface="Calibri"/>
            </a:endParaRPr>
          </a:p>
          <a:p>
            <a:pPr marL="34290" algn="ctr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рисками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497573" y="4869941"/>
            <a:ext cx="1819910" cy="454659"/>
          </a:xfrm>
          <a:custGeom>
            <a:avLst/>
            <a:gdLst/>
            <a:ahLst/>
            <a:cxnLst/>
            <a:rect l="l" t="t" r="r" b="b"/>
            <a:pathLst>
              <a:path w="1819909" h="454660">
                <a:moveTo>
                  <a:pt x="0" y="132968"/>
                </a:moveTo>
                <a:lnTo>
                  <a:pt x="132969" y="0"/>
                </a:lnTo>
                <a:lnTo>
                  <a:pt x="1686686" y="0"/>
                </a:lnTo>
                <a:lnTo>
                  <a:pt x="1819655" y="132968"/>
                </a:lnTo>
                <a:lnTo>
                  <a:pt x="1819655" y="321182"/>
                </a:lnTo>
                <a:lnTo>
                  <a:pt x="1686686" y="454151"/>
                </a:lnTo>
                <a:lnTo>
                  <a:pt x="132969" y="454151"/>
                </a:lnTo>
                <a:lnTo>
                  <a:pt x="0" y="321182"/>
                </a:lnTo>
                <a:lnTo>
                  <a:pt x="0" y="132968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6693789" y="4859527"/>
            <a:ext cx="14274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400" algn="ctr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Управление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latin typeface="Calibri"/>
                <a:cs typeface="Calibri"/>
              </a:rPr>
              <a:t>коммуникациями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497573" y="5779770"/>
            <a:ext cx="1819910" cy="455930"/>
          </a:xfrm>
          <a:custGeom>
            <a:avLst/>
            <a:gdLst/>
            <a:ahLst/>
            <a:cxnLst/>
            <a:rect l="l" t="t" r="r" b="b"/>
            <a:pathLst>
              <a:path w="1819909" h="455929">
                <a:moveTo>
                  <a:pt x="0" y="133451"/>
                </a:moveTo>
                <a:lnTo>
                  <a:pt x="133476" y="0"/>
                </a:lnTo>
                <a:lnTo>
                  <a:pt x="1686178" y="0"/>
                </a:lnTo>
                <a:lnTo>
                  <a:pt x="1819655" y="133451"/>
                </a:lnTo>
                <a:lnTo>
                  <a:pt x="1819655" y="322224"/>
                </a:lnTo>
                <a:lnTo>
                  <a:pt x="1686178" y="455675"/>
                </a:lnTo>
                <a:lnTo>
                  <a:pt x="133476" y="455675"/>
                </a:lnTo>
                <a:lnTo>
                  <a:pt x="0" y="322224"/>
                </a:lnTo>
                <a:lnTo>
                  <a:pt x="0" y="133451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6915150" y="5769355"/>
            <a:ext cx="9829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libri"/>
                <a:cs typeface="Calibri"/>
              </a:rPr>
              <a:t>Управление</a:t>
            </a:r>
            <a:endParaRPr sz="1400">
              <a:latin typeface="Calibri"/>
              <a:cs typeface="Calibri"/>
            </a:endParaRPr>
          </a:p>
          <a:p>
            <a:pPr marL="1524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п</a:t>
            </a:r>
            <a:r>
              <a:rPr sz="1400" b="1" spc="-5" dirty="0">
                <a:latin typeface="Calibri"/>
                <a:cs typeface="Calibri"/>
              </a:rPr>
              <a:t>ер</a:t>
            </a:r>
            <a:r>
              <a:rPr sz="1400" b="1" dirty="0">
                <a:latin typeface="Calibri"/>
                <a:cs typeface="Calibri"/>
              </a:rPr>
              <a:t>сона</a:t>
            </a:r>
            <a:r>
              <a:rPr sz="1400" b="1" spc="-10" dirty="0">
                <a:latin typeface="Calibri"/>
                <a:cs typeface="Calibri"/>
              </a:rPr>
              <a:t>л</a:t>
            </a:r>
            <a:r>
              <a:rPr sz="1400" b="1" dirty="0">
                <a:latin typeface="Calibri"/>
                <a:cs typeface="Calibri"/>
              </a:rPr>
              <a:t>ом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828294" y="5382005"/>
            <a:ext cx="7419340" cy="283845"/>
          </a:xfrm>
          <a:custGeom>
            <a:avLst/>
            <a:gdLst/>
            <a:ahLst/>
            <a:cxnLst/>
            <a:rect l="l" t="t" r="r" b="b"/>
            <a:pathLst>
              <a:path w="7419340" h="283845">
                <a:moveTo>
                  <a:pt x="0" y="83058"/>
                </a:moveTo>
                <a:lnTo>
                  <a:pt x="83019" y="0"/>
                </a:lnTo>
                <a:lnTo>
                  <a:pt x="7335774" y="0"/>
                </a:lnTo>
                <a:lnTo>
                  <a:pt x="7418832" y="83058"/>
                </a:lnTo>
                <a:lnTo>
                  <a:pt x="7418832" y="200406"/>
                </a:lnTo>
                <a:lnTo>
                  <a:pt x="7335774" y="283464"/>
                </a:lnTo>
                <a:lnTo>
                  <a:pt x="83019" y="283464"/>
                </a:lnTo>
                <a:lnTo>
                  <a:pt x="0" y="200406"/>
                </a:lnTo>
                <a:lnTo>
                  <a:pt x="0" y="83058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3549777" y="5392928"/>
            <a:ext cx="19754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latin typeface="Calibri"/>
                <a:cs typeface="Calibri"/>
              </a:rPr>
              <a:t>У</a:t>
            </a:r>
            <a:r>
              <a:rPr sz="1400" b="1" dirty="0">
                <a:latin typeface="Calibri"/>
                <a:cs typeface="Calibri"/>
              </a:rPr>
              <a:t>пра</a:t>
            </a:r>
            <a:r>
              <a:rPr sz="1400" b="1" spc="-15" dirty="0">
                <a:latin typeface="Calibri"/>
                <a:cs typeface="Calibri"/>
              </a:rPr>
              <a:t>в</a:t>
            </a:r>
            <a:r>
              <a:rPr sz="1400" b="1" dirty="0">
                <a:latin typeface="Calibri"/>
                <a:cs typeface="Calibri"/>
              </a:rPr>
              <a:t>л</a:t>
            </a:r>
            <a:r>
              <a:rPr sz="1400" b="1" spc="-15" dirty="0">
                <a:latin typeface="Calibri"/>
                <a:cs typeface="Calibri"/>
              </a:rPr>
              <a:t>е</a:t>
            </a:r>
            <a:r>
              <a:rPr sz="1400" b="1" spc="-5" dirty="0">
                <a:latin typeface="Calibri"/>
                <a:cs typeface="Calibri"/>
              </a:rPr>
              <a:t>н</a:t>
            </a:r>
            <a:r>
              <a:rPr sz="1400" b="1" spc="-15" dirty="0">
                <a:latin typeface="Calibri"/>
                <a:cs typeface="Calibri"/>
              </a:rPr>
              <a:t>и</a:t>
            </a:r>
            <a:r>
              <a:rPr sz="1400" b="1" dirty="0">
                <a:latin typeface="Calibri"/>
                <a:cs typeface="Calibri"/>
              </a:rPr>
              <a:t>е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ин</a:t>
            </a:r>
            <a:r>
              <a:rPr sz="1400" b="1" spc="-10" dirty="0">
                <a:latin typeface="Calibri"/>
                <a:cs typeface="Calibri"/>
              </a:rPr>
              <a:t>т</a:t>
            </a:r>
            <a:r>
              <a:rPr sz="1400" b="1" spc="-5" dirty="0">
                <a:latin typeface="Calibri"/>
                <a:cs typeface="Calibri"/>
              </a:rPr>
              <a:t>ег</a:t>
            </a:r>
            <a:r>
              <a:rPr sz="1400" b="1" dirty="0">
                <a:latin typeface="Calibri"/>
                <a:cs typeface="Calibri"/>
              </a:rPr>
              <a:t>рацией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403350"/>
            <a:ext cx="8876665" cy="5616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Times New Roman"/>
                <a:cs typeface="Times New Roman"/>
              </a:rPr>
              <a:t>Основная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литература: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367665" indent="-355600" algn="just">
              <a:lnSpc>
                <a:spcPct val="100000"/>
              </a:lnSpc>
              <a:buAutoNum type="arabicPeriod"/>
              <a:tabLst>
                <a:tab pos="367665" algn="l"/>
                <a:tab pos="368300" algn="l"/>
              </a:tabLst>
            </a:pPr>
            <a:r>
              <a:rPr sz="1400" spc="-15" dirty="0">
                <a:latin typeface="Times New Roman"/>
                <a:cs typeface="Times New Roman"/>
              </a:rPr>
              <a:t>Управление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проектами.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Фундаментальный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курс.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/Под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ред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Аньшина</a:t>
            </a:r>
            <a:r>
              <a:rPr sz="1400" spc="-5" dirty="0">
                <a:latin typeface="Times New Roman"/>
                <a:cs typeface="Times New Roman"/>
              </a:rPr>
              <a:t> В.М.,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Ильиной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О.Н.–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ИД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ВШЭ,</a:t>
            </a:r>
            <a:r>
              <a:rPr sz="1400" spc="5" dirty="0">
                <a:latin typeface="Times New Roman"/>
                <a:cs typeface="Times New Roman"/>
              </a:rPr>
              <a:t> 2013</a:t>
            </a:r>
            <a:r>
              <a:rPr lang="ru-RU" sz="1400" spc="5" dirty="0">
                <a:latin typeface="Times New Roman"/>
                <a:cs typeface="Times New Roman"/>
              </a:rPr>
              <a:t>.</a:t>
            </a:r>
          </a:p>
          <a:p>
            <a:pPr marL="367665" indent="-355600" algn="just">
              <a:lnSpc>
                <a:spcPct val="100000"/>
              </a:lnSpc>
              <a:buAutoNum type="arabicPeriod"/>
              <a:tabLst>
                <a:tab pos="367665" algn="l"/>
                <a:tab pos="368300" algn="l"/>
              </a:tabLst>
            </a:pPr>
            <a:r>
              <a:rPr sz="1400" spc="-15" dirty="0" err="1">
                <a:latin typeface="Times New Roman"/>
                <a:cs typeface="Times New Roman"/>
              </a:rPr>
              <a:t>Полковников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А.В.,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Дубовик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М.Ф.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Управление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проектами.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М.: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ЭКСМО,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2010,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2015,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2016,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2017</a:t>
            </a:r>
            <a:r>
              <a:rPr lang="ru-RU" sz="1400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AutoNum type="arabicPeriod"/>
              <a:tabLst>
                <a:tab pos="220345" algn="l"/>
              </a:tabLst>
            </a:pPr>
            <a:r>
              <a:rPr lang="ru-RU" sz="1400" spc="-5" dirty="0">
                <a:latin typeface="Times New Roman"/>
                <a:cs typeface="Times New Roman"/>
              </a:rPr>
              <a:t>     </a:t>
            </a:r>
            <a:r>
              <a:rPr sz="1400" spc="-5" dirty="0" err="1">
                <a:latin typeface="Times New Roman"/>
                <a:cs typeface="Times New Roman"/>
              </a:rPr>
              <a:t>Ильина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О.Н.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Методология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управления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проектами: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становление,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современное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состояние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развитие.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М.: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ИНФРА-М,</a:t>
            </a:r>
            <a:r>
              <a:rPr sz="1400" spc="-10" dirty="0">
                <a:latin typeface="Times New Roman"/>
                <a:cs typeface="Times New Roman"/>
              </a:rPr>
              <a:t> 2011,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2016,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2017</a:t>
            </a:r>
            <a:endParaRPr sz="1400" dirty="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Guide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Project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Management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Body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Knowledge.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PMI,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2017.</a:t>
            </a:r>
            <a:endParaRPr sz="140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45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400" b="1" spc="-5" dirty="0">
                <a:latin typeface="Times New Roman"/>
                <a:cs typeface="Times New Roman"/>
              </a:rPr>
              <a:t>Дополнительная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литература:</a:t>
            </a:r>
            <a:endParaRPr sz="140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1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411480" indent="-399415" algn="just">
              <a:lnSpc>
                <a:spcPct val="100000"/>
              </a:lnSpc>
              <a:buAutoNum type="arabicPeriod" startAt="5"/>
              <a:tabLst>
                <a:tab pos="411480" algn="l"/>
                <a:tab pos="412115" algn="l"/>
              </a:tabLst>
            </a:pPr>
            <a:r>
              <a:rPr sz="1400" spc="-5" dirty="0">
                <a:latin typeface="Times New Roman"/>
                <a:cs typeface="Times New Roman"/>
              </a:rPr>
              <a:t>Клайэм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65" dirty="0">
                <a:latin typeface="Times New Roman"/>
                <a:cs typeface="Times New Roman"/>
              </a:rPr>
              <a:t>Р.,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Лудин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И.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Ноев </a:t>
            </a:r>
            <a:r>
              <a:rPr sz="1400" spc="-20" dirty="0">
                <a:latin typeface="Times New Roman"/>
                <a:cs typeface="Times New Roman"/>
              </a:rPr>
              <a:t>проект.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СПб.: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ИД»ВЕСЬ»,</a:t>
            </a:r>
            <a:r>
              <a:rPr sz="1400" dirty="0">
                <a:latin typeface="Times New Roman"/>
                <a:cs typeface="Times New Roman"/>
              </a:rPr>
              <a:t> 2002.</a:t>
            </a:r>
          </a:p>
          <a:p>
            <a:pPr marL="411480" indent="-399415" algn="just">
              <a:lnSpc>
                <a:spcPct val="100000"/>
              </a:lnSpc>
              <a:buAutoNum type="arabicPeriod" startAt="5"/>
              <a:tabLst>
                <a:tab pos="411480" algn="l"/>
                <a:tab pos="412115" algn="l"/>
              </a:tabLst>
            </a:pPr>
            <a:r>
              <a:rPr sz="1400" dirty="0">
                <a:latin typeface="Times New Roman"/>
                <a:cs typeface="Times New Roman"/>
              </a:rPr>
              <a:t>Воропаев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В.И.,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Управление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проектами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России. - </a:t>
            </a:r>
            <a:r>
              <a:rPr sz="1400" spc="-5" dirty="0">
                <a:latin typeface="Times New Roman"/>
                <a:cs typeface="Times New Roman"/>
              </a:rPr>
              <a:t>М.: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«Аланс»,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1995.</a:t>
            </a:r>
          </a:p>
          <a:p>
            <a:pPr marL="411480" indent="-399415" algn="just">
              <a:lnSpc>
                <a:spcPct val="100000"/>
              </a:lnSpc>
              <a:buAutoNum type="arabicPeriod" startAt="5"/>
              <a:tabLst>
                <a:tab pos="411480" algn="l"/>
                <a:tab pos="412115" algn="l"/>
              </a:tabLst>
            </a:pPr>
            <a:r>
              <a:rPr sz="1400" spc="-20" dirty="0">
                <a:latin typeface="Times New Roman"/>
                <a:cs typeface="Times New Roman"/>
              </a:rPr>
              <a:t>Бурков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В.Н.,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Новиков </a:t>
            </a:r>
            <a:r>
              <a:rPr sz="1400" spc="-5" dirty="0">
                <a:latin typeface="Times New Roman"/>
                <a:cs typeface="Times New Roman"/>
              </a:rPr>
              <a:t>Д.А.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Как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управлять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проектами.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М.: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СИНТЕГ-ГЕО,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1997.</a:t>
            </a:r>
          </a:p>
          <a:p>
            <a:pPr marL="411480" indent="-399415" algn="just">
              <a:lnSpc>
                <a:spcPct val="100000"/>
              </a:lnSpc>
              <a:buAutoNum type="arabicPeriod" startAt="5"/>
              <a:tabLst>
                <a:tab pos="411480" algn="l"/>
                <a:tab pos="412115" algn="l"/>
              </a:tabLst>
            </a:pPr>
            <a:r>
              <a:rPr sz="1400" spc="-5" dirty="0">
                <a:latin typeface="Times New Roman"/>
                <a:cs typeface="Times New Roman"/>
              </a:rPr>
              <a:t>Арчибальд </a:t>
            </a:r>
            <a:r>
              <a:rPr sz="1400" spc="-95" dirty="0">
                <a:latin typeface="Times New Roman"/>
                <a:cs typeface="Times New Roman"/>
              </a:rPr>
              <a:t>Р.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Управление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высокотехнологичными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программами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проектами.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5" dirty="0">
                <a:latin typeface="Times New Roman"/>
                <a:cs typeface="Times New Roman"/>
              </a:rPr>
              <a:t> М.: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ДМК</a:t>
            </a:r>
            <a:r>
              <a:rPr sz="1400" spc="5" dirty="0">
                <a:latin typeface="Times New Roman"/>
                <a:cs typeface="Times New Roman"/>
              </a:rPr>
              <a:t> Пресс,</a:t>
            </a:r>
            <a:r>
              <a:rPr sz="1400" dirty="0">
                <a:latin typeface="Times New Roman"/>
                <a:cs typeface="Times New Roman"/>
              </a:rPr>
              <a:t> 2002.</a:t>
            </a:r>
          </a:p>
          <a:p>
            <a:pPr marL="234950" indent="-222885" algn="just">
              <a:lnSpc>
                <a:spcPct val="100000"/>
              </a:lnSpc>
              <a:buAutoNum type="arabicPeriod" startAt="5"/>
              <a:tabLst>
                <a:tab pos="235585" algn="l"/>
              </a:tabLst>
            </a:pPr>
            <a:r>
              <a:rPr sz="1400" spc="-5" dirty="0">
                <a:latin typeface="Times New Roman"/>
                <a:cs typeface="Times New Roman"/>
              </a:rPr>
              <a:t>Керцнер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80" dirty="0">
                <a:latin typeface="Times New Roman"/>
                <a:cs typeface="Times New Roman"/>
              </a:rPr>
              <a:t>Г.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Стратегическое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планирование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для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управления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проектами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использованием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модели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зрелости.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</a:p>
          <a:p>
            <a:pPr marL="12700" algn="just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М.: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Компания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АйТи;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М.: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ДМК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Пресс,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2003.</a:t>
            </a:r>
          </a:p>
          <a:p>
            <a:pPr marL="323215" indent="-311150" algn="just">
              <a:lnSpc>
                <a:spcPct val="100000"/>
              </a:lnSpc>
              <a:buAutoNum type="arabicPeriod" startAt="10"/>
              <a:tabLst>
                <a:tab pos="323850" algn="l"/>
              </a:tabLst>
            </a:pPr>
            <a:r>
              <a:rPr sz="1400" spc="-20" dirty="0">
                <a:latin typeface="Times New Roman"/>
                <a:cs typeface="Times New Roman"/>
              </a:rPr>
              <a:t>Грей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К.Ф., Ларсон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60" dirty="0">
                <a:latin typeface="Times New Roman"/>
                <a:cs typeface="Times New Roman"/>
              </a:rPr>
              <a:t>Э.У.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Управление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проектами.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М.,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«Дело и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Сервис», 2008.</a:t>
            </a:r>
          </a:p>
          <a:p>
            <a:pPr marL="317500" indent="-304800" algn="just">
              <a:lnSpc>
                <a:spcPct val="100000"/>
              </a:lnSpc>
              <a:buAutoNum type="arabicPeriod" startAt="10"/>
              <a:tabLst>
                <a:tab pos="317500" algn="l"/>
              </a:tabLst>
            </a:pPr>
            <a:r>
              <a:rPr sz="1400" spc="-35" dirty="0">
                <a:latin typeface="Times New Roman"/>
                <a:cs typeface="Times New Roman"/>
              </a:rPr>
              <a:t>Товб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А.С.,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Ципес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Г.Л.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Управление </a:t>
            </a:r>
            <a:r>
              <a:rPr sz="1400" dirty="0">
                <a:latin typeface="Times New Roman"/>
                <a:cs typeface="Times New Roman"/>
              </a:rPr>
              <a:t>проектами: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стандарты,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методы,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опыт.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М.: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ЗАО</a:t>
            </a:r>
            <a:r>
              <a:rPr sz="1400" dirty="0">
                <a:latin typeface="Times New Roman"/>
                <a:cs typeface="Times New Roman"/>
              </a:rPr>
              <a:t> «Олимп-Бизнес»,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2003.</a:t>
            </a:r>
          </a:p>
          <a:p>
            <a:pPr marL="12700" marR="666750" algn="just">
              <a:lnSpc>
                <a:spcPct val="100000"/>
              </a:lnSpc>
              <a:buAutoNum type="arabicPeriod" startAt="10"/>
              <a:tabLst>
                <a:tab pos="323850" algn="l"/>
              </a:tabLst>
            </a:pPr>
            <a:r>
              <a:rPr sz="1400" spc="-5" dirty="0">
                <a:latin typeface="Times New Roman"/>
                <a:cs typeface="Times New Roman"/>
              </a:rPr>
              <a:t>Кендалл И., </a:t>
            </a:r>
            <a:r>
              <a:rPr sz="1400" spc="-10" dirty="0">
                <a:latin typeface="Times New Roman"/>
                <a:cs typeface="Times New Roman"/>
              </a:rPr>
              <a:t>Роллинз </a:t>
            </a:r>
            <a:r>
              <a:rPr sz="1400" dirty="0">
                <a:latin typeface="Times New Roman"/>
                <a:cs typeface="Times New Roman"/>
              </a:rPr>
              <a:t>К. Современные </a:t>
            </a:r>
            <a:r>
              <a:rPr sz="1400" spc="-10" dirty="0">
                <a:latin typeface="Times New Roman"/>
                <a:cs typeface="Times New Roman"/>
              </a:rPr>
              <a:t>методы </a:t>
            </a:r>
            <a:r>
              <a:rPr sz="1400" spc="-5" dirty="0">
                <a:latin typeface="Times New Roman"/>
                <a:cs typeface="Times New Roman"/>
              </a:rPr>
              <a:t>управления </a:t>
            </a:r>
            <a:r>
              <a:rPr sz="1400" dirty="0">
                <a:latin typeface="Times New Roman"/>
                <a:cs typeface="Times New Roman"/>
              </a:rPr>
              <a:t>портфелями </a:t>
            </a:r>
            <a:r>
              <a:rPr sz="1400" spc="-5" dirty="0">
                <a:latin typeface="Times New Roman"/>
                <a:cs typeface="Times New Roman"/>
              </a:rPr>
              <a:t>проектов </a:t>
            </a:r>
            <a:r>
              <a:rPr sz="1400" dirty="0">
                <a:latin typeface="Times New Roman"/>
                <a:cs typeface="Times New Roman"/>
              </a:rPr>
              <a:t>и офис </a:t>
            </a:r>
            <a:r>
              <a:rPr sz="1400" spc="-5" dirty="0">
                <a:latin typeface="Times New Roman"/>
                <a:cs typeface="Times New Roman"/>
              </a:rPr>
              <a:t>управления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проектами: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максимизация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ROI.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М.: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ЗАО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«ПМСОФТ»,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2004.</a:t>
            </a:r>
          </a:p>
          <a:p>
            <a:pPr marL="367665" indent="-355600" algn="just">
              <a:lnSpc>
                <a:spcPct val="100000"/>
              </a:lnSpc>
              <a:buAutoNum type="arabicPeriod" startAt="10"/>
              <a:tabLst>
                <a:tab pos="367665" algn="l"/>
                <a:tab pos="368300" algn="l"/>
              </a:tabLst>
            </a:pPr>
            <a:r>
              <a:rPr sz="1400" spc="-5" dirty="0">
                <a:latin typeface="Times New Roman"/>
                <a:cs typeface="Times New Roman"/>
              </a:rPr>
              <a:t>Йордан Э.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Путь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камикадзе,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или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как </a:t>
            </a:r>
            <a:r>
              <a:rPr sz="1400" spc="-5" dirty="0">
                <a:latin typeface="Times New Roman"/>
                <a:cs typeface="Times New Roman"/>
              </a:rPr>
              <a:t>разработчику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программного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обеспечения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выжить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безнадежном</a:t>
            </a:r>
          </a:p>
          <a:p>
            <a:pPr marL="12700" algn="just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проекте.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М.,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2000.</a:t>
            </a:r>
          </a:p>
          <a:p>
            <a:pPr marL="323215" indent="-311150" algn="just">
              <a:lnSpc>
                <a:spcPct val="100000"/>
              </a:lnSpc>
              <a:spcBef>
                <a:spcPts val="5"/>
              </a:spcBef>
              <a:buAutoNum type="arabicPeriod" startAt="14"/>
              <a:tabLst>
                <a:tab pos="323850" algn="l"/>
              </a:tabLst>
            </a:pPr>
            <a:r>
              <a:rPr sz="1400" spc="-5" dirty="0">
                <a:latin typeface="Times New Roman"/>
                <a:cs typeface="Times New Roman"/>
              </a:rPr>
              <a:t>Белбин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Р.М.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Команды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менеджеров.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М., «Гиппо»,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2003.</a:t>
            </a:r>
          </a:p>
          <a:p>
            <a:pPr marL="278765" indent="-266700" algn="just">
              <a:lnSpc>
                <a:spcPct val="100000"/>
              </a:lnSpc>
              <a:buAutoNum type="arabicPeriod" startAt="14"/>
              <a:tabLst>
                <a:tab pos="279400" algn="l"/>
              </a:tabLst>
            </a:pPr>
            <a:r>
              <a:rPr sz="1400" spc="-5" dirty="0">
                <a:latin typeface="Times New Roman"/>
                <a:cs typeface="Times New Roman"/>
              </a:rPr>
              <a:t>Милошевич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Д.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Набор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инструментов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для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управления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проектами.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М.,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ДМК,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2006.</a:t>
            </a:r>
          </a:p>
          <a:p>
            <a:pPr marL="279400" indent="-266700" algn="just">
              <a:lnSpc>
                <a:spcPct val="100000"/>
              </a:lnSpc>
              <a:buAutoNum type="arabicPeriod" startAt="14"/>
              <a:tabLst>
                <a:tab pos="279400" algn="l"/>
              </a:tabLst>
            </a:pPr>
            <a:r>
              <a:rPr sz="1400" spc="-5" dirty="0">
                <a:latin typeface="Times New Roman"/>
                <a:cs typeface="Times New Roman"/>
              </a:rPr>
              <a:t>ДеКарло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Д.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Экстремальное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управление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проектами. 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М.,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p.m.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Office, </a:t>
            </a:r>
            <a:r>
              <a:rPr sz="1400" spc="5" dirty="0">
                <a:latin typeface="Times New Roman"/>
                <a:cs typeface="Times New Roman"/>
              </a:rPr>
              <a:t>2007.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9717" y="6276847"/>
            <a:ext cx="1466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ВШУП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НИУ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ВШЭ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63890" y="6276847"/>
            <a:ext cx="114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1295" y="199771"/>
            <a:ext cx="47523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1F487C"/>
                </a:solidFill>
                <a:latin typeface="Calibri"/>
                <a:cs typeface="Calibri"/>
              </a:rPr>
              <a:t>Зачем</a:t>
            </a:r>
            <a:r>
              <a:rPr b="1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F487C"/>
                </a:solidFill>
                <a:latin typeface="Calibri"/>
                <a:cs typeface="Calibri"/>
              </a:rPr>
              <a:t>нужны</a:t>
            </a:r>
            <a:r>
              <a:rPr b="1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F487C"/>
                </a:solidFill>
                <a:latin typeface="Calibri"/>
                <a:cs typeface="Calibri"/>
              </a:rPr>
              <a:t>стандарты</a:t>
            </a:r>
            <a:r>
              <a:rPr b="1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F487C"/>
                </a:solidFill>
                <a:latin typeface="Calibri"/>
                <a:cs typeface="Calibri"/>
              </a:rPr>
              <a:t>в</a:t>
            </a:r>
            <a:r>
              <a:rPr b="1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b="1" spc="5" dirty="0">
                <a:solidFill>
                  <a:srgbClr val="1F487C"/>
                </a:solidFill>
                <a:latin typeface="Calibri"/>
                <a:cs typeface="Calibri"/>
              </a:rPr>
              <a:t>УП?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742" y="937361"/>
            <a:ext cx="8279765" cy="48120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b="1" spc="-10" dirty="0">
                <a:latin typeface="Calibri"/>
                <a:cs typeface="Calibri"/>
              </a:rPr>
              <a:t>Отражение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лучшей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практики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best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practice)</a:t>
            </a:r>
            <a:endParaRPr sz="2000">
              <a:latin typeface="Calibri"/>
              <a:cs typeface="Calibri"/>
            </a:endParaRPr>
          </a:p>
          <a:p>
            <a:pPr marL="12700" marR="368935">
              <a:lnSpc>
                <a:spcPts val="2160"/>
              </a:lnSpc>
              <a:spcBef>
                <a:spcPts val="509"/>
              </a:spcBef>
            </a:pPr>
            <a:r>
              <a:rPr sz="2000" spc="-5" dirty="0">
                <a:latin typeface="Calibri"/>
                <a:cs typeface="Calibri"/>
              </a:rPr>
              <a:t>Стандарты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области</a:t>
            </a:r>
            <a:r>
              <a:rPr sz="2000" spc="-5" dirty="0">
                <a:latin typeface="Calibri"/>
                <a:cs typeface="Calibri"/>
              </a:rPr>
              <a:t> управления </a:t>
            </a:r>
            <a:r>
              <a:rPr sz="2000" dirty="0">
                <a:latin typeface="Calibri"/>
                <a:cs typeface="Calibri"/>
              </a:rPr>
              <a:t>проектами </a:t>
            </a:r>
            <a:r>
              <a:rPr sz="2000" spc="-10" dirty="0">
                <a:latin typeface="Calibri"/>
                <a:cs typeface="Calibri"/>
              </a:rPr>
              <a:t>отражают </a:t>
            </a:r>
            <a:r>
              <a:rPr sz="2000" spc="-5" dirty="0">
                <a:latin typeface="Calibri"/>
                <a:cs typeface="Calibri"/>
              </a:rPr>
              <a:t>лучший мировой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опыт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области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управления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проектами.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Взаимодействие</a:t>
            </a:r>
            <a:endParaRPr sz="2000">
              <a:latin typeface="Calibri"/>
              <a:cs typeface="Calibri"/>
            </a:endParaRPr>
          </a:p>
          <a:p>
            <a:pPr marL="12700" marR="718820">
              <a:lnSpc>
                <a:spcPts val="2160"/>
              </a:lnSpc>
              <a:spcBef>
                <a:spcPts val="515"/>
              </a:spcBef>
            </a:pPr>
            <a:r>
              <a:rPr sz="2000" spc="-5" dirty="0">
                <a:latin typeface="Calibri"/>
                <a:cs typeface="Calibri"/>
              </a:rPr>
              <a:t>Стандарты </a:t>
            </a:r>
            <a:r>
              <a:rPr sz="2000" spc="-10" dirty="0">
                <a:latin typeface="Calibri"/>
                <a:cs typeface="Calibri"/>
              </a:rPr>
              <a:t>являются </a:t>
            </a:r>
            <a:r>
              <a:rPr sz="2000" spc="-5" dirty="0">
                <a:latin typeface="Calibri"/>
                <a:cs typeface="Calibri"/>
              </a:rPr>
              <a:t>основой взаимодействия, особенно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больших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интернациональных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проектах.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Сертификация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  <a:spcBef>
                <a:spcPts val="240"/>
              </a:spcBef>
            </a:pPr>
            <a:r>
              <a:rPr sz="2000" spc="-5" dirty="0">
                <a:latin typeface="Calibri"/>
                <a:cs typeface="Calibri"/>
              </a:rPr>
              <a:t>Стандарты </a:t>
            </a:r>
            <a:r>
              <a:rPr sz="2000" spc="-10" dirty="0">
                <a:latin typeface="Calibri"/>
                <a:cs typeface="Calibri"/>
              </a:rPr>
              <a:t>являются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основой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для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сертификации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специалистов</a:t>
            </a:r>
            <a:r>
              <a:rPr sz="2000" dirty="0">
                <a:latin typeface="Calibri"/>
                <a:cs typeface="Calibri"/>
              </a:rPr>
              <a:t> в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области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spc="-5" dirty="0">
                <a:latin typeface="Calibri"/>
                <a:cs typeface="Calibri"/>
              </a:rPr>
              <a:t>управления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проектами.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Системная</a:t>
            </a:r>
            <a:r>
              <a:rPr sz="2000" b="1" spc="42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модель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  <a:spcBef>
                <a:spcPts val="240"/>
              </a:spcBef>
            </a:pPr>
            <a:r>
              <a:rPr sz="2000" spc="-5" dirty="0">
                <a:latin typeface="Calibri"/>
                <a:cs typeface="Calibri"/>
              </a:rPr>
              <a:t>Стандарты </a:t>
            </a:r>
            <a:r>
              <a:rPr sz="2000" spc="-10" dirty="0">
                <a:latin typeface="Calibri"/>
                <a:cs typeface="Calibri"/>
              </a:rPr>
              <a:t>отражают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системную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модель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отдельной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области менеджмента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–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b="1" spc="-10" dirty="0">
                <a:latin typeface="Calibri"/>
                <a:cs typeface="Calibri"/>
              </a:rPr>
              <a:t>Управления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проектами.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0513" y="2062352"/>
            <a:ext cx="719518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3380" marR="5080" indent="-361315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1F487C"/>
                </a:solidFill>
                <a:latin typeface="Arial Black"/>
                <a:cs typeface="Arial Black"/>
              </a:rPr>
              <a:t>Современные </a:t>
            </a:r>
            <a:r>
              <a:rPr sz="4000" spc="-10" dirty="0">
                <a:solidFill>
                  <a:srgbClr val="1F487C"/>
                </a:solidFill>
                <a:latin typeface="Arial Black"/>
                <a:cs typeface="Arial Black"/>
              </a:rPr>
              <a:t>подходы </a:t>
            </a:r>
            <a:r>
              <a:rPr sz="4000" spc="-5" dirty="0">
                <a:solidFill>
                  <a:srgbClr val="1F487C"/>
                </a:solidFill>
                <a:latin typeface="Arial Black"/>
                <a:cs typeface="Arial Black"/>
              </a:rPr>
              <a:t>к </a:t>
            </a:r>
            <a:r>
              <a:rPr sz="4000" spc="-1320" dirty="0">
                <a:solidFill>
                  <a:srgbClr val="1F487C"/>
                </a:solidFill>
                <a:latin typeface="Arial Black"/>
                <a:cs typeface="Arial Black"/>
              </a:rPr>
              <a:t> </a:t>
            </a:r>
            <a:r>
              <a:rPr sz="4000" spc="-5" dirty="0">
                <a:solidFill>
                  <a:srgbClr val="1F487C"/>
                </a:solidFill>
                <a:latin typeface="Arial Black"/>
                <a:cs typeface="Arial Black"/>
              </a:rPr>
              <a:t>управлению</a:t>
            </a:r>
            <a:r>
              <a:rPr sz="4000" spc="-55" dirty="0">
                <a:solidFill>
                  <a:srgbClr val="1F487C"/>
                </a:solidFill>
                <a:latin typeface="Arial Black"/>
                <a:cs typeface="Arial Black"/>
              </a:rPr>
              <a:t> </a:t>
            </a:r>
            <a:r>
              <a:rPr sz="4000" spc="-5" dirty="0">
                <a:solidFill>
                  <a:srgbClr val="1F487C"/>
                </a:solidFill>
                <a:latin typeface="Arial Black"/>
                <a:cs typeface="Arial Black"/>
              </a:rPr>
              <a:t>проектами</a:t>
            </a:r>
            <a:endParaRPr sz="4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26601" y="3529393"/>
            <a:ext cx="4752340" cy="2176780"/>
            <a:chOff x="2526601" y="3529393"/>
            <a:chExt cx="4752340" cy="2176780"/>
          </a:xfrm>
        </p:grpSpPr>
        <p:sp>
          <p:nvSpPr>
            <p:cNvPr id="3" name="object 3"/>
            <p:cNvSpPr/>
            <p:nvPr/>
          </p:nvSpPr>
          <p:spPr>
            <a:xfrm>
              <a:off x="2531364" y="3534155"/>
              <a:ext cx="4742815" cy="2167255"/>
            </a:xfrm>
            <a:custGeom>
              <a:avLst/>
              <a:gdLst/>
              <a:ahLst/>
              <a:cxnLst/>
              <a:rect l="l" t="t" r="r" b="b"/>
              <a:pathLst>
                <a:path w="4742815" h="2167254">
                  <a:moveTo>
                    <a:pt x="4742688" y="0"/>
                  </a:moveTo>
                  <a:lnTo>
                    <a:pt x="0" y="0"/>
                  </a:lnTo>
                  <a:lnTo>
                    <a:pt x="0" y="2167128"/>
                  </a:lnTo>
                  <a:lnTo>
                    <a:pt x="4742688" y="2167128"/>
                  </a:lnTo>
                  <a:lnTo>
                    <a:pt x="474268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31364" y="3534155"/>
              <a:ext cx="4742815" cy="2167255"/>
            </a:xfrm>
            <a:custGeom>
              <a:avLst/>
              <a:gdLst/>
              <a:ahLst/>
              <a:cxnLst/>
              <a:rect l="l" t="t" r="r" b="b"/>
              <a:pathLst>
                <a:path w="4742815" h="2167254">
                  <a:moveTo>
                    <a:pt x="0" y="2167128"/>
                  </a:moveTo>
                  <a:lnTo>
                    <a:pt x="4742688" y="2167128"/>
                  </a:lnTo>
                  <a:lnTo>
                    <a:pt x="4742688" y="0"/>
                  </a:lnTo>
                  <a:lnTo>
                    <a:pt x="0" y="0"/>
                  </a:lnTo>
                  <a:lnTo>
                    <a:pt x="0" y="216712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36369" y="1023722"/>
            <a:ext cx="6026150" cy="236156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580"/>
              </a:spcBef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Tahoma"/>
                <a:cs typeface="Tahoma"/>
              </a:rPr>
              <a:t>Сроки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вывода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продуктов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на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рынок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сокращаются</a:t>
            </a:r>
            <a:endParaRPr sz="20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480"/>
              </a:spcBef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Tahoma"/>
                <a:cs typeface="Tahoma"/>
              </a:rPr>
              <a:t>Многие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операции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осуществляются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как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проекты</a:t>
            </a:r>
            <a:endParaRPr sz="20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480"/>
              </a:spcBef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Tahoma"/>
                <a:cs typeface="Tahoma"/>
              </a:rPr>
              <a:t>Все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больше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людей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вовлечены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в</a:t>
            </a:r>
            <a:r>
              <a:rPr sz="2000" spc="-5" dirty="0">
                <a:latin typeface="Tahoma"/>
                <a:cs typeface="Tahoma"/>
              </a:rPr>
              <a:t> проекты</a:t>
            </a:r>
            <a:endParaRPr sz="20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480"/>
              </a:spcBef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Tahoma"/>
                <a:cs typeface="Tahoma"/>
              </a:rPr>
              <a:t>Удовлетворение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Клиента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–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главная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задача</a:t>
            </a:r>
            <a:endParaRPr sz="20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480"/>
              </a:spcBef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Tahoma"/>
                <a:cs typeface="Tahoma"/>
              </a:rPr>
              <a:t>Ускоренное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развитие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технологий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00">
              <a:latin typeface="Tahoma"/>
              <a:cs typeface="Tahoma"/>
            </a:endParaRPr>
          </a:p>
          <a:p>
            <a:pPr marL="124587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%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времени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98772" y="5950102"/>
            <a:ext cx="3854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2010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44545" y="5950102"/>
            <a:ext cx="3854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1990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45658" y="5950102"/>
            <a:ext cx="3854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2020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07794" y="4952746"/>
            <a:ext cx="332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30%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404617" y="3184398"/>
            <a:ext cx="4874260" cy="2654300"/>
            <a:chOff x="2404617" y="3184398"/>
            <a:chExt cx="4874260" cy="2654300"/>
          </a:xfrm>
        </p:grpSpPr>
        <p:sp>
          <p:nvSpPr>
            <p:cNvPr id="11" name="object 11"/>
            <p:cNvSpPr/>
            <p:nvPr/>
          </p:nvSpPr>
          <p:spPr>
            <a:xfrm>
              <a:off x="2468625" y="3184398"/>
              <a:ext cx="127000" cy="2517775"/>
            </a:xfrm>
            <a:custGeom>
              <a:avLst/>
              <a:gdLst/>
              <a:ahLst/>
              <a:cxnLst/>
              <a:rect l="l" t="t" r="r" b="b"/>
              <a:pathLst>
                <a:path w="127000" h="2517775">
                  <a:moveTo>
                    <a:pt x="73406" y="114300"/>
                  </a:moveTo>
                  <a:lnTo>
                    <a:pt x="53593" y="114300"/>
                  </a:lnTo>
                  <a:lnTo>
                    <a:pt x="53593" y="2517648"/>
                  </a:lnTo>
                  <a:lnTo>
                    <a:pt x="73406" y="2517648"/>
                  </a:lnTo>
                  <a:lnTo>
                    <a:pt x="73406" y="114300"/>
                  </a:lnTo>
                  <a:close/>
                </a:path>
                <a:path w="127000" h="2517775">
                  <a:moveTo>
                    <a:pt x="63500" y="0"/>
                  </a:moveTo>
                  <a:lnTo>
                    <a:pt x="0" y="127000"/>
                  </a:lnTo>
                  <a:lnTo>
                    <a:pt x="53593" y="127000"/>
                  </a:lnTo>
                  <a:lnTo>
                    <a:pt x="53593" y="114300"/>
                  </a:lnTo>
                  <a:lnTo>
                    <a:pt x="120650" y="114300"/>
                  </a:lnTo>
                  <a:lnTo>
                    <a:pt x="63500" y="0"/>
                  </a:lnTo>
                  <a:close/>
                </a:path>
                <a:path w="127000" h="2517775">
                  <a:moveTo>
                    <a:pt x="120650" y="114300"/>
                  </a:moveTo>
                  <a:lnTo>
                    <a:pt x="73406" y="114300"/>
                  </a:lnTo>
                  <a:lnTo>
                    <a:pt x="73406" y="127000"/>
                  </a:lnTo>
                  <a:lnTo>
                    <a:pt x="127000" y="127000"/>
                  </a:lnTo>
                  <a:lnTo>
                    <a:pt x="120650" y="1143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31363" y="4189476"/>
              <a:ext cx="4742815" cy="1394460"/>
            </a:xfrm>
            <a:custGeom>
              <a:avLst/>
              <a:gdLst/>
              <a:ahLst/>
              <a:cxnLst/>
              <a:rect l="l" t="t" r="r" b="b"/>
              <a:pathLst>
                <a:path w="4742815" h="1394460">
                  <a:moveTo>
                    <a:pt x="4742688" y="0"/>
                  </a:moveTo>
                  <a:lnTo>
                    <a:pt x="0" y="1394460"/>
                  </a:lnTo>
                  <a:lnTo>
                    <a:pt x="4742688" y="1394460"/>
                  </a:lnTo>
                  <a:lnTo>
                    <a:pt x="4742688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31363" y="4189476"/>
              <a:ext cx="4742815" cy="1394460"/>
            </a:xfrm>
            <a:custGeom>
              <a:avLst/>
              <a:gdLst/>
              <a:ahLst/>
              <a:cxnLst/>
              <a:rect l="l" t="t" r="r" b="b"/>
              <a:pathLst>
                <a:path w="4742815" h="1394460">
                  <a:moveTo>
                    <a:pt x="4742688" y="1394460"/>
                  </a:moveTo>
                  <a:lnTo>
                    <a:pt x="4742688" y="0"/>
                  </a:lnTo>
                  <a:lnTo>
                    <a:pt x="0" y="1394460"/>
                  </a:lnTo>
                  <a:lnTo>
                    <a:pt x="4742688" y="13944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31364" y="5291327"/>
              <a:ext cx="4742815" cy="410209"/>
            </a:xfrm>
            <a:custGeom>
              <a:avLst/>
              <a:gdLst/>
              <a:ahLst/>
              <a:cxnLst/>
              <a:rect l="l" t="t" r="r" b="b"/>
              <a:pathLst>
                <a:path w="4742815" h="410210">
                  <a:moveTo>
                    <a:pt x="4742688" y="0"/>
                  </a:moveTo>
                  <a:lnTo>
                    <a:pt x="166827" y="292608"/>
                  </a:lnTo>
                  <a:lnTo>
                    <a:pt x="0" y="292608"/>
                  </a:lnTo>
                  <a:lnTo>
                    <a:pt x="0" y="303276"/>
                  </a:lnTo>
                  <a:lnTo>
                    <a:pt x="0" y="409956"/>
                  </a:lnTo>
                  <a:lnTo>
                    <a:pt x="4742688" y="409956"/>
                  </a:lnTo>
                  <a:lnTo>
                    <a:pt x="4742688" y="303276"/>
                  </a:lnTo>
                  <a:lnTo>
                    <a:pt x="4742688" y="292608"/>
                  </a:lnTo>
                  <a:lnTo>
                    <a:pt x="4742688" y="0"/>
                  </a:lnTo>
                  <a:close/>
                </a:path>
              </a:pathLst>
            </a:custGeom>
            <a:solidFill>
              <a:srgbClr val="FF7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12513" y="4588002"/>
              <a:ext cx="1905" cy="1231900"/>
            </a:xfrm>
            <a:custGeom>
              <a:avLst/>
              <a:gdLst/>
              <a:ahLst/>
              <a:cxnLst/>
              <a:rect l="l" t="t" r="r" b="b"/>
              <a:pathLst>
                <a:path w="1904" h="1231900">
                  <a:moveTo>
                    <a:pt x="0" y="1231392"/>
                  </a:moveTo>
                  <a:lnTo>
                    <a:pt x="1524" y="0"/>
                  </a:lnTo>
                </a:path>
              </a:pathLst>
            </a:custGeom>
            <a:ln w="3810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14777" y="5084826"/>
              <a:ext cx="1815464" cy="3175"/>
            </a:xfrm>
            <a:custGeom>
              <a:avLst/>
              <a:gdLst/>
              <a:ahLst/>
              <a:cxnLst/>
              <a:rect l="l" t="t" r="r" b="b"/>
              <a:pathLst>
                <a:path w="1815464" h="3175">
                  <a:moveTo>
                    <a:pt x="0" y="3048"/>
                  </a:moveTo>
                  <a:lnTo>
                    <a:pt x="1815084" y="0"/>
                  </a:lnTo>
                </a:path>
              </a:pathLst>
            </a:custGeom>
            <a:ln w="19812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832728" y="4730622"/>
            <a:ext cx="7975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Прое</a:t>
            </a:r>
            <a:r>
              <a:rPr sz="1600" b="1" dirty="0">
                <a:latin typeface="Calibri"/>
                <a:cs typeface="Calibri"/>
              </a:rPr>
              <a:t>к</a:t>
            </a:r>
            <a:r>
              <a:rPr sz="1600" b="1" spc="-5" dirty="0">
                <a:latin typeface="Calibri"/>
                <a:cs typeface="Calibri"/>
              </a:rPr>
              <a:t>ты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97753" y="5430723"/>
            <a:ext cx="14135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Крупные</a:t>
            </a:r>
            <a:r>
              <a:rPr sz="1400" b="1" spc="-7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проекты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21100" y="3906392"/>
            <a:ext cx="15976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Е</a:t>
            </a:r>
            <a:r>
              <a:rPr sz="1400" b="1" spc="-30" dirty="0">
                <a:latin typeface="Calibri"/>
                <a:cs typeface="Calibri"/>
              </a:rPr>
              <a:t>ж</a:t>
            </a:r>
            <a:r>
              <a:rPr sz="1400" b="1" spc="-25" dirty="0">
                <a:latin typeface="Calibri"/>
                <a:cs typeface="Calibri"/>
              </a:rPr>
              <a:t>е</a:t>
            </a:r>
            <a:r>
              <a:rPr sz="1400" b="1" dirty="0">
                <a:latin typeface="Calibri"/>
                <a:cs typeface="Calibri"/>
              </a:rPr>
              <a:t>днев</a:t>
            </a:r>
            <a:r>
              <a:rPr sz="1400" b="1" spc="-5" dirty="0">
                <a:latin typeface="Calibri"/>
                <a:cs typeface="Calibri"/>
              </a:rPr>
              <a:t>ны</a:t>
            </a:r>
            <a:r>
              <a:rPr sz="1400" b="1" dirty="0">
                <a:latin typeface="Calibri"/>
                <a:cs typeface="Calibri"/>
              </a:rPr>
              <a:t>й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б</a:t>
            </a:r>
            <a:r>
              <a:rPr sz="1400" b="1" spc="-10" dirty="0">
                <a:latin typeface="Calibri"/>
                <a:cs typeface="Calibri"/>
              </a:rPr>
              <a:t>и</a:t>
            </a:r>
            <a:r>
              <a:rPr sz="1400" b="1" dirty="0">
                <a:latin typeface="Calibri"/>
                <a:cs typeface="Calibri"/>
              </a:rPr>
              <a:t>знес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439155" y="4701540"/>
            <a:ext cx="1524000" cy="381000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190500"/>
                </a:moveTo>
                <a:lnTo>
                  <a:pt x="13738" y="154315"/>
                </a:lnTo>
                <a:lnTo>
                  <a:pt x="53252" y="120416"/>
                </a:lnTo>
                <a:lnTo>
                  <a:pt x="115987" y="89443"/>
                </a:lnTo>
                <a:lnTo>
                  <a:pt x="155264" y="75253"/>
                </a:lnTo>
                <a:lnTo>
                  <a:pt x="199389" y="62036"/>
                </a:lnTo>
                <a:lnTo>
                  <a:pt x="248043" y="49869"/>
                </a:lnTo>
                <a:lnTo>
                  <a:pt x="300907" y="38835"/>
                </a:lnTo>
                <a:lnTo>
                  <a:pt x="357660" y="29012"/>
                </a:lnTo>
                <a:lnTo>
                  <a:pt x="417984" y="20480"/>
                </a:lnTo>
                <a:lnTo>
                  <a:pt x="481561" y="13321"/>
                </a:lnTo>
                <a:lnTo>
                  <a:pt x="548069" y="7613"/>
                </a:lnTo>
                <a:lnTo>
                  <a:pt x="617192" y="3436"/>
                </a:lnTo>
                <a:lnTo>
                  <a:pt x="688608" y="872"/>
                </a:lnTo>
                <a:lnTo>
                  <a:pt x="762000" y="0"/>
                </a:lnTo>
                <a:lnTo>
                  <a:pt x="835391" y="872"/>
                </a:lnTo>
                <a:lnTo>
                  <a:pt x="906807" y="3436"/>
                </a:lnTo>
                <a:lnTo>
                  <a:pt x="975930" y="7613"/>
                </a:lnTo>
                <a:lnTo>
                  <a:pt x="1042438" y="13321"/>
                </a:lnTo>
                <a:lnTo>
                  <a:pt x="1106015" y="20480"/>
                </a:lnTo>
                <a:lnTo>
                  <a:pt x="1166339" y="29012"/>
                </a:lnTo>
                <a:lnTo>
                  <a:pt x="1223092" y="38835"/>
                </a:lnTo>
                <a:lnTo>
                  <a:pt x="1275956" y="49869"/>
                </a:lnTo>
                <a:lnTo>
                  <a:pt x="1324610" y="62036"/>
                </a:lnTo>
                <a:lnTo>
                  <a:pt x="1368735" y="75253"/>
                </a:lnTo>
                <a:lnTo>
                  <a:pt x="1408012" y="89443"/>
                </a:lnTo>
                <a:lnTo>
                  <a:pt x="1470747" y="120416"/>
                </a:lnTo>
                <a:lnTo>
                  <a:pt x="1510261" y="154315"/>
                </a:lnTo>
                <a:lnTo>
                  <a:pt x="1524000" y="190500"/>
                </a:lnTo>
                <a:lnTo>
                  <a:pt x="1520512" y="208837"/>
                </a:lnTo>
                <a:lnTo>
                  <a:pt x="1493566" y="243959"/>
                </a:lnTo>
                <a:lnTo>
                  <a:pt x="1442123" y="276475"/>
                </a:lnTo>
                <a:lnTo>
                  <a:pt x="1368735" y="305746"/>
                </a:lnTo>
                <a:lnTo>
                  <a:pt x="1324610" y="318963"/>
                </a:lnTo>
                <a:lnTo>
                  <a:pt x="1275956" y="331130"/>
                </a:lnTo>
                <a:lnTo>
                  <a:pt x="1223092" y="342164"/>
                </a:lnTo>
                <a:lnTo>
                  <a:pt x="1166339" y="351987"/>
                </a:lnTo>
                <a:lnTo>
                  <a:pt x="1106015" y="360519"/>
                </a:lnTo>
                <a:lnTo>
                  <a:pt x="1042438" y="367678"/>
                </a:lnTo>
                <a:lnTo>
                  <a:pt x="975930" y="373386"/>
                </a:lnTo>
                <a:lnTo>
                  <a:pt x="906807" y="377563"/>
                </a:lnTo>
                <a:lnTo>
                  <a:pt x="835391" y="380127"/>
                </a:lnTo>
                <a:lnTo>
                  <a:pt x="762000" y="381000"/>
                </a:lnTo>
                <a:lnTo>
                  <a:pt x="688608" y="380127"/>
                </a:lnTo>
                <a:lnTo>
                  <a:pt x="617192" y="377563"/>
                </a:lnTo>
                <a:lnTo>
                  <a:pt x="548069" y="373386"/>
                </a:lnTo>
                <a:lnTo>
                  <a:pt x="481561" y="367678"/>
                </a:lnTo>
                <a:lnTo>
                  <a:pt x="417984" y="360519"/>
                </a:lnTo>
                <a:lnTo>
                  <a:pt x="357660" y="351987"/>
                </a:lnTo>
                <a:lnTo>
                  <a:pt x="300907" y="342164"/>
                </a:lnTo>
                <a:lnTo>
                  <a:pt x="248043" y="331130"/>
                </a:lnTo>
                <a:lnTo>
                  <a:pt x="199389" y="318963"/>
                </a:lnTo>
                <a:lnTo>
                  <a:pt x="155264" y="305746"/>
                </a:lnTo>
                <a:lnTo>
                  <a:pt x="115987" y="291556"/>
                </a:lnTo>
                <a:lnTo>
                  <a:pt x="53252" y="260583"/>
                </a:lnTo>
                <a:lnTo>
                  <a:pt x="13738" y="226684"/>
                </a:lnTo>
                <a:lnTo>
                  <a:pt x="0" y="190500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089785" y="270205"/>
            <a:ext cx="5003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solidFill>
                  <a:srgbClr val="1F487C"/>
                </a:solidFill>
                <a:latin typeface="Arial"/>
                <a:cs typeface="Arial"/>
              </a:rPr>
              <a:t>Тенденции</a:t>
            </a:r>
            <a:r>
              <a:rPr b="1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b="1" spc="-15" dirty="0">
                <a:solidFill>
                  <a:srgbClr val="1F487C"/>
                </a:solidFill>
                <a:latin typeface="Arial"/>
                <a:cs typeface="Arial"/>
              </a:rPr>
              <a:t>влияющие</a:t>
            </a:r>
            <a:r>
              <a:rPr b="1" spc="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1F487C"/>
                </a:solidFill>
                <a:latin typeface="Arial"/>
                <a:cs typeface="Arial"/>
              </a:rPr>
              <a:t>на</a:t>
            </a:r>
            <a:r>
              <a:rPr b="1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1F487C"/>
                </a:solidFill>
                <a:latin typeface="Arial"/>
                <a:cs typeface="Arial"/>
              </a:rPr>
              <a:t>УП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4957" y="142748"/>
            <a:ext cx="3019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35" dirty="0">
                <a:solidFill>
                  <a:srgbClr val="1F487C"/>
                </a:solidFill>
                <a:latin typeface="Arial"/>
                <a:cs typeface="Arial"/>
              </a:rPr>
              <a:t>Что</a:t>
            </a:r>
            <a:r>
              <a:rPr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b="1" spc="-20" dirty="0">
                <a:solidFill>
                  <a:srgbClr val="1F487C"/>
                </a:solidFill>
                <a:latin typeface="Arial"/>
                <a:cs typeface="Arial"/>
              </a:rPr>
              <a:t>такое</a:t>
            </a:r>
            <a:r>
              <a:rPr b="1" spc="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1F487C"/>
                </a:solidFill>
                <a:latin typeface="Arial"/>
                <a:cs typeface="Arial"/>
              </a:rPr>
              <a:t>проект</a:t>
            </a:r>
          </a:p>
        </p:txBody>
      </p:sp>
      <p:sp>
        <p:nvSpPr>
          <p:cNvPr id="3" name="object 3"/>
          <p:cNvSpPr/>
          <p:nvPr/>
        </p:nvSpPr>
        <p:spPr>
          <a:xfrm>
            <a:off x="4572761" y="837438"/>
            <a:ext cx="0" cy="2952750"/>
          </a:xfrm>
          <a:custGeom>
            <a:avLst/>
            <a:gdLst/>
            <a:ahLst/>
            <a:cxnLst/>
            <a:rect l="l" t="t" r="r" b="b"/>
            <a:pathLst>
              <a:path h="2952750">
                <a:moveTo>
                  <a:pt x="0" y="0"/>
                </a:moveTo>
                <a:lnTo>
                  <a:pt x="0" y="295275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09394" y="945260"/>
            <a:ext cx="734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Проект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742" y="1493901"/>
            <a:ext cx="3834129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Деятельность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Направленная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результат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Уникальность</a:t>
            </a:r>
            <a:endParaRPr sz="18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результат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(продукт,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услуга)</a:t>
            </a:r>
            <a:endParaRPr sz="18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способ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условия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реализации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Неопределенность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Ограничения</a:t>
            </a:r>
            <a:endParaRPr sz="1800">
              <a:latin typeface="Calibri"/>
              <a:cs typeface="Calibri"/>
            </a:endParaRPr>
          </a:p>
          <a:p>
            <a:pPr marL="299085" marR="648970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Временная организационно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ролевая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структура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02070" y="965403"/>
            <a:ext cx="10204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НЕ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проект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8776" y="1514602"/>
            <a:ext cx="393954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Деятельность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Направленная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результат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Повторяемость</a:t>
            </a:r>
            <a:endParaRPr sz="18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результат</a:t>
            </a:r>
            <a:r>
              <a:rPr sz="1800" spc="-15" dirty="0">
                <a:latin typeface="Calibri"/>
                <a:cs typeface="Calibri"/>
              </a:rPr>
              <a:t> (продукт,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услуга)</a:t>
            </a:r>
            <a:endParaRPr sz="18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способ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условия </a:t>
            </a:r>
            <a:r>
              <a:rPr sz="1800" spc="-5" dirty="0">
                <a:latin typeface="Calibri"/>
                <a:cs typeface="Calibri"/>
              </a:rPr>
              <a:t>реализации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Планомерность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Нормирование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регламентирование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Организационно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5" dirty="0">
                <a:latin typeface="Calibri"/>
                <a:cs typeface="Calibri"/>
              </a:rPr>
              <a:t> штатная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структура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3016" y="4295076"/>
            <a:ext cx="7429500" cy="165608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1420"/>
              </a:spcBef>
            </a:pPr>
            <a:r>
              <a:rPr sz="2800" b="1" spc="-5" dirty="0">
                <a:solidFill>
                  <a:srgbClr val="1F487C"/>
                </a:solidFill>
                <a:latin typeface="Arial"/>
                <a:cs typeface="Arial"/>
              </a:rPr>
              <a:t>Проектно-ориентированное</a:t>
            </a:r>
            <a:r>
              <a:rPr sz="2800" b="1" spc="-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1F487C"/>
                </a:solidFill>
                <a:latin typeface="Arial"/>
                <a:cs typeface="Arial"/>
              </a:rPr>
              <a:t>управление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55"/>
              </a:spcBef>
            </a:pPr>
            <a:r>
              <a:rPr sz="2000" dirty="0">
                <a:latin typeface="Calibri"/>
                <a:cs typeface="Calibri"/>
              </a:rPr>
              <a:t>- управленческий </a:t>
            </a:r>
            <a:r>
              <a:rPr sz="2000" spc="-15" dirty="0">
                <a:latin typeface="Calibri"/>
                <a:cs typeface="Calibri"/>
              </a:rPr>
              <a:t>подход, </a:t>
            </a:r>
            <a:r>
              <a:rPr sz="2000" dirty="0">
                <a:latin typeface="Calibri"/>
                <a:cs typeface="Calibri"/>
              </a:rPr>
              <a:t>при </a:t>
            </a:r>
            <a:r>
              <a:rPr sz="2000" spc="-10" dirty="0">
                <a:latin typeface="Calibri"/>
                <a:cs typeface="Calibri"/>
              </a:rPr>
              <a:t>котором </a:t>
            </a:r>
            <a:r>
              <a:rPr sz="2000" dirty="0">
                <a:latin typeface="Calibri"/>
                <a:cs typeface="Calibri"/>
              </a:rPr>
              <a:t>задачи </a:t>
            </a:r>
            <a:r>
              <a:rPr sz="2000" spc="-5" dirty="0">
                <a:latin typeface="Calibri"/>
                <a:cs typeface="Calibri"/>
              </a:rPr>
              <a:t>производственной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деятельности </a:t>
            </a:r>
            <a:r>
              <a:rPr sz="2000" spc="-5" dirty="0">
                <a:latin typeface="Calibri"/>
                <a:cs typeface="Calibri"/>
              </a:rPr>
              <a:t>Компании рассматриваются </a:t>
            </a:r>
            <a:r>
              <a:rPr sz="2000" spc="-10" dirty="0">
                <a:latin typeface="Calibri"/>
                <a:cs typeface="Calibri"/>
              </a:rPr>
              <a:t>как </a:t>
            </a:r>
            <a:r>
              <a:rPr sz="2000" spc="-25" dirty="0">
                <a:latin typeface="Calibri"/>
                <a:cs typeface="Calibri"/>
              </a:rPr>
              <a:t>отдельные </a:t>
            </a:r>
            <a:r>
              <a:rPr sz="2000" dirty="0">
                <a:latin typeface="Calibri"/>
                <a:cs typeface="Calibri"/>
              </a:rPr>
              <a:t>проекты, к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которым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применяются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принципы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методы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управления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проектом.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8170" y="142748"/>
            <a:ext cx="54559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5" dirty="0">
                <a:solidFill>
                  <a:srgbClr val="1F487C"/>
                </a:solidFill>
                <a:latin typeface="Arial"/>
                <a:cs typeface="Arial"/>
              </a:rPr>
              <a:t>Как</a:t>
            </a:r>
            <a:r>
              <a:rPr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b="1" spc="-35" dirty="0">
                <a:solidFill>
                  <a:srgbClr val="1F487C"/>
                </a:solidFill>
                <a:latin typeface="Arial"/>
                <a:cs typeface="Arial"/>
              </a:rPr>
              <a:t>может</a:t>
            </a:r>
            <a:r>
              <a:rPr b="1" spc="-5" dirty="0">
                <a:solidFill>
                  <a:srgbClr val="1F487C"/>
                </a:solidFill>
                <a:latin typeface="Arial"/>
                <a:cs typeface="Arial"/>
              </a:rPr>
              <a:t> развиваться</a:t>
            </a:r>
            <a:r>
              <a:rPr b="1" spc="5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1F487C"/>
                </a:solidFill>
                <a:latin typeface="Arial"/>
                <a:cs typeface="Arial"/>
              </a:rPr>
              <a:t>проект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84694" y="1343283"/>
            <a:ext cx="6960234" cy="4561840"/>
            <a:chOff x="1184694" y="1343283"/>
            <a:chExt cx="6960234" cy="4561840"/>
          </a:xfrm>
        </p:grpSpPr>
        <p:sp>
          <p:nvSpPr>
            <p:cNvPr id="4" name="object 4"/>
            <p:cNvSpPr/>
            <p:nvPr/>
          </p:nvSpPr>
          <p:spPr>
            <a:xfrm>
              <a:off x="1185804" y="1491558"/>
              <a:ext cx="6595745" cy="4411980"/>
            </a:xfrm>
            <a:custGeom>
              <a:avLst/>
              <a:gdLst/>
              <a:ahLst/>
              <a:cxnLst/>
              <a:rect l="l" t="t" r="r" b="b"/>
              <a:pathLst>
                <a:path w="6595745" h="4411980">
                  <a:moveTo>
                    <a:pt x="758551" y="0"/>
                  </a:moveTo>
                  <a:lnTo>
                    <a:pt x="376926" y="0"/>
                  </a:lnTo>
                  <a:lnTo>
                    <a:pt x="0" y="7586"/>
                  </a:lnTo>
                  <a:lnTo>
                    <a:pt x="238804" y="244019"/>
                  </a:lnTo>
                  <a:lnTo>
                    <a:pt x="416732" y="488143"/>
                  </a:lnTo>
                  <a:lnTo>
                    <a:pt x="543160" y="739749"/>
                  </a:lnTo>
                  <a:lnTo>
                    <a:pt x="622753" y="997590"/>
                  </a:lnTo>
                  <a:lnTo>
                    <a:pt x="662559" y="1260525"/>
                  </a:lnTo>
                  <a:lnTo>
                    <a:pt x="664902" y="1529694"/>
                  </a:lnTo>
                  <a:lnTo>
                    <a:pt x="639152" y="1802710"/>
                  </a:lnTo>
                  <a:lnTo>
                    <a:pt x="594660" y="2080713"/>
                  </a:lnTo>
                  <a:lnTo>
                    <a:pt x="531446" y="2360068"/>
                  </a:lnTo>
                  <a:lnTo>
                    <a:pt x="458862" y="2643060"/>
                  </a:lnTo>
                  <a:lnTo>
                    <a:pt x="309027" y="3212993"/>
                  </a:lnTo>
                  <a:lnTo>
                    <a:pt x="248156" y="3499799"/>
                  </a:lnTo>
                  <a:lnTo>
                    <a:pt x="196655" y="3785368"/>
                  </a:lnTo>
                  <a:lnTo>
                    <a:pt x="170905" y="4070938"/>
                  </a:lnTo>
                  <a:lnTo>
                    <a:pt x="170905" y="4356502"/>
                  </a:lnTo>
                  <a:lnTo>
                    <a:pt x="568910" y="4384179"/>
                  </a:lnTo>
                  <a:lnTo>
                    <a:pt x="969257" y="4398016"/>
                  </a:lnTo>
                  <a:lnTo>
                    <a:pt x="1369586" y="4399275"/>
                  </a:lnTo>
                  <a:lnTo>
                    <a:pt x="1774618" y="4389211"/>
                  </a:lnTo>
                  <a:lnTo>
                    <a:pt x="2177386" y="4374114"/>
                  </a:lnTo>
                  <a:lnTo>
                    <a:pt x="2577579" y="4353982"/>
                  </a:lnTo>
                  <a:lnTo>
                    <a:pt x="3371381" y="4306186"/>
                  </a:lnTo>
                  <a:lnTo>
                    <a:pt x="3762280" y="4286055"/>
                  </a:lnTo>
                  <a:lnTo>
                    <a:pt x="4146210" y="4269697"/>
                  </a:lnTo>
                  <a:lnTo>
                    <a:pt x="4525492" y="4263410"/>
                  </a:lnTo>
                  <a:lnTo>
                    <a:pt x="4900128" y="4263410"/>
                  </a:lnTo>
                  <a:lnTo>
                    <a:pt x="5267601" y="4275985"/>
                  </a:lnTo>
                  <a:lnTo>
                    <a:pt x="5628297" y="4303671"/>
                  </a:lnTo>
                  <a:lnTo>
                    <a:pt x="5974666" y="4347694"/>
                  </a:lnTo>
                  <a:lnTo>
                    <a:pt x="6314258" y="4411855"/>
                  </a:lnTo>
                  <a:lnTo>
                    <a:pt x="6234491" y="4137607"/>
                  </a:lnTo>
                  <a:lnTo>
                    <a:pt x="6187831" y="3859582"/>
                  </a:lnTo>
                  <a:lnTo>
                    <a:pt x="6176021" y="3580311"/>
                  </a:lnTo>
                  <a:lnTo>
                    <a:pt x="6194801" y="3301019"/>
                  </a:lnTo>
                  <a:lnTo>
                    <a:pt x="6234491" y="3019274"/>
                  </a:lnTo>
                  <a:lnTo>
                    <a:pt x="6285991" y="2737425"/>
                  </a:lnTo>
                  <a:lnTo>
                    <a:pt x="6349302" y="2458174"/>
                  </a:lnTo>
                  <a:lnTo>
                    <a:pt x="6417259" y="2180171"/>
                  </a:lnTo>
                  <a:lnTo>
                    <a:pt x="6478053" y="1900816"/>
                  </a:lnTo>
                  <a:lnTo>
                    <a:pt x="6531876" y="1625307"/>
                  </a:lnTo>
                  <a:lnTo>
                    <a:pt x="6576407" y="1351149"/>
                  </a:lnTo>
                  <a:lnTo>
                    <a:pt x="6595187" y="1079381"/>
                  </a:lnTo>
                  <a:lnTo>
                    <a:pt x="6588023" y="811458"/>
                  </a:lnTo>
                  <a:lnTo>
                    <a:pt x="6550657" y="547277"/>
                  </a:lnTo>
                  <a:lnTo>
                    <a:pt x="6475729" y="286837"/>
                  </a:lnTo>
                  <a:lnTo>
                    <a:pt x="6358595" y="30242"/>
                  </a:lnTo>
                  <a:lnTo>
                    <a:pt x="5967696" y="70462"/>
                  </a:lnTo>
                  <a:lnTo>
                    <a:pt x="5569633" y="99353"/>
                  </a:lnTo>
                  <a:lnTo>
                    <a:pt x="5171764" y="117021"/>
                  </a:lnTo>
                  <a:lnTo>
                    <a:pt x="4766731" y="124504"/>
                  </a:lnTo>
                  <a:lnTo>
                    <a:pt x="4364021" y="123256"/>
                  </a:lnTo>
                  <a:lnTo>
                    <a:pt x="3958988" y="117021"/>
                  </a:lnTo>
                  <a:lnTo>
                    <a:pt x="3551632" y="104446"/>
                  </a:lnTo>
                  <a:lnTo>
                    <a:pt x="3146599" y="88025"/>
                  </a:lnTo>
                  <a:lnTo>
                    <a:pt x="2741567" y="70462"/>
                  </a:lnTo>
                  <a:lnTo>
                    <a:pt x="1940794" y="35231"/>
                  </a:lnTo>
                  <a:lnTo>
                    <a:pt x="1540505" y="18914"/>
                  </a:lnTo>
                  <a:lnTo>
                    <a:pt x="1149528" y="6339"/>
                  </a:lnTo>
                  <a:lnTo>
                    <a:pt x="7585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85804" y="1491558"/>
              <a:ext cx="6595745" cy="4411980"/>
            </a:xfrm>
            <a:custGeom>
              <a:avLst/>
              <a:gdLst/>
              <a:ahLst/>
              <a:cxnLst/>
              <a:rect l="l" t="t" r="r" b="b"/>
              <a:pathLst>
                <a:path w="6595745" h="4411980">
                  <a:moveTo>
                    <a:pt x="0" y="7586"/>
                  </a:moveTo>
                  <a:lnTo>
                    <a:pt x="376926" y="0"/>
                  </a:lnTo>
                  <a:lnTo>
                    <a:pt x="758551" y="0"/>
                  </a:lnTo>
                  <a:lnTo>
                    <a:pt x="1149528" y="6339"/>
                  </a:lnTo>
                  <a:lnTo>
                    <a:pt x="1540505" y="18914"/>
                  </a:lnTo>
                  <a:lnTo>
                    <a:pt x="1940794" y="35231"/>
                  </a:lnTo>
                  <a:lnTo>
                    <a:pt x="2338857" y="52794"/>
                  </a:lnTo>
                  <a:lnTo>
                    <a:pt x="2741567" y="70462"/>
                  </a:lnTo>
                  <a:lnTo>
                    <a:pt x="3146599" y="88025"/>
                  </a:lnTo>
                  <a:lnTo>
                    <a:pt x="3551632" y="104446"/>
                  </a:lnTo>
                  <a:lnTo>
                    <a:pt x="3958988" y="117021"/>
                  </a:lnTo>
                  <a:lnTo>
                    <a:pt x="4364021" y="123256"/>
                  </a:lnTo>
                  <a:lnTo>
                    <a:pt x="4766731" y="124504"/>
                  </a:lnTo>
                  <a:lnTo>
                    <a:pt x="5171764" y="117021"/>
                  </a:lnTo>
                  <a:lnTo>
                    <a:pt x="5569633" y="99353"/>
                  </a:lnTo>
                  <a:lnTo>
                    <a:pt x="5967696" y="70462"/>
                  </a:lnTo>
                  <a:lnTo>
                    <a:pt x="6358595" y="30242"/>
                  </a:lnTo>
                  <a:lnTo>
                    <a:pt x="6475729" y="286837"/>
                  </a:lnTo>
                  <a:lnTo>
                    <a:pt x="6550657" y="547277"/>
                  </a:lnTo>
                  <a:lnTo>
                    <a:pt x="6588023" y="811458"/>
                  </a:lnTo>
                  <a:lnTo>
                    <a:pt x="6595187" y="1079381"/>
                  </a:lnTo>
                  <a:lnTo>
                    <a:pt x="6576407" y="1351149"/>
                  </a:lnTo>
                  <a:lnTo>
                    <a:pt x="6531876" y="1625307"/>
                  </a:lnTo>
                  <a:lnTo>
                    <a:pt x="6478053" y="1900816"/>
                  </a:lnTo>
                  <a:lnTo>
                    <a:pt x="6417259" y="2180171"/>
                  </a:lnTo>
                  <a:lnTo>
                    <a:pt x="6349302" y="2458174"/>
                  </a:lnTo>
                  <a:lnTo>
                    <a:pt x="6285991" y="2737425"/>
                  </a:lnTo>
                  <a:lnTo>
                    <a:pt x="6234491" y="3019274"/>
                  </a:lnTo>
                  <a:lnTo>
                    <a:pt x="6194801" y="3301019"/>
                  </a:lnTo>
                  <a:lnTo>
                    <a:pt x="6176021" y="3580311"/>
                  </a:lnTo>
                  <a:lnTo>
                    <a:pt x="6187831" y="3859582"/>
                  </a:lnTo>
                  <a:lnTo>
                    <a:pt x="6234491" y="4137607"/>
                  </a:lnTo>
                  <a:lnTo>
                    <a:pt x="6314258" y="4411855"/>
                  </a:lnTo>
                  <a:lnTo>
                    <a:pt x="5974666" y="4347694"/>
                  </a:lnTo>
                  <a:lnTo>
                    <a:pt x="5628297" y="4303671"/>
                  </a:lnTo>
                  <a:lnTo>
                    <a:pt x="5267601" y="4275985"/>
                  </a:lnTo>
                  <a:lnTo>
                    <a:pt x="4900128" y="4263410"/>
                  </a:lnTo>
                  <a:lnTo>
                    <a:pt x="4525492" y="4263410"/>
                  </a:lnTo>
                  <a:lnTo>
                    <a:pt x="4146210" y="4269697"/>
                  </a:lnTo>
                  <a:lnTo>
                    <a:pt x="3762280" y="4286055"/>
                  </a:lnTo>
                  <a:lnTo>
                    <a:pt x="3371381" y="4306186"/>
                  </a:lnTo>
                  <a:lnTo>
                    <a:pt x="2975642" y="4330089"/>
                  </a:lnTo>
                  <a:lnTo>
                    <a:pt x="2577579" y="4353982"/>
                  </a:lnTo>
                  <a:lnTo>
                    <a:pt x="2177386" y="4374114"/>
                  </a:lnTo>
                  <a:lnTo>
                    <a:pt x="1774618" y="4389211"/>
                  </a:lnTo>
                  <a:lnTo>
                    <a:pt x="1369586" y="4399275"/>
                  </a:lnTo>
                  <a:lnTo>
                    <a:pt x="969257" y="4398016"/>
                  </a:lnTo>
                  <a:lnTo>
                    <a:pt x="568910" y="4384179"/>
                  </a:lnTo>
                  <a:lnTo>
                    <a:pt x="170905" y="4356502"/>
                  </a:lnTo>
                  <a:lnTo>
                    <a:pt x="170905" y="4070938"/>
                  </a:lnTo>
                  <a:lnTo>
                    <a:pt x="196655" y="3785368"/>
                  </a:lnTo>
                  <a:lnTo>
                    <a:pt x="248156" y="3499799"/>
                  </a:lnTo>
                  <a:lnTo>
                    <a:pt x="309027" y="3212993"/>
                  </a:lnTo>
                  <a:lnTo>
                    <a:pt x="383954" y="2928650"/>
                  </a:lnTo>
                  <a:lnTo>
                    <a:pt x="458862" y="2643060"/>
                  </a:lnTo>
                  <a:lnTo>
                    <a:pt x="531446" y="2360068"/>
                  </a:lnTo>
                  <a:lnTo>
                    <a:pt x="594660" y="2080713"/>
                  </a:lnTo>
                  <a:lnTo>
                    <a:pt x="639152" y="1802710"/>
                  </a:lnTo>
                  <a:lnTo>
                    <a:pt x="664902" y="1529694"/>
                  </a:lnTo>
                  <a:lnTo>
                    <a:pt x="662559" y="1260525"/>
                  </a:lnTo>
                  <a:lnTo>
                    <a:pt x="622753" y="997590"/>
                  </a:lnTo>
                  <a:lnTo>
                    <a:pt x="543160" y="739749"/>
                  </a:lnTo>
                  <a:lnTo>
                    <a:pt x="416732" y="488143"/>
                  </a:lnTo>
                  <a:lnTo>
                    <a:pt x="238804" y="244019"/>
                  </a:lnTo>
                  <a:lnTo>
                    <a:pt x="0" y="7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17250" y="1344398"/>
              <a:ext cx="6426835" cy="4387215"/>
            </a:xfrm>
            <a:custGeom>
              <a:avLst/>
              <a:gdLst/>
              <a:ahLst/>
              <a:cxnLst/>
              <a:rect l="l" t="t" r="r" b="b"/>
              <a:pathLst>
                <a:path w="6426834" h="4387215">
                  <a:moveTo>
                    <a:pt x="756203" y="0"/>
                  </a:moveTo>
                  <a:lnTo>
                    <a:pt x="376939" y="0"/>
                  </a:lnTo>
                  <a:lnTo>
                    <a:pt x="2342" y="7482"/>
                  </a:lnTo>
                  <a:lnTo>
                    <a:pt x="161548" y="276756"/>
                  </a:lnTo>
                  <a:lnTo>
                    <a:pt x="280947" y="547173"/>
                  </a:lnTo>
                  <a:lnTo>
                    <a:pt x="358198" y="815199"/>
                  </a:lnTo>
                  <a:lnTo>
                    <a:pt x="402690" y="1083122"/>
                  </a:lnTo>
                  <a:lnTo>
                    <a:pt x="416726" y="1349798"/>
                  </a:lnTo>
                  <a:lnTo>
                    <a:pt x="407375" y="1619071"/>
                  </a:lnTo>
                  <a:lnTo>
                    <a:pt x="379282" y="1886994"/>
                  </a:lnTo>
                  <a:lnTo>
                    <a:pt x="337133" y="2154917"/>
                  </a:lnTo>
                  <a:lnTo>
                    <a:pt x="285633" y="2425437"/>
                  </a:lnTo>
                  <a:lnTo>
                    <a:pt x="222419" y="2695854"/>
                  </a:lnTo>
                  <a:lnTo>
                    <a:pt x="161548" y="2968869"/>
                  </a:lnTo>
                  <a:lnTo>
                    <a:pt x="103020" y="3240637"/>
                  </a:lnTo>
                  <a:lnTo>
                    <a:pt x="56185" y="3517394"/>
                  </a:lnTo>
                  <a:lnTo>
                    <a:pt x="18722" y="3794140"/>
                  </a:lnTo>
                  <a:lnTo>
                    <a:pt x="0" y="4072164"/>
                  </a:lnTo>
                  <a:lnTo>
                    <a:pt x="2342" y="4355218"/>
                  </a:lnTo>
                  <a:lnTo>
                    <a:pt x="400347" y="4375349"/>
                  </a:lnTo>
                  <a:lnTo>
                    <a:pt x="791324" y="4385409"/>
                  </a:lnTo>
                  <a:lnTo>
                    <a:pt x="1177615" y="4386667"/>
                  </a:lnTo>
                  <a:lnTo>
                    <a:pt x="1566172" y="4380379"/>
                  </a:lnTo>
                  <a:lnTo>
                    <a:pt x="1950295" y="4370309"/>
                  </a:lnTo>
                  <a:lnTo>
                    <a:pt x="2331901" y="4355218"/>
                  </a:lnTo>
                  <a:lnTo>
                    <a:pt x="2711183" y="4337603"/>
                  </a:lnTo>
                  <a:lnTo>
                    <a:pt x="3469555" y="4304897"/>
                  </a:lnTo>
                  <a:lnTo>
                    <a:pt x="3851161" y="4291054"/>
                  </a:lnTo>
                  <a:lnTo>
                    <a:pt x="4228120" y="4282252"/>
                  </a:lnTo>
                  <a:lnTo>
                    <a:pt x="4609726" y="4278479"/>
                  </a:lnTo>
                  <a:lnTo>
                    <a:pt x="4991332" y="4282252"/>
                  </a:lnTo>
                  <a:lnTo>
                    <a:pt x="5375455" y="4296095"/>
                  </a:lnTo>
                  <a:lnTo>
                    <a:pt x="5759385" y="4318730"/>
                  </a:lnTo>
                  <a:lnTo>
                    <a:pt x="6150284" y="4355218"/>
                  </a:lnTo>
                  <a:lnTo>
                    <a:pt x="6068387" y="4080967"/>
                  </a:lnTo>
                  <a:lnTo>
                    <a:pt x="6023856" y="3804210"/>
                  </a:lnTo>
                  <a:lnTo>
                    <a:pt x="6012240" y="3527475"/>
                  </a:lnTo>
                  <a:lnTo>
                    <a:pt x="6030826" y="3251965"/>
                  </a:lnTo>
                  <a:lnTo>
                    <a:pt x="6068387" y="2975209"/>
                  </a:lnTo>
                  <a:lnTo>
                    <a:pt x="6119887" y="2699700"/>
                  </a:lnTo>
                  <a:lnTo>
                    <a:pt x="6185327" y="2424190"/>
                  </a:lnTo>
                  <a:lnTo>
                    <a:pt x="6311755" y="1876913"/>
                  </a:lnTo>
                  <a:lnTo>
                    <a:pt x="6365772" y="1606496"/>
                  </a:lnTo>
                  <a:lnTo>
                    <a:pt x="6407786" y="1335975"/>
                  </a:lnTo>
                  <a:lnTo>
                    <a:pt x="6426566" y="1070547"/>
                  </a:lnTo>
                  <a:lnTo>
                    <a:pt x="6424243" y="806366"/>
                  </a:lnTo>
                  <a:lnTo>
                    <a:pt x="6386682" y="544679"/>
                  </a:lnTo>
                  <a:lnTo>
                    <a:pt x="6309432" y="286837"/>
                  </a:lnTo>
                  <a:lnTo>
                    <a:pt x="6190168" y="30138"/>
                  </a:lnTo>
                  <a:lnTo>
                    <a:pt x="5801398" y="70462"/>
                  </a:lnTo>
                  <a:lnTo>
                    <a:pt x="5410499" y="99353"/>
                  </a:lnTo>
                  <a:lnTo>
                    <a:pt x="5019600" y="114423"/>
                  </a:lnTo>
                  <a:lnTo>
                    <a:pt x="4628507" y="123256"/>
                  </a:lnTo>
                  <a:lnTo>
                    <a:pt x="4235284" y="123256"/>
                  </a:lnTo>
                  <a:lnTo>
                    <a:pt x="3844191" y="114423"/>
                  </a:lnTo>
                  <a:lnTo>
                    <a:pt x="3453292" y="104342"/>
                  </a:lnTo>
                  <a:lnTo>
                    <a:pt x="3067039" y="88025"/>
                  </a:lnTo>
                  <a:lnTo>
                    <a:pt x="2673623" y="70462"/>
                  </a:lnTo>
                  <a:lnTo>
                    <a:pt x="2287370" y="50300"/>
                  </a:lnTo>
                  <a:lnTo>
                    <a:pt x="1903441" y="32632"/>
                  </a:lnTo>
                  <a:lnTo>
                    <a:pt x="1519512" y="18810"/>
                  </a:lnTo>
                  <a:lnTo>
                    <a:pt x="1135485" y="6235"/>
                  </a:lnTo>
                  <a:lnTo>
                    <a:pt x="756203" y="0"/>
                  </a:lnTo>
                  <a:close/>
                </a:path>
              </a:pathLst>
            </a:custGeom>
            <a:solidFill>
              <a:srgbClr val="E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17250" y="1344398"/>
              <a:ext cx="6426835" cy="4387215"/>
            </a:xfrm>
            <a:custGeom>
              <a:avLst/>
              <a:gdLst/>
              <a:ahLst/>
              <a:cxnLst/>
              <a:rect l="l" t="t" r="r" b="b"/>
              <a:pathLst>
                <a:path w="6426834" h="4387215">
                  <a:moveTo>
                    <a:pt x="2342" y="7482"/>
                  </a:moveTo>
                  <a:lnTo>
                    <a:pt x="376939" y="0"/>
                  </a:lnTo>
                  <a:lnTo>
                    <a:pt x="756203" y="0"/>
                  </a:lnTo>
                  <a:lnTo>
                    <a:pt x="1135485" y="6235"/>
                  </a:lnTo>
                  <a:lnTo>
                    <a:pt x="1519512" y="18810"/>
                  </a:lnTo>
                  <a:lnTo>
                    <a:pt x="1903441" y="32632"/>
                  </a:lnTo>
                  <a:lnTo>
                    <a:pt x="2287370" y="50300"/>
                  </a:lnTo>
                  <a:lnTo>
                    <a:pt x="2673623" y="70462"/>
                  </a:lnTo>
                  <a:lnTo>
                    <a:pt x="3067039" y="88025"/>
                  </a:lnTo>
                  <a:lnTo>
                    <a:pt x="3453292" y="104342"/>
                  </a:lnTo>
                  <a:lnTo>
                    <a:pt x="3844191" y="114423"/>
                  </a:lnTo>
                  <a:lnTo>
                    <a:pt x="4235284" y="123256"/>
                  </a:lnTo>
                  <a:lnTo>
                    <a:pt x="4628507" y="123256"/>
                  </a:lnTo>
                  <a:lnTo>
                    <a:pt x="5019600" y="114423"/>
                  </a:lnTo>
                  <a:lnTo>
                    <a:pt x="5410499" y="99353"/>
                  </a:lnTo>
                  <a:lnTo>
                    <a:pt x="5801398" y="70462"/>
                  </a:lnTo>
                  <a:lnTo>
                    <a:pt x="6190168" y="30138"/>
                  </a:lnTo>
                  <a:lnTo>
                    <a:pt x="6309432" y="286837"/>
                  </a:lnTo>
                  <a:lnTo>
                    <a:pt x="6386682" y="544679"/>
                  </a:lnTo>
                  <a:lnTo>
                    <a:pt x="6424243" y="806366"/>
                  </a:lnTo>
                  <a:lnTo>
                    <a:pt x="6426566" y="1070547"/>
                  </a:lnTo>
                  <a:lnTo>
                    <a:pt x="6407786" y="1335975"/>
                  </a:lnTo>
                  <a:lnTo>
                    <a:pt x="6365772" y="1606496"/>
                  </a:lnTo>
                  <a:lnTo>
                    <a:pt x="6311755" y="1876913"/>
                  </a:lnTo>
                  <a:lnTo>
                    <a:pt x="6248638" y="2149928"/>
                  </a:lnTo>
                  <a:lnTo>
                    <a:pt x="6185327" y="2424190"/>
                  </a:lnTo>
                  <a:lnTo>
                    <a:pt x="6119887" y="2699700"/>
                  </a:lnTo>
                  <a:lnTo>
                    <a:pt x="6068387" y="2975209"/>
                  </a:lnTo>
                  <a:lnTo>
                    <a:pt x="6030826" y="3251965"/>
                  </a:lnTo>
                  <a:lnTo>
                    <a:pt x="6012240" y="3527475"/>
                  </a:lnTo>
                  <a:lnTo>
                    <a:pt x="6023856" y="3804210"/>
                  </a:lnTo>
                  <a:lnTo>
                    <a:pt x="6068387" y="4080967"/>
                  </a:lnTo>
                  <a:lnTo>
                    <a:pt x="6150284" y="4355218"/>
                  </a:lnTo>
                  <a:lnTo>
                    <a:pt x="5759385" y="4318730"/>
                  </a:lnTo>
                  <a:lnTo>
                    <a:pt x="5375455" y="4296095"/>
                  </a:lnTo>
                  <a:lnTo>
                    <a:pt x="4991332" y="4282252"/>
                  </a:lnTo>
                  <a:lnTo>
                    <a:pt x="4609726" y="4278479"/>
                  </a:lnTo>
                  <a:lnTo>
                    <a:pt x="4228120" y="4282252"/>
                  </a:lnTo>
                  <a:lnTo>
                    <a:pt x="3851161" y="4291054"/>
                  </a:lnTo>
                  <a:lnTo>
                    <a:pt x="3469555" y="4304897"/>
                  </a:lnTo>
                  <a:lnTo>
                    <a:pt x="3090272" y="4321255"/>
                  </a:lnTo>
                  <a:lnTo>
                    <a:pt x="2711183" y="4337603"/>
                  </a:lnTo>
                  <a:lnTo>
                    <a:pt x="2331901" y="4355218"/>
                  </a:lnTo>
                  <a:lnTo>
                    <a:pt x="1950295" y="4370309"/>
                  </a:lnTo>
                  <a:lnTo>
                    <a:pt x="1566172" y="4380379"/>
                  </a:lnTo>
                  <a:lnTo>
                    <a:pt x="1177615" y="4386667"/>
                  </a:lnTo>
                  <a:lnTo>
                    <a:pt x="791324" y="4385409"/>
                  </a:lnTo>
                  <a:lnTo>
                    <a:pt x="400347" y="4375349"/>
                  </a:lnTo>
                  <a:lnTo>
                    <a:pt x="2342" y="4355218"/>
                  </a:lnTo>
                  <a:lnTo>
                    <a:pt x="0" y="4072164"/>
                  </a:lnTo>
                  <a:lnTo>
                    <a:pt x="18722" y="3794140"/>
                  </a:lnTo>
                  <a:lnTo>
                    <a:pt x="56185" y="3517394"/>
                  </a:lnTo>
                  <a:lnTo>
                    <a:pt x="103020" y="3240637"/>
                  </a:lnTo>
                  <a:lnTo>
                    <a:pt x="161548" y="2968869"/>
                  </a:lnTo>
                  <a:lnTo>
                    <a:pt x="222419" y="2695854"/>
                  </a:lnTo>
                  <a:lnTo>
                    <a:pt x="285633" y="2425437"/>
                  </a:lnTo>
                  <a:lnTo>
                    <a:pt x="337133" y="2154917"/>
                  </a:lnTo>
                  <a:lnTo>
                    <a:pt x="379282" y="1886994"/>
                  </a:lnTo>
                  <a:lnTo>
                    <a:pt x="407375" y="1619071"/>
                  </a:lnTo>
                  <a:lnTo>
                    <a:pt x="416726" y="1349798"/>
                  </a:lnTo>
                  <a:lnTo>
                    <a:pt x="402690" y="1083122"/>
                  </a:lnTo>
                  <a:lnTo>
                    <a:pt x="358198" y="815199"/>
                  </a:lnTo>
                  <a:lnTo>
                    <a:pt x="280947" y="547173"/>
                  </a:lnTo>
                  <a:lnTo>
                    <a:pt x="161548" y="276756"/>
                  </a:lnTo>
                  <a:lnTo>
                    <a:pt x="2342" y="74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54384" y="1528036"/>
              <a:ext cx="5815965" cy="4037329"/>
            </a:xfrm>
            <a:custGeom>
              <a:avLst/>
              <a:gdLst/>
              <a:ahLst/>
              <a:cxnLst/>
              <a:rect l="l" t="t" r="r" b="b"/>
              <a:pathLst>
                <a:path w="5815965" h="4037329">
                  <a:moveTo>
                    <a:pt x="721082" y="0"/>
                  </a:moveTo>
                  <a:lnTo>
                    <a:pt x="381606" y="0"/>
                  </a:lnTo>
                  <a:lnTo>
                    <a:pt x="42148" y="7586"/>
                  </a:lnTo>
                  <a:lnTo>
                    <a:pt x="187298" y="250359"/>
                  </a:lnTo>
                  <a:lnTo>
                    <a:pt x="292642" y="495625"/>
                  </a:lnTo>
                  <a:lnTo>
                    <a:pt x="360541" y="740996"/>
                  </a:lnTo>
                  <a:lnTo>
                    <a:pt x="398004" y="990108"/>
                  </a:lnTo>
                  <a:lnTo>
                    <a:pt x="407356" y="1237869"/>
                  </a:lnTo>
                  <a:lnTo>
                    <a:pt x="398004" y="1485734"/>
                  </a:lnTo>
                  <a:lnTo>
                    <a:pt x="365226" y="1737340"/>
                  </a:lnTo>
                  <a:lnTo>
                    <a:pt x="325420" y="1986452"/>
                  </a:lnTo>
                  <a:lnTo>
                    <a:pt x="269234" y="2236707"/>
                  </a:lnTo>
                  <a:lnTo>
                    <a:pt x="213048" y="2489664"/>
                  </a:lnTo>
                  <a:lnTo>
                    <a:pt x="154520" y="2741166"/>
                  </a:lnTo>
                  <a:lnTo>
                    <a:pt x="100677" y="2995371"/>
                  </a:lnTo>
                  <a:lnTo>
                    <a:pt x="53843" y="3246977"/>
                  </a:lnTo>
                  <a:lnTo>
                    <a:pt x="21064" y="3502314"/>
                  </a:lnTo>
                  <a:lnTo>
                    <a:pt x="0" y="3756435"/>
                  </a:lnTo>
                  <a:lnTo>
                    <a:pt x="2342" y="4010556"/>
                  </a:lnTo>
                  <a:lnTo>
                    <a:pt x="358198" y="4028162"/>
                  </a:lnTo>
                  <a:lnTo>
                    <a:pt x="707045" y="4036975"/>
                  </a:lnTo>
                  <a:lnTo>
                    <a:pt x="1053627" y="4036975"/>
                  </a:lnTo>
                  <a:lnTo>
                    <a:pt x="1395349" y="4028162"/>
                  </a:lnTo>
                  <a:lnTo>
                    <a:pt x="1732425" y="4016844"/>
                  </a:lnTo>
                  <a:lnTo>
                    <a:pt x="2067177" y="4001743"/>
                  </a:lnTo>
                  <a:lnTo>
                    <a:pt x="2404446" y="3981623"/>
                  </a:lnTo>
                  <a:lnTo>
                    <a:pt x="2736875" y="3962750"/>
                  </a:lnTo>
                  <a:lnTo>
                    <a:pt x="3073951" y="3945135"/>
                  </a:lnTo>
                  <a:lnTo>
                    <a:pt x="3406380" y="3928777"/>
                  </a:lnTo>
                  <a:lnTo>
                    <a:pt x="3741132" y="3918716"/>
                  </a:lnTo>
                  <a:lnTo>
                    <a:pt x="4073755" y="3911171"/>
                  </a:lnTo>
                  <a:lnTo>
                    <a:pt x="4415477" y="3913686"/>
                  </a:lnTo>
                  <a:lnTo>
                    <a:pt x="4754876" y="3923747"/>
                  </a:lnTo>
                  <a:lnTo>
                    <a:pt x="5099115" y="3945135"/>
                  </a:lnTo>
                  <a:lnTo>
                    <a:pt x="5445678" y="3976583"/>
                  </a:lnTo>
                  <a:lnTo>
                    <a:pt x="5373074" y="3727502"/>
                  </a:lnTo>
                  <a:lnTo>
                    <a:pt x="5340160" y="3479668"/>
                  </a:lnTo>
                  <a:lnTo>
                    <a:pt x="5337837" y="3226815"/>
                  </a:lnTo>
                  <a:lnTo>
                    <a:pt x="5361264" y="2976456"/>
                  </a:lnTo>
                  <a:lnTo>
                    <a:pt x="5405794" y="2724850"/>
                  </a:lnTo>
                  <a:lnTo>
                    <a:pt x="5464264" y="2471997"/>
                  </a:lnTo>
                  <a:lnTo>
                    <a:pt x="5532222" y="2221637"/>
                  </a:lnTo>
                  <a:lnTo>
                    <a:pt x="5604826" y="1970031"/>
                  </a:lnTo>
                  <a:lnTo>
                    <a:pt x="5672783" y="1720919"/>
                  </a:lnTo>
                  <a:lnTo>
                    <a:pt x="5735900" y="1473158"/>
                  </a:lnTo>
                  <a:lnTo>
                    <a:pt x="5782753" y="1229035"/>
                  </a:lnTo>
                  <a:lnTo>
                    <a:pt x="5810827" y="982521"/>
                  </a:lnTo>
                  <a:lnTo>
                    <a:pt x="5815474" y="744737"/>
                  </a:lnTo>
                  <a:lnTo>
                    <a:pt x="5787400" y="505706"/>
                  </a:lnTo>
                  <a:lnTo>
                    <a:pt x="5724283" y="271767"/>
                  </a:lnTo>
                  <a:lnTo>
                    <a:pt x="5618765" y="41570"/>
                  </a:lnTo>
                  <a:lnTo>
                    <a:pt x="5267750" y="78048"/>
                  </a:lnTo>
                  <a:lnTo>
                    <a:pt x="4914217" y="103199"/>
                  </a:lnTo>
                  <a:lnTo>
                    <a:pt x="4560685" y="115774"/>
                  </a:lnTo>
                  <a:lnTo>
                    <a:pt x="4209476" y="123256"/>
                  </a:lnTo>
                  <a:lnTo>
                    <a:pt x="3858267" y="122009"/>
                  </a:lnTo>
                  <a:lnTo>
                    <a:pt x="3502411" y="113176"/>
                  </a:lnTo>
                  <a:lnTo>
                    <a:pt x="3153525" y="103199"/>
                  </a:lnTo>
                  <a:lnTo>
                    <a:pt x="2802316" y="86778"/>
                  </a:lnTo>
                  <a:lnTo>
                    <a:pt x="2451300" y="67967"/>
                  </a:lnTo>
                  <a:lnTo>
                    <a:pt x="2102414" y="51547"/>
                  </a:lnTo>
                  <a:lnTo>
                    <a:pt x="1753528" y="33983"/>
                  </a:lnTo>
                  <a:lnTo>
                    <a:pt x="1404643" y="18914"/>
                  </a:lnTo>
                  <a:lnTo>
                    <a:pt x="1062920" y="7586"/>
                  </a:lnTo>
                  <a:lnTo>
                    <a:pt x="72108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54384" y="1528036"/>
              <a:ext cx="5815965" cy="4037329"/>
            </a:xfrm>
            <a:custGeom>
              <a:avLst/>
              <a:gdLst/>
              <a:ahLst/>
              <a:cxnLst/>
              <a:rect l="l" t="t" r="r" b="b"/>
              <a:pathLst>
                <a:path w="5815965" h="4037329">
                  <a:moveTo>
                    <a:pt x="42148" y="7586"/>
                  </a:moveTo>
                  <a:lnTo>
                    <a:pt x="381606" y="0"/>
                  </a:lnTo>
                  <a:lnTo>
                    <a:pt x="721082" y="0"/>
                  </a:lnTo>
                  <a:lnTo>
                    <a:pt x="1062920" y="7586"/>
                  </a:lnTo>
                  <a:lnTo>
                    <a:pt x="1404643" y="18914"/>
                  </a:lnTo>
                  <a:lnTo>
                    <a:pt x="1753528" y="33983"/>
                  </a:lnTo>
                  <a:lnTo>
                    <a:pt x="2102414" y="51547"/>
                  </a:lnTo>
                  <a:lnTo>
                    <a:pt x="2451300" y="67967"/>
                  </a:lnTo>
                  <a:lnTo>
                    <a:pt x="2802316" y="86778"/>
                  </a:lnTo>
                  <a:lnTo>
                    <a:pt x="3153525" y="103199"/>
                  </a:lnTo>
                  <a:lnTo>
                    <a:pt x="3502411" y="113176"/>
                  </a:lnTo>
                  <a:lnTo>
                    <a:pt x="3858267" y="122009"/>
                  </a:lnTo>
                  <a:lnTo>
                    <a:pt x="4209476" y="123256"/>
                  </a:lnTo>
                  <a:lnTo>
                    <a:pt x="4560685" y="115774"/>
                  </a:lnTo>
                  <a:lnTo>
                    <a:pt x="4914217" y="103199"/>
                  </a:lnTo>
                  <a:lnTo>
                    <a:pt x="5267750" y="78048"/>
                  </a:lnTo>
                  <a:lnTo>
                    <a:pt x="5618765" y="41570"/>
                  </a:lnTo>
                  <a:lnTo>
                    <a:pt x="5724283" y="271767"/>
                  </a:lnTo>
                  <a:lnTo>
                    <a:pt x="5787400" y="505706"/>
                  </a:lnTo>
                  <a:lnTo>
                    <a:pt x="5815474" y="744737"/>
                  </a:lnTo>
                  <a:lnTo>
                    <a:pt x="5810827" y="982521"/>
                  </a:lnTo>
                  <a:lnTo>
                    <a:pt x="5782753" y="1229035"/>
                  </a:lnTo>
                  <a:lnTo>
                    <a:pt x="5735900" y="1473158"/>
                  </a:lnTo>
                  <a:lnTo>
                    <a:pt x="5672783" y="1720919"/>
                  </a:lnTo>
                  <a:lnTo>
                    <a:pt x="5604826" y="1970031"/>
                  </a:lnTo>
                  <a:lnTo>
                    <a:pt x="5532222" y="2221637"/>
                  </a:lnTo>
                  <a:lnTo>
                    <a:pt x="5464264" y="2471997"/>
                  </a:lnTo>
                  <a:lnTo>
                    <a:pt x="5405794" y="2724850"/>
                  </a:lnTo>
                  <a:lnTo>
                    <a:pt x="5361264" y="2976456"/>
                  </a:lnTo>
                  <a:lnTo>
                    <a:pt x="5337837" y="3226815"/>
                  </a:lnTo>
                  <a:lnTo>
                    <a:pt x="5340160" y="3479668"/>
                  </a:lnTo>
                  <a:lnTo>
                    <a:pt x="5373074" y="3727502"/>
                  </a:lnTo>
                  <a:lnTo>
                    <a:pt x="5445678" y="3976583"/>
                  </a:lnTo>
                  <a:lnTo>
                    <a:pt x="5099115" y="3945135"/>
                  </a:lnTo>
                  <a:lnTo>
                    <a:pt x="4754876" y="3923747"/>
                  </a:lnTo>
                  <a:lnTo>
                    <a:pt x="4415477" y="3913686"/>
                  </a:lnTo>
                  <a:lnTo>
                    <a:pt x="4073755" y="3911171"/>
                  </a:lnTo>
                  <a:lnTo>
                    <a:pt x="3741132" y="3918716"/>
                  </a:lnTo>
                  <a:lnTo>
                    <a:pt x="3406380" y="3928777"/>
                  </a:lnTo>
                  <a:lnTo>
                    <a:pt x="3073951" y="3945135"/>
                  </a:lnTo>
                  <a:lnTo>
                    <a:pt x="2736875" y="3962750"/>
                  </a:lnTo>
                  <a:lnTo>
                    <a:pt x="2404446" y="3981623"/>
                  </a:lnTo>
                  <a:lnTo>
                    <a:pt x="2067177" y="4001743"/>
                  </a:lnTo>
                  <a:lnTo>
                    <a:pt x="1732425" y="4016844"/>
                  </a:lnTo>
                  <a:lnTo>
                    <a:pt x="1395349" y="4028162"/>
                  </a:lnTo>
                  <a:lnTo>
                    <a:pt x="1053627" y="4036975"/>
                  </a:lnTo>
                  <a:lnTo>
                    <a:pt x="707045" y="4036975"/>
                  </a:lnTo>
                  <a:lnTo>
                    <a:pt x="358198" y="4028162"/>
                  </a:lnTo>
                  <a:lnTo>
                    <a:pt x="2342" y="4010556"/>
                  </a:lnTo>
                  <a:lnTo>
                    <a:pt x="0" y="3756435"/>
                  </a:lnTo>
                  <a:lnTo>
                    <a:pt x="21064" y="3502314"/>
                  </a:lnTo>
                  <a:lnTo>
                    <a:pt x="53843" y="3246977"/>
                  </a:lnTo>
                  <a:lnTo>
                    <a:pt x="100677" y="2995371"/>
                  </a:lnTo>
                  <a:lnTo>
                    <a:pt x="154520" y="2741166"/>
                  </a:lnTo>
                  <a:lnTo>
                    <a:pt x="213048" y="2489664"/>
                  </a:lnTo>
                  <a:lnTo>
                    <a:pt x="269234" y="2236707"/>
                  </a:lnTo>
                  <a:lnTo>
                    <a:pt x="325420" y="1986452"/>
                  </a:lnTo>
                  <a:lnTo>
                    <a:pt x="365226" y="1737340"/>
                  </a:lnTo>
                  <a:lnTo>
                    <a:pt x="398004" y="1485734"/>
                  </a:lnTo>
                  <a:lnTo>
                    <a:pt x="407356" y="1237869"/>
                  </a:lnTo>
                  <a:lnTo>
                    <a:pt x="398004" y="990108"/>
                  </a:lnTo>
                  <a:lnTo>
                    <a:pt x="360541" y="740996"/>
                  </a:lnTo>
                  <a:lnTo>
                    <a:pt x="292642" y="495625"/>
                  </a:lnTo>
                  <a:lnTo>
                    <a:pt x="187298" y="250359"/>
                  </a:lnTo>
                  <a:lnTo>
                    <a:pt x="42148" y="7586"/>
                  </a:lnTo>
                  <a:close/>
                </a:path>
              </a:pathLst>
            </a:custGeom>
            <a:ln w="31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17598" y="1569607"/>
              <a:ext cx="5696585" cy="3955415"/>
            </a:xfrm>
            <a:custGeom>
              <a:avLst/>
              <a:gdLst/>
              <a:ahLst/>
              <a:cxnLst/>
              <a:rect l="l" t="t" r="r" b="b"/>
              <a:pathLst>
                <a:path w="5696584" h="3955415">
                  <a:moveTo>
                    <a:pt x="707026" y="0"/>
                  </a:moveTo>
                  <a:lnTo>
                    <a:pt x="374577" y="0"/>
                  </a:lnTo>
                  <a:lnTo>
                    <a:pt x="44472" y="6235"/>
                  </a:lnTo>
                  <a:lnTo>
                    <a:pt x="184955" y="245266"/>
                  </a:lnTo>
                  <a:lnTo>
                    <a:pt x="283271" y="486791"/>
                  </a:lnTo>
                  <a:lnTo>
                    <a:pt x="351170" y="727070"/>
                  </a:lnTo>
                  <a:lnTo>
                    <a:pt x="386291" y="968595"/>
                  </a:lnTo>
                  <a:lnTo>
                    <a:pt x="398004" y="1211367"/>
                  </a:lnTo>
                  <a:lnTo>
                    <a:pt x="386291" y="1456738"/>
                  </a:lnTo>
                  <a:lnTo>
                    <a:pt x="358198" y="1700758"/>
                  </a:lnTo>
                  <a:lnTo>
                    <a:pt x="316049" y="1946128"/>
                  </a:lnTo>
                  <a:lnTo>
                    <a:pt x="264549" y="2192642"/>
                  </a:lnTo>
                  <a:lnTo>
                    <a:pt x="208363" y="2438013"/>
                  </a:lnTo>
                  <a:lnTo>
                    <a:pt x="149835" y="2687021"/>
                  </a:lnTo>
                  <a:lnTo>
                    <a:pt x="95992" y="2933638"/>
                  </a:lnTo>
                  <a:lnTo>
                    <a:pt x="51500" y="3182750"/>
                  </a:lnTo>
                  <a:lnTo>
                    <a:pt x="16379" y="3431810"/>
                  </a:lnTo>
                  <a:lnTo>
                    <a:pt x="0" y="3680901"/>
                  </a:lnTo>
                  <a:lnTo>
                    <a:pt x="2342" y="3929982"/>
                  </a:lnTo>
                  <a:lnTo>
                    <a:pt x="348827" y="3947598"/>
                  </a:lnTo>
                  <a:lnTo>
                    <a:pt x="690646" y="3955143"/>
                  </a:lnTo>
                  <a:lnTo>
                    <a:pt x="1030103" y="3955143"/>
                  </a:lnTo>
                  <a:lnTo>
                    <a:pt x="1364856" y="3947598"/>
                  </a:lnTo>
                  <a:lnTo>
                    <a:pt x="1697285" y="3936270"/>
                  </a:lnTo>
                  <a:lnTo>
                    <a:pt x="2027390" y="3921180"/>
                  </a:lnTo>
                  <a:lnTo>
                    <a:pt x="2355173" y="3902306"/>
                  </a:lnTo>
                  <a:lnTo>
                    <a:pt x="2682955" y="3884691"/>
                  </a:lnTo>
                  <a:lnTo>
                    <a:pt x="3010737" y="3865828"/>
                  </a:lnTo>
                  <a:lnTo>
                    <a:pt x="3333873" y="3850728"/>
                  </a:lnTo>
                  <a:lnTo>
                    <a:pt x="3663979" y="3839410"/>
                  </a:lnTo>
                  <a:lnTo>
                    <a:pt x="3994084" y="3834370"/>
                  </a:lnTo>
                  <a:lnTo>
                    <a:pt x="4326513" y="3836895"/>
                  </a:lnTo>
                  <a:lnTo>
                    <a:pt x="4658942" y="3845698"/>
                  </a:lnTo>
                  <a:lnTo>
                    <a:pt x="4996018" y="3864571"/>
                  </a:lnTo>
                  <a:lnTo>
                    <a:pt x="5337934" y="3897276"/>
                  </a:lnTo>
                  <a:lnTo>
                    <a:pt x="5267653" y="3653226"/>
                  </a:lnTo>
                  <a:lnTo>
                    <a:pt x="5230286" y="3410422"/>
                  </a:lnTo>
                  <a:lnTo>
                    <a:pt x="5227769" y="3162588"/>
                  </a:lnTo>
                  <a:lnTo>
                    <a:pt x="5251196" y="2916075"/>
                  </a:lnTo>
                  <a:lnTo>
                    <a:pt x="5295727" y="2669457"/>
                  </a:lnTo>
                  <a:lnTo>
                    <a:pt x="5351874" y="2422839"/>
                  </a:lnTo>
                  <a:lnTo>
                    <a:pt x="5422154" y="2175078"/>
                  </a:lnTo>
                  <a:lnTo>
                    <a:pt x="5490111" y="1929708"/>
                  </a:lnTo>
                  <a:lnTo>
                    <a:pt x="5560392" y="1685688"/>
                  </a:lnTo>
                  <a:lnTo>
                    <a:pt x="5616539" y="1442916"/>
                  </a:lnTo>
                  <a:lnTo>
                    <a:pt x="5663393" y="1201390"/>
                  </a:lnTo>
                  <a:lnTo>
                    <a:pt x="5693790" y="964854"/>
                  </a:lnTo>
                  <a:lnTo>
                    <a:pt x="5696113" y="728317"/>
                  </a:lnTo>
                  <a:lnTo>
                    <a:pt x="5672686" y="494378"/>
                  </a:lnTo>
                  <a:lnTo>
                    <a:pt x="5607052" y="265428"/>
                  </a:lnTo>
                  <a:lnTo>
                    <a:pt x="5501728" y="40219"/>
                  </a:lnTo>
                  <a:lnTo>
                    <a:pt x="5160006" y="76697"/>
                  </a:lnTo>
                  <a:lnTo>
                    <a:pt x="4815767" y="100600"/>
                  </a:lnTo>
                  <a:lnTo>
                    <a:pt x="4471721" y="114423"/>
                  </a:lnTo>
                  <a:lnTo>
                    <a:pt x="4122835" y="120762"/>
                  </a:lnTo>
                  <a:lnTo>
                    <a:pt x="3778596" y="119411"/>
                  </a:lnTo>
                  <a:lnTo>
                    <a:pt x="3434550" y="111928"/>
                  </a:lnTo>
                  <a:lnTo>
                    <a:pt x="3090311" y="99353"/>
                  </a:lnTo>
                  <a:lnTo>
                    <a:pt x="2746266" y="84284"/>
                  </a:lnTo>
                  <a:lnTo>
                    <a:pt x="2060304" y="49053"/>
                  </a:lnTo>
                  <a:lnTo>
                    <a:pt x="1720711" y="31385"/>
                  </a:lnTo>
                  <a:lnTo>
                    <a:pt x="1378989" y="17563"/>
                  </a:lnTo>
                  <a:lnTo>
                    <a:pt x="1039397" y="6235"/>
                  </a:lnTo>
                  <a:lnTo>
                    <a:pt x="7070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17598" y="1569607"/>
              <a:ext cx="5696585" cy="3955415"/>
            </a:xfrm>
            <a:custGeom>
              <a:avLst/>
              <a:gdLst/>
              <a:ahLst/>
              <a:cxnLst/>
              <a:rect l="l" t="t" r="r" b="b"/>
              <a:pathLst>
                <a:path w="5696584" h="3955415">
                  <a:moveTo>
                    <a:pt x="44472" y="6235"/>
                  </a:moveTo>
                  <a:lnTo>
                    <a:pt x="374577" y="0"/>
                  </a:lnTo>
                  <a:lnTo>
                    <a:pt x="707026" y="0"/>
                  </a:lnTo>
                  <a:lnTo>
                    <a:pt x="1039397" y="6235"/>
                  </a:lnTo>
                  <a:lnTo>
                    <a:pt x="1378989" y="17563"/>
                  </a:lnTo>
                  <a:lnTo>
                    <a:pt x="1720711" y="31385"/>
                  </a:lnTo>
                  <a:lnTo>
                    <a:pt x="2060304" y="49053"/>
                  </a:lnTo>
                  <a:lnTo>
                    <a:pt x="2402026" y="66616"/>
                  </a:lnTo>
                  <a:lnTo>
                    <a:pt x="2746266" y="84284"/>
                  </a:lnTo>
                  <a:lnTo>
                    <a:pt x="3090311" y="99353"/>
                  </a:lnTo>
                  <a:lnTo>
                    <a:pt x="3434550" y="111928"/>
                  </a:lnTo>
                  <a:lnTo>
                    <a:pt x="3778596" y="119411"/>
                  </a:lnTo>
                  <a:lnTo>
                    <a:pt x="4122835" y="120762"/>
                  </a:lnTo>
                  <a:lnTo>
                    <a:pt x="4471721" y="114423"/>
                  </a:lnTo>
                  <a:lnTo>
                    <a:pt x="4815767" y="100600"/>
                  </a:lnTo>
                  <a:lnTo>
                    <a:pt x="5160006" y="76697"/>
                  </a:lnTo>
                  <a:lnTo>
                    <a:pt x="5501728" y="40219"/>
                  </a:lnTo>
                  <a:lnTo>
                    <a:pt x="5607052" y="265428"/>
                  </a:lnTo>
                  <a:lnTo>
                    <a:pt x="5672686" y="494378"/>
                  </a:lnTo>
                  <a:lnTo>
                    <a:pt x="5696113" y="728317"/>
                  </a:lnTo>
                  <a:lnTo>
                    <a:pt x="5693790" y="964854"/>
                  </a:lnTo>
                  <a:lnTo>
                    <a:pt x="5663393" y="1201390"/>
                  </a:lnTo>
                  <a:lnTo>
                    <a:pt x="5616539" y="1442916"/>
                  </a:lnTo>
                  <a:lnTo>
                    <a:pt x="5560392" y="1685688"/>
                  </a:lnTo>
                  <a:lnTo>
                    <a:pt x="5490111" y="1929708"/>
                  </a:lnTo>
                  <a:lnTo>
                    <a:pt x="5422154" y="2175078"/>
                  </a:lnTo>
                  <a:lnTo>
                    <a:pt x="5351874" y="2422839"/>
                  </a:lnTo>
                  <a:lnTo>
                    <a:pt x="5295727" y="2669457"/>
                  </a:lnTo>
                  <a:lnTo>
                    <a:pt x="5251196" y="2916075"/>
                  </a:lnTo>
                  <a:lnTo>
                    <a:pt x="5227769" y="3162588"/>
                  </a:lnTo>
                  <a:lnTo>
                    <a:pt x="5230286" y="3410422"/>
                  </a:lnTo>
                  <a:lnTo>
                    <a:pt x="5267653" y="3653226"/>
                  </a:lnTo>
                  <a:lnTo>
                    <a:pt x="5337934" y="3897276"/>
                  </a:lnTo>
                  <a:lnTo>
                    <a:pt x="4996018" y="3864571"/>
                  </a:lnTo>
                  <a:lnTo>
                    <a:pt x="4658942" y="3845698"/>
                  </a:lnTo>
                  <a:lnTo>
                    <a:pt x="4326513" y="3836895"/>
                  </a:lnTo>
                  <a:lnTo>
                    <a:pt x="3994084" y="3834370"/>
                  </a:lnTo>
                  <a:lnTo>
                    <a:pt x="3663979" y="3839410"/>
                  </a:lnTo>
                  <a:lnTo>
                    <a:pt x="3333873" y="3850728"/>
                  </a:lnTo>
                  <a:lnTo>
                    <a:pt x="3010737" y="3865828"/>
                  </a:lnTo>
                  <a:lnTo>
                    <a:pt x="2682955" y="3884691"/>
                  </a:lnTo>
                  <a:lnTo>
                    <a:pt x="2355173" y="3902306"/>
                  </a:lnTo>
                  <a:lnTo>
                    <a:pt x="2027390" y="3921180"/>
                  </a:lnTo>
                  <a:lnTo>
                    <a:pt x="1697285" y="3936270"/>
                  </a:lnTo>
                  <a:lnTo>
                    <a:pt x="1364856" y="3947598"/>
                  </a:lnTo>
                  <a:lnTo>
                    <a:pt x="1030103" y="3955143"/>
                  </a:lnTo>
                  <a:lnTo>
                    <a:pt x="690646" y="3955143"/>
                  </a:lnTo>
                  <a:lnTo>
                    <a:pt x="348827" y="3947598"/>
                  </a:lnTo>
                  <a:lnTo>
                    <a:pt x="2342" y="3929982"/>
                  </a:lnTo>
                  <a:lnTo>
                    <a:pt x="0" y="3680901"/>
                  </a:lnTo>
                  <a:lnTo>
                    <a:pt x="16379" y="3431810"/>
                  </a:lnTo>
                  <a:lnTo>
                    <a:pt x="51500" y="3182750"/>
                  </a:lnTo>
                  <a:lnTo>
                    <a:pt x="95992" y="2933638"/>
                  </a:lnTo>
                  <a:lnTo>
                    <a:pt x="149835" y="2687021"/>
                  </a:lnTo>
                  <a:lnTo>
                    <a:pt x="208363" y="2438013"/>
                  </a:lnTo>
                  <a:lnTo>
                    <a:pt x="264549" y="2192642"/>
                  </a:lnTo>
                  <a:lnTo>
                    <a:pt x="316049" y="1946128"/>
                  </a:lnTo>
                  <a:lnTo>
                    <a:pt x="358198" y="1700758"/>
                  </a:lnTo>
                  <a:lnTo>
                    <a:pt x="386291" y="1456738"/>
                  </a:lnTo>
                  <a:lnTo>
                    <a:pt x="398004" y="1211367"/>
                  </a:lnTo>
                  <a:lnTo>
                    <a:pt x="386291" y="968595"/>
                  </a:lnTo>
                  <a:lnTo>
                    <a:pt x="351170" y="727070"/>
                  </a:lnTo>
                  <a:lnTo>
                    <a:pt x="283271" y="486791"/>
                  </a:lnTo>
                  <a:lnTo>
                    <a:pt x="184955" y="245266"/>
                  </a:lnTo>
                  <a:lnTo>
                    <a:pt x="44472" y="6235"/>
                  </a:lnTo>
                  <a:close/>
                </a:path>
              </a:pathLst>
            </a:custGeom>
            <a:ln w="31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948432" y="1960626"/>
            <a:ext cx="3303270" cy="334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6720" indent="-414655">
              <a:lnSpc>
                <a:spcPct val="100000"/>
              </a:lnSpc>
              <a:spcBef>
                <a:spcPts val="105"/>
              </a:spcBef>
              <a:buSzPct val="160000"/>
              <a:buFont typeface="Microsoft Sans Serif"/>
              <a:buChar char="•"/>
              <a:tabLst>
                <a:tab pos="426720" algn="l"/>
                <a:tab pos="427355" algn="l"/>
              </a:tabLst>
            </a:pPr>
            <a:r>
              <a:rPr sz="2000" dirty="0">
                <a:latin typeface="Calibri"/>
                <a:cs typeface="Calibri"/>
              </a:rPr>
              <a:t>ДИКИЙ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ЭНТУЗИАЗМ</a:t>
            </a:r>
            <a:endParaRPr sz="2000">
              <a:latin typeface="Calibri"/>
              <a:cs typeface="Calibri"/>
            </a:endParaRPr>
          </a:p>
          <a:p>
            <a:pPr marL="391795" indent="-379730">
              <a:lnSpc>
                <a:spcPct val="100000"/>
              </a:lnSpc>
              <a:spcBef>
                <a:spcPts val="2880"/>
              </a:spcBef>
              <a:buFont typeface="Microsoft Sans Serif"/>
              <a:buChar char="•"/>
              <a:tabLst>
                <a:tab pos="391795" algn="l"/>
                <a:tab pos="392430" algn="l"/>
              </a:tabLst>
            </a:pPr>
            <a:r>
              <a:rPr sz="2000" spc="-10" dirty="0">
                <a:latin typeface="Calibri"/>
                <a:cs typeface="Calibri"/>
              </a:rPr>
              <a:t>РАЗОЧАРОВАНИЕ</a:t>
            </a:r>
            <a:endParaRPr sz="2000">
              <a:latin typeface="Calibri"/>
              <a:cs typeface="Calibri"/>
            </a:endParaRPr>
          </a:p>
          <a:p>
            <a:pPr marL="391795" indent="-379730">
              <a:lnSpc>
                <a:spcPct val="100000"/>
              </a:lnSpc>
              <a:spcBef>
                <a:spcPts val="1605"/>
              </a:spcBef>
              <a:buFont typeface="Microsoft Sans Serif"/>
              <a:buChar char="•"/>
              <a:tabLst>
                <a:tab pos="391795" algn="l"/>
                <a:tab pos="392430" algn="l"/>
              </a:tabLst>
            </a:pPr>
            <a:r>
              <a:rPr sz="2000" spc="-10" dirty="0">
                <a:latin typeface="Calibri"/>
                <a:cs typeface="Calibri"/>
              </a:rPr>
              <a:t>ПОЛНОЕ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РАЗОЧАРОВАНИЕ</a:t>
            </a:r>
            <a:endParaRPr sz="2000">
              <a:latin typeface="Calibri"/>
              <a:cs typeface="Calibri"/>
            </a:endParaRPr>
          </a:p>
          <a:p>
            <a:pPr marL="391795" indent="-379730">
              <a:lnSpc>
                <a:spcPct val="100000"/>
              </a:lnSpc>
              <a:spcBef>
                <a:spcPts val="1610"/>
              </a:spcBef>
              <a:buFont typeface="Microsoft Sans Serif"/>
              <a:buChar char="•"/>
              <a:tabLst>
                <a:tab pos="391795" algn="l"/>
                <a:tab pos="392430" algn="l"/>
              </a:tabLst>
            </a:pPr>
            <a:r>
              <a:rPr sz="2000" dirty="0">
                <a:latin typeface="Calibri"/>
                <a:cs typeface="Calibri"/>
              </a:rPr>
              <a:t>ПОИСК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ВИНОВАТОГО</a:t>
            </a:r>
            <a:endParaRPr sz="2000">
              <a:latin typeface="Calibri"/>
              <a:cs typeface="Calibri"/>
            </a:endParaRPr>
          </a:p>
          <a:p>
            <a:pPr marL="391795" indent="-379730">
              <a:lnSpc>
                <a:spcPct val="100000"/>
              </a:lnSpc>
              <a:spcBef>
                <a:spcPts val="1610"/>
              </a:spcBef>
              <a:buFont typeface="Microsoft Sans Serif"/>
              <a:buChar char="•"/>
              <a:tabLst>
                <a:tab pos="391795" algn="l"/>
                <a:tab pos="392430" algn="l"/>
              </a:tabLst>
            </a:pPr>
            <a:r>
              <a:rPr sz="2000" dirty="0">
                <a:latin typeface="Calibri"/>
                <a:cs typeface="Calibri"/>
              </a:rPr>
              <a:t>НАКАЗАНИЕ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НЕВИНОВНЫХ</a:t>
            </a:r>
            <a:endParaRPr sz="2000">
              <a:latin typeface="Calibri"/>
              <a:cs typeface="Calibri"/>
            </a:endParaRPr>
          </a:p>
          <a:p>
            <a:pPr marL="335280" marR="29209" indent="-323215">
              <a:lnSpc>
                <a:spcPct val="100000"/>
              </a:lnSpc>
              <a:spcBef>
                <a:spcPts val="1610"/>
              </a:spcBef>
              <a:buFont typeface="Microsoft Sans Serif"/>
              <a:buChar char="•"/>
              <a:tabLst>
                <a:tab pos="335280" algn="l"/>
                <a:tab pos="335915" algn="l"/>
              </a:tabLst>
            </a:pPr>
            <a:r>
              <a:rPr sz="2000" spc="-15" dirty="0">
                <a:latin typeface="Calibri"/>
                <a:cs typeface="Calibri"/>
              </a:rPr>
              <a:t>НАГРАЖДЕНИЕ </a:t>
            </a:r>
            <a:r>
              <a:rPr sz="2000" spc="-5" dirty="0">
                <a:latin typeface="Calibri"/>
                <a:cs typeface="Calibri"/>
              </a:rPr>
              <a:t>ТЕХ, </a:t>
            </a:r>
            <a:r>
              <a:rPr sz="2000" spc="-30" dirty="0">
                <a:latin typeface="Calibri"/>
                <a:cs typeface="Calibri"/>
              </a:rPr>
              <a:t>КТО </a:t>
            </a:r>
            <a:r>
              <a:rPr sz="2000" spc="-5" dirty="0">
                <a:latin typeface="Calibri"/>
                <a:cs typeface="Calibri"/>
              </a:rPr>
              <a:t>НЕ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УЧАСТВОВАЛ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0963" y="142748"/>
            <a:ext cx="1903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1F487C"/>
                </a:solidFill>
                <a:latin typeface="Arial"/>
                <a:cs typeface="Arial"/>
              </a:rPr>
              <a:t>П</a:t>
            </a:r>
            <a:r>
              <a:rPr b="1" spc="-20" dirty="0">
                <a:solidFill>
                  <a:srgbClr val="1F487C"/>
                </a:solidFill>
                <a:latin typeface="Arial"/>
                <a:cs typeface="Arial"/>
              </a:rPr>
              <a:t>р</a:t>
            </a:r>
            <a:r>
              <a:rPr b="1" spc="-5" dirty="0">
                <a:solidFill>
                  <a:srgbClr val="1F487C"/>
                </a:solidFill>
                <a:latin typeface="Arial"/>
                <a:cs typeface="Arial"/>
              </a:rPr>
              <a:t>о</a:t>
            </a:r>
            <a:r>
              <a:rPr b="1" spc="-80" dirty="0">
                <a:solidFill>
                  <a:srgbClr val="1F487C"/>
                </a:solidFill>
                <a:latin typeface="Arial"/>
                <a:cs typeface="Arial"/>
              </a:rPr>
              <a:t>б</a:t>
            </a:r>
            <a:r>
              <a:rPr b="1" spc="-45" dirty="0">
                <a:solidFill>
                  <a:srgbClr val="1F487C"/>
                </a:solidFill>
                <a:latin typeface="Arial"/>
                <a:cs typeface="Arial"/>
              </a:rPr>
              <a:t>л</a:t>
            </a:r>
            <a:r>
              <a:rPr b="1" spc="-40" dirty="0">
                <a:solidFill>
                  <a:srgbClr val="1F487C"/>
                </a:solidFill>
                <a:latin typeface="Arial"/>
                <a:cs typeface="Arial"/>
              </a:rPr>
              <a:t>е</a:t>
            </a:r>
            <a:r>
              <a:rPr b="1" spc="-5" dirty="0">
                <a:solidFill>
                  <a:srgbClr val="1F487C"/>
                </a:solidFill>
                <a:latin typeface="Arial"/>
                <a:cs typeface="Arial"/>
              </a:rPr>
              <a:t>мы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3500" y="5180076"/>
            <a:ext cx="3724655" cy="914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68873" y="5335016"/>
            <a:ext cx="30302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СНИЖЕНИЕ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spc="-55" dirty="0">
                <a:latin typeface="Times New Roman"/>
                <a:cs typeface="Times New Roman"/>
              </a:rPr>
              <a:t>КАЧЕСТВА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latin typeface="Times New Roman"/>
                <a:cs typeface="Times New Roman"/>
              </a:rPr>
              <a:t>выполненных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работ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0476" y="3451859"/>
            <a:ext cx="3363468" cy="84581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67325" y="3724147"/>
            <a:ext cx="192658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latin typeface="Times New Roman"/>
                <a:cs typeface="Times New Roman"/>
              </a:rPr>
              <a:t>Конфликт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целей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28615" y="4317491"/>
            <a:ext cx="3363467" cy="84429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623686" y="4588205"/>
            <a:ext cx="19335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СРЫВ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СРОКОВ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2519" y="4317491"/>
            <a:ext cx="3653028" cy="84429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401317" y="4436109"/>
            <a:ext cx="303149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60" dirty="0">
                <a:latin typeface="Times New Roman"/>
                <a:cs typeface="Times New Roman"/>
              </a:rPr>
              <a:t>ПЕРЕРАСХОД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latin typeface="Times New Roman"/>
                <a:cs typeface="Times New Roman"/>
              </a:rPr>
              <a:t>запланированных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средств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12364" y="2516123"/>
            <a:ext cx="3363467" cy="91592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419347" y="2671318"/>
            <a:ext cx="230568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825" marR="5080" indent="-1117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НЕД</a:t>
            </a:r>
            <a:r>
              <a:rPr sz="2000" b="1" spc="20" dirty="0">
                <a:latin typeface="Times New Roman"/>
                <a:cs typeface="Times New Roman"/>
              </a:rPr>
              <a:t>О</a:t>
            </a:r>
            <a:r>
              <a:rPr sz="2000" b="1" spc="-5" dirty="0">
                <a:latin typeface="Times New Roman"/>
                <a:cs typeface="Times New Roman"/>
              </a:rPr>
              <a:t>СТИЖЕН</a:t>
            </a:r>
            <a:r>
              <a:rPr sz="2000" b="1" spc="-20" dirty="0">
                <a:latin typeface="Times New Roman"/>
                <a:cs typeface="Times New Roman"/>
              </a:rPr>
              <a:t>И</a:t>
            </a:r>
            <a:r>
              <a:rPr sz="2000" b="1" dirty="0">
                <a:latin typeface="Times New Roman"/>
                <a:cs typeface="Times New Roman"/>
              </a:rPr>
              <a:t>Е  </a:t>
            </a:r>
            <a:r>
              <a:rPr sz="2000" b="1" spc="-10" dirty="0">
                <a:latin typeface="Times New Roman"/>
                <a:cs typeface="Times New Roman"/>
              </a:rPr>
              <a:t>ЦЕЛИ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ПРОЕКТА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5672" y="3451859"/>
            <a:ext cx="3363467" cy="84429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668017" y="3570859"/>
            <a:ext cx="235267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0"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Невыполнение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spc="-15" dirty="0">
                <a:latin typeface="Times New Roman"/>
                <a:cs typeface="Times New Roman"/>
              </a:rPr>
              <a:t>условий</a:t>
            </a:r>
            <a:r>
              <a:rPr sz="2000" b="1" spc="-9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контрактов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6111" y="5180076"/>
            <a:ext cx="4084320" cy="91592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218387" y="5488330"/>
            <a:ext cx="33953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Несвоевременная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отчетность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262884" y="894588"/>
            <a:ext cx="2331720" cy="965200"/>
            <a:chOff x="3262884" y="894588"/>
            <a:chExt cx="2331720" cy="965200"/>
          </a:xfrm>
        </p:grpSpPr>
        <p:sp>
          <p:nvSpPr>
            <p:cNvPr id="18" name="object 18"/>
            <p:cNvSpPr/>
            <p:nvPr/>
          </p:nvSpPr>
          <p:spPr>
            <a:xfrm>
              <a:off x="3277362" y="909066"/>
              <a:ext cx="2303145" cy="935990"/>
            </a:xfrm>
            <a:custGeom>
              <a:avLst/>
              <a:gdLst/>
              <a:ahLst/>
              <a:cxnLst/>
              <a:rect l="l" t="t" r="r" b="b"/>
              <a:pathLst>
                <a:path w="2303145" h="935989">
                  <a:moveTo>
                    <a:pt x="1727073" y="0"/>
                  </a:moveTo>
                  <a:lnTo>
                    <a:pt x="575690" y="0"/>
                  </a:lnTo>
                  <a:lnTo>
                    <a:pt x="575690" y="701801"/>
                  </a:lnTo>
                  <a:lnTo>
                    <a:pt x="0" y="701801"/>
                  </a:lnTo>
                  <a:lnTo>
                    <a:pt x="1151382" y="935736"/>
                  </a:lnTo>
                  <a:lnTo>
                    <a:pt x="2302764" y="701801"/>
                  </a:lnTo>
                  <a:lnTo>
                    <a:pt x="1727073" y="701801"/>
                  </a:lnTo>
                  <a:lnTo>
                    <a:pt x="17270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77362" y="909066"/>
              <a:ext cx="2303145" cy="935990"/>
            </a:xfrm>
            <a:custGeom>
              <a:avLst/>
              <a:gdLst/>
              <a:ahLst/>
              <a:cxnLst/>
              <a:rect l="l" t="t" r="r" b="b"/>
              <a:pathLst>
                <a:path w="2303145" h="935989">
                  <a:moveTo>
                    <a:pt x="0" y="701801"/>
                  </a:moveTo>
                  <a:lnTo>
                    <a:pt x="575690" y="701801"/>
                  </a:lnTo>
                  <a:lnTo>
                    <a:pt x="575690" y="0"/>
                  </a:lnTo>
                  <a:lnTo>
                    <a:pt x="1727073" y="0"/>
                  </a:lnTo>
                  <a:lnTo>
                    <a:pt x="1727073" y="701801"/>
                  </a:lnTo>
                  <a:lnTo>
                    <a:pt x="2302764" y="701801"/>
                  </a:lnTo>
                  <a:lnTo>
                    <a:pt x="1151382" y="935736"/>
                  </a:lnTo>
                  <a:lnTo>
                    <a:pt x="0" y="701801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5657" y="142748"/>
            <a:ext cx="2973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1F487C"/>
                </a:solidFill>
                <a:latin typeface="Arial"/>
                <a:cs typeface="Arial"/>
              </a:rPr>
              <a:t>Причины</a:t>
            </a:r>
            <a:r>
              <a:rPr b="1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b="1" spc="-40" dirty="0">
                <a:solidFill>
                  <a:srgbClr val="1F487C"/>
                </a:solidFill>
                <a:latin typeface="Arial"/>
                <a:cs typeface="Arial"/>
              </a:rPr>
              <a:t>неудач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3352" y="1218438"/>
            <a:ext cx="6929755" cy="39033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Times New Roman"/>
                <a:cs typeface="Times New Roman"/>
              </a:rPr>
              <a:t>Недостаток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ресурсов</a:t>
            </a:r>
            <a:endParaRPr sz="24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545465" algn="l"/>
                <a:tab pos="546100" algn="l"/>
              </a:tabLst>
            </a:pPr>
            <a:r>
              <a:rPr sz="2400" dirty="0">
                <a:latin typeface="Times New Roman"/>
                <a:cs typeface="Times New Roman"/>
              </a:rPr>
              <a:t>Нереальные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сроки</a:t>
            </a:r>
            <a:endParaRPr sz="24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545465" algn="l"/>
                <a:tab pos="546100" algn="l"/>
              </a:tabLst>
            </a:pPr>
            <a:r>
              <a:rPr sz="2400" spc="-5" dirty="0">
                <a:latin typeface="Times New Roman"/>
                <a:cs typeface="Times New Roman"/>
              </a:rPr>
              <a:t>Ошибки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формулирования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целей</a:t>
            </a:r>
            <a:endParaRPr sz="24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545465" algn="l"/>
                <a:tab pos="546100" algn="l"/>
              </a:tabLst>
            </a:pPr>
            <a:r>
              <a:rPr sz="2400" dirty="0">
                <a:latin typeface="Times New Roman"/>
                <a:cs typeface="Times New Roman"/>
              </a:rPr>
              <a:t>Несплоченность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команды</a:t>
            </a:r>
            <a:r>
              <a:rPr sz="2400" spc="-5" dirty="0">
                <a:latin typeface="Times New Roman"/>
                <a:cs typeface="Times New Roman"/>
              </a:rPr>
              <a:t> проекта</a:t>
            </a:r>
            <a:endParaRPr sz="24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545465" algn="l"/>
                <a:tab pos="546100" algn="l"/>
              </a:tabLst>
            </a:pPr>
            <a:r>
              <a:rPr sz="2400" spc="-15" dirty="0">
                <a:latin typeface="Times New Roman"/>
                <a:cs typeface="Times New Roman"/>
              </a:rPr>
              <a:t>Недостаточно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детальное </a:t>
            </a:r>
            <a:r>
              <a:rPr sz="2400" spc="-10" dirty="0">
                <a:latin typeface="Times New Roman"/>
                <a:cs typeface="Times New Roman"/>
              </a:rPr>
              <a:t>планирование</a:t>
            </a:r>
            <a:endParaRPr sz="24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545465" algn="l"/>
                <a:tab pos="546100" algn="l"/>
              </a:tabLst>
            </a:pPr>
            <a:r>
              <a:rPr sz="2400" spc="-5" dirty="0">
                <a:latin typeface="Times New Roman"/>
                <a:cs typeface="Times New Roman"/>
              </a:rPr>
              <a:t>Неэффективное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взаимодействие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внутри</a:t>
            </a:r>
            <a:r>
              <a:rPr sz="2400" spc="-5" dirty="0">
                <a:latin typeface="Times New Roman"/>
                <a:cs typeface="Times New Roman"/>
              </a:rPr>
              <a:t> проекта</a:t>
            </a:r>
            <a:endParaRPr sz="24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545465" algn="l"/>
                <a:tab pos="546100" algn="l"/>
              </a:tabLst>
            </a:pPr>
            <a:r>
              <a:rPr sz="2400" spc="-10" dirty="0">
                <a:latin typeface="Times New Roman"/>
                <a:cs typeface="Times New Roman"/>
              </a:rPr>
              <a:t>Изменение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целей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ходе</a:t>
            </a:r>
            <a:r>
              <a:rPr sz="2400" spc="-5" dirty="0">
                <a:latin typeface="Times New Roman"/>
                <a:cs typeface="Times New Roman"/>
              </a:rPr>
              <a:t> проекта</a:t>
            </a:r>
            <a:endParaRPr sz="24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575"/>
              </a:spcBef>
              <a:buFont typeface="Times New Roman"/>
              <a:buAutoNum type="arabicPeriod"/>
              <a:tabLst>
                <a:tab pos="545465" algn="l"/>
                <a:tab pos="546100" algn="l"/>
              </a:tabLst>
            </a:pPr>
            <a:r>
              <a:rPr dirty="0"/>
              <a:t>	</a:t>
            </a:r>
            <a:r>
              <a:rPr sz="2400" spc="-30" dirty="0">
                <a:latin typeface="Times New Roman"/>
                <a:cs typeface="Times New Roman"/>
              </a:rPr>
              <a:t>Конфликты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между </a:t>
            </a:r>
            <a:r>
              <a:rPr sz="2400" spc="-5" dirty="0">
                <a:latin typeface="Times New Roman"/>
                <a:cs typeface="Times New Roman"/>
              </a:rPr>
              <a:t>целями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проекта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5" dirty="0">
                <a:latin typeface="Times New Roman"/>
                <a:cs typeface="Times New Roman"/>
              </a:rPr>
              <a:t> интересами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подразделений</a:t>
            </a:r>
            <a:r>
              <a:rPr sz="2400" dirty="0">
                <a:latin typeface="Times New Roman"/>
                <a:cs typeface="Times New Roman"/>
              </a:rPr>
              <a:t> организации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4751" y="142748"/>
            <a:ext cx="5292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solidFill>
                  <a:srgbClr val="1F487C"/>
                </a:solidFill>
                <a:latin typeface="Arial"/>
                <a:cs typeface="Arial"/>
              </a:rPr>
              <a:t>Факторы,</a:t>
            </a:r>
            <a:r>
              <a:rPr b="1" spc="4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b="1" spc="-15" dirty="0">
                <a:solidFill>
                  <a:srgbClr val="1F487C"/>
                </a:solidFill>
                <a:latin typeface="Arial"/>
                <a:cs typeface="Arial"/>
              </a:rPr>
              <a:t>влияющие</a:t>
            </a:r>
            <a:r>
              <a:rPr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1F487C"/>
                </a:solidFill>
                <a:latin typeface="Arial"/>
                <a:cs typeface="Arial"/>
              </a:rPr>
              <a:t>на</a:t>
            </a:r>
            <a:r>
              <a:rPr b="1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b="1" spc="-35" dirty="0">
                <a:solidFill>
                  <a:srgbClr val="1F487C"/>
                </a:solidFill>
                <a:latin typeface="Arial"/>
                <a:cs typeface="Arial"/>
              </a:rPr>
              <a:t>успех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967" y="1066038"/>
            <a:ext cx="6374130" cy="397700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508000" indent="-495934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07365" algn="l"/>
                <a:tab pos="508634" algn="l"/>
              </a:tabLst>
            </a:pPr>
            <a:r>
              <a:rPr sz="2400" spc="-5" dirty="0">
                <a:latin typeface="Calibri"/>
                <a:cs typeface="Calibri"/>
              </a:rPr>
              <a:t>Миссия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проекта</a:t>
            </a:r>
            <a:endParaRPr sz="2400">
              <a:latin typeface="Calibri"/>
              <a:cs typeface="Calibri"/>
            </a:endParaRPr>
          </a:p>
          <a:p>
            <a:pPr marL="508000" indent="-495934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507365" algn="l"/>
                <a:tab pos="508634" algn="l"/>
              </a:tabLst>
            </a:pPr>
            <a:r>
              <a:rPr sz="2400" spc="-10" dirty="0">
                <a:latin typeface="Calibri"/>
                <a:cs typeface="Calibri"/>
              </a:rPr>
              <a:t>Поддержка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со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стороны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высшего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руководства</a:t>
            </a:r>
            <a:endParaRPr sz="2400">
              <a:latin typeface="Calibri"/>
              <a:cs typeface="Calibri"/>
            </a:endParaRPr>
          </a:p>
          <a:p>
            <a:pPr marL="508000" indent="-495934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507365" algn="l"/>
                <a:tab pos="508634" algn="l"/>
              </a:tabLst>
            </a:pPr>
            <a:r>
              <a:rPr sz="2400" spc="-5" dirty="0">
                <a:latin typeface="Calibri"/>
                <a:cs typeface="Calibri"/>
              </a:rPr>
              <a:t>Наличие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четких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планов</a:t>
            </a:r>
            <a:endParaRPr sz="2400">
              <a:latin typeface="Calibri"/>
              <a:cs typeface="Calibri"/>
            </a:endParaRPr>
          </a:p>
          <a:p>
            <a:pPr marL="508000" indent="-495934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507365" algn="l"/>
                <a:tab pos="508634" algn="l"/>
              </a:tabLst>
            </a:pPr>
            <a:r>
              <a:rPr sz="2400" spc="-10" dirty="0">
                <a:latin typeface="Calibri"/>
                <a:cs typeface="Calibri"/>
              </a:rPr>
              <a:t>Взаимодействие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Заказчиком</a:t>
            </a:r>
            <a:endParaRPr sz="2400">
              <a:latin typeface="Calibri"/>
              <a:cs typeface="Calibri"/>
            </a:endParaRPr>
          </a:p>
          <a:p>
            <a:pPr marL="508000" indent="-495934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507365" algn="l"/>
                <a:tab pos="508634" algn="l"/>
              </a:tabLst>
            </a:pPr>
            <a:r>
              <a:rPr sz="2400" spc="-15" dirty="0">
                <a:latin typeface="Calibri"/>
                <a:cs typeface="Calibri"/>
              </a:rPr>
              <a:t>Учет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требований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пользователей</a:t>
            </a:r>
            <a:endParaRPr sz="2400">
              <a:latin typeface="Calibri"/>
              <a:cs typeface="Calibri"/>
            </a:endParaRPr>
          </a:p>
          <a:p>
            <a:pPr marL="508000" indent="-495934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507365" algn="l"/>
                <a:tab pos="508634" algn="l"/>
              </a:tabLst>
            </a:pPr>
            <a:r>
              <a:rPr sz="2400" spc="-5" dirty="0">
                <a:latin typeface="Calibri"/>
                <a:cs typeface="Calibri"/>
              </a:rPr>
              <a:t>Наличие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необходимых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технологий</a:t>
            </a:r>
            <a:endParaRPr sz="2400">
              <a:latin typeface="Calibri"/>
              <a:cs typeface="Calibri"/>
            </a:endParaRPr>
          </a:p>
          <a:p>
            <a:pPr marL="508000" indent="-495934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507365" algn="l"/>
                <a:tab pos="508634" algn="l"/>
              </a:tabLst>
            </a:pPr>
            <a:r>
              <a:rPr sz="2400" spc="-5" dirty="0">
                <a:latin typeface="Calibri"/>
                <a:cs typeface="Calibri"/>
              </a:rPr>
              <a:t>Наличие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исполнителей</a:t>
            </a:r>
            <a:endParaRPr sz="2400">
              <a:latin typeface="Calibri"/>
              <a:cs typeface="Calibri"/>
            </a:endParaRPr>
          </a:p>
          <a:p>
            <a:pPr marL="508000" indent="-495934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507365" algn="l"/>
                <a:tab pos="508634" algn="l"/>
              </a:tabLst>
            </a:pPr>
            <a:r>
              <a:rPr sz="2400" dirty="0">
                <a:latin typeface="Calibri"/>
                <a:cs typeface="Calibri"/>
              </a:rPr>
              <a:t>Эффективная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система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контроля</a:t>
            </a:r>
            <a:endParaRPr sz="2400">
              <a:latin typeface="Calibri"/>
              <a:cs typeface="Calibri"/>
            </a:endParaRPr>
          </a:p>
          <a:p>
            <a:pPr marL="508000" indent="-495934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507365" algn="l"/>
                <a:tab pos="508634" algn="l"/>
              </a:tabLst>
            </a:pPr>
            <a:r>
              <a:rPr sz="2400" dirty="0">
                <a:latin typeface="Calibri"/>
                <a:cs typeface="Calibri"/>
              </a:rPr>
              <a:t>Эффективные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коммуникации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5967" y="5090286"/>
            <a:ext cx="3646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10.</a:t>
            </a:r>
            <a:r>
              <a:rPr sz="2400" spc="2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Разрешение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трудностей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96757" y="1927986"/>
            <a:ext cx="360680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С </a:t>
            </a:r>
            <a:r>
              <a:rPr sz="2800" b="1" spc="-6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И </a:t>
            </a:r>
            <a:r>
              <a:rPr sz="2800" b="1" spc="-6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С </a:t>
            </a:r>
            <a:r>
              <a:rPr sz="2800" b="1" spc="-6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Т </a:t>
            </a:r>
            <a:r>
              <a:rPr sz="2800" b="1" spc="-6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Е </a:t>
            </a:r>
            <a:r>
              <a:rPr sz="2800" b="1" spc="-6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М  А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231380" y="3101339"/>
            <a:ext cx="646430" cy="658495"/>
            <a:chOff x="7231380" y="3101339"/>
            <a:chExt cx="646430" cy="658495"/>
          </a:xfrm>
        </p:grpSpPr>
        <p:sp>
          <p:nvSpPr>
            <p:cNvPr id="7" name="object 7"/>
            <p:cNvSpPr/>
            <p:nvPr/>
          </p:nvSpPr>
          <p:spPr>
            <a:xfrm>
              <a:off x="7235952" y="3105911"/>
              <a:ext cx="637540" cy="649605"/>
            </a:xfrm>
            <a:custGeom>
              <a:avLst/>
              <a:gdLst/>
              <a:ahLst/>
              <a:cxnLst/>
              <a:rect l="l" t="t" r="r" b="b"/>
              <a:pathLst>
                <a:path w="637540" h="649604">
                  <a:moveTo>
                    <a:pt x="318516" y="0"/>
                  </a:moveTo>
                  <a:lnTo>
                    <a:pt x="318516" y="649224"/>
                  </a:lnTo>
                  <a:lnTo>
                    <a:pt x="637031" y="324612"/>
                  </a:lnTo>
                  <a:lnTo>
                    <a:pt x="318516" y="0"/>
                  </a:lnTo>
                  <a:close/>
                </a:path>
                <a:path w="637540" h="649604">
                  <a:moveTo>
                    <a:pt x="318516" y="162305"/>
                  </a:moveTo>
                  <a:lnTo>
                    <a:pt x="0" y="162305"/>
                  </a:lnTo>
                  <a:lnTo>
                    <a:pt x="0" y="486917"/>
                  </a:lnTo>
                  <a:lnTo>
                    <a:pt x="318516" y="486917"/>
                  </a:lnTo>
                  <a:lnTo>
                    <a:pt x="318516" y="16230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35952" y="3105911"/>
              <a:ext cx="637540" cy="649605"/>
            </a:xfrm>
            <a:custGeom>
              <a:avLst/>
              <a:gdLst/>
              <a:ahLst/>
              <a:cxnLst/>
              <a:rect l="l" t="t" r="r" b="b"/>
              <a:pathLst>
                <a:path w="637540" h="649604">
                  <a:moveTo>
                    <a:pt x="0" y="162305"/>
                  </a:moveTo>
                  <a:lnTo>
                    <a:pt x="318516" y="162305"/>
                  </a:lnTo>
                  <a:lnTo>
                    <a:pt x="318516" y="0"/>
                  </a:lnTo>
                </a:path>
                <a:path w="637540" h="649604">
                  <a:moveTo>
                    <a:pt x="318516" y="649224"/>
                  </a:moveTo>
                  <a:lnTo>
                    <a:pt x="318516" y="486917"/>
                  </a:lnTo>
                  <a:lnTo>
                    <a:pt x="0" y="486917"/>
                  </a:lnTo>
                  <a:lnTo>
                    <a:pt x="0" y="162305"/>
                  </a:lnTo>
                </a:path>
                <a:path w="637540" h="649604">
                  <a:moveTo>
                    <a:pt x="318516" y="0"/>
                  </a:moveTo>
                  <a:lnTo>
                    <a:pt x="637031" y="324612"/>
                  </a:lnTo>
                  <a:lnTo>
                    <a:pt x="318516" y="649224"/>
                  </a:lnTo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35952" y="3105911"/>
              <a:ext cx="637540" cy="649605"/>
            </a:xfrm>
            <a:custGeom>
              <a:avLst/>
              <a:gdLst/>
              <a:ahLst/>
              <a:cxnLst/>
              <a:rect l="l" t="t" r="r" b="b"/>
              <a:pathLst>
                <a:path w="637540" h="649604">
                  <a:moveTo>
                    <a:pt x="318516" y="0"/>
                  </a:moveTo>
                  <a:lnTo>
                    <a:pt x="318516" y="162305"/>
                  </a:lnTo>
                  <a:lnTo>
                    <a:pt x="0" y="162305"/>
                  </a:lnTo>
                  <a:lnTo>
                    <a:pt x="0" y="486917"/>
                  </a:lnTo>
                  <a:lnTo>
                    <a:pt x="318516" y="486917"/>
                  </a:lnTo>
                  <a:lnTo>
                    <a:pt x="318516" y="649224"/>
                  </a:lnTo>
                  <a:lnTo>
                    <a:pt x="637031" y="324612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35952" y="3105911"/>
              <a:ext cx="637540" cy="649605"/>
            </a:xfrm>
            <a:custGeom>
              <a:avLst/>
              <a:gdLst/>
              <a:ahLst/>
              <a:cxnLst/>
              <a:rect l="l" t="t" r="r" b="b"/>
              <a:pathLst>
                <a:path w="637540" h="649604">
                  <a:moveTo>
                    <a:pt x="0" y="162305"/>
                  </a:moveTo>
                  <a:lnTo>
                    <a:pt x="318516" y="162305"/>
                  </a:lnTo>
                  <a:lnTo>
                    <a:pt x="318516" y="0"/>
                  </a:lnTo>
                  <a:lnTo>
                    <a:pt x="637031" y="324612"/>
                  </a:lnTo>
                  <a:lnTo>
                    <a:pt x="318516" y="649224"/>
                  </a:lnTo>
                  <a:lnTo>
                    <a:pt x="318516" y="486917"/>
                  </a:lnTo>
                  <a:lnTo>
                    <a:pt x="0" y="486917"/>
                  </a:lnTo>
                  <a:lnTo>
                    <a:pt x="0" y="162305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069835" y="6088379"/>
            <a:ext cx="643255" cy="558165"/>
            <a:chOff x="7069835" y="6088379"/>
            <a:chExt cx="643255" cy="558165"/>
          </a:xfrm>
        </p:grpSpPr>
        <p:sp>
          <p:nvSpPr>
            <p:cNvPr id="12" name="object 12"/>
            <p:cNvSpPr/>
            <p:nvPr/>
          </p:nvSpPr>
          <p:spPr>
            <a:xfrm>
              <a:off x="7074407" y="6092951"/>
              <a:ext cx="634365" cy="548640"/>
            </a:xfrm>
            <a:custGeom>
              <a:avLst/>
              <a:gdLst/>
              <a:ahLst/>
              <a:cxnLst/>
              <a:rect l="l" t="t" r="r" b="b"/>
              <a:pathLst>
                <a:path w="634365" h="548640">
                  <a:moveTo>
                    <a:pt x="316992" y="0"/>
                  </a:moveTo>
                  <a:lnTo>
                    <a:pt x="242189" y="209562"/>
                  </a:lnTo>
                  <a:lnTo>
                    <a:pt x="0" y="209562"/>
                  </a:lnTo>
                  <a:lnTo>
                    <a:pt x="195961" y="339077"/>
                  </a:lnTo>
                  <a:lnTo>
                    <a:pt x="121031" y="548640"/>
                  </a:lnTo>
                  <a:lnTo>
                    <a:pt x="316992" y="419125"/>
                  </a:lnTo>
                  <a:lnTo>
                    <a:pt x="512952" y="548640"/>
                  </a:lnTo>
                  <a:lnTo>
                    <a:pt x="438023" y="339077"/>
                  </a:lnTo>
                  <a:lnTo>
                    <a:pt x="633984" y="209562"/>
                  </a:lnTo>
                  <a:lnTo>
                    <a:pt x="391795" y="209562"/>
                  </a:lnTo>
                  <a:lnTo>
                    <a:pt x="316992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74407" y="6092951"/>
              <a:ext cx="634365" cy="548640"/>
            </a:xfrm>
            <a:custGeom>
              <a:avLst/>
              <a:gdLst/>
              <a:ahLst/>
              <a:cxnLst/>
              <a:rect l="l" t="t" r="r" b="b"/>
              <a:pathLst>
                <a:path w="634365" h="548640">
                  <a:moveTo>
                    <a:pt x="0" y="209562"/>
                  </a:moveTo>
                  <a:lnTo>
                    <a:pt x="242189" y="209562"/>
                  </a:lnTo>
                  <a:lnTo>
                    <a:pt x="316992" y="0"/>
                  </a:lnTo>
                  <a:lnTo>
                    <a:pt x="391795" y="209562"/>
                  </a:lnTo>
                  <a:lnTo>
                    <a:pt x="633984" y="209562"/>
                  </a:lnTo>
                  <a:lnTo>
                    <a:pt x="438023" y="339077"/>
                  </a:lnTo>
                  <a:lnTo>
                    <a:pt x="512952" y="548640"/>
                  </a:lnTo>
                  <a:lnTo>
                    <a:pt x="316992" y="419125"/>
                  </a:lnTo>
                  <a:lnTo>
                    <a:pt x="121031" y="548640"/>
                  </a:lnTo>
                  <a:lnTo>
                    <a:pt x="195961" y="339077"/>
                  </a:lnTo>
                  <a:lnTo>
                    <a:pt x="0" y="20956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1738" y="1920316"/>
            <a:ext cx="7423784" cy="1153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8330" marR="5080" indent="-596265">
              <a:lnSpc>
                <a:spcPct val="100000"/>
              </a:lnSpc>
              <a:spcBef>
                <a:spcPts val="95"/>
              </a:spcBef>
            </a:pPr>
            <a:r>
              <a:rPr sz="3700" spc="-5" dirty="0">
                <a:solidFill>
                  <a:srgbClr val="006FC0"/>
                </a:solidFill>
                <a:latin typeface="Arial Black"/>
                <a:cs typeface="Arial Black"/>
              </a:rPr>
              <a:t>Подходы к </a:t>
            </a:r>
            <a:r>
              <a:rPr sz="3700" spc="-10" dirty="0">
                <a:solidFill>
                  <a:srgbClr val="006FC0"/>
                </a:solidFill>
                <a:latin typeface="Arial Black"/>
                <a:cs typeface="Arial Black"/>
              </a:rPr>
              <a:t>систематизации </a:t>
            </a:r>
            <a:r>
              <a:rPr sz="3700" spc="-1220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3700" spc="-5" dirty="0">
                <a:solidFill>
                  <a:srgbClr val="006FC0"/>
                </a:solidFill>
                <a:latin typeface="Arial Black"/>
                <a:cs typeface="Arial Black"/>
              </a:rPr>
              <a:t>проектной</a:t>
            </a:r>
            <a:r>
              <a:rPr sz="3700" spc="-30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3700" spc="-10" dirty="0">
                <a:solidFill>
                  <a:srgbClr val="006FC0"/>
                </a:solidFill>
                <a:latin typeface="Arial Black"/>
                <a:cs typeface="Arial Black"/>
              </a:rPr>
              <a:t>деятельности</a:t>
            </a:r>
            <a:endParaRPr sz="37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25095" rIns="0" bIns="0" rtlCol="0">
            <a:spAutoFit/>
          </a:bodyPr>
          <a:lstStyle/>
          <a:p>
            <a:pPr marL="340360" marR="309245" indent="3175"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279F"/>
                </a:solidFill>
              </a:rPr>
              <a:t>Внедрение</a:t>
            </a:r>
            <a:r>
              <a:rPr sz="2800" spc="5" dirty="0">
                <a:solidFill>
                  <a:srgbClr val="00279F"/>
                </a:solidFill>
              </a:rPr>
              <a:t> </a:t>
            </a:r>
            <a:r>
              <a:rPr sz="2800" spc="-10" dirty="0">
                <a:solidFill>
                  <a:srgbClr val="00279F"/>
                </a:solidFill>
              </a:rPr>
              <a:t>единой</a:t>
            </a:r>
            <a:r>
              <a:rPr sz="2800" spc="5" dirty="0">
                <a:solidFill>
                  <a:srgbClr val="00279F"/>
                </a:solidFill>
              </a:rPr>
              <a:t> </a:t>
            </a:r>
            <a:r>
              <a:rPr sz="2800" spc="-10" dirty="0">
                <a:solidFill>
                  <a:srgbClr val="00279F"/>
                </a:solidFill>
              </a:rPr>
              <a:t>системы</a:t>
            </a:r>
            <a:r>
              <a:rPr sz="2800" spc="15" dirty="0">
                <a:solidFill>
                  <a:srgbClr val="00279F"/>
                </a:solidFill>
              </a:rPr>
              <a:t> </a:t>
            </a:r>
            <a:r>
              <a:rPr sz="2800" spc="-15" dirty="0">
                <a:solidFill>
                  <a:srgbClr val="00279F"/>
                </a:solidFill>
              </a:rPr>
              <a:t>планирования</a:t>
            </a:r>
            <a:r>
              <a:rPr sz="2800" spc="15" dirty="0">
                <a:solidFill>
                  <a:srgbClr val="00279F"/>
                </a:solidFill>
              </a:rPr>
              <a:t> </a:t>
            </a:r>
            <a:r>
              <a:rPr sz="2800" spc="-5" dirty="0">
                <a:solidFill>
                  <a:srgbClr val="00279F"/>
                </a:solidFill>
              </a:rPr>
              <a:t>и </a:t>
            </a:r>
            <a:r>
              <a:rPr sz="2800" dirty="0">
                <a:solidFill>
                  <a:srgbClr val="00279F"/>
                </a:solidFill>
              </a:rPr>
              <a:t> </a:t>
            </a:r>
            <a:r>
              <a:rPr sz="2800" spc="-10" dirty="0">
                <a:solidFill>
                  <a:srgbClr val="00279F"/>
                </a:solidFill>
              </a:rPr>
              <a:t>управления </a:t>
            </a:r>
            <a:r>
              <a:rPr sz="2800" dirty="0">
                <a:solidFill>
                  <a:srgbClr val="00279F"/>
                </a:solidFill>
              </a:rPr>
              <a:t>проектами</a:t>
            </a:r>
            <a:r>
              <a:rPr sz="2800" spc="10" dirty="0">
                <a:solidFill>
                  <a:srgbClr val="00279F"/>
                </a:solidFill>
              </a:rPr>
              <a:t> </a:t>
            </a:r>
            <a:r>
              <a:rPr sz="2800" spc="-35" dirty="0">
                <a:solidFill>
                  <a:srgbClr val="00279F"/>
                </a:solidFill>
              </a:rPr>
              <a:t>поможет</a:t>
            </a:r>
            <a:r>
              <a:rPr sz="2800" spc="-10" dirty="0">
                <a:solidFill>
                  <a:srgbClr val="00279F"/>
                </a:solidFill>
              </a:rPr>
              <a:t> существенно </a:t>
            </a:r>
            <a:r>
              <a:rPr sz="2800" spc="-685" dirty="0">
                <a:solidFill>
                  <a:srgbClr val="00279F"/>
                </a:solidFill>
              </a:rPr>
              <a:t> </a:t>
            </a:r>
            <a:r>
              <a:rPr sz="2800" spc="-20" dirty="0">
                <a:solidFill>
                  <a:srgbClr val="00279F"/>
                </a:solidFill>
              </a:rPr>
              <a:t>повысить</a:t>
            </a:r>
            <a:r>
              <a:rPr sz="2800" spc="-5" dirty="0">
                <a:solidFill>
                  <a:srgbClr val="00279F"/>
                </a:solidFill>
              </a:rPr>
              <a:t> </a:t>
            </a:r>
            <a:r>
              <a:rPr sz="2800" spc="-10" dirty="0">
                <a:solidFill>
                  <a:srgbClr val="00279F"/>
                </a:solidFill>
              </a:rPr>
              <a:t>эффективность</a:t>
            </a:r>
            <a:r>
              <a:rPr sz="2800" spc="25" dirty="0">
                <a:solidFill>
                  <a:srgbClr val="00279F"/>
                </a:solidFill>
              </a:rPr>
              <a:t> </a:t>
            </a:r>
            <a:r>
              <a:rPr sz="2800" spc="-20" dirty="0">
                <a:solidFill>
                  <a:srgbClr val="00279F"/>
                </a:solidFill>
              </a:rPr>
              <a:t>проектов.</a:t>
            </a:r>
            <a:endParaRPr sz="2800"/>
          </a:p>
          <a:p>
            <a:pPr marL="100330" marR="5080" indent="-1905" algn="ctr">
              <a:lnSpc>
                <a:spcPct val="100000"/>
              </a:lnSpc>
              <a:spcBef>
                <a:spcPts val="2395"/>
              </a:spcBef>
            </a:pPr>
            <a:r>
              <a:rPr sz="2800" spc="-15" dirty="0"/>
              <a:t>Система</a:t>
            </a:r>
            <a:r>
              <a:rPr sz="2800" spc="30" dirty="0"/>
              <a:t> </a:t>
            </a:r>
            <a:r>
              <a:rPr sz="2800" spc="-5" dirty="0"/>
              <a:t>УП</a:t>
            </a:r>
            <a:r>
              <a:rPr sz="2800" spc="-10" dirty="0"/>
              <a:t> поддерживает процедуры</a:t>
            </a:r>
            <a:r>
              <a:rPr sz="2800" dirty="0"/>
              <a:t> </a:t>
            </a:r>
            <a:r>
              <a:rPr sz="2800" spc="-5" dirty="0"/>
              <a:t>сбора</a:t>
            </a:r>
            <a:r>
              <a:rPr sz="2800" spc="-10" dirty="0"/>
              <a:t> </a:t>
            </a:r>
            <a:r>
              <a:rPr sz="2800" spc="-5" dirty="0"/>
              <a:t>и </a:t>
            </a:r>
            <a:r>
              <a:rPr sz="2800" dirty="0"/>
              <a:t> </a:t>
            </a:r>
            <a:r>
              <a:rPr sz="2800" spc="-10" dirty="0"/>
              <a:t>распределения</a:t>
            </a:r>
            <a:r>
              <a:rPr sz="2800" spc="5" dirty="0"/>
              <a:t> </a:t>
            </a:r>
            <a:r>
              <a:rPr sz="2800" spc="-10" dirty="0"/>
              <a:t>информации,</a:t>
            </a:r>
            <a:r>
              <a:rPr sz="2800" spc="25" dirty="0"/>
              <a:t> </a:t>
            </a:r>
            <a:r>
              <a:rPr sz="2800" spc="-10" dirty="0"/>
              <a:t>принятия</a:t>
            </a:r>
            <a:r>
              <a:rPr sz="2800" spc="10" dirty="0"/>
              <a:t> </a:t>
            </a:r>
            <a:r>
              <a:rPr sz="2800" spc="-10" dirty="0"/>
              <a:t>решений, </a:t>
            </a:r>
            <a:r>
              <a:rPr sz="2800" spc="-685" dirty="0"/>
              <a:t> </a:t>
            </a:r>
            <a:r>
              <a:rPr sz="2800" spc="-5" dirty="0"/>
              <a:t>организации</a:t>
            </a:r>
            <a:r>
              <a:rPr sz="2800" spc="-10" dirty="0"/>
              <a:t> </a:t>
            </a:r>
            <a:r>
              <a:rPr sz="2800" spc="-5" dirty="0"/>
              <a:t>и</a:t>
            </a:r>
            <a:r>
              <a:rPr sz="2800" spc="5" dirty="0"/>
              <a:t> </a:t>
            </a:r>
            <a:r>
              <a:rPr sz="2800" spc="-10" dirty="0"/>
              <a:t>контроля</a:t>
            </a:r>
            <a:r>
              <a:rPr sz="2800" spc="5" dirty="0"/>
              <a:t> </a:t>
            </a:r>
            <a:r>
              <a:rPr sz="2800" spc="-5" dirty="0"/>
              <a:t>за</a:t>
            </a:r>
            <a:r>
              <a:rPr sz="2800" dirty="0"/>
              <a:t> </a:t>
            </a:r>
            <a:r>
              <a:rPr sz="2800" spc="-5" dirty="0"/>
              <a:t>их </a:t>
            </a:r>
            <a:r>
              <a:rPr sz="2800" spc="-15" dirty="0"/>
              <a:t>исполнением</a:t>
            </a:r>
            <a:r>
              <a:rPr sz="2800" spc="25" dirty="0"/>
              <a:t> </a:t>
            </a:r>
            <a:r>
              <a:rPr sz="2800" spc="-10" dirty="0"/>
              <a:t>на </a:t>
            </a:r>
            <a:r>
              <a:rPr sz="2800" spc="-5" dirty="0"/>
              <a:t> различных</a:t>
            </a:r>
            <a:r>
              <a:rPr sz="2800" spc="5" dirty="0"/>
              <a:t> </a:t>
            </a:r>
            <a:r>
              <a:rPr sz="2800" dirty="0"/>
              <a:t>стадиях</a:t>
            </a:r>
            <a:r>
              <a:rPr sz="2800" spc="10" dirty="0"/>
              <a:t> </a:t>
            </a:r>
            <a:r>
              <a:rPr sz="2800" spc="-5" dirty="0"/>
              <a:t>проекта.</a:t>
            </a:r>
            <a:endParaRPr sz="28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5390" y="527049"/>
            <a:ext cx="71126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5" dirty="0">
                <a:solidFill>
                  <a:srgbClr val="C0504D"/>
                </a:solidFill>
                <a:latin typeface="Calibri"/>
                <a:cs typeface="Calibri"/>
              </a:rPr>
              <a:t>Система</a:t>
            </a:r>
            <a:r>
              <a:rPr sz="4000" b="1" spc="-4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C0504D"/>
                </a:solidFill>
                <a:latin typeface="Calibri"/>
                <a:cs typeface="Calibri"/>
              </a:rPr>
              <a:t>управления</a:t>
            </a:r>
            <a:r>
              <a:rPr sz="4000" b="1" spc="-2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C0504D"/>
                </a:solidFill>
                <a:latin typeface="Calibri"/>
                <a:cs typeface="Calibri"/>
              </a:rPr>
              <a:t>проектами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9717" y="6414617"/>
            <a:ext cx="146685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ВШУП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НИУ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ВШЭ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2828" y="6414617"/>
            <a:ext cx="2057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29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967" y="859282"/>
            <a:ext cx="3032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Интернет-источники: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5967" y="1225041"/>
            <a:ext cx="607123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0">
              <a:lnSpc>
                <a:spcPct val="100000"/>
              </a:lnSpc>
              <a:spcBef>
                <a:spcPts val="100"/>
              </a:spcBef>
              <a:tabLst>
                <a:tab pos="2385695" algn="l"/>
                <a:tab pos="2908300" algn="l"/>
              </a:tabLst>
            </a:pPr>
            <a:r>
              <a:rPr sz="2400" b="1" u="heavy" spc="-15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imes New Roman"/>
                <a:cs typeface="Times New Roman"/>
                <a:hlinkClick r:id="rId2"/>
              </a:rPr>
              <a:t>www.sovnet.ru</a:t>
            </a:r>
            <a:r>
              <a:rPr sz="2400" b="1" spc="-15" dirty="0">
                <a:solidFill>
                  <a:srgbClr val="CCCCFF"/>
                </a:solidFill>
                <a:latin typeface="Times New Roman"/>
                <a:cs typeface="Times New Roman"/>
              </a:rPr>
              <a:t>		</a:t>
            </a:r>
            <a:r>
              <a:rPr sz="2400" spc="-5" dirty="0">
                <a:latin typeface="Times New Roman"/>
                <a:cs typeface="Times New Roman"/>
              </a:rPr>
              <a:t>Российская ассоциация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управления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проектами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«СОВНЕТ» 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b="1" u="heavy" spc="-2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imes New Roman"/>
                <a:cs typeface="Times New Roman"/>
                <a:hlinkClick r:id="rId3"/>
              </a:rPr>
              <a:t>www.ipma.ch</a:t>
            </a:r>
            <a:r>
              <a:rPr sz="2400" b="1" spc="-20" dirty="0">
                <a:solidFill>
                  <a:srgbClr val="CCCCF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Международная </a:t>
            </a:r>
            <a:r>
              <a:rPr sz="2400" spc="-5" dirty="0">
                <a:latin typeface="Times New Roman"/>
                <a:cs typeface="Times New Roman"/>
              </a:rPr>
              <a:t>ассоциация </a:t>
            </a:r>
            <a:r>
              <a:rPr sz="2400" spc="-5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управления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проектами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IPMA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37052" y="2688463"/>
            <a:ext cx="4283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Институт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управления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проектами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5967" y="2688463"/>
            <a:ext cx="17659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2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imes New Roman"/>
                <a:cs typeface="Times New Roman"/>
                <a:hlinkClick r:id="rId4"/>
              </a:rPr>
              <a:t>www.pmi.org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896619" algn="l"/>
              </a:tabLst>
            </a:pPr>
            <a:r>
              <a:rPr sz="2400" dirty="0">
                <a:latin typeface="Times New Roman"/>
                <a:cs typeface="Times New Roman"/>
              </a:rPr>
              <a:t>США	</a:t>
            </a:r>
            <a:r>
              <a:rPr sz="2400" spc="-5" dirty="0">
                <a:latin typeface="Times New Roman"/>
                <a:cs typeface="Times New Roman"/>
              </a:rPr>
              <a:t>PMI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u="heavy" spc="-2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imes New Roman"/>
                <a:cs typeface="Times New Roman"/>
                <a:hlinkClick r:id="rId5"/>
              </a:rPr>
              <a:t>www.pmi.ru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55340" y="3420236"/>
            <a:ext cx="4405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Московское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отделение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Института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5967" y="3785996"/>
            <a:ext cx="4405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управления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проектами</a:t>
            </a:r>
            <a:r>
              <a:rPr sz="2400" dirty="0">
                <a:latin typeface="Times New Roman"/>
                <a:cs typeface="Times New Roman"/>
              </a:rPr>
              <a:t> США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PMI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5967" y="4151452"/>
            <a:ext cx="259778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15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imes New Roman"/>
                <a:cs typeface="Times New Roman"/>
                <a:hlinkClick r:id="rId6"/>
              </a:rPr>
              <a:t>www.pmsoft.ru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u="heavy" spc="-15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imes New Roman"/>
                <a:cs typeface="Times New Roman"/>
                <a:hlinkClick r:id="rId7"/>
              </a:rPr>
              <a:t>www.pmpractice.ru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5967" y="5249417"/>
            <a:ext cx="23768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u="heavy" spc="-15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imes New Roman"/>
                <a:cs typeface="Times New Roman"/>
                <a:hlinkClick r:id="rId8"/>
              </a:rPr>
              <a:t>www.pmoffice.ru </a:t>
            </a:r>
            <a:r>
              <a:rPr sz="2400" b="1" spc="-10" dirty="0">
                <a:solidFill>
                  <a:srgbClr val="CCCCFF"/>
                </a:solidFill>
                <a:latin typeface="Times New Roman"/>
                <a:cs typeface="Times New Roman"/>
              </a:rPr>
              <a:t> </a:t>
            </a:r>
            <a:r>
              <a:rPr sz="2400" b="1" u="heavy" spc="-2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imes New Roman"/>
                <a:cs typeface="Times New Roman"/>
                <a:hlinkClick r:id="rId9"/>
              </a:rPr>
              <a:t>ww</a:t>
            </a:r>
            <a:r>
              <a:rPr sz="2400" b="1" u="heavy" spc="-15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imes New Roman"/>
                <a:cs typeface="Times New Roman"/>
                <a:hlinkClick r:id="rId9"/>
              </a:rPr>
              <a:t>w</a:t>
            </a:r>
            <a:r>
              <a:rPr sz="2400" b="1" u="heavy" spc="1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imes New Roman"/>
                <a:cs typeface="Times New Roman"/>
                <a:hlinkClick r:id="rId9"/>
              </a:rPr>
              <a:t>.</a:t>
            </a:r>
            <a:r>
              <a:rPr sz="2400" b="1" u="heavy" spc="-5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imes New Roman"/>
                <a:cs typeface="Times New Roman"/>
                <a:hlinkClick r:id="rId9"/>
              </a:rPr>
              <a:t>p</a:t>
            </a:r>
            <a:r>
              <a:rPr sz="2400" b="1" u="heavy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imes New Roman"/>
                <a:cs typeface="Times New Roman"/>
                <a:hlinkClick r:id="rId9"/>
              </a:rPr>
              <a:t>mex</a:t>
            </a:r>
            <a:r>
              <a:rPr sz="2400" b="1" u="heavy" spc="5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imes New Roman"/>
                <a:cs typeface="Times New Roman"/>
                <a:hlinkClick r:id="rId9"/>
              </a:rPr>
              <a:t>p</a:t>
            </a:r>
            <a:r>
              <a:rPr sz="2400" b="1" u="heavy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imes New Roman"/>
                <a:cs typeface="Times New Roman"/>
                <a:hlinkClick r:id="rId9"/>
              </a:rPr>
              <a:t>e</a:t>
            </a:r>
            <a:r>
              <a:rPr sz="2400" b="1" u="heavy" spc="5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imes New Roman"/>
                <a:cs typeface="Times New Roman"/>
                <a:hlinkClick r:id="rId9"/>
              </a:rPr>
              <a:t>r</a:t>
            </a:r>
            <a:r>
              <a:rPr sz="2400" b="1" u="heavy" spc="-5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imes New Roman"/>
                <a:cs typeface="Times New Roman"/>
                <a:hlinkClick r:id="rId9"/>
              </a:rPr>
              <a:t>t</a:t>
            </a:r>
            <a:r>
              <a:rPr sz="2400" b="1" u="heavy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imes New Roman"/>
                <a:cs typeface="Times New Roman"/>
                <a:hlinkClick r:id="rId9"/>
              </a:rPr>
              <a:t>.ru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88738" y="4151452"/>
            <a:ext cx="323850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193040" algn="ctr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компания </a:t>
            </a:r>
            <a:r>
              <a:rPr sz="2400" spc="-5" dirty="0">
                <a:latin typeface="Times New Roman"/>
                <a:cs typeface="Times New Roman"/>
              </a:rPr>
              <a:t>«ПМ </a:t>
            </a:r>
            <a:r>
              <a:rPr sz="2400" spc="-25" dirty="0">
                <a:latin typeface="Times New Roman"/>
                <a:cs typeface="Times New Roman"/>
              </a:rPr>
              <a:t>СОФТ»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компания </a:t>
            </a:r>
            <a:r>
              <a:rPr sz="2400" spc="-5" dirty="0">
                <a:latin typeface="Times New Roman"/>
                <a:cs typeface="Times New Roman"/>
              </a:rPr>
              <a:t>«Проектная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ПРАКТИКА»</a:t>
            </a:r>
            <a:endParaRPr sz="2400">
              <a:latin typeface="Times New Roman"/>
              <a:cs typeface="Times New Roman"/>
            </a:endParaRPr>
          </a:p>
          <a:p>
            <a:pPr marL="137160" marR="5080" indent="-119380">
              <a:lnSpc>
                <a:spcPct val="100000"/>
              </a:lnSpc>
              <a:spcBef>
                <a:spcPts val="5"/>
              </a:spcBef>
            </a:pPr>
            <a:r>
              <a:rPr sz="2400" spc="-25" dirty="0">
                <a:latin typeface="Times New Roman"/>
                <a:cs typeface="Times New Roman"/>
              </a:rPr>
              <a:t>компания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«ПМ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офис»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компания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«ИТ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эксперт»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39717" y="6276847"/>
            <a:ext cx="1466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ВШУП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НИУ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ВШЭ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63890" y="6276847"/>
            <a:ext cx="114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05219" y="1181100"/>
            <a:ext cx="6097905" cy="3253740"/>
            <a:chOff x="1205219" y="1181100"/>
            <a:chExt cx="6097905" cy="3253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5219" y="1181100"/>
              <a:ext cx="4197759" cy="32537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43200" y="3581400"/>
              <a:ext cx="4559935" cy="457200"/>
            </a:xfrm>
            <a:custGeom>
              <a:avLst/>
              <a:gdLst/>
              <a:ahLst/>
              <a:cxnLst/>
              <a:rect l="l" t="t" r="r" b="b"/>
              <a:pathLst>
                <a:path w="4559934" h="457200">
                  <a:moveTo>
                    <a:pt x="4559808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59808" y="457200"/>
                  </a:lnTo>
                  <a:lnTo>
                    <a:pt x="45598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800" y="2593969"/>
              <a:ext cx="756786" cy="6007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0" y="2593969"/>
              <a:ext cx="756786" cy="60078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200399" y="2667000"/>
              <a:ext cx="3258820" cy="457200"/>
            </a:xfrm>
            <a:custGeom>
              <a:avLst/>
              <a:gdLst/>
              <a:ahLst/>
              <a:cxnLst/>
              <a:rect l="l" t="t" r="r" b="b"/>
              <a:pathLst>
                <a:path w="3258820" h="457200">
                  <a:moveTo>
                    <a:pt x="325831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3258312" y="457200"/>
                  </a:lnTo>
                  <a:lnTo>
                    <a:pt x="32583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390938" y="3505096"/>
            <a:ext cx="950594" cy="1827530"/>
            <a:chOff x="7390938" y="3505096"/>
            <a:chExt cx="950594" cy="182753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1256" y="3505096"/>
              <a:ext cx="799076" cy="84338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708151" y="4342494"/>
              <a:ext cx="610870" cy="767080"/>
            </a:xfrm>
            <a:custGeom>
              <a:avLst/>
              <a:gdLst/>
              <a:ahLst/>
              <a:cxnLst/>
              <a:rect l="l" t="t" r="r" b="b"/>
              <a:pathLst>
                <a:path w="610870" h="767079">
                  <a:moveTo>
                    <a:pt x="171404" y="0"/>
                  </a:moveTo>
                  <a:lnTo>
                    <a:pt x="0" y="213344"/>
                  </a:lnTo>
                  <a:lnTo>
                    <a:pt x="171884" y="420627"/>
                  </a:lnTo>
                  <a:lnTo>
                    <a:pt x="171884" y="308891"/>
                  </a:lnTo>
                  <a:lnTo>
                    <a:pt x="192808" y="310295"/>
                  </a:lnTo>
                  <a:lnTo>
                    <a:pt x="233217" y="317207"/>
                  </a:lnTo>
                  <a:lnTo>
                    <a:pt x="273146" y="334395"/>
                  </a:lnTo>
                  <a:lnTo>
                    <a:pt x="281080" y="338571"/>
                  </a:lnTo>
                  <a:lnTo>
                    <a:pt x="290269" y="345040"/>
                  </a:lnTo>
                  <a:lnTo>
                    <a:pt x="301451" y="351952"/>
                  </a:lnTo>
                  <a:lnTo>
                    <a:pt x="310751" y="358974"/>
                  </a:lnTo>
                  <a:lnTo>
                    <a:pt x="318685" y="365923"/>
                  </a:lnTo>
                  <a:lnTo>
                    <a:pt x="326508" y="373759"/>
                  </a:lnTo>
                  <a:lnTo>
                    <a:pt x="333520" y="380228"/>
                  </a:lnTo>
                  <a:lnTo>
                    <a:pt x="362304" y="416007"/>
                  </a:lnTo>
                  <a:lnTo>
                    <a:pt x="382306" y="454891"/>
                  </a:lnTo>
                  <a:lnTo>
                    <a:pt x="396218" y="504974"/>
                  </a:lnTo>
                  <a:lnTo>
                    <a:pt x="399466" y="538905"/>
                  </a:lnTo>
                  <a:lnTo>
                    <a:pt x="399466" y="553690"/>
                  </a:lnTo>
                  <a:lnTo>
                    <a:pt x="398064" y="567625"/>
                  </a:lnTo>
                  <a:lnTo>
                    <a:pt x="397141" y="582040"/>
                  </a:lnTo>
                  <a:lnTo>
                    <a:pt x="385553" y="628354"/>
                  </a:lnTo>
                  <a:lnTo>
                    <a:pt x="369316" y="662728"/>
                  </a:lnTo>
                  <a:lnTo>
                    <a:pt x="549035" y="766591"/>
                  </a:lnTo>
                  <a:lnTo>
                    <a:pt x="572284" y="727596"/>
                  </a:lnTo>
                  <a:lnTo>
                    <a:pt x="587119" y="687308"/>
                  </a:lnTo>
                  <a:lnTo>
                    <a:pt x="599666" y="643693"/>
                  </a:lnTo>
                  <a:lnTo>
                    <a:pt x="606124" y="604217"/>
                  </a:lnTo>
                  <a:lnTo>
                    <a:pt x="608523" y="585736"/>
                  </a:lnTo>
                  <a:lnTo>
                    <a:pt x="610368" y="566257"/>
                  </a:lnTo>
                  <a:lnTo>
                    <a:pt x="610811" y="545374"/>
                  </a:lnTo>
                  <a:lnTo>
                    <a:pt x="610368" y="524490"/>
                  </a:lnTo>
                  <a:lnTo>
                    <a:pt x="608043" y="497138"/>
                  </a:lnTo>
                  <a:lnTo>
                    <a:pt x="604722" y="475331"/>
                  </a:lnTo>
                  <a:lnTo>
                    <a:pt x="602434" y="456739"/>
                  </a:lnTo>
                  <a:lnTo>
                    <a:pt x="593097" y="419223"/>
                  </a:lnTo>
                  <a:lnTo>
                    <a:pt x="580587" y="383111"/>
                  </a:lnTo>
                  <a:lnTo>
                    <a:pt x="561582" y="339015"/>
                  </a:lnTo>
                  <a:lnTo>
                    <a:pt x="554090" y="326928"/>
                  </a:lnTo>
                  <a:lnTo>
                    <a:pt x="546710" y="313068"/>
                  </a:lnTo>
                  <a:lnTo>
                    <a:pt x="537890" y="300020"/>
                  </a:lnTo>
                  <a:lnTo>
                    <a:pt x="529476" y="286640"/>
                  </a:lnTo>
                  <a:lnTo>
                    <a:pt x="521173" y="274516"/>
                  </a:lnTo>
                  <a:lnTo>
                    <a:pt x="493348" y="241177"/>
                  </a:lnTo>
                  <a:lnTo>
                    <a:pt x="471021" y="218445"/>
                  </a:lnTo>
                  <a:lnTo>
                    <a:pt x="458031" y="206321"/>
                  </a:lnTo>
                  <a:lnTo>
                    <a:pt x="445484" y="195713"/>
                  </a:lnTo>
                  <a:lnTo>
                    <a:pt x="437550" y="190169"/>
                  </a:lnTo>
                  <a:lnTo>
                    <a:pt x="429173" y="183590"/>
                  </a:lnTo>
                  <a:lnTo>
                    <a:pt x="420390" y="177121"/>
                  </a:lnTo>
                  <a:lnTo>
                    <a:pt x="410611" y="170210"/>
                  </a:lnTo>
                  <a:lnTo>
                    <a:pt x="401754" y="165109"/>
                  </a:lnTo>
                  <a:lnTo>
                    <a:pt x="393930" y="159491"/>
                  </a:lnTo>
                  <a:lnTo>
                    <a:pt x="385996" y="154870"/>
                  </a:lnTo>
                  <a:lnTo>
                    <a:pt x="377139" y="149326"/>
                  </a:lnTo>
                  <a:lnTo>
                    <a:pt x="357691" y="139605"/>
                  </a:lnTo>
                  <a:lnTo>
                    <a:pt x="346990" y="134911"/>
                  </a:lnTo>
                  <a:lnTo>
                    <a:pt x="337690" y="130734"/>
                  </a:lnTo>
                  <a:lnTo>
                    <a:pt x="327911" y="127038"/>
                  </a:lnTo>
                  <a:lnTo>
                    <a:pt x="316766" y="122418"/>
                  </a:lnTo>
                  <a:lnTo>
                    <a:pt x="307060" y="118721"/>
                  </a:lnTo>
                  <a:lnTo>
                    <a:pt x="298683" y="116430"/>
                  </a:lnTo>
                  <a:lnTo>
                    <a:pt x="289347" y="113658"/>
                  </a:lnTo>
                  <a:lnTo>
                    <a:pt x="280601" y="110886"/>
                  </a:lnTo>
                  <a:lnTo>
                    <a:pt x="271301" y="108483"/>
                  </a:lnTo>
                  <a:lnTo>
                    <a:pt x="263367" y="106635"/>
                  </a:lnTo>
                  <a:lnTo>
                    <a:pt x="252185" y="103863"/>
                  </a:lnTo>
                  <a:lnTo>
                    <a:pt x="208123" y="97838"/>
                  </a:lnTo>
                  <a:lnTo>
                    <a:pt x="180740" y="96470"/>
                  </a:lnTo>
                  <a:lnTo>
                    <a:pt x="171404" y="95990"/>
                  </a:lnTo>
                  <a:lnTo>
                    <a:pt x="17140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30731" y="4906423"/>
              <a:ext cx="810895" cy="426084"/>
            </a:xfrm>
            <a:custGeom>
              <a:avLst/>
              <a:gdLst/>
              <a:ahLst/>
              <a:cxnLst/>
              <a:rect l="l" t="t" r="r" b="b"/>
              <a:pathLst>
                <a:path w="810895" h="426085">
                  <a:moveTo>
                    <a:pt x="725052" y="0"/>
                  </a:moveTo>
                  <a:lnTo>
                    <a:pt x="447798" y="49159"/>
                  </a:lnTo>
                  <a:lnTo>
                    <a:pt x="541089" y="102033"/>
                  </a:lnTo>
                  <a:lnTo>
                    <a:pt x="533266" y="113122"/>
                  </a:lnTo>
                  <a:lnTo>
                    <a:pt x="524889" y="122917"/>
                  </a:lnTo>
                  <a:lnTo>
                    <a:pt x="516475" y="132619"/>
                  </a:lnTo>
                  <a:lnTo>
                    <a:pt x="508172" y="141952"/>
                  </a:lnTo>
                  <a:lnTo>
                    <a:pt x="501160" y="148882"/>
                  </a:lnTo>
                  <a:lnTo>
                    <a:pt x="493706" y="156737"/>
                  </a:lnTo>
                  <a:lnTo>
                    <a:pt x="455622" y="183627"/>
                  </a:lnTo>
                  <a:lnTo>
                    <a:pt x="417095" y="201738"/>
                  </a:lnTo>
                  <a:lnTo>
                    <a:pt x="407869" y="204972"/>
                  </a:lnTo>
                  <a:lnTo>
                    <a:pt x="367386" y="211903"/>
                  </a:lnTo>
                  <a:lnTo>
                    <a:pt x="321441" y="213289"/>
                  </a:lnTo>
                  <a:lnTo>
                    <a:pt x="301440" y="210517"/>
                  </a:lnTo>
                  <a:lnTo>
                    <a:pt x="262433" y="200352"/>
                  </a:lnTo>
                  <a:lnTo>
                    <a:pt x="225275" y="183165"/>
                  </a:lnTo>
                  <a:lnTo>
                    <a:pt x="192265" y="158123"/>
                  </a:lnTo>
                  <a:lnTo>
                    <a:pt x="0" y="269009"/>
                  </a:lnTo>
                  <a:lnTo>
                    <a:pt x="7930" y="278249"/>
                  </a:lnTo>
                  <a:lnTo>
                    <a:pt x="19090" y="288968"/>
                  </a:lnTo>
                  <a:lnTo>
                    <a:pt x="28312" y="298209"/>
                  </a:lnTo>
                  <a:lnTo>
                    <a:pt x="58096" y="325099"/>
                  </a:lnTo>
                  <a:lnTo>
                    <a:pt x="90091" y="347830"/>
                  </a:lnTo>
                  <a:lnTo>
                    <a:pt x="101251" y="355685"/>
                  </a:lnTo>
                  <a:lnTo>
                    <a:pt x="134265" y="375182"/>
                  </a:lnTo>
                  <a:lnTo>
                    <a:pt x="171426" y="392370"/>
                  </a:lnTo>
                  <a:lnTo>
                    <a:pt x="197428" y="402072"/>
                  </a:lnTo>
                  <a:lnTo>
                    <a:pt x="208126" y="406230"/>
                  </a:lnTo>
                  <a:lnTo>
                    <a:pt x="258743" y="418797"/>
                  </a:lnTo>
                  <a:lnTo>
                    <a:pt x="301920" y="424342"/>
                  </a:lnTo>
                  <a:lnTo>
                    <a:pt x="313064" y="424804"/>
                  </a:lnTo>
                  <a:lnTo>
                    <a:pt x="328379" y="425728"/>
                  </a:lnTo>
                  <a:lnTo>
                    <a:pt x="343694" y="425728"/>
                  </a:lnTo>
                  <a:lnTo>
                    <a:pt x="368751" y="424804"/>
                  </a:lnTo>
                  <a:lnTo>
                    <a:pt x="383254" y="423880"/>
                  </a:lnTo>
                  <a:lnTo>
                    <a:pt x="396244" y="422032"/>
                  </a:lnTo>
                  <a:lnTo>
                    <a:pt x="407389" y="420646"/>
                  </a:lnTo>
                  <a:lnTo>
                    <a:pt x="445953" y="413253"/>
                  </a:lnTo>
                  <a:lnTo>
                    <a:pt x="464478" y="408078"/>
                  </a:lnTo>
                  <a:lnTo>
                    <a:pt x="473778" y="405768"/>
                  </a:lnTo>
                  <a:lnTo>
                    <a:pt x="482081" y="402996"/>
                  </a:lnTo>
                  <a:lnTo>
                    <a:pt x="491418" y="399300"/>
                  </a:lnTo>
                  <a:lnTo>
                    <a:pt x="503005" y="395142"/>
                  </a:lnTo>
                  <a:lnTo>
                    <a:pt x="512785" y="390984"/>
                  </a:lnTo>
                  <a:lnTo>
                    <a:pt x="532823" y="382113"/>
                  </a:lnTo>
                  <a:lnTo>
                    <a:pt x="552271" y="372410"/>
                  </a:lnTo>
                  <a:lnTo>
                    <a:pt x="560648" y="366866"/>
                  </a:lnTo>
                  <a:lnTo>
                    <a:pt x="568509" y="362246"/>
                  </a:lnTo>
                  <a:lnTo>
                    <a:pt x="576406" y="356609"/>
                  </a:lnTo>
                  <a:lnTo>
                    <a:pt x="585263" y="351527"/>
                  </a:lnTo>
                  <a:lnTo>
                    <a:pt x="594968" y="345058"/>
                  </a:lnTo>
                  <a:lnTo>
                    <a:pt x="603825" y="338590"/>
                  </a:lnTo>
                  <a:lnTo>
                    <a:pt x="612202" y="332029"/>
                  </a:lnTo>
                  <a:lnTo>
                    <a:pt x="619583" y="326485"/>
                  </a:lnTo>
                  <a:lnTo>
                    <a:pt x="655822" y="294513"/>
                  </a:lnTo>
                  <a:lnTo>
                    <a:pt x="685603" y="260138"/>
                  </a:lnTo>
                  <a:lnTo>
                    <a:pt x="695825" y="248125"/>
                  </a:lnTo>
                  <a:lnTo>
                    <a:pt x="704608" y="236020"/>
                  </a:lnTo>
                  <a:lnTo>
                    <a:pt x="712985" y="223084"/>
                  </a:lnTo>
                  <a:lnTo>
                    <a:pt x="723207" y="208206"/>
                  </a:lnTo>
                  <a:lnTo>
                    <a:pt x="810557" y="259214"/>
                  </a:lnTo>
                  <a:lnTo>
                    <a:pt x="72505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90938" y="4445433"/>
              <a:ext cx="411480" cy="759460"/>
            </a:xfrm>
            <a:custGeom>
              <a:avLst/>
              <a:gdLst/>
              <a:ahLst/>
              <a:cxnLst/>
              <a:rect l="l" t="t" r="r" b="b"/>
              <a:pathLst>
                <a:path w="411479" h="759460">
                  <a:moveTo>
                    <a:pt x="411083" y="0"/>
                  </a:moveTo>
                  <a:lnTo>
                    <a:pt x="393369" y="2772"/>
                  </a:lnTo>
                  <a:lnTo>
                    <a:pt x="381302" y="5544"/>
                  </a:lnTo>
                  <a:lnTo>
                    <a:pt x="372556" y="7392"/>
                  </a:lnTo>
                  <a:lnTo>
                    <a:pt x="354374" y="13010"/>
                  </a:lnTo>
                  <a:lnTo>
                    <a:pt x="345152" y="15339"/>
                  </a:lnTo>
                  <a:lnTo>
                    <a:pt x="336298" y="18111"/>
                  </a:lnTo>
                  <a:lnTo>
                    <a:pt x="326984" y="21807"/>
                  </a:lnTo>
                  <a:lnTo>
                    <a:pt x="315828" y="25947"/>
                  </a:lnTo>
                  <a:lnTo>
                    <a:pt x="306514" y="30124"/>
                  </a:lnTo>
                  <a:lnTo>
                    <a:pt x="296830" y="34374"/>
                  </a:lnTo>
                  <a:lnTo>
                    <a:pt x="286597" y="38994"/>
                  </a:lnTo>
                  <a:lnTo>
                    <a:pt x="267046" y="48678"/>
                  </a:lnTo>
                  <a:lnTo>
                    <a:pt x="258289" y="54223"/>
                  </a:lnTo>
                  <a:lnTo>
                    <a:pt x="250358" y="58954"/>
                  </a:lnTo>
                  <a:lnTo>
                    <a:pt x="242428" y="64498"/>
                  </a:lnTo>
                  <a:lnTo>
                    <a:pt x="233667" y="69562"/>
                  </a:lnTo>
                  <a:lnTo>
                    <a:pt x="223891" y="76030"/>
                  </a:lnTo>
                  <a:lnTo>
                    <a:pt x="215038" y="83053"/>
                  </a:lnTo>
                  <a:lnTo>
                    <a:pt x="206739" y="89521"/>
                  </a:lnTo>
                  <a:lnTo>
                    <a:pt x="198812" y="95066"/>
                  </a:lnTo>
                  <a:lnTo>
                    <a:pt x="185807" y="105711"/>
                  </a:lnTo>
                  <a:lnTo>
                    <a:pt x="172806" y="118278"/>
                  </a:lnTo>
                  <a:lnTo>
                    <a:pt x="162569" y="127518"/>
                  </a:lnTo>
                  <a:lnTo>
                    <a:pt x="150491" y="141010"/>
                  </a:lnTo>
                  <a:lnTo>
                    <a:pt x="142099" y="150694"/>
                  </a:lnTo>
                  <a:lnTo>
                    <a:pt x="122643" y="174349"/>
                  </a:lnTo>
                  <a:lnTo>
                    <a:pt x="114252" y="185992"/>
                  </a:lnTo>
                  <a:lnTo>
                    <a:pt x="105860" y="199409"/>
                  </a:lnTo>
                  <a:lnTo>
                    <a:pt x="97560" y="212420"/>
                  </a:lnTo>
                  <a:lnTo>
                    <a:pt x="69252" y="267604"/>
                  </a:lnTo>
                  <a:lnTo>
                    <a:pt x="58092" y="298652"/>
                  </a:lnTo>
                  <a:lnTo>
                    <a:pt x="51084" y="318612"/>
                  </a:lnTo>
                  <a:lnTo>
                    <a:pt x="41770" y="356202"/>
                  </a:lnTo>
                  <a:lnTo>
                    <a:pt x="39467" y="374683"/>
                  </a:lnTo>
                  <a:lnTo>
                    <a:pt x="36239" y="396491"/>
                  </a:lnTo>
                  <a:lnTo>
                    <a:pt x="33934" y="423399"/>
                  </a:lnTo>
                  <a:lnTo>
                    <a:pt x="33473" y="444726"/>
                  </a:lnTo>
                  <a:lnTo>
                    <a:pt x="33934" y="465610"/>
                  </a:lnTo>
                  <a:lnTo>
                    <a:pt x="35778" y="485569"/>
                  </a:lnTo>
                  <a:lnTo>
                    <a:pt x="38083" y="504161"/>
                  </a:lnTo>
                  <a:lnTo>
                    <a:pt x="40390" y="523566"/>
                  </a:lnTo>
                  <a:lnTo>
                    <a:pt x="50162" y="564871"/>
                  </a:lnTo>
                  <a:lnTo>
                    <a:pt x="64089" y="607100"/>
                  </a:lnTo>
                  <a:lnTo>
                    <a:pt x="81330" y="646465"/>
                  </a:lnTo>
                  <a:lnTo>
                    <a:pt x="92398" y="665038"/>
                  </a:lnTo>
                  <a:lnTo>
                    <a:pt x="0" y="717432"/>
                  </a:lnTo>
                  <a:lnTo>
                    <a:pt x="281892" y="759199"/>
                  </a:lnTo>
                  <a:lnTo>
                    <a:pt x="385546" y="500354"/>
                  </a:lnTo>
                  <a:lnTo>
                    <a:pt x="277283" y="558403"/>
                  </a:lnTo>
                  <a:lnTo>
                    <a:pt x="266588" y="541678"/>
                  </a:lnTo>
                  <a:lnTo>
                    <a:pt x="249897" y="496214"/>
                  </a:lnTo>
                  <a:lnTo>
                    <a:pt x="246207" y="467014"/>
                  </a:lnTo>
                  <a:lnTo>
                    <a:pt x="244823" y="452599"/>
                  </a:lnTo>
                  <a:lnTo>
                    <a:pt x="244823" y="438258"/>
                  </a:lnTo>
                  <a:lnTo>
                    <a:pt x="245745" y="421071"/>
                  </a:lnTo>
                  <a:lnTo>
                    <a:pt x="247590" y="404438"/>
                  </a:lnTo>
                  <a:lnTo>
                    <a:pt x="251281" y="385883"/>
                  </a:lnTo>
                  <a:lnTo>
                    <a:pt x="255429" y="370987"/>
                  </a:lnTo>
                  <a:lnTo>
                    <a:pt x="261975" y="354354"/>
                  </a:lnTo>
                  <a:lnTo>
                    <a:pt x="267507" y="339939"/>
                  </a:lnTo>
                  <a:lnTo>
                    <a:pt x="294989" y="297728"/>
                  </a:lnTo>
                  <a:lnTo>
                    <a:pt x="317212" y="273149"/>
                  </a:lnTo>
                  <a:lnTo>
                    <a:pt x="325143" y="264832"/>
                  </a:lnTo>
                  <a:lnTo>
                    <a:pt x="362765" y="237924"/>
                  </a:lnTo>
                  <a:lnTo>
                    <a:pt x="411083" y="217040"/>
                  </a:lnTo>
                  <a:lnTo>
                    <a:pt x="411083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08151" y="4342494"/>
              <a:ext cx="610870" cy="687705"/>
            </a:xfrm>
            <a:custGeom>
              <a:avLst/>
              <a:gdLst/>
              <a:ahLst/>
              <a:cxnLst/>
              <a:rect l="l" t="t" r="r" b="b"/>
              <a:pathLst>
                <a:path w="610870" h="687704">
                  <a:moveTo>
                    <a:pt x="171404" y="0"/>
                  </a:moveTo>
                  <a:lnTo>
                    <a:pt x="0" y="213344"/>
                  </a:lnTo>
                  <a:lnTo>
                    <a:pt x="171884" y="420627"/>
                  </a:lnTo>
                  <a:lnTo>
                    <a:pt x="171884" y="308891"/>
                  </a:lnTo>
                  <a:lnTo>
                    <a:pt x="192808" y="310295"/>
                  </a:lnTo>
                  <a:lnTo>
                    <a:pt x="233217" y="317207"/>
                  </a:lnTo>
                  <a:lnTo>
                    <a:pt x="273146" y="334395"/>
                  </a:lnTo>
                  <a:lnTo>
                    <a:pt x="281080" y="338571"/>
                  </a:lnTo>
                  <a:lnTo>
                    <a:pt x="290269" y="345040"/>
                  </a:lnTo>
                  <a:lnTo>
                    <a:pt x="301451" y="351952"/>
                  </a:lnTo>
                  <a:lnTo>
                    <a:pt x="310751" y="358974"/>
                  </a:lnTo>
                  <a:lnTo>
                    <a:pt x="318685" y="365923"/>
                  </a:lnTo>
                  <a:lnTo>
                    <a:pt x="326508" y="373759"/>
                  </a:lnTo>
                  <a:lnTo>
                    <a:pt x="333520" y="380228"/>
                  </a:lnTo>
                  <a:lnTo>
                    <a:pt x="362304" y="416007"/>
                  </a:lnTo>
                  <a:lnTo>
                    <a:pt x="382306" y="454891"/>
                  </a:lnTo>
                  <a:lnTo>
                    <a:pt x="396218" y="504974"/>
                  </a:lnTo>
                  <a:lnTo>
                    <a:pt x="399466" y="538425"/>
                  </a:lnTo>
                  <a:lnTo>
                    <a:pt x="399466" y="553210"/>
                  </a:lnTo>
                  <a:lnTo>
                    <a:pt x="398064" y="567181"/>
                  </a:lnTo>
                  <a:lnTo>
                    <a:pt x="394853" y="588989"/>
                  </a:lnTo>
                  <a:lnTo>
                    <a:pt x="547190" y="563005"/>
                  </a:lnTo>
                  <a:lnTo>
                    <a:pt x="587119" y="687308"/>
                  </a:lnTo>
                  <a:lnTo>
                    <a:pt x="594130" y="665038"/>
                  </a:lnTo>
                  <a:lnTo>
                    <a:pt x="599666" y="643693"/>
                  </a:lnTo>
                  <a:lnTo>
                    <a:pt x="603799" y="623733"/>
                  </a:lnTo>
                  <a:lnTo>
                    <a:pt x="606124" y="604217"/>
                  </a:lnTo>
                  <a:lnTo>
                    <a:pt x="608523" y="585736"/>
                  </a:lnTo>
                  <a:lnTo>
                    <a:pt x="610368" y="565777"/>
                  </a:lnTo>
                  <a:lnTo>
                    <a:pt x="610811" y="544893"/>
                  </a:lnTo>
                  <a:lnTo>
                    <a:pt x="610368" y="524010"/>
                  </a:lnTo>
                  <a:lnTo>
                    <a:pt x="608043" y="497138"/>
                  </a:lnTo>
                  <a:lnTo>
                    <a:pt x="604722" y="475331"/>
                  </a:lnTo>
                  <a:lnTo>
                    <a:pt x="602434" y="456739"/>
                  </a:lnTo>
                  <a:lnTo>
                    <a:pt x="593097" y="419223"/>
                  </a:lnTo>
                  <a:lnTo>
                    <a:pt x="580587" y="383111"/>
                  </a:lnTo>
                  <a:lnTo>
                    <a:pt x="561582" y="339015"/>
                  </a:lnTo>
                  <a:lnTo>
                    <a:pt x="554090" y="326928"/>
                  </a:lnTo>
                  <a:lnTo>
                    <a:pt x="546710" y="313068"/>
                  </a:lnTo>
                  <a:lnTo>
                    <a:pt x="537890" y="300020"/>
                  </a:lnTo>
                  <a:lnTo>
                    <a:pt x="529476" y="286640"/>
                  </a:lnTo>
                  <a:lnTo>
                    <a:pt x="521173" y="274516"/>
                  </a:lnTo>
                  <a:lnTo>
                    <a:pt x="493348" y="241177"/>
                  </a:lnTo>
                  <a:lnTo>
                    <a:pt x="471021" y="218445"/>
                  </a:lnTo>
                  <a:lnTo>
                    <a:pt x="458031" y="206321"/>
                  </a:lnTo>
                  <a:lnTo>
                    <a:pt x="445484" y="195713"/>
                  </a:lnTo>
                  <a:lnTo>
                    <a:pt x="437550" y="189688"/>
                  </a:lnTo>
                  <a:lnTo>
                    <a:pt x="429173" y="183146"/>
                  </a:lnTo>
                  <a:lnTo>
                    <a:pt x="420390" y="176678"/>
                  </a:lnTo>
                  <a:lnTo>
                    <a:pt x="410611" y="170210"/>
                  </a:lnTo>
                  <a:lnTo>
                    <a:pt x="401754" y="165109"/>
                  </a:lnTo>
                  <a:lnTo>
                    <a:pt x="393930" y="159491"/>
                  </a:lnTo>
                  <a:lnTo>
                    <a:pt x="385996" y="154870"/>
                  </a:lnTo>
                  <a:lnTo>
                    <a:pt x="377139" y="149326"/>
                  </a:lnTo>
                  <a:lnTo>
                    <a:pt x="357691" y="139605"/>
                  </a:lnTo>
                  <a:lnTo>
                    <a:pt x="346990" y="134911"/>
                  </a:lnTo>
                  <a:lnTo>
                    <a:pt x="337690" y="130734"/>
                  </a:lnTo>
                  <a:lnTo>
                    <a:pt x="327911" y="127038"/>
                  </a:lnTo>
                  <a:lnTo>
                    <a:pt x="316766" y="122418"/>
                  </a:lnTo>
                  <a:lnTo>
                    <a:pt x="307060" y="118721"/>
                  </a:lnTo>
                  <a:lnTo>
                    <a:pt x="298683" y="116430"/>
                  </a:lnTo>
                  <a:lnTo>
                    <a:pt x="289347" y="113658"/>
                  </a:lnTo>
                  <a:lnTo>
                    <a:pt x="280601" y="110886"/>
                  </a:lnTo>
                  <a:lnTo>
                    <a:pt x="271301" y="108483"/>
                  </a:lnTo>
                  <a:lnTo>
                    <a:pt x="263367" y="106635"/>
                  </a:lnTo>
                  <a:lnTo>
                    <a:pt x="252185" y="103863"/>
                  </a:lnTo>
                  <a:lnTo>
                    <a:pt x="208123" y="97838"/>
                  </a:lnTo>
                  <a:lnTo>
                    <a:pt x="180740" y="96470"/>
                  </a:lnTo>
                  <a:lnTo>
                    <a:pt x="171404" y="95990"/>
                  </a:lnTo>
                  <a:lnTo>
                    <a:pt x="17140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7319340" y="5408386"/>
            <a:ext cx="1452880" cy="1010285"/>
            <a:chOff x="7319340" y="5408386"/>
            <a:chExt cx="1452880" cy="1010285"/>
          </a:xfrm>
        </p:grpSpPr>
        <p:sp>
          <p:nvSpPr>
            <p:cNvPr id="15" name="object 15"/>
            <p:cNvSpPr/>
            <p:nvPr/>
          </p:nvSpPr>
          <p:spPr>
            <a:xfrm>
              <a:off x="7326157" y="5414455"/>
              <a:ext cx="1000125" cy="916940"/>
            </a:xfrm>
            <a:custGeom>
              <a:avLst/>
              <a:gdLst/>
              <a:ahLst/>
              <a:cxnLst/>
              <a:rect l="l" t="t" r="r" b="b"/>
              <a:pathLst>
                <a:path w="1000125" h="916939">
                  <a:moveTo>
                    <a:pt x="952816" y="0"/>
                  </a:moveTo>
                  <a:lnTo>
                    <a:pt x="933556" y="0"/>
                  </a:lnTo>
                  <a:lnTo>
                    <a:pt x="907331" y="2782"/>
                  </a:lnTo>
                  <a:lnTo>
                    <a:pt x="0" y="95730"/>
                  </a:lnTo>
                  <a:lnTo>
                    <a:pt x="0" y="916840"/>
                  </a:lnTo>
                  <a:lnTo>
                    <a:pt x="998645" y="797316"/>
                  </a:lnTo>
                  <a:lnTo>
                    <a:pt x="998645" y="72910"/>
                  </a:lnTo>
                  <a:lnTo>
                    <a:pt x="999504" y="36455"/>
                  </a:lnTo>
                  <a:lnTo>
                    <a:pt x="973280" y="2782"/>
                  </a:lnTo>
                  <a:lnTo>
                    <a:pt x="952816" y="0"/>
                  </a:lnTo>
                  <a:close/>
                </a:path>
              </a:pathLst>
            </a:custGeom>
            <a:solidFill>
              <a:srgbClr val="00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26157" y="5414455"/>
              <a:ext cx="1000125" cy="916940"/>
            </a:xfrm>
            <a:custGeom>
              <a:avLst/>
              <a:gdLst/>
              <a:ahLst/>
              <a:cxnLst/>
              <a:rect l="l" t="t" r="r" b="b"/>
              <a:pathLst>
                <a:path w="1000125" h="916939">
                  <a:moveTo>
                    <a:pt x="0" y="916840"/>
                  </a:moveTo>
                  <a:lnTo>
                    <a:pt x="0" y="95730"/>
                  </a:lnTo>
                  <a:lnTo>
                    <a:pt x="250" y="95704"/>
                  </a:lnTo>
                  <a:lnTo>
                    <a:pt x="907332" y="2782"/>
                  </a:lnTo>
                  <a:lnTo>
                    <a:pt x="933548" y="0"/>
                  </a:lnTo>
                  <a:lnTo>
                    <a:pt x="952816" y="0"/>
                  </a:lnTo>
                  <a:lnTo>
                    <a:pt x="973280" y="2782"/>
                  </a:lnTo>
                  <a:lnTo>
                    <a:pt x="984200" y="7124"/>
                  </a:lnTo>
                  <a:lnTo>
                    <a:pt x="991766" y="10853"/>
                  </a:lnTo>
                  <a:lnTo>
                    <a:pt x="996065" y="19090"/>
                  </a:lnTo>
                  <a:lnTo>
                    <a:pt x="998645" y="26158"/>
                  </a:lnTo>
                  <a:lnTo>
                    <a:pt x="999504" y="36455"/>
                  </a:lnTo>
                  <a:lnTo>
                    <a:pt x="998645" y="72910"/>
                  </a:lnTo>
                  <a:lnTo>
                    <a:pt x="998645" y="797316"/>
                  </a:lnTo>
                  <a:lnTo>
                    <a:pt x="0" y="916840"/>
                  </a:lnTo>
                </a:path>
              </a:pathLst>
            </a:custGeom>
            <a:ln w="111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42726" y="5466661"/>
              <a:ext cx="909319" cy="946150"/>
            </a:xfrm>
            <a:custGeom>
              <a:avLst/>
              <a:gdLst/>
              <a:ahLst/>
              <a:cxnLst/>
              <a:rect l="l" t="t" r="r" b="b"/>
              <a:pathLst>
                <a:path w="909320" h="946150">
                  <a:moveTo>
                    <a:pt x="876829" y="0"/>
                  </a:moveTo>
                  <a:lnTo>
                    <a:pt x="862384" y="0"/>
                  </a:lnTo>
                  <a:lnTo>
                    <a:pt x="847165" y="556"/>
                  </a:lnTo>
                  <a:lnTo>
                    <a:pt x="833580" y="2226"/>
                  </a:lnTo>
                  <a:lnTo>
                    <a:pt x="816641" y="3896"/>
                  </a:lnTo>
                  <a:lnTo>
                    <a:pt x="0" y="123948"/>
                  </a:lnTo>
                  <a:lnTo>
                    <a:pt x="0" y="945614"/>
                  </a:lnTo>
                  <a:lnTo>
                    <a:pt x="848024" y="794505"/>
                  </a:lnTo>
                  <a:lnTo>
                    <a:pt x="864103" y="792418"/>
                  </a:lnTo>
                  <a:lnTo>
                    <a:pt x="887748" y="787409"/>
                  </a:lnTo>
                  <a:lnTo>
                    <a:pt x="899614" y="781982"/>
                  </a:lnTo>
                  <a:lnTo>
                    <a:pt x="905375" y="775999"/>
                  </a:lnTo>
                  <a:lnTo>
                    <a:pt x="907954" y="766259"/>
                  </a:lnTo>
                  <a:lnTo>
                    <a:pt x="907954" y="37011"/>
                  </a:lnTo>
                  <a:lnTo>
                    <a:pt x="908814" y="23932"/>
                  </a:lnTo>
                  <a:lnTo>
                    <a:pt x="903913" y="13079"/>
                  </a:lnTo>
                  <a:lnTo>
                    <a:pt x="897034" y="7068"/>
                  </a:lnTo>
                  <a:lnTo>
                    <a:pt x="887748" y="2782"/>
                  </a:lnTo>
                  <a:lnTo>
                    <a:pt x="876829" y="0"/>
                  </a:lnTo>
                  <a:close/>
                </a:path>
              </a:pathLst>
            </a:custGeom>
            <a:solidFill>
              <a:srgbClr val="3E7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42726" y="5466661"/>
              <a:ext cx="909319" cy="946150"/>
            </a:xfrm>
            <a:custGeom>
              <a:avLst/>
              <a:gdLst/>
              <a:ahLst/>
              <a:cxnLst/>
              <a:rect l="l" t="t" r="r" b="b"/>
              <a:pathLst>
                <a:path w="909320" h="946150">
                  <a:moveTo>
                    <a:pt x="876829" y="0"/>
                  </a:moveTo>
                  <a:lnTo>
                    <a:pt x="862384" y="0"/>
                  </a:lnTo>
                  <a:lnTo>
                    <a:pt x="847165" y="556"/>
                  </a:lnTo>
                  <a:lnTo>
                    <a:pt x="833580" y="2226"/>
                  </a:lnTo>
                  <a:lnTo>
                    <a:pt x="816641" y="3896"/>
                  </a:lnTo>
                  <a:lnTo>
                    <a:pt x="0" y="123948"/>
                  </a:lnTo>
                  <a:lnTo>
                    <a:pt x="0" y="945614"/>
                  </a:lnTo>
                  <a:lnTo>
                    <a:pt x="848024" y="794505"/>
                  </a:lnTo>
                  <a:lnTo>
                    <a:pt x="864103" y="792418"/>
                  </a:lnTo>
                  <a:lnTo>
                    <a:pt x="887748" y="787409"/>
                  </a:lnTo>
                  <a:lnTo>
                    <a:pt x="899614" y="781982"/>
                  </a:lnTo>
                  <a:lnTo>
                    <a:pt x="905375" y="775999"/>
                  </a:lnTo>
                  <a:lnTo>
                    <a:pt x="907954" y="766259"/>
                  </a:lnTo>
                  <a:lnTo>
                    <a:pt x="907954" y="759720"/>
                  </a:lnTo>
                  <a:lnTo>
                    <a:pt x="907954" y="749423"/>
                  </a:lnTo>
                  <a:lnTo>
                    <a:pt x="907954" y="734813"/>
                  </a:lnTo>
                  <a:lnTo>
                    <a:pt x="907954" y="37011"/>
                  </a:lnTo>
                  <a:lnTo>
                    <a:pt x="908814" y="23932"/>
                  </a:lnTo>
                  <a:lnTo>
                    <a:pt x="903913" y="13079"/>
                  </a:lnTo>
                  <a:lnTo>
                    <a:pt x="897034" y="7068"/>
                  </a:lnTo>
                  <a:lnTo>
                    <a:pt x="887748" y="2782"/>
                  </a:lnTo>
                  <a:lnTo>
                    <a:pt x="876829" y="0"/>
                  </a:lnTo>
                </a:path>
              </a:pathLst>
            </a:custGeom>
            <a:ln w="11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5931" y="5499919"/>
              <a:ext cx="173277" cy="10212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326157" y="5510742"/>
              <a:ext cx="217170" cy="900430"/>
            </a:xfrm>
            <a:custGeom>
              <a:avLst/>
              <a:gdLst/>
              <a:ahLst/>
              <a:cxnLst/>
              <a:rect l="l" t="t" r="r" b="b"/>
              <a:pathLst>
                <a:path w="217170" h="900429">
                  <a:moveTo>
                    <a:pt x="0" y="0"/>
                  </a:moveTo>
                  <a:lnTo>
                    <a:pt x="0" y="820553"/>
                  </a:lnTo>
                  <a:lnTo>
                    <a:pt x="216568" y="900421"/>
                  </a:lnTo>
                  <a:lnTo>
                    <a:pt x="216568" y="798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326157" y="5510742"/>
              <a:ext cx="217170" cy="900430"/>
            </a:xfrm>
            <a:custGeom>
              <a:avLst/>
              <a:gdLst/>
              <a:ahLst/>
              <a:cxnLst/>
              <a:rect l="l" t="t" r="r" b="b"/>
              <a:pathLst>
                <a:path w="217170" h="900429">
                  <a:moveTo>
                    <a:pt x="0" y="0"/>
                  </a:moveTo>
                  <a:lnTo>
                    <a:pt x="0" y="820553"/>
                  </a:lnTo>
                  <a:lnTo>
                    <a:pt x="216568" y="900421"/>
                  </a:lnTo>
                  <a:lnTo>
                    <a:pt x="216568" y="79867"/>
                  </a:lnTo>
                  <a:lnTo>
                    <a:pt x="0" y="0"/>
                  </a:lnTo>
                </a:path>
              </a:pathLst>
            </a:custGeom>
            <a:ln w="134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89537" y="5643762"/>
              <a:ext cx="36195" cy="24765"/>
            </a:xfrm>
            <a:custGeom>
              <a:avLst/>
              <a:gdLst/>
              <a:ahLst/>
              <a:cxnLst/>
              <a:rect l="l" t="t" r="r" b="b"/>
              <a:pathLst>
                <a:path w="36195" h="24764">
                  <a:moveTo>
                    <a:pt x="27929" y="0"/>
                  </a:moveTo>
                  <a:lnTo>
                    <a:pt x="7734" y="0"/>
                  </a:lnTo>
                  <a:lnTo>
                    <a:pt x="0" y="5565"/>
                  </a:lnTo>
                  <a:lnTo>
                    <a:pt x="0" y="19090"/>
                  </a:lnTo>
                  <a:lnTo>
                    <a:pt x="7734" y="24489"/>
                  </a:lnTo>
                  <a:lnTo>
                    <a:pt x="27929" y="24489"/>
                  </a:lnTo>
                  <a:lnTo>
                    <a:pt x="35667" y="19090"/>
                  </a:lnTo>
                  <a:lnTo>
                    <a:pt x="35667" y="5565"/>
                  </a:lnTo>
                  <a:lnTo>
                    <a:pt x="27929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89537" y="5643762"/>
              <a:ext cx="36195" cy="24765"/>
            </a:xfrm>
            <a:custGeom>
              <a:avLst/>
              <a:gdLst/>
              <a:ahLst/>
              <a:cxnLst/>
              <a:rect l="l" t="t" r="r" b="b"/>
              <a:pathLst>
                <a:path w="36195" h="24764">
                  <a:moveTo>
                    <a:pt x="7734" y="24489"/>
                  </a:moveTo>
                  <a:lnTo>
                    <a:pt x="17835" y="24489"/>
                  </a:lnTo>
                  <a:lnTo>
                    <a:pt x="27929" y="24489"/>
                  </a:lnTo>
                  <a:lnTo>
                    <a:pt x="35667" y="19090"/>
                  </a:lnTo>
                  <a:lnTo>
                    <a:pt x="35667" y="12522"/>
                  </a:lnTo>
                  <a:lnTo>
                    <a:pt x="35667" y="5565"/>
                  </a:lnTo>
                  <a:lnTo>
                    <a:pt x="27929" y="0"/>
                  </a:lnTo>
                  <a:lnTo>
                    <a:pt x="7734" y="0"/>
                  </a:lnTo>
                  <a:lnTo>
                    <a:pt x="0" y="5565"/>
                  </a:lnTo>
                  <a:lnTo>
                    <a:pt x="0" y="19090"/>
                  </a:lnTo>
                  <a:lnTo>
                    <a:pt x="7734" y="24489"/>
                  </a:lnTo>
                </a:path>
              </a:pathLst>
            </a:custGeom>
            <a:ln w="104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392116" y="6196465"/>
              <a:ext cx="35560" cy="24130"/>
            </a:xfrm>
            <a:custGeom>
              <a:avLst/>
              <a:gdLst/>
              <a:ahLst/>
              <a:cxnLst/>
              <a:rect l="l" t="t" r="r" b="b"/>
              <a:pathLst>
                <a:path w="35559" h="24129">
                  <a:moveTo>
                    <a:pt x="27930" y="0"/>
                  </a:moveTo>
                  <a:lnTo>
                    <a:pt x="7734" y="0"/>
                  </a:lnTo>
                  <a:lnTo>
                    <a:pt x="0" y="5426"/>
                  </a:lnTo>
                  <a:lnTo>
                    <a:pt x="0" y="18506"/>
                  </a:lnTo>
                  <a:lnTo>
                    <a:pt x="7734" y="23932"/>
                  </a:lnTo>
                  <a:lnTo>
                    <a:pt x="27930" y="23932"/>
                  </a:lnTo>
                  <a:lnTo>
                    <a:pt x="35453" y="18506"/>
                  </a:lnTo>
                  <a:lnTo>
                    <a:pt x="35453" y="5426"/>
                  </a:lnTo>
                  <a:lnTo>
                    <a:pt x="2793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92116" y="6196465"/>
              <a:ext cx="35560" cy="24130"/>
            </a:xfrm>
            <a:custGeom>
              <a:avLst/>
              <a:gdLst/>
              <a:ahLst/>
              <a:cxnLst/>
              <a:rect l="l" t="t" r="r" b="b"/>
              <a:pathLst>
                <a:path w="35559" h="24129">
                  <a:moveTo>
                    <a:pt x="7734" y="23932"/>
                  </a:moveTo>
                  <a:lnTo>
                    <a:pt x="17836" y="23932"/>
                  </a:lnTo>
                  <a:lnTo>
                    <a:pt x="27930" y="23932"/>
                  </a:lnTo>
                  <a:lnTo>
                    <a:pt x="35453" y="18505"/>
                  </a:lnTo>
                  <a:lnTo>
                    <a:pt x="35453" y="11966"/>
                  </a:lnTo>
                  <a:lnTo>
                    <a:pt x="35453" y="5426"/>
                  </a:lnTo>
                  <a:lnTo>
                    <a:pt x="27930" y="0"/>
                  </a:lnTo>
                  <a:lnTo>
                    <a:pt x="7734" y="0"/>
                  </a:lnTo>
                  <a:lnTo>
                    <a:pt x="0" y="5426"/>
                  </a:lnTo>
                  <a:lnTo>
                    <a:pt x="0" y="18506"/>
                  </a:lnTo>
                  <a:lnTo>
                    <a:pt x="7734" y="23932"/>
                  </a:lnTo>
                </a:path>
              </a:pathLst>
            </a:custGeom>
            <a:ln w="104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96200" y="5783579"/>
              <a:ext cx="1066800" cy="60350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691628" y="5779007"/>
              <a:ext cx="1076325" cy="612775"/>
            </a:xfrm>
            <a:custGeom>
              <a:avLst/>
              <a:gdLst/>
              <a:ahLst/>
              <a:cxnLst/>
              <a:rect l="l" t="t" r="r" b="b"/>
              <a:pathLst>
                <a:path w="1076325" h="612775">
                  <a:moveTo>
                    <a:pt x="0" y="612648"/>
                  </a:moveTo>
                  <a:lnTo>
                    <a:pt x="1075944" y="612648"/>
                  </a:lnTo>
                  <a:lnTo>
                    <a:pt x="1075944" y="0"/>
                  </a:lnTo>
                  <a:lnTo>
                    <a:pt x="0" y="0"/>
                  </a:lnTo>
                  <a:lnTo>
                    <a:pt x="0" y="612648"/>
                  </a:lnTo>
                  <a:close/>
                </a:path>
              </a:pathLst>
            </a:custGeom>
            <a:ln w="914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212594" y="250647"/>
            <a:ext cx="40354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5" dirty="0">
                <a:latin typeface="Times New Roman"/>
                <a:cs typeface="Times New Roman"/>
              </a:rPr>
              <a:t>УПРАВЛЕНИЕ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ПРОЕКТОМ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874520" y="4648200"/>
            <a:ext cx="1852295" cy="1590040"/>
            <a:chOff x="1874520" y="4648200"/>
            <a:chExt cx="1852295" cy="1590040"/>
          </a:xfrm>
        </p:grpSpPr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74520" y="4648200"/>
              <a:ext cx="1525523" cy="143865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67000" y="5414549"/>
              <a:ext cx="1059536" cy="823069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2822575" y="2689682"/>
            <a:ext cx="4460240" cy="3288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51484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Единая </a:t>
            </a:r>
            <a:r>
              <a:rPr sz="2400" b="1" spc="-15" dirty="0">
                <a:latin typeface="Times New Roman"/>
                <a:cs typeface="Times New Roman"/>
              </a:rPr>
              <a:t>терминология</a:t>
            </a:r>
            <a:endParaRPr sz="2400">
              <a:latin typeface="Times New Roman"/>
              <a:cs typeface="Times New Roman"/>
            </a:endParaRPr>
          </a:p>
          <a:p>
            <a:pPr marL="546100" marR="133985" indent="-533400">
              <a:lnSpc>
                <a:spcPts val="7800"/>
              </a:lnSpc>
              <a:spcBef>
                <a:spcPts val="484"/>
              </a:spcBef>
            </a:pPr>
            <a:r>
              <a:rPr sz="2400" b="1" spc="-40" dirty="0">
                <a:latin typeface="Times New Roman"/>
                <a:cs typeface="Times New Roman"/>
              </a:rPr>
              <a:t>Готовность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работать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15" dirty="0">
                <a:latin typeface="Times New Roman"/>
                <a:cs typeface="Times New Roman"/>
              </a:rPr>
              <a:t> команде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Процедуры</a:t>
            </a:r>
            <a:r>
              <a:rPr sz="2400" b="1" spc="-10" dirty="0">
                <a:latin typeface="Times New Roman"/>
                <a:cs typeface="Times New Roman"/>
              </a:rPr>
              <a:t> управления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13843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Times New Roman"/>
                <a:cs typeface="Times New Roman"/>
              </a:rPr>
              <a:t>Единый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план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проекта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3" name="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90361" y="2439902"/>
            <a:ext cx="751344" cy="882118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3839717" y="6414617"/>
            <a:ext cx="146685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ВШУП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НИУ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ВШЭ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402828" y="6414617"/>
            <a:ext cx="2057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30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479805"/>
            <a:ext cx="83077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988945" algn="l"/>
              </a:tabLst>
            </a:pPr>
            <a:r>
              <a:rPr sz="2400" spc="-30" dirty="0"/>
              <a:t>Управление</a:t>
            </a:r>
            <a:r>
              <a:rPr sz="2400" spc="25" dirty="0"/>
              <a:t> </a:t>
            </a:r>
            <a:r>
              <a:rPr sz="2400" spc="-20" dirty="0"/>
              <a:t>проектом	</a:t>
            </a:r>
            <a:r>
              <a:rPr sz="2400" dirty="0"/>
              <a:t>(УП)</a:t>
            </a:r>
            <a:r>
              <a:rPr sz="2400" spc="-5" dirty="0"/>
              <a:t> </a:t>
            </a:r>
            <a:r>
              <a:rPr sz="2400" dirty="0"/>
              <a:t>–</a:t>
            </a:r>
            <a:r>
              <a:rPr sz="2400" spc="-10" dirty="0"/>
              <a:t> </a:t>
            </a:r>
            <a:r>
              <a:rPr sz="2400" spc="-15" dirty="0"/>
              <a:t>это</a:t>
            </a:r>
            <a:r>
              <a:rPr sz="2400" spc="-5" dirty="0"/>
              <a:t> </a:t>
            </a:r>
            <a:r>
              <a:rPr sz="2400" spc="-15" dirty="0"/>
              <a:t>приложение</a:t>
            </a:r>
            <a:r>
              <a:rPr sz="2400" spc="5" dirty="0"/>
              <a:t> </a:t>
            </a:r>
            <a:r>
              <a:rPr sz="2400" spc="-5" dirty="0"/>
              <a:t>знаний,</a:t>
            </a:r>
            <a:r>
              <a:rPr sz="2400" dirty="0"/>
              <a:t> </a:t>
            </a:r>
            <a:r>
              <a:rPr sz="2400" spc="-20" dirty="0"/>
              <a:t>навыков, </a:t>
            </a:r>
            <a:r>
              <a:rPr sz="2400" spc="-585" dirty="0"/>
              <a:t> </a:t>
            </a:r>
            <a:r>
              <a:rPr sz="2400" spc="-10" dirty="0"/>
              <a:t>инструментов</a:t>
            </a:r>
            <a:r>
              <a:rPr sz="2400" spc="-5" dirty="0"/>
              <a:t> </a:t>
            </a:r>
            <a:r>
              <a:rPr sz="2400" dirty="0"/>
              <a:t>и</a:t>
            </a:r>
            <a:r>
              <a:rPr sz="2400" spc="5" dirty="0"/>
              <a:t> </a:t>
            </a:r>
            <a:r>
              <a:rPr sz="2400" spc="-20" dirty="0"/>
              <a:t>методов</a:t>
            </a:r>
            <a:r>
              <a:rPr sz="2400" spc="5" dirty="0"/>
              <a:t> </a:t>
            </a:r>
            <a:r>
              <a:rPr sz="2400" dirty="0"/>
              <a:t>к операциям</a:t>
            </a:r>
            <a:r>
              <a:rPr sz="2400" spc="-5" dirty="0"/>
              <a:t> проекта</a:t>
            </a:r>
            <a:r>
              <a:rPr sz="2400" spc="10" dirty="0"/>
              <a:t> </a:t>
            </a:r>
            <a:r>
              <a:rPr sz="2400" dirty="0"/>
              <a:t>для</a:t>
            </a:r>
            <a:endParaRPr sz="2400"/>
          </a:p>
          <a:p>
            <a:pPr marL="12700">
              <a:lnSpc>
                <a:spcPct val="100000"/>
              </a:lnSpc>
            </a:pPr>
            <a:r>
              <a:rPr sz="2400" spc="-15" dirty="0"/>
              <a:t>удовлетворения</a:t>
            </a:r>
            <a:r>
              <a:rPr sz="2400" spc="-5" dirty="0"/>
              <a:t> требований,</a:t>
            </a:r>
            <a:r>
              <a:rPr sz="2400" spc="15" dirty="0"/>
              <a:t> </a:t>
            </a:r>
            <a:r>
              <a:rPr sz="2400" spc="-10" dirty="0"/>
              <a:t>предъявляемых</a:t>
            </a:r>
            <a:r>
              <a:rPr sz="2400" dirty="0"/>
              <a:t> к </a:t>
            </a:r>
            <a:r>
              <a:rPr sz="2400" spc="-40" dirty="0"/>
              <a:t>проекту.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59740" y="1943227"/>
            <a:ext cx="775017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управление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проектом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входит: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-определение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требований;</a:t>
            </a:r>
            <a:endParaRPr sz="2400">
              <a:latin typeface="Times New Roman"/>
              <a:cs typeface="Times New Roman"/>
            </a:endParaRPr>
          </a:p>
          <a:p>
            <a:pPr marL="1105535" indent="-179070">
              <a:lnSpc>
                <a:spcPct val="100000"/>
              </a:lnSpc>
              <a:buChar char="-"/>
              <a:tabLst>
                <a:tab pos="1106170" algn="l"/>
              </a:tabLst>
            </a:pPr>
            <a:r>
              <a:rPr sz="2400" spc="-5" dirty="0">
                <a:latin typeface="Times New Roman"/>
                <a:cs typeface="Times New Roman"/>
              </a:rPr>
              <a:t>установление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четких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достижимых </a:t>
            </a:r>
            <a:r>
              <a:rPr sz="2400" spc="-5" dirty="0">
                <a:latin typeface="Times New Roman"/>
                <a:cs typeface="Times New Roman"/>
              </a:rPr>
              <a:t>целей;</a:t>
            </a:r>
            <a:endParaRPr sz="2400">
              <a:latin typeface="Times New Roman"/>
              <a:cs typeface="Times New Roman"/>
            </a:endParaRPr>
          </a:p>
          <a:p>
            <a:pPr marL="1155700" marR="106045" indent="-228600">
              <a:lnSpc>
                <a:spcPct val="100000"/>
              </a:lnSpc>
              <a:buChar char="-"/>
              <a:tabLst>
                <a:tab pos="1106170" algn="l"/>
              </a:tabLst>
            </a:pPr>
            <a:r>
              <a:rPr sz="2400" spc="-5" dirty="0">
                <a:latin typeface="Times New Roman"/>
                <a:cs typeface="Times New Roman"/>
              </a:rPr>
              <a:t>уравновешивание</a:t>
            </a:r>
            <a:r>
              <a:rPr sz="2400" spc="-10" dirty="0">
                <a:latin typeface="Times New Roman"/>
                <a:cs typeface="Times New Roman"/>
              </a:rPr>
              <a:t> противоречащих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требований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качеству,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содержанию,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времени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стоимости;</a:t>
            </a:r>
            <a:endParaRPr sz="2400">
              <a:latin typeface="Times New Roman"/>
              <a:cs typeface="Times New Roman"/>
            </a:endParaRPr>
          </a:p>
          <a:p>
            <a:pPr marL="1105535" indent="-179070">
              <a:lnSpc>
                <a:spcPct val="100000"/>
              </a:lnSpc>
              <a:spcBef>
                <a:spcPts val="5"/>
              </a:spcBef>
              <a:buChar char="-"/>
              <a:tabLst>
                <a:tab pos="1106170" algn="l"/>
              </a:tabLst>
            </a:pPr>
            <a:r>
              <a:rPr sz="2400" spc="-15" dirty="0">
                <a:latin typeface="Times New Roman"/>
                <a:cs typeface="Times New Roman"/>
              </a:rPr>
              <a:t>коррекция </a:t>
            </a:r>
            <a:r>
              <a:rPr sz="2400" spc="-10" dirty="0">
                <a:latin typeface="Times New Roman"/>
                <a:cs typeface="Times New Roman"/>
              </a:rPr>
              <a:t>характеристик,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планов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подхода</a:t>
            </a:r>
            <a:r>
              <a:rPr sz="2400" dirty="0">
                <a:latin typeface="Times New Roman"/>
                <a:cs typeface="Times New Roman"/>
              </a:rPr>
              <a:t> в</a:t>
            </a:r>
            <a:endParaRPr sz="2400">
              <a:latin typeface="Times New Roman"/>
              <a:cs typeface="Times New Roman"/>
            </a:endParaRPr>
          </a:p>
          <a:p>
            <a:pPr marL="1155700" marR="508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соответствии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-5" dirty="0">
                <a:latin typeface="Times New Roman"/>
                <a:cs typeface="Times New Roman"/>
              </a:rPr>
              <a:t>мнением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ожиданиями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различных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участников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проекта.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73973" y="6276847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31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589" y="1005332"/>
            <a:ext cx="8023225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b="1" dirty="0">
                <a:latin typeface="Times New Roman"/>
                <a:cs typeface="Times New Roman"/>
              </a:rPr>
              <a:t>Случайное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использование</a:t>
            </a:r>
            <a:endParaRPr sz="2000">
              <a:latin typeface="Times New Roman"/>
              <a:cs typeface="Times New Roman"/>
            </a:endParaRPr>
          </a:p>
          <a:p>
            <a:pPr marL="1041400" lvl="1" indent="-457834">
              <a:lnSpc>
                <a:spcPct val="100000"/>
              </a:lnSpc>
              <a:buChar char="•"/>
              <a:tabLst>
                <a:tab pos="1041400" algn="l"/>
                <a:tab pos="1042035" algn="l"/>
              </a:tabLst>
            </a:pPr>
            <a:r>
              <a:rPr sz="2000" dirty="0">
                <a:latin typeface="Times New Roman"/>
                <a:cs typeface="Times New Roman"/>
              </a:rPr>
              <a:t>Применяется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только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конкретных</a:t>
            </a:r>
            <a:r>
              <a:rPr sz="2000" spc="-5" dirty="0">
                <a:latin typeface="Times New Roman"/>
                <a:cs typeface="Times New Roman"/>
              </a:rPr>
              <a:t> проектов</a:t>
            </a:r>
            <a:endParaRPr sz="2000">
              <a:latin typeface="Times New Roman"/>
              <a:cs typeface="Times New Roman"/>
            </a:endParaRPr>
          </a:p>
          <a:p>
            <a:pPr marL="1041400" lvl="1" indent="-457834">
              <a:lnSpc>
                <a:spcPct val="100000"/>
              </a:lnSpc>
              <a:buChar char="•"/>
              <a:tabLst>
                <a:tab pos="1041400" algn="l"/>
                <a:tab pos="1042035" algn="l"/>
              </a:tabLst>
            </a:pPr>
            <a:r>
              <a:rPr sz="2000" dirty="0">
                <a:latin typeface="Times New Roman"/>
                <a:cs typeface="Times New Roman"/>
              </a:rPr>
              <a:t>Высший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менеджмент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регламентирует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УП</a:t>
            </a:r>
            <a:endParaRPr sz="2000">
              <a:latin typeface="Times New Roman"/>
              <a:cs typeface="Times New Roman"/>
            </a:endParaRPr>
          </a:p>
          <a:p>
            <a:pPr marL="1041400" lvl="1" indent="-457834">
              <a:lnSpc>
                <a:spcPct val="100000"/>
              </a:lnSpc>
              <a:buChar char="•"/>
              <a:tabLst>
                <a:tab pos="1041400" algn="l"/>
                <a:tab pos="1042035" algn="l"/>
              </a:tabLst>
            </a:pPr>
            <a:r>
              <a:rPr sz="2000" spc="-10" dirty="0">
                <a:latin typeface="Times New Roman"/>
                <a:cs typeface="Times New Roman"/>
              </a:rPr>
              <a:t>Возможны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ошибки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 отрицательный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результат</a:t>
            </a:r>
            <a:endParaRPr sz="20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Формальное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применение</a:t>
            </a:r>
            <a:endParaRPr sz="2000">
              <a:latin typeface="Times New Roman"/>
              <a:cs typeface="Times New Roman"/>
            </a:endParaRPr>
          </a:p>
          <a:p>
            <a:pPr marL="1041400" lvl="1" indent="-457834">
              <a:lnSpc>
                <a:spcPct val="100000"/>
              </a:lnSpc>
              <a:buChar char="•"/>
              <a:tabLst>
                <a:tab pos="1041400" algn="l"/>
                <a:tab pos="1042035" algn="l"/>
              </a:tabLst>
            </a:pPr>
            <a:r>
              <a:rPr sz="2000" spc="5" dirty="0">
                <a:latin typeface="Times New Roman"/>
                <a:cs typeface="Times New Roman"/>
              </a:rPr>
              <a:t>Возросший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интерес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УП</a:t>
            </a:r>
            <a:endParaRPr sz="2000">
              <a:latin typeface="Times New Roman"/>
              <a:cs typeface="Times New Roman"/>
            </a:endParaRPr>
          </a:p>
          <a:p>
            <a:pPr marL="1041400" lvl="1" indent="-457834">
              <a:lnSpc>
                <a:spcPct val="100000"/>
              </a:lnSpc>
              <a:buChar char="•"/>
              <a:tabLst>
                <a:tab pos="1041400" algn="l"/>
                <a:tab pos="1042035" algn="l"/>
              </a:tabLst>
            </a:pPr>
            <a:r>
              <a:rPr sz="2000" spc="-25" dirty="0">
                <a:latin typeface="Times New Roman"/>
                <a:cs typeface="Times New Roman"/>
              </a:rPr>
              <a:t>Необходимо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повысить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знания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области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УП</a:t>
            </a:r>
            <a:endParaRPr sz="2000">
              <a:latin typeface="Times New Roman"/>
              <a:cs typeface="Times New Roman"/>
            </a:endParaRPr>
          </a:p>
          <a:p>
            <a:pPr marL="1041400" lvl="1" indent="-457834">
              <a:lnSpc>
                <a:spcPct val="100000"/>
              </a:lnSpc>
              <a:buChar char="•"/>
              <a:tabLst>
                <a:tab pos="1041400" algn="l"/>
                <a:tab pos="1042035" algn="l"/>
              </a:tabLst>
            </a:pPr>
            <a:r>
              <a:rPr sz="2000" dirty="0">
                <a:latin typeface="Times New Roman"/>
                <a:cs typeface="Times New Roman"/>
              </a:rPr>
              <a:t>Высший </a:t>
            </a:r>
            <a:r>
              <a:rPr sz="2000" spc="-5" dirty="0">
                <a:latin typeface="Times New Roman"/>
                <a:cs typeface="Times New Roman"/>
              </a:rPr>
              <a:t>менеджмент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более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заинтересован в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УП</a:t>
            </a:r>
            <a:endParaRPr sz="2000">
              <a:latin typeface="Times New Roman"/>
              <a:cs typeface="Times New Roman"/>
            </a:endParaRPr>
          </a:p>
          <a:p>
            <a:pPr marL="1041400" lvl="1" indent="-457834">
              <a:lnSpc>
                <a:spcPct val="100000"/>
              </a:lnSpc>
              <a:buChar char="•"/>
              <a:tabLst>
                <a:tab pos="1041400" algn="l"/>
                <a:tab pos="1042035" algn="l"/>
              </a:tabLst>
            </a:pPr>
            <a:r>
              <a:rPr sz="2000" spc="-10" dirty="0">
                <a:latin typeface="Times New Roman"/>
                <a:cs typeface="Times New Roman"/>
              </a:rPr>
              <a:t>Менеджеры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проектов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становятся </a:t>
            </a:r>
            <a:r>
              <a:rPr sz="2000" spc="-5" dirty="0">
                <a:latin typeface="Times New Roman"/>
                <a:cs typeface="Times New Roman"/>
              </a:rPr>
              <a:t>более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значимыми</a:t>
            </a:r>
            <a:endParaRPr sz="20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Проектное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управление</a:t>
            </a:r>
            <a:endParaRPr sz="2000">
              <a:latin typeface="Times New Roman"/>
              <a:cs typeface="Times New Roman"/>
            </a:endParaRPr>
          </a:p>
          <a:p>
            <a:pPr marL="1041400" lvl="1" indent="-457834">
              <a:lnSpc>
                <a:spcPct val="100000"/>
              </a:lnSpc>
              <a:buChar char="•"/>
              <a:tabLst>
                <a:tab pos="1041400" algn="l"/>
                <a:tab pos="1042035" algn="l"/>
              </a:tabLst>
            </a:pPr>
            <a:r>
              <a:rPr sz="2000" dirty="0">
                <a:latin typeface="Times New Roman"/>
                <a:cs typeface="Times New Roman"/>
              </a:rPr>
              <a:t>Высший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менеджмент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играет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основную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роль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применении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УП</a:t>
            </a:r>
            <a:endParaRPr sz="2000">
              <a:latin typeface="Times New Roman"/>
              <a:cs typeface="Times New Roman"/>
            </a:endParaRPr>
          </a:p>
          <a:p>
            <a:pPr marL="1041400" lvl="1" indent="-457834">
              <a:lnSpc>
                <a:spcPct val="100000"/>
              </a:lnSpc>
              <a:spcBef>
                <a:spcPts val="5"/>
              </a:spcBef>
              <a:buChar char="•"/>
              <a:tabLst>
                <a:tab pos="1041400" algn="l"/>
                <a:tab pos="1042035" algn="l"/>
              </a:tabLst>
            </a:pPr>
            <a:r>
              <a:rPr sz="2000" spc="-25" dirty="0">
                <a:latin typeface="Times New Roman"/>
                <a:cs typeface="Times New Roman"/>
              </a:rPr>
              <a:t>Управление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проектами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становится </a:t>
            </a:r>
            <a:r>
              <a:rPr sz="2000" dirty="0">
                <a:latin typeface="Times New Roman"/>
                <a:cs typeface="Times New Roman"/>
              </a:rPr>
              <a:t>частью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культуры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управления</a:t>
            </a:r>
            <a:endParaRPr sz="2000">
              <a:latin typeface="Times New Roman"/>
              <a:cs typeface="Times New Roman"/>
            </a:endParaRPr>
          </a:p>
          <a:p>
            <a:pPr marL="1041400" lvl="1" indent="-457834">
              <a:lnSpc>
                <a:spcPct val="100000"/>
              </a:lnSpc>
              <a:buChar char="•"/>
              <a:tabLst>
                <a:tab pos="1041400" algn="l"/>
                <a:tab pos="1042035" algn="l"/>
              </a:tabLst>
            </a:pPr>
            <a:r>
              <a:rPr sz="2000" spc="-5" dirty="0">
                <a:latin typeface="Times New Roman"/>
                <a:cs typeface="Times New Roman"/>
              </a:rPr>
              <a:t>Ресурсы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распределяются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проектам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учетом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приоритетов</a:t>
            </a:r>
            <a:endParaRPr sz="2000">
              <a:latin typeface="Times New Roman"/>
              <a:cs typeface="Times New Roman"/>
            </a:endParaRPr>
          </a:p>
          <a:p>
            <a:pPr marL="1041400" lvl="1" indent="-457834">
              <a:lnSpc>
                <a:spcPct val="100000"/>
              </a:lnSpc>
              <a:buChar char="•"/>
              <a:tabLst>
                <a:tab pos="1041400" algn="l"/>
                <a:tab pos="1042035" algn="l"/>
              </a:tabLst>
            </a:pPr>
            <a:r>
              <a:rPr sz="2000" spc="-25" dirty="0">
                <a:latin typeface="Times New Roman"/>
                <a:cs typeface="Times New Roman"/>
              </a:rPr>
              <a:t>Управление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проектом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доводится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совершенства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251282"/>
            <a:ext cx="7673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5" dirty="0">
                <a:solidFill>
                  <a:srgbClr val="1F487C"/>
                </a:solidFill>
                <a:latin typeface="Times New Roman"/>
                <a:cs typeface="Times New Roman"/>
              </a:rPr>
              <a:t>Уровни</a:t>
            </a:r>
            <a:r>
              <a:rPr b="1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зрелости</a:t>
            </a:r>
            <a:r>
              <a:rPr b="1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компании</a:t>
            </a:r>
            <a:r>
              <a:rPr b="1" spc="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по применению</a:t>
            </a:r>
            <a:r>
              <a:rPr b="1" spc="2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1F487C"/>
                </a:solidFill>
                <a:latin typeface="Times New Roman"/>
                <a:cs typeface="Times New Roman"/>
              </a:rPr>
              <a:t>УП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9225" y="356361"/>
            <a:ext cx="6456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Модели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оценки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зрелости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проектного </a:t>
            </a:r>
            <a:r>
              <a:rPr sz="2400" spc="-5" dirty="0">
                <a:latin typeface="Calibri"/>
                <a:cs typeface="Calibri"/>
              </a:rPr>
              <a:t>управления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79522" y="914222"/>
            <a:ext cx="414655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Microsoft Sans Serif"/>
                <a:cs typeface="Microsoft Sans Serif"/>
              </a:rPr>
              <a:t>CMMI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ориентирована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на</a:t>
            </a:r>
            <a:r>
              <a:rPr sz="1400" spc="-10" dirty="0">
                <a:latin typeface="Microsoft Sans Serif"/>
                <a:cs typeface="Microsoft Sans Serif"/>
              </a:rPr>
              <a:t> область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проектирования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разработки </a:t>
            </a:r>
            <a:r>
              <a:rPr sz="1400" spc="-15" dirty="0">
                <a:latin typeface="Microsoft Sans Serif"/>
                <a:cs typeface="Microsoft Sans Serif"/>
              </a:rPr>
              <a:t>программных </a:t>
            </a:r>
            <a:r>
              <a:rPr sz="1400" spc="-10" dirty="0">
                <a:latin typeface="Microsoft Sans Serif"/>
                <a:cs typeface="Microsoft Sans Serif"/>
              </a:rPr>
              <a:t>систем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9522" y="1562481"/>
            <a:ext cx="5528945" cy="4219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44195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Microsoft Sans Serif"/>
                <a:cs typeface="Microsoft Sans Serif"/>
              </a:rPr>
              <a:t>ProjectFRAMEWORK </a:t>
            </a:r>
            <a:r>
              <a:rPr sz="1400" spc="370" dirty="0">
                <a:latin typeface="Microsoft Sans Serif"/>
                <a:cs typeface="Microsoft Sans Serif"/>
              </a:rPr>
              <a:t>– </a:t>
            </a:r>
            <a:r>
              <a:rPr sz="1400" dirty="0">
                <a:latin typeface="Microsoft Sans Serif"/>
                <a:cs typeface="Microsoft Sans Serif"/>
              </a:rPr>
              <a:t>для </a:t>
            </a:r>
            <a:r>
              <a:rPr sz="1400" spc="-30" dirty="0">
                <a:latin typeface="Microsoft Sans Serif"/>
                <a:cs typeface="Microsoft Sans Serif"/>
              </a:rPr>
              <a:t>каждого </a:t>
            </a:r>
            <a:r>
              <a:rPr sz="1400" spc="-10" dirty="0">
                <a:latin typeface="Microsoft Sans Serif"/>
                <a:cs typeface="Microsoft Sans Serif"/>
              </a:rPr>
              <a:t>уровня </a:t>
            </a:r>
            <a:r>
              <a:rPr sz="1400" spc="-15" dirty="0">
                <a:latin typeface="Microsoft Sans Serif"/>
                <a:cs typeface="Microsoft Sans Serif"/>
              </a:rPr>
              <a:t>зрелости 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устанавливает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цели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показывает</a:t>
            </a:r>
            <a:r>
              <a:rPr sz="1400" spc="-10" dirty="0">
                <a:latin typeface="Microsoft Sans Serif"/>
                <a:cs typeface="Microsoft Sans Serif"/>
              </a:rPr>
              <a:t> пути,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которыми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они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могут</a:t>
            </a:r>
            <a:endParaRPr sz="14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395"/>
              </a:spcBef>
            </a:pPr>
            <a:r>
              <a:rPr sz="1400" spc="-5" dirty="0">
                <a:latin typeface="Microsoft Sans Serif"/>
                <a:cs typeface="Microsoft Sans Serif"/>
              </a:rPr>
              <a:t>достигнуты.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Основана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на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PMI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PMBOK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Microsoft Sans Serif"/>
              <a:cs typeface="Microsoft Sans Serif"/>
            </a:endParaRPr>
          </a:p>
          <a:p>
            <a:pPr marL="12700" marR="577215" algn="just">
              <a:lnSpc>
                <a:spcPct val="100000"/>
              </a:lnSpc>
            </a:pPr>
            <a:r>
              <a:rPr sz="1400" spc="-5" dirty="0">
                <a:latin typeface="Microsoft Sans Serif"/>
                <a:cs typeface="Microsoft Sans Serif"/>
              </a:rPr>
              <a:t>Berkeley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PM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Maturity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Model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370" dirty="0">
                <a:latin typeface="Microsoft Sans Serif"/>
                <a:cs typeface="Microsoft Sans Serif"/>
              </a:rPr>
              <a:t>–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оценивает </a:t>
            </a:r>
            <a:r>
              <a:rPr sz="1400" dirty="0">
                <a:latin typeface="Microsoft Sans Serif"/>
                <a:cs typeface="Microsoft Sans Serif"/>
              </a:rPr>
              <a:t>8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областей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знаний, 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делает акцент </a:t>
            </a:r>
            <a:r>
              <a:rPr sz="1400" spc="-5" dirty="0">
                <a:latin typeface="Microsoft Sans Serif"/>
                <a:cs typeface="Microsoft Sans Serif"/>
              </a:rPr>
              <a:t>на </a:t>
            </a:r>
            <a:r>
              <a:rPr sz="1400" spc="-15" dirty="0">
                <a:latin typeface="Microsoft Sans Serif"/>
                <a:cs typeface="Microsoft Sans Serif"/>
              </a:rPr>
              <a:t>рекомендациях </a:t>
            </a:r>
            <a:r>
              <a:rPr sz="1400" dirty="0">
                <a:latin typeface="Microsoft Sans Serif"/>
                <a:cs typeface="Microsoft Sans Serif"/>
              </a:rPr>
              <a:t>для </a:t>
            </a:r>
            <a:r>
              <a:rPr sz="1400" spc="-20" dirty="0">
                <a:latin typeface="Microsoft Sans Serif"/>
                <a:cs typeface="Microsoft Sans Serif"/>
              </a:rPr>
              <a:t>перехода </a:t>
            </a:r>
            <a:r>
              <a:rPr sz="1400" dirty="0">
                <a:latin typeface="Microsoft Sans Serif"/>
                <a:cs typeface="Microsoft Sans Serif"/>
              </a:rPr>
              <a:t>с </a:t>
            </a:r>
            <a:r>
              <a:rPr sz="1400" spc="-10" dirty="0">
                <a:latin typeface="Microsoft Sans Serif"/>
                <a:cs typeface="Microsoft Sans Serif"/>
              </a:rPr>
              <a:t>уровня </a:t>
            </a:r>
            <a:r>
              <a:rPr sz="1400" dirty="0">
                <a:latin typeface="Microsoft Sans Serif"/>
                <a:cs typeface="Microsoft Sans Serif"/>
              </a:rPr>
              <a:t>на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уровень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3007360" algn="l"/>
              </a:tabLst>
            </a:pPr>
            <a:r>
              <a:rPr sz="1400" dirty="0">
                <a:latin typeface="Microsoft Sans Serif"/>
                <a:cs typeface="Microsoft Sans Serif"/>
              </a:rPr>
              <a:t>Project</a:t>
            </a:r>
            <a:r>
              <a:rPr sz="1400" spc="-5" dirty="0">
                <a:latin typeface="Microsoft Sans Serif"/>
                <a:cs typeface="Microsoft Sans Serif"/>
              </a:rPr>
              <a:t> Management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Maturity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Model	</a:t>
            </a:r>
            <a:r>
              <a:rPr sz="1400" spc="-20" dirty="0">
                <a:latin typeface="Microsoft Sans Serif"/>
                <a:cs typeface="Microsoft Sans Serif"/>
              </a:rPr>
              <a:t>Гарольда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Керцнера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-</a:t>
            </a:r>
            <a:endParaRPr sz="1400">
              <a:latin typeface="Microsoft Sans Serif"/>
              <a:cs typeface="Microsoft Sans Serif"/>
            </a:endParaRPr>
          </a:p>
          <a:p>
            <a:pPr marL="12700" marR="36195">
              <a:lnSpc>
                <a:spcPct val="100000"/>
              </a:lnSpc>
            </a:pPr>
            <a:r>
              <a:rPr sz="1400" spc="-15" dirty="0">
                <a:latin typeface="Microsoft Sans Serif"/>
                <a:cs typeface="Microsoft Sans Serif"/>
              </a:rPr>
              <a:t>описывает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5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уровней,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содержит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тесты,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акцент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на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стратегическом 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управлении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проектами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для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достижения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устойчивых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конкурентных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преимуществ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бизнеса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Microsoft Sans Serif"/>
                <a:cs typeface="Microsoft Sans Serif"/>
              </a:rPr>
              <a:t>PMMM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позволяет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измерять </a:t>
            </a:r>
            <a:r>
              <a:rPr sz="1400" spc="-10" dirty="0">
                <a:latin typeface="Microsoft Sans Serif"/>
                <a:cs typeface="Microsoft Sans Serif"/>
              </a:rPr>
              <a:t>уровень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зрелости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показывает </a:t>
            </a:r>
            <a:r>
              <a:rPr sz="1400" spc="-20" dirty="0">
                <a:latin typeface="Microsoft Sans Serif"/>
                <a:cs typeface="Microsoft Sans Serif"/>
              </a:rPr>
              <a:t> перспективу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для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перехода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на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более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высокие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уровни.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Основана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на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PMI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PMBOK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Microsoft Sans Serif"/>
              <a:cs typeface="Microsoft Sans Serif"/>
            </a:endParaRPr>
          </a:p>
          <a:p>
            <a:pPr marL="12700" marR="24765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Microsoft Sans Serif"/>
                <a:cs typeface="Microsoft Sans Serif"/>
              </a:rPr>
              <a:t>OPM3</a:t>
            </a:r>
            <a:r>
              <a:rPr sz="1400" spc="-5" dirty="0">
                <a:latin typeface="Microsoft Sans Serif"/>
                <a:cs typeface="Microsoft Sans Serif"/>
              </a:rPr>
              <a:t> основана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на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сравнении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практиками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наиболее </a:t>
            </a:r>
            <a:r>
              <a:rPr sz="1400" spc="-20" dirty="0">
                <a:latin typeface="Microsoft Sans Serif"/>
                <a:cs typeface="Microsoft Sans Serif"/>
              </a:rPr>
              <a:t>зрелых 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компаний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(нет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явном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виде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установленных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уровней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зрелости).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4253" y="1605320"/>
            <a:ext cx="749326" cy="59399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231" y="4532376"/>
            <a:ext cx="1728216" cy="4099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4859" y="2564892"/>
            <a:ext cx="1583436" cy="49225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4752" y="931780"/>
            <a:ext cx="809244" cy="52986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06855" y="953515"/>
            <a:ext cx="367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CC"/>
                </a:solidFill>
                <a:latin typeface="Tahoma"/>
                <a:cs typeface="Tahoma"/>
              </a:rPr>
              <a:t>S</a:t>
            </a:r>
            <a:r>
              <a:rPr sz="1800" spc="-5" dirty="0">
                <a:solidFill>
                  <a:srgbClr val="0000CC"/>
                </a:solidFill>
                <a:latin typeface="Tahoma"/>
                <a:cs typeface="Tahoma"/>
              </a:rPr>
              <a:t>EI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4880" y="5422391"/>
            <a:ext cx="1266444" cy="31241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7196" y="3429000"/>
            <a:ext cx="694943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0076" y="584961"/>
            <a:ext cx="4863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Модель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зрелости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Гарольда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Керцнера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02133" y="4001063"/>
            <a:ext cx="1372235" cy="1013460"/>
            <a:chOff x="802133" y="4001063"/>
            <a:chExt cx="1372235" cy="1013460"/>
          </a:xfrm>
        </p:grpSpPr>
        <p:sp>
          <p:nvSpPr>
            <p:cNvPr id="4" name="object 4"/>
            <p:cNvSpPr/>
            <p:nvPr/>
          </p:nvSpPr>
          <p:spPr>
            <a:xfrm>
              <a:off x="803403" y="4002333"/>
              <a:ext cx="1369695" cy="1010919"/>
            </a:xfrm>
            <a:custGeom>
              <a:avLst/>
              <a:gdLst/>
              <a:ahLst/>
              <a:cxnLst/>
              <a:rect l="l" t="t" r="r" b="b"/>
              <a:pathLst>
                <a:path w="1369695" h="1010920">
                  <a:moveTo>
                    <a:pt x="960398" y="0"/>
                  </a:moveTo>
                  <a:lnTo>
                    <a:pt x="1062821" y="156441"/>
                  </a:lnTo>
                  <a:lnTo>
                    <a:pt x="0" y="698001"/>
                  </a:lnTo>
                  <a:lnTo>
                    <a:pt x="204704" y="1010374"/>
                  </a:lnTo>
                  <a:lnTo>
                    <a:pt x="1267128" y="468984"/>
                  </a:lnTo>
                  <a:lnTo>
                    <a:pt x="1369551" y="625222"/>
                  </a:lnTo>
                  <a:lnTo>
                    <a:pt x="1342269" y="222419"/>
                  </a:lnTo>
                  <a:lnTo>
                    <a:pt x="960398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3403" y="4002333"/>
              <a:ext cx="1369695" cy="1010919"/>
            </a:xfrm>
            <a:custGeom>
              <a:avLst/>
              <a:gdLst/>
              <a:ahLst/>
              <a:cxnLst/>
              <a:rect l="l" t="t" r="r" b="b"/>
              <a:pathLst>
                <a:path w="1369695" h="1010920">
                  <a:moveTo>
                    <a:pt x="204704" y="1010374"/>
                  </a:moveTo>
                  <a:lnTo>
                    <a:pt x="1267128" y="468984"/>
                  </a:lnTo>
                  <a:lnTo>
                    <a:pt x="1369551" y="625222"/>
                  </a:lnTo>
                  <a:lnTo>
                    <a:pt x="1342269" y="222419"/>
                  </a:lnTo>
                  <a:lnTo>
                    <a:pt x="960398" y="0"/>
                  </a:lnTo>
                  <a:lnTo>
                    <a:pt x="1062821" y="156441"/>
                  </a:lnTo>
                  <a:lnTo>
                    <a:pt x="0" y="698001"/>
                  </a:lnTo>
                  <a:lnTo>
                    <a:pt x="204704" y="10103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 rot="19980000">
            <a:off x="952966" y="4465774"/>
            <a:ext cx="1145150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5"/>
              </a:lnSpc>
            </a:pPr>
            <a:r>
              <a:rPr sz="1575" b="1" spc="37" baseline="2645" dirty="0">
                <a:latin typeface="Arial"/>
                <a:cs typeface="Arial"/>
              </a:rPr>
              <a:t>Баз</a:t>
            </a:r>
            <a:r>
              <a:rPr sz="1050" b="1" spc="25" dirty="0">
                <a:latin typeface="Arial"/>
                <a:cs typeface="Arial"/>
              </a:rPr>
              <a:t>ов</a:t>
            </a:r>
            <a:r>
              <a:rPr sz="1575" b="1" spc="37" baseline="2645" dirty="0">
                <a:latin typeface="Arial"/>
                <a:cs typeface="Arial"/>
              </a:rPr>
              <a:t>ые</a:t>
            </a:r>
            <a:r>
              <a:rPr sz="1575" b="1" spc="7" baseline="2645" dirty="0">
                <a:latin typeface="Arial"/>
                <a:cs typeface="Arial"/>
              </a:rPr>
              <a:t> </a:t>
            </a:r>
            <a:r>
              <a:rPr sz="1575" b="1" spc="30" baseline="2645" dirty="0">
                <a:latin typeface="Arial"/>
                <a:cs typeface="Arial"/>
              </a:rPr>
              <a:t>з</a:t>
            </a:r>
            <a:r>
              <a:rPr sz="1050" b="1" spc="20" dirty="0">
                <a:latin typeface="Arial"/>
                <a:cs typeface="Arial"/>
              </a:rPr>
              <a:t>нан</a:t>
            </a:r>
            <a:r>
              <a:rPr sz="1575" b="1" spc="30" baseline="2645" dirty="0">
                <a:latin typeface="Arial"/>
                <a:cs typeface="Arial"/>
              </a:rPr>
              <a:t>и</a:t>
            </a:r>
            <a:r>
              <a:rPr sz="1050" b="1" spc="20" dirty="0">
                <a:latin typeface="Arial"/>
                <a:cs typeface="Arial"/>
              </a:rPr>
              <a:t>я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34880" y="3213414"/>
            <a:ext cx="1372235" cy="1013460"/>
            <a:chOff x="2234880" y="3213414"/>
            <a:chExt cx="1372235" cy="1013460"/>
          </a:xfrm>
        </p:grpSpPr>
        <p:sp>
          <p:nvSpPr>
            <p:cNvPr id="8" name="object 8"/>
            <p:cNvSpPr/>
            <p:nvPr/>
          </p:nvSpPr>
          <p:spPr>
            <a:xfrm>
              <a:off x="2236150" y="3214684"/>
              <a:ext cx="1369695" cy="1010919"/>
            </a:xfrm>
            <a:custGeom>
              <a:avLst/>
              <a:gdLst/>
              <a:ahLst/>
              <a:cxnLst/>
              <a:rect l="l" t="t" r="r" b="b"/>
              <a:pathLst>
                <a:path w="1369695" h="1010920">
                  <a:moveTo>
                    <a:pt x="960186" y="0"/>
                  </a:moveTo>
                  <a:lnTo>
                    <a:pt x="1062454" y="156441"/>
                  </a:lnTo>
                  <a:lnTo>
                    <a:pt x="0" y="698001"/>
                  </a:lnTo>
                  <a:lnTo>
                    <a:pt x="204691" y="1010408"/>
                  </a:lnTo>
                  <a:lnTo>
                    <a:pt x="1266915" y="468780"/>
                  </a:lnTo>
                  <a:lnTo>
                    <a:pt x="1369184" y="625222"/>
                  </a:lnTo>
                  <a:lnTo>
                    <a:pt x="1341671" y="222419"/>
                  </a:lnTo>
                  <a:lnTo>
                    <a:pt x="960186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36150" y="3214684"/>
              <a:ext cx="1369695" cy="1010919"/>
            </a:xfrm>
            <a:custGeom>
              <a:avLst/>
              <a:gdLst/>
              <a:ahLst/>
              <a:cxnLst/>
              <a:rect l="l" t="t" r="r" b="b"/>
              <a:pathLst>
                <a:path w="1369695" h="1010920">
                  <a:moveTo>
                    <a:pt x="204691" y="1010408"/>
                  </a:moveTo>
                  <a:lnTo>
                    <a:pt x="1266915" y="468780"/>
                  </a:lnTo>
                  <a:lnTo>
                    <a:pt x="1369184" y="625222"/>
                  </a:lnTo>
                  <a:lnTo>
                    <a:pt x="1341671" y="222419"/>
                  </a:lnTo>
                  <a:lnTo>
                    <a:pt x="960186" y="0"/>
                  </a:lnTo>
                  <a:lnTo>
                    <a:pt x="1062454" y="156441"/>
                  </a:lnTo>
                  <a:lnTo>
                    <a:pt x="0" y="698001"/>
                  </a:lnTo>
                  <a:lnTo>
                    <a:pt x="204691" y="101040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 rot="19980000">
            <a:off x="2441902" y="3612425"/>
            <a:ext cx="944902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5"/>
              </a:lnSpc>
            </a:pPr>
            <a:r>
              <a:rPr sz="1050" b="1" spc="50" dirty="0">
                <a:latin typeface="Arial"/>
                <a:cs typeface="Arial"/>
              </a:rPr>
              <a:t>О</a:t>
            </a:r>
            <a:r>
              <a:rPr sz="1050" b="1" spc="-5" dirty="0">
                <a:latin typeface="Arial"/>
                <a:cs typeface="Arial"/>
              </a:rPr>
              <a:t>п</a:t>
            </a:r>
            <a:r>
              <a:rPr sz="1575" b="1" spc="60" baseline="2645" dirty="0">
                <a:latin typeface="Arial"/>
                <a:cs typeface="Arial"/>
              </a:rPr>
              <a:t>р</a:t>
            </a:r>
            <a:r>
              <a:rPr sz="1575" b="1" spc="22" baseline="2645" dirty="0">
                <a:latin typeface="Arial"/>
                <a:cs typeface="Arial"/>
              </a:rPr>
              <a:t>ед</a:t>
            </a:r>
            <a:r>
              <a:rPr sz="1575" b="1" spc="30" baseline="2645" dirty="0">
                <a:latin typeface="Arial"/>
                <a:cs typeface="Arial"/>
              </a:rPr>
              <a:t>е</a:t>
            </a:r>
            <a:r>
              <a:rPr sz="1575" b="1" spc="97" baseline="2645" dirty="0">
                <a:latin typeface="Arial"/>
                <a:cs typeface="Arial"/>
              </a:rPr>
              <a:t>л</a:t>
            </a:r>
            <a:r>
              <a:rPr sz="1050" b="1" spc="20" dirty="0">
                <a:latin typeface="Arial"/>
                <a:cs typeface="Arial"/>
              </a:rPr>
              <a:t>е</a:t>
            </a:r>
            <a:r>
              <a:rPr sz="1050" b="1" spc="-5" dirty="0">
                <a:latin typeface="Arial"/>
                <a:cs typeface="Arial"/>
              </a:rPr>
              <a:t>н</a:t>
            </a:r>
            <a:r>
              <a:rPr sz="1575" b="1" spc="15" baseline="2645" dirty="0">
                <a:latin typeface="Arial"/>
                <a:cs typeface="Arial"/>
              </a:rPr>
              <a:t>и</a:t>
            </a:r>
            <a:r>
              <a:rPr sz="1050" b="1" spc="35" dirty="0">
                <a:latin typeface="Arial"/>
                <a:cs typeface="Arial"/>
              </a:rPr>
              <a:t>е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 rot="19980000">
            <a:off x="2620980" y="3743892"/>
            <a:ext cx="764310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5"/>
              </a:lnSpc>
            </a:pPr>
            <a:r>
              <a:rPr sz="1575" b="1" spc="75" baseline="2645" dirty="0">
                <a:latin typeface="Arial"/>
                <a:cs typeface="Arial"/>
              </a:rPr>
              <a:t>п</a:t>
            </a:r>
            <a:r>
              <a:rPr sz="1575" b="1" spc="22" baseline="2645" dirty="0">
                <a:latin typeface="Arial"/>
                <a:cs typeface="Arial"/>
              </a:rPr>
              <a:t>р</a:t>
            </a:r>
            <a:r>
              <a:rPr sz="1050" b="1" spc="40" dirty="0">
                <a:latin typeface="Arial"/>
                <a:cs typeface="Arial"/>
              </a:rPr>
              <a:t>о</a:t>
            </a:r>
            <a:r>
              <a:rPr sz="1050" b="1" spc="35" dirty="0">
                <a:latin typeface="Arial"/>
                <a:cs typeface="Arial"/>
              </a:rPr>
              <a:t>ц</a:t>
            </a:r>
            <a:r>
              <a:rPr sz="1575" b="1" spc="22" baseline="2645" dirty="0">
                <a:latin typeface="Arial"/>
                <a:cs typeface="Arial"/>
              </a:rPr>
              <a:t>е</a:t>
            </a:r>
            <a:r>
              <a:rPr sz="1050" b="1" spc="20" dirty="0">
                <a:latin typeface="Arial"/>
                <a:cs typeface="Arial"/>
              </a:rPr>
              <a:t>с</a:t>
            </a:r>
            <a:r>
              <a:rPr sz="1050" b="1" spc="15" dirty="0">
                <a:latin typeface="Arial"/>
                <a:cs typeface="Arial"/>
              </a:rPr>
              <a:t>с</a:t>
            </a:r>
            <a:r>
              <a:rPr sz="1050" b="1" spc="40" dirty="0">
                <a:latin typeface="Arial"/>
                <a:cs typeface="Arial"/>
              </a:rPr>
              <a:t>ов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054015" y="1610364"/>
            <a:ext cx="1372870" cy="1013460"/>
            <a:chOff x="5054015" y="1610364"/>
            <a:chExt cx="1372870" cy="1013460"/>
          </a:xfrm>
        </p:grpSpPr>
        <p:sp>
          <p:nvSpPr>
            <p:cNvPr id="13" name="object 13"/>
            <p:cNvSpPr/>
            <p:nvPr/>
          </p:nvSpPr>
          <p:spPr>
            <a:xfrm>
              <a:off x="5055285" y="1611634"/>
              <a:ext cx="1370330" cy="1010919"/>
            </a:xfrm>
            <a:custGeom>
              <a:avLst/>
              <a:gdLst/>
              <a:ahLst/>
              <a:cxnLst/>
              <a:rect l="l" t="t" r="r" b="b"/>
              <a:pathLst>
                <a:path w="1370329" h="1010919">
                  <a:moveTo>
                    <a:pt x="960340" y="0"/>
                  </a:moveTo>
                  <a:lnTo>
                    <a:pt x="1062994" y="156441"/>
                  </a:lnTo>
                  <a:lnTo>
                    <a:pt x="0" y="698069"/>
                  </a:lnTo>
                  <a:lnTo>
                    <a:pt x="204691" y="1010408"/>
                  </a:lnTo>
                  <a:lnTo>
                    <a:pt x="1267069" y="468984"/>
                  </a:lnTo>
                  <a:lnTo>
                    <a:pt x="1369723" y="625426"/>
                  </a:lnTo>
                  <a:lnTo>
                    <a:pt x="1342210" y="222419"/>
                  </a:lnTo>
                  <a:lnTo>
                    <a:pt x="960340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55285" y="1611634"/>
              <a:ext cx="1370330" cy="1010919"/>
            </a:xfrm>
            <a:custGeom>
              <a:avLst/>
              <a:gdLst/>
              <a:ahLst/>
              <a:cxnLst/>
              <a:rect l="l" t="t" r="r" b="b"/>
              <a:pathLst>
                <a:path w="1370329" h="1010919">
                  <a:moveTo>
                    <a:pt x="204691" y="1010408"/>
                  </a:moveTo>
                  <a:lnTo>
                    <a:pt x="1267069" y="468984"/>
                  </a:lnTo>
                  <a:lnTo>
                    <a:pt x="1369723" y="625426"/>
                  </a:lnTo>
                  <a:lnTo>
                    <a:pt x="1342210" y="222419"/>
                  </a:lnTo>
                  <a:lnTo>
                    <a:pt x="960340" y="0"/>
                  </a:lnTo>
                  <a:lnTo>
                    <a:pt x="1062994" y="156441"/>
                  </a:lnTo>
                  <a:lnTo>
                    <a:pt x="0" y="698069"/>
                  </a:lnTo>
                  <a:lnTo>
                    <a:pt x="204691" y="101040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 rot="19980000">
            <a:off x="5339189" y="2008903"/>
            <a:ext cx="791833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5"/>
              </a:lnSpc>
            </a:pPr>
            <a:r>
              <a:rPr sz="1050" b="1" spc="25" dirty="0">
                <a:latin typeface="Arial"/>
                <a:cs typeface="Arial"/>
              </a:rPr>
              <a:t>У</a:t>
            </a:r>
            <a:r>
              <a:rPr sz="1575" b="1" spc="15" baseline="2645" dirty="0">
                <a:latin typeface="Arial"/>
                <a:cs typeface="Arial"/>
              </a:rPr>
              <a:t>л</a:t>
            </a:r>
            <a:r>
              <a:rPr sz="1575" b="1" spc="30" baseline="2645" dirty="0">
                <a:latin typeface="Arial"/>
                <a:cs typeface="Arial"/>
              </a:rPr>
              <a:t>у</a:t>
            </a:r>
            <a:r>
              <a:rPr sz="1575" b="1" spc="75" baseline="2645" dirty="0">
                <a:latin typeface="Arial"/>
                <a:cs typeface="Arial"/>
              </a:rPr>
              <a:t>ч</a:t>
            </a:r>
            <a:r>
              <a:rPr sz="1050" b="1" spc="15" dirty="0">
                <a:latin typeface="Arial"/>
                <a:cs typeface="Arial"/>
              </a:rPr>
              <a:t>ше</a:t>
            </a:r>
            <a:r>
              <a:rPr sz="1050" b="1" spc="50" dirty="0">
                <a:latin typeface="Arial"/>
                <a:cs typeface="Arial"/>
              </a:rPr>
              <a:t>н</a:t>
            </a:r>
            <a:r>
              <a:rPr sz="1575" b="1" spc="52" baseline="2645" dirty="0">
                <a:latin typeface="Arial"/>
                <a:cs typeface="Arial"/>
              </a:rPr>
              <a:t>ие</a:t>
            </a:r>
            <a:endParaRPr sz="1575" baseline="264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 rot="19980000">
            <a:off x="5441848" y="2140942"/>
            <a:ext cx="757434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5"/>
              </a:lnSpc>
            </a:pPr>
            <a:r>
              <a:rPr sz="1575" b="1" spc="37" baseline="2645" dirty="0">
                <a:latin typeface="Arial"/>
                <a:cs typeface="Arial"/>
              </a:rPr>
              <a:t>п</a:t>
            </a:r>
            <a:r>
              <a:rPr sz="1050" b="1" spc="40" dirty="0">
                <a:latin typeface="Arial"/>
                <a:cs typeface="Arial"/>
              </a:rPr>
              <a:t>ро</a:t>
            </a:r>
            <a:r>
              <a:rPr sz="1050" b="1" spc="35" dirty="0">
                <a:latin typeface="Arial"/>
                <a:cs typeface="Arial"/>
              </a:rPr>
              <a:t>ц</a:t>
            </a:r>
            <a:r>
              <a:rPr sz="1575" b="1" spc="22" baseline="2645" dirty="0">
                <a:latin typeface="Arial"/>
                <a:cs typeface="Arial"/>
              </a:rPr>
              <a:t>е</a:t>
            </a:r>
            <a:r>
              <a:rPr sz="1050" b="1" spc="20" dirty="0">
                <a:latin typeface="Arial"/>
                <a:cs typeface="Arial"/>
              </a:rPr>
              <a:t>с</a:t>
            </a:r>
            <a:r>
              <a:rPr sz="1050" b="1" spc="15" dirty="0">
                <a:latin typeface="Arial"/>
                <a:cs typeface="Arial"/>
              </a:rPr>
              <a:t>с</a:t>
            </a:r>
            <a:r>
              <a:rPr sz="1050" b="1" spc="-15" dirty="0">
                <a:latin typeface="Arial"/>
                <a:cs typeface="Arial"/>
              </a:rPr>
              <a:t>о</a:t>
            </a:r>
            <a:r>
              <a:rPr sz="1575" b="1" spc="60" baseline="2645" dirty="0">
                <a:latin typeface="Arial"/>
                <a:cs typeface="Arial"/>
              </a:rPr>
              <a:t>в</a:t>
            </a:r>
            <a:endParaRPr sz="1575" baseline="2645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632965" y="2381553"/>
            <a:ext cx="1371600" cy="1013460"/>
            <a:chOff x="3632965" y="2381553"/>
            <a:chExt cx="1371600" cy="1013460"/>
          </a:xfrm>
        </p:grpSpPr>
        <p:sp>
          <p:nvSpPr>
            <p:cNvPr id="18" name="object 18"/>
            <p:cNvSpPr/>
            <p:nvPr/>
          </p:nvSpPr>
          <p:spPr>
            <a:xfrm>
              <a:off x="3634235" y="2382823"/>
              <a:ext cx="1369060" cy="1010919"/>
            </a:xfrm>
            <a:custGeom>
              <a:avLst/>
              <a:gdLst/>
              <a:ahLst/>
              <a:cxnLst/>
              <a:rect l="l" t="t" r="r" b="b"/>
              <a:pathLst>
                <a:path w="1369060" h="1010920">
                  <a:moveTo>
                    <a:pt x="960186" y="0"/>
                  </a:moveTo>
                  <a:lnTo>
                    <a:pt x="1062223" y="156441"/>
                  </a:lnTo>
                  <a:lnTo>
                    <a:pt x="0" y="698001"/>
                  </a:lnTo>
                  <a:lnTo>
                    <a:pt x="204152" y="1010408"/>
                  </a:lnTo>
                  <a:lnTo>
                    <a:pt x="1266992" y="468780"/>
                  </a:lnTo>
                  <a:lnTo>
                    <a:pt x="1369030" y="625222"/>
                  </a:lnTo>
                  <a:lnTo>
                    <a:pt x="1341671" y="222215"/>
                  </a:lnTo>
                  <a:lnTo>
                    <a:pt x="960186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34235" y="2382823"/>
              <a:ext cx="1369060" cy="1010919"/>
            </a:xfrm>
            <a:custGeom>
              <a:avLst/>
              <a:gdLst/>
              <a:ahLst/>
              <a:cxnLst/>
              <a:rect l="l" t="t" r="r" b="b"/>
              <a:pathLst>
                <a:path w="1369060" h="1010920">
                  <a:moveTo>
                    <a:pt x="204152" y="1010408"/>
                  </a:moveTo>
                  <a:lnTo>
                    <a:pt x="1266992" y="468780"/>
                  </a:lnTo>
                  <a:lnTo>
                    <a:pt x="1369030" y="625222"/>
                  </a:lnTo>
                  <a:lnTo>
                    <a:pt x="1341671" y="222215"/>
                  </a:lnTo>
                  <a:lnTo>
                    <a:pt x="960186" y="0"/>
                  </a:lnTo>
                  <a:lnTo>
                    <a:pt x="1062223" y="156441"/>
                  </a:lnTo>
                  <a:lnTo>
                    <a:pt x="0" y="698001"/>
                  </a:lnTo>
                  <a:lnTo>
                    <a:pt x="204152" y="101040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 rot="19980000">
            <a:off x="3888456" y="2779316"/>
            <a:ext cx="848841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5"/>
              </a:lnSpc>
            </a:pPr>
            <a:r>
              <a:rPr sz="1575" b="1" spc="37" baseline="2645" dirty="0">
                <a:latin typeface="Arial"/>
                <a:cs typeface="Arial"/>
              </a:rPr>
              <a:t>Уп</a:t>
            </a:r>
            <a:r>
              <a:rPr sz="1050" b="1" spc="40" dirty="0">
                <a:latin typeface="Arial"/>
                <a:cs typeface="Arial"/>
              </a:rPr>
              <a:t>р</a:t>
            </a:r>
            <a:r>
              <a:rPr sz="1050" b="1" spc="20" dirty="0">
                <a:latin typeface="Arial"/>
                <a:cs typeface="Arial"/>
              </a:rPr>
              <a:t>а</a:t>
            </a:r>
            <a:r>
              <a:rPr sz="1050" b="1" spc="35" dirty="0">
                <a:latin typeface="Arial"/>
                <a:cs typeface="Arial"/>
              </a:rPr>
              <a:t>в</a:t>
            </a:r>
            <a:r>
              <a:rPr sz="1050" b="1" spc="15" dirty="0">
                <a:latin typeface="Arial"/>
                <a:cs typeface="Arial"/>
              </a:rPr>
              <a:t>л</a:t>
            </a:r>
            <a:r>
              <a:rPr sz="1575" b="1" spc="22" baseline="2645" dirty="0">
                <a:latin typeface="Arial"/>
                <a:cs typeface="Arial"/>
              </a:rPr>
              <a:t>е</a:t>
            </a:r>
            <a:r>
              <a:rPr sz="1575" b="1" spc="75" baseline="2645" dirty="0">
                <a:latin typeface="Arial"/>
                <a:cs typeface="Arial"/>
              </a:rPr>
              <a:t>н</a:t>
            </a:r>
            <a:r>
              <a:rPr sz="1575" b="1" spc="15" baseline="2645" dirty="0">
                <a:latin typeface="Arial"/>
                <a:cs typeface="Arial"/>
              </a:rPr>
              <a:t>и</a:t>
            </a:r>
            <a:r>
              <a:rPr sz="1050" b="1" spc="35" dirty="0">
                <a:latin typeface="Arial"/>
                <a:cs typeface="Arial"/>
              </a:rPr>
              <a:t>е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 rot="19980000">
            <a:off x="3971943" y="2911315"/>
            <a:ext cx="860129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5"/>
              </a:lnSpc>
            </a:pPr>
            <a:r>
              <a:rPr sz="1050" b="1" spc="45" dirty="0">
                <a:latin typeface="Arial"/>
                <a:cs typeface="Arial"/>
              </a:rPr>
              <a:t>п</a:t>
            </a:r>
            <a:r>
              <a:rPr sz="1575" b="1" spc="60" baseline="2645" dirty="0">
                <a:latin typeface="Arial"/>
                <a:cs typeface="Arial"/>
              </a:rPr>
              <a:t>р</a:t>
            </a:r>
            <a:r>
              <a:rPr sz="1575" b="1" spc="22" baseline="2645" dirty="0">
                <a:latin typeface="Arial"/>
                <a:cs typeface="Arial"/>
              </a:rPr>
              <a:t>о</a:t>
            </a:r>
            <a:r>
              <a:rPr sz="1050" b="1" spc="35" dirty="0">
                <a:latin typeface="Arial"/>
                <a:cs typeface="Arial"/>
              </a:rPr>
              <a:t>ц</a:t>
            </a:r>
            <a:r>
              <a:rPr sz="1050" b="1" spc="20" dirty="0">
                <a:latin typeface="Arial"/>
                <a:cs typeface="Arial"/>
              </a:rPr>
              <a:t>е</a:t>
            </a:r>
            <a:r>
              <a:rPr sz="1050" b="1" spc="15" dirty="0">
                <a:latin typeface="Arial"/>
                <a:cs typeface="Arial"/>
              </a:rPr>
              <a:t>с</a:t>
            </a:r>
            <a:r>
              <a:rPr sz="1050" b="1" spc="40" dirty="0">
                <a:latin typeface="Arial"/>
                <a:cs typeface="Arial"/>
              </a:rPr>
              <a:t>с</a:t>
            </a:r>
            <a:r>
              <a:rPr sz="1575" b="1" spc="22" baseline="2645" dirty="0">
                <a:latin typeface="Arial"/>
                <a:cs typeface="Arial"/>
              </a:rPr>
              <a:t>а</a:t>
            </a:r>
            <a:r>
              <a:rPr sz="1575" b="1" spc="60" baseline="2645" dirty="0">
                <a:latin typeface="Arial"/>
                <a:cs typeface="Arial"/>
              </a:rPr>
              <a:t>ми</a:t>
            </a:r>
            <a:endParaRPr sz="1575" baseline="2645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75095" y="4937037"/>
            <a:ext cx="2069464" cy="721360"/>
            <a:chOff x="775095" y="4937037"/>
            <a:chExt cx="2069464" cy="721360"/>
          </a:xfrm>
        </p:grpSpPr>
        <p:sp>
          <p:nvSpPr>
            <p:cNvPr id="23" name="object 23"/>
            <p:cNvSpPr/>
            <p:nvPr/>
          </p:nvSpPr>
          <p:spPr>
            <a:xfrm>
              <a:off x="862139" y="5014074"/>
              <a:ext cx="1981200" cy="642620"/>
            </a:xfrm>
            <a:custGeom>
              <a:avLst/>
              <a:gdLst/>
              <a:ahLst/>
              <a:cxnLst/>
              <a:rect l="l" t="t" r="r" b="b"/>
              <a:pathLst>
                <a:path w="1981200" h="642620">
                  <a:moveTo>
                    <a:pt x="1980793" y="0"/>
                  </a:moveTo>
                  <a:lnTo>
                    <a:pt x="0" y="0"/>
                  </a:lnTo>
                  <a:lnTo>
                    <a:pt x="0" y="565746"/>
                  </a:lnTo>
                  <a:lnTo>
                    <a:pt x="0" y="642607"/>
                  </a:lnTo>
                  <a:lnTo>
                    <a:pt x="1980793" y="642607"/>
                  </a:lnTo>
                  <a:lnTo>
                    <a:pt x="1980793" y="565746"/>
                  </a:lnTo>
                  <a:lnTo>
                    <a:pt x="198079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62141" y="5014070"/>
              <a:ext cx="1981200" cy="642620"/>
            </a:xfrm>
            <a:custGeom>
              <a:avLst/>
              <a:gdLst/>
              <a:ahLst/>
              <a:cxnLst/>
              <a:rect l="l" t="t" r="r" b="b"/>
              <a:pathLst>
                <a:path w="1981200" h="642620">
                  <a:moveTo>
                    <a:pt x="0" y="642600"/>
                  </a:moveTo>
                  <a:lnTo>
                    <a:pt x="1980793" y="642600"/>
                  </a:lnTo>
                  <a:lnTo>
                    <a:pt x="1980793" y="0"/>
                  </a:lnTo>
                  <a:lnTo>
                    <a:pt x="0" y="0"/>
                  </a:lnTo>
                  <a:lnTo>
                    <a:pt x="0" y="642600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75095" y="4937037"/>
              <a:ext cx="1980564" cy="643255"/>
            </a:xfrm>
            <a:custGeom>
              <a:avLst/>
              <a:gdLst/>
              <a:ahLst/>
              <a:cxnLst/>
              <a:rect l="l" t="t" r="r" b="b"/>
              <a:pathLst>
                <a:path w="1980564" h="643254">
                  <a:moveTo>
                    <a:pt x="1980253" y="0"/>
                  </a:moveTo>
                  <a:lnTo>
                    <a:pt x="0" y="0"/>
                  </a:lnTo>
                  <a:lnTo>
                    <a:pt x="0" y="642770"/>
                  </a:lnTo>
                  <a:lnTo>
                    <a:pt x="1980253" y="642770"/>
                  </a:lnTo>
                  <a:lnTo>
                    <a:pt x="19802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75095" y="4937037"/>
            <a:ext cx="1980564" cy="64325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</a:pPr>
            <a:r>
              <a:rPr sz="1450" b="1" spc="110" dirty="0">
                <a:latin typeface="Arial"/>
                <a:cs typeface="Arial"/>
              </a:rPr>
              <a:t>«Общий</a:t>
            </a:r>
            <a:r>
              <a:rPr sz="1450" b="1" spc="-55" dirty="0">
                <a:latin typeface="Arial"/>
                <a:cs typeface="Arial"/>
              </a:rPr>
              <a:t> </a:t>
            </a:r>
            <a:r>
              <a:rPr sz="1450" b="1" spc="100" dirty="0">
                <a:latin typeface="Arial"/>
                <a:cs typeface="Arial"/>
              </a:rPr>
              <a:t>язык»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194765" y="4133778"/>
            <a:ext cx="2069464" cy="721360"/>
            <a:chOff x="2194765" y="4133778"/>
            <a:chExt cx="2069464" cy="721360"/>
          </a:xfrm>
        </p:grpSpPr>
        <p:sp>
          <p:nvSpPr>
            <p:cNvPr id="28" name="object 28"/>
            <p:cNvSpPr/>
            <p:nvPr/>
          </p:nvSpPr>
          <p:spPr>
            <a:xfrm>
              <a:off x="2281771" y="4210608"/>
              <a:ext cx="1981200" cy="643255"/>
            </a:xfrm>
            <a:custGeom>
              <a:avLst/>
              <a:gdLst/>
              <a:ahLst/>
              <a:cxnLst/>
              <a:rect l="l" t="t" r="r" b="b"/>
              <a:pathLst>
                <a:path w="1981200" h="643254">
                  <a:moveTo>
                    <a:pt x="1980793" y="0"/>
                  </a:moveTo>
                  <a:lnTo>
                    <a:pt x="0" y="0"/>
                  </a:lnTo>
                  <a:lnTo>
                    <a:pt x="0" y="565772"/>
                  </a:lnTo>
                  <a:lnTo>
                    <a:pt x="0" y="642772"/>
                  </a:lnTo>
                  <a:lnTo>
                    <a:pt x="1980793" y="642772"/>
                  </a:lnTo>
                  <a:lnTo>
                    <a:pt x="1980793" y="565772"/>
                  </a:lnTo>
                  <a:lnTo>
                    <a:pt x="198079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81774" y="4210605"/>
              <a:ext cx="1981200" cy="643255"/>
            </a:xfrm>
            <a:custGeom>
              <a:avLst/>
              <a:gdLst/>
              <a:ahLst/>
              <a:cxnLst/>
              <a:rect l="l" t="t" r="r" b="b"/>
              <a:pathLst>
                <a:path w="1981200" h="643254">
                  <a:moveTo>
                    <a:pt x="0" y="642770"/>
                  </a:moveTo>
                  <a:lnTo>
                    <a:pt x="1980793" y="642770"/>
                  </a:lnTo>
                  <a:lnTo>
                    <a:pt x="1980793" y="0"/>
                  </a:lnTo>
                  <a:lnTo>
                    <a:pt x="0" y="0"/>
                  </a:lnTo>
                  <a:lnTo>
                    <a:pt x="0" y="642770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94765" y="4133778"/>
              <a:ext cx="1980564" cy="642620"/>
            </a:xfrm>
            <a:custGeom>
              <a:avLst/>
              <a:gdLst/>
              <a:ahLst/>
              <a:cxnLst/>
              <a:rect l="l" t="t" r="r" b="b"/>
              <a:pathLst>
                <a:path w="1980564" h="642620">
                  <a:moveTo>
                    <a:pt x="1980253" y="0"/>
                  </a:moveTo>
                  <a:lnTo>
                    <a:pt x="0" y="0"/>
                  </a:lnTo>
                  <a:lnTo>
                    <a:pt x="0" y="642600"/>
                  </a:lnTo>
                  <a:lnTo>
                    <a:pt x="1980253" y="642600"/>
                  </a:lnTo>
                  <a:lnTo>
                    <a:pt x="19802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194765" y="4133778"/>
            <a:ext cx="1980564" cy="64262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marL="424180" marR="415290" indent="161290">
              <a:lnSpc>
                <a:spcPts val="1710"/>
              </a:lnSpc>
              <a:spcBef>
                <a:spcPts val="745"/>
              </a:spcBef>
            </a:pPr>
            <a:r>
              <a:rPr sz="1450" b="1" spc="105" dirty="0">
                <a:latin typeface="Arial"/>
                <a:cs typeface="Arial"/>
              </a:rPr>
              <a:t>«Общие </a:t>
            </a:r>
            <a:r>
              <a:rPr sz="1450" b="1" spc="110" dirty="0">
                <a:latin typeface="Arial"/>
                <a:cs typeface="Arial"/>
              </a:rPr>
              <a:t> </a:t>
            </a:r>
            <a:r>
              <a:rPr sz="1450" b="1" spc="90" dirty="0">
                <a:latin typeface="Arial"/>
                <a:cs typeface="Arial"/>
              </a:rPr>
              <a:t>п</a:t>
            </a:r>
            <a:r>
              <a:rPr sz="1450" b="1" spc="80" dirty="0">
                <a:latin typeface="Arial"/>
                <a:cs typeface="Arial"/>
              </a:rPr>
              <a:t>ро</a:t>
            </a:r>
            <a:r>
              <a:rPr sz="1450" b="1" spc="75" dirty="0">
                <a:latin typeface="Arial"/>
                <a:cs typeface="Arial"/>
              </a:rPr>
              <a:t>ц</a:t>
            </a:r>
            <a:r>
              <a:rPr sz="1450" b="1" spc="95" dirty="0">
                <a:latin typeface="Arial"/>
                <a:cs typeface="Arial"/>
              </a:rPr>
              <a:t>есс</a:t>
            </a:r>
            <a:r>
              <a:rPr sz="1450" b="1" spc="150" dirty="0">
                <a:latin typeface="Arial"/>
                <a:cs typeface="Arial"/>
              </a:rPr>
              <a:t>ы</a:t>
            </a:r>
            <a:r>
              <a:rPr sz="1450" b="1" spc="100" dirty="0">
                <a:latin typeface="Arial"/>
                <a:cs typeface="Arial"/>
              </a:rPr>
              <a:t>»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614428" y="3330314"/>
            <a:ext cx="2069464" cy="721360"/>
            <a:chOff x="3614428" y="3330314"/>
            <a:chExt cx="2069464" cy="721360"/>
          </a:xfrm>
        </p:grpSpPr>
        <p:sp>
          <p:nvSpPr>
            <p:cNvPr id="33" name="object 33"/>
            <p:cNvSpPr/>
            <p:nvPr/>
          </p:nvSpPr>
          <p:spPr>
            <a:xfrm>
              <a:off x="3702050" y="3407689"/>
              <a:ext cx="1980564" cy="642620"/>
            </a:xfrm>
            <a:custGeom>
              <a:avLst/>
              <a:gdLst/>
              <a:ahLst/>
              <a:cxnLst/>
              <a:rect l="l" t="t" r="r" b="b"/>
              <a:pathLst>
                <a:path w="1980564" h="642620">
                  <a:moveTo>
                    <a:pt x="1980247" y="0"/>
                  </a:moveTo>
                  <a:lnTo>
                    <a:pt x="0" y="0"/>
                  </a:lnTo>
                  <a:lnTo>
                    <a:pt x="0" y="565404"/>
                  </a:lnTo>
                  <a:lnTo>
                    <a:pt x="0" y="642264"/>
                  </a:lnTo>
                  <a:lnTo>
                    <a:pt x="1980247" y="642264"/>
                  </a:lnTo>
                  <a:lnTo>
                    <a:pt x="1980247" y="565404"/>
                  </a:lnTo>
                  <a:lnTo>
                    <a:pt x="198024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702054" y="3407685"/>
              <a:ext cx="1980564" cy="642620"/>
            </a:xfrm>
            <a:custGeom>
              <a:avLst/>
              <a:gdLst/>
              <a:ahLst/>
              <a:cxnLst/>
              <a:rect l="l" t="t" r="r" b="b"/>
              <a:pathLst>
                <a:path w="1980564" h="642620">
                  <a:moveTo>
                    <a:pt x="0" y="642260"/>
                  </a:moveTo>
                  <a:lnTo>
                    <a:pt x="1980253" y="642260"/>
                  </a:lnTo>
                  <a:lnTo>
                    <a:pt x="1980253" y="0"/>
                  </a:lnTo>
                  <a:lnTo>
                    <a:pt x="0" y="0"/>
                  </a:lnTo>
                  <a:lnTo>
                    <a:pt x="0" y="642260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14428" y="3330314"/>
              <a:ext cx="1980564" cy="643255"/>
            </a:xfrm>
            <a:custGeom>
              <a:avLst/>
              <a:gdLst/>
              <a:ahLst/>
              <a:cxnLst/>
              <a:rect l="l" t="t" r="r" b="b"/>
              <a:pathLst>
                <a:path w="1980564" h="643254">
                  <a:moveTo>
                    <a:pt x="1980253" y="0"/>
                  </a:moveTo>
                  <a:lnTo>
                    <a:pt x="0" y="0"/>
                  </a:lnTo>
                  <a:lnTo>
                    <a:pt x="0" y="642770"/>
                  </a:lnTo>
                  <a:lnTo>
                    <a:pt x="1980253" y="642770"/>
                  </a:lnTo>
                  <a:lnTo>
                    <a:pt x="19802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614428" y="3330314"/>
            <a:ext cx="1980564" cy="64325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85090" rIns="0" bIns="0" rtlCol="0">
            <a:spAutoFit/>
          </a:bodyPr>
          <a:lstStyle/>
          <a:p>
            <a:pPr algn="ctr">
              <a:lnSpc>
                <a:spcPts val="1725"/>
              </a:lnSpc>
              <a:spcBef>
                <a:spcPts val="670"/>
              </a:spcBef>
            </a:pPr>
            <a:r>
              <a:rPr sz="1450" b="1" spc="95" dirty="0">
                <a:latin typeface="Arial"/>
                <a:cs typeface="Arial"/>
              </a:rPr>
              <a:t>«Единая</a:t>
            </a:r>
            <a:endParaRPr sz="1450">
              <a:latin typeface="Arial"/>
              <a:cs typeface="Arial"/>
            </a:endParaRPr>
          </a:p>
          <a:p>
            <a:pPr marL="4445" algn="ctr">
              <a:lnSpc>
                <a:spcPts val="1725"/>
              </a:lnSpc>
            </a:pPr>
            <a:r>
              <a:rPr sz="1450" b="1" spc="95" dirty="0">
                <a:latin typeface="Arial"/>
                <a:cs typeface="Arial"/>
              </a:rPr>
              <a:t>методология»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032821" y="2525717"/>
            <a:ext cx="2070735" cy="722630"/>
            <a:chOff x="5032821" y="2525717"/>
            <a:chExt cx="2070735" cy="722630"/>
          </a:xfrm>
        </p:grpSpPr>
        <p:sp>
          <p:nvSpPr>
            <p:cNvPr id="38" name="object 38"/>
            <p:cNvSpPr/>
            <p:nvPr/>
          </p:nvSpPr>
          <p:spPr>
            <a:xfrm>
              <a:off x="5121872" y="2604223"/>
              <a:ext cx="1980564" cy="643255"/>
            </a:xfrm>
            <a:custGeom>
              <a:avLst/>
              <a:gdLst/>
              <a:ahLst/>
              <a:cxnLst/>
              <a:rect l="l" t="t" r="r" b="b"/>
              <a:pathLst>
                <a:path w="1980565" h="643255">
                  <a:moveTo>
                    <a:pt x="1980247" y="0"/>
                  </a:moveTo>
                  <a:lnTo>
                    <a:pt x="0" y="0"/>
                  </a:lnTo>
                  <a:lnTo>
                    <a:pt x="0" y="565365"/>
                  </a:lnTo>
                  <a:lnTo>
                    <a:pt x="0" y="642772"/>
                  </a:lnTo>
                  <a:lnTo>
                    <a:pt x="1980247" y="642772"/>
                  </a:lnTo>
                  <a:lnTo>
                    <a:pt x="1980247" y="565365"/>
                  </a:lnTo>
                  <a:lnTo>
                    <a:pt x="198024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121871" y="2604222"/>
              <a:ext cx="1980564" cy="643255"/>
            </a:xfrm>
            <a:custGeom>
              <a:avLst/>
              <a:gdLst/>
              <a:ahLst/>
              <a:cxnLst/>
              <a:rect l="l" t="t" r="r" b="b"/>
              <a:pathLst>
                <a:path w="1980565" h="643255">
                  <a:moveTo>
                    <a:pt x="0" y="642770"/>
                  </a:moveTo>
                  <a:lnTo>
                    <a:pt x="1980253" y="642770"/>
                  </a:lnTo>
                  <a:lnTo>
                    <a:pt x="1980253" y="0"/>
                  </a:lnTo>
                  <a:lnTo>
                    <a:pt x="0" y="0"/>
                  </a:lnTo>
                  <a:lnTo>
                    <a:pt x="0" y="642770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034091" y="2526987"/>
              <a:ext cx="1980564" cy="642620"/>
            </a:xfrm>
            <a:custGeom>
              <a:avLst/>
              <a:gdLst/>
              <a:ahLst/>
              <a:cxnLst/>
              <a:rect l="l" t="t" r="r" b="b"/>
              <a:pathLst>
                <a:path w="1980565" h="642619">
                  <a:moveTo>
                    <a:pt x="1980407" y="0"/>
                  </a:moveTo>
                  <a:lnTo>
                    <a:pt x="0" y="0"/>
                  </a:lnTo>
                  <a:lnTo>
                    <a:pt x="0" y="642600"/>
                  </a:lnTo>
                  <a:lnTo>
                    <a:pt x="1980407" y="642600"/>
                  </a:lnTo>
                  <a:lnTo>
                    <a:pt x="1980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034091" y="2526987"/>
              <a:ext cx="1980564" cy="642620"/>
            </a:xfrm>
            <a:custGeom>
              <a:avLst/>
              <a:gdLst/>
              <a:ahLst/>
              <a:cxnLst/>
              <a:rect l="l" t="t" r="r" b="b"/>
              <a:pathLst>
                <a:path w="1980565" h="642619">
                  <a:moveTo>
                    <a:pt x="0" y="642600"/>
                  </a:moveTo>
                  <a:lnTo>
                    <a:pt x="1980407" y="642600"/>
                  </a:lnTo>
                  <a:lnTo>
                    <a:pt x="1980407" y="0"/>
                  </a:lnTo>
                  <a:lnTo>
                    <a:pt x="0" y="0"/>
                  </a:lnTo>
                  <a:lnTo>
                    <a:pt x="0" y="6426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411122" y="2594127"/>
            <a:ext cx="1226820" cy="46355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235585" marR="5080" indent="-223520">
              <a:lnSpc>
                <a:spcPts val="1710"/>
              </a:lnSpc>
              <a:spcBef>
                <a:spcPts val="175"/>
              </a:spcBef>
            </a:pPr>
            <a:r>
              <a:rPr sz="1450" b="1" spc="95" dirty="0">
                <a:latin typeface="Arial"/>
                <a:cs typeface="Arial"/>
              </a:rPr>
              <a:t>«</a:t>
            </a:r>
            <a:r>
              <a:rPr sz="1450" b="1" spc="100" dirty="0">
                <a:latin typeface="Arial"/>
                <a:cs typeface="Arial"/>
              </a:rPr>
              <a:t>П</a:t>
            </a:r>
            <a:r>
              <a:rPr sz="1450" b="1" spc="95" dirty="0">
                <a:latin typeface="Arial"/>
                <a:cs typeface="Arial"/>
              </a:rPr>
              <a:t>е</a:t>
            </a:r>
            <a:r>
              <a:rPr sz="1450" b="1" spc="75" dirty="0">
                <a:latin typeface="Arial"/>
                <a:cs typeface="Arial"/>
              </a:rPr>
              <a:t>р</a:t>
            </a:r>
            <a:r>
              <a:rPr sz="1450" b="1" spc="95" dirty="0">
                <a:latin typeface="Arial"/>
                <a:cs typeface="Arial"/>
              </a:rPr>
              <a:t>е</a:t>
            </a:r>
            <a:r>
              <a:rPr sz="1450" b="1" spc="90" dirty="0">
                <a:latin typeface="Arial"/>
                <a:cs typeface="Arial"/>
              </a:rPr>
              <a:t>н</a:t>
            </a:r>
            <a:r>
              <a:rPr sz="1450" b="1" spc="114" dirty="0">
                <a:latin typeface="Arial"/>
                <a:cs typeface="Arial"/>
              </a:rPr>
              <a:t>я</a:t>
            </a:r>
            <a:r>
              <a:rPr sz="1450" b="1" spc="75" dirty="0">
                <a:latin typeface="Arial"/>
                <a:cs typeface="Arial"/>
              </a:rPr>
              <a:t>ти</a:t>
            </a:r>
            <a:r>
              <a:rPr sz="1450" b="1" spc="65" dirty="0">
                <a:latin typeface="Arial"/>
                <a:cs typeface="Arial"/>
              </a:rPr>
              <a:t>е  </a:t>
            </a:r>
            <a:r>
              <a:rPr sz="1450" b="1" spc="100" dirty="0">
                <a:latin typeface="Arial"/>
                <a:cs typeface="Arial"/>
              </a:rPr>
              <a:t>опыта»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593412" y="1723864"/>
            <a:ext cx="2929890" cy="2276475"/>
            <a:chOff x="5593412" y="1723864"/>
            <a:chExt cx="2929890" cy="2276475"/>
          </a:xfrm>
        </p:grpSpPr>
        <p:sp>
          <p:nvSpPr>
            <p:cNvPr id="44" name="object 44"/>
            <p:cNvSpPr/>
            <p:nvPr/>
          </p:nvSpPr>
          <p:spPr>
            <a:xfrm>
              <a:off x="5594682" y="2366294"/>
              <a:ext cx="2409825" cy="1632585"/>
            </a:xfrm>
            <a:custGeom>
              <a:avLst/>
              <a:gdLst/>
              <a:ahLst/>
              <a:cxnLst/>
              <a:rect l="l" t="t" r="r" b="b"/>
              <a:pathLst>
                <a:path w="2409825" h="1632585">
                  <a:moveTo>
                    <a:pt x="196599" y="938513"/>
                  </a:moveTo>
                  <a:lnTo>
                    <a:pt x="0" y="1285405"/>
                  </a:lnTo>
                  <a:lnTo>
                    <a:pt x="196599" y="1632297"/>
                  </a:lnTo>
                  <a:lnTo>
                    <a:pt x="196599" y="1458851"/>
                  </a:lnTo>
                  <a:lnTo>
                    <a:pt x="1910507" y="1458851"/>
                  </a:lnTo>
                  <a:lnTo>
                    <a:pt x="1961595" y="1456576"/>
                  </a:lnTo>
                  <a:lnTo>
                    <a:pt x="2011198" y="1449900"/>
                  </a:lnTo>
                  <a:lnTo>
                    <a:pt x="2059069" y="1439042"/>
                  </a:lnTo>
                  <a:lnTo>
                    <a:pt x="2104955" y="1424226"/>
                  </a:lnTo>
                  <a:lnTo>
                    <a:pt x="2148607" y="1405670"/>
                  </a:lnTo>
                  <a:lnTo>
                    <a:pt x="2189775" y="1383598"/>
                  </a:lnTo>
                  <a:lnTo>
                    <a:pt x="2228210" y="1358230"/>
                  </a:lnTo>
                  <a:lnTo>
                    <a:pt x="2263660" y="1329787"/>
                  </a:lnTo>
                  <a:lnTo>
                    <a:pt x="2295876" y="1298490"/>
                  </a:lnTo>
                  <a:lnTo>
                    <a:pt x="2324608" y="1264561"/>
                  </a:lnTo>
                  <a:lnTo>
                    <a:pt x="2349606" y="1228221"/>
                  </a:lnTo>
                  <a:lnTo>
                    <a:pt x="2370619" y="1189691"/>
                  </a:lnTo>
                  <a:lnTo>
                    <a:pt x="2387398" y="1149192"/>
                  </a:lnTo>
                  <a:lnTo>
                    <a:pt x="2398234" y="1111959"/>
                  </a:lnTo>
                  <a:lnTo>
                    <a:pt x="196599" y="1111959"/>
                  </a:lnTo>
                  <a:lnTo>
                    <a:pt x="196599" y="938513"/>
                  </a:lnTo>
                  <a:close/>
                </a:path>
                <a:path w="2409825" h="1632585">
                  <a:moveTo>
                    <a:pt x="2409828" y="0"/>
                  </a:moveTo>
                  <a:lnTo>
                    <a:pt x="2017015" y="0"/>
                  </a:lnTo>
                  <a:lnTo>
                    <a:pt x="2017015" y="1018094"/>
                  </a:lnTo>
                  <a:lnTo>
                    <a:pt x="2008631" y="1054626"/>
                  </a:lnTo>
                  <a:lnTo>
                    <a:pt x="1985783" y="1084463"/>
                  </a:lnTo>
                  <a:lnTo>
                    <a:pt x="1951924" y="1104581"/>
                  </a:lnTo>
                  <a:lnTo>
                    <a:pt x="1910507" y="1111959"/>
                  </a:lnTo>
                  <a:lnTo>
                    <a:pt x="2398234" y="1111959"/>
                  </a:lnTo>
                  <a:lnTo>
                    <a:pt x="2399693" y="1106945"/>
                  </a:lnTo>
                  <a:lnTo>
                    <a:pt x="2407253" y="1063172"/>
                  </a:lnTo>
                  <a:lnTo>
                    <a:pt x="2409828" y="1018094"/>
                  </a:lnTo>
                  <a:lnTo>
                    <a:pt x="2409828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594682" y="2366295"/>
              <a:ext cx="2409825" cy="1632585"/>
            </a:xfrm>
            <a:custGeom>
              <a:avLst/>
              <a:gdLst/>
              <a:ahLst/>
              <a:cxnLst/>
              <a:rect l="l" t="t" r="r" b="b"/>
              <a:pathLst>
                <a:path w="2409825" h="1632585">
                  <a:moveTo>
                    <a:pt x="2409828" y="0"/>
                  </a:moveTo>
                  <a:lnTo>
                    <a:pt x="2409828" y="1018094"/>
                  </a:lnTo>
                  <a:lnTo>
                    <a:pt x="2407253" y="1063172"/>
                  </a:lnTo>
                  <a:lnTo>
                    <a:pt x="2399693" y="1106945"/>
                  </a:lnTo>
                  <a:lnTo>
                    <a:pt x="2387398" y="1149192"/>
                  </a:lnTo>
                  <a:lnTo>
                    <a:pt x="2370619" y="1189691"/>
                  </a:lnTo>
                  <a:lnTo>
                    <a:pt x="2349606" y="1228221"/>
                  </a:lnTo>
                  <a:lnTo>
                    <a:pt x="2324608" y="1264561"/>
                  </a:lnTo>
                  <a:lnTo>
                    <a:pt x="2295876" y="1298490"/>
                  </a:lnTo>
                  <a:lnTo>
                    <a:pt x="2263660" y="1329787"/>
                  </a:lnTo>
                  <a:lnTo>
                    <a:pt x="2228210" y="1358230"/>
                  </a:lnTo>
                  <a:lnTo>
                    <a:pt x="2189775" y="1383598"/>
                  </a:lnTo>
                  <a:lnTo>
                    <a:pt x="2148607" y="1405670"/>
                  </a:lnTo>
                  <a:lnTo>
                    <a:pt x="2104955" y="1424226"/>
                  </a:lnTo>
                  <a:lnTo>
                    <a:pt x="2059069" y="1439042"/>
                  </a:lnTo>
                  <a:lnTo>
                    <a:pt x="2011198" y="1449900"/>
                  </a:lnTo>
                  <a:lnTo>
                    <a:pt x="1961595" y="1456576"/>
                  </a:lnTo>
                  <a:lnTo>
                    <a:pt x="1910507" y="1458851"/>
                  </a:lnTo>
                  <a:lnTo>
                    <a:pt x="196599" y="1458851"/>
                  </a:lnTo>
                  <a:lnTo>
                    <a:pt x="196599" y="1632297"/>
                  </a:lnTo>
                  <a:lnTo>
                    <a:pt x="0" y="1285405"/>
                  </a:lnTo>
                  <a:lnTo>
                    <a:pt x="196599" y="938513"/>
                  </a:lnTo>
                  <a:lnTo>
                    <a:pt x="196599" y="1111959"/>
                  </a:lnTo>
                  <a:lnTo>
                    <a:pt x="1910507" y="1111959"/>
                  </a:lnTo>
                  <a:lnTo>
                    <a:pt x="1951924" y="1104581"/>
                  </a:lnTo>
                  <a:lnTo>
                    <a:pt x="1985783" y="1084463"/>
                  </a:lnTo>
                  <a:lnTo>
                    <a:pt x="2008631" y="1054626"/>
                  </a:lnTo>
                  <a:lnTo>
                    <a:pt x="2017014" y="1018094"/>
                  </a:lnTo>
                  <a:lnTo>
                    <a:pt x="2017014" y="0"/>
                  </a:lnTo>
                  <a:lnTo>
                    <a:pt x="240982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541528" y="1800935"/>
              <a:ext cx="1980564" cy="643255"/>
            </a:xfrm>
            <a:custGeom>
              <a:avLst/>
              <a:gdLst/>
              <a:ahLst/>
              <a:cxnLst/>
              <a:rect l="l" t="t" r="r" b="b"/>
              <a:pathLst>
                <a:path w="1980565" h="643255">
                  <a:moveTo>
                    <a:pt x="1980260" y="0"/>
                  </a:moveTo>
                  <a:lnTo>
                    <a:pt x="0" y="0"/>
                  </a:lnTo>
                  <a:lnTo>
                    <a:pt x="0" y="565365"/>
                  </a:lnTo>
                  <a:lnTo>
                    <a:pt x="0" y="642772"/>
                  </a:lnTo>
                  <a:lnTo>
                    <a:pt x="1980260" y="642772"/>
                  </a:lnTo>
                  <a:lnTo>
                    <a:pt x="1980260" y="565365"/>
                  </a:lnTo>
                  <a:lnTo>
                    <a:pt x="198026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541535" y="1800928"/>
              <a:ext cx="1980564" cy="643255"/>
            </a:xfrm>
            <a:custGeom>
              <a:avLst/>
              <a:gdLst/>
              <a:ahLst/>
              <a:cxnLst/>
              <a:rect l="l" t="t" r="r" b="b"/>
              <a:pathLst>
                <a:path w="1980565" h="643255">
                  <a:moveTo>
                    <a:pt x="0" y="642770"/>
                  </a:moveTo>
                  <a:lnTo>
                    <a:pt x="1980253" y="642770"/>
                  </a:lnTo>
                  <a:lnTo>
                    <a:pt x="1980253" y="0"/>
                  </a:lnTo>
                  <a:lnTo>
                    <a:pt x="0" y="0"/>
                  </a:lnTo>
                  <a:lnTo>
                    <a:pt x="0" y="642770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53909" y="1723864"/>
              <a:ext cx="1980564" cy="642620"/>
            </a:xfrm>
            <a:custGeom>
              <a:avLst/>
              <a:gdLst/>
              <a:ahLst/>
              <a:cxnLst/>
              <a:rect l="l" t="t" r="r" b="b"/>
              <a:pathLst>
                <a:path w="1980565" h="642619">
                  <a:moveTo>
                    <a:pt x="1980253" y="0"/>
                  </a:moveTo>
                  <a:lnTo>
                    <a:pt x="0" y="0"/>
                  </a:lnTo>
                  <a:lnTo>
                    <a:pt x="0" y="642430"/>
                  </a:lnTo>
                  <a:lnTo>
                    <a:pt x="1980253" y="642430"/>
                  </a:lnTo>
                  <a:lnTo>
                    <a:pt x="19802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6453909" y="1723864"/>
            <a:ext cx="1980564" cy="64262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372110" marR="321310" indent="-53975">
              <a:lnSpc>
                <a:spcPts val="1710"/>
              </a:lnSpc>
              <a:spcBef>
                <a:spcPts val="710"/>
              </a:spcBef>
            </a:pPr>
            <a:r>
              <a:rPr sz="1450" b="1" spc="95" dirty="0">
                <a:latin typeface="Arial"/>
                <a:cs typeface="Arial"/>
              </a:rPr>
              <a:t>«</a:t>
            </a:r>
            <a:r>
              <a:rPr sz="1450" b="1" spc="90" dirty="0">
                <a:latin typeface="Arial"/>
                <a:cs typeface="Arial"/>
              </a:rPr>
              <a:t>По</a:t>
            </a:r>
            <a:r>
              <a:rPr sz="1450" b="1" spc="95" dirty="0">
                <a:latin typeface="Arial"/>
                <a:cs typeface="Arial"/>
              </a:rPr>
              <a:t>с</a:t>
            </a:r>
            <a:r>
              <a:rPr sz="1450" b="1" spc="75" dirty="0">
                <a:latin typeface="Arial"/>
                <a:cs typeface="Arial"/>
              </a:rPr>
              <a:t>т</a:t>
            </a:r>
            <a:r>
              <a:rPr sz="1450" b="1" spc="80" dirty="0">
                <a:latin typeface="Arial"/>
                <a:cs typeface="Arial"/>
              </a:rPr>
              <a:t>о</a:t>
            </a:r>
            <a:r>
              <a:rPr sz="1450" b="1" spc="114" dirty="0">
                <a:latin typeface="Arial"/>
                <a:cs typeface="Arial"/>
              </a:rPr>
              <a:t>я</a:t>
            </a:r>
            <a:r>
              <a:rPr sz="1450" b="1" spc="90" dirty="0">
                <a:latin typeface="Arial"/>
                <a:cs typeface="Arial"/>
              </a:rPr>
              <a:t>нн</a:t>
            </a:r>
            <a:r>
              <a:rPr sz="1450" b="1" spc="80" dirty="0">
                <a:latin typeface="Arial"/>
                <a:cs typeface="Arial"/>
              </a:rPr>
              <a:t>о</a:t>
            </a:r>
            <a:r>
              <a:rPr sz="1450" b="1" spc="65" dirty="0">
                <a:latin typeface="Arial"/>
                <a:cs typeface="Arial"/>
              </a:rPr>
              <a:t>е  </a:t>
            </a:r>
            <a:r>
              <a:rPr sz="1450" b="1" spc="95" dirty="0">
                <a:latin typeface="Arial"/>
                <a:cs typeface="Arial"/>
              </a:rPr>
              <a:t>улучшение»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7035429" y="2622214"/>
            <a:ext cx="605790" cy="593725"/>
            <a:chOff x="7035429" y="2622214"/>
            <a:chExt cx="605790" cy="593725"/>
          </a:xfrm>
        </p:grpSpPr>
        <p:sp>
          <p:nvSpPr>
            <p:cNvPr id="51" name="object 51"/>
            <p:cNvSpPr/>
            <p:nvPr/>
          </p:nvSpPr>
          <p:spPr>
            <a:xfrm>
              <a:off x="7036617" y="2623403"/>
              <a:ext cx="604520" cy="591820"/>
            </a:xfrm>
            <a:custGeom>
              <a:avLst/>
              <a:gdLst/>
              <a:ahLst/>
              <a:cxnLst/>
              <a:rect l="l" t="t" r="r" b="b"/>
              <a:pathLst>
                <a:path w="604520" h="591819">
                  <a:moveTo>
                    <a:pt x="167005" y="0"/>
                  </a:moveTo>
                  <a:lnTo>
                    <a:pt x="0" y="295878"/>
                  </a:lnTo>
                  <a:lnTo>
                    <a:pt x="167005" y="591281"/>
                  </a:lnTo>
                  <a:lnTo>
                    <a:pt x="167005" y="443341"/>
                  </a:lnTo>
                  <a:lnTo>
                    <a:pt x="604364" y="443341"/>
                  </a:lnTo>
                  <a:lnTo>
                    <a:pt x="604364" y="147939"/>
                  </a:lnTo>
                  <a:lnTo>
                    <a:pt x="167005" y="147939"/>
                  </a:lnTo>
                  <a:lnTo>
                    <a:pt x="167005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036617" y="2623403"/>
              <a:ext cx="582295" cy="591820"/>
            </a:xfrm>
            <a:custGeom>
              <a:avLst/>
              <a:gdLst/>
              <a:ahLst/>
              <a:cxnLst/>
              <a:rect l="l" t="t" r="r" b="b"/>
              <a:pathLst>
                <a:path w="582295" h="591819">
                  <a:moveTo>
                    <a:pt x="582169" y="147939"/>
                  </a:moveTo>
                  <a:lnTo>
                    <a:pt x="167005" y="147939"/>
                  </a:lnTo>
                  <a:lnTo>
                    <a:pt x="167005" y="0"/>
                  </a:lnTo>
                  <a:lnTo>
                    <a:pt x="0" y="295878"/>
                  </a:lnTo>
                  <a:lnTo>
                    <a:pt x="167005" y="591281"/>
                  </a:lnTo>
                  <a:lnTo>
                    <a:pt x="167005" y="443341"/>
                  </a:lnTo>
                  <a:lnTo>
                    <a:pt x="582169" y="4433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618401" y="2773417"/>
              <a:ext cx="5080" cy="291465"/>
            </a:xfrm>
            <a:custGeom>
              <a:avLst/>
              <a:gdLst/>
              <a:ahLst/>
              <a:cxnLst/>
              <a:rect l="l" t="t" r="r" b="b"/>
              <a:pathLst>
                <a:path w="5079" h="291464">
                  <a:moveTo>
                    <a:pt x="0" y="291287"/>
                  </a:moveTo>
                  <a:lnTo>
                    <a:pt x="4814" y="291287"/>
                  </a:lnTo>
                  <a:lnTo>
                    <a:pt x="4814" y="0"/>
                  </a:lnTo>
                  <a:lnTo>
                    <a:pt x="0" y="0"/>
                  </a:lnTo>
                  <a:lnTo>
                    <a:pt x="0" y="291287"/>
                  </a:lnTo>
                  <a:close/>
                </a:path>
              </a:pathLst>
            </a:custGeom>
            <a:ln w="3175">
              <a:solidFill>
                <a:srgbClr val="DDE1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4485" y="165303"/>
            <a:ext cx="59524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7120" algn="l"/>
                <a:tab pos="1316990" algn="l"/>
              </a:tabLst>
            </a:pPr>
            <a:r>
              <a:rPr sz="2400" spc="-5" dirty="0">
                <a:latin typeface="Calibri"/>
                <a:cs typeface="Calibri"/>
              </a:rPr>
              <a:t>PMMM	</a:t>
            </a:r>
            <a:r>
              <a:rPr sz="2400" dirty="0">
                <a:latin typeface="Calibri"/>
                <a:cs typeface="Calibri"/>
              </a:rPr>
              <a:t>-	</a:t>
            </a:r>
            <a:r>
              <a:rPr sz="2400" spc="-10" dirty="0">
                <a:latin typeface="Calibri"/>
                <a:cs typeface="Calibri"/>
              </a:rPr>
              <a:t>Project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Management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Maturity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Model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685800"/>
            <a:ext cx="8216287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5858" y="356361"/>
            <a:ext cx="2270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Цикл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OPM3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(PMI)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7701" y="792835"/>
            <a:ext cx="3213735" cy="526669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latin typeface="Calibri"/>
                <a:cs typeface="Calibri"/>
              </a:rPr>
              <a:t>Шаг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1: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80"/>
              </a:spcBef>
            </a:pPr>
            <a:r>
              <a:rPr sz="2000" spc="-20" dirty="0">
                <a:latin typeface="Calibri"/>
                <a:cs typeface="Calibri"/>
              </a:rPr>
              <a:t>Подготовка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</a:t>
            </a:r>
            <a:r>
              <a:rPr sz="2000" spc="4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оценке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latin typeface="Calibri"/>
                <a:cs typeface="Calibri"/>
              </a:rPr>
              <a:t>Шаг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2: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80"/>
              </a:spcBef>
            </a:pPr>
            <a:r>
              <a:rPr sz="2000" spc="-10" dirty="0">
                <a:latin typeface="Calibri"/>
                <a:cs typeface="Calibri"/>
              </a:rPr>
              <a:t>Оценка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latin typeface="Calibri"/>
                <a:cs typeface="Calibri"/>
              </a:rPr>
              <a:t>Шаг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3: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84"/>
              </a:spcBef>
            </a:pPr>
            <a:r>
              <a:rPr sz="2000" spc="-5" dirty="0">
                <a:latin typeface="Calibri"/>
                <a:cs typeface="Calibri"/>
              </a:rPr>
              <a:t>Планирование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улучшений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latin typeface="Calibri"/>
                <a:cs typeface="Calibri"/>
              </a:rPr>
              <a:t>Шаг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4: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84"/>
              </a:spcBef>
            </a:pPr>
            <a:r>
              <a:rPr sz="2000" spc="-5" dirty="0">
                <a:latin typeface="Calibri"/>
                <a:cs typeface="Calibri"/>
              </a:rPr>
              <a:t>Реализация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улучшений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latin typeface="Calibri"/>
                <a:cs typeface="Calibri"/>
              </a:rPr>
              <a:t>Шаг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5: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415"/>
              </a:spcBef>
            </a:pPr>
            <a:r>
              <a:rPr sz="2000" spc="-5" dirty="0">
                <a:latin typeface="Calibri"/>
                <a:cs typeface="Calibri"/>
              </a:rPr>
              <a:t>Повторение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шага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762000"/>
            <a:ext cx="4515612" cy="532942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91542" y="919357"/>
            <a:ext cx="5293995" cy="5116830"/>
            <a:chOff x="1991542" y="919357"/>
            <a:chExt cx="5293995" cy="5116830"/>
          </a:xfrm>
        </p:grpSpPr>
        <p:sp>
          <p:nvSpPr>
            <p:cNvPr id="3" name="object 3"/>
            <p:cNvSpPr/>
            <p:nvPr/>
          </p:nvSpPr>
          <p:spPr>
            <a:xfrm>
              <a:off x="1996304" y="924120"/>
              <a:ext cx="5284470" cy="5107305"/>
            </a:xfrm>
            <a:custGeom>
              <a:avLst/>
              <a:gdLst/>
              <a:ahLst/>
              <a:cxnLst/>
              <a:rect l="l" t="t" r="r" b="b"/>
              <a:pathLst>
                <a:path w="5284470" h="5107305">
                  <a:moveTo>
                    <a:pt x="5284267" y="0"/>
                  </a:moveTo>
                  <a:lnTo>
                    <a:pt x="0" y="0"/>
                  </a:lnTo>
                  <a:lnTo>
                    <a:pt x="0" y="5107199"/>
                  </a:lnTo>
                  <a:lnTo>
                    <a:pt x="5284267" y="5107199"/>
                  </a:lnTo>
                  <a:lnTo>
                    <a:pt x="528426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96304" y="924120"/>
              <a:ext cx="5284470" cy="5107305"/>
            </a:xfrm>
            <a:custGeom>
              <a:avLst/>
              <a:gdLst/>
              <a:ahLst/>
              <a:cxnLst/>
              <a:rect l="l" t="t" r="r" b="b"/>
              <a:pathLst>
                <a:path w="5284470" h="5107305">
                  <a:moveTo>
                    <a:pt x="0" y="5107199"/>
                  </a:moveTo>
                  <a:lnTo>
                    <a:pt x="5284267" y="5107199"/>
                  </a:lnTo>
                  <a:lnTo>
                    <a:pt x="5284267" y="0"/>
                  </a:lnTo>
                  <a:lnTo>
                    <a:pt x="0" y="0"/>
                  </a:lnTo>
                  <a:lnTo>
                    <a:pt x="0" y="5107199"/>
                  </a:lnTo>
                  <a:close/>
                </a:path>
              </a:pathLst>
            </a:custGeom>
            <a:ln w="92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518889" y="1452453"/>
            <a:ext cx="2239645" cy="440690"/>
          </a:xfrm>
          <a:prstGeom prst="rect">
            <a:avLst/>
          </a:prstGeom>
          <a:solidFill>
            <a:srgbClr val="C0C0C0"/>
          </a:solidFill>
          <a:ln w="9178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534670" marR="365760" indent="-163195">
              <a:lnSpc>
                <a:spcPct val="100000"/>
              </a:lnSpc>
              <a:spcBef>
                <a:spcPts val="300"/>
              </a:spcBef>
            </a:pPr>
            <a:r>
              <a:rPr sz="950" spc="10" dirty="0">
                <a:latin typeface="Times New Roman"/>
                <a:cs typeface="Times New Roman"/>
              </a:rPr>
              <a:t>Организационная</a:t>
            </a:r>
            <a:r>
              <a:rPr sz="950" spc="-45" dirty="0">
                <a:latin typeface="Times New Roman"/>
                <a:cs typeface="Times New Roman"/>
              </a:rPr>
              <a:t> </a:t>
            </a:r>
            <a:r>
              <a:rPr sz="950" spc="10" dirty="0">
                <a:latin typeface="Times New Roman"/>
                <a:cs typeface="Times New Roman"/>
              </a:rPr>
              <a:t>структура </a:t>
            </a:r>
            <a:r>
              <a:rPr sz="950" spc="-220" dirty="0">
                <a:latin typeface="Times New Roman"/>
                <a:cs typeface="Times New Roman"/>
              </a:rPr>
              <a:t> </a:t>
            </a:r>
            <a:r>
              <a:rPr sz="950" spc="10" dirty="0">
                <a:latin typeface="Times New Roman"/>
                <a:cs typeface="Times New Roman"/>
              </a:rPr>
              <a:t>управления</a:t>
            </a:r>
            <a:r>
              <a:rPr sz="950" spc="-5" dirty="0">
                <a:latin typeface="Times New Roman"/>
                <a:cs typeface="Times New Roman"/>
              </a:rPr>
              <a:t> </a:t>
            </a:r>
            <a:r>
              <a:rPr sz="950" spc="10" dirty="0">
                <a:latin typeface="Times New Roman"/>
                <a:cs typeface="Times New Roman"/>
              </a:rPr>
              <a:t>проектами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66709" y="2861336"/>
            <a:ext cx="1343660" cy="440690"/>
          </a:xfrm>
          <a:prstGeom prst="rect">
            <a:avLst/>
          </a:prstGeom>
          <a:solidFill>
            <a:srgbClr val="C0C0C0"/>
          </a:solidFill>
          <a:ln w="9188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79095" marR="298450" indent="-73660">
              <a:lnSpc>
                <a:spcPct val="100000"/>
              </a:lnSpc>
              <a:spcBef>
                <a:spcPts val="305"/>
              </a:spcBef>
            </a:pPr>
            <a:r>
              <a:rPr sz="950" spc="10" dirty="0">
                <a:latin typeface="Times New Roman"/>
                <a:cs typeface="Times New Roman"/>
              </a:rPr>
              <a:t>Н</a:t>
            </a:r>
            <a:r>
              <a:rPr sz="950" spc="15" dirty="0">
                <a:latin typeface="Times New Roman"/>
                <a:cs typeface="Times New Roman"/>
              </a:rPr>
              <a:t>о</a:t>
            </a:r>
            <a:r>
              <a:rPr sz="950" spc="10" dirty="0">
                <a:latin typeface="Times New Roman"/>
                <a:cs typeface="Times New Roman"/>
              </a:rPr>
              <a:t>р</a:t>
            </a:r>
            <a:r>
              <a:rPr sz="950" spc="20" dirty="0">
                <a:latin typeface="Times New Roman"/>
                <a:cs typeface="Times New Roman"/>
              </a:rPr>
              <a:t>м</a:t>
            </a:r>
            <a:r>
              <a:rPr sz="950" spc="10" dirty="0">
                <a:latin typeface="Times New Roman"/>
                <a:cs typeface="Times New Roman"/>
              </a:rPr>
              <a:t>ат</a:t>
            </a:r>
            <a:r>
              <a:rPr sz="950" dirty="0">
                <a:latin typeface="Times New Roman"/>
                <a:cs typeface="Times New Roman"/>
              </a:rPr>
              <a:t>и</a:t>
            </a:r>
            <a:r>
              <a:rPr sz="950" spc="5" dirty="0">
                <a:latin typeface="Times New Roman"/>
                <a:cs typeface="Times New Roman"/>
              </a:rPr>
              <a:t>в</a:t>
            </a:r>
            <a:r>
              <a:rPr sz="950" dirty="0">
                <a:latin typeface="Times New Roman"/>
                <a:cs typeface="Times New Roman"/>
              </a:rPr>
              <a:t>н</a:t>
            </a:r>
            <a:r>
              <a:rPr sz="950" spc="10" dirty="0">
                <a:latin typeface="Times New Roman"/>
                <a:cs typeface="Times New Roman"/>
              </a:rPr>
              <a:t>ые  документы</a:t>
            </a:r>
            <a:endParaRPr sz="95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09766" y="3561014"/>
            <a:ext cx="905510" cy="626110"/>
            <a:chOff x="4409766" y="3561014"/>
            <a:chExt cx="905510" cy="626110"/>
          </a:xfrm>
        </p:grpSpPr>
        <p:sp>
          <p:nvSpPr>
            <p:cNvPr id="8" name="object 8"/>
            <p:cNvSpPr/>
            <p:nvPr/>
          </p:nvSpPr>
          <p:spPr>
            <a:xfrm>
              <a:off x="4414528" y="3565777"/>
              <a:ext cx="895985" cy="616585"/>
            </a:xfrm>
            <a:custGeom>
              <a:avLst/>
              <a:gdLst/>
              <a:ahLst/>
              <a:cxnLst/>
              <a:rect l="l" t="t" r="r" b="b"/>
              <a:pathLst>
                <a:path w="895985" h="616585">
                  <a:moveTo>
                    <a:pt x="895514" y="0"/>
                  </a:moveTo>
                  <a:lnTo>
                    <a:pt x="0" y="0"/>
                  </a:lnTo>
                  <a:lnTo>
                    <a:pt x="0" y="575660"/>
                  </a:lnTo>
                  <a:lnTo>
                    <a:pt x="58527" y="589877"/>
                  </a:lnTo>
                  <a:lnTo>
                    <a:pt x="115935" y="601710"/>
                  </a:lnTo>
                  <a:lnTo>
                    <a:pt x="187201" y="612166"/>
                  </a:lnTo>
                  <a:lnTo>
                    <a:pt x="209853" y="616263"/>
                  </a:lnTo>
                  <a:lnTo>
                    <a:pt x="262446" y="615226"/>
                  </a:lnTo>
                  <a:lnTo>
                    <a:pt x="338103" y="608192"/>
                  </a:lnTo>
                  <a:lnTo>
                    <a:pt x="408635" y="593516"/>
                  </a:lnTo>
                  <a:lnTo>
                    <a:pt x="453784" y="578932"/>
                  </a:lnTo>
                  <a:lnTo>
                    <a:pt x="469712" y="572480"/>
                  </a:lnTo>
                  <a:lnTo>
                    <a:pt x="485217" y="568443"/>
                  </a:lnTo>
                  <a:lnTo>
                    <a:pt x="501199" y="563843"/>
                  </a:lnTo>
                  <a:lnTo>
                    <a:pt x="517485" y="558670"/>
                  </a:lnTo>
                  <a:lnTo>
                    <a:pt x="533900" y="552912"/>
                  </a:lnTo>
                  <a:lnTo>
                    <a:pt x="551303" y="547784"/>
                  </a:lnTo>
                  <a:lnTo>
                    <a:pt x="586064" y="536884"/>
                  </a:lnTo>
                  <a:lnTo>
                    <a:pt x="604307" y="531755"/>
                  </a:lnTo>
                  <a:lnTo>
                    <a:pt x="623176" y="527321"/>
                  </a:lnTo>
                  <a:lnTo>
                    <a:pt x="642651" y="521971"/>
                  </a:lnTo>
                  <a:lnTo>
                    <a:pt x="663293" y="516620"/>
                  </a:lnTo>
                  <a:lnTo>
                    <a:pt x="685661" y="512187"/>
                  </a:lnTo>
                  <a:lnTo>
                    <a:pt x="707851" y="509019"/>
                  </a:lnTo>
                  <a:lnTo>
                    <a:pt x="753306" y="500802"/>
                  </a:lnTo>
                  <a:lnTo>
                    <a:pt x="778085" y="497633"/>
                  </a:lnTo>
                  <a:lnTo>
                    <a:pt x="805705" y="497117"/>
                  </a:lnTo>
                  <a:lnTo>
                    <a:pt x="864396" y="494847"/>
                  </a:lnTo>
                  <a:lnTo>
                    <a:pt x="895514" y="494331"/>
                  </a:lnTo>
                  <a:lnTo>
                    <a:pt x="8955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14528" y="3565777"/>
              <a:ext cx="895985" cy="616585"/>
            </a:xfrm>
            <a:custGeom>
              <a:avLst/>
              <a:gdLst/>
              <a:ahLst/>
              <a:cxnLst/>
              <a:rect l="l" t="t" r="r" b="b"/>
              <a:pathLst>
                <a:path w="895985" h="616585">
                  <a:moveTo>
                    <a:pt x="0" y="575660"/>
                  </a:moveTo>
                  <a:lnTo>
                    <a:pt x="29345" y="583376"/>
                  </a:lnTo>
                  <a:lnTo>
                    <a:pt x="58527" y="589877"/>
                  </a:lnTo>
                  <a:lnTo>
                    <a:pt x="87429" y="595782"/>
                  </a:lnTo>
                  <a:lnTo>
                    <a:pt x="115935" y="601710"/>
                  </a:lnTo>
                  <a:lnTo>
                    <a:pt x="140266" y="605807"/>
                  </a:lnTo>
                  <a:lnTo>
                    <a:pt x="164013" y="608987"/>
                  </a:lnTo>
                  <a:lnTo>
                    <a:pt x="187201" y="612166"/>
                  </a:lnTo>
                  <a:lnTo>
                    <a:pt x="209853" y="616263"/>
                  </a:lnTo>
                  <a:lnTo>
                    <a:pt x="262446" y="615226"/>
                  </a:lnTo>
                  <a:lnTo>
                    <a:pt x="297442" y="612824"/>
                  </a:lnTo>
                  <a:lnTo>
                    <a:pt x="320705" y="610124"/>
                  </a:lnTo>
                  <a:lnTo>
                    <a:pt x="338103" y="608192"/>
                  </a:lnTo>
                  <a:lnTo>
                    <a:pt x="391631" y="597408"/>
                  </a:lnTo>
                  <a:lnTo>
                    <a:pt x="438567" y="584190"/>
                  </a:lnTo>
                  <a:lnTo>
                    <a:pt x="469712" y="572480"/>
                  </a:lnTo>
                  <a:lnTo>
                    <a:pt x="485217" y="568443"/>
                  </a:lnTo>
                  <a:lnTo>
                    <a:pt x="501199" y="563843"/>
                  </a:lnTo>
                  <a:lnTo>
                    <a:pt x="517485" y="558670"/>
                  </a:lnTo>
                  <a:lnTo>
                    <a:pt x="533900" y="552912"/>
                  </a:lnTo>
                  <a:lnTo>
                    <a:pt x="551303" y="547784"/>
                  </a:lnTo>
                  <a:lnTo>
                    <a:pt x="568543" y="542334"/>
                  </a:lnTo>
                  <a:lnTo>
                    <a:pt x="586064" y="536884"/>
                  </a:lnTo>
                  <a:lnTo>
                    <a:pt x="604307" y="531755"/>
                  </a:lnTo>
                  <a:lnTo>
                    <a:pt x="623176" y="527321"/>
                  </a:lnTo>
                  <a:lnTo>
                    <a:pt x="642651" y="521971"/>
                  </a:lnTo>
                  <a:lnTo>
                    <a:pt x="663293" y="516620"/>
                  </a:lnTo>
                  <a:lnTo>
                    <a:pt x="685661" y="512187"/>
                  </a:lnTo>
                  <a:lnTo>
                    <a:pt x="707851" y="509019"/>
                  </a:lnTo>
                  <a:lnTo>
                    <a:pt x="730147" y="504910"/>
                  </a:lnTo>
                  <a:lnTo>
                    <a:pt x="753306" y="500802"/>
                  </a:lnTo>
                  <a:lnTo>
                    <a:pt x="778085" y="497633"/>
                  </a:lnTo>
                  <a:lnTo>
                    <a:pt x="805705" y="497117"/>
                  </a:lnTo>
                  <a:lnTo>
                    <a:pt x="834467" y="495982"/>
                  </a:lnTo>
                  <a:lnTo>
                    <a:pt x="864396" y="494847"/>
                  </a:lnTo>
                  <a:lnTo>
                    <a:pt x="895514" y="494331"/>
                  </a:lnTo>
                  <a:lnTo>
                    <a:pt x="895514" y="0"/>
                  </a:lnTo>
                  <a:lnTo>
                    <a:pt x="0" y="0"/>
                  </a:lnTo>
                  <a:lnTo>
                    <a:pt x="0" y="575660"/>
                  </a:lnTo>
                  <a:close/>
                </a:path>
              </a:pathLst>
            </a:custGeom>
            <a:ln w="92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19530" y="3731510"/>
            <a:ext cx="497840" cy="3130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ctr">
              <a:lnSpc>
                <a:spcPts val="1125"/>
              </a:lnSpc>
              <a:spcBef>
                <a:spcPts val="110"/>
              </a:spcBef>
            </a:pPr>
            <a:r>
              <a:rPr sz="95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</a:t>
            </a:r>
            <a:r>
              <a:rPr sz="950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sz="95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нт</a:t>
            </a:r>
            <a:r>
              <a:rPr sz="950" spc="10" dirty="0">
                <a:latin typeface="Times New Roman"/>
                <a:cs typeface="Times New Roman"/>
              </a:rPr>
              <a:t>ро</a:t>
            </a:r>
            <a:r>
              <a:rPr sz="950" spc="5" dirty="0">
                <a:latin typeface="Times New Roman"/>
                <a:cs typeface="Times New Roman"/>
              </a:rPr>
              <a:t>л</a:t>
            </a:r>
            <a:r>
              <a:rPr sz="950" spc="10" dirty="0">
                <a:latin typeface="Times New Roman"/>
                <a:cs typeface="Times New Roman"/>
              </a:rPr>
              <a:t>я</a:t>
            </a:r>
            <a:endParaRPr sz="950">
              <a:latin typeface="Times New Roman"/>
              <a:cs typeface="Times New Roman"/>
            </a:endParaRPr>
          </a:p>
          <a:p>
            <a:pPr marR="4445" algn="ctr">
              <a:lnSpc>
                <a:spcPts val="1125"/>
              </a:lnSpc>
            </a:pPr>
            <a:r>
              <a:rPr sz="950" spc="25" dirty="0">
                <a:latin typeface="Times New Roman"/>
                <a:cs typeface="Times New Roman"/>
              </a:rPr>
              <a:t>…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66709" y="3389667"/>
            <a:ext cx="895985" cy="616585"/>
          </a:xfrm>
          <a:custGeom>
            <a:avLst/>
            <a:gdLst/>
            <a:ahLst/>
            <a:cxnLst/>
            <a:rect l="l" t="t" r="r" b="b"/>
            <a:pathLst>
              <a:path w="895985" h="616585">
                <a:moveTo>
                  <a:pt x="895514" y="0"/>
                </a:moveTo>
                <a:lnTo>
                  <a:pt x="0" y="0"/>
                </a:lnTo>
                <a:lnTo>
                  <a:pt x="0" y="575660"/>
                </a:lnTo>
                <a:lnTo>
                  <a:pt x="58527" y="589877"/>
                </a:lnTo>
                <a:lnTo>
                  <a:pt x="115935" y="601710"/>
                </a:lnTo>
                <a:lnTo>
                  <a:pt x="187201" y="612166"/>
                </a:lnTo>
                <a:lnTo>
                  <a:pt x="209853" y="616263"/>
                </a:lnTo>
                <a:lnTo>
                  <a:pt x="262446" y="615226"/>
                </a:lnTo>
                <a:lnTo>
                  <a:pt x="338103" y="608192"/>
                </a:lnTo>
                <a:lnTo>
                  <a:pt x="408635" y="593516"/>
                </a:lnTo>
                <a:lnTo>
                  <a:pt x="453784" y="578932"/>
                </a:lnTo>
                <a:lnTo>
                  <a:pt x="469712" y="572480"/>
                </a:lnTo>
                <a:lnTo>
                  <a:pt x="485217" y="568443"/>
                </a:lnTo>
                <a:lnTo>
                  <a:pt x="501199" y="563843"/>
                </a:lnTo>
                <a:lnTo>
                  <a:pt x="517485" y="558670"/>
                </a:lnTo>
                <a:lnTo>
                  <a:pt x="533900" y="552912"/>
                </a:lnTo>
                <a:lnTo>
                  <a:pt x="551303" y="547784"/>
                </a:lnTo>
                <a:lnTo>
                  <a:pt x="586064" y="536884"/>
                </a:lnTo>
                <a:lnTo>
                  <a:pt x="604307" y="531755"/>
                </a:lnTo>
                <a:lnTo>
                  <a:pt x="623176" y="527321"/>
                </a:lnTo>
                <a:lnTo>
                  <a:pt x="642651" y="521971"/>
                </a:lnTo>
                <a:lnTo>
                  <a:pt x="663293" y="516620"/>
                </a:lnTo>
                <a:lnTo>
                  <a:pt x="685661" y="512187"/>
                </a:lnTo>
                <a:lnTo>
                  <a:pt x="707851" y="509019"/>
                </a:lnTo>
                <a:lnTo>
                  <a:pt x="753306" y="500802"/>
                </a:lnTo>
                <a:lnTo>
                  <a:pt x="778085" y="497633"/>
                </a:lnTo>
                <a:lnTo>
                  <a:pt x="805705" y="497117"/>
                </a:lnTo>
                <a:lnTo>
                  <a:pt x="864396" y="494847"/>
                </a:lnTo>
                <a:lnTo>
                  <a:pt x="895514" y="494331"/>
                </a:lnTo>
                <a:lnTo>
                  <a:pt x="8955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94065" y="3414512"/>
            <a:ext cx="1035685" cy="3130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92075">
              <a:lnSpc>
                <a:spcPts val="1125"/>
              </a:lnSpc>
              <a:spcBef>
                <a:spcPts val="110"/>
              </a:spcBef>
            </a:pPr>
            <a:r>
              <a:rPr sz="950" spc="10" dirty="0">
                <a:latin typeface="Times New Roman"/>
                <a:cs typeface="Times New Roman"/>
              </a:rPr>
              <a:t>Порядок</a:t>
            </a:r>
            <a:endParaRPr sz="950">
              <a:latin typeface="Times New Roman"/>
              <a:cs typeface="Times New Roman"/>
            </a:endParaRPr>
          </a:p>
          <a:p>
            <a:pPr marL="25400">
              <a:lnSpc>
                <a:spcPts val="1125"/>
              </a:lnSpc>
            </a:pPr>
            <a:r>
              <a:rPr sz="950" spc="10" dirty="0">
                <a:latin typeface="Times New Roman"/>
                <a:cs typeface="Times New Roman"/>
              </a:rPr>
              <a:t>разрабо</a:t>
            </a:r>
            <a:r>
              <a:rPr sz="950" spc="5" dirty="0">
                <a:latin typeface="Times New Roman"/>
                <a:cs typeface="Times New Roman"/>
              </a:rPr>
              <a:t>т</a:t>
            </a:r>
            <a:r>
              <a:rPr sz="950" spc="-65" dirty="0">
                <a:latin typeface="Times New Roman"/>
                <a:cs typeface="Times New Roman"/>
              </a:rPr>
              <a:t>к</a:t>
            </a:r>
            <a:r>
              <a:rPr sz="1425" spc="-937" baseline="-17543" dirty="0">
                <a:latin typeface="Times New Roman"/>
                <a:cs typeface="Times New Roman"/>
              </a:rPr>
              <a:t>П</a:t>
            </a:r>
            <a:r>
              <a:rPr sz="950" spc="10" dirty="0">
                <a:latin typeface="Times New Roman"/>
                <a:cs typeface="Times New Roman"/>
              </a:rPr>
              <a:t>и</a:t>
            </a:r>
            <a:r>
              <a:rPr sz="950" spc="-125" dirty="0">
                <a:latin typeface="Times New Roman"/>
                <a:cs typeface="Times New Roman"/>
              </a:rPr>
              <a:t> </a:t>
            </a:r>
            <a:r>
              <a:rPr sz="1425" spc="22" baseline="-17543" dirty="0">
                <a:latin typeface="Times New Roman"/>
                <a:cs typeface="Times New Roman"/>
              </a:rPr>
              <a:t>о</a:t>
            </a:r>
            <a:r>
              <a:rPr sz="1425" spc="15" baseline="-17543" dirty="0">
                <a:latin typeface="Times New Roman"/>
                <a:cs typeface="Times New Roman"/>
              </a:rPr>
              <a:t>ря</a:t>
            </a:r>
            <a:r>
              <a:rPr sz="1425" spc="7" baseline="-17543" dirty="0">
                <a:latin typeface="Times New Roman"/>
                <a:cs typeface="Times New Roman"/>
              </a:rPr>
              <a:t>д</a:t>
            </a:r>
            <a:r>
              <a:rPr sz="1425" spc="15" baseline="-17543" dirty="0">
                <a:latin typeface="Times New Roman"/>
                <a:cs typeface="Times New Roman"/>
              </a:rPr>
              <a:t>ок</a:t>
            </a:r>
            <a:endParaRPr sz="1425" baseline="-17543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54138" y="3666350"/>
            <a:ext cx="434975" cy="3778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97815">
              <a:lnSpc>
                <a:spcPct val="100000"/>
              </a:lnSpc>
              <a:spcBef>
                <a:spcPts val="345"/>
              </a:spcBef>
            </a:pPr>
            <a:r>
              <a:rPr sz="950" spc="25" dirty="0">
                <a:latin typeface="Times New Roman"/>
                <a:cs typeface="Times New Roman"/>
              </a:rPr>
              <a:t>…</a:t>
            </a: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5"/>
              </a:spcBef>
              <a:tabLst>
                <a:tab pos="348615" algn="l"/>
              </a:tabLst>
            </a:pPr>
            <a:r>
              <a:rPr sz="9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95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578858" y="3389667"/>
            <a:ext cx="1348105" cy="797560"/>
            <a:chOff x="5578858" y="3389667"/>
            <a:chExt cx="1348105" cy="797560"/>
          </a:xfrm>
        </p:grpSpPr>
        <p:sp>
          <p:nvSpPr>
            <p:cNvPr id="15" name="object 15"/>
            <p:cNvSpPr/>
            <p:nvPr/>
          </p:nvSpPr>
          <p:spPr>
            <a:xfrm>
              <a:off x="6026677" y="3565777"/>
              <a:ext cx="895985" cy="616585"/>
            </a:xfrm>
            <a:custGeom>
              <a:avLst/>
              <a:gdLst/>
              <a:ahLst/>
              <a:cxnLst/>
              <a:rect l="l" t="t" r="r" b="b"/>
              <a:pathLst>
                <a:path w="895984" h="616585">
                  <a:moveTo>
                    <a:pt x="895514" y="0"/>
                  </a:moveTo>
                  <a:lnTo>
                    <a:pt x="0" y="0"/>
                  </a:lnTo>
                  <a:lnTo>
                    <a:pt x="0" y="575660"/>
                  </a:lnTo>
                  <a:lnTo>
                    <a:pt x="58527" y="589877"/>
                  </a:lnTo>
                  <a:lnTo>
                    <a:pt x="115935" y="601710"/>
                  </a:lnTo>
                  <a:lnTo>
                    <a:pt x="187201" y="612166"/>
                  </a:lnTo>
                  <a:lnTo>
                    <a:pt x="209853" y="616263"/>
                  </a:lnTo>
                  <a:lnTo>
                    <a:pt x="262446" y="615226"/>
                  </a:lnTo>
                  <a:lnTo>
                    <a:pt x="338103" y="608192"/>
                  </a:lnTo>
                  <a:lnTo>
                    <a:pt x="408635" y="593516"/>
                  </a:lnTo>
                  <a:lnTo>
                    <a:pt x="453784" y="578932"/>
                  </a:lnTo>
                  <a:lnTo>
                    <a:pt x="469712" y="572480"/>
                  </a:lnTo>
                  <a:lnTo>
                    <a:pt x="485217" y="568443"/>
                  </a:lnTo>
                  <a:lnTo>
                    <a:pt x="501199" y="563843"/>
                  </a:lnTo>
                  <a:lnTo>
                    <a:pt x="517485" y="558670"/>
                  </a:lnTo>
                  <a:lnTo>
                    <a:pt x="533900" y="552912"/>
                  </a:lnTo>
                  <a:lnTo>
                    <a:pt x="551303" y="547784"/>
                  </a:lnTo>
                  <a:lnTo>
                    <a:pt x="586064" y="536884"/>
                  </a:lnTo>
                  <a:lnTo>
                    <a:pt x="604307" y="531755"/>
                  </a:lnTo>
                  <a:lnTo>
                    <a:pt x="623176" y="527321"/>
                  </a:lnTo>
                  <a:lnTo>
                    <a:pt x="642651" y="521971"/>
                  </a:lnTo>
                  <a:lnTo>
                    <a:pt x="663293" y="516620"/>
                  </a:lnTo>
                  <a:lnTo>
                    <a:pt x="685661" y="512187"/>
                  </a:lnTo>
                  <a:lnTo>
                    <a:pt x="707851" y="509019"/>
                  </a:lnTo>
                  <a:lnTo>
                    <a:pt x="753306" y="500802"/>
                  </a:lnTo>
                  <a:lnTo>
                    <a:pt x="778085" y="497633"/>
                  </a:lnTo>
                  <a:lnTo>
                    <a:pt x="805705" y="497117"/>
                  </a:lnTo>
                  <a:lnTo>
                    <a:pt x="864396" y="494847"/>
                  </a:lnTo>
                  <a:lnTo>
                    <a:pt x="895514" y="494331"/>
                  </a:lnTo>
                  <a:lnTo>
                    <a:pt x="8955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26677" y="3565777"/>
              <a:ext cx="895985" cy="616585"/>
            </a:xfrm>
            <a:custGeom>
              <a:avLst/>
              <a:gdLst/>
              <a:ahLst/>
              <a:cxnLst/>
              <a:rect l="l" t="t" r="r" b="b"/>
              <a:pathLst>
                <a:path w="895984" h="616585">
                  <a:moveTo>
                    <a:pt x="0" y="575660"/>
                  </a:moveTo>
                  <a:lnTo>
                    <a:pt x="29345" y="583376"/>
                  </a:lnTo>
                  <a:lnTo>
                    <a:pt x="58527" y="589877"/>
                  </a:lnTo>
                  <a:lnTo>
                    <a:pt x="87429" y="595782"/>
                  </a:lnTo>
                  <a:lnTo>
                    <a:pt x="115935" y="601710"/>
                  </a:lnTo>
                  <a:lnTo>
                    <a:pt x="140266" y="605807"/>
                  </a:lnTo>
                  <a:lnTo>
                    <a:pt x="164013" y="608987"/>
                  </a:lnTo>
                  <a:lnTo>
                    <a:pt x="187201" y="612166"/>
                  </a:lnTo>
                  <a:lnTo>
                    <a:pt x="209853" y="616263"/>
                  </a:lnTo>
                  <a:lnTo>
                    <a:pt x="262446" y="615226"/>
                  </a:lnTo>
                  <a:lnTo>
                    <a:pt x="297442" y="612824"/>
                  </a:lnTo>
                  <a:lnTo>
                    <a:pt x="320705" y="610124"/>
                  </a:lnTo>
                  <a:lnTo>
                    <a:pt x="338103" y="608192"/>
                  </a:lnTo>
                  <a:lnTo>
                    <a:pt x="391631" y="597408"/>
                  </a:lnTo>
                  <a:lnTo>
                    <a:pt x="438567" y="584190"/>
                  </a:lnTo>
                  <a:lnTo>
                    <a:pt x="469712" y="572480"/>
                  </a:lnTo>
                  <a:lnTo>
                    <a:pt x="485217" y="568443"/>
                  </a:lnTo>
                  <a:lnTo>
                    <a:pt x="501199" y="563843"/>
                  </a:lnTo>
                  <a:lnTo>
                    <a:pt x="517485" y="558670"/>
                  </a:lnTo>
                  <a:lnTo>
                    <a:pt x="533900" y="552912"/>
                  </a:lnTo>
                  <a:lnTo>
                    <a:pt x="551303" y="547784"/>
                  </a:lnTo>
                  <a:lnTo>
                    <a:pt x="568543" y="542334"/>
                  </a:lnTo>
                  <a:lnTo>
                    <a:pt x="586064" y="536884"/>
                  </a:lnTo>
                  <a:lnTo>
                    <a:pt x="604307" y="531755"/>
                  </a:lnTo>
                  <a:lnTo>
                    <a:pt x="623176" y="527321"/>
                  </a:lnTo>
                  <a:lnTo>
                    <a:pt x="642651" y="521971"/>
                  </a:lnTo>
                  <a:lnTo>
                    <a:pt x="663293" y="516620"/>
                  </a:lnTo>
                  <a:lnTo>
                    <a:pt x="685661" y="512187"/>
                  </a:lnTo>
                  <a:lnTo>
                    <a:pt x="707851" y="509019"/>
                  </a:lnTo>
                  <a:lnTo>
                    <a:pt x="730147" y="504910"/>
                  </a:lnTo>
                  <a:lnTo>
                    <a:pt x="753306" y="500802"/>
                  </a:lnTo>
                  <a:lnTo>
                    <a:pt x="778085" y="497633"/>
                  </a:lnTo>
                  <a:lnTo>
                    <a:pt x="805705" y="497117"/>
                  </a:lnTo>
                  <a:lnTo>
                    <a:pt x="834467" y="495982"/>
                  </a:lnTo>
                  <a:lnTo>
                    <a:pt x="864396" y="494847"/>
                  </a:lnTo>
                  <a:lnTo>
                    <a:pt x="895514" y="494331"/>
                  </a:lnTo>
                  <a:lnTo>
                    <a:pt x="895514" y="0"/>
                  </a:lnTo>
                  <a:lnTo>
                    <a:pt x="0" y="0"/>
                  </a:lnTo>
                  <a:lnTo>
                    <a:pt x="0" y="575660"/>
                  </a:lnTo>
                  <a:close/>
                </a:path>
              </a:pathLst>
            </a:custGeom>
            <a:ln w="92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78858" y="3389667"/>
              <a:ext cx="895985" cy="616585"/>
            </a:xfrm>
            <a:custGeom>
              <a:avLst/>
              <a:gdLst/>
              <a:ahLst/>
              <a:cxnLst/>
              <a:rect l="l" t="t" r="r" b="b"/>
              <a:pathLst>
                <a:path w="895985" h="616585">
                  <a:moveTo>
                    <a:pt x="895514" y="0"/>
                  </a:moveTo>
                  <a:lnTo>
                    <a:pt x="0" y="0"/>
                  </a:lnTo>
                  <a:lnTo>
                    <a:pt x="0" y="575660"/>
                  </a:lnTo>
                  <a:lnTo>
                    <a:pt x="58527" y="589877"/>
                  </a:lnTo>
                  <a:lnTo>
                    <a:pt x="115935" y="601710"/>
                  </a:lnTo>
                  <a:lnTo>
                    <a:pt x="187201" y="612166"/>
                  </a:lnTo>
                  <a:lnTo>
                    <a:pt x="209853" y="616263"/>
                  </a:lnTo>
                  <a:lnTo>
                    <a:pt x="262446" y="615226"/>
                  </a:lnTo>
                  <a:lnTo>
                    <a:pt x="338103" y="608192"/>
                  </a:lnTo>
                  <a:lnTo>
                    <a:pt x="408635" y="593516"/>
                  </a:lnTo>
                  <a:lnTo>
                    <a:pt x="453784" y="578932"/>
                  </a:lnTo>
                  <a:lnTo>
                    <a:pt x="469712" y="572480"/>
                  </a:lnTo>
                  <a:lnTo>
                    <a:pt x="485217" y="568443"/>
                  </a:lnTo>
                  <a:lnTo>
                    <a:pt x="501199" y="563843"/>
                  </a:lnTo>
                  <a:lnTo>
                    <a:pt x="517485" y="558670"/>
                  </a:lnTo>
                  <a:lnTo>
                    <a:pt x="533900" y="552912"/>
                  </a:lnTo>
                  <a:lnTo>
                    <a:pt x="551303" y="547784"/>
                  </a:lnTo>
                  <a:lnTo>
                    <a:pt x="586064" y="536884"/>
                  </a:lnTo>
                  <a:lnTo>
                    <a:pt x="604307" y="531755"/>
                  </a:lnTo>
                  <a:lnTo>
                    <a:pt x="623176" y="527321"/>
                  </a:lnTo>
                  <a:lnTo>
                    <a:pt x="642651" y="521971"/>
                  </a:lnTo>
                  <a:lnTo>
                    <a:pt x="663293" y="516620"/>
                  </a:lnTo>
                  <a:lnTo>
                    <a:pt x="685661" y="512187"/>
                  </a:lnTo>
                  <a:lnTo>
                    <a:pt x="707851" y="509019"/>
                  </a:lnTo>
                  <a:lnTo>
                    <a:pt x="753306" y="500802"/>
                  </a:lnTo>
                  <a:lnTo>
                    <a:pt x="778085" y="497633"/>
                  </a:lnTo>
                  <a:lnTo>
                    <a:pt x="805705" y="497117"/>
                  </a:lnTo>
                  <a:lnTo>
                    <a:pt x="864396" y="494847"/>
                  </a:lnTo>
                  <a:lnTo>
                    <a:pt x="895514" y="494331"/>
                  </a:lnTo>
                  <a:lnTo>
                    <a:pt x="8955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737811" y="3384573"/>
            <a:ext cx="1079500" cy="6597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45"/>
              </a:spcBef>
            </a:pPr>
            <a:r>
              <a:rPr sz="950" spc="10" dirty="0">
                <a:latin typeface="Times New Roman"/>
                <a:cs typeface="Times New Roman"/>
              </a:rPr>
              <a:t>Методика</a:t>
            </a:r>
            <a:endParaRPr sz="950">
              <a:latin typeface="Times New Roman"/>
              <a:cs typeface="Times New Roman"/>
            </a:endParaRPr>
          </a:p>
          <a:p>
            <a:pPr marR="71120" algn="r">
              <a:lnSpc>
                <a:spcPts val="1125"/>
              </a:lnSpc>
              <a:spcBef>
                <a:spcPts val="245"/>
              </a:spcBef>
            </a:pPr>
            <a:r>
              <a:rPr sz="1425" spc="7" baseline="17543" dirty="0">
                <a:latin typeface="Times New Roman"/>
                <a:cs typeface="Times New Roman"/>
              </a:rPr>
              <a:t>оценки</a:t>
            </a:r>
            <a:r>
              <a:rPr sz="950" spc="5" dirty="0">
                <a:latin typeface="Times New Roman"/>
                <a:cs typeface="Times New Roman"/>
              </a:rPr>
              <a:t>Методика</a:t>
            </a:r>
            <a:endParaRPr sz="950">
              <a:latin typeface="Times New Roman"/>
              <a:cs typeface="Times New Roman"/>
            </a:endParaRPr>
          </a:p>
          <a:p>
            <a:pPr marR="30480" algn="r">
              <a:lnSpc>
                <a:spcPts val="1110"/>
              </a:lnSpc>
            </a:pPr>
            <a:r>
              <a:rPr sz="1425" spc="37" baseline="17543" dirty="0">
                <a:latin typeface="Times New Roman"/>
                <a:cs typeface="Times New Roman"/>
              </a:rPr>
              <a:t>… </a:t>
            </a:r>
            <a:r>
              <a:rPr sz="1425" spc="135" baseline="17543" dirty="0">
                <a:latin typeface="Times New Roman"/>
                <a:cs typeface="Times New Roman"/>
              </a:rPr>
              <a:t> </a:t>
            </a:r>
            <a:r>
              <a:rPr sz="950" spc="10" dirty="0">
                <a:latin typeface="Times New Roman"/>
                <a:cs typeface="Times New Roman"/>
              </a:rPr>
              <a:t>по</a:t>
            </a:r>
            <a:r>
              <a:rPr sz="950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дго</a:t>
            </a:r>
            <a:r>
              <a:rPr sz="950" spc="10" dirty="0">
                <a:latin typeface="Times New Roman"/>
                <a:cs typeface="Times New Roman"/>
              </a:rPr>
              <a:t>товки</a:t>
            </a:r>
            <a:endParaRPr sz="950">
              <a:latin typeface="Times New Roman"/>
              <a:cs typeface="Times New Roman"/>
            </a:endParaRPr>
          </a:p>
          <a:p>
            <a:pPr marL="675005">
              <a:lnSpc>
                <a:spcPts val="1125"/>
              </a:lnSpc>
            </a:pPr>
            <a:r>
              <a:rPr sz="950" spc="25" dirty="0">
                <a:latin typeface="Times New Roman"/>
                <a:cs typeface="Times New Roman"/>
              </a:rPr>
              <a:t>…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78858" y="2861336"/>
            <a:ext cx="1343660" cy="440690"/>
          </a:xfrm>
          <a:prstGeom prst="rect">
            <a:avLst/>
          </a:prstGeom>
          <a:solidFill>
            <a:srgbClr val="C0C0C0"/>
          </a:solidFill>
          <a:ln w="9188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79730" marR="281940" indent="-91440">
              <a:lnSpc>
                <a:spcPct val="100000"/>
              </a:lnSpc>
              <a:spcBef>
                <a:spcPts val="305"/>
              </a:spcBef>
            </a:pPr>
            <a:r>
              <a:rPr sz="950" spc="15" dirty="0">
                <a:latin typeface="Times New Roman"/>
                <a:cs typeface="Times New Roman"/>
              </a:rPr>
              <a:t>М</a:t>
            </a:r>
            <a:r>
              <a:rPr sz="950" spc="10" dirty="0">
                <a:latin typeface="Times New Roman"/>
                <a:cs typeface="Times New Roman"/>
              </a:rPr>
              <a:t>е</a:t>
            </a:r>
            <a:r>
              <a:rPr sz="950" spc="5" dirty="0">
                <a:latin typeface="Times New Roman"/>
                <a:cs typeface="Times New Roman"/>
              </a:rPr>
              <a:t>т</a:t>
            </a:r>
            <a:r>
              <a:rPr sz="950" spc="10" dirty="0">
                <a:latin typeface="Times New Roman"/>
                <a:cs typeface="Times New Roman"/>
              </a:rPr>
              <a:t>од</a:t>
            </a:r>
            <a:r>
              <a:rPr sz="950" dirty="0">
                <a:latin typeface="Times New Roman"/>
                <a:cs typeface="Times New Roman"/>
              </a:rPr>
              <a:t>и</a:t>
            </a:r>
            <a:r>
              <a:rPr sz="950" spc="10" dirty="0">
                <a:latin typeface="Times New Roman"/>
                <a:cs typeface="Times New Roman"/>
              </a:rPr>
              <a:t>че</a:t>
            </a:r>
            <a:r>
              <a:rPr sz="950" spc="20" dirty="0">
                <a:latin typeface="Times New Roman"/>
                <a:cs typeface="Times New Roman"/>
              </a:rPr>
              <a:t>с</a:t>
            </a:r>
            <a:r>
              <a:rPr sz="950" spc="5" dirty="0">
                <a:latin typeface="Times New Roman"/>
                <a:cs typeface="Times New Roman"/>
              </a:rPr>
              <a:t>кие  </a:t>
            </a:r>
            <a:r>
              <a:rPr sz="950" spc="10" dirty="0">
                <a:latin typeface="Times New Roman"/>
                <a:cs typeface="Times New Roman"/>
              </a:rPr>
              <a:t>документы</a:t>
            </a:r>
            <a:endParaRPr sz="95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168803" y="1976022"/>
            <a:ext cx="4935855" cy="3974465"/>
            <a:chOff x="2168803" y="1976022"/>
            <a:chExt cx="4935855" cy="3974465"/>
          </a:xfrm>
        </p:grpSpPr>
        <p:sp>
          <p:nvSpPr>
            <p:cNvPr id="21" name="object 21"/>
            <p:cNvSpPr/>
            <p:nvPr/>
          </p:nvSpPr>
          <p:spPr>
            <a:xfrm>
              <a:off x="4267743" y="2168513"/>
              <a:ext cx="582295" cy="47625"/>
            </a:xfrm>
            <a:custGeom>
              <a:avLst/>
              <a:gdLst/>
              <a:ahLst/>
              <a:cxnLst/>
              <a:rect l="l" t="t" r="r" b="b"/>
              <a:pathLst>
                <a:path w="582295" h="47625">
                  <a:moveTo>
                    <a:pt x="582165" y="0"/>
                  </a:moveTo>
                  <a:lnTo>
                    <a:pt x="582165" y="47085"/>
                  </a:lnTo>
                </a:path>
                <a:path w="582295" h="47625">
                  <a:moveTo>
                    <a:pt x="0" y="0"/>
                  </a:moveTo>
                  <a:lnTo>
                    <a:pt x="0" y="47085"/>
                  </a:lnTo>
                </a:path>
              </a:pathLst>
            </a:custGeom>
            <a:ln w="92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26967" y="1980784"/>
              <a:ext cx="370205" cy="140970"/>
            </a:xfrm>
            <a:custGeom>
              <a:avLst/>
              <a:gdLst/>
              <a:ahLst/>
              <a:cxnLst/>
              <a:rect l="l" t="t" r="r" b="b"/>
              <a:pathLst>
                <a:path w="370204" h="140969">
                  <a:moveTo>
                    <a:pt x="370072" y="0"/>
                  </a:moveTo>
                  <a:lnTo>
                    <a:pt x="0" y="0"/>
                  </a:lnTo>
                  <a:lnTo>
                    <a:pt x="0" y="140643"/>
                  </a:lnTo>
                  <a:lnTo>
                    <a:pt x="370072" y="140643"/>
                  </a:lnTo>
                  <a:lnTo>
                    <a:pt x="370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26967" y="1980784"/>
              <a:ext cx="370205" cy="140970"/>
            </a:xfrm>
            <a:custGeom>
              <a:avLst/>
              <a:gdLst/>
              <a:ahLst/>
              <a:cxnLst/>
              <a:rect l="l" t="t" r="r" b="b"/>
              <a:pathLst>
                <a:path w="370204" h="140969">
                  <a:moveTo>
                    <a:pt x="0" y="140643"/>
                  </a:moveTo>
                  <a:lnTo>
                    <a:pt x="370072" y="140643"/>
                  </a:lnTo>
                  <a:lnTo>
                    <a:pt x="370072" y="0"/>
                  </a:lnTo>
                  <a:lnTo>
                    <a:pt x="0" y="0"/>
                  </a:lnTo>
                  <a:lnTo>
                    <a:pt x="0" y="140643"/>
                  </a:lnTo>
                  <a:close/>
                </a:path>
              </a:pathLst>
            </a:custGeom>
            <a:ln w="9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91305" y="2215598"/>
              <a:ext cx="370840" cy="140970"/>
            </a:xfrm>
            <a:custGeom>
              <a:avLst/>
              <a:gdLst/>
              <a:ahLst/>
              <a:cxnLst/>
              <a:rect l="l" t="t" r="r" b="b"/>
              <a:pathLst>
                <a:path w="370839" h="140969">
                  <a:moveTo>
                    <a:pt x="370694" y="0"/>
                  </a:moveTo>
                  <a:lnTo>
                    <a:pt x="0" y="0"/>
                  </a:lnTo>
                  <a:lnTo>
                    <a:pt x="0" y="140643"/>
                  </a:lnTo>
                  <a:lnTo>
                    <a:pt x="370694" y="140643"/>
                  </a:lnTo>
                  <a:lnTo>
                    <a:pt x="3706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91305" y="2215598"/>
              <a:ext cx="370840" cy="140970"/>
            </a:xfrm>
            <a:custGeom>
              <a:avLst/>
              <a:gdLst/>
              <a:ahLst/>
              <a:cxnLst/>
              <a:rect l="l" t="t" r="r" b="b"/>
              <a:pathLst>
                <a:path w="370839" h="140969">
                  <a:moveTo>
                    <a:pt x="0" y="140643"/>
                  </a:moveTo>
                  <a:lnTo>
                    <a:pt x="370694" y="140643"/>
                  </a:lnTo>
                  <a:lnTo>
                    <a:pt x="370694" y="0"/>
                  </a:lnTo>
                  <a:lnTo>
                    <a:pt x="0" y="0"/>
                  </a:lnTo>
                  <a:lnTo>
                    <a:pt x="0" y="140643"/>
                  </a:lnTo>
                  <a:close/>
                </a:path>
              </a:pathLst>
            </a:custGeom>
            <a:ln w="9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14875" y="2544582"/>
              <a:ext cx="370840" cy="140970"/>
            </a:xfrm>
            <a:custGeom>
              <a:avLst/>
              <a:gdLst/>
              <a:ahLst/>
              <a:cxnLst/>
              <a:rect l="l" t="t" r="r" b="b"/>
              <a:pathLst>
                <a:path w="370839" h="140969">
                  <a:moveTo>
                    <a:pt x="370694" y="0"/>
                  </a:moveTo>
                  <a:lnTo>
                    <a:pt x="0" y="0"/>
                  </a:lnTo>
                  <a:lnTo>
                    <a:pt x="0" y="140643"/>
                  </a:lnTo>
                  <a:lnTo>
                    <a:pt x="370694" y="140643"/>
                  </a:lnTo>
                  <a:lnTo>
                    <a:pt x="3706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14875" y="2544582"/>
              <a:ext cx="370840" cy="140970"/>
            </a:xfrm>
            <a:custGeom>
              <a:avLst/>
              <a:gdLst/>
              <a:ahLst/>
              <a:cxnLst/>
              <a:rect l="l" t="t" r="r" b="b"/>
              <a:pathLst>
                <a:path w="370839" h="140969">
                  <a:moveTo>
                    <a:pt x="0" y="140643"/>
                  </a:moveTo>
                  <a:lnTo>
                    <a:pt x="370694" y="140643"/>
                  </a:lnTo>
                  <a:lnTo>
                    <a:pt x="370694" y="0"/>
                  </a:lnTo>
                  <a:lnTo>
                    <a:pt x="0" y="0"/>
                  </a:lnTo>
                  <a:lnTo>
                    <a:pt x="0" y="140643"/>
                  </a:lnTo>
                  <a:close/>
                </a:path>
              </a:pathLst>
            </a:custGeom>
            <a:ln w="9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162008" y="2450412"/>
              <a:ext cx="370840" cy="140970"/>
            </a:xfrm>
            <a:custGeom>
              <a:avLst/>
              <a:gdLst/>
              <a:ahLst/>
              <a:cxnLst/>
              <a:rect l="l" t="t" r="r" b="b"/>
              <a:pathLst>
                <a:path w="370839" h="140969">
                  <a:moveTo>
                    <a:pt x="370694" y="0"/>
                  </a:moveTo>
                  <a:lnTo>
                    <a:pt x="0" y="0"/>
                  </a:lnTo>
                  <a:lnTo>
                    <a:pt x="0" y="140643"/>
                  </a:lnTo>
                  <a:lnTo>
                    <a:pt x="370694" y="140643"/>
                  </a:lnTo>
                  <a:lnTo>
                    <a:pt x="3706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62008" y="2450412"/>
              <a:ext cx="370840" cy="140970"/>
            </a:xfrm>
            <a:custGeom>
              <a:avLst/>
              <a:gdLst/>
              <a:ahLst/>
              <a:cxnLst/>
              <a:rect l="l" t="t" r="r" b="b"/>
              <a:pathLst>
                <a:path w="370839" h="140969">
                  <a:moveTo>
                    <a:pt x="0" y="140643"/>
                  </a:moveTo>
                  <a:lnTo>
                    <a:pt x="370694" y="140643"/>
                  </a:lnTo>
                  <a:lnTo>
                    <a:pt x="370694" y="0"/>
                  </a:lnTo>
                  <a:lnTo>
                    <a:pt x="0" y="0"/>
                  </a:lnTo>
                  <a:lnTo>
                    <a:pt x="0" y="140643"/>
                  </a:lnTo>
                  <a:close/>
                </a:path>
              </a:pathLst>
            </a:custGeom>
            <a:ln w="9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056273" y="2215598"/>
              <a:ext cx="370840" cy="140970"/>
            </a:xfrm>
            <a:custGeom>
              <a:avLst/>
              <a:gdLst/>
              <a:ahLst/>
              <a:cxnLst/>
              <a:rect l="l" t="t" r="r" b="b"/>
              <a:pathLst>
                <a:path w="370839" h="140969">
                  <a:moveTo>
                    <a:pt x="370694" y="0"/>
                  </a:moveTo>
                  <a:lnTo>
                    <a:pt x="0" y="0"/>
                  </a:lnTo>
                  <a:lnTo>
                    <a:pt x="0" y="140643"/>
                  </a:lnTo>
                  <a:lnTo>
                    <a:pt x="370694" y="140643"/>
                  </a:lnTo>
                  <a:lnTo>
                    <a:pt x="3706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056273" y="2215598"/>
              <a:ext cx="370840" cy="140970"/>
            </a:xfrm>
            <a:custGeom>
              <a:avLst/>
              <a:gdLst/>
              <a:ahLst/>
              <a:cxnLst/>
              <a:rect l="l" t="t" r="r" b="b"/>
              <a:pathLst>
                <a:path w="370839" h="140969">
                  <a:moveTo>
                    <a:pt x="0" y="140643"/>
                  </a:moveTo>
                  <a:lnTo>
                    <a:pt x="370694" y="140643"/>
                  </a:lnTo>
                  <a:lnTo>
                    <a:pt x="370694" y="0"/>
                  </a:lnTo>
                  <a:lnTo>
                    <a:pt x="0" y="0"/>
                  </a:lnTo>
                  <a:lnTo>
                    <a:pt x="0" y="140643"/>
                  </a:lnTo>
                  <a:close/>
                </a:path>
              </a:pathLst>
            </a:custGeom>
            <a:ln w="9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849908" y="2544582"/>
              <a:ext cx="370840" cy="140970"/>
            </a:xfrm>
            <a:custGeom>
              <a:avLst/>
              <a:gdLst/>
              <a:ahLst/>
              <a:cxnLst/>
              <a:rect l="l" t="t" r="r" b="b"/>
              <a:pathLst>
                <a:path w="370839" h="140969">
                  <a:moveTo>
                    <a:pt x="370694" y="0"/>
                  </a:moveTo>
                  <a:lnTo>
                    <a:pt x="0" y="0"/>
                  </a:lnTo>
                  <a:lnTo>
                    <a:pt x="0" y="140643"/>
                  </a:lnTo>
                  <a:lnTo>
                    <a:pt x="370694" y="140643"/>
                  </a:lnTo>
                  <a:lnTo>
                    <a:pt x="3706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849908" y="2544582"/>
              <a:ext cx="370840" cy="140970"/>
            </a:xfrm>
            <a:custGeom>
              <a:avLst/>
              <a:gdLst/>
              <a:ahLst/>
              <a:cxnLst/>
              <a:rect l="l" t="t" r="r" b="b"/>
              <a:pathLst>
                <a:path w="370839" h="140969">
                  <a:moveTo>
                    <a:pt x="0" y="140643"/>
                  </a:moveTo>
                  <a:lnTo>
                    <a:pt x="370694" y="140643"/>
                  </a:lnTo>
                  <a:lnTo>
                    <a:pt x="370694" y="0"/>
                  </a:lnTo>
                  <a:lnTo>
                    <a:pt x="0" y="0"/>
                  </a:lnTo>
                  <a:lnTo>
                    <a:pt x="0" y="140643"/>
                  </a:lnTo>
                  <a:close/>
                </a:path>
              </a:pathLst>
            </a:custGeom>
            <a:ln w="9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97040" y="2450412"/>
              <a:ext cx="370840" cy="140970"/>
            </a:xfrm>
            <a:custGeom>
              <a:avLst/>
              <a:gdLst/>
              <a:ahLst/>
              <a:cxnLst/>
              <a:rect l="l" t="t" r="r" b="b"/>
              <a:pathLst>
                <a:path w="370839" h="140969">
                  <a:moveTo>
                    <a:pt x="370694" y="0"/>
                  </a:moveTo>
                  <a:lnTo>
                    <a:pt x="0" y="0"/>
                  </a:lnTo>
                  <a:lnTo>
                    <a:pt x="0" y="140643"/>
                  </a:lnTo>
                  <a:lnTo>
                    <a:pt x="370694" y="140643"/>
                  </a:lnTo>
                  <a:lnTo>
                    <a:pt x="3706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97040" y="2450412"/>
              <a:ext cx="370840" cy="140970"/>
            </a:xfrm>
            <a:custGeom>
              <a:avLst/>
              <a:gdLst/>
              <a:ahLst/>
              <a:cxnLst/>
              <a:rect l="l" t="t" r="r" b="b"/>
              <a:pathLst>
                <a:path w="370839" h="140969">
                  <a:moveTo>
                    <a:pt x="0" y="140643"/>
                  </a:moveTo>
                  <a:lnTo>
                    <a:pt x="370694" y="140643"/>
                  </a:lnTo>
                  <a:lnTo>
                    <a:pt x="370694" y="0"/>
                  </a:lnTo>
                  <a:lnTo>
                    <a:pt x="0" y="0"/>
                  </a:lnTo>
                  <a:lnTo>
                    <a:pt x="0" y="140643"/>
                  </a:lnTo>
                  <a:close/>
                </a:path>
              </a:pathLst>
            </a:custGeom>
            <a:ln w="9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109140" y="2121428"/>
              <a:ext cx="741045" cy="516890"/>
            </a:xfrm>
            <a:custGeom>
              <a:avLst/>
              <a:gdLst/>
              <a:ahLst/>
              <a:cxnLst/>
              <a:rect l="l" t="t" r="r" b="b"/>
              <a:pathLst>
                <a:path w="741045" h="516889">
                  <a:moveTo>
                    <a:pt x="476429" y="0"/>
                  </a:moveTo>
                  <a:lnTo>
                    <a:pt x="476429" y="47085"/>
                  </a:lnTo>
                </a:path>
                <a:path w="741045" h="516889">
                  <a:moveTo>
                    <a:pt x="529297" y="47085"/>
                  </a:moveTo>
                  <a:lnTo>
                    <a:pt x="740767" y="47085"/>
                  </a:lnTo>
                </a:path>
                <a:path w="741045" h="516889">
                  <a:moveTo>
                    <a:pt x="529297" y="47085"/>
                  </a:moveTo>
                  <a:lnTo>
                    <a:pt x="158602" y="47085"/>
                  </a:lnTo>
                </a:path>
                <a:path w="741045" h="516889">
                  <a:moveTo>
                    <a:pt x="0" y="234813"/>
                  </a:moveTo>
                  <a:lnTo>
                    <a:pt x="0" y="422542"/>
                  </a:lnTo>
                </a:path>
                <a:path w="741045" h="516889">
                  <a:moveTo>
                    <a:pt x="0" y="422542"/>
                  </a:moveTo>
                  <a:lnTo>
                    <a:pt x="52867" y="422542"/>
                  </a:lnTo>
                </a:path>
                <a:path w="741045" h="516889">
                  <a:moveTo>
                    <a:pt x="0" y="422542"/>
                  </a:moveTo>
                  <a:lnTo>
                    <a:pt x="0" y="516712"/>
                  </a:lnTo>
                </a:path>
                <a:path w="741045" h="516889">
                  <a:moveTo>
                    <a:pt x="0" y="516712"/>
                  </a:moveTo>
                  <a:lnTo>
                    <a:pt x="105735" y="516712"/>
                  </a:lnTo>
                </a:path>
                <a:path w="741045" h="516889">
                  <a:moveTo>
                    <a:pt x="635032" y="234813"/>
                  </a:moveTo>
                  <a:lnTo>
                    <a:pt x="635032" y="422542"/>
                  </a:lnTo>
                </a:path>
                <a:path w="741045" h="516889">
                  <a:moveTo>
                    <a:pt x="635032" y="422542"/>
                  </a:moveTo>
                  <a:lnTo>
                    <a:pt x="687900" y="422542"/>
                  </a:lnTo>
                </a:path>
                <a:path w="741045" h="516889">
                  <a:moveTo>
                    <a:pt x="635032" y="422542"/>
                  </a:moveTo>
                  <a:lnTo>
                    <a:pt x="635032" y="516712"/>
                  </a:lnTo>
                </a:path>
                <a:path w="741045" h="516889">
                  <a:moveTo>
                    <a:pt x="635032" y="516712"/>
                  </a:moveTo>
                  <a:lnTo>
                    <a:pt x="740767" y="516712"/>
                  </a:lnTo>
                </a:path>
              </a:pathLst>
            </a:custGeom>
            <a:ln w="92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354559" y="3590848"/>
              <a:ext cx="424180" cy="201295"/>
            </a:xfrm>
            <a:custGeom>
              <a:avLst/>
              <a:gdLst/>
              <a:ahLst/>
              <a:cxnLst/>
              <a:rect l="l" t="t" r="r" b="b"/>
              <a:pathLst>
                <a:path w="424180" h="201295">
                  <a:moveTo>
                    <a:pt x="424184" y="0"/>
                  </a:moveTo>
                  <a:lnTo>
                    <a:pt x="0" y="0"/>
                  </a:lnTo>
                  <a:lnTo>
                    <a:pt x="0" y="201181"/>
                  </a:lnTo>
                  <a:lnTo>
                    <a:pt x="424184" y="201181"/>
                  </a:lnTo>
                  <a:lnTo>
                    <a:pt x="4241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354559" y="3590848"/>
              <a:ext cx="424180" cy="201295"/>
            </a:xfrm>
            <a:custGeom>
              <a:avLst/>
              <a:gdLst/>
              <a:ahLst/>
              <a:cxnLst/>
              <a:rect l="l" t="t" r="r" b="b"/>
              <a:pathLst>
                <a:path w="424180" h="201295">
                  <a:moveTo>
                    <a:pt x="0" y="201181"/>
                  </a:moveTo>
                  <a:lnTo>
                    <a:pt x="424184" y="201181"/>
                  </a:lnTo>
                  <a:lnTo>
                    <a:pt x="424184" y="0"/>
                  </a:lnTo>
                  <a:lnTo>
                    <a:pt x="0" y="0"/>
                  </a:lnTo>
                  <a:lnTo>
                    <a:pt x="0" y="201181"/>
                  </a:lnTo>
                  <a:close/>
                </a:path>
              </a:pathLst>
            </a:custGeom>
            <a:ln w="92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45035" y="3636377"/>
              <a:ext cx="150414" cy="11012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061741" y="3590848"/>
              <a:ext cx="424180" cy="201295"/>
            </a:xfrm>
            <a:custGeom>
              <a:avLst/>
              <a:gdLst/>
              <a:ahLst/>
              <a:cxnLst/>
              <a:rect l="l" t="t" r="r" b="b"/>
              <a:pathLst>
                <a:path w="424179" h="201295">
                  <a:moveTo>
                    <a:pt x="338103" y="0"/>
                  </a:moveTo>
                  <a:lnTo>
                    <a:pt x="85458" y="0"/>
                  </a:lnTo>
                  <a:lnTo>
                    <a:pt x="0" y="100529"/>
                  </a:lnTo>
                  <a:lnTo>
                    <a:pt x="85458" y="201181"/>
                  </a:lnTo>
                  <a:lnTo>
                    <a:pt x="338103" y="201181"/>
                  </a:lnTo>
                  <a:lnTo>
                    <a:pt x="424184" y="100529"/>
                  </a:lnTo>
                  <a:lnTo>
                    <a:pt x="3381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061741" y="3590848"/>
              <a:ext cx="424180" cy="201295"/>
            </a:xfrm>
            <a:custGeom>
              <a:avLst/>
              <a:gdLst/>
              <a:ahLst/>
              <a:cxnLst/>
              <a:rect l="l" t="t" r="r" b="b"/>
              <a:pathLst>
                <a:path w="424179" h="201295">
                  <a:moveTo>
                    <a:pt x="85458" y="0"/>
                  </a:moveTo>
                  <a:lnTo>
                    <a:pt x="338103" y="0"/>
                  </a:lnTo>
                  <a:lnTo>
                    <a:pt x="424184" y="100529"/>
                  </a:lnTo>
                  <a:lnTo>
                    <a:pt x="338103" y="201181"/>
                  </a:lnTo>
                  <a:lnTo>
                    <a:pt x="85458" y="201181"/>
                  </a:lnTo>
                  <a:lnTo>
                    <a:pt x="0" y="100529"/>
                  </a:lnTo>
                  <a:lnTo>
                    <a:pt x="85458" y="0"/>
                  </a:lnTo>
                  <a:close/>
                </a:path>
              </a:pathLst>
            </a:custGeom>
            <a:ln w="92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98315" y="3810042"/>
              <a:ext cx="151035" cy="10951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2216" y="3636377"/>
              <a:ext cx="150414" cy="11012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132645" y="3943069"/>
              <a:ext cx="282575" cy="151130"/>
            </a:xfrm>
            <a:custGeom>
              <a:avLst/>
              <a:gdLst/>
              <a:ahLst/>
              <a:cxnLst/>
              <a:rect l="l" t="t" r="r" b="b"/>
              <a:pathLst>
                <a:path w="282575" h="151129">
                  <a:moveTo>
                    <a:pt x="282374" y="0"/>
                  </a:moveTo>
                  <a:lnTo>
                    <a:pt x="0" y="0"/>
                  </a:lnTo>
                  <a:lnTo>
                    <a:pt x="0" y="141010"/>
                  </a:lnTo>
                  <a:lnTo>
                    <a:pt x="9230" y="142917"/>
                  </a:lnTo>
                  <a:lnTo>
                    <a:pt x="36571" y="147492"/>
                  </a:lnTo>
                  <a:lnTo>
                    <a:pt x="59015" y="150037"/>
                  </a:lnTo>
                  <a:lnTo>
                    <a:pt x="66177" y="151039"/>
                  </a:lnTo>
                  <a:lnTo>
                    <a:pt x="106605" y="149082"/>
                  </a:lnTo>
                  <a:lnTo>
                    <a:pt x="135216" y="143823"/>
                  </a:lnTo>
                  <a:lnTo>
                    <a:pt x="141187" y="142600"/>
                  </a:lnTo>
                  <a:lnTo>
                    <a:pt x="148029" y="140276"/>
                  </a:lnTo>
                  <a:lnTo>
                    <a:pt x="154497" y="139053"/>
                  </a:lnTo>
                  <a:lnTo>
                    <a:pt x="161463" y="137463"/>
                  </a:lnTo>
                  <a:lnTo>
                    <a:pt x="168305" y="135507"/>
                  </a:lnTo>
                  <a:lnTo>
                    <a:pt x="175769" y="133917"/>
                  </a:lnTo>
                  <a:lnTo>
                    <a:pt x="182610" y="131838"/>
                  </a:lnTo>
                  <a:lnTo>
                    <a:pt x="237503" y="122744"/>
                  </a:lnTo>
                  <a:lnTo>
                    <a:pt x="282374" y="121075"/>
                  </a:lnTo>
                  <a:lnTo>
                    <a:pt x="2823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132645" y="3943069"/>
              <a:ext cx="282575" cy="151130"/>
            </a:xfrm>
            <a:custGeom>
              <a:avLst/>
              <a:gdLst/>
              <a:ahLst/>
              <a:cxnLst/>
              <a:rect l="l" t="t" r="r" b="b"/>
              <a:pathLst>
                <a:path w="282575" h="151129">
                  <a:moveTo>
                    <a:pt x="0" y="141010"/>
                  </a:moveTo>
                  <a:lnTo>
                    <a:pt x="9230" y="142917"/>
                  </a:lnTo>
                  <a:lnTo>
                    <a:pt x="18425" y="144526"/>
                  </a:lnTo>
                  <a:lnTo>
                    <a:pt x="27551" y="145998"/>
                  </a:lnTo>
                  <a:lnTo>
                    <a:pt x="36571" y="147492"/>
                  </a:lnTo>
                  <a:lnTo>
                    <a:pt x="44224" y="148493"/>
                  </a:lnTo>
                  <a:lnTo>
                    <a:pt x="51701" y="149265"/>
                  </a:lnTo>
                  <a:lnTo>
                    <a:pt x="59015" y="150037"/>
                  </a:lnTo>
                  <a:lnTo>
                    <a:pt x="66177" y="151039"/>
                  </a:lnTo>
                  <a:lnTo>
                    <a:pt x="82762" y="150784"/>
                  </a:lnTo>
                  <a:lnTo>
                    <a:pt x="93808" y="150198"/>
                  </a:lnTo>
                  <a:lnTo>
                    <a:pt x="101146" y="149542"/>
                  </a:lnTo>
                  <a:lnTo>
                    <a:pt x="106605" y="149082"/>
                  </a:lnTo>
                  <a:lnTo>
                    <a:pt x="114069" y="148226"/>
                  </a:lnTo>
                  <a:lnTo>
                    <a:pt x="121906" y="146636"/>
                  </a:lnTo>
                  <a:lnTo>
                    <a:pt x="128872" y="145413"/>
                  </a:lnTo>
                  <a:lnTo>
                    <a:pt x="135216" y="143823"/>
                  </a:lnTo>
                  <a:lnTo>
                    <a:pt x="141187" y="142600"/>
                  </a:lnTo>
                  <a:lnTo>
                    <a:pt x="148029" y="140276"/>
                  </a:lnTo>
                  <a:lnTo>
                    <a:pt x="154497" y="139053"/>
                  </a:lnTo>
                  <a:lnTo>
                    <a:pt x="161463" y="137463"/>
                  </a:lnTo>
                  <a:lnTo>
                    <a:pt x="168305" y="135507"/>
                  </a:lnTo>
                  <a:lnTo>
                    <a:pt x="175769" y="133917"/>
                  </a:lnTo>
                  <a:lnTo>
                    <a:pt x="182610" y="131838"/>
                  </a:lnTo>
                  <a:lnTo>
                    <a:pt x="190571" y="130248"/>
                  </a:lnTo>
                  <a:lnTo>
                    <a:pt x="196500" y="129210"/>
                  </a:lnTo>
                  <a:lnTo>
                    <a:pt x="202638" y="127909"/>
                  </a:lnTo>
                  <a:lnTo>
                    <a:pt x="209149" y="126585"/>
                  </a:lnTo>
                  <a:lnTo>
                    <a:pt x="216197" y="125478"/>
                  </a:lnTo>
                  <a:lnTo>
                    <a:pt x="223159" y="124735"/>
                  </a:lnTo>
                  <a:lnTo>
                    <a:pt x="230191" y="123751"/>
                  </a:lnTo>
                  <a:lnTo>
                    <a:pt x="237503" y="122744"/>
                  </a:lnTo>
                  <a:lnTo>
                    <a:pt x="245305" y="121931"/>
                  </a:lnTo>
                  <a:lnTo>
                    <a:pt x="253983" y="121798"/>
                  </a:lnTo>
                  <a:lnTo>
                    <a:pt x="263047" y="121503"/>
                  </a:lnTo>
                  <a:lnTo>
                    <a:pt x="272506" y="121209"/>
                  </a:lnTo>
                  <a:lnTo>
                    <a:pt x="282374" y="121075"/>
                  </a:lnTo>
                  <a:lnTo>
                    <a:pt x="282374" y="0"/>
                  </a:lnTo>
                  <a:lnTo>
                    <a:pt x="0" y="0"/>
                  </a:lnTo>
                  <a:lnTo>
                    <a:pt x="0" y="141010"/>
                  </a:lnTo>
                  <a:close/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54559" y="3389667"/>
              <a:ext cx="424180" cy="151130"/>
            </a:xfrm>
            <a:custGeom>
              <a:avLst/>
              <a:gdLst/>
              <a:ahLst/>
              <a:cxnLst/>
              <a:rect l="l" t="t" r="r" b="b"/>
              <a:pathLst>
                <a:path w="424180" h="151129">
                  <a:moveTo>
                    <a:pt x="212092" y="0"/>
                  </a:moveTo>
                  <a:lnTo>
                    <a:pt x="145052" y="3844"/>
                  </a:lnTo>
                  <a:lnTo>
                    <a:pt x="86830" y="14550"/>
                  </a:lnTo>
                  <a:lnTo>
                    <a:pt x="40919" y="30880"/>
                  </a:lnTo>
                  <a:lnTo>
                    <a:pt x="0" y="75458"/>
                  </a:lnTo>
                  <a:lnTo>
                    <a:pt x="10811" y="99380"/>
                  </a:lnTo>
                  <a:lnTo>
                    <a:pt x="40919" y="120131"/>
                  </a:lnTo>
                  <a:lnTo>
                    <a:pt x="86830" y="136480"/>
                  </a:lnTo>
                  <a:lnTo>
                    <a:pt x="145052" y="147193"/>
                  </a:lnTo>
                  <a:lnTo>
                    <a:pt x="212092" y="151039"/>
                  </a:lnTo>
                  <a:lnTo>
                    <a:pt x="279132" y="147193"/>
                  </a:lnTo>
                  <a:lnTo>
                    <a:pt x="337353" y="136480"/>
                  </a:lnTo>
                  <a:lnTo>
                    <a:pt x="383264" y="120131"/>
                  </a:lnTo>
                  <a:lnTo>
                    <a:pt x="413372" y="99380"/>
                  </a:lnTo>
                  <a:lnTo>
                    <a:pt x="424184" y="75458"/>
                  </a:lnTo>
                  <a:lnTo>
                    <a:pt x="413372" y="51596"/>
                  </a:lnTo>
                  <a:lnTo>
                    <a:pt x="383264" y="30880"/>
                  </a:lnTo>
                  <a:lnTo>
                    <a:pt x="337353" y="14550"/>
                  </a:lnTo>
                  <a:lnTo>
                    <a:pt x="279132" y="3844"/>
                  </a:lnTo>
                  <a:lnTo>
                    <a:pt x="2120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354559" y="3389667"/>
              <a:ext cx="424180" cy="201295"/>
            </a:xfrm>
            <a:custGeom>
              <a:avLst/>
              <a:gdLst/>
              <a:ahLst/>
              <a:cxnLst/>
              <a:rect l="l" t="t" r="r" b="b"/>
              <a:pathLst>
                <a:path w="424180" h="201295">
                  <a:moveTo>
                    <a:pt x="212092" y="0"/>
                  </a:moveTo>
                  <a:lnTo>
                    <a:pt x="145052" y="3844"/>
                  </a:lnTo>
                  <a:lnTo>
                    <a:pt x="86830" y="14550"/>
                  </a:lnTo>
                  <a:lnTo>
                    <a:pt x="40919" y="30880"/>
                  </a:lnTo>
                  <a:lnTo>
                    <a:pt x="0" y="75458"/>
                  </a:lnTo>
                  <a:lnTo>
                    <a:pt x="10811" y="99380"/>
                  </a:lnTo>
                  <a:lnTo>
                    <a:pt x="40919" y="120131"/>
                  </a:lnTo>
                  <a:lnTo>
                    <a:pt x="86830" y="136480"/>
                  </a:lnTo>
                  <a:lnTo>
                    <a:pt x="145052" y="147193"/>
                  </a:lnTo>
                  <a:lnTo>
                    <a:pt x="212092" y="151039"/>
                  </a:lnTo>
                  <a:lnTo>
                    <a:pt x="279132" y="147193"/>
                  </a:lnTo>
                  <a:lnTo>
                    <a:pt x="337353" y="136480"/>
                  </a:lnTo>
                  <a:lnTo>
                    <a:pt x="383264" y="120131"/>
                  </a:lnTo>
                  <a:lnTo>
                    <a:pt x="413372" y="99380"/>
                  </a:lnTo>
                  <a:lnTo>
                    <a:pt x="424184" y="75458"/>
                  </a:lnTo>
                  <a:lnTo>
                    <a:pt x="413372" y="51596"/>
                  </a:lnTo>
                  <a:lnTo>
                    <a:pt x="383264" y="30880"/>
                  </a:lnTo>
                  <a:lnTo>
                    <a:pt x="337353" y="14550"/>
                  </a:lnTo>
                  <a:lnTo>
                    <a:pt x="279132" y="3844"/>
                  </a:lnTo>
                  <a:lnTo>
                    <a:pt x="212092" y="0"/>
                  </a:lnTo>
                  <a:close/>
                </a:path>
                <a:path w="424180" h="201295">
                  <a:moveTo>
                    <a:pt x="212092" y="201181"/>
                  </a:moveTo>
                  <a:lnTo>
                    <a:pt x="212092" y="151039"/>
                  </a:lnTo>
                </a:path>
              </a:pathLst>
            </a:custGeom>
            <a:ln w="92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173566" y="4360108"/>
              <a:ext cx="4926330" cy="1585595"/>
            </a:xfrm>
            <a:custGeom>
              <a:avLst/>
              <a:gdLst/>
              <a:ahLst/>
              <a:cxnLst/>
              <a:rect l="l" t="t" r="r" b="b"/>
              <a:pathLst>
                <a:path w="4926330" h="1585595">
                  <a:moveTo>
                    <a:pt x="4926011" y="0"/>
                  </a:moveTo>
                  <a:lnTo>
                    <a:pt x="0" y="0"/>
                  </a:lnTo>
                  <a:lnTo>
                    <a:pt x="0" y="1584992"/>
                  </a:lnTo>
                  <a:lnTo>
                    <a:pt x="4926011" y="1584992"/>
                  </a:lnTo>
                  <a:lnTo>
                    <a:pt x="4926011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173566" y="4360108"/>
              <a:ext cx="4926330" cy="1585595"/>
            </a:xfrm>
            <a:custGeom>
              <a:avLst/>
              <a:gdLst/>
              <a:ahLst/>
              <a:cxnLst/>
              <a:rect l="l" t="t" r="r" b="b"/>
              <a:pathLst>
                <a:path w="4926330" h="1585595">
                  <a:moveTo>
                    <a:pt x="0" y="1584992"/>
                  </a:moveTo>
                  <a:lnTo>
                    <a:pt x="4926011" y="1584992"/>
                  </a:lnTo>
                  <a:lnTo>
                    <a:pt x="4926011" y="0"/>
                  </a:lnTo>
                  <a:lnTo>
                    <a:pt x="0" y="0"/>
                  </a:lnTo>
                  <a:lnTo>
                    <a:pt x="0" y="1584992"/>
                  </a:lnTo>
                  <a:close/>
                </a:path>
              </a:pathLst>
            </a:custGeom>
            <a:ln w="9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2354559" y="2861336"/>
            <a:ext cx="1433195" cy="440690"/>
          </a:xfrm>
          <a:prstGeom prst="rect">
            <a:avLst/>
          </a:prstGeom>
          <a:solidFill>
            <a:srgbClr val="C0C0C0"/>
          </a:solidFill>
          <a:ln w="9186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10209" marR="403860" indent="2540">
              <a:lnSpc>
                <a:spcPct val="100000"/>
              </a:lnSpc>
              <a:spcBef>
                <a:spcPts val="305"/>
              </a:spcBef>
            </a:pPr>
            <a:r>
              <a:rPr sz="950" spc="10" dirty="0">
                <a:latin typeface="Times New Roman"/>
                <a:cs typeface="Times New Roman"/>
              </a:rPr>
              <a:t>П</a:t>
            </a:r>
            <a:r>
              <a:rPr sz="950" spc="15" dirty="0">
                <a:latin typeface="Times New Roman"/>
                <a:cs typeface="Times New Roman"/>
              </a:rPr>
              <a:t>р</a:t>
            </a:r>
            <a:r>
              <a:rPr sz="950" spc="10" dirty="0">
                <a:latin typeface="Times New Roman"/>
                <a:cs typeface="Times New Roman"/>
              </a:rPr>
              <a:t>о</a:t>
            </a:r>
            <a:r>
              <a:rPr sz="950" spc="5" dirty="0">
                <a:latin typeface="Times New Roman"/>
                <a:cs typeface="Times New Roman"/>
              </a:rPr>
              <a:t>ц</a:t>
            </a:r>
            <a:r>
              <a:rPr sz="950" spc="10" dirty="0">
                <a:latin typeface="Times New Roman"/>
                <a:cs typeface="Times New Roman"/>
              </a:rPr>
              <a:t>е</a:t>
            </a:r>
            <a:r>
              <a:rPr sz="950" spc="15" dirty="0">
                <a:latin typeface="Times New Roman"/>
                <a:cs typeface="Times New Roman"/>
              </a:rPr>
              <a:t>д</a:t>
            </a:r>
            <a:r>
              <a:rPr sz="950" spc="-10" dirty="0">
                <a:latin typeface="Times New Roman"/>
                <a:cs typeface="Times New Roman"/>
              </a:rPr>
              <a:t>у</a:t>
            </a:r>
            <a:r>
              <a:rPr sz="950" spc="10" dirty="0">
                <a:latin typeface="Times New Roman"/>
                <a:cs typeface="Times New Roman"/>
              </a:rPr>
              <a:t>ры  </a:t>
            </a:r>
            <a:r>
              <a:rPr sz="950" dirty="0">
                <a:latin typeface="Times New Roman"/>
                <a:cs typeface="Times New Roman"/>
              </a:rPr>
              <a:t>у</a:t>
            </a:r>
            <a:r>
              <a:rPr sz="950" spc="5" dirty="0">
                <a:latin typeface="Times New Roman"/>
                <a:cs typeface="Times New Roman"/>
              </a:rPr>
              <a:t>п</a:t>
            </a:r>
            <a:r>
              <a:rPr sz="950" spc="10" dirty="0">
                <a:latin typeface="Times New Roman"/>
                <a:cs typeface="Times New Roman"/>
              </a:rPr>
              <a:t>ра</a:t>
            </a:r>
            <a:r>
              <a:rPr sz="950" spc="20" dirty="0">
                <a:latin typeface="Times New Roman"/>
                <a:cs typeface="Times New Roman"/>
              </a:rPr>
              <a:t>в</a:t>
            </a:r>
            <a:r>
              <a:rPr sz="950" spc="5" dirty="0">
                <a:latin typeface="Times New Roman"/>
                <a:cs typeface="Times New Roman"/>
              </a:rPr>
              <a:t>л</a:t>
            </a:r>
            <a:r>
              <a:rPr sz="950" spc="10" dirty="0">
                <a:latin typeface="Times New Roman"/>
                <a:cs typeface="Times New Roman"/>
              </a:rPr>
              <a:t>е</a:t>
            </a:r>
            <a:r>
              <a:rPr sz="950" spc="15" dirty="0">
                <a:latin typeface="Times New Roman"/>
                <a:cs typeface="Times New Roman"/>
              </a:rPr>
              <a:t>н</a:t>
            </a:r>
            <a:r>
              <a:rPr sz="950" spc="5" dirty="0">
                <a:latin typeface="Times New Roman"/>
                <a:cs typeface="Times New Roman"/>
              </a:rPr>
              <a:t>и</a:t>
            </a:r>
            <a:r>
              <a:rPr sz="950" spc="10" dirty="0">
                <a:latin typeface="Times New Roman"/>
                <a:cs typeface="Times New Roman"/>
              </a:rPr>
              <a:t>я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744790" y="4502238"/>
            <a:ext cx="179705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b="1" spc="10" dirty="0">
                <a:latin typeface="Times New Roman"/>
                <a:cs typeface="Times New Roman"/>
              </a:rPr>
              <a:t>Информационная</a:t>
            </a:r>
            <a:r>
              <a:rPr sz="1150" b="1" spc="-20" dirty="0">
                <a:latin typeface="Times New Roman"/>
                <a:cs typeface="Times New Roman"/>
              </a:rPr>
              <a:t> </a:t>
            </a:r>
            <a:r>
              <a:rPr sz="1150" b="1" spc="5" dirty="0">
                <a:latin typeface="Times New Roman"/>
                <a:cs typeface="Times New Roman"/>
              </a:rPr>
              <a:t>система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489294" y="4798549"/>
            <a:ext cx="1343660" cy="264160"/>
          </a:xfrm>
          <a:prstGeom prst="rect">
            <a:avLst/>
          </a:prstGeom>
          <a:solidFill>
            <a:srgbClr val="C0C0C0"/>
          </a:solidFill>
          <a:ln w="9178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346710">
              <a:lnSpc>
                <a:spcPct val="100000"/>
              </a:lnSpc>
              <a:spcBef>
                <a:spcPts val="330"/>
              </a:spcBef>
            </a:pPr>
            <a:r>
              <a:rPr sz="950" spc="10" dirty="0">
                <a:latin typeface="Times New Roman"/>
                <a:cs typeface="Times New Roman"/>
              </a:rPr>
              <a:t>Инструкции</a:t>
            </a:r>
            <a:endParaRPr sz="950">
              <a:latin typeface="Times New Roman"/>
              <a:cs typeface="Times New Roman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6021915" y="5234062"/>
            <a:ext cx="905510" cy="626110"/>
            <a:chOff x="6021915" y="5234062"/>
            <a:chExt cx="905510" cy="626110"/>
          </a:xfrm>
        </p:grpSpPr>
        <p:sp>
          <p:nvSpPr>
            <p:cNvPr id="54" name="object 54"/>
            <p:cNvSpPr/>
            <p:nvPr/>
          </p:nvSpPr>
          <p:spPr>
            <a:xfrm>
              <a:off x="6026677" y="5238825"/>
              <a:ext cx="895985" cy="616585"/>
            </a:xfrm>
            <a:custGeom>
              <a:avLst/>
              <a:gdLst/>
              <a:ahLst/>
              <a:cxnLst/>
              <a:rect l="l" t="t" r="r" b="b"/>
              <a:pathLst>
                <a:path w="895984" h="616585">
                  <a:moveTo>
                    <a:pt x="895514" y="0"/>
                  </a:moveTo>
                  <a:lnTo>
                    <a:pt x="0" y="0"/>
                  </a:lnTo>
                  <a:lnTo>
                    <a:pt x="0" y="575636"/>
                  </a:lnTo>
                  <a:lnTo>
                    <a:pt x="58527" y="589890"/>
                  </a:lnTo>
                  <a:lnTo>
                    <a:pt x="115935" y="601685"/>
                  </a:lnTo>
                  <a:lnTo>
                    <a:pt x="187201" y="612193"/>
                  </a:lnTo>
                  <a:lnTo>
                    <a:pt x="209853" y="616300"/>
                  </a:lnTo>
                  <a:lnTo>
                    <a:pt x="262446" y="615261"/>
                  </a:lnTo>
                  <a:lnTo>
                    <a:pt x="338103" y="608167"/>
                  </a:lnTo>
                  <a:lnTo>
                    <a:pt x="408635" y="593552"/>
                  </a:lnTo>
                  <a:lnTo>
                    <a:pt x="453784" y="578913"/>
                  </a:lnTo>
                  <a:lnTo>
                    <a:pt x="469712" y="572431"/>
                  </a:lnTo>
                  <a:lnTo>
                    <a:pt x="485217" y="568442"/>
                  </a:lnTo>
                  <a:lnTo>
                    <a:pt x="501199" y="563861"/>
                  </a:lnTo>
                  <a:lnTo>
                    <a:pt x="517485" y="558680"/>
                  </a:lnTo>
                  <a:lnTo>
                    <a:pt x="533900" y="552888"/>
                  </a:lnTo>
                  <a:lnTo>
                    <a:pt x="551303" y="547755"/>
                  </a:lnTo>
                  <a:lnTo>
                    <a:pt x="586064" y="536887"/>
                  </a:lnTo>
                  <a:lnTo>
                    <a:pt x="604307" y="531767"/>
                  </a:lnTo>
                  <a:lnTo>
                    <a:pt x="623176" y="527324"/>
                  </a:lnTo>
                  <a:lnTo>
                    <a:pt x="642651" y="521986"/>
                  </a:lnTo>
                  <a:lnTo>
                    <a:pt x="663293" y="516653"/>
                  </a:lnTo>
                  <a:lnTo>
                    <a:pt x="685661" y="512224"/>
                  </a:lnTo>
                  <a:lnTo>
                    <a:pt x="707851" y="509035"/>
                  </a:lnTo>
                  <a:lnTo>
                    <a:pt x="753306" y="500801"/>
                  </a:lnTo>
                  <a:lnTo>
                    <a:pt x="778085" y="497585"/>
                  </a:lnTo>
                  <a:lnTo>
                    <a:pt x="805705" y="497072"/>
                  </a:lnTo>
                  <a:lnTo>
                    <a:pt x="864396" y="494819"/>
                  </a:lnTo>
                  <a:lnTo>
                    <a:pt x="895514" y="494307"/>
                  </a:lnTo>
                  <a:lnTo>
                    <a:pt x="8955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026677" y="5238825"/>
              <a:ext cx="895985" cy="616585"/>
            </a:xfrm>
            <a:custGeom>
              <a:avLst/>
              <a:gdLst/>
              <a:ahLst/>
              <a:cxnLst/>
              <a:rect l="l" t="t" r="r" b="b"/>
              <a:pathLst>
                <a:path w="895984" h="616585">
                  <a:moveTo>
                    <a:pt x="0" y="575636"/>
                  </a:moveTo>
                  <a:lnTo>
                    <a:pt x="29345" y="583376"/>
                  </a:lnTo>
                  <a:lnTo>
                    <a:pt x="58527" y="589890"/>
                  </a:lnTo>
                  <a:lnTo>
                    <a:pt x="87429" y="595789"/>
                  </a:lnTo>
                  <a:lnTo>
                    <a:pt x="115935" y="601685"/>
                  </a:lnTo>
                  <a:lnTo>
                    <a:pt x="140266" y="605792"/>
                  </a:lnTo>
                  <a:lnTo>
                    <a:pt x="164013" y="608993"/>
                  </a:lnTo>
                  <a:lnTo>
                    <a:pt x="187201" y="612193"/>
                  </a:lnTo>
                  <a:lnTo>
                    <a:pt x="209853" y="616300"/>
                  </a:lnTo>
                  <a:lnTo>
                    <a:pt x="262446" y="615261"/>
                  </a:lnTo>
                  <a:lnTo>
                    <a:pt x="297442" y="612853"/>
                  </a:lnTo>
                  <a:lnTo>
                    <a:pt x="320705" y="610134"/>
                  </a:lnTo>
                  <a:lnTo>
                    <a:pt x="338103" y="608167"/>
                  </a:lnTo>
                  <a:lnTo>
                    <a:pt x="391631" y="597422"/>
                  </a:lnTo>
                  <a:lnTo>
                    <a:pt x="438567" y="584193"/>
                  </a:lnTo>
                  <a:lnTo>
                    <a:pt x="469712" y="572431"/>
                  </a:lnTo>
                  <a:lnTo>
                    <a:pt x="485217" y="568442"/>
                  </a:lnTo>
                  <a:lnTo>
                    <a:pt x="501199" y="563861"/>
                  </a:lnTo>
                  <a:lnTo>
                    <a:pt x="517485" y="558680"/>
                  </a:lnTo>
                  <a:lnTo>
                    <a:pt x="533900" y="552888"/>
                  </a:lnTo>
                  <a:lnTo>
                    <a:pt x="551303" y="547755"/>
                  </a:lnTo>
                  <a:lnTo>
                    <a:pt x="568543" y="542318"/>
                  </a:lnTo>
                  <a:lnTo>
                    <a:pt x="586064" y="536887"/>
                  </a:lnTo>
                  <a:lnTo>
                    <a:pt x="604307" y="531767"/>
                  </a:lnTo>
                  <a:lnTo>
                    <a:pt x="623176" y="527324"/>
                  </a:lnTo>
                  <a:lnTo>
                    <a:pt x="642651" y="521986"/>
                  </a:lnTo>
                  <a:lnTo>
                    <a:pt x="663293" y="516653"/>
                  </a:lnTo>
                  <a:lnTo>
                    <a:pt x="685661" y="512224"/>
                  </a:lnTo>
                  <a:lnTo>
                    <a:pt x="707851" y="509035"/>
                  </a:lnTo>
                  <a:lnTo>
                    <a:pt x="730147" y="504922"/>
                  </a:lnTo>
                  <a:lnTo>
                    <a:pt x="753306" y="500801"/>
                  </a:lnTo>
                  <a:lnTo>
                    <a:pt x="778085" y="497585"/>
                  </a:lnTo>
                  <a:lnTo>
                    <a:pt x="805705" y="497072"/>
                  </a:lnTo>
                  <a:lnTo>
                    <a:pt x="834467" y="495946"/>
                  </a:lnTo>
                  <a:lnTo>
                    <a:pt x="864396" y="494819"/>
                  </a:lnTo>
                  <a:lnTo>
                    <a:pt x="895514" y="494307"/>
                  </a:lnTo>
                  <a:lnTo>
                    <a:pt x="895514" y="0"/>
                  </a:lnTo>
                  <a:lnTo>
                    <a:pt x="0" y="0"/>
                  </a:lnTo>
                  <a:lnTo>
                    <a:pt x="0" y="575636"/>
                  </a:lnTo>
                  <a:close/>
                </a:path>
              </a:pathLst>
            </a:custGeom>
            <a:ln w="92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6333807" y="5407763"/>
            <a:ext cx="29654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50" spc="10" dirty="0">
                <a:latin typeface="Times New Roman"/>
                <a:cs typeface="Times New Roman"/>
              </a:rPr>
              <a:t>по</a:t>
            </a:r>
            <a:r>
              <a:rPr sz="950" spc="-60" dirty="0">
                <a:latin typeface="Times New Roman"/>
                <a:cs typeface="Times New Roman"/>
              </a:rPr>
              <a:t> </a:t>
            </a:r>
            <a:r>
              <a:rPr sz="950" spc="25" dirty="0">
                <a:latin typeface="Times New Roman"/>
                <a:cs typeface="Times New Roman"/>
              </a:rPr>
              <a:t>…</a:t>
            </a:r>
            <a:endParaRPr sz="950">
              <a:latin typeface="Times New Roman"/>
              <a:cs typeface="Times New Roman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5484532" y="5146007"/>
            <a:ext cx="905510" cy="626110"/>
            <a:chOff x="5484532" y="5146007"/>
            <a:chExt cx="905510" cy="626110"/>
          </a:xfrm>
        </p:grpSpPr>
        <p:sp>
          <p:nvSpPr>
            <p:cNvPr id="58" name="object 58"/>
            <p:cNvSpPr/>
            <p:nvPr/>
          </p:nvSpPr>
          <p:spPr>
            <a:xfrm>
              <a:off x="5489294" y="5150770"/>
              <a:ext cx="895985" cy="616585"/>
            </a:xfrm>
            <a:custGeom>
              <a:avLst/>
              <a:gdLst/>
              <a:ahLst/>
              <a:cxnLst/>
              <a:rect l="l" t="t" r="r" b="b"/>
              <a:pathLst>
                <a:path w="895985" h="616585">
                  <a:moveTo>
                    <a:pt x="895514" y="0"/>
                  </a:moveTo>
                  <a:lnTo>
                    <a:pt x="0" y="0"/>
                  </a:lnTo>
                  <a:lnTo>
                    <a:pt x="0" y="575636"/>
                  </a:lnTo>
                  <a:lnTo>
                    <a:pt x="58527" y="589890"/>
                  </a:lnTo>
                  <a:lnTo>
                    <a:pt x="115935" y="601685"/>
                  </a:lnTo>
                  <a:lnTo>
                    <a:pt x="187201" y="612193"/>
                  </a:lnTo>
                  <a:lnTo>
                    <a:pt x="209853" y="616300"/>
                  </a:lnTo>
                  <a:lnTo>
                    <a:pt x="262446" y="615261"/>
                  </a:lnTo>
                  <a:lnTo>
                    <a:pt x="338103" y="608167"/>
                  </a:lnTo>
                  <a:lnTo>
                    <a:pt x="408635" y="593552"/>
                  </a:lnTo>
                  <a:lnTo>
                    <a:pt x="453784" y="578913"/>
                  </a:lnTo>
                  <a:lnTo>
                    <a:pt x="469712" y="572431"/>
                  </a:lnTo>
                  <a:lnTo>
                    <a:pt x="485217" y="568442"/>
                  </a:lnTo>
                  <a:lnTo>
                    <a:pt x="501199" y="563861"/>
                  </a:lnTo>
                  <a:lnTo>
                    <a:pt x="517485" y="558680"/>
                  </a:lnTo>
                  <a:lnTo>
                    <a:pt x="533900" y="552888"/>
                  </a:lnTo>
                  <a:lnTo>
                    <a:pt x="551303" y="547755"/>
                  </a:lnTo>
                  <a:lnTo>
                    <a:pt x="586064" y="536887"/>
                  </a:lnTo>
                  <a:lnTo>
                    <a:pt x="604307" y="531767"/>
                  </a:lnTo>
                  <a:lnTo>
                    <a:pt x="623176" y="527324"/>
                  </a:lnTo>
                  <a:lnTo>
                    <a:pt x="642651" y="521986"/>
                  </a:lnTo>
                  <a:lnTo>
                    <a:pt x="663293" y="516653"/>
                  </a:lnTo>
                  <a:lnTo>
                    <a:pt x="685661" y="512224"/>
                  </a:lnTo>
                  <a:lnTo>
                    <a:pt x="707851" y="509035"/>
                  </a:lnTo>
                  <a:lnTo>
                    <a:pt x="753306" y="500801"/>
                  </a:lnTo>
                  <a:lnTo>
                    <a:pt x="778085" y="497585"/>
                  </a:lnTo>
                  <a:lnTo>
                    <a:pt x="805705" y="497072"/>
                  </a:lnTo>
                  <a:lnTo>
                    <a:pt x="864396" y="494819"/>
                  </a:lnTo>
                  <a:lnTo>
                    <a:pt x="895514" y="494307"/>
                  </a:lnTo>
                  <a:lnTo>
                    <a:pt x="8955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489294" y="5150770"/>
              <a:ext cx="895985" cy="616585"/>
            </a:xfrm>
            <a:custGeom>
              <a:avLst/>
              <a:gdLst/>
              <a:ahLst/>
              <a:cxnLst/>
              <a:rect l="l" t="t" r="r" b="b"/>
              <a:pathLst>
                <a:path w="895985" h="616585">
                  <a:moveTo>
                    <a:pt x="0" y="575636"/>
                  </a:moveTo>
                  <a:lnTo>
                    <a:pt x="29345" y="583376"/>
                  </a:lnTo>
                  <a:lnTo>
                    <a:pt x="58527" y="589890"/>
                  </a:lnTo>
                  <a:lnTo>
                    <a:pt x="87429" y="595789"/>
                  </a:lnTo>
                  <a:lnTo>
                    <a:pt x="115935" y="601685"/>
                  </a:lnTo>
                  <a:lnTo>
                    <a:pt x="140266" y="605792"/>
                  </a:lnTo>
                  <a:lnTo>
                    <a:pt x="164013" y="608993"/>
                  </a:lnTo>
                  <a:lnTo>
                    <a:pt x="187201" y="612193"/>
                  </a:lnTo>
                  <a:lnTo>
                    <a:pt x="209853" y="616300"/>
                  </a:lnTo>
                  <a:lnTo>
                    <a:pt x="262446" y="615261"/>
                  </a:lnTo>
                  <a:lnTo>
                    <a:pt x="297442" y="612853"/>
                  </a:lnTo>
                  <a:lnTo>
                    <a:pt x="320705" y="610134"/>
                  </a:lnTo>
                  <a:lnTo>
                    <a:pt x="338103" y="608167"/>
                  </a:lnTo>
                  <a:lnTo>
                    <a:pt x="391631" y="597422"/>
                  </a:lnTo>
                  <a:lnTo>
                    <a:pt x="438567" y="584193"/>
                  </a:lnTo>
                  <a:lnTo>
                    <a:pt x="469712" y="572431"/>
                  </a:lnTo>
                  <a:lnTo>
                    <a:pt x="485217" y="568442"/>
                  </a:lnTo>
                  <a:lnTo>
                    <a:pt x="501199" y="563861"/>
                  </a:lnTo>
                  <a:lnTo>
                    <a:pt x="517485" y="558680"/>
                  </a:lnTo>
                  <a:lnTo>
                    <a:pt x="533900" y="552888"/>
                  </a:lnTo>
                  <a:lnTo>
                    <a:pt x="551303" y="547755"/>
                  </a:lnTo>
                  <a:lnTo>
                    <a:pt x="568543" y="542318"/>
                  </a:lnTo>
                  <a:lnTo>
                    <a:pt x="586064" y="536887"/>
                  </a:lnTo>
                  <a:lnTo>
                    <a:pt x="604307" y="531767"/>
                  </a:lnTo>
                  <a:lnTo>
                    <a:pt x="623176" y="527324"/>
                  </a:lnTo>
                  <a:lnTo>
                    <a:pt x="642651" y="521986"/>
                  </a:lnTo>
                  <a:lnTo>
                    <a:pt x="663293" y="516653"/>
                  </a:lnTo>
                  <a:lnTo>
                    <a:pt x="685661" y="512224"/>
                  </a:lnTo>
                  <a:lnTo>
                    <a:pt x="707851" y="509035"/>
                  </a:lnTo>
                  <a:lnTo>
                    <a:pt x="730147" y="504922"/>
                  </a:lnTo>
                  <a:lnTo>
                    <a:pt x="753306" y="500801"/>
                  </a:lnTo>
                  <a:lnTo>
                    <a:pt x="778085" y="497585"/>
                  </a:lnTo>
                  <a:lnTo>
                    <a:pt x="805705" y="497072"/>
                  </a:lnTo>
                  <a:lnTo>
                    <a:pt x="834467" y="495946"/>
                  </a:lnTo>
                  <a:lnTo>
                    <a:pt x="864396" y="494819"/>
                  </a:lnTo>
                  <a:lnTo>
                    <a:pt x="895514" y="494307"/>
                  </a:lnTo>
                  <a:lnTo>
                    <a:pt x="895514" y="0"/>
                  </a:lnTo>
                  <a:lnTo>
                    <a:pt x="0" y="0"/>
                  </a:lnTo>
                  <a:lnTo>
                    <a:pt x="0" y="575636"/>
                  </a:lnTo>
                  <a:close/>
                </a:path>
              </a:pathLst>
            </a:custGeom>
            <a:ln w="92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5616923" y="5175884"/>
            <a:ext cx="65341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50" spc="10" dirty="0">
                <a:latin typeface="Times New Roman"/>
                <a:cs typeface="Times New Roman"/>
              </a:rPr>
              <a:t>Инструкция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770650" y="5263939"/>
            <a:ext cx="106299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sz="1425" spc="15" baseline="-26315" dirty="0">
                <a:latin typeface="Times New Roman"/>
                <a:cs typeface="Times New Roman"/>
              </a:rPr>
              <a:t>по</a:t>
            </a:r>
            <a:r>
              <a:rPr sz="1425" spc="-7" baseline="-26315" dirty="0">
                <a:latin typeface="Times New Roman"/>
                <a:cs typeface="Times New Roman"/>
              </a:rPr>
              <a:t> </a:t>
            </a:r>
            <a:r>
              <a:rPr sz="1425" spc="37" baseline="-26315" dirty="0">
                <a:latin typeface="Times New Roman"/>
                <a:cs typeface="Times New Roman"/>
              </a:rPr>
              <a:t>… </a:t>
            </a:r>
            <a:r>
              <a:rPr sz="1425" spc="82" baseline="-26315" dirty="0">
                <a:latin typeface="Times New Roman"/>
                <a:cs typeface="Times New Roman"/>
              </a:rPr>
              <a:t> </a:t>
            </a:r>
            <a:r>
              <a:rPr sz="950" spc="10" dirty="0">
                <a:latin typeface="Times New Roman"/>
                <a:cs typeface="Times New Roman"/>
              </a:rPr>
              <a:t>Инструкция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877145" y="4798549"/>
            <a:ext cx="1343660" cy="528955"/>
          </a:xfrm>
          <a:prstGeom prst="rect">
            <a:avLst/>
          </a:prstGeom>
          <a:solidFill>
            <a:srgbClr val="C0C0C0"/>
          </a:solidFill>
          <a:ln w="9194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86690" marR="178435" indent="102870">
              <a:lnSpc>
                <a:spcPct val="100000"/>
              </a:lnSpc>
              <a:spcBef>
                <a:spcPts val="305"/>
              </a:spcBef>
            </a:pPr>
            <a:r>
              <a:rPr sz="950" spc="10" dirty="0">
                <a:latin typeface="Times New Roman"/>
                <a:cs typeface="Times New Roman"/>
              </a:rPr>
              <a:t>Рабочие места </a:t>
            </a:r>
            <a:r>
              <a:rPr sz="950" spc="15" dirty="0">
                <a:latin typeface="Times New Roman"/>
                <a:cs typeface="Times New Roman"/>
              </a:rPr>
              <a:t> </a:t>
            </a:r>
            <a:r>
              <a:rPr sz="950" spc="10" dirty="0">
                <a:latin typeface="Times New Roman"/>
                <a:cs typeface="Times New Roman"/>
              </a:rPr>
              <a:t>Должностных</a:t>
            </a:r>
            <a:r>
              <a:rPr sz="950" spc="-45" dirty="0">
                <a:latin typeface="Times New Roman"/>
                <a:cs typeface="Times New Roman"/>
              </a:rPr>
              <a:t> </a:t>
            </a:r>
            <a:r>
              <a:rPr sz="950" spc="10" dirty="0">
                <a:latin typeface="Times New Roman"/>
                <a:cs typeface="Times New Roman"/>
              </a:rPr>
              <a:t>лиц</a:t>
            </a:r>
            <a:endParaRPr sz="950">
              <a:latin typeface="Times New Roman"/>
              <a:cs typeface="Times New Roman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2802972" y="5414504"/>
            <a:ext cx="1703705" cy="441959"/>
            <a:chOff x="2802972" y="5414504"/>
            <a:chExt cx="1703705" cy="441959"/>
          </a:xfrm>
        </p:grpSpPr>
        <p:pic>
          <p:nvPicPr>
            <p:cNvPr id="64" name="object 6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81698" y="5414504"/>
              <a:ext cx="424374" cy="441828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2804615" y="5417436"/>
              <a:ext cx="444500" cy="422275"/>
            </a:xfrm>
            <a:custGeom>
              <a:avLst/>
              <a:gdLst/>
              <a:ahLst/>
              <a:cxnLst/>
              <a:rect l="l" t="t" r="r" b="b"/>
              <a:pathLst>
                <a:path w="444500" h="422275">
                  <a:moveTo>
                    <a:pt x="431593" y="0"/>
                  </a:moveTo>
                  <a:lnTo>
                    <a:pt x="14302" y="0"/>
                  </a:lnTo>
                  <a:lnTo>
                    <a:pt x="10897" y="1391"/>
                  </a:lnTo>
                  <a:lnTo>
                    <a:pt x="0" y="391462"/>
                  </a:lnTo>
                  <a:lnTo>
                    <a:pt x="29883" y="421735"/>
                  </a:lnTo>
                  <a:lnTo>
                    <a:pt x="51849" y="421735"/>
                  </a:lnTo>
                  <a:lnTo>
                    <a:pt x="51849" y="416993"/>
                  </a:lnTo>
                  <a:lnTo>
                    <a:pt x="431593" y="416993"/>
                  </a:lnTo>
                  <a:lnTo>
                    <a:pt x="444421" y="400355"/>
                  </a:lnTo>
                  <a:lnTo>
                    <a:pt x="444357" y="11666"/>
                  </a:lnTo>
                  <a:lnTo>
                    <a:pt x="434370" y="790"/>
                  </a:lnTo>
                  <a:lnTo>
                    <a:pt x="431593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804615" y="5417436"/>
              <a:ext cx="444500" cy="422275"/>
            </a:xfrm>
            <a:custGeom>
              <a:avLst/>
              <a:gdLst/>
              <a:ahLst/>
              <a:cxnLst/>
              <a:rect l="l" t="t" r="r" b="b"/>
              <a:pathLst>
                <a:path w="444500" h="422275">
                  <a:moveTo>
                    <a:pt x="212" y="16646"/>
                  </a:moveTo>
                  <a:lnTo>
                    <a:pt x="425" y="14037"/>
                  </a:lnTo>
                  <a:lnTo>
                    <a:pt x="1064" y="11666"/>
                  </a:lnTo>
                  <a:lnTo>
                    <a:pt x="2128" y="8900"/>
                  </a:lnTo>
                  <a:lnTo>
                    <a:pt x="14302" y="0"/>
                  </a:lnTo>
                  <a:lnTo>
                    <a:pt x="431593" y="0"/>
                  </a:lnTo>
                  <a:lnTo>
                    <a:pt x="444421" y="400355"/>
                  </a:lnTo>
                  <a:lnTo>
                    <a:pt x="443995" y="403912"/>
                  </a:lnTo>
                  <a:lnTo>
                    <a:pt x="442922" y="408101"/>
                  </a:lnTo>
                  <a:lnTo>
                    <a:pt x="441219" y="411262"/>
                  </a:lnTo>
                  <a:lnTo>
                    <a:pt x="438663" y="413831"/>
                  </a:lnTo>
                  <a:lnTo>
                    <a:pt x="435427" y="415807"/>
                  </a:lnTo>
                  <a:lnTo>
                    <a:pt x="431593" y="416993"/>
                  </a:lnTo>
                  <a:lnTo>
                    <a:pt x="51849" y="416993"/>
                  </a:lnTo>
                  <a:lnTo>
                    <a:pt x="51849" y="421735"/>
                  </a:lnTo>
                  <a:lnTo>
                    <a:pt x="29883" y="421735"/>
                  </a:lnTo>
                  <a:lnTo>
                    <a:pt x="0" y="391462"/>
                  </a:lnTo>
                  <a:lnTo>
                    <a:pt x="212" y="16646"/>
                  </a:lnTo>
                </a:path>
              </a:pathLst>
            </a:custGeom>
            <a:ln w="32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856888" y="5416835"/>
              <a:ext cx="330835" cy="242570"/>
            </a:xfrm>
            <a:custGeom>
              <a:avLst/>
              <a:gdLst/>
              <a:ahLst/>
              <a:cxnLst/>
              <a:rect l="l" t="t" r="r" b="b"/>
              <a:pathLst>
                <a:path w="330835" h="242570">
                  <a:moveTo>
                    <a:pt x="330494" y="0"/>
                  </a:moveTo>
                  <a:lnTo>
                    <a:pt x="0" y="0"/>
                  </a:lnTo>
                  <a:lnTo>
                    <a:pt x="0" y="242310"/>
                  </a:lnTo>
                  <a:lnTo>
                    <a:pt x="330494" y="242310"/>
                  </a:lnTo>
                  <a:lnTo>
                    <a:pt x="33049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856888" y="5416835"/>
              <a:ext cx="330835" cy="242570"/>
            </a:xfrm>
            <a:custGeom>
              <a:avLst/>
              <a:gdLst/>
              <a:ahLst/>
              <a:cxnLst/>
              <a:rect l="l" t="t" r="r" b="b"/>
              <a:pathLst>
                <a:path w="330835" h="242570">
                  <a:moveTo>
                    <a:pt x="0" y="242310"/>
                  </a:moveTo>
                  <a:lnTo>
                    <a:pt x="330494" y="242310"/>
                  </a:lnTo>
                  <a:lnTo>
                    <a:pt x="330494" y="0"/>
                  </a:lnTo>
                  <a:lnTo>
                    <a:pt x="0" y="0"/>
                  </a:lnTo>
                  <a:lnTo>
                    <a:pt x="0" y="242310"/>
                  </a:lnTo>
                  <a:close/>
                </a:path>
              </a:pathLst>
            </a:custGeom>
            <a:ln w="32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904896" y="5706465"/>
              <a:ext cx="282575" cy="127635"/>
            </a:xfrm>
            <a:custGeom>
              <a:avLst/>
              <a:gdLst/>
              <a:ahLst/>
              <a:cxnLst/>
              <a:rect l="l" t="t" r="r" b="b"/>
              <a:pathLst>
                <a:path w="282575" h="127635">
                  <a:moveTo>
                    <a:pt x="226555" y="0"/>
                  </a:moveTo>
                  <a:lnTo>
                    <a:pt x="0" y="0"/>
                  </a:lnTo>
                  <a:lnTo>
                    <a:pt x="0" y="127177"/>
                  </a:lnTo>
                  <a:lnTo>
                    <a:pt x="226555" y="127177"/>
                  </a:lnTo>
                  <a:lnTo>
                    <a:pt x="226555" y="0"/>
                  </a:lnTo>
                  <a:close/>
                </a:path>
                <a:path w="282575" h="127635">
                  <a:moveTo>
                    <a:pt x="282486" y="0"/>
                  </a:moveTo>
                  <a:lnTo>
                    <a:pt x="281813" y="0"/>
                  </a:lnTo>
                  <a:lnTo>
                    <a:pt x="281813" y="127177"/>
                  </a:lnTo>
                  <a:lnTo>
                    <a:pt x="282486" y="127177"/>
                  </a:lnTo>
                  <a:lnTo>
                    <a:pt x="28248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904907" y="5706461"/>
              <a:ext cx="282575" cy="127635"/>
            </a:xfrm>
            <a:custGeom>
              <a:avLst/>
              <a:gdLst/>
              <a:ahLst/>
              <a:cxnLst/>
              <a:rect l="l" t="t" r="r" b="b"/>
              <a:pathLst>
                <a:path w="282575" h="127635">
                  <a:moveTo>
                    <a:pt x="0" y="127178"/>
                  </a:moveTo>
                  <a:lnTo>
                    <a:pt x="282487" y="127178"/>
                  </a:lnTo>
                  <a:lnTo>
                    <a:pt x="282487" y="0"/>
                  </a:lnTo>
                  <a:lnTo>
                    <a:pt x="0" y="0"/>
                  </a:lnTo>
                  <a:lnTo>
                    <a:pt x="0" y="127178"/>
                  </a:lnTo>
                  <a:close/>
                </a:path>
              </a:pathLst>
            </a:custGeom>
            <a:ln w="32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131456" y="5706461"/>
              <a:ext cx="55880" cy="127000"/>
            </a:xfrm>
            <a:custGeom>
              <a:avLst/>
              <a:gdLst/>
              <a:ahLst/>
              <a:cxnLst/>
              <a:rect l="l" t="t" r="r" b="b"/>
              <a:pathLst>
                <a:path w="55880" h="127000">
                  <a:moveTo>
                    <a:pt x="55253" y="0"/>
                  </a:moveTo>
                  <a:lnTo>
                    <a:pt x="0" y="0"/>
                  </a:lnTo>
                  <a:lnTo>
                    <a:pt x="0" y="126585"/>
                  </a:lnTo>
                  <a:lnTo>
                    <a:pt x="55253" y="126585"/>
                  </a:lnTo>
                  <a:lnTo>
                    <a:pt x="55253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131456" y="5706461"/>
              <a:ext cx="55880" cy="127000"/>
            </a:xfrm>
            <a:custGeom>
              <a:avLst/>
              <a:gdLst/>
              <a:ahLst/>
              <a:cxnLst/>
              <a:rect l="l" t="t" r="r" b="b"/>
              <a:pathLst>
                <a:path w="55880" h="127000">
                  <a:moveTo>
                    <a:pt x="0" y="126585"/>
                  </a:moveTo>
                  <a:lnTo>
                    <a:pt x="55253" y="126585"/>
                  </a:lnTo>
                  <a:lnTo>
                    <a:pt x="55253" y="0"/>
                  </a:lnTo>
                  <a:lnTo>
                    <a:pt x="0" y="0"/>
                  </a:lnTo>
                  <a:lnTo>
                    <a:pt x="0" y="126585"/>
                  </a:lnTo>
                  <a:close/>
                </a:path>
              </a:pathLst>
            </a:custGeom>
            <a:ln w="33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937343" y="5721874"/>
              <a:ext cx="48260" cy="97790"/>
            </a:xfrm>
            <a:custGeom>
              <a:avLst/>
              <a:gdLst/>
              <a:ahLst/>
              <a:cxnLst/>
              <a:rect l="l" t="t" r="r" b="b"/>
              <a:pathLst>
                <a:path w="48260" h="97789">
                  <a:moveTo>
                    <a:pt x="47974" y="0"/>
                  </a:moveTo>
                  <a:lnTo>
                    <a:pt x="0" y="0"/>
                  </a:lnTo>
                  <a:lnTo>
                    <a:pt x="0" y="97498"/>
                  </a:lnTo>
                  <a:lnTo>
                    <a:pt x="47974" y="97498"/>
                  </a:lnTo>
                  <a:lnTo>
                    <a:pt x="47974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937343" y="5721874"/>
              <a:ext cx="48260" cy="97790"/>
            </a:xfrm>
            <a:custGeom>
              <a:avLst/>
              <a:gdLst/>
              <a:ahLst/>
              <a:cxnLst/>
              <a:rect l="l" t="t" r="r" b="b"/>
              <a:pathLst>
                <a:path w="48260" h="97789">
                  <a:moveTo>
                    <a:pt x="0" y="97498"/>
                  </a:moveTo>
                  <a:lnTo>
                    <a:pt x="47974" y="97498"/>
                  </a:lnTo>
                  <a:lnTo>
                    <a:pt x="47974" y="0"/>
                  </a:lnTo>
                  <a:lnTo>
                    <a:pt x="0" y="0"/>
                  </a:lnTo>
                  <a:lnTo>
                    <a:pt x="0" y="97498"/>
                  </a:lnTo>
                  <a:close/>
                </a:path>
              </a:pathLst>
            </a:custGeom>
            <a:ln w="33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202921" y="5448697"/>
              <a:ext cx="29209" cy="24130"/>
            </a:xfrm>
            <a:custGeom>
              <a:avLst/>
              <a:gdLst/>
              <a:ahLst/>
              <a:cxnLst/>
              <a:rect l="l" t="t" r="r" b="b"/>
              <a:pathLst>
                <a:path w="29210" h="24129">
                  <a:moveTo>
                    <a:pt x="28606" y="0"/>
                  </a:moveTo>
                  <a:lnTo>
                    <a:pt x="0" y="0"/>
                  </a:lnTo>
                  <a:lnTo>
                    <a:pt x="0" y="23752"/>
                  </a:lnTo>
                  <a:lnTo>
                    <a:pt x="28606" y="23752"/>
                  </a:lnTo>
                  <a:lnTo>
                    <a:pt x="28606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202921" y="5448697"/>
              <a:ext cx="29209" cy="24130"/>
            </a:xfrm>
            <a:custGeom>
              <a:avLst/>
              <a:gdLst/>
              <a:ahLst/>
              <a:cxnLst/>
              <a:rect l="l" t="t" r="r" b="b"/>
              <a:pathLst>
                <a:path w="29210" h="24129">
                  <a:moveTo>
                    <a:pt x="0" y="23752"/>
                  </a:moveTo>
                  <a:lnTo>
                    <a:pt x="28606" y="23752"/>
                  </a:lnTo>
                  <a:lnTo>
                    <a:pt x="28606" y="0"/>
                  </a:lnTo>
                  <a:lnTo>
                    <a:pt x="0" y="0"/>
                  </a:lnTo>
                  <a:lnTo>
                    <a:pt x="0" y="23752"/>
                  </a:lnTo>
                  <a:close/>
                </a:path>
              </a:pathLst>
            </a:custGeom>
            <a:ln w="32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2354559" y="4798549"/>
            <a:ext cx="1343660" cy="528955"/>
          </a:xfrm>
          <a:prstGeom prst="rect">
            <a:avLst/>
          </a:prstGeom>
          <a:solidFill>
            <a:srgbClr val="C0C0C0"/>
          </a:solidFill>
          <a:ln w="9194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ts val="1125"/>
              </a:lnSpc>
              <a:spcBef>
                <a:spcPts val="305"/>
              </a:spcBef>
            </a:pPr>
            <a:r>
              <a:rPr sz="950" spc="10" dirty="0">
                <a:latin typeface="Times New Roman"/>
                <a:cs typeface="Times New Roman"/>
              </a:rPr>
              <a:t>Программные</a:t>
            </a:r>
            <a:endParaRPr sz="950">
              <a:latin typeface="Times New Roman"/>
              <a:cs typeface="Times New Roman"/>
            </a:endParaRPr>
          </a:p>
          <a:p>
            <a:pPr marL="120650" marR="113030" algn="ctr">
              <a:lnSpc>
                <a:spcPts val="1130"/>
              </a:lnSpc>
              <a:spcBef>
                <a:spcPts val="30"/>
              </a:spcBef>
            </a:pPr>
            <a:r>
              <a:rPr sz="950" spc="10" dirty="0">
                <a:latin typeface="Times New Roman"/>
                <a:cs typeface="Times New Roman"/>
              </a:rPr>
              <a:t>средства</a:t>
            </a:r>
            <a:r>
              <a:rPr sz="950" spc="-45" dirty="0">
                <a:latin typeface="Times New Roman"/>
                <a:cs typeface="Times New Roman"/>
              </a:rPr>
              <a:t> </a:t>
            </a:r>
            <a:r>
              <a:rPr sz="950" spc="10" dirty="0">
                <a:latin typeface="Times New Roman"/>
                <a:cs typeface="Times New Roman"/>
              </a:rPr>
              <a:t>управления </a:t>
            </a:r>
            <a:r>
              <a:rPr sz="950" spc="-220" dirty="0">
                <a:latin typeface="Times New Roman"/>
                <a:cs typeface="Times New Roman"/>
              </a:rPr>
              <a:t> </a:t>
            </a:r>
            <a:r>
              <a:rPr sz="950" spc="10" dirty="0">
                <a:latin typeface="Times New Roman"/>
                <a:cs typeface="Times New Roman"/>
              </a:rPr>
              <a:t>проектами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>
            <a:spLocks noGrp="1"/>
          </p:cNvSpPr>
          <p:nvPr>
            <p:ph type="title"/>
          </p:nvPr>
        </p:nvSpPr>
        <p:spPr>
          <a:xfrm>
            <a:off x="2622295" y="210438"/>
            <a:ext cx="38423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Структура</a:t>
            </a:r>
            <a:r>
              <a:rPr b="1" spc="-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системы</a:t>
            </a:r>
            <a:r>
              <a:rPr b="1" spc="-5" dirty="0">
                <a:solidFill>
                  <a:srgbClr val="1F487C"/>
                </a:solidFill>
                <a:latin typeface="Times New Roman"/>
                <a:cs typeface="Times New Roman"/>
              </a:rPr>
              <a:t> УП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0746" y="952074"/>
            <a:ext cx="4255770" cy="3169920"/>
            <a:chOff x="250746" y="952074"/>
            <a:chExt cx="4255770" cy="3169920"/>
          </a:xfrm>
        </p:grpSpPr>
        <p:sp>
          <p:nvSpPr>
            <p:cNvPr id="3" name="object 3"/>
            <p:cNvSpPr/>
            <p:nvPr/>
          </p:nvSpPr>
          <p:spPr>
            <a:xfrm>
              <a:off x="250746" y="4117097"/>
              <a:ext cx="4218305" cy="0"/>
            </a:xfrm>
            <a:custGeom>
              <a:avLst/>
              <a:gdLst/>
              <a:ahLst/>
              <a:cxnLst/>
              <a:rect l="l" t="t" r="r" b="b"/>
              <a:pathLst>
                <a:path w="4218305">
                  <a:moveTo>
                    <a:pt x="0" y="0"/>
                  </a:moveTo>
                  <a:lnTo>
                    <a:pt x="4218036" y="0"/>
                  </a:lnTo>
                </a:path>
              </a:pathLst>
            </a:custGeom>
            <a:ln w="945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02047" y="952074"/>
              <a:ext cx="0" cy="3154045"/>
            </a:xfrm>
            <a:custGeom>
              <a:avLst/>
              <a:gdLst/>
              <a:ahLst/>
              <a:cxnLst/>
              <a:rect l="l" t="t" r="r" b="b"/>
              <a:pathLst>
                <a:path h="3154045">
                  <a:moveTo>
                    <a:pt x="0" y="0"/>
                  </a:moveTo>
                  <a:lnTo>
                    <a:pt x="0" y="3153936"/>
                  </a:lnTo>
                </a:path>
              </a:pathLst>
            </a:custGeom>
            <a:ln w="830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46418" y="855619"/>
            <a:ext cx="4260215" cy="57150"/>
            <a:chOff x="246418" y="855619"/>
            <a:chExt cx="4260215" cy="57150"/>
          </a:xfrm>
        </p:grpSpPr>
        <p:sp>
          <p:nvSpPr>
            <p:cNvPr id="6" name="object 6"/>
            <p:cNvSpPr/>
            <p:nvPr/>
          </p:nvSpPr>
          <p:spPr>
            <a:xfrm>
              <a:off x="4470174" y="860347"/>
              <a:ext cx="32384" cy="43180"/>
            </a:xfrm>
            <a:custGeom>
              <a:avLst/>
              <a:gdLst/>
              <a:ahLst/>
              <a:cxnLst/>
              <a:rect l="l" t="t" r="r" b="b"/>
              <a:pathLst>
                <a:path w="32385" h="43180">
                  <a:moveTo>
                    <a:pt x="31873" y="42761"/>
                  </a:moveTo>
                  <a:lnTo>
                    <a:pt x="31873" y="0"/>
                  </a:lnTo>
                  <a:lnTo>
                    <a:pt x="0" y="0"/>
                  </a:lnTo>
                </a:path>
              </a:pathLst>
            </a:custGeom>
            <a:ln w="8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1338" y="860347"/>
              <a:ext cx="4106545" cy="0"/>
            </a:xfrm>
            <a:custGeom>
              <a:avLst/>
              <a:gdLst/>
              <a:ahLst/>
              <a:cxnLst/>
              <a:rect l="l" t="t" r="r" b="b"/>
              <a:pathLst>
                <a:path w="4106545">
                  <a:moveTo>
                    <a:pt x="0" y="0"/>
                  </a:moveTo>
                  <a:lnTo>
                    <a:pt x="4105952" y="0"/>
                  </a:lnTo>
                </a:path>
              </a:pathLst>
            </a:custGeom>
            <a:ln w="945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0746" y="860347"/>
              <a:ext cx="27940" cy="47625"/>
            </a:xfrm>
            <a:custGeom>
              <a:avLst/>
              <a:gdLst/>
              <a:ahLst/>
              <a:cxnLst/>
              <a:rect l="l" t="t" r="r" b="b"/>
              <a:pathLst>
                <a:path w="27939" h="47625">
                  <a:moveTo>
                    <a:pt x="27683" y="0"/>
                  </a:moveTo>
                  <a:lnTo>
                    <a:pt x="0" y="0"/>
                  </a:lnTo>
                  <a:lnTo>
                    <a:pt x="0" y="47512"/>
                  </a:lnTo>
                </a:path>
              </a:pathLst>
            </a:custGeom>
            <a:ln w="85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250746" y="956825"/>
            <a:ext cx="0" cy="3154045"/>
          </a:xfrm>
          <a:custGeom>
            <a:avLst/>
            <a:gdLst/>
            <a:ahLst/>
            <a:cxnLst/>
            <a:rect l="l" t="t" r="r" b="b"/>
            <a:pathLst>
              <a:path h="3154045">
                <a:moveTo>
                  <a:pt x="0" y="0"/>
                </a:moveTo>
                <a:lnTo>
                  <a:pt x="0" y="3153936"/>
                </a:lnTo>
              </a:path>
            </a:pathLst>
          </a:custGeom>
          <a:ln w="8304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0298" y="939875"/>
            <a:ext cx="716915" cy="2146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50" i="1" spc="-95" dirty="0">
                <a:latin typeface="Times New Roman"/>
                <a:cs typeface="Times New Roman"/>
              </a:rPr>
              <a:t>Положения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3619" y="1203457"/>
            <a:ext cx="3985895" cy="342265"/>
          </a:xfrm>
          <a:prstGeom prst="rect">
            <a:avLst/>
          </a:prstGeom>
          <a:ln w="18901">
            <a:solidFill>
              <a:srgbClr val="000000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511809">
              <a:lnSpc>
                <a:spcPct val="100000"/>
              </a:lnSpc>
              <a:spcBef>
                <a:spcPts val="545"/>
              </a:spcBef>
            </a:pPr>
            <a:r>
              <a:rPr sz="1250" b="1" spc="-95" dirty="0">
                <a:latin typeface="Times New Roman"/>
                <a:cs typeface="Times New Roman"/>
              </a:rPr>
              <a:t>Поло</a:t>
            </a:r>
            <a:r>
              <a:rPr sz="1250" b="1" spc="-140" dirty="0">
                <a:latin typeface="Times New Roman"/>
                <a:cs typeface="Times New Roman"/>
              </a:rPr>
              <a:t>ж</a:t>
            </a:r>
            <a:r>
              <a:rPr sz="1250" b="1" spc="-80" dirty="0">
                <a:latin typeface="Times New Roman"/>
                <a:cs typeface="Times New Roman"/>
              </a:rPr>
              <a:t>е</a:t>
            </a:r>
            <a:r>
              <a:rPr sz="1250" b="1" spc="-90" dirty="0">
                <a:latin typeface="Times New Roman"/>
                <a:cs typeface="Times New Roman"/>
              </a:rPr>
              <a:t>ние</a:t>
            </a:r>
            <a:r>
              <a:rPr sz="1250" b="1" spc="-45" dirty="0">
                <a:latin typeface="Times New Roman"/>
                <a:cs typeface="Times New Roman"/>
              </a:rPr>
              <a:t> </a:t>
            </a:r>
            <a:r>
              <a:rPr sz="1250" b="1" spc="-90" dirty="0">
                <a:latin typeface="Times New Roman"/>
                <a:cs typeface="Times New Roman"/>
              </a:rPr>
              <a:t>по</a:t>
            </a:r>
            <a:r>
              <a:rPr sz="1250" b="1" spc="-40" dirty="0">
                <a:latin typeface="Times New Roman"/>
                <a:cs typeface="Times New Roman"/>
              </a:rPr>
              <a:t> </a:t>
            </a:r>
            <a:r>
              <a:rPr sz="1250" b="1" spc="-90" dirty="0">
                <a:latin typeface="Times New Roman"/>
                <a:cs typeface="Times New Roman"/>
              </a:rPr>
              <a:t>управл</a:t>
            </a:r>
            <a:r>
              <a:rPr sz="1250" b="1" spc="-85" dirty="0">
                <a:latin typeface="Times New Roman"/>
                <a:cs typeface="Times New Roman"/>
              </a:rPr>
              <a:t>е</a:t>
            </a:r>
            <a:r>
              <a:rPr sz="1250" b="1" spc="-105" dirty="0">
                <a:latin typeface="Times New Roman"/>
                <a:cs typeface="Times New Roman"/>
              </a:rPr>
              <a:t>нию</a:t>
            </a:r>
            <a:r>
              <a:rPr sz="1250" b="1" spc="-45" dirty="0">
                <a:latin typeface="Times New Roman"/>
                <a:cs typeface="Times New Roman"/>
              </a:rPr>
              <a:t> </a:t>
            </a:r>
            <a:r>
              <a:rPr sz="1250" b="1" spc="-90" dirty="0">
                <a:latin typeface="Times New Roman"/>
                <a:cs typeface="Times New Roman"/>
              </a:rPr>
              <a:t>про</a:t>
            </a:r>
            <a:r>
              <a:rPr sz="1250" b="1" spc="-80" dirty="0">
                <a:latin typeface="Times New Roman"/>
                <a:cs typeface="Times New Roman"/>
              </a:rPr>
              <a:t>е</a:t>
            </a:r>
            <a:r>
              <a:rPr sz="1250" b="1" spc="-95" dirty="0">
                <a:latin typeface="Times New Roman"/>
                <a:cs typeface="Times New Roman"/>
              </a:rPr>
              <a:t>к</a:t>
            </a:r>
            <a:r>
              <a:rPr sz="1250" b="1" spc="-75" dirty="0">
                <a:latin typeface="Times New Roman"/>
                <a:cs typeface="Times New Roman"/>
              </a:rPr>
              <a:t>т</a:t>
            </a:r>
            <a:r>
              <a:rPr sz="1250" b="1" spc="-95" dirty="0">
                <a:latin typeface="Times New Roman"/>
                <a:cs typeface="Times New Roman"/>
              </a:rPr>
              <a:t>ами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3619" y="1717706"/>
            <a:ext cx="3985895" cy="343535"/>
          </a:xfrm>
          <a:prstGeom prst="rect">
            <a:avLst/>
          </a:prstGeom>
          <a:ln w="18901">
            <a:solidFill>
              <a:srgbClr val="000000"/>
            </a:solidFill>
          </a:ln>
        </p:spPr>
        <p:txBody>
          <a:bodyPr vert="horz" wrap="square" lIns="0" tIns="105410" rIns="0" bIns="0" rtlCol="0">
            <a:spAutoFit/>
          </a:bodyPr>
          <a:lstStyle/>
          <a:p>
            <a:pPr marR="111125" algn="ctr">
              <a:lnSpc>
                <a:spcPct val="100000"/>
              </a:lnSpc>
              <a:spcBef>
                <a:spcPts val="830"/>
              </a:spcBef>
            </a:pPr>
            <a:r>
              <a:rPr sz="1250" b="1" spc="-95" dirty="0">
                <a:latin typeface="Times New Roman"/>
                <a:cs typeface="Times New Roman"/>
              </a:rPr>
              <a:t>Поло</a:t>
            </a:r>
            <a:r>
              <a:rPr sz="1250" b="1" spc="-140" dirty="0">
                <a:latin typeface="Times New Roman"/>
                <a:cs typeface="Times New Roman"/>
              </a:rPr>
              <a:t>ж</a:t>
            </a:r>
            <a:r>
              <a:rPr sz="1250" b="1" spc="-80" dirty="0">
                <a:latin typeface="Times New Roman"/>
                <a:cs typeface="Times New Roman"/>
              </a:rPr>
              <a:t>е</a:t>
            </a:r>
            <a:r>
              <a:rPr sz="1250" b="1" spc="-90" dirty="0">
                <a:latin typeface="Times New Roman"/>
                <a:cs typeface="Times New Roman"/>
              </a:rPr>
              <a:t>ние</a:t>
            </a:r>
            <a:r>
              <a:rPr sz="1250" b="1" spc="-45" dirty="0">
                <a:latin typeface="Times New Roman"/>
                <a:cs typeface="Times New Roman"/>
              </a:rPr>
              <a:t> </a:t>
            </a:r>
            <a:r>
              <a:rPr sz="1250" b="1" spc="-85" dirty="0">
                <a:latin typeface="Times New Roman"/>
                <a:cs typeface="Times New Roman"/>
              </a:rPr>
              <a:t>об</a:t>
            </a:r>
            <a:r>
              <a:rPr sz="1250" b="1" spc="-40" dirty="0">
                <a:latin typeface="Times New Roman"/>
                <a:cs typeface="Times New Roman"/>
              </a:rPr>
              <a:t> </a:t>
            </a:r>
            <a:r>
              <a:rPr sz="1250" b="1" spc="-85" dirty="0">
                <a:latin typeface="Times New Roman"/>
                <a:cs typeface="Times New Roman"/>
              </a:rPr>
              <a:t>ор</a:t>
            </a:r>
            <a:r>
              <a:rPr sz="1250" b="1" spc="-80" dirty="0">
                <a:latin typeface="Times New Roman"/>
                <a:cs typeface="Times New Roman"/>
              </a:rPr>
              <a:t>г</a:t>
            </a:r>
            <a:r>
              <a:rPr sz="1250" b="1" spc="-85" dirty="0">
                <a:latin typeface="Times New Roman"/>
                <a:cs typeface="Times New Roman"/>
              </a:rPr>
              <a:t>анизац</a:t>
            </a:r>
            <a:r>
              <a:rPr sz="1250" b="1" spc="-90" dirty="0">
                <a:latin typeface="Times New Roman"/>
                <a:cs typeface="Times New Roman"/>
              </a:rPr>
              <a:t>ионной</a:t>
            </a:r>
            <a:r>
              <a:rPr sz="1250" b="1" spc="-40" dirty="0">
                <a:latin typeface="Times New Roman"/>
                <a:cs typeface="Times New Roman"/>
              </a:rPr>
              <a:t> </a:t>
            </a:r>
            <a:r>
              <a:rPr sz="1250" b="1" spc="-80" dirty="0">
                <a:latin typeface="Times New Roman"/>
                <a:cs typeface="Times New Roman"/>
              </a:rPr>
              <a:t>с</a:t>
            </a:r>
            <a:r>
              <a:rPr sz="1250" b="1" spc="-75" dirty="0">
                <a:latin typeface="Times New Roman"/>
                <a:cs typeface="Times New Roman"/>
              </a:rPr>
              <a:t>т</a:t>
            </a:r>
            <a:r>
              <a:rPr sz="1250" b="1" spc="-90" dirty="0">
                <a:latin typeface="Times New Roman"/>
                <a:cs typeface="Times New Roman"/>
              </a:rPr>
              <a:t>рук</a:t>
            </a:r>
            <a:r>
              <a:rPr sz="1250" b="1" spc="-75" dirty="0">
                <a:latin typeface="Times New Roman"/>
                <a:cs typeface="Times New Roman"/>
              </a:rPr>
              <a:t>т</a:t>
            </a:r>
            <a:r>
              <a:rPr sz="1250" b="1" spc="-85" dirty="0">
                <a:latin typeface="Times New Roman"/>
                <a:cs typeface="Times New Roman"/>
              </a:rPr>
              <a:t>уре</a:t>
            </a:r>
            <a:r>
              <a:rPr sz="1250" b="1" spc="-45" dirty="0">
                <a:latin typeface="Times New Roman"/>
                <a:cs typeface="Times New Roman"/>
              </a:rPr>
              <a:t> </a:t>
            </a:r>
            <a:r>
              <a:rPr sz="1250" b="1" spc="-125" dirty="0">
                <a:latin typeface="Times New Roman"/>
                <a:cs typeface="Times New Roman"/>
              </a:rPr>
              <a:t>УП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3619" y="2317293"/>
            <a:ext cx="3985895" cy="343535"/>
          </a:xfrm>
          <a:prstGeom prst="rect">
            <a:avLst/>
          </a:prstGeom>
          <a:ln w="18901">
            <a:solidFill>
              <a:srgbClr val="000000"/>
            </a:solidFill>
          </a:ln>
        </p:spPr>
        <p:txBody>
          <a:bodyPr vert="horz" wrap="square" lIns="0" tIns="62230" rIns="0" bIns="0" rtlCol="0">
            <a:spAutoFit/>
          </a:bodyPr>
          <a:lstStyle/>
          <a:p>
            <a:pPr marL="487045">
              <a:lnSpc>
                <a:spcPct val="100000"/>
              </a:lnSpc>
              <a:spcBef>
                <a:spcPts val="490"/>
              </a:spcBef>
            </a:pPr>
            <a:r>
              <a:rPr sz="1250" b="1" spc="-95" dirty="0">
                <a:latin typeface="Times New Roman"/>
                <a:cs typeface="Times New Roman"/>
              </a:rPr>
              <a:t>Поло</a:t>
            </a:r>
            <a:r>
              <a:rPr sz="1250" b="1" spc="-140" dirty="0">
                <a:latin typeface="Times New Roman"/>
                <a:cs typeface="Times New Roman"/>
              </a:rPr>
              <a:t>ж</a:t>
            </a:r>
            <a:r>
              <a:rPr sz="1250" b="1" spc="-80" dirty="0">
                <a:latin typeface="Times New Roman"/>
                <a:cs typeface="Times New Roman"/>
              </a:rPr>
              <a:t>е</a:t>
            </a:r>
            <a:r>
              <a:rPr sz="1250" b="1" spc="-90" dirty="0">
                <a:latin typeface="Times New Roman"/>
                <a:cs typeface="Times New Roman"/>
              </a:rPr>
              <a:t>ние</a:t>
            </a:r>
            <a:r>
              <a:rPr sz="1250" b="1" spc="-45" dirty="0">
                <a:latin typeface="Times New Roman"/>
                <a:cs typeface="Times New Roman"/>
              </a:rPr>
              <a:t> </a:t>
            </a:r>
            <a:r>
              <a:rPr sz="1250" b="1" spc="-85" dirty="0">
                <a:latin typeface="Times New Roman"/>
                <a:cs typeface="Times New Roman"/>
              </a:rPr>
              <a:t>о</a:t>
            </a:r>
            <a:r>
              <a:rPr sz="1250" b="1" spc="-40" dirty="0">
                <a:latin typeface="Times New Roman"/>
                <a:cs typeface="Times New Roman"/>
              </a:rPr>
              <a:t> </a:t>
            </a:r>
            <a:r>
              <a:rPr sz="1250" b="1" spc="-125" dirty="0">
                <a:latin typeface="Times New Roman"/>
                <a:cs typeface="Times New Roman"/>
              </a:rPr>
              <a:t>П</a:t>
            </a:r>
            <a:r>
              <a:rPr sz="1250" b="1" spc="-85" dirty="0">
                <a:latin typeface="Times New Roman"/>
                <a:cs typeface="Times New Roman"/>
              </a:rPr>
              <a:t>ро</a:t>
            </a:r>
            <a:r>
              <a:rPr sz="1250" b="1" spc="-80" dirty="0">
                <a:latin typeface="Times New Roman"/>
                <a:cs typeface="Times New Roman"/>
              </a:rPr>
              <a:t>е</a:t>
            </a:r>
            <a:r>
              <a:rPr sz="1250" b="1" spc="-95" dirty="0">
                <a:latin typeface="Times New Roman"/>
                <a:cs typeface="Times New Roman"/>
              </a:rPr>
              <a:t>к</a:t>
            </a:r>
            <a:r>
              <a:rPr sz="1250" b="1" spc="-75" dirty="0">
                <a:latin typeface="Times New Roman"/>
                <a:cs typeface="Times New Roman"/>
              </a:rPr>
              <a:t>т</a:t>
            </a:r>
            <a:r>
              <a:rPr sz="1250" b="1" spc="-95" dirty="0">
                <a:latin typeface="Times New Roman"/>
                <a:cs typeface="Times New Roman"/>
              </a:rPr>
              <a:t>ном</a:t>
            </a:r>
            <a:r>
              <a:rPr sz="1250" b="1" spc="-40" dirty="0">
                <a:latin typeface="Times New Roman"/>
                <a:cs typeface="Times New Roman"/>
              </a:rPr>
              <a:t> </a:t>
            </a:r>
            <a:r>
              <a:rPr sz="1250" b="1" spc="-95" dirty="0">
                <a:latin typeface="Times New Roman"/>
                <a:cs typeface="Times New Roman"/>
              </a:rPr>
              <a:t>коми</a:t>
            </a:r>
            <a:r>
              <a:rPr sz="1250" b="1" spc="-75" dirty="0">
                <a:latin typeface="Times New Roman"/>
                <a:cs typeface="Times New Roman"/>
              </a:rPr>
              <a:t>т</a:t>
            </a:r>
            <a:r>
              <a:rPr sz="1250" b="1" spc="-80" dirty="0">
                <a:latin typeface="Times New Roman"/>
                <a:cs typeface="Times New Roman"/>
              </a:rPr>
              <a:t>е</a:t>
            </a:r>
            <a:r>
              <a:rPr sz="1250" b="1" spc="-75" dirty="0">
                <a:latin typeface="Times New Roman"/>
                <a:cs typeface="Times New Roman"/>
              </a:rPr>
              <a:t>те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3619" y="2745833"/>
            <a:ext cx="3985895" cy="343535"/>
          </a:xfrm>
          <a:prstGeom prst="rect">
            <a:avLst/>
          </a:prstGeom>
          <a:ln w="18901">
            <a:solidFill>
              <a:srgbClr val="000000"/>
            </a:solidFill>
          </a:ln>
        </p:spPr>
        <p:txBody>
          <a:bodyPr vert="horz" wrap="square" lIns="0" tIns="62230" rIns="0" bIns="0" rtlCol="0">
            <a:spAutoFit/>
          </a:bodyPr>
          <a:lstStyle/>
          <a:p>
            <a:pPr marL="466090">
              <a:lnSpc>
                <a:spcPct val="100000"/>
              </a:lnSpc>
              <a:spcBef>
                <a:spcPts val="490"/>
              </a:spcBef>
            </a:pPr>
            <a:r>
              <a:rPr sz="1250" b="1" spc="-95" dirty="0">
                <a:latin typeface="Times New Roman"/>
                <a:cs typeface="Times New Roman"/>
              </a:rPr>
              <a:t>Поло</a:t>
            </a:r>
            <a:r>
              <a:rPr sz="1250" b="1" spc="-140" dirty="0">
                <a:latin typeface="Times New Roman"/>
                <a:cs typeface="Times New Roman"/>
              </a:rPr>
              <a:t>ж</a:t>
            </a:r>
            <a:r>
              <a:rPr sz="1250" b="1" spc="-80" dirty="0">
                <a:latin typeface="Times New Roman"/>
                <a:cs typeface="Times New Roman"/>
              </a:rPr>
              <a:t>е</a:t>
            </a:r>
            <a:r>
              <a:rPr sz="1250" b="1" spc="-90" dirty="0">
                <a:latin typeface="Times New Roman"/>
                <a:cs typeface="Times New Roman"/>
              </a:rPr>
              <a:t>ние</a:t>
            </a:r>
            <a:r>
              <a:rPr sz="1250" b="1" spc="-45" dirty="0">
                <a:latin typeface="Times New Roman"/>
                <a:cs typeface="Times New Roman"/>
              </a:rPr>
              <a:t> </a:t>
            </a:r>
            <a:r>
              <a:rPr sz="1250" b="1" spc="-85" dirty="0">
                <a:latin typeface="Times New Roman"/>
                <a:cs typeface="Times New Roman"/>
              </a:rPr>
              <a:t>о</a:t>
            </a:r>
            <a:r>
              <a:rPr sz="1250" b="1" spc="-40" dirty="0">
                <a:latin typeface="Times New Roman"/>
                <a:cs typeface="Times New Roman"/>
              </a:rPr>
              <a:t> </a:t>
            </a:r>
            <a:r>
              <a:rPr sz="1250" b="1" spc="-120" dirty="0">
                <a:latin typeface="Times New Roman"/>
                <a:cs typeface="Times New Roman"/>
              </a:rPr>
              <a:t>Ме</a:t>
            </a:r>
            <a:r>
              <a:rPr sz="1250" b="1" spc="-95" dirty="0">
                <a:latin typeface="Times New Roman"/>
                <a:cs typeface="Times New Roman"/>
              </a:rPr>
              <a:t>н</a:t>
            </a:r>
            <a:r>
              <a:rPr sz="1250" b="1" spc="-80" dirty="0">
                <a:latin typeface="Times New Roman"/>
                <a:cs typeface="Times New Roman"/>
              </a:rPr>
              <a:t>е</a:t>
            </a:r>
            <a:r>
              <a:rPr sz="1250" b="1" spc="-85" dirty="0">
                <a:latin typeface="Times New Roman"/>
                <a:cs typeface="Times New Roman"/>
              </a:rPr>
              <a:t>д</a:t>
            </a:r>
            <a:r>
              <a:rPr sz="1250" b="1" spc="-140" dirty="0">
                <a:latin typeface="Times New Roman"/>
                <a:cs typeface="Times New Roman"/>
              </a:rPr>
              <a:t>ж</a:t>
            </a:r>
            <a:r>
              <a:rPr sz="1250" b="1" spc="-80" dirty="0">
                <a:latin typeface="Times New Roman"/>
                <a:cs typeface="Times New Roman"/>
              </a:rPr>
              <a:t>е</a:t>
            </a:r>
            <a:r>
              <a:rPr sz="1250" b="1" spc="-85" dirty="0">
                <a:latin typeface="Times New Roman"/>
                <a:cs typeface="Times New Roman"/>
              </a:rPr>
              <a:t>ре</a:t>
            </a:r>
            <a:r>
              <a:rPr sz="1250" b="1" spc="-45" dirty="0">
                <a:latin typeface="Times New Roman"/>
                <a:cs typeface="Times New Roman"/>
              </a:rPr>
              <a:t> </a:t>
            </a:r>
            <a:r>
              <a:rPr sz="1250" b="1" spc="-90" dirty="0">
                <a:latin typeface="Times New Roman"/>
                <a:cs typeface="Times New Roman"/>
              </a:rPr>
              <a:t>про</a:t>
            </a:r>
            <a:r>
              <a:rPr sz="1250" b="1" spc="-80" dirty="0">
                <a:latin typeface="Times New Roman"/>
                <a:cs typeface="Times New Roman"/>
              </a:rPr>
              <a:t>е</a:t>
            </a:r>
            <a:r>
              <a:rPr sz="1250" b="1" spc="-95" dirty="0">
                <a:latin typeface="Times New Roman"/>
                <a:cs typeface="Times New Roman"/>
              </a:rPr>
              <a:t>к</a:t>
            </a:r>
            <a:r>
              <a:rPr sz="1250" b="1" spc="-75" dirty="0">
                <a:latin typeface="Times New Roman"/>
                <a:cs typeface="Times New Roman"/>
              </a:rPr>
              <a:t>т</a:t>
            </a:r>
            <a:r>
              <a:rPr sz="1250" b="1" spc="-85" dirty="0">
                <a:latin typeface="Times New Roman"/>
                <a:cs typeface="Times New Roman"/>
              </a:rPr>
              <a:t>а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3619" y="3260029"/>
            <a:ext cx="3985895" cy="343535"/>
          </a:xfrm>
          <a:prstGeom prst="rect">
            <a:avLst/>
          </a:prstGeom>
          <a:ln w="18901">
            <a:solidFill>
              <a:srgbClr val="000000"/>
            </a:solidFill>
          </a:ln>
        </p:spPr>
        <p:txBody>
          <a:bodyPr vert="horz" wrap="square" lIns="0" tIns="62230" rIns="0" bIns="0" rtlCol="0">
            <a:spAutoFit/>
          </a:bodyPr>
          <a:lstStyle/>
          <a:p>
            <a:pPr marL="447040">
              <a:lnSpc>
                <a:spcPct val="100000"/>
              </a:lnSpc>
              <a:spcBef>
                <a:spcPts val="490"/>
              </a:spcBef>
            </a:pPr>
            <a:r>
              <a:rPr sz="1250" b="1" spc="-95" dirty="0">
                <a:latin typeface="Times New Roman"/>
                <a:cs typeface="Times New Roman"/>
              </a:rPr>
              <a:t>Поло</a:t>
            </a:r>
            <a:r>
              <a:rPr sz="1250" b="1" spc="-140" dirty="0">
                <a:latin typeface="Times New Roman"/>
                <a:cs typeface="Times New Roman"/>
              </a:rPr>
              <a:t>ж</a:t>
            </a:r>
            <a:r>
              <a:rPr sz="1250" b="1" spc="-80" dirty="0">
                <a:latin typeface="Times New Roman"/>
                <a:cs typeface="Times New Roman"/>
              </a:rPr>
              <a:t>е</a:t>
            </a:r>
            <a:r>
              <a:rPr sz="1250" b="1" spc="-90" dirty="0">
                <a:latin typeface="Times New Roman"/>
                <a:cs typeface="Times New Roman"/>
              </a:rPr>
              <a:t>ние</a:t>
            </a:r>
            <a:r>
              <a:rPr sz="1250" b="1" spc="-45" dirty="0">
                <a:latin typeface="Times New Roman"/>
                <a:cs typeface="Times New Roman"/>
              </a:rPr>
              <a:t> </a:t>
            </a:r>
            <a:r>
              <a:rPr sz="1250" b="1" spc="-85" dirty="0">
                <a:latin typeface="Times New Roman"/>
                <a:cs typeface="Times New Roman"/>
              </a:rPr>
              <a:t>о</a:t>
            </a:r>
            <a:r>
              <a:rPr sz="1250" b="1" spc="-40" dirty="0">
                <a:latin typeface="Times New Roman"/>
                <a:cs typeface="Times New Roman"/>
              </a:rPr>
              <a:t> </a:t>
            </a:r>
            <a:r>
              <a:rPr sz="1250" b="1" spc="-90" dirty="0">
                <a:latin typeface="Times New Roman"/>
                <a:cs typeface="Times New Roman"/>
              </a:rPr>
              <a:t>Команде</a:t>
            </a:r>
            <a:r>
              <a:rPr sz="1250" b="1" spc="-45" dirty="0">
                <a:latin typeface="Times New Roman"/>
                <a:cs typeface="Times New Roman"/>
              </a:rPr>
              <a:t> </a:t>
            </a:r>
            <a:r>
              <a:rPr sz="1250" b="1" spc="-90" dirty="0">
                <a:latin typeface="Times New Roman"/>
                <a:cs typeface="Times New Roman"/>
              </a:rPr>
              <a:t>про</a:t>
            </a:r>
            <a:r>
              <a:rPr sz="1250" b="1" spc="-80" dirty="0">
                <a:latin typeface="Times New Roman"/>
                <a:cs typeface="Times New Roman"/>
              </a:rPr>
              <a:t>е</a:t>
            </a:r>
            <a:r>
              <a:rPr sz="1250" b="1" spc="-95" dirty="0">
                <a:latin typeface="Times New Roman"/>
                <a:cs typeface="Times New Roman"/>
              </a:rPr>
              <a:t>к</a:t>
            </a:r>
            <a:r>
              <a:rPr sz="1250" b="1" spc="-75" dirty="0">
                <a:latin typeface="Times New Roman"/>
                <a:cs typeface="Times New Roman"/>
              </a:rPr>
              <a:t>т</a:t>
            </a:r>
            <a:r>
              <a:rPr sz="1250" b="1" spc="-85" dirty="0">
                <a:latin typeface="Times New Roman"/>
                <a:cs typeface="Times New Roman"/>
              </a:rPr>
              <a:t>а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3619" y="3688570"/>
            <a:ext cx="3985895" cy="343535"/>
          </a:xfrm>
          <a:prstGeom prst="rect">
            <a:avLst/>
          </a:prstGeom>
          <a:ln w="18901">
            <a:solidFill>
              <a:srgbClr val="000000"/>
            </a:solidFill>
          </a:ln>
        </p:spPr>
        <p:txBody>
          <a:bodyPr vert="horz" wrap="square" lIns="0" tIns="62230" rIns="0" bIns="0" rtlCol="0">
            <a:spAutoFit/>
          </a:bodyPr>
          <a:lstStyle/>
          <a:p>
            <a:pPr marR="340360" algn="ctr">
              <a:lnSpc>
                <a:spcPct val="100000"/>
              </a:lnSpc>
              <a:spcBef>
                <a:spcPts val="490"/>
              </a:spcBef>
            </a:pPr>
            <a:r>
              <a:rPr sz="1250" b="1" spc="-95" dirty="0">
                <a:latin typeface="Times New Roman"/>
                <a:cs typeface="Times New Roman"/>
              </a:rPr>
              <a:t>Поло</a:t>
            </a:r>
            <a:r>
              <a:rPr sz="1250" b="1" spc="-140" dirty="0">
                <a:latin typeface="Times New Roman"/>
                <a:cs typeface="Times New Roman"/>
              </a:rPr>
              <a:t>ж</a:t>
            </a:r>
            <a:r>
              <a:rPr sz="1250" b="1" spc="-80" dirty="0">
                <a:latin typeface="Times New Roman"/>
                <a:cs typeface="Times New Roman"/>
              </a:rPr>
              <a:t>е</a:t>
            </a:r>
            <a:r>
              <a:rPr sz="1250" b="1" spc="-90" dirty="0">
                <a:latin typeface="Times New Roman"/>
                <a:cs typeface="Times New Roman"/>
              </a:rPr>
              <a:t>ние</a:t>
            </a:r>
            <a:r>
              <a:rPr sz="1250" b="1" spc="-45" dirty="0">
                <a:latin typeface="Times New Roman"/>
                <a:cs typeface="Times New Roman"/>
              </a:rPr>
              <a:t> </a:t>
            </a:r>
            <a:r>
              <a:rPr sz="1250" b="1" spc="-85" dirty="0">
                <a:latin typeface="Times New Roman"/>
                <a:cs typeface="Times New Roman"/>
              </a:rPr>
              <a:t>о</a:t>
            </a:r>
            <a:r>
              <a:rPr sz="1250" b="1" spc="-40" dirty="0">
                <a:latin typeface="Times New Roman"/>
                <a:cs typeface="Times New Roman"/>
              </a:rPr>
              <a:t> </a:t>
            </a:r>
            <a:r>
              <a:rPr sz="1250" b="1" spc="-120" dirty="0">
                <a:latin typeface="Times New Roman"/>
                <a:cs typeface="Times New Roman"/>
              </a:rPr>
              <a:t>Ме</a:t>
            </a:r>
            <a:r>
              <a:rPr sz="1250" b="1" spc="-95" dirty="0">
                <a:latin typeface="Times New Roman"/>
                <a:cs typeface="Times New Roman"/>
              </a:rPr>
              <a:t>н</a:t>
            </a:r>
            <a:r>
              <a:rPr sz="1250" b="1" spc="-80" dirty="0">
                <a:latin typeface="Times New Roman"/>
                <a:cs typeface="Times New Roman"/>
              </a:rPr>
              <a:t>е</a:t>
            </a:r>
            <a:r>
              <a:rPr sz="1250" b="1" spc="-85" dirty="0">
                <a:latin typeface="Times New Roman"/>
                <a:cs typeface="Times New Roman"/>
              </a:rPr>
              <a:t>д</a:t>
            </a:r>
            <a:r>
              <a:rPr sz="1250" b="1" spc="-140" dirty="0">
                <a:latin typeface="Times New Roman"/>
                <a:cs typeface="Times New Roman"/>
              </a:rPr>
              <a:t>ж</a:t>
            </a:r>
            <a:r>
              <a:rPr sz="1250" b="1" spc="-80" dirty="0">
                <a:latin typeface="Times New Roman"/>
                <a:cs typeface="Times New Roman"/>
              </a:rPr>
              <a:t>е</a:t>
            </a:r>
            <a:r>
              <a:rPr sz="1250" b="1" spc="-85" dirty="0">
                <a:latin typeface="Times New Roman"/>
                <a:cs typeface="Times New Roman"/>
              </a:rPr>
              <a:t>ре</a:t>
            </a:r>
            <a:r>
              <a:rPr sz="1250" b="1" spc="-45" dirty="0">
                <a:latin typeface="Times New Roman"/>
                <a:cs typeface="Times New Roman"/>
              </a:rPr>
              <a:t> </a:t>
            </a:r>
            <a:r>
              <a:rPr sz="1250" b="1" spc="-90" dirty="0">
                <a:latin typeface="Times New Roman"/>
                <a:cs typeface="Times New Roman"/>
              </a:rPr>
              <a:t>пор</a:t>
            </a:r>
            <a:r>
              <a:rPr sz="1250" b="1" spc="-75" dirty="0">
                <a:latin typeface="Times New Roman"/>
                <a:cs typeface="Times New Roman"/>
              </a:rPr>
              <a:t>т</a:t>
            </a:r>
            <a:r>
              <a:rPr sz="1250" b="1" spc="-130" dirty="0">
                <a:latin typeface="Times New Roman"/>
                <a:cs typeface="Times New Roman"/>
              </a:rPr>
              <a:t>ф</a:t>
            </a:r>
            <a:r>
              <a:rPr sz="1250" b="1" spc="-90" dirty="0">
                <a:latin typeface="Times New Roman"/>
                <a:cs typeface="Times New Roman"/>
              </a:rPr>
              <a:t>еля</a:t>
            </a:r>
            <a:r>
              <a:rPr sz="1250" b="1" spc="-45" dirty="0">
                <a:latin typeface="Times New Roman"/>
                <a:cs typeface="Times New Roman"/>
              </a:rPr>
              <a:t> </a:t>
            </a:r>
            <a:r>
              <a:rPr sz="1250" b="1" spc="-100" dirty="0">
                <a:latin typeface="Times New Roman"/>
                <a:cs typeface="Times New Roman"/>
              </a:rPr>
              <a:t>п</a:t>
            </a:r>
            <a:r>
              <a:rPr sz="1250" b="1" spc="-85" dirty="0">
                <a:latin typeface="Times New Roman"/>
                <a:cs typeface="Times New Roman"/>
              </a:rPr>
              <a:t>ро</a:t>
            </a:r>
            <a:r>
              <a:rPr sz="1250" b="1" spc="-80" dirty="0">
                <a:latin typeface="Times New Roman"/>
                <a:cs typeface="Times New Roman"/>
              </a:rPr>
              <a:t>е</a:t>
            </a:r>
            <a:r>
              <a:rPr sz="1250" b="1" spc="-95" dirty="0">
                <a:latin typeface="Times New Roman"/>
                <a:cs typeface="Times New Roman"/>
              </a:rPr>
              <a:t>к</a:t>
            </a:r>
            <a:r>
              <a:rPr sz="1250" b="1" spc="-75" dirty="0">
                <a:latin typeface="Times New Roman"/>
                <a:cs typeface="Times New Roman"/>
              </a:rPr>
              <a:t>т</a:t>
            </a:r>
            <a:r>
              <a:rPr sz="1250" b="1" spc="-85" dirty="0">
                <a:latin typeface="Times New Roman"/>
                <a:cs typeface="Times New Roman"/>
              </a:rPr>
              <a:t>ов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94773" y="4947571"/>
            <a:ext cx="3719829" cy="207645"/>
          </a:xfrm>
          <a:prstGeom prst="rect">
            <a:avLst/>
          </a:prstGeom>
          <a:ln w="1890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50190">
              <a:lnSpc>
                <a:spcPts val="1460"/>
              </a:lnSpc>
            </a:pPr>
            <a:r>
              <a:rPr sz="1250" b="1" spc="-110" dirty="0">
                <a:latin typeface="Times New Roman"/>
                <a:cs typeface="Times New Roman"/>
              </a:rPr>
              <a:t>Шабло</a:t>
            </a:r>
            <a:r>
              <a:rPr sz="1250" b="1" spc="-95" dirty="0">
                <a:latin typeface="Times New Roman"/>
                <a:cs typeface="Times New Roman"/>
              </a:rPr>
              <a:t>н</a:t>
            </a:r>
            <a:r>
              <a:rPr sz="1250" b="1" spc="-40" dirty="0">
                <a:latin typeface="Times New Roman"/>
                <a:cs typeface="Times New Roman"/>
              </a:rPr>
              <a:t> </a:t>
            </a:r>
            <a:r>
              <a:rPr sz="1250" b="1" spc="-95" dirty="0">
                <a:latin typeface="Times New Roman"/>
                <a:cs typeface="Times New Roman"/>
              </a:rPr>
              <a:t>Плана</a:t>
            </a:r>
            <a:r>
              <a:rPr sz="1250" b="1" spc="-40" dirty="0">
                <a:latin typeface="Times New Roman"/>
                <a:cs typeface="Times New Roman"/>
              </a:rPr>
              <a:t> </a:t>
            </a:r>
            <a:r>
              <a:rPr sz="1250" b="1" spc="-90" dirty="0">
                <a:latin typeface="Times New Roman"/>
                <a:cs typeface="Times New Roman"/>
              </a:rPr>
              <a:t>про</a:t>
            </a:r>
            <a:r>
              <a:rPr sz="1250" b="1" spc="-80" dirty="0">
                <a:latin typeface="Times New Roman"/>
                <a:cs typeface="Times New Roman"/>
              </a:rPr>
              <a:t>е</a:t>
            </a:r>
            <a:r>
              <a:rPr sz="1250" b="1" spc="-95" dirty="0">
                <a:latin typeface="Times New Roman"/>
                <a:cs typeface="Times New Roman"/>
              </a:rPr>
              <a:t>к</a:t>
            </a:r>
            <a:r>
              <a:rPr sz="1250" b="1" spc="-75" dirty="0">
                <a:latin typeface="Times New Roman"/>
                <a:cs typeface="Times New Roman"/>
              </a:rPr>
              <a:t>т</a:t>
            </a:r>
            <a:r>
              <a:rPr sz="1250" b="1" spc="-85" dirty="0">
                <a:latin typeface="Times New Roman"/>
                <a:cs typeface="Times New Roman"/>
              </a:rPr>
              <a:t>а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94773" y="4118694"/>
            <a:ext cx="3719829" cy="207645"/>
          </a:xfrm>
          <a:prstGeom prst="rect">
            <a:avLst/>
          </a:prstGeom>
          <a:ln w="1890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37490">
              <a:lnSpc>
                <a:spcPts val="1450"/>
              </a:lnSpc>
            </a:pPr>
            <a:r>
              <a:rPr sz="1250" b="1" spc="-110" dirty="0">
                <a:latin typeface="Times New Roman"/>
                <a:cs typeface="Times New Roman"/>
              </a:rPr>
              <a:t>Шабло</a:t>
            </a:r>
            <a:r>
              <a:rPr sz="1250" b="1" spc="-95" dirty="0">
                <a:latin typeface="Times New Roman"/>
                <a:cs typeface="Times New Roman"/>
              </a:rPr>
              <a:t>н</a:t>
            </a:r>
            <a:r>
              <a:rPr sz="1250" b="1" spc="-40" dirty="0">
                <a:latin typeface="Times New Roman"/>
                <a:cs typeface="Times New Roman"/>
              </a:rPr>
              <a:t> </a:t>
            </a:r>
            <a:r>
              <a:rPr sz="1250" b="1" spc="-90" dirty="0">
                <a:latin typeface="Times New Roman"/>
                <a:cs typeface="Times New Roman"/>
              </a:rPr>
              <a:t>Техни</a:t>
            </a:r>
            <a:r>
              <a:rPr sz="1250" b="1" spc="-85" dirty="0">
                <a:latin typeface="Times New Roman"/>
                <a:cs typeface="Times New Roman"/>
              </a:rPr>
              <a:t>чес</a:t>
            </a:r>
            <a:r>
              <a:rPr sz="1250" b="1" spc="-90" dirty="0">
                <a:latin typeface="Times New Roman"/>
                <a:cs typeface="Times New Roman"/>
              </a:rPr>
              <a:t>ко</a:t>
            </a:r>
            <a:r>
              <a:rPr sz="1250" b="1" spc="-80" dirty="0">
                <a:latin typeface="Times New Roman"/>
                <a:cs typeface="Times New Roman"/>
              </a:rPr>
              <a:t>г</a:t>
            </a:r>
            <a:r>
              <a:rPr sz="1250" b="1" spc="-85" dirty="0">
                <a:latin typeface="Times New Roman"/>
                <a:cs typeface="Times New Roman"/>
              </a:rPr>
              <a:t>о</a:t>
            </a:r>
            <a:r>
              <a:rPr sz="1250" b="1" spc="-40" dirty="0">
                <a:latin typeface="Times New Roman"/>
                <a:cs typeface="Times New Roman"/>
              </a:rPr>
              <a:t> </a:t>
            </a:r>
            <a:r>
              <a:rPr sz="1250" b="1" spc="-80" dirty="0">
                <a:latin typeface="Times New Roman"/>
                <a:cs typeface="Times New Roman"/>
              </a:rPr>
              <a:t>зада</a:t>
            </a:r>
            <a:r>
              <a:rPr sz="1250" b="1" spc="-90" dirty="0">
                <a:latin typeface="Times New Roman"/>
                <a:cs typeface="Times New Roman"/>
              </a:rPr>
              <a:t>ния</a:t>
            </a:r>
            <a:r>
              <a:rPr sz="1250" b="1" spc="-45" dirty="0">
                <a:latin typeface="Times New Roman"/>
                <a:cs typeface="Times New Roman"/>
              </a:rPr>
              <a:t> </a:t>
            </a:r>
            <a:r>
              <a:rPr sz="1250" b="1" spc="-100" dirty="0">
                <a:latin typeface="Times New Roman"/>
                <a:cs typeface="Times New Roman"/>
              </a:rPr>
              <a:t>п</a:t>
            </a:r>
            <a:r>
              <a:rPr sz="1250" b="1" spc="-85" dirty="0">
                <a:latin typeface="Times New Roman"/>
                <a:cs typeface="Times New Roman"/>
              </a:rPr>
              <a:t>ро</a:t>
            </a:r>
            <a:r>
              <a:rPr sz="1250" b="1" spc="-80" dirty="0">
                <a:latin typeface="Times New Roman"/>
                <a:cs typeface="Times New Roman"/>
              </a:rPr>
              <a:t>е</a:t>
            </a:r>
            <a:r>
              <a:rPr sz="1250" b="1" spc="-95" dirty="0">
                <a:latin typeface="Times New Roman"/>
                <a:cs typeface="Times New Roman"/>
              </a:rPr>
              <a:t>к</a:t>
            </a:r>
            <a:r>
              <a:rPr sz="1250" b="1" spc="-75" dirty="0">
                <a:latin typeface="Times New Roman"/>
                <a:cs typeface="Times New Roman"/>
              </a:rPr>
              <a:t>т</a:t>
            </a:r>
            <a:r>
              <a:rPr sz="1250" b="1" spc="-85" dirty="0">
                <a:latin typeface="Times New Roman"/>
                <a:cs typeface="Times New Roman"/>
              </a:rPr>
              <a:t>а</a:t>
            </a:r>
            <a:endParaRPr sz="125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824509" y="3802479"/>
            <a:ext cx="4260215" cy="2187575"/>
            <a:chOff x="4824509" y="3802479"/>
            <a:chExt cx="4260215" cy="2187575"/>
          </a:xfrm>
        </p:grpSpPr>
        <p:sp>
          <p:nvSpPr>
            <p:cNvPr id="20" name="object 20"/>
            <p:cNvSpPr/>
            <p:nvPr/>
          </p:nvSpPr>
          <p:spPr>
            <a:xfrm>
              <a:off x="4828661" y="5985188"/>
              <a:ext cx="4218940" cy="0"/>
            </a:xfrm>
            <a:custGeom>
              <a:avLst/>
              <a:gdLst/>
              <a:ahLst/>
              <a:cxnLst/>
              <a:rect l="l" t="t" r="r" b="b"/>
              <a:pathLst>
                <a:path w="4218940">
                  <a:moveTo>
                    <a:pt x="0" y="0"/>
                  </a:moveTo>
                  <a:lnTo>
                    <a:pt x="4218393" y="0"/>
                  </a:lnTo>
                </a:path>
              </a:pathLst>
            </a:custGeom>
            <a:ln w="945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080203" y="3845085"/>
              <a:ext cx="0" cy="2129155"/>
            </a:xfrm>
            <a:custGeom>
              <a:avLst/>
              <a:gdLst/>
              <a:ahLst/>
              <a:cxnLst/>
              <a:rect l="l" t="t" r="r" b="b"/>
              <a:pathLst>
                <a:path h="2129154">
                  <a:moveTo>
                    <a:pt x="0" y="0"/>
                  </a:moveTo>
                  <a:lnTo>
                    <a:pt x="0" y="2129033"/>
                  </a:lnTo>
                </a:path>
              </a:pathLst>
            </a:custGeom>
            <a:ln w="830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52189" y="3807207"/>
              <a:ext cx="4218940" cy="0"/>
            </a:xfrm>
            <a:custGeom>
              <a:avLst/>
              <a:gdLst/>
              <a:ahLst/>
              <a:cxnLst/>
              <a:rect l="l" t="t" r="r" b="b"/>
              <a:pathLst>
                <a:path w="4218940">
                  <a:moveTo>
                    <a:pt x="0" y="0"/>
                  </a:moveTo>
                  <a:lnTo>
                    <a:pt x="4218393" y="0"/>
                  </a:lnTo>
                </a:path>
              </a:pathLst>
            </a:custGeom>
            <a:ln w="945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28661" y="3829380"/>
              <a:ext cx="0" cy="2129155"/>
            </a:xfrm>
            <a:custGeom>
              <a:avLst/>
              <a:gdLst/>
              <a:ahLst/>
              <a:cxnLst/>
              <a:rect l="l" t="t" r="r" b="b"/>
              <a:pathLst>
                <a:path h="2129154">
                  <a:moveTo>
                    <a:pt x="0" y="0"/>
                  </a:moveTo>
                  <a:lnTo>
                    <a:pt x="0" y="2128926"/>
                  </a:lnTo>
                </a:path>
              </a:pathLst>
            </a:custGeom>
            <a:ln w="830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059936" y="3815598"/>
            <a:ext cx="1349375" cy="2146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50" i="1" spc="-175" dirty="0">
                <a:latin typeface="Times New Roman"/>
                <a:cs typeface="Times New Roman"/>
              </a:rPr>
              <a:t>Ш</a:t>
            </a:r>
            <a:r>
              <a:rPr sz="1250" i="1" spc="-85" dirty="0">
                <a:latin typeface="Times New Roman"/>
                <a:cs typeface="Times New Roman"/>
              </a:rPr>
              <a:t>а</a:t>
            </a:r>
            <a:r>
              <a:rPr sz="1250" i="1" spc="-90" dirty="0">
                <a:latin typeface="Times New Roman"/>
                <a:cs typeface="Times New Roman"/>
              </a:rPr>
              <a:t>б</a:t>
            </a:r>
            <a:r>
              <a:rPr sz="1250" i="1" spc="-85" dirty="0">
                <a:latin typeface="Times New Roman"/>
                <a:cs typeface="Times New Roman"/>
              </a:rPr>
              <a:t>лоны</a:t>
            </a:r>
            <a:r>
              <a:rPr sz="1250" i="1" spc="-45" dirty="0">
                <a:latin typeface="Times New Roman"/>
                <a:cs typeface="Times New Roman"/>
              </a:rPr>
              <a:t> </a:t>
            </a:r>
            <a:r>
              <a:rPr sz="1250" i="1" spc="-80" dirty="0">
                <a:latin typeface="Times New Roman"/>
                <a:cs typeface="Times New Roman"/>
              </a:rPr>
              <a:t>д</a:t>
            </a:r>
            <a:r>
              <a:rPr sz="1250" i="1" spc="-85" dirty="0">
                <a:latin typeface="Times New Roman"/>
                <a:cs typeface="Times New Roman"/>
              </a:rPr>
              <a:t>окум</a:t>
            </a:r>
            <a:r>
              <a:rPr sz="1250" i="1" spc="-80" dirty="0">
                <a:latin typeface="Times New Roman"/>
                <a:cs typeface="Times New Roman"/>
              </a:rPr>
              <a:t>ен</a:t>
            </a:r>
            <a:r>
              <a:rPr sz="1250" i="1" spc="-95" dirty="0">
                <a:latin typeface="Times New Roman"/>
                <a:cs typeface="Times New Roman"/>
              </a:rPr>
              <a:t>тов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94773" y="4428927"/>
            <a:ext cx="3719829" cy="466725"/>
          </a:xfrm>
          <a:prstGeom prst="rect">
            <a:avLst/>
          </a:prstGeom>
          <a:ln w="18886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255904">
              <a:lnSpc>
                <a:spcPts val="1405"/>
              </a:lnSpc>
              <a:spcBef>
                <a:spcPts val="430"/>
              </a:spcBef>
            </a:pPr>
            <a:r>
              <a:rPr sz="1250" b="1" spc="-110" dirty="0">
                <a:latin typeface="Times New Roman"/>
                <a:cs typeface="Times New Roman"/>
              </a:rPr>
              <a:t>Шабло</a:t>
            </a:r>
            <a:r>
              <a:rPr sz="1250" b="1" spc="-95" dirty="0">
                <a:latin typeface="Times New Roman"/>
                <a:cs typeface="Times New Roman"/>
              </a:rPr>
              <a:t>н</a:t>
            </a:r>
            <a:r>
              <a:rPr sz="1250" b="1" spc="-40" dirty="0">
                <a:latin typeface="Times New Roman"/>
                <a:cs typeface="Times New Roman"/>
              </a:rPr>
              <a:t> </a:t>
            </a:r>
            <a:r>
              <a:rPr sz="1250" b="1" spc="-85" dirty="0">
                <a:latin typeface="Times New Roman"/>
                <a:cs typeface="Times New Roman"/>
              </a:rPr>
              <a:t>ра</a:t>
            </a:r>
            <a:r>
              <a:rPr sz="1250" b="1" spc="-80" dirty="0">
                <a:latin typeface="Times New Roman"/>
                <a:cs typeface="Times New Roman"/>
              </a:rPr>
              <a:t>с</a:t>
            </a:r>
            <a:r>
              <a:rPr sz="1250" b="1" spc="-90" dirty="0">
                <a:latin typeface="Times New Roman"/>
                <a:cs typeface="Times New Roman"/>
              </a:rPr>
              <a:t>поря</a:t>
            </a:r>
            <a:r>
              <a:rPr sz="1250" b="1" spc="-140" dirty="0">
                <a:latin typeface="Times New Roman"/>
                <a:cs typeface="Times New Roman"/>
              </a:rPr>
              <a:t>ж</a:t>
            </a:r>
            <a:r>
              <a:rPr sz="1250" b="1" spc="-80" dirty="0">
                <a:latin typeface="Times New Roman"/>
                <a:cs typeface="Times New Roman"/>
              </a:rPr>
              <a:t>е</a:t>
            </a:r>
            <a:r>
              <a:rPr sz="1250" b="1" spc="-95" dirty="0">
                <a:latin typeface="Times New Roman"/>
                <a:cs typeface="Times New Roman"/>
              </a:rPr>
              <a:t>ния</a:t>
            </a:r>
            <a:r>
              <a:rPr sz="1250" b="1" spc="-45" dirty="0">
                <a:latin typeface="Times New Roman"/>
                <a:cs typeface="Times New Roman"/>
              </a:rPr>
              <a:t> </a:t>
            </a:r>
            <a:r>
              <a:rPr sz="1250" b="1" spc="-85" dirty="0">
                <a:latin typeface="Times New Roman"/>
                <a:cs typeface="Times New Roman"/>
              </a:rPr>
              <a:t>об</a:t>
            </a:r>
            <a:r>
              <a:rPr sz="1250" b="1" spc="-40" dirty="0">
                <a:latin typeface="Times New Roman"/>
                <a:cs typeface="Times New Roman"/>
              </a:rPr>
              <a:t> </a:t>
            </a:r>
            <a:r>
              <a:rPr sz="1250" b="1" spc="-85" dirty="0">
                <a:latin typeface="Times New Roman"/>
                <a:cs typeface="Times New Roman"/>
              </a:rPr>
              <a:t>о</a:t>
            </a:r>
            <a:r>
              <a:rPr sz="1250" b="1" spc="-75" dirty="0">
                <a:latin typeface="Times New Roman"/>
                <a:cs typeface="Times New Roman"/>
              </a:rPr>
              <a:t>т</a:t>
            </a:r>
            <a:r>
              <a:rPr sz="1250" b="1" spc="-105" dirty="0">
                <a:latin typeface="Times New Roman"/>
                <a:cs typeface="Times New Roman"/>
              </a:rPr>
              <a:t>кры</a:t>
            </a:r>
            <a:r>
              <a:rPr sz="1250" b="1" spc="-75" dirty="0">
                <a:latin typeface="Times New Roman"/>
                <a:cs typeface="Times New Roman"/>
              </a:rPr>
              <a:t>т</a:t>
            </a:r>
            <a:r>
              <a:rPr sz="1250" b="1" spc="-95" dirty="0">
                <a:latin typeface="Times New Roman"/>
                <a:cs typeface="Times New Roman"/>
              </a:rPr>
              <a:t>ии</a:t>
            </a:r>
            <a:r>
              <a:rPr sz="1250" b="1" spc="-40" dirty="0">
                <a:latin typeface="Times New Roman"/>
                <a:cs typeface="Times New Roman"/>
              </a:rPr>
              <a:t> </a:t>
            </a:r>
            <a:r>
              <a:rPr sz="1250" b="1" spc="-90" dirty="0">
                <a:latin typeface="Times New Roman"/>
                <a:cs typeface="Times New Roman"/>
              </a:rPr>
              <a:t>про</a:t>
            </a:r>
            <a:r>
              <a:rPr sz="1250" b="1" spc="-80" dirty="0">
                <a:latin typeface="Times New Roman"/>
                <a:cs typeface="Times New Roman"/>
              </a:rPr>
              <a:t>е</a:t>
            </a:r>
            <a:r>
              <a:rPr sz="1250" b="1" spc="-95" dirty="0">
                <a:latin typeface="Times New Roman"/>
                <a:cs typeface="Times New Roman"/>
              </a:rPr>
              <a:t>к</a:t>
            </a:r>
            <a:r>
              <a:rPr sz="1250" b="1" spc="-75" dirty="0">
                <a:latin typeface="Times New Roman"/>
                <a:cs typeface="Times New Roman"/>
              </a:rPr>
              <a:t>т</a:t>
            </a:r>
            <a:r>
              <a:rPr sz="1250" b="1" spc="-85" dirty="0">
                <a:latin typeface="Times New Roman"/>
                <a:cs typeface="Times New Roman"/>
              </a:rPr>
              <a:t>а</a:t>
            </a:r>
            <a:endParaRPr sz="1250">
              <a:latin typeface="Times New Roman"/>
              <a:cs typeface="Times New Roman"/>
            </a:endParaRPr>
          </a:p>
          <a:p>
            <a:pPr marL="312420">
              <a:lnSpc>
                <a:spcPts val="1405"/>
              </a:lnSpc>
            </a:pPr>
            <a:r>
              <a:rPr sz="1250" b="1" spc="-95" dirty="0">
                <a:latin typeface="Times New Roman"/>
                <a:cs typeface="Times New Roman"/>
              </a:rPr>
              <a:t>и</a:t>
            </a:r>
            <a:r>
              <a:rPr sz="1250" b="1" spc="-40" dirty="0">
                <a:latin typeface="Times New Roman"/>
                <a:cs typeface="Times New Roman"/>
              </a:rPr>
              <a:t> </a:t>
            </a:r>
            <a:r>
              <a:rPr sz="1250" b="1" spc="-90" dirty="0">
                <a:latin typeface="Times New Roman"/>
                <a:cs typeface="Times New Roman"/>
              </a:rPr>
              <a:t>назначения</a:t>
            </a:r>
            <a:r>
              <a:rPr sz="1250" b="1" spc="-45" dirty="0">
                <a:latin typeface="Times New Roman"/>
                <a:cs typeface="Times New Roman"/>
              </a:rPr>
              <a:t> </a:t>
            </a:r>
            <a:r>
              <a:rPr sz="1250" b="1" spc="-95" dirty="0">
                <a:latin typeface="Times New Roman"/>
                <a:cs typeface="Times New Roman"/>
              </a:rPr>
              <a:t>менеджера</a:t>
            </a:r>
            <a:r>
              <a:rPr sz="1250" b="1" spc="-40" dirty="0">
                <a:latin typeface="Times New Roman"/>
                <a:cs typeface="Times New Roman"/>
              </a:rPr>
              <a:t> </a:t>
            </a:r>
            <a:r>
              <a:rPr sz="1250" b="1" spc="-85" dirty="0">
                <a:latin typeface="Times New Roman"/>
                <a:cs typeface="Times New Roman"/>
              </a:rPr>
              <a:t>проектаи</a:t>
            </a:r>
            <a:r>
              <a:rPr sz="1250" b="1" spc="-40" dirty="0">
                <a:latin typeface="Times New Roman"/>
                <a:cs typeface="Times New Roman"/>
              </a:rPr>
              <a:t> </a:t>
            </a:r>
            <a:r>
              <a:rPr sz="1250" b="1" spc="-95" dirty="0">
                <a:latin typeface="Times New Roman"/>
                <a:cs typeface="Times New Roman"/>
              </a:rPr>
              <a:t>команды</a:t>
            </a:r>
            <a:r>
              <a:rPr sz="1250" b="1" spc="-40" dirty="0">
                <a:latin typeface="Times New Roman"/>
                <a:cs typeface="Times New Roman"/>
              </a:rPr>
              <a:t> </a:t>
            </a:r>
            <a:r>
              <a:rPr sz="1250" b="1" spc="-85" dirty="0">
                <a:latin typeface="Times New Roman"/>
                <a:cs typeface="Times New Roman"/>
              </a:rPr>
              <a:t>проекта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94773" y="5234087"/>
            <a:ext cx="3719829" cy="310515"/>
          </a:xfrm>
          <a:prstGeom prst="rect">
            <a:avLst/>
          </a:prstGeom>
          <a:ln w="1890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36220">
              <a:lnSpc>
                <a:spcPts val="1470"/>
              </a:lnSpc>
            </a:pPr>
            <a:r>
              <a:rPr sz="1250" b="1" spc="-110" dirty="0">
                <a:latin typeface="Times New Roman"/>
                <a:cs typeface="Times New Roman"/>
              </a:rPr>
              <a:t>Шабло</a:t>
            </a:r>
            <a:r>
              <a:rPr sz="1250" b="1" spc="-95" dirty="0">
                <a:latin typeface="Times New Roman"/>
                <a:cs typeface="Times New Roman"/>
              </a:rPr>
              <a:t>н</a:t>
            </a:r>
            <a:r>
              <a:rPr sz="1250" b="1" spc="-40" dirty="0">
                <a:latin typeface="Times New Roman"/>
                <a:cs typeface="Times New Roman"/>
              </a:rPr>
              <a:t> </a:t>
            </a:r>
            <a:r>
              <a:rPr sz="1250" b="1" spc="-85" dirty="0">
                <a:latin typeface="Times New Roman"/>
                <a:cs typeface="Times New Roman"/>
              </a:rPr>
              <a:t>ра</a:t>
            </a:r>
            <a:r>
              <a:rPr sz="1250" b="1" spc="-80" dirty="0">
                <a:latin typeface="Times New Roman"/>
                <a:cs typeface="Times New Roman"/>
              </a:rPr>
              <a:t>с</a:t>
            </a:r>
            <a:r>
              <a:rPr sz="1250" b="1" spc="-90" dirty="0">
                <a:latin typeface="Times New Roman"/>
                <a:cs typeface="Times New Roman"/>
              </a:rPr>
              <a:t>поря</a:t>
            </a:r>
            <a:r>
              <a:rPr sz="1250" b="1" spc="-140" dirty="0">
                <a:latin typeface="Times New Roman"/>
                <a:cs typeface="Times New Roman"/>
              </a:rPr>
              <a:t>ж</a:t>
            </a:r>
            <a:r>
              <a:rPr sz="1250" b="1" spc="-80" dirty="0">
                <a:latin typeface="Times New Roman"/>
                <a:cs typeface="Times New Roman"/>
              </a:rPr>
              <a:t>е</a:t>
            </a:r>
            <a:r>
              <a:rPr sz="1250" b="1" spc="-95" dirty="0">
                <a:latin typeface="Times New Roman"/>
                <a:cs typeface="Times New Roman"/>
              </a:rPr>
              <a:t>ния</a:t>
            </a:r>
            <a:r>
              <a:rPr sz="1250" b="1" spc="-45" dirty="0">
                <a:latin typeface="Times New Roman"/>
                <a:cs typeface="Times New Roman"/>
              </a:rPr>
              <a:t> </a:t>
            </a:r>
            <a:r>
              <a:rPr sz="1250" b="1" spc="-85" dirty="0">
                <a:latin typeface="Times New Roman"/>
                <a:cs typeface="Times New Roman"/>
              </a:rPr>
              <a:t>о</a:t>
            </a:r>
            <a:r>
              <a:rPr sz="1250" b="1" spc="-40" dirty="0">
                <a:latin typeface="Times New Roman"/>
                <a:cs typeface="Times New Roman"/>
              </a:rPr>
              <a:t> </a:t>
            </a:r>
            <a:r>
              <a:rPr sz="1250" b="1" spc="-70" dirty="0">
                <a:latin typeface="Times New Roman"/>
                <a:cs typeface="Times New Roman"/>
              </a:rPr>
              <a:t>з</a:t>
            </a:r>
            <a:r>
              <a:rPr sz="1250" b="1" spc="-100" dirty="0">
                <a:latin typeface="Times New Roman"/>
                <a:cs typeface="Times New Roman"/>
              </a:rPr>
              <a:t>акры</a:t>
            </a:r>
            <a:r>
              <a:rPr sz="1250" b="1" spc="-75" dirty="0">
                <a:latin typeface="Times New Roman"/>
                <a:cs typeface="Times New Roman"/>
              </a:rPr>
              <a:t>т</a:t>
            </a:r>
            <a:r>
              <a:rPr sz="1250" b="1" spc="-95" dirty="0">
                <a:latin typeface="Times New Roman"/>
                <a:cs typeface="Times New Roman"/>
              </a:rPr>
              <a:t>ии</a:t>
            </a:r>
            <a:r>
              <a:rPr sz="1250" b="1" spc="-40" dirty="0">
                <a:latin typeface="Times New Roman"/>
                <a:cs typeface="Times New Roman"/>
              </a:rPr>
              <a:t> </a:t>
            </a:r>
            <a:r>
              <a:rPr sz="1250" b="1" spc="-90" dirty="0">
                <a:latin typeface="Times New Roman"/>
                <a:cs typeface="Times New Roman"/>
              </a:rPr>
              <a:t>про</a:t>
            </a:r>
            <a:r>
              <a:rPr sz="1250" b="1" spc="-80" dirty="0">
                <a:latin typeface="Times New Roman"/>
                <a:cs typeface="Times New Roman"/>
              </a:rPr>
              <a:t>е</a:t>
            </a:r>
            <a:r>
              <a:rPr sz="1250" b="1" spc="-95" dirty="0">
                <a:latin typeface="Times New Roman"/>
                <a:cs typeface="Times New Roman"/>
              </a:rPr>
              <a:t>к</a:t>
            </a:r>
            <a:r>
              <a:rPr sz="1250" b="1" spc="-75" dirty="0">
                <a:latin typeface="Times New Roman"/>
                <a:cs typeface="Times New Roman"/>
              </a:rPr>
              <a:t>т</a:t>
            </a:r>
            <a:r>
              <a:rPr sz="1250" b="1" spc="-85" dirty="0">
                <a:latin typeface="Times New Roman"/>
                <a:cs typeface="Times New Roman"/>
              </a:rPr>
              <a:t>а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94773" y="5621507"/>
            <a:ext cx="3719829" cy="311785"/>
          </a:xfrm>
          <a:prstGeom prst="rect">
            <a:avLst/>
          </a:prstGeom>
          <a:ln w="18901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243204">
              <a:lnSpc>
                <a:spcPct val="100000"/>
              </a:lnSpc>
              <a:spcBef>
                <a:spcPts val="365"/>
              </a:spcBef>
            </a:pPr>
            <a:r>
              <a:rPr sz="1250" b="1" spc="-110" dirty="0">
                <a:latin typeface="Times New Roman"/>
                <a:cs typeface="Times New Roman"/>
              </a:rPr>
              <a:t>Шабло</a:t>
            </a:r>
            <a:r>
              <a:rPr sz="1250" b="1" spc="-95" dirty="0">
                <a:latin typeface="Times New Roman"/>
                <a:cs typeface="Times New Roman"/>
              </a:rPr>
              <a:t>н</a:t>
            </a:r>
            <a:r>
              <a:rPr sz="1250" b="1" spc="-40" dirty="0">
                <a:latin typeface="Times New Roman"/>
                <a:cs typeface="Times New Roman"/>
              </a:rPr>
              <a:t> </a:t>
            </a:r>
            <a:r>
              <a:rPr sz="1250" b="1" spc="-85" dirty="0">
                <a:latin typeface="Times New Roman"/>
                <a:cs typeface="Times New Roman"/>
              </a:rPr>
              <a:t>о</a:t>
            </a:r>
            <a:r>
              <a:rPr sz="1250" b="1" spc="-75" dirty="0">
                <a:latin typeface="Times New Roman"/>
                <a:cs typeface="Times New Roman"/>
              </a:rPr>
              <a:t>т</a:t>
            </a:r>
            <a:r>
              <a:rPr sz="1250" b="1" spc="-65" dirty="0">
                <a:latin typeface="Times New Roman"/>
                <a:cs typeface="Times New Roman"/>
              </a:rPr>
              <a:t>з</a:t>
            </a:r>
            <a:r>
              <a:rPr sz="1250" b="1" spc="-114" dirty="0">
                <a:latin typeface="Times New Roman"/>
                <a:cs typeface="Times New Roman"/>
              </a:rPr>
              <a:t>ыв</a:t>
            </a:r>
            <a:r>
              <a:rPr sz="1250" b="1" spc="-85" dirty="0">
                <a:latin typeface="Times New Roman"/>
                <a:cs typeface="Times New Roman"/>
              </a:rPr>
              <a:t>а</a:t>
            </a:r>
            <a:r>
              <a:rPr sz="1250" b="1" spc="-45" dirty="0">
                <a:latin typeface="Times New Roman"/>
                <a:cs typeface="Times New Roman"/>
              </a:rPr>
              <a:t> </a:t>
            </a:r>
            <a:r>
              <a:rPr sz="1250" b="1" spc="-90" dirty="0">
                <a:latin typeface="Times New Roman"/>
                <a:cs typeface="Times New Roman"/>
              </a:rPr>
              <a:t>по</a:t>
            </a:r>
            <a:r>
              <a:rPr sz="1250" b="1" spc="-40" dirty="0">
                <a:latin typeface="Times New Roman"/>
                <a:cs typeface="Times New Roman"/>
              </a:rPr>
              <a:t> </a:t>
            </a:r>
            <a:r>
              <a:rPr sz="1250" b="1" spc="-90" dirty="0">
                <a:latin typeface="Times New Roman"/>
                <a:cs typeface="Times New Roman"/>
              </a:rPr>
              <a:t>р</a:t>
            </a:r>
            <a:r>
              <a:rPr sz="1250" b="1" spc="-80" dirty="0">
                <a:latin typeface="Times New Roman"/>
                <a:cs typeface="Times New Roman"/>
              </a:rPr>
              <a:t>е</a:t>
            </a:r>
            <a:r>
              <a:rPr sz="1250" b="1" spc="-75" dirty="0">
                <a:latin typeface="Times New Roman"/>
                <a:cs typeface="Times New Roman"/>
              </a:rPr>
              <a:t>зу</a:t>
            </a:r>
            <a:r>
              <a:rPr sz="1250" b="1" spc="-95" dirty="0">
                <a:latin typeface="Times New Roman"/>
                <a:cs typeface="Times New Roman"/>
              </a:rPr>
              <a:t>л</a:t>
            </a:r>
            <a:r>
              <a:rPr sz="1250" b="1" spc="-85" dirty="0">
                <a:latin typeface="Times New Roman"/>
                <a:cs typeface="Times New Roman"/>
              </a:rPr>
              <a:t>ь</a:t>
            </a:r>
            <a:r>
              <a:rPr sz="1250" b="1" spc="-70" dirty="0">
                <a:latin typeface="Times New Roman"/>
                <a:cs typeface="Times New Roman"/>
              </a:rPr>
              <a:t>т</a:t>
            </a:r>
            <a:r>
              <a:rPr sz="1250" b="1" spc="-85" dirty="0">
                <a:latin typeface="Times New Roman"/>
                <a:cs typeface="Times New Roman"/>
              </a:rPr>
              <a:t>а</a:t>
            </a:r>
            <a:r>
              <a:rPr sz="1250" b="1" spc="-75" dirty="0">
                <a:latin typeface="Times New Roman"/>
                <a:cs typeface="Times New Roman"/>
              </a:rPr>
              <a:t>т</a:t>
            </a:r>
            <a:r>
              <a:rPr sz="1250" b="1" spc="-95" dirty="0">
                <a:latin typeface="Times New Roman"/>
                <a:cs typeface="Times New Roman"/>
              </a:rPr>
              <a:t>ам</a:t>
            </a:r>
            <a:r>
              <a:rPr sz="1250" b="1" dirty="0">
                <a:latin typeface="Times New Roman"/>
                <a:cs typeface="Times New Roman"/>
              </a:rPr>
              <a:t> </a:t>
            </a:r>
            <a:r>
              <a:rPr sz="1250" b="1" spc="-85" dirty="0">
                <a:latin typeface="Times New Roman"/>
                <a:cs typeface="Times New Roman"/>
              </a:rPr>
              <a:t> </a:t>
            </a:r>
            <a:r>
              <a:rPr sz="1250" b="1" spc="-90" dirty="0">
                <a:latin typeface="Times New Roman"/>
                <a:cs typeface="Times New Roman"/>
              </a:rPr>
              <a:t>про</a:t>
            </a:r>
            <a:r>
              <a:rPr sz="1250" b="1" spc="-80" dirty="0">
                <a:latin typeface="Times New Roman"/>
                <a:cs typeface="Times New Roman"/>
              </a:rPr>
              <a:t>е</a:t>
            </a:r>
            <a:r>
              <a:rPr sz="1250" b="1" spc="-95" dirty="0">
                <a:latin typeface="Times New Roman"/>
                <a:cs typeface="Times New Roman"/>
              </a:rPr>
              <a:t>к</a:t>
            </a:r>
            <a:r>
              <a:rPr sz="1250" b="1" spc="-75" dirty="0">
                <a:latin typeface="Times New Roman"/>
                <a:cs typeface="Times New Roman"/>
              </a:rPr>
              <a:t>т</a:t>
            </a:r>
            <a:r>
              <a:rPr sz="1250" b="1" spc="-85" dirty="0">
                <a:latin typeface="Times New Roman"/>
                <a:cs typeface="Times New Roman"/>
              </a:rPr>
              <a:t>а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3930" y="4881158"/>
            <a:ext cx="3909695" cy="389890"/>
          </a:xfrm>
          <a:prstGeom prst="rect">
            <a:avLst/>
          </a:prstGeom>
          <a:ln w="18896">
            <a:solidFill>
              <a:srgbClr val="000000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marL="408305">
              <a:lnSpc>
                <a:spcPct val="100000"/>
              </a:lnSpc>
              <a:spcBef>
                <a:spcPts val="665"/>
              </a:spcBef>
            </a:pPr>
            <a:r>
              <a:rPr sz="1250" b="1" spc="-114" dirty="0">
                <a:latin typeface="Times New Roman"/>
                <a:cs typeface="Times New Roman"/>
              </a:rPr>
              <a:t>Р</a:t>
            </a:r>
            <a:r>
              <a:rPr sz="1250" b="1" spc="-80" dirty="0">
                <a:latin typeface="Times New Roman"/>
                <a:cs typeface="Times New Roman"/>
              </a:rPr>
              <a:t>ег</a:t>
            </a:r>
            <a:r>
              <a:rPr sz="1250" b="1" spc="-95" dirty="0">
                <a:latin typeface="Times New Roman"/>
                <a:cs typeface="Times New Roman"/>
              </a:rPr>
              <a:t>лам</a:t>
            </a:r>
            <a:r>
              <a:rPr sz="1250" b="1" spc="-85" dirty="0">
                <a:latin typeface="Times New Roman"/>
                <a:cs typeface="Times New Roman"/>
              </a:rPr>
              <a:t>е</a:t>
            </a:r>
            <a:r>
              <a:rPr sz="1250" b="1" spc="-90" dirty="0">
                <a:latin typeface="Times New Roman"/>
                <a:cs typeface="Times New Roman"/>
              </a:rPr>
              <a:t>нт</a:t>
            </a:r>
            <a:r>
              <a:rPr sz="1250" b="1" spc="-35" dirty="0">
                <a:latin typeface="Times New Roman"/>
                <a:cs typeface="Times New Roman"/>
              </a:rPr>
              <a:t> </a:t>
            </a:r>
            <a:r>
              <a:rPr sz="1250" b="1" spc="-85" dirty="0">
                <a:latin typeface="Times New Roman"/>
                <a:cs typeface="Times New Roman"/>
              </a:rPr>
              <a:t>прохо</a:t>
            </a:r>
            <a:r>
              <a:rPr sz="1250" b="1" spc="-140" dirty="0">
                <a:latin typeface="Times New Roman"/>
                <a:cs typeface="Times New Roman"/>
              </a:rPr>
              <a:t>ж</a:t>
            </a:r>
            <a:r>
              <a:rPr sz="1250" b="1" spc="-85" dirty="0">
                <a:latin typeface="Times New Roman"/>
                <a:cs typeface="Times New Roman"/>
              </a:rPr>
              <a:t>д</a:t>
            </a:r>
            <a:r>
              <a:rPr sz="1250" b="1" spc="-80" dirty="0">
                <a:latin typeface="Times New Roman"/>
                <a:cs typeface="Times New Roman"/>
              </a:rPr>
              <a:t>е</a:t>
            </a:r>
            <a:r>
              <a:rPr sz="1250" b="1" spc="-95" dirty="0">
                <a:latin typeface="Times New Roman"/>
                <a:cs typeface="Times New Roman"/>
              </a:rPr>
              <a:t>ния</a:t>
            </a:r>
            <a:r>
              <a:rPr sz="1250" b="1" spc="-45" dirty="0">
                <a:latin typeface="Times New Roman"/>
                <a:cs typeface="Times New Roman"/>
              </a:rPr>
              <a:t> </a:t>
            </a:r>
            <a:r>
              <a:rPr sz="1250" b="1" spc="-100" dirty="0">
                <a:latin typeface="Times New Roman"/>
                <a:cs typeface="Times New Roman"/>
              </a:rPr>
              <a:t>п</a:t>
            </a:r>
            <a:r>
              <a:rPr sz="1250" b="1" spc="-85" dirty="0">
                <a:latin typeface="Times New Roman"/>
                <a:cs typeface="Times New Roman"/>
              </a:rPr>
              <a:t>ро</a:t>
            </a:r>
            <a:r>
              <a:rPr sz="1250" b="1" spc="-80" dirty="0">
                <a:latin typeface="Times New Roman"/>
                <a:cs typeface="Times New Roman"/>
              </a:rPr>
              <a:t>е</a:t>
            </a:r>
            <a:r>
              <a:rPr sz="1250" b="1" spc="-95" dirty="0">
                <a:latin typeface="Times New Roman"/>
                <a:cs typeface="Times New Roman"/>
              </a:rPr>
              <a:t>к</a:t>
            </a:r>
            <a:r>
              <a:rPr sz="1250" b="1" spc="-75" dirty="0">
                <a:latin typeface="Times New Roman"/>
                <a:cs typeface="Times New Roman"/>
              </a:rPr>
              <a:t>т</a:t>
            </a:r>
            <a:r>
              <a:rPr sz="1250" b="1" spc="-85" dirty="0">
                <a:latin typeface="Times New Roman"/>
                <a:cs typeface="Times New Roman"/>
              </a:rPr>
              <a:t>а</a:t>
            </a:r>
            <a:endParaRPr sz="125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74277" y="5831814"/>
            <a:ext cx="4204970" cy="158115"/>
            <a:chOff x="274277" y="5831814"/>
            <a:chExt cx="4204970" cy="158115"/>
          </a:xfrm>
        </p:grpSpPr>
        <p:sp>
          <p:nvSpPr>
            <p:cNvPr id="30" name="object 30"/>
            <p:cNvSpPr/>
            <p:nvPr/>
          </p:nvSpPr>
          <p:spPr>
            <a:xfrm>
              <a:off x="278430" y="5985188"/>
              <a:ext cx="4106545" cy="0"/>
            </a:xfrm>
            <a:custGeom>
              <a:avLst/>
              <a:gdLst/>
              <a:ahLst/>
              <a:cxnLst/>
              <a:rect l="l" t="t" r="r" b="b"/>
              <a:pathLst>
                <a:path w="4106545">
                  <a:moveTo>
                    <a:pt x="0" y="0"/>
                  </a:moveTo>
                  <a:lnTo>
                    <a:pt x="4105976" y="0"/>
                  </a:lnTo>
                </a:path>
              </a:pathLst>
            </a:custGeom>
            <a:ln w="945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78430" y="5831814"/>
              <a:ext cx="4196080" cy="153670"/>
            </a:xfrm>
            <a:custGeom>
              <a:avLst/>
              <a:gdLst/>
              <a:ahLst/>
              <a:cxnLst/>
              <a:rect l="l" t="t" r="r" b="b"/>
              <a:pathLst>
                <a:path w="4196080" h="153670">
                  <a:moveTo>
                    <a:pt x="4148860" y="153374"/>
                  </a:moveTo>
                  <a:lnTo>
                    <a:pt x="4195916" y="153374"/>
                  </a:lnTo>
                  <a:lnTo>
                    <a:pt x="4195916" y="128073"/>
                  </a:lnTo>
                </a:path>
                <a:path w="4196080" h="153670">
                  <a:moveTo>
                    <a:pt x="4195916" y="79056"/>
                  </a:moveTo>
                  <a:lnTo>
                    <a:pt x="4195916" y="0"/>
                  </a:lnTo>
                </a:path>
                <a:path w="4196080" h="153670">
                  <a:moveTo>
                    <a:pt x="0" y="3154"/>
                  </a:moveTo>
                  <a:lnTo>
                    <a:pt x="0" y="82218"/>
                  </a:lnTo>
                </a:path>
                <a:path w="4196080" h="153670">
                  <a:moveTo>
                    <a:pt x="0" y="131237"/>
                  </a:moveTo>
                  <a:lnTo>
                    <a:pt x="0" y="153374"/>
                  </a:lnTo>
                </a:path>
              </a:pathLst>
            </a:custGeom>
            <a:ln w="88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4474347" y="5703727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9056"/>
                </a:moveTo>
                <a:lnTo>
                  <a:pt x="0" y="0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74347" y="5575639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9069"/>
                </a:moveTo>
                <a:lnTo>
                  <a:pt x="0" y="0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74347" y="5447565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9056"/>
                </a:moveTo>
                <a:lnTo>
                  <a:pt x="0" y="0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74347" y="5319479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9069"/>
                </a:moveTo>
                <a:lnTo>
                  <a:pt x="0" y="0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74347" y="5191405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9056"/>
                </a:moveTo>
                <a:lnTo>
                  <a:pt x="0" y="0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74347" y="5063001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9069"/>
                </a:moveTo>
                <a:lnTo>
                  <a:pt x="0" y="0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74347" y="4934927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9056"/>
                </a:moveTo>
                <a:lnTo>
                  <a:pt x="0" y="0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74347" y="4806840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9069"/>
                </a:moveTo>
                <a:lnTo>
                  <a:pt x="0" y="0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74347" y="4678806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9016"/>
                </a:moveTo>
                <a:lnTo>
                  <a:pt x="0" y="0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273728" y="4485873"/>
            <a:ext cx="4205605" cy="147320"/>
            <a:chOff x="273728" y="4485873"/>
            <a:chExt cx="4205605" cy="147320"/>
          </a:xfrm>
        </p:grpSpPr>
        <p:sp>
          <p:nvSpPr>
            <p:cNvPr id="42" name="object 42"/>
            <p:cNvSpPr/>
            <p:nvPr/>
          </p:nvSpPr>
          <p:spPr>
            <a:xfrm>
              <a:off x="4414889" y="4490602"/>
              <a:ext cx="59690" cy="139700"/>
            </a:xfrm>
            <a:custGeom>
              <a:avLst/>
              <a:gdLst/>
              <a:ahLst/>
              <a:cxnLst/>
              <a:rect l="l" t="t" r="r" b="b"/>
              <a:pathLst>
                <a:path w="59689" h="139700">
                  <a:moveTo>
                    <a:pt x="59458" y="139107"/>
                  </a:moveTo>
                  <a:lnTo>
                    <a:pt x="59458" y="60051"/>
                  </a:lnTo>
                </a:path>
                <a:path w="59689" h="139700">
                  <a:moveTo>
                    <a:pt x="59458" y="11086"/>
                  </a:moveTo>
                  <a:lnTo>
                    <a:pt x="59458" y="0"/>
                  </a:lnTo>
                  <a:lnTo>
                    <a:pt x="0" y="0"/>
                  </a:lnTo>
                </a:path>
              </a:pathLst>
            </a:custGeom>
            <a:ln w="88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78091" y="4490602"/>
              <a:ext cx="3994150" cy="0"/>
            </a:xfrm>
            <a:custGeom>
              <a:avLst/>
              <a:gdLst/>
              <a:ahLst/>
              <a:cxnLst/>
              <a:rect l="l" t="t" r="r" b="b"/>
              <a:pathLst>
                <a:path w="3994150">
                  <a:moveTo>
                    <a:pt x="0" y="0"/>
                  </a:moveTo>
                  <a:lnTo>
                    <a:pt x="3993797" y="0"/>
                  </a:lnTo>
                </a:path>
              </a:pathLst>
            </a:custGeom>
            <a:ln w="945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78430" y="4490602"/>
              <a:ext cx="57150" cy="142875"/>
            </a:xfrm>
            <a:custGeom>
              <a:avLst/>
              <a:gdLst/>
              <a:ahLst/>
              <a:cxnLst/>
              <a:rect l="l" t="t" r="r" b="b"/>
              <a:pathLst>
                <a:path w="57150" h="142875">
                  <a:moveTo>
                    <a:pt x="56749" y="0"/>
                  </a:moveTo>
                  <a:lnTo>
                    <a:pt x="0" y="0"/>
                  </a:lnTo>
                  <a:lnTo>
                    <a:pt x="0" y="14253"/>
                  </a:lnTo>
                </a:path>
                <a:path w="57150" h="142875">
                  <a:moveTo>
                    <a:pt x="0" y="63218"/>
                  </a:moveTo>
                  <a:lnTo>
                    <a:pt x="0" y="142274"/>
                  </a:lnTo>
                </a:path>
              </a:pathLst>
            </a:custGeom>
            <a:ln w="88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/>
          <p:nvPr/>
        </p:nvSpPr>
        <p:spPr>
          <a:xfrm>
            <a:off x="278430" y="4681973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016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8430" y="4810008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056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8430" y="4938095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056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8430" y="5066169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056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78430" y="5194572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056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8430" y="5322646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069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8430" y="5450733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056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78430" y="5578807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069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78430" y="5706894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056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71963" y="4521165"/>
            <a:ext cx="767080" cy="2146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50" i="1" spc="-90" dirty="0">
                <a:latin typeface="Times New Roman"/>
                <a:cs typeface="Times New Roman"/>
              </a:rPr>
              <a:t>Регламенты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73930" y="5433338"/>
            <a:ext cx="3909695" cy="389255"/>
          </a:xfrm>
          <a:prstGeom prst="rect">
            <a:avLst/>
          </a:prstGeom>
          <a:ln w="18896">
            <a:solidFill>
              <a:srgbClr val="000000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marL="408305">
              <a:lnSpc>
                <a:spcPct val="100000"/>
              </a:lnSpc>
              <a:spcBef>
                <a:spcPts val="665"/>
              </a:spcBef>
            </a:pPr>
            <a:r>
              <a:rPr sz="1250" b="1" spc="-114" dirty="0">
                <a:latin typeface="Times New Roman"/>
                <a:cs typeface="Times New Roman"/>
              </a:rPr>
              <a:t>Р</a:t>
            </a:r>
            <a:r>
              <a:rPr sz="1250" b="1" spc="-80" dirty="0">
                <a:latin typeface="Times New Roman"/>
                <a:cs typeface="Times New Roman"/>
              </a:rPr>
              <a:t>ег</a:t>
            </a:r>
            <a:r>
              <a:rPr sz="1250" b="1" spc="-95" dirty="0">
                <a:latin typeface="Times New Roman"/>
                <a:cs typeface="Times New Roman"/>
              </a:rPr>
              <a:t>лам</a:t>
            </a:r>
            <a:r>
              <a:rPr sz="1250" b="1" spc="-85" dirty="0">
                <a:latin typeface="Times New Roman"/>
                <a:cs typeface="Times New Roman"/>
              </a:rPr>
              <a:t>е</a:t>
            </a:r>
            <a:r>
              <a:rPr sz="1250" b="1" spc="-90" dirty="0">
                <a:latin typeface="Times New Roman"/>
                <a:cs typeface="Times New Roman"/>
              </a:rPr>
              <a:t>нт</a:t>
            </a:r>
            <a:r>
              <a:rPr sz="1250" b="1" spc="-35" dirty="0">
                <a:latin typeface="Times New Roman"/>
                <a:cs typeface="Times New Roman"/>
              </a:rPr>
              <a:t> </a:t>
            </a:r>
            <a:r>
              <a:rPr sz="1250" b="1" spc="-90" dirty="0">
                <a:latin typeface="Times New Roman"/>
                <a:cs typeface="Times New Roman"/>
              </a:rPr>
              <a:t>в</a:t>
            </a:r>
            <a:r>
              <a:rPr sz="1250" b="1" spc="-80" dirty="0">
                <a:latin typeface="Times New Roman"/>
                <a:cs typeface="Times New Roman"/>
              </a:rPr>
              <a:t>е</a:t>
            </a:r>
            <a:r>
              <a:rPr sz="1250" b="1" spc="-85" dirty="0">
                <a:latin typeface="Times New Roman"/>
                <a:cs typeface="Times New Roman"/>
              </a:rPr>
              <a:t>д</a:t>
            </a:r>
            <a:r>
              <a:rPr sz="1250" b="1" spc="-80" dirty="0">
                <a:latin typeface="Times New Roman"/>
                <a:cs typeface="Times New Roman"/>
              </a:rPr>
              <a:t>е</a:t>
            </a:r>
            <a:r>
              <a:rPr sz="1250" b="1" spc="-95" dirty="0">
                <a:latin typeface="Times New Roman"/>
                <a:cs typeface="Times New Roman"/>
              </a:rPr>
              <a:t>ния</a:t>
            </a:r>
            <a:r>
              <a:rPr sz="1250" b="1" spc="-45" dirty="0">
                <a:latin typeface="Times New Roman"/>
                <a:cs typeface="Times New Roman"/>
              </a:rPr>
              <a:t> </a:t>
            </a:r>
            <a:r>
              <a:rPr sz="1250" b="1" spc="-125" dirty="0">
                <a:latin typeface="Times New Roman"/>
                <a:cs typeface="Times New Roman"/>
              </a:rPr>
              <a:t>А</a:t>
            </a:r>
            <a:r>
              <a:rPr sz="1250" b="1" spc="-90" dirty="0">
                <a:latin typeface="Times New Roman"/>
                <a:cs typeface="Times New Roman"/>
              </a:rPr>
              <a:t>рхи</a:t>
            </a:r>
            <a:r>
              <a:rPr sz="1250" b="1" spc="-95" dirty="0">
                <a:latin typeface="Times New Roman"/>
                <a:cs typeface="Times New Roman"/>
              </a:rPr>
              <a:t>в</a:t>
            </a:r>
            <a:r>
              <a:rPr sz="1250" b="1" spc="-85" dirty="0">
                <a:latin typeface="Times New Roman"/>
                <a:cs typeface="Times New Roman"/>
              </a:rPr>
              <a:t>а</a:t>
            </a:r>
            <a:r>
              <a:rPr sz="1250" b="1" spc="-45" dirty="0">
                <a:latin typeface="Times New Roman"/>
                <a:cs typeface="Times New Roman"/>
              </a:rPr>
              <a:t> </a:t>
            </a:r>
            <a:r>
              <a:rPr sz="1250" b="1" spc="-95" dirty="0">
                <a:latin typeface="Times New Roman"/>
                <a:cs typeface="Times New Roman"/>
              </a:rPr>
              <a:t>и</a:t>
            </a:r>
            <a:r>
              <a:rPr sz="1250" b="1" spc="-40" dirty="0">
                <a:latin typeface="Times New Roman"/>
                <a:cs typeface="Times New Roman"/>
              </a:rPr>
              <a:t> </a:t>
            </a:r>
            <a:r>
              <a:rPr sz="1250" b="1" spc="-114" dirty="0">
                <a:latin typeface="Times New Roman"/>
                <a:cs typeface="Times New Roman"/>
              </a:rPr>
              <a:t>Р</a:t>
            </a:r>
            <a:r>
              <a:rPr sz="1250" b="1" spc="-80" dirty="0">
                <a:latin typeface="Times New Roman"/>
                <a:cs typeface="Times New Roman"/>
              </a:rPr>
              <a:t>еес</a:t>
            </a:r>
            <a:r>
              <a:rPr sz="1250" b="1" spc="-75" dirty="0">
                <a:latin typeface="Times New Roman"/>
                <a:cs typeface="Times New Roman"/>
              </a:rPr>
              <a:t>т</a:t>
            </a:r>
            <a:r>
              <a:rPr sz="1250" b="1" spc="-85" dirty="0">
                <a:latin typeface="Times New Roman"/>
                <a:cs typeface="Times New Roman"/>
              </a:rPr>
              <a:t>ра</a:t>
            </a:r>
            <a:r>
              <a:rPr sz="1250" b="1" spc="-40" dirty="0">
                <a:latin typeface="Times New Roman"/>
                <a:cs typeface="Times New Roman"/>
              </a:rPr>
              <a:t> </a:t>
            </a:r>
            <a:r>
              <a:rPr sz="1250" b="1" spc="-90" dirty="0">
                <a:latin typeface="Times New Roman"/>
                <a:cs typeface="Times New Roman"/>
              </a:rPr>
              <a:t>про</a:t>
            </a:r>
            <a:r>
              <a:rPr sz="1250" b="1" spc="-80" dirty="0">
                <a:latin typeface="Times New Roman"/>
                <a:cs typeface="Times New Roman"/>
              </a:rPr>
              <a:t>е</a:t>
            </a:r>
            <a:r>
              <a:rPr sz="1250" b="1" spc="-95" dirty="0">
                <a:latin typeface="Times New Roman"/>
                <a:cs typeface="Times New Roman"/>
              </a:rPr>
              <a:t>к</a:t>
            </a:r>
            <a:r>
              <a:rPr sz="1250" b="1" spc="-75" dirty="0">
                <a:latin typeface="Times New Roman"/>
                <a:cs typeface="Times New Roman"/>
              </a:rPr>
              <a:t>т</a:t>
            </a:r>
            <a:r>
              <a:rPr sz="1250" b="1" spc="-85" dirty="0">
                <a:latin typeface="Times New Roman"/>
                <a:cs typeface="Times New Roman"/>
              </a:rPr>
              <a:t>ов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925555" y="1097582"/>
            <a:ext cx="3962400" cy="207645"/>
          </a:xfrm>
          <a:prstGeom prst="rect">
            <a:avLst/>
          </a:prstGeom>
          <a:ln w="1890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94640">
              <a:lnSpc>
                <a:spcPts val="1420"/>
              </a:lnSpc>
            </a:pPr>
            <a:r>
              <a:rPr sz="1250" b="1" spc="-120" dirty="0">
                <a:latin typeface="Times New Roman"/>
                <a:cs typeface="Times New Roman"/>
              </a:rPr>
              <a:t>Ме</a:t>
            </a:r>
            <a:r>
              <a:rPr sz="1250" b="1" spc="-75" dirty="0">
                <a:latin typeface="Times New Roman"/>
                <a:cs typeface="Times New Roman"/>
              </a:rPr>
              <a:t>т</a:t>
            </a:r>
            <a:r>
              <a:rPr sz="1250" b="1" spc="-90" dirty="0">
                <a:latin typeface="Times New Roman"/>
                <a:cs typeface="Times New Roman"/>
              </a:rPr>
              <a:t>одика</a:t>
            </a:r>
            <a:r>
              <a:rPr sz="1250" b="1" spc="-40" dirty="0">
                <a:latin typeface="Times New Roman"/>
                <a:cs typeface="Times New Roman"/>
              </a:rPr>
              <a:t> </a:t>
            </a:r>
            <a:r>
              <a:rPr sz="1250" b="1" spc="-90" dirty="0">
                <a:latin typeface="Times New Roman"/>
                <a:cs typeface="Times New Roman"/>
              </a:rPr>
              <a:t>оц</a:t>
            </a:r>
            <a:r>
              <a:rPr sz="1250" b="1" spc="-80" dirty="0">
                <a:latin typeface="Times New Roman"/>
                <a:cs typeface="Times New Roman"/>
              </a:rPr>
              <a:t>е</a:t>
            </a:r>
            <a:r>
              <a:rPr sz="1250" b="1" spc="-95" dirty="0">
                <a:latin typeface="Times New Roman"/>
                <a:cs typeface="Times New Roman"/>
              </a:rPr>
              <a:t>нки</a:t>
            </a:r>
            <a:r>
              <a:rPr sz="1250" b="1" spc="-40" dirty="0">
                <a:latin typeface="Times New Roman"/>
                <a:cs typeface="Times New Roman"/>
              </a:rPr>
              <a:t> </a:t>
            </a:r>
            <a:r>
              <a:rPr sz="1250" b="1" spc="-90" dirty="0">
                <a:latin typeface="Times New Roman"/>
                <a:cs typeface="Times New Roman"/>
              </a:rPr>
              <a:t>про</a:t>
            </a:r>
            <a:r>
              <a:rPr sz="1250" b="1" spc="-80" dirty="0">
                <a:latin typeface="Times New Roman"/>
                <a:cs typeface="Times New Roman"/>
              </a:rPr>
              <a:t>е</a:t>
            </a:r>
            <a:r>
              <a:rPr sz="1250" b="1" spc="-95" dirty="0">
                <a:latin typeface="Times New Roman"/>
                <a:cs typeface="Times New Roman"/>
              </a:rPr>
              <a:t>к</a:t>
            </a:r>
            <a:r>
              <a:rPr sz="1250" b="1" spc="-75" dirty="0">
                <a:latin typeface="Times New Roman"/>
                <a:cs typeface="Times New Roman"/>
              </a:rPr>
              <a:t>т</a:t>
            </a:r>
            <a:r>
              <a:rPr sz="1250" b="1" spc="-85" dirty="0">
                <a:latin typeface="Times New Roman"/>
                <a:cs typeface="Times New Roman"/>
              </a:rPr>
              <a:t>ов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925555" y="1393575"/>
            <a:ext cx="3962400" cy="267335"/>
          </a:xfrm>
          <a:prstGeom prst="rect">
            <a:avLst/>
          </a:prstGeom>
          <a:ln w="18906">
            <a:solidFill>
              <a:srgbClr val="000000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289560">
              <a:lnSpc>
                <a:spcPct val="100000"/>
              </a:lnSpc>
              <a:spcBef>
                <a:spcPts val="155"/>
              </a:spcBef>
            </a:pPr>
            <a:r>
              <a:rPr sz="1250" b="1" spc="-95" dirty="0">
                <a:latin typeface="Times New Roman"/>
                <a:cs typeface="Times New Roman"/>
              </a:rPr>
              <a:t>Методика</a:t>
            </a:r>
            <a:r>
              <a:rPr sz="1250" b="1" spc="-40" dirty="0">
                <a:latin typeface="Times New Roman"/>
                <a:cs typeface="Times New Roman"/>
              </a:rPr>
              <a:t> </a:t>
            </a:r>
            <a:r>
              <a:rPr sz="1250" b="1" spc="-90" dirty="0">
                <a:latin typeface="Times New Roman"/>
                <a:cs typeface="Times New Roman"/>
              </a:rPr>
              <a:t>оценки</a:t>
            </a:r>
            <a:r>
              <a:rPr sz="1250" b="1" spc="-35" dirty="0">
                <a:latin typeface="Times New Roman"/>
                <a:cs typeface="Times New Roman"/>
              </a:rPr>
              <a:t> </a:t>
            </a:r>
            <a:r>
              <a:rPr sz="1250" b="1" spc="-95" dirty="0">
                <a:latin typeface="Times New Roman"/>
                <a:cs typeface="Times New Roman"/>
              </a:rPr>
              <a:t>выполнения</a:t>
            </a:r>
            <a:r>
              <a:rPr sz="1250" b="1" spc="25" dirty="0">
                <a:latin typeface="Times New Roman"/>
                <a:cs typeface="Times New Roman"/>
              </a:rPr>
              <a:t> </a:t>
            </a:r>
            <a:r>
              <a:rPr sz="1250" b="1" spc="-90" dirty="0">
                <a:latin typeface="Times New Roman"/>
                <a:cs typeface="Times New Roman"/>
              </a:rPr>
              <a:t>работ</a:t>
            </a:r>
            <a:r>
              <a:rPr sz="1250" b="1" spc="-25" dirty="0">
                <a:latin typeface="Times New Roman"/>
                <a:cs typeface="Times New Roman"/>
              </a:rPr>
              <a:t> </a:t>
            </a:r>
            <a:r>
              <a:rPr sz="1250" b="1" spc="-90" dirty="0">
                <a:latin typeface="Times New Roman"/>
                <a:cs typeface="Times New Roman"/>
              </a:rPr>
              <a:t>по</a:t>
            </a:r>
            <a:r>
              <a:rPr sz="1250" b="1" spc="-40" dirty="0">
                <a:latin typeface="Times New Roman"/>
                <a:cs typeface="Times New Roman"/>
              </a:rPr>
              <a:t> </a:t>
            </a:r>
            <a:r>
              <a:rPr sz="1250" b="1" spc="-85" dirty="0">
                <a:latin typeface="Times New Roman"/>
                <a:cs typeface="Times New Roman"/>
              </a:rPr>
              <a:t>проекту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74003" y="3141128"/>
            <a:ext cx="3914140" cy="296545"/>
          </a:xfrm>
          <a:prstGeom prst="rect">
            <a:avLst/>
          </a:prstGeom>
          <a:ln w="18903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229870">
              <a:lnSpc>
                <a:spcPct val="100000"/>
              </a:lnSpc>
              <a:spcBef>
                <a:spcPts val="305"/>
              </a:spcBef>
            </a:pPr>
            <a:r>
              <a:rPr sz="1250" b="1" spc="-125" dirty="0">
                <a:latin typeface="Times New Roman"/>
                <a:cs typeface="Times New Roman"/>
              </a:rPr>
              <a:t>И</a:t>
            </a:r>
            <a:r>
              <a:rPr sz="1250" b="1" spc="-90" dirty="0">
                <a:latin typeface="Times New Roman"/>
                <a:cs typeface="Times New Roman"/>
              </a:rPr>
              <a:t>н</a:t>
            </a:r>
            <a:r>
              <a:rPr sz="1250" b="1" spc="-80" dirty="0">
                <a:latin typeface="Times New Roman"/>
                <a:cs typeface="Times New Roman"/>
              </a:rPr>
              <a:t>с</a:t>
            </a:r>
            <a:r>
              <a:rPr sz="1250" b="1" spc="-75" dirty="0">
                <a:latin typeface="Times New Roman"/>
                <a:cs typeface="Times New Roman"/>
              </a:rPr>
              <a:t>т</a:t>
            </a:r>
            <a:r>
              <a:rPr sz="1250" b="1" spc="-90" dirty="0">
                <a:latin typeface="Times New Roman"/>
                <a:cs typeface="Times New Roman"/>
              </a:rPr>
              <a:t>рукция</a:t>
            </a:r>
            <a:r>
              <a:rPr sz="1250" b="1" spc="-45" dirty="0">
                <a:latin typeface="Times New Roman"/>
                <a:cs typeface="Times New Roman"/>
              </a:rPr>
              <a:t> </a:t>
            </a:r>
            <a:r>
              <a:rPr sz="1250" b="1" spc="-85" dirty="0">
                <a:latin typeface="Times New Roman"/>
                <a:cs typeface="Times New Roman"/>
              </a:rPr>
              <a:t>ад</a:t>
            </a:r>
            <a:r>
              <a:rPr sz="1250" b="1" spc="-114" dirty="0">
                <a:latin typeface="Times New Roman"/>
                <a:cs typeface="Times New Roman"/>
              </a:rPr>
              <a:t>м</a:t>
            </a:r>
            <a:r>
              <a:rPr sz="1250" b="1" spc="-95" dirty="0">
                <a:latin typeface="Times New Roman"/>
                <a:cs typeface="Times New Roman"/>
              </a:rPr>
              <a:t>ини</a:t>
            </a:r>
            <a:r>
              <a:rPr sz="1250" b="1" spc="-80" dirty="0">
                <a:latin typeface="Times New Roman"/>
                <a:cs typeface="Times New Roman"/>
              </a:rPr>
              <a:t>с</a:t>
            </a:r>
            <a:r>
              <a:rPr sz="1250" b="1" spc="-75" dirty="0">
                <a:latin typeface="Times New Roman"/>
                <a:cs typeface="Times New Roman"/>
              </a:rPr>
              <a:t>т</a:t>
            </a:r>
            <a:r>
              <a:rPr sz="1250" b="1" spc="-85" dirty="0">
                <a:latin typeface="Times New Roman"/>
                <a:cs typeface="Times New Roman"/>
              </a:rPr>
              <a:t>ра</a:t>
            </a:r>
            <a:r>
              <a:rPr sz="1250" b="1" spc="-75" dirty="0">
                <a:latin typeface="Times New Roman"/>
                <a:cs typeface="Times New Roman"/>
              </a:rPr>
              <a:t>т</a:t>
            </a:r>
            <a:r>
              <a:rPr sz="1250" b="1" spc="-85" dirty="0">
                <a:latin typeface="Times New Roman"/>
                <a:cs typeface="Times New Roman"/>
              </a:rPr>
              <a:t>ора</a:t>
            </a:r>
            <a:r>
              <a:rPr sz="1250" b="1" spc="-40" dirty="0">
                <a:latin typeface="Times New Roman"/>
                <a:cs typeface="Times New Roman"/>
              </a:rPr>
              <a:t> </a:t>
            </a:r>
            <a:r>
              <a:rPr sz="1250" b="1" spc="-125" dirty="0">
                <a:latin typeface="Times New Roman"/>
                <a:cs typeface="Times New Roman"/>
              </a:rPr>
              <a:t>ИСУП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974003" y="2696882"/>
            <a:ext cx="3870960" cy="267335"/>
          </a:xfrm>
          <a:prstGeom prst="rect">
            <a:avLst/>
          </a:prstGeom>
          <a:ln w="18905">
            <a:solidFill>
              <a:srgbClr val="000000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250190">
              <a:lnSpc>
                <a:spcPct val="100000"/>
              </a:lnSpc>
              <a:spcBef>
                <a:spcPts val="155"/>
              </a:spcBef>
            </a:pPr>
            <a:r>
              <a:rPr sz="1250" b="1" spc="-125" dirty="0">
                <a:latin typeface="Times New Roman"/>
                <a:cs typeface="Times New Roman"/>
              </a:rPr>
              <a:t>И</a:t>
            </a:r>
            <a:r>
              <a:rPr sz="1250" b="1" spc="-90" dirty="0">
                <a:latin typeface="Times New Roman"/>
                <a:cs typeface="Times New Roman"/>
              </a:rPr>
              <a:t>н</a:t>
            </a:r>
            <a:r>
              <a:rPr sz="1250" b="1" spc="-80" dirty="0">
                <a:latin typeface="Times New Roman"/>
                <a:cs typeface="Times New Roman"/>
              </a:rPr>
              <a:t>с</a:t>
            </a:r>
            <a:r>
              <a:rPr sz="1250" b="1" spc="-75" dirty="0">
                <a:latin typeface="Times New Roman"/>
                <a:cs typeface="Times New Roman"/>
              </a:rPr>
              <a:t>т</a:t>
            </a:r>
            <a:r>
              <a:rPr sz="1250" b="1" spc="-90" dirty="0">
                <a:latin typeface="Times New Roman"/>
                <a:cs typeface="Times New Roman"/>
              </a:rPr>
              <a:t>рукция</a:t>
            </a:r>
            <a:r>
              <a:rPr sz="1250" b="1" dirty="0">
                <a:latin typeface="Times New Roman"/>
                <a:cs typeface="Times New Roman"/>
              </a:rPr>
              <a:t> </a:t>
            </a:r>
            <a:r>
              <a:rPr sz="1250" b="1" spc="-85" dirty="0">
                <a:latin typeface="Times New Roman"/>
                <a:cs typeface="Times New Roman"/>
              </a:rPr>
              <a:t> </a:t>
            </a:r>
            <a:r>
              <a:rPr sz="1250" b="1" spc="-90" dirty="0">
                <a:latin typeface="Times New Roman"/>
                <a:cs typeface="Times New Roman"/>
              </a:rPr>
              <a:t>пользова</a:t>
            </a:r>
            <a:r>
              <a:rPr sz="1250" b="1" spc="-75" dirty="0">
                <a:latin typeface="Times New Roman"/>
                <a:cs typeface="Times New Roman"/>
              </a:rPr>
              <a:t>т</a:t>
            </a:r>
            <a:r>
              <a:rPr sz="1250" b="1" spc="-90" dirty="0">
                <a:latin typeface="Times New Roman"/>
                <a:cs typeface="Times New Roman"/>
              </a:rPr>
              <a:t>еля</a:t>
            </a:r>
            <a:r>
              <a:rPr sz="1250" b="1" spc="-45" dirty="0">
                <a:latin typeface="Times New Roman"/>
                <a:cs typeface="Times New Roman"/>
              </a:rPr>
              <a:t> </a:t>
            </a:r>
            <a:r>
              <a:rPr sz="1250" b="1" spc="-125" dirty="0">
                <a:latin typeface="Times New Roman"/>
                <a:cs typeface="Times New Roman"/>
              </a:rPr>
              <a:t>ИС</a:t>
            </a:r>
            <a:r>
              <a:rPr sz="1250" b="1" spc="-130" dirty="0">
                <a:latin typeface="Times New Roman"/>
                <a:cs typeface="Times New Roman"/>
              </a:rPr>
              <a:t>У</a:t>
            </a:r>
            <a:r>
              <a:rPr sz="1250" b="1" spc="-125" dirty="0">
                <a:latin typeface="Times New Roman"/>
                <a:cs typeface="Times New Roman"/>
              </a:rPr>
              <a:t>П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9080203" y="3337488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9188"/>
                </a:moveTo>
                <a:lnTo>
                  <a:pt x="0" y="0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" name="object 61"/>
          <p:cNvGrpSpPr/>
          <p:nvPr/>
        </p:nvGrpSpPr>
        <p:grpSpPr>
          <a:xfrm>
            <a:off x="4824509" y="3386585"/>
            <a:ext cx="4260215" cy="173990"/>
            <a:chOff x="4824509" y="3386585"/>
            <a:chExt cx="4260215" cy="173990"/>
          </a:xfrm>
        </p:grpSpPr>
        <p:sp>
          <p:nvSpPr>
            <p:cNvPr id="62" name="object 62"/>
            <p:cNvSpPr/>
            <p:nvPr/>
          </p:nvSpPr>
          <p:spPr>
            <a:xfrm>
              <a:off x="4828661" y="3555784"/>
              <a:ext cx="4218940" cy="0"/>
            </a:xfrm>
            <a:custGeom>
              <a:avLst/>
              <a:gdLst/>
              <a:ahLst/>
              <a:cxnLst/>
              <a:rect l="l" t="t" r="r" b="b"/>
              <a:pathLst>
                <a:path w="4218940">
                  <a:moveTo>
                    <a:pt x="0" y="0"/>
                  </a:moveTo>
                  <a:lnTo>
                    <a:pt x="4218393" y="0"/>
                  </a:lnTo>
                </a:path>
              </a:pathLst>
            </a:custGeom>
            <a:ln w="945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828661" y="3386585"/>
              <a:ext cx="4251960" cy="169545"/>
            </a:xfrm>
            <a:custGeom>
              <a:avLst/>
              <a:gdLst/>
              <a:ahLst/>
              <a:cxnLst/>
              <a:rect l="l" t="t" r="r" b="b"/>
              <a:pathLst>
                <a:path w="4251959" h="169545">
                  <a:moveTo>
                    <a:pt x="4251542" y="158112"/>
                  </a:moveTo>
                  <a:lnTo>
                    <a:pt x="4251542" y="79056"/>
                  </a:lnTo>
                </a:path>
                <a:path w="4251959" h="169545">
                  <a:moveTo>
                    <a:pt x="0" y="0"/>
                  </a:moveTo>
                  <a:lnTo>
                    <a:pt x="0" y="79056"/>
                  </a:lnTo>
                </a:path>
                <a:path w="4251959" h="169545">
                  <a:moveTo>
                    <a:pt x="0" y="128021"/>
                  </a:moveTo>
                  <a:lnTo>
                    <a:pt x="0" y="169198"/>
                  </a:lnTo>
                </a:path>
              </a:pathLst>
            </a:custGeom>
            <a:ln w="88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9080203" y="3209204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9320"/>
                </a:moveTo>
                <a:lnTo>
                  <a:pt x="0" y="0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080203" y="3081051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9056"/>
                </a:moveTo>
                <a:lnTo>
                  <a:pt x="0" y="0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080203" y="2953030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9056"/>
                </a:moveTo>
                <a:lnTo>
                  <a:pt x="0" y="0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080203" y="2824876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9056"/>
                </a:moveTo>
                <a:lnTo>
                  <a:pt x="0" y="0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080203" y="2696855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9056"/>
                </a:moveTo>
                <a:lnTo>
                  <a:pt x="0" y="0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080203" y="2568702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9056"/>
                </a:moveTo>
                <a:lnTo>
                  <a:pt x="0" y="0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0" name="object 70"/>
          <p:cNvGrpSpPr/>
          <p:nvPr/>
        </p:nvGrpSpPr>
        <p:grpSpPr>
          <a:xfrm>
            <a:off x="4824498" y="2366399"/>
            <a:ext cx="4260850" cy="202565"/>
            <a:chOff x="4824498" y="2366399"/>
            <a:chExt cx="4260850" cy="202565"/>
          </a:xfrm>
        </p:grpSpPr>
        <p:sp>
          <p:nvSpPr>
            <p:cNvPr id="71" name="object 71"/>
            <p:cNvSpPr/>
            <p:nvPr/>
          </p:nvSpPr>
          <p:spPr>
            <a:xfrm>
              <a:off x="9029090" y="2371128"/>
              <a:ext cx="51435" cy="149225"/>
            </a:xfrm>
            <a:custGeom>
              <a:avLst/>
              <a:gdLst/>
              <a:ahLst/>
              <a:cxnLst/>
              <a:rect l="l" t="t" r="r" b="b"/>
              <a:pathLst>
                <a:path w="51434" h="149225">
                  <a:moveTo>
                    <a:pt x="51113" y="148609"/>
                  </a:moveTo>
                  <a:lnTo>
                    <a:pt x="51113" y="69553"/>
                  </a:lnTo>
                </a:path>
                <a:path w="51434" h="149225">
                  <a:moveTo>
                    <a:pt x="51113" y="20588"/>
                  </a:moveTo>
                  <a:lnTo>
                    <a:pt x="51113" y="0"/>
                  </a:lnTo>
                  <a:lnTo>
                    <a:pt x="0" y="0"/>
                  </a:lnTo>
                </a:path>
              </a:pathLst>
            </a:custGeom>
            <a:ln w="88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879890" y="2371128"/>
              <a:ext cx="4106545" cy="0"/>
            </a:xfrm>
            <a:custGeom>
              <a:avLst/>
              <a:gdLst/>
              <a:ahLst/>
              <a:cxnLst/>
              <a:rect l="l" t="t" r="r" b="b"/>
              <a:pathLst>
                <a:path w="4106545">
                  <a:moveTo>
                    <a:pt x="0" y="0"/>
                  </a:moveTo>
                  <a:lnTo>
                    <a:pt x="4106200" y="0"/>
                  </a:lnTo>
                </a:path>
              </a:pathLst>
            </a:custGeom>
            <a:ln w="945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828661" y="2371128"/>
              <a:ext cx="8890" cy="198120"/>
            </a:xfrm>
            <a:custGeom>
              <a:avLst/>
              <a:gdLst/>
              <a:ahLst/>
              <a:cxnLst/>
              <a:rect l="l" t="t" r="r" b="b"/>
              <a:pathLst>
                <a:path w="8889" h="198119">
                  <a:moveTo>
                    <a:pt x="8344" y="0"/>
                  </a:moveTo>
                  <a:lnTo>
                    <a:pt x="0" y="0"/>
                  </a:lnTo>
                  <a:lnTo>
                    <a:pt x="0" y="69553"/>
                  </a:lnTo>
                </a:path>
                <a:path w="8889" h="198119">
                  <a:moveTo>
                    <a:pt x="0" y="118518"/>
                  </a:moveTo>
                  <a:lnTo>
                    <a:pt x="0" y="197574"/>
                  </a:lnTo>
                </a:path>
              </a:pathLst>
            </a:custGeom>
            <a:ln w="88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/>
          <p:nvPr/>
        </p:nvSpPr>
        <p:spPr>
          <a:xfrm>
            <a:off x="4828661" y="2617799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056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828661" y="2745820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056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828661" y="2873973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056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828661" y="3001994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056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828661" y="3130147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056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828661" y="3258432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056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5035017" y="2398391"/>
            <a:ext cx="2081530" cy="2146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50" i="1" spc="-105" dirty="0">
                <a:latin typeface="Times New Roman"/>
                <a:cs typeface="Times New Roman"/>
              </a:rPr>
              <a:t>Инст</a:t>
            </a:r>
            <a:r>
              <a:rPr sz="1250" i="1" spc="-85" dirty="0">
                <a:latin typeface="Times New Roman"/>
                <a:cs typeface="Times New Roman"/>
              </a:rPr>
              <a:t>р</a:t>
            </a:r>
            <a:r>
              <a:rPr sz="1250" i="1" spc="-80" dirty="0">
                <a:latin typeface="Times New Roman"/>
                <a:cs typeface="Times New Roman"/>
              </a:rPr>
              <a:t>укции</a:t>
            </a:r>
            <a:r>
              <a:rPr sz="1250" i="1" spc="-40" dirty="0">
                <a:latin typeface="Times New Roman"/>
                <a:cs typeface="Times New Roman"/>
              </a:rPr>
              <a:t> </a:t>
            </a:r>
            <a:r>
              <a:rPr sz="1250" i="1" spc="-85" dirty="0">
                <a:latin typeface="Times New Roman"/>
                <a:cs typeface="Times New Roman"/>
              </a:rPr>
              <a:t>по</a:t>
            </a:r>
            <a:r>
              <a:rPr sz="1250" i="1" spc="-40" dirty="0">
                <a:latin typeface="Times New Roman"/>
                <a:cs typeface="Times New Roman"/>
              </a:rPr>
              <a:t> </a:t>
            </a:r>
            <a:r>
              <a:rPr sz="1250" i="1" spc="-80" dirty="0">
                <a:latin typeface="Times New Roman"/>
                <a:cs typeface="Times New Roman"/>
              </a:rPr>
              <a:t>испол</a:t>
            </a:r>
            <a:r>
              <a:rPr sz="1250" i="1" spc="-70" dirty="0">
                <a:latin typeface="Times New Roman"/>
                <a:cs typeface="Times New Roman"/>
              </a:rPr>
              <a:t>ь</a:t>
            </a:r>
            <a:r>
              <a:rPr sz="1250" i="1" spc="-80" dirty="0">
                <a:latin typeface="Times New Roman"/>
                <a:cs typeface="Times New Roman"/>
              </a:rPr>
              <a:t>зов</a:t>
            </a:r>
            <a:r>
              <a:rPr sz="1250" i="1" spc="-90" dirty="0">
                <a:latin typeface="Times New Roman"/>
                <a:cs typeface="Times New Roman"/>
              </a:rPr>
              <a:t>анию</a:t>
            </a:r>
            <a:r>
              <a:rPr sz="1250" i="1" spc="-40" dirty="0">
                <a:latin typeface="Times New Roman"/>
                <a:cs typeface="Times New Roman"/>
              </a:rPr>
              <a:t> </a:t>
            </a:r>
            <a:r>
              <a:rPr sz="1250" i="1" spc="-125" dirty="0">
                <a:latin typeface="Times New Roman"/>
                <a:cs typeface="Times New Roman"/>
              </a:rPr>
              <a:t>ПО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925555" y="1749394"/>
            <a:ext cx="3962400" cy="267335"/>
          </a:xfrm>
          <a:prstGeom prst="rect">
            <a:avLst/>
          </a:prstGeom>
          <a:ln w="18906">
            <a:solidFill>
              <a:srgbClr val="00000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145"/>
              </a:spcBef>
            </a:pPr>
            <a:r>
              <a:rPr sz="1250" b="1" spc="-120" dirty="0">
                <a:latin typeface="Times New Roman"/>
                <a:cs typeface="Times New Roman"/>
              </a:rPr>
              <a:t>Ме</a:t>
            </a:r>
            <a:r>
              <a:rPr sz="1250" b="1" spc="-75" dirty="0">
                <a:latin typeface="Times New Roman"/>
                <a:cs typeface="Times New Roman"/>
              </a:rPr>
              <a:t>т</a:t>
            </a:r>
            <a:r>
              <a:rPr sz="1250" b="1" spc="-90" dirty="0">
                <a:latin typeface="Times New Roman"/>
                <a:cs typeface="Times New Roman"/>
              </a:rPr>
              <a:t>одика</a:t>
            </a:r>
            <a:r>
              <a:rPr sz="1250" b="1" spc="-40" dirty="0">
                <a:latin typeface="Times New Roman"/>
                <a:cs typeface="Times New Roman"/>
              </a:rPr>
              <a:t> </a:t>
            </a:r>
            <a:r>
              <a:rPr sz="1250" b="1" spc="-100" dirty="0">
                <a:latin typeface="Times New Roman"/>
                <a:cs typeface="Times New Roman"/>
              </a:rPr>
              <a:t>мо</a:t>
            </a:r>
            <a:r>
              <a:rPr sz="1250" b="1" spc="-75" dirty="0">
                <a:latin typeface="Times New Roman"/>
                <a:cs typeface="Times New Roman"/>
              </a:rPr>
              <a:t>т</a:t>
            </a:r>
            <a:r>
              <a:rPr sz="1250" b="1" spc="-90" dirty="0">
                <a:latin typeface="Times New Roman"/>
                <a:cs typeface="Times New Roman"/>
              </a:rPr>
              <a:t>ивации</a:t>
            </a:r>
            <a:r>
              <a:rPr sz="1250" b="1" spc="-40" dirty="0">
                <a:latin typeface="Times New Roman"/>
                <a:cs typeface="Times New Roman"/>
              </a:rPr>
              <a:t> </a:t>
            </a:r>
            <a:r>
              <a:rPr sz="1250" b="1" spc="-85" dirty="0">
                <a:latin typeface="Times New Roman"/>
                <a:cs typeface="Times New Roman"/>
              </a:rPr>
              <a:t>у</a:t>
            </a:r>
            <a:r>
              <a:rPr sz="1250" b="1" spc="-100" dirty="0">
                <a:latin typeface="Times New Roman"/>
                <a:cs typeface="Times New Roman"/>
              </a:rPr>
              <a:t>ч</a:t>
            </a:r>
            <a:r>
              <a:rPr sz="1250" b="1" spc="-85" dirty="0">
                <a:latin typeface="Times New Roman"/>
                <a:cs typeface="Times New Roman"/>
              </a:rPr>
              <a:t>а</a:t>
            </a:r>
            <a:r>
              <a:rPr sz="1250" b="1" spc="-80" dirty="0">
                <a:latin typeface="Times New Roman"/>
                <a:cs typeface="Times New Roman"/>
              </a:rPr>
              <a:t>с</a:t>
            </a:r>
            <a:r>
              <a:rPr sz="1250" b="1" spc="-75" dirty="0">
                <a:latin typeface="Times New Roman"/>
                <a:cs typeface="Times New Roman"/>
              </a:rPr>
              <a:t>т</a:t>
            </a:r>
            <a:r>
              <a:rPr sz="1250" b="1" spc="-90" dirty="0">
                <a:latin typeface="Times New Roman"/>
                <a:cs typeface="Times New Roman"/>
              </a:rPr>
              <a:t>ников</a:t>
            </a:r>
            <a:r>
              <a:rPr sz="1250" b="1" spc="-40" dirty="0">
                <a:latin typeface="Times New Roman"/>
                <a:cs typeface="Times New Roman"/>
              </a:rPr>
              <a:t> </a:t>
            </a:r>
            <a:r>
              <a:rPr sz="1250" b="1" spc="-90" dirty="0">
                <a:latin typeface="Times New Roman"/>
                <a:cs typeface="Times New Roman"/>
              </a:rPr>
              <a:t>про</a:t>
            </a:r>
            <a:r>
              <a:rPr sz="1250" b="1" spc="-80" dirty="0">
                <a:latin typeface="Times New Roman"/>
                <a:cs typeface="Times New Roman"/>
              </a:rPr>
              <a:t>е</a:t>
            </a:r>
            <a:r>
              <a:rPr sz="1250" b="1" spc="-95" dirty="0">
                <a:latin typeface="Times New Roman"/>
                <a:cs typeface="Times New Roman"/>
              </a:rPr>
              <a:t>к</a:t>
            </a:r>
            <a:r>
              <a:rPr sz="1250" b="1" spc="-75" dirty="0">
                <a:latin typeface="Times New Roman"/>
                <a:cs typeface="Times New Roman"/>
              </a:rPr>
              <a:t>т</a:t>
            </a:r>
            <a:r>
              <a:rPr sz="1250" b="1" spc="-85" dirty="0">
                <a:latin typeface="Times New Roman"/>
                <a:cs typeface="Times New Roman"/>
              </a:rPr>
              <a:t>а</a:t>
            </a:r>
            <a:endParaRPr sz="1250">
              <a:latin typeface="Times New Roman"/>
              <a:cs typeface="Times New Roman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824509" y="2052923"/>
            <a:ext cx="4260215" cy="204470"/>
            <a:chOff x="4824509" y="2052923"/>
            <a:chExt cx="4260215" cy="204470"/>
          </a:xfrm>
        </p:grpSpPr>
        <p:sp>
          <p:nvSpPr>
            <p:cNvPr id="83" name="object 83"/>
            <p:cNvSpPr/>
            <p:nvPr/>
          </p:nvSpPr>
          <p:spPr>
            <a:xfrm>
              <a:off x="4828661" y="2252213"/>
              <a:ext cx="4218940" cy="0"/>
            </a:xfrm>
            <a:custGeom>
              <a:avLst/>
              <a:gdLst/>
              <a:ahLst/>
              <a:cxnLst/>
              <a:rect l="l" t="t" r="r" b="b"/>
              <a:pathLst>
                <a:path w="4218940">
                  <a:moveTo>
                    <a:pt x="0" y="0"/>
                  </a:moveTo>
                  <a:lnTo>
                    <a:pt x="4218393" y="0"/>
                  </a:lnTo>
                </a:path>
              </a:pathLst>
            </a:custGeom>
            <a:ln w="945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828661" y="2052923"/>
              <a:ext cx="4251960" cy="199390"/>
            </a:xfrm>
            <a:custGeom>
              <a:avLst/>
              <a:gdLst/>
              <a:ahLst/>
              <a:cxnLst/>
              <a:rect l="l" t="t" r="r" b="b"/>
              <a:pathLst>
                <a:path w="4251959" h="199389">
                  <a:moveTo>
                    <a:pt x="4251542" y="188204"/>
                  </a:moveTo>
                  <a:lnTo>
                    <a:pt x="4251542" y="109147"/>
                  </a:lnTo>
                </a:path>
                <a:path w="4251959" h="199389">
                  <a:moveTo>
                    <a:pt x="0" y="0"/>
                  </a:moveTo>
                  <a:lnTo>
                    <a:pt x="0" y="79056"/>
                  </a:lnTo>
                </a:path>
                <a:path w="4251959" h="199389">
                  <a:moveTo>
                    <a:pt x="0" y="128153"/>
                  </a:moveTo>
                  <a:lnTo>
                    <a:pt x="0" y="199290"/>
                  </a:lnTo>
                </a:path>
              </a:pathLst>
            </a:custGeom>
            <a:ln w="88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/>
          <p:nvPr/>
        </p:nvSpPr>
        <p:spPr>
          <a:xfrm>
            <a:off x="9080203" y="2033918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9056"/>
                </a:moveTo>
                <a:lnTo>
                  <a:pt x="0" y="0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080203" y="1905897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9056"/>
                </a:moveTo>
                <a:lnTo>
                  <a:pt x="0" y="0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080203" y="1777875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9056"/>
                </a:moveTo>
                <a:lnTo>
                  <a:pt x="0" y="0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080203" y="1649722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9056"/>
                </a:moveTo>
                <a:lnTo>
                  <a:pt x="0" y="0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080203" y="1521701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9056"/>
                </a:moveTo>
                <a:lnTo>
                  <a:pt x="0" y="0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080203" y="1393548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9056"/>
                </a:moveTo>
                <a:lnTo>
                  <a:pt x="0" y="0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080203" y="1265131"/>
            <a:ext cx="0" cy="80010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79452"/>
                </a:moveTo>
                <a:lnTo>
                  <a:pt x="0" y="0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080203" y="1137110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9056"/>
                </a:moveTo>
                <a:lnTo>
                  <a:pt x="0" y="0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080203" y="1008957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9056"/>
                </a:moveTo>
                <a:lnTo>
                  <a:pt x="0" y="0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4" name="object 94"/>
          <p:cNvGrpSpPr/>
          <p:nvPr/>
        </p:nvGrpSpPr>
        <p:grpSpPr>
          <a:xfrm>
            <a:off x="4824509" y="855619"/>
            <a:ext cx="4260215" cy="123825"/>
            <a:chOff x="4824509" y="855619"/>
            <a:chExt cx="4260215" cy="123825"/>
          </a:xfrm>
        </p:grpSpPr>
        <p:sp>
          <p:nvSpPr>
            <p:cNvPr id="95" name="object 95"/>
            <p:cNvSpPr/>
            <p:nvPr/>
          </p:nvSpPr>
          <p:spPr>
            <a:xfrm>
              <a:off x="9080203" y="880936"/>
              <a:ext cx="0" cy="79375"/>
            </a:xfrm>
            <a:custGeom>
              <a:avLst/>
              <a:gdLst/>
              <a:ahLst/>
              <a:cxnLst/>
              <a:rect l="l" t="t" r="r" b="b"/>
              <a:pathLst>
                <a:path h="79375">
                  <a:moveTo>
                    <a:pt x="0" y="79056"/>
                  </a:moveTo>
                  <a:lnTo>
                    <a:pt x="0" y="0"/>
                  </a:lnTo>
                </a:path>
              </a:pathLst>
            </a:custGeom>
            <a:ln w="8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837006" y="860347"/>
              <a:ext cx="4218305" cy="0"/>
            </a:xfrm>
            <a:custGeom>
              <a:avLst/>
              <a:gdLst/>
              <a:ahLst/>
              <a:cxnLst/>
              <a:rect l="l" t="t" r="r" b="b"/>
              <a:pathLst>
                <a:path w="4218305">
                  <a:moveTo>
                    <a:pt x="0" y="0"/>
                  </a:moveTo>
                  <a:lnTo>
                    <a:pt x="4218278" y="0"/>
                  </a:lnTo>
                </a:path>
              </a:pathLst>
            </a:custGeom>
            <a:ln w="945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828661" y="899942"/>
              <a:ext cx="0" cy="79375"/>
            </a:xfrm>
            <a:custGeom>
              <a:avLst/>
              <a:gdLst/>
              <a:ahLst/>
              <a:cxnLst/>
              <a:rect l="l" t="t" r="r" b="b"/>
              <a:pathLst>
                <a:path h="79375">
                  <a:moveTo>
                    <a:pt x="0" y="0"/>
                  </a:moveTo>
                  <a:lnTo>
                    <a:pt x="0" y="79056"/>
                  </a:lnTo>
                </a:path>
              </a:pathLst>
            </a:custGeom>
            <a:ln w="8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/>
          <p:nvPr/>
        </p:nvSpPr>
        <p:spPr>
          <a:xfrm>
            <a:off x="4828661" y="1027963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056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828661" y="1156116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056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828661" y="1284137"/>
            <a:ext cx="0" cy="80010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79452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828661" y="1412554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056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828661" y="1540575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056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828661" y="1668728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056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828661" y="1796749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056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828661" y="1924902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056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4934993" y="878241"/>
            <a:ext cx="643890" cy="2146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50" i="1" spc="-100" dirty="0">
                <a:latin typeface="Times New Roman"/>
                <a:cs typeface="Times New Roman"/>
              </a:rPr>
              <a:t>Методи</a:t>
            </a:r>
            <a:r>
              <a:rPr sz="1250" i="1" spc="-80" dirty="0">
                <a:latin typeface="Times New Roman"/>
                <a:cs typeface="Times New Roman"/>
              </a:rPr>
              <a:t>ки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>
            <a:spLocks noGrp="1"/>
          </p:cNvSpPr>
          <p:nvPr>
            <p:ph type="title"/>
          </p:nvPr>
        </p:nvSpPr>
        <p:spPr>
          <a:xfrm>
            <a:off x="1354582" y="210438"/>
            <a:ext cx="64738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Нормативно</a:t>
            </a:r>
            <a:r>
              <a:rPr b="1" spc="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1F487C"/>
                </a:solidFill>
                <a:latin typeface="Times New Roman"/>
                <a:cs typeface="Times New Roman"/>
              </a:rPr>
              <a:t>–</a:t>
            </a:r>
            <a:r>
              <a:rPr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методические</a:t>
            </a:r>
            <a:r>
              <a:rPr b="1" spc="2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документы</a:t>
            </a:r>
          </a:p>
        </p:txBody>
      </p:sp>
      <p:grpSp>
        <p:nvGrpSpPr>
          <p:cNvPr id="108" name="object 108"/>
          <p:cNvGrpSpPr/>
          <p:nvPr/>
        </p:nvGrpSpPr>
        <p:grpSpPr>
          <a:xfrm>
            <a:off x="7069835" y="6088379"/>
            <a:ext cx="643255" cy="558165"/>
            <a:chOff x="7069835" y="6088379"/>
            <a:chExt cx="643255" cy="558165"/>
          </a:xfrm>
        </p:grpSpPr>
        <p:sp>
          <p:nvSpPr>
            <p:cNvPr id="109" name="object 109"/>
            <p:cNvSpPr/>
            <p:nvPr/>
          </p:nvSpPr>
          <p:spPr>
            <a:xfrm>
              <a:off x="7074407" y="6092951"/>
              <a:ext cx="634365" cy="548640"/>
            </a:xfrm>
            <a:custGeom>
              <a:avLst/>
              <a:gdLst/>
              <a:ahLst/>
              <a:cxnLst/>
              <a:rect l="l" t="t" r="r" b="b"/>
              <a:pathLst>
                <a:path w="634365" h="548640">
                  <a:moveTo>
                    <a:pt x="316992" y="0"/>
                  </a:moveTo>
                  <a:lnTo>
                    <a:pt x="242189" y="209562"/>
                  </a:lnTo>
                  <a:lnTo>
                    <a:pt x="0" y="209562"/>
                  </a:lnTo>
                  <a:lnTo>
                    <a:pt x="195961" y="339077"/>
                  </a:lnTo>
                  <a:lnTo>
                    <a:pt x="121031" y="548640"/>
                  </a:lnTo>
                  <a:lnTo>
                    <a:pt x="316992" y="419125"/>
                  </a:lnTo>
                  <a:lnTo>
                    <a:pt x="512952" y="548640"/>
                  </a:lnTo>
                  <a:lnTo>
                    <a:pt x="438023" y="339077"/>
                  </a:lnTo>
                  <a:lnTo>
                    <a:pt x="633984" y="209562"/>
                  </a:lnTo>
                  <a:lnTo>
                    <a:pt x="391795" y="209562"/>
                  </a:lnTo>
                  <a:lnTo>
                    <a:pt x="316992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074407" y="6092951"/>
              <a:ext cx="634365" cy="548640"/>
            </a:xfrm>
            <a:custGeom>
              <a:avLst/>
              <a:gdLst/>
              <a:ahLst/>
              <a:cxnLst/>
              <a:rect l="l" t="t" r="r" b="b"/>
              <a:pathLst>
                <a:path w="634365" h="548640">
                  <a:moveTo>
                    <a:pt x="0" y="209562"/>
                  </a:moveTo>
                  <a:lnTo>
                    <a:pt x="242189" y="209562"/>
                  </a:lnTo>
                  <a:lnTo>
                    <a:pt x="316992" y="0"/>
                  </a:lnTo>
                  <a:lnTo>
                    <a:pt x="391795" y="209562"/>
                  </a:lnTo>
                  <a:lnTo>
                    <a:pt x="633984" y="209562"/>
                  </a:lnTo>
                  <a:lnTo>
                    <a:pt x="438023" y="339077"/>
                  </a:lnTo>
                  <a:lnTo>
                    <a:pt x="512952" y="548640"/>
                  </a:lnTo>
                  <a:lnTo>
                    <a:pt x="316992" y="419125"/>
                  </a:lnTo>
                  <a:lnTo>
                    <a:pt x="121031" y="548640"/>
                  </a:lnTo>
                  <a:lnTo>
                    <a:pt x="195961" y="339077"/>
                  </a:lnTo>
                  <a:lnTo>
                    <a:pt x="0" y="20956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8889" y="1917268"/>
            <a:ext cx="5368290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7765" marR="5080" indent="-1155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6FC0"/>
                </a:solidFill>
                <a:latin typeface="Arial Black"/>
                <a:cs typeface="Arial Black"/>
              </a:rPr>
              <a:t>Проект</a:t>
            </a:r>
            <a:r>
              <a:rPr sz="4000" spc="-25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4000" spc="-5" dirty="0">
                <a:solidFill>
                  <a:srgbClr val="006FC0"/>
                </a:solidFill>
                <a:latin typeface="Arial Black"/>
                <a:cs typeface="Arial Black"/>
              </a:rPr>
              <a:t>как</a:t>
            </a:r>
            <a:r>
              <a:rPr sz="4000" spc="-50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4000" spc="-5" dirty="0">
                <a:solidFill>
                  <a:srgbClr val="006FC0"/>
                </a:solidFill>
                <a:latin typeface="Arial Black"/>
                <a:cs typeface="Arial Black"/>
              </a:rPr>
              <a:t>объект </a:t>
            </a:r>
            <a:r>
              <a:rPr sz="4000" spc="-1320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4000" spc="-5" dirty="0">
                <a:solidFill>
                  <a:srgbClr val="006FC0"/>
                </a:solidFill>
                <a:latin typeface="Arial Black"/>
                <a:cs typeface="Arial Black"/>
              </a:rPr>
              <a:t>управления</a:t>
            </a:r>
            <a:endParaRPr sz="4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2133" y="97612"/>
            <a:ext cx="4462780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59180" marR="5080" indent="-1047115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Calibri"/>
                <a:cs typeface="Calibri"/>
              </a:rPr>
              <a:t>История</a:t>
            </a:r>
            <a:r>
              <a:rPr sz="4000" spc="-6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управления </a:t>
            </a:r>
            <a:r>
              <a:rPr sz="4000" spc="-89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проектами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45462"/>
            <a:ext cx="7952740" cy="3965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2500" spc="-15" dirty="0">
                <a:latin typeface="Calibri"/>
                <a:cs typeface="Calibri"/>
              </a:rPr>
              <a:t>До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60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–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х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годов</a:t>
            </a:r>
            <a:endParaRPr sz="2500">
              <a:latin typeface="Calibri"/>
              <a:cs typeface="Calibri"/>
            </a:endParaRPr>
          </a:p>
          <a:p>
            <a:pPr marL="756285" marR="715010" lvl="1" indent="-287020">
              <a:lnSpc>
                <a:spcPts val="2110"/>
              </a:lnSpc>
              <a:spcBef>
                <a:spcPts val="525"/>
              </a:spcBef>
              <a:buFont typeface="Microsoft Sans Serif"/>
              <a:buChar char="–"/>
              <a:tabLst>
                <a:tab pos="756285" algn="l"/>
                <a:tab pos="756920" algn="l"/>
              </a:tabLst>
            </a:pPr>
            <a:r>
              <a:rPr sz="2200" spc="-15" dirty="0">
                <a:latin typeface="Calibri"/>
                <a:cs typeface="Calibri"/>
              </a:rPr>
              <a:t>Строительные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проекты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комплексные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национальные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оборонные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программы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2500" spc="-10" dirty="0">
                <a:latin typeface="Calibri"/>
                <a:cs typeface="Calibri"/>
              </a:rPr>
              <a:t>1960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–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1985</a:t>
            </a:r>
            <a:endParaRPr sz="2500">
              <a:latin typeface="Calibri"/>
              <a:cs typeface="Calibri"/>
            </a:endParaRPr>
          </a:p>
          <a:p>
            <a:pPr marL="756285" marR="279400" lvl="1" indent="-287020">
              <a:lnSpc>
                <a:spcPct val="80000"/>
              </a:lnSpc>
              <a:spcBef>
                <a:spcPts val="545"/>
              </a:spcBef>
              <a:buFont typeface="Microsoft Sans Serif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Calibri"/>
                <a:cs typeface="Calibri"/>
              </a:rPr>
              <a:t>Эра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традиционного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управления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проектами,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менеджеры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–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бывшие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инженеры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-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технологи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ts val="2990"/>
              </a:lnSpc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2500" spc="-10" dirty="0">
                <a:latin typeface="Calibri"/>
                <a:cs typeface="Calibri"/>
              </a:rPr>
              <a:t>1985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–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1995</a:t>
            </a:r>
            <a:endParaRPr sz="2500">
              <a:latin typeface="Calibri"/>
              <a:cs typeface="Calibri"/>
            </a:endParaRPr>
          </a:p>
          <a:p>
            <a:pPr marL="756285" lvl="1" indent="-287020">
              <a:lnSpc>
                <a:spcPts val="2375"/>
              </a:lnSpc>
              <a:spcBef>
                <a:spcPts val="10"/>
              </a:spcBef>
              <a:buFont typeface="Microsoft Sans Serif"/>
              <a:buChar char="–"/>
              <a:tabLst>
                <a:tab pos="756285" algn="l"/>
                <a:tab pos="756920" algn="l"/>
              </a:tabLst>
            </a:pPr>
            <a:r>
              <a:rPr sz="2200" spc="-10" dirty="0">
                <a:latin typeface="Calibri"/>
                <a:cs typeface="Calibri"/>
              </a:rPr>
              <a:t>Возрождение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управления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проектами,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других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отраслях</a:t>
            </a:r>
            <a:endParaRPr sz="2200">
              <a:latin typeface="Calibri"/>
              <a:cs typeface="Calibri"/>
            </a:endParaRPr>
          </a:p>
          <a:p>
            <a:pPr marL="756285">
              <a:lnSpc>
                <a:spcPts val="2370"/>
              </a:lnSpc>
            </a:pPr>
            <a:r>
              <a:rPr sz="2200" spc="-20" dirty="0">
                <a:latin typeface="Calibri"/>
                <a:cs typeface="Calibri"/>
              </a:rPr>
              <a:t>мультидисциплинарные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команды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ts val="2995"/>
              </a:lnSpc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2500" spc="-5" dirty="0">
                <a:latin typeface="Calibri"/>
                <a:cs typeface="Calibri"/>
              </a:rPr>
              <a:t>После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1995</a:t>
            </a:r>
            <a:endParaRPr sz="2500">
              <a:latin typeface="Calibri"/>
              <a:cs typeface="Calibri"/>
            </a:endParaRPr>
          </a:p>
          <a:p>
            <a:pPr marL="756285" lvl="1" indent="-287020">
              <a:lnSpc>
                <a:spcPts val="2375"/>
              </a:lnSpc>
              <a:spcBef>
                <a:spcPts val="15"/>
              </a:spcBef>
              <a:buFont typeface="Microsoft Sans Serif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Calibri"/>
                <a:cs typeface="Calibri"/>
              </a:rPr>
              <a:t>Современное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управление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проектами,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новые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инструменты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  <a:p>
            <a:pPr marL="756285">
              <a:lnSpc>
                <a:spcPts val="2375"/>
              </a:lnSpc>
            </a:pPr>
            <a:r>
              <a:rPr sz="2200" spc="-20" dirty="0">
                <a:latin typeface="Calibri"/>
                <a:cs typeface="Calibri"/>
              </a:rPr>
              <a:t>методологии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управления,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Менеджер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проекта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9728" y="861187"/>
            <a:ext cx="7399655" cy="565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84810">
              <a:lnSpc>
                <a:spcPct val="100000"/>
              </a:lnSpc>
              <a:spcBef>
                <a:spcPts val="105"/>
              </a:spcBef>
            </a:pPr>
            <a:r>
              <a:rPr sz="2000" i="1" spc="-25" dirty="0">
                <a:latin typeface="Times New Roman"/>
                <a:cs typeface="Times New Roman"/>
              </a:rPr>
              <a:t>“</a:t>
            </a:r>
            <a:r>
              <a:rPr sz="2000" spc="-25" dirty="0">
                <a:latin typeface="Times New Roman"/>
                <a:cs typeface="Times New Roman"/>
              </a:rPr>
              <a:t>Уникальный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процесс,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состоящий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из</a:t>
            </a:r>
            <a:r>
              <a:rPr sz="2000" dirty="0">
                <a:latin typeface="Times New Roman"/>
                <a:cs typeface="Times New Roman"/>
              </a:rPr>
              <a:t> набора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взаимоувязанных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контролируемых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работ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5" dirty="0">
                <a:latin typeface="Times New Roman"/>
                <a:cs typeface="Times New Roman"/>
              </a:rPr>
              <a:t> датами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начала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окончания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marL="12700" marR="628015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предпринятый, чтобы </a:t>
            </a:r>
            <a:r>
              <a:rPr sz="2000" spc="5" dirty="0">
                <a:latin typeface="Times New Roman"/>
                <a:cs typeface="Times New Roman"/>
              </a:rPr>
              <a:t>достичь </a:t>
            </a:r>
            <a:r>
              <a:rPr sz="2000" spc="-5" dirty="0">
                <a:latin typeface="Times New Roman"/>
                <a:cs typeface="Times New Roman"/>
              </a:rPr>
              <a:t>цели </a:t>
            </a:r>
            <a:r>
              <a:rPr sz="2000" dirty="0">
                <a:latin typeface="Times New Roman"/>
                <a:cs typeface="Times New Roman"/>
              </a:rPr>
              <a:t>соответствии </a:t>
            </a:r>
            <a:r>
              <a:rPr sz="2000" spc="-10" dirty="0">
                <a:latin typeface="Times New Roman"/>
                <a:cs typeface="Times New Roman"/>
              </a:rPr>
              <a:t>конкретным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требованиям, </a:t>
            </a:r>
            <a:r>
              <a:rPr sz="2000" spc="-15" dirty="0">
                <a:latin typeface="Times New Roman"/>
                <a:cs typeface="Times New Roman"/>
              </a:rPr>
              <a:t>включая </a:t>
            </a:r>
            <a:r>
              <a:rPr sz="2000" dirty="0">
                <a:latin typeface="Times New Roman"/>
                <a:cs typeface="Times New Roman"/>
              </a:rPr>
              <a:t>ограничения </a:t>
            </a:r>
            <a:r>
              <a:rPr sz="2000" spc="-5" dirty="0">
                <a:latin typeface="Times New Roman"/>
                <a:cs typeface="Times New Roman"/>
              </a:rPr>
              <a:t>по </a:t>
            </a:r>
            <a:r>
              <a:rPr sz="2000" dirty="0">
                <a:latin typeface="Times New Roman"/>
                <a:cs typeface="Times New Roman"/>
              </a:rPr>
              <a:t>времени, </a:t>
            </a:r>
            <a:r>
              <a:rPr sz="2000" spc="-5" dirty="0">
                <a:latin typeface="Times New Roman"/>
                <a:cs typeface="Times New Roman"/>
              </a:rPr>
              <a:t>затратам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5" dirty="0">
                <a:latin typeface="Times New Roman"/>
                <a:cs typeface="Times New Roman"/>
              </a:rPr>
              <a:t> ресурсам”</a:t>
            </a:r>
            <a:endParaRPr sz="2000">
              <a:latin typeface="Times New Roman"/>
              <a:cs typeface="Times New Roman"/>
            </a:endParaRPr>
          </a:p>
          <a:p>
            <a:pPr marL="4917440">
              <a:lnSpc>
                <a:spcPct val="100000"/>
              </a:lnSpc>
            </a:pPr>
            <a:r>
              <a:rPr sz="2000" i="1" dirty="0">
                <a:solidFill>
                  <a:srgbClr val="00CC99"/>
                </a:solidFill>
                <a:latin typeface="Times New Roman"/>
                <a:cs typeface="Times New Roman"/>
              </a:rPr>
              <a:t>ISO/TR</a:t>
            </a:r>
            <a:r>
              <a:rPr sz="2000" i="1" spc="-55" dirty="0">
                <a:solidFill>
                  <a:srgbClr val="00CC99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CC99"/>
                </a:solidFill>
                <a:latin typeface="Times New Roman"/>
                <a:cs typeface="Times New Roman"/>
              </a:rPr>
              <a:t>10006:1997(E)</a:t>
            </a:r>
            <a:endParaRPr sz="2000">
              <a:latin typeface="Times New Roman"/>
              <a:cs typeface="Times New Roman"/>
            </a:endParaRPr>
          </a:p>
          <a:p>
            <a:pPr marL="12700" marR="708660">
              <a:lnSpc>
                <a:spcPct val="100000"/>
              </a:lnSpc>
              <a:spcBef>
                <a:spcPts val="340"/>
              </a:spcBef>
            </a:pPr>
            <a:r>
              <a:rPr sz="2000" i="1" spc="-10" dirty="0">
                <a:latin typeface="Times New Roman"/>
                <a:cs typeface="Times New Roman"/>
              </a:rPr>
              <a:t>“</a:t>
            </a:r>
            <a:r>
              <a:rPr sz="2000" spc="-10" dirty="0">
                <a:latin typeface="Times New Roman"/>
                <a:cs typeface="Times New Roman"/>
              </a:rPr>
              <a:t>Целенаправленная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деятельность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временного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характера,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направленная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создание</a:t>
            </a:r>
            <a:r>
              <a:rPr sz="2000" spc="-10" dirty="0">
                <a:latin typeface="Times New Roman"/>
                <a:cs typeface="Times New Roman"/>
              </a:rPr>
              <a:t> уникального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продукта </a:t>
            </a:r>
            <a:r>
              <a:rPr sz="2000" spc="-5" dirty="0">
                <a:latin typeface="Times New Roman"/>
                <a:cs typeface="Times New Roman"/>
              </a:rPr>
              <a:t>или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услуги”</a:t>
            </a:r>
            <a:endParaRPr sz="2000">
              <a:latin typeface="Times New Roman"/>
              <a:cs typeface="Times New Roman"/>
            </a:endParaRPr>
          </a:p>
          <a:p>
            <a:pPr marL="2946400">
              <a:lnSpc>
                <a:spcPct val="100000"/>
              </a:lnSpc>
            </a:pPr>
            <a:r>
              <a:rPr sz="2000" i="1" spc="-5" dirty="0">
                <a:solidFill>
                  <a:srgbClr val="00CC99"/>
                </a:solidFill>
                <a:latin typeface="Times New Roman"/>
                <a:cs typeface="Times New Roman"/>
              </a:rPr>
              <a:t>Основы</a:t>
            </a:r>
            <a:r>
              <a:rPr sz="2000" i="1" spc="-35" dirty="0">
                <a:solidFill>
                  <a:srgbClr val="00CC99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00CC99"/>
                </a:solidFill>
                <a:latin typeface="Times New Roman"/>
                <a:cs typeface="Times New Roman"/>
              </a:rPr>
              <a:t>профессиональных</a:t>
            </a:r>
            <a:r>
              <a:rPr sz="2000" i="1" spc="-35" dirty="0">
                <a:solidFill>
                  <a:srgbClr val="00CC99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00CC99"/>
                </a:solidFill>
                <a:latin typeface="Times New Roman"/>
                <a:cs typeface="Times New Roman"/>
              </a:rPr>
              <a:t>знаний.</a:t>
            </a:r>
            <a:r>
              <a:rPr sz="2000" i="1" spc="-40" dirty="0">
                <a:solidFill>
                  <a:srgbClr val="00CC99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00CC99"/>
                </a:solidFill>
                <a:latin typeface="Times New Roman"/>
                <a:cs typeface="Times New Roman"/>
              </a:rPr>
              <a:t>НТК</a:t>
            </a:r>
            <a:endParaRPr sz="2000">
              <a:latin typeface="Times New Roman"/>
              <a:cs typeface="Times New Roman"/>
            </a:endParaRPr>
          </a:p>
          <a:p>
            <a:pPr marL="12700" marR="312420">
              <a:lnSpc>
                <a:spcPct val="100000"/>
              </a:lnSpc>
              <a:spcBef>
                <a:spcPts val="735"/>
              </a:spcBef>
            </a:pPr>
            <a:r>
              <a:rPr sz="2000" spc="-25" dirty="0">
                <a:latin typeface="Times New Roman"/>
                <a:cs typeface="Times New Roman"/>
              </a:rPr>
              <a:t>“Группа </a:t>
            </a:r>
            <a:r>
              <a:rPr sz="2000" spc="-10" dirty="0">
                <a:latin typeface="Times New Roman"/>
                <a:cs typeface="Times New Roman"/>
              </a:rPr>
              <a:t>работ/задач, </a:t>
            </a:r>
            <a:r>
              <a:rPr sz="2000" spc="-20" dirty="0">
                <a:latin typeface="Times New Roman"/>
                <a:cs typeface="Times New Roman"/>
              </a:rPr>
              <a:t>которые необходимо </a:t>
            </a:r>
            <a:r>
              <a:rPr sz="2000" spc="-5" dirty="0">
                <a:latin typeface="Times New Roman"/>
                <a:cs typeface="Times New Roman"/>
              </a:rPr>
              <a:t>выполнить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заданный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период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достижения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поставленных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целей.”</a:t>
            </a:r>
            <a:endParaRPr sz="2000">
              <a:latin typeface="Times New Roman"/>
              <a:cs typeface="Times New Roman"/>
            </a:endParaRPr>
          </a:p>
          <a:p>
            <a:pPr marL="2495550">
              <a:lnSpc>
                <a:spcPct val="100000"/>
              </a:lnSpc>
              <a:spcBef>
                <a:spcPts val="5"/>
              </a:spcBef>
            </a:pPr>
            <a:r>
              <a:rPr sz="2000" i="1" spc="-10" dirty="0">
                <a:solidFill>
                  <a:srgbClr val="00CC99"/>
                </a:solidFill>
                <a:latin typeface="Times New Roman"/>
                <a:cs typeface="Times New Roman"/>
              </a:rPr>
              <a:t>Project</a:t>
            </a:r>
            <a:r>
              <a:rPr sz="2000" i="1" spc="-35" dirty="0">
                <a:solidFill>
                  <a:srgbClr val="00CC99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CC99"/>
                </a:solidFill>
                <a:latin typeface="Times New Roman"/>
                <a:cs typeface="Times New Roman"/>
              </a:rPr>
              <a:t>Management</a:t>
            </a:r>
            <a:r>
              <a:rPr sz="2000" i="1" spc="-50" dirty="0">
                <a:solidFill>
                  <a:srgbClr val="00CC99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CC99"/>
                </a:solidFill>
                <a:latin typeface="Times New Roman"/>
                <a:cs typeface="Times New Roman"/>
              </a:rPr>
              <a:t>Handbook,</a:t>
            </a:r>
            <a:r>
              <a:rPr sz="2000" i="1" spc="-30" dirty="0">
                <a:solidFill>
                  <a:srgbClr val="00CC99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CC99"/>
                </a:solidFill>
                <a:latin typeface="Times New Roman"/>
                <a:cs typeface="Times New Roman"/>
              </a:rPr>
              <a:t>Cleland,</a:t>
            </a:r>
            <a:r>
              <a:rPr sz="2000" i="1" spc="-35" dirty="0">
                <a:solidFill>
                  <a:srgbClr val="00CC99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00CC99"/>
                </a:solidFill>
                <a:latin typeface="Times New Roman"/>
                <a:cs typeface="Times New Roman"/>
              </a:rPr>
              <a:t>King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sz="2000" dirty="0">
                <a:latin typeface="Times New Roman"/>
                <a:cs typeface="Times New Roman"/>
              </a:rPr>
              <a:t>“Временная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структура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-5" dirty="0">
                <a:latin typeface="Times New Roman"/>
                <a:cs typeface="Times New Roman"/>
              </a:rPr>
              <a:t> создания</a:t>
            </a:r>
            <a:r>
              <a:rPr sz="2000" spc="-10" dirty="0">
                <a:latin typeface="Times New Roman"/>
                <a:cs typeface="Times New Roman"/>
              </a:rPr>
              <a:t> уникального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продукта,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услуги.”</a:t>
            </a:r>
            <a:endParaRPr sz="2000">
              <a:latin typeface="Times New Roman"/>
              <a:cs typeface="Times New Roman"/>
            </a:endParaRPr>
          </a:p>
          <a:p>
            <a:pPr marL="3327400">
              <a:lnSpc>
                <a:spcPct val="100000"/>
              </a:lnSpc>
            </a:pPr>
            <a:r>
              <a:rPr sz="2000" i="1" dirty="0">
                <a:solidFill>
                  <a:srgbClr val="00CC99"/>
                </a:solidFill>
                <a:latin typeface="Times New Roman"/>
                <a:cs typeface="Times New Roman"/>
              </a:rPr>
              <a:t>PMBoK,</a:t>
            </a:r>
            <a:r>
              <a:rPr sz="2000" i="1" spc="-10" dirty="0">
                <a:solidFill>
                  <a:srgbClr val="00CC99"/>
                </a:solidFill>
                <a:latin typeface="Times New Roman"/>
                <a:cs typeface="Times New Roman"/>
              </a:rPr>
              <a:t> Project</a:t>
            </a:r>
            <a:r>
              <a:rPr sz="2000" i="1" spc="-30" dirty="0">
                <a:solidFill>
                  <a:srgbClr val="00CC99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CC99"/>
                </a:solidFill>
                <a:latin typeface="Times New Roman"/>
                <a:cs typeface="Times New Roman"/>
              </a:rPr>
              <a:t>Management</a:t>
            </a:r>
            <a:r>
              <a:rPr sz="2000" i="1" spc="-55" dirty="0">
                <a:solidFill>
                  <a:srgbClr val="00CC99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00CC99"/>
                </a:solidFill>
                <a:latin typeface="Times New Roman"/>
                <a:cs typeface="Times New Roman"/>
              </a:rPr>
              <a:t>Institute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40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98775" y="250647"/>
            <a:ext cx="33381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Times New Roman"/>
                <a:cs typeface="Times New Roman"/>
              </a:rPr>
              <a:t>ЧТО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Times New Roman"/>
                <a:cs typeface="Times New Roman"/>
              </a:rPr>
              <a:t>ТАКОЕ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ПРОЕКТ?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3357" y="822705"/>
            <a:ext cx="6325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Взаимосвязь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портфеля,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программ</a:t>
            </a:r>
            <a:r>
              <a:rPr sz="2400" b="1" dirty="0">
                <a:latin typeface="Times New Roman"/>
                <a:cs typeface="Times New Roman"/>
              </a:rPr>
              <a:t> и</a:t>
            </a:r>
            <a:r>
              <a:rPr sz="2400" b="1" spc="-5" dirty="0">
                <a:latin typeface="Times New Roman"/>
                <a:cs typeface="Times New Roman"/>
              </a:rPr>
              <a:t> проектов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50901" y="2202830"/>
            <a:ext cx="4240530" cy="440690"/>
            <a:chOff x="2450901" y="2202830"/>
            <a:chExt cx="4240530" cy="440690"/>
          </a:xfrm>
        </p:grpSpPr>
        <p:sp>
          <p:nvSpPr>
            <p:cNvPr id="4" name="object 4"/>
            <p:cNvSpPr/>
            <p:nvPr/>
          </p:nvSpPr>
          <p:spPr>
            <a:xfrm>
              <a:off x="4570978" y="2202830"/>
              <a:ext cx="0" cy="220345"/>
            </a:xfrm>
            <a:custGeom>
              <a:avLst/>
              <a:gdLst/>
              <a:ahLst/>
              <a:cxnLst/>
              <a:rect l="l" t="t" r="r" b="b"/>
              <a:pathLst>
                <a:path h="220344">
                  <a:moveTo>
                    <a:pt x="0" y="0"/>
                  </a:moveTo>
                  <a:lnTo>
                    <a:pt x="0" y="219953"/>
                  </a:lnTo>
                </a:path>
              </a:pathLst>
            </a:custGeom>
            <a:ln w="192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0978" y="2422783"/>
              <a:ext cx="0" cy="220345"/>
            </a:xfrm>
            <a:custGeom>
              <a:avLst/>
              <a:gdLst/>
              <a:ahLst/>
              <a:cxnLst/>
              <a:rect l="l" t="t" r="r" b="b"/>
              <a:pathLst>
                <a:path h="220344">
                  <a:moveTo>
                    <a:pt x="0" y="0"/>
                  </a:moveTo>
                  <a:lnTo>
                    <a:pt x="0" y="220331"/>
                  </a:lnTo>
                </a:path>
              </a:pathLst>
            </a:custGeom>
            <a:ln w="192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60537" y="2422783"/>
              <a:ext cx="0" cy="220345"/>
            </a:xfrm>
            <a:custGeom>
              <a:avLst/>
              <a:gdLst/>
              <a:ahLst/>
              <a:cxnLst/>
              <a:rect l="l" t="t" r="r" b="b"/>
              <a:pathLst>
                <a:path h="220344">
                  <a:moveTo>
                    <a:pt x="0" y="0"/>
                  </a:moveTo>
                  <a:lnTo>
                    <a:pt x="0" y="220331"/>
                  </a:lnTo>
                </a:path>
              </a:pathLst>
            </a:custGeom>
            <a:ln w="192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60537" y="2422783"/>
              <a:ext cx="2110740" cy="0"/>
            </a:xfrm>
            <a:custGeom>
              <a:avLst/>
              <a:gdLst/>
              <a:ahLst/>
              <a:cxnLst/>
              <a:rect l="l" t="t" r="r" b="b"/>
              <a:pathLst>
                <a:path w="2110740">
                  <a:moveTo>
                    <a:pt x="0" y="0"/>
                  </a:moveTo>
                  <a:lnTo>
                    <a:pt x="2110440" y="0"/>
                  </a:lnTo>
                </a:path>
              </a:pathLst>
            </a:custGeom>
            <a:ln w="192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81292" y="2422783"/>
              <a:ext cx="0" cy="220345"/>
            </a:xfrm>
            <a:custGeom>
              <a:avLst/>
              <a:gdLst/>
              <a:ahLst/>
              <a:cxnLst/>
              <a:rect l="l" t="t" r="r" b="b"/>
              <a:pathLst>
                <a:path h="220344">
                  <a:moveTo>
                    <a:pt x="0" y="0"/>
                  </a:moveTo>
                  <a:lnTo>
                    <a:pt x="0" y="220331"/>
                  </a:lnTo>
                </a:path>
              </a:pathLst>
            </a:custGeom>
            <a:ln w="192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0978" y="2422783"/>
              <a:ext cx="2110740" cy="0"/>
            </a:xfrm>
            <a:custGeom>
              <a:avLst/>
              <a:gdLst/>
              <a:ahLst/>
              <a:cxnLst/>
              <a:rect l="l" t="t" r="r" b="b"/>
              <a:pathLst>
                <a:path w="2110740">
                  <a:moveTo>
                    <a:pt x="0" y="0"/>
                  </a:moveTo>
                  <a:lnTo>
                    <a:pt x="2110314" y="0"/>
                  </a:lnTo>
                </a:path>
              </a:pathLst>
            </a:custGeom>
            <a:ln w="192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20378" y="3131172"/>
            <a:ext cx="1871345" cy="440690"/>
            <a:chOff x="1520378" y="3131172"/>
            <a:chExt cx="1871345" cy="440690"/>
          </a:xfrm>
        </p:grpSpPr>
        <p:sp>
          <p:nvSpPr>
            <p:cNvPr id="11" name="object 11"/>
            <p:cNvSpPr/>
            <p:nvPr/>
          </p:nvSpPr>
          <p:spPr>
            <a:xfrm>
              <a:off x="2460537" y="3131172"/>
              <a:ext cx="0" cy="220345"/>
            </a:xfrm>
            <a:custGeom>
              <a:avLst/>
              <a:gdLst/>
              <a:ahLst/>
              <a:cxnLst/>
              <a:rect l="l" t="t" r="r" b="b"/>
              <a:pathLst>
                <a:path h="220345">
                  <a:moveTo>
                    <a:pt x="0" y="0"/>
                  </a:moveTo>
                  <a:lnTo>
                    <a:pt x="0" y="219953"/>
                  </a:lnTo>
                </a:path>
              </a:pathLst>
            </a:custGeom>
            <a:ln w="192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30014" y="3351125"/>
              <a:ext cx="0" cy="220345"/>
            </a:xfrm>
            <a:custGeom>
              <a:avLst/>
              <a:gdLst/>
              <a:ahLst/>
              <a:cxnLst/>
              <a:rect l="l" t="t" r="r" b="b"/>
              <a:pathLst>
                <a:path h="220345">
                  <a:moveTo>
                    <a:pt x="0" y="0"/>
                  </a:moveTo>
                  <a:lnTo>
                    <a:pt x="0" y="220331"/>
                  </a:lnTo>
                </a:path>
              </a:pathLst>
            </a:custGeom>
            <a:ln w="192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30014" y="3351125"/>
              <a:ext cx="930910" cy="0"/>
            </a:xfrm>
            <a:custGeom>
              <a:avLst/>
              <a:gdLst/>
              <a:ahLst/>
              <a:cxnLst/>
              <a:rect l="l" t="t" r="r" b="b"/>
              <a:pathLst>
                <a:path w="930910">
                  <a:moveTo>
                    <a:pt x="0" y="0"/>
                  </a:moveTo>
                  <a:lnTo>
                    <a:pt x="930523" y="0"/>
                  </a:lnTo>
                </a:path>
              </a:pathLst>
            </a:custGeom>
            <a:ln w="192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81539" y="3351125"/>
              <a:ext cx="0" cy="220345"/>
            </a:xfrm>
            <a:custGeom>
              <a:avLst/>
              <a:gdLst/>
              <a:ahLst/>
              <a:cxnLst/>
              <a:rect l="l" t="t" r="r" b="b"/>
              <a:pathLst>
                <a:path h="220345">
                  <a:moveTo>
                    <a:pt x="0" y="0"/>
                  </a:moveTo>
                  <a:lnTo>
                    <a:pt x="0" y="220331"/>
                  </a:lnTo>
                </a:path>
              </a:pathLst>
            </a:custGeom>
            <a:ln w="192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60537" y="3351125"/>
              <a:ext cx="921385" cy="0"/>
            </a:xfrm>
            <a:custGeom>
              <a:avLst/>
              <a:gdLst/>
              <a:ahLst/>
              <a:cxnLst/>
              <a:rect l="l" t="t" r="r" b="b"/>
              <a:pathLst>
                <a:path w="921385">
                  <a:moveTo>
                    <a:pt x="0" y="0"/>
                  </a:moveTo>
                  <a:lnTo>
                    <a:pt x="921002" y="0"/>
                  </a:lnTo>
                </a:path>
              </a:pathLst>
            </a:custGeom>
            <a:ln w="192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530014" y="4059577"/>
            <a:ext cx="0" cy="440690"/>
          </a:xfrm>
          <a:custGeom>
            <a:avLst/>
            <a:gdLst/>
            <a:ahLst/>
            <a:cxnLst/>
            <a:rect l="l" t="t" r="r" b="b"/>
            <a:pathLst>
              <a:path h="440689">
                <a:moveTo>
                  <a:pt x="0" y="0"/>
                </a:moveTo>
                <a:lnTo>
                  <a:pt x="0" y="440221"/>
                </a:lnTo>
              </a:path>
            </a:pathLst>
          </a:custGeom>
          <a:ln w="1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06327" y="4499799"/>
            <a:ext cx="1247140" cy="488315"/>
          </a:xfrm>
          <a:prstGeom prst="rect">
            <a:avLst/>
          </a:prstGeom>
          <a:ln w="19220">
            <a:solidFill>
              <a:srgbClr val="808080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459"/>
              </a:spcBef>
            </a:pPr>
            <a:r>
              <a:rPr sz="2100" spc="-15" dirty="0">
                <a:latin typeface="Microsoft Sans Serif"/>
                <a:cs typeface="Microsoft Sans Serif"/>
              </a:rPr>
              <a:t>Проекты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4029" y="3571457"/>
            <a:ext cx="1621790" cy="488315"/>
          </a:xfrm>
          <a:prstGeom prst="rect">
            <a:avLst/>
          </a:prstGeom>
          <a:ln w="19217">
            <a:solidFill>
              <a:srgbClr val="808080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459"/>
              </a:spcBef>
            </a:pPr>
            <a:r>
              <a:rPr sz="2100" spc="-15" dirty="0">
                <a:latin typeface="Microsoft Sans Serif"/>
                <a:cs typeface="Microsoft Sans Serif"/>
              </a:rPr>
              <a:t>Программы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75473" y="3571457"/>
            <a:ext cx="1621155" cy="488315"/>
          </a:xfrm>
          <a:prstGeom prst="rect">
            <a:avLst/>
          </a:prstGeom>
          <a:ln w="19217">
            <a:solidFill>
              <a:srgbClr val="808080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267970">
              <a:lnSpc>
                <a:spcPct val="100000"/>
              </a:lnSpc>
              <a:spcBef>
                <a:spcPts val="459"/>
              </a:spcBef>
            </a:pPr>
            <a:r>
              <a:rPr sz="2100" spc="-15" dirty="0">
                <a:latin typeface="Microsoft Sans Serif"/>
                <a:cs typeface="Microsoft Sans Serif"/>
              </a:rPr>
              <a:t>Проекты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26751" y="2643115"/>
            <a:ext cx="1864360" cy="488315"/>
          </a:xfrm>
          <a:prstGeom prst="rect">
            <a:avLst/>
          </a:prstGeom>
          <a:ln w="19216">
            <a:solidFill>
              <a:srgbClr val="808080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80010">
              <a:lnSpc>
                <a:spcPct val="100000"/>
              </a:lnSpc>
              <a:spcBef>
                <a:spcPts val="459"/>
              </a:spcBef>
            </a:pPr>
            <a:r>
              <a:rPr sz="2100" spc="-5" dirty="0">
                <a:latin typeface="Microsoft Sans Serif"/>
                <a:cs typeface="Microsoft Sans Serif"/>
              </a:rPr>
              <a:t>Субпортфель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30756" y="2643115"/>
            <a:ext cx="1880235" cy="488315"/>
          </a:xfrm>
          <a:prstGeom prst="rect">
            <a:avLst/>
          </a:prstGeom>
          <a:ln w="19216">
            <a:solidFill>
              <a:srgbClr val="808080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402590">
              <a:lnSpc>
                <a:spcPct val="100000"/>
              </a:lnSpc>
              <a:spcBef>
                <a:spcPts val="459"/>
              </a:spcBef>
            </a:pPr>
            <a:r>
              <a:rPr sz="2100" spc="-15" dirty="0">
                <a:latin typeface="Microsoft Sans Serif"/>
                <a:cs typeface="Microsoft Sans Serif"/>
              </a:rPr>
              <a:t>Проекты</a:t>
            </a:r>
            <a:endParaRPr sz="2100">
              <a:latin typeface="Microsoft Sans Serif"/>
              <a:cs typeface="Microsoft Sans Serif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741170" y="3131172"/>
            <a:ext cx="1871345" cy="440690"/>
            <a:chOff x="5741170" y="3131172"/>
            <a:chExt cx="1871345" cy="440690"/>
          </a:xfrm>
        </p:grpSpPr>
        <p:sp>
          <p:nvSpPr>
            <p:cNvPr id="23" name="object 23"/>
            <p:cNvSpPr/>
            <p:nvPr/>
          </p:nvSpPr>
          <p:spPr>
            <a:xfrm>
              <a:off x="6681292" y="3131172"/>
              <a:ext cx="0" cy="220345"/>
            </a:xfrm>
            <a:custGeom>
              <a:avLst/>
              <a:gdLst/>
              <a:ahLst/>
              <a:cxnLst/>
              <a:rect l="l" t="t" r="r" b="b"/>
              <a:pathLst>
                <a:path h="220345">
                  <a:moveTo>
                    <a:pt x="0" y="0"/>
                  </a:moveTo>
                  <a:lnTo>
                    <a:pt x="0" y="219953"/>
                  </a:lnTo>
                </a:path>
              </a:pathLst>
            </a:custGeom>
            <a:ln w="192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50807" y="3351125"/>
              <a:ext cx="0" cy="220345"/>
            </a:xfrm>
            <a:custGeom>
              <a:avLst/>
              <a:gdLst/>
              <a:ahLst/>
              <a:cxnLst/>
              <a:rect l="l" t="t" r="r" b="b"/>
              <a:pathLst>
                <a:path h="220345">
                  <a:moveTo>
                    <a:pt x="0" y="0"/>
                  </a:moveTo>
                  <a:lnTo>
                    <a:pt x="0" y="220331"/>
                  </a:lnTo>
                </a:path>
              </a:pathLst>
            </a:custGeom>
            <a:ln w="192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50807" y="3351125"/>
              <a:ext cx="930910" cy="0"/>
            </a:xfrm>
            <a:custGeom>
              <a:avLst/>
              <a:gdLst/>
              <a:ahLst/>
              <a:cxnLst/>
              <a:rect l="l" t="t" r="r" b="b"/>
              <a:pathLst>
                <a:path w="930909">
                  <a:moveTo>
                    <a:pt x="0" y="0"/>
                  </a:moveTo>
                  <a:lnTo>
                    <a:pt x="930485" y="0"/>
                  </a:lnTo>
                </a:path>
              </a:pathLst>
            </a:custGeom>
            <a:ln w="192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602294" y="3351125"/>
              <a:ext cx="0" cy="220345"/>
            </a:xfrm>
            <a:custGeom>
              <a:avLst/>
              <a:gdLst/>
              <a:ahLst/>
              <a:cxnLst/>
              <a:rect l="l" t="t" r="r" b="b"/>
              <a:pathLst>
                <a:path h="220345">
                  <a:moveTo>
                    <a:pt x="0" y="0"/>
                  </a:moveTo>
                  <a:lnTo>
                    <a:pt x="0" y="220331"/>
                  </a:lnTo>
                </a:path>
              </a:pathLst>
            </a:custGeom>
            <a:ln w="192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81292" y="3351125"/>
              <a:ext cx="921385" cy="0"/>
            </a:xfrm>
            <a:custGeom>
              <a:avLst/>
              <a:gdLst/>
              <a:ahLst/>
              <a:cxnLst/>
              <a:rect l="l" t="t" r="r" b="b"/>
              <a:pathLst>
                <a:path w="921384">
                  <a:moveTo>
                    <a:pt x="0" y="0"/>
                  </a:moveTo>
                  <a:lnTo>
                    <a:pt x="921002" y="0"/>
                  </a:lnTo>
                </a:path>
              </a:pathLst>
            </a:custGeom>
            <a:ln w="192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5002497" y="4059577"/>
            <a:ext cx="1496695" cy="440690"/>
            <a:chOff x="5002497" y="4059577"/>
            <a:chExt cx="1496695" cy="440690"/>
          </a:xfrm>
        </p:grpSpPr>
        <p:sp>
          <p:nvSpPr>
            <p:cNvPr id="29" name="object 29"/>
            <p:cNvSpPr/>
            <p:nvPr/>
          </p:nvSpPr>
          <p:spPr>
            <a:xfrm>
              <a:off x="5750807" y="4059577"/>
              <a:ext cx="0" cy="220345"/>
            </a:xfrm>
            <a:custGeom>
              <a:avLst/>
              <a:gdLst/>
              <a:ahLst/>
              <a:cxnLst/>
              <a:rect l="l" t="t" r="r" b="b"/>
              <a:pathLst>
                <a:path h="220345">
                  <a:moveTo>
                    <a:pt x="0" y="0"/>
                  </a:moveTo>
                  <a:lnTo>
                    <a:pt x="0" y="219953"/>
                  </a:lnTo>
                </a:path>
              </a:pathLst>
            </a:custGeom>
            <a:ln w="192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12133" y="4279530"/>
              <a:ext cx="0" cy="220345"/>
            </a:xfrm>
            <a:custGeom>
              <a:avLst/>
              <a:gdLst/>
              <a:ahLst/>
              <a:cxnLst/>
              <a:rect l="l" t="t" r="r" b="b"/>
              <a:pathLst>
                <a:path h="220345">
                  <a:moveTo>
                    <a:pt x="0" y="0"/>
                  </a:moveTo>
                  <a:lnTo>
                    <a:pt x="0" y="220268"/>
                  </a:lnTo>
                </a:path>
              </a:pathLst>
            </a:custGeom>
            <a:ln w="192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12133" y="4279530"/>
              <a:ext cx="739140" cy="0"/>
            </a:xfrm>
            <a:custGeom>
              <a:avLst/>
              <a:gdLst/>
              <a:ahLst/>
              <a:cxnLst/>
              <a:rect l="l" t="t" r="r" b="b"/>
              <a:pathLst>
                <a:path w="739139">
                  <a:moveTo>
                    <a:pt x="0" y="0"/>
                  </a:moveTo>
                  <a:lnTo>
                    <a:pt x="738673" y="0"/>
                  </a:lnTo>
                </a:path>
              </a:pathLst>
            </a:custGeom>
            <a:ln w="192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489480" y="4279530"/>
              <a:ext cx="0" cy="220345"/>
            </a:xfrm>
            <a:custGeom>
              <a:avLst/>
              <a:gdLst/>
              <a:ahLst/>
              <a:cxnLst/>
              <a:rect l="l" t="t" r="r" b="b"/>
              <a:pathLst>
                <a:path h="220345">
                  <a:moveTo>
                    <a:pt x="0" y="0"/>
                  </a:moveTo>
                  <a:lnTo>
                    <a:pt x="0" y="220268"/>
                  </a:lnTo>
                </a:path>
              </a:pathLst>
            </a:custGeom>
            <a:ln w="192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50807" y="4279530"/>
              <a:ext cx="739140" cy="0"/>
            </a:xfrm>
            <a:custGeom>
              <a:avLst/>
              <a:gdLst/>
              <a:ahLst/>
              <a:cxnLst/>
              <a:rect l="l" t="t" r="r" b="b"/>
              <a:pathLst>
                <a:path w="739139">
                  <a:moveTo>
                    <a:pt x="0" y="0"/>
                  </a:moveTo>
                  <a:lnTo>
                    <a:pt x="738673" y="0"/>
                  </a:lnTo>
                </a:path>
              </a:pathLst>
            </a:custGeom>
            <a:ln w="192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388775" y="4499799"/>
            <a:ext cx="1247140" cy="488315"/>
          </a:xfrm>
          <a:prstGeom prst="rect">
            <a:avLst/>
          </a:prstGeom>
          <a:solidFill>
            <a:srgbClr val="FFFFFF"/>
          </a:solidFill>
          <a:ln w="19220">
            <a:solidFill>
              <a:srgbClr val="808080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459"/>
              </a:spcBef>
            </a:pPr>
            <a:r>
              <a:rPr sz="2100" spc="-15" dirty="0">
                <a:latin typeface="Microsoft Sans Serif"/>
                <a:cs typeface="Microsoft Sans Serif"/>
              </a:rPr>
              <a:t>Проекты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65742" y="4499799"/>
            <a:ext cx="1247140" cy="488315"/>
          </a:xfrm>
          <a:prstGeom prst="rect">
            <a:avLst/>
          </a:prstGeom>
          <a:solidFill>
            <a:srgbClr val="FFFFFF"/>
          </a:solidFill>
          <a:ln w="19220">
            <a:solidFill>
              <a:srgbClr val="808080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459"/>
              </a:spcBef>
            </a:pPr>
            <a:r>
              <a:rPr sz="2100" spc="-15" dirty="0">
                <a:latin typeface="Microsoft Sans Serif"/>
                <a:cs typeface="Microsoft Sans Serif"/>
              </a:rPr>
              <a:t>Проекты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945119" y="3571457"/>
            <a:ext cx="1621155" cy="488315"/>
          </a:xfrm>
          <a:prstGeom prst="rect">
            <a:avLst/>
          </a:prstGeom>
          <a:solidFill>
            <a:srgbClr val="FFFFFF"/>
          </a:solidFill>
          <a:ln w="19217">
            <a:solidFill>
              <a:srgbClr val="808080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459"/>
              </a:spcBef>
            </a:pPr>
            <a:r>
              <a:rPr sz="2100" spc="-15" dirty="0">
                <a:latin typeface="Microsoft Sans Serif"/>
                <a:cs typeface="Microsoft Sans Serif"/>
              </a:rPr>
              <a:t>Программы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96607" y="3571457"/>
            <a:ext cx="1621155" cy="488315"/>
          </a:xfrm>
          <a:prstGeom prst="rect">
            <a:avLst/>
          </a:prstGeom>
          <a:solidFill>
            <a:srgbClr val="FFFFFF"/>
          </a:solidFill>
          <a:ln w="19217">
            <a:solidFill>
              <a:srgbClr val="808080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267970">
              <a:lnSpc>
                <a:spcPct val="100000"/>
              </a:lnSpc>
              <a:spcBef>
                <a:spcPts val="459"/>
              </a:spcBef>
            </a:pPr>
            <a:r>
              <a:rPr sz="2100" spc="-15" dirty="0">
                <a:latin typeface="Microsoft Sans Serif"/>
                <a:cs typeface="Microsoft Sans Serif"/>
              </a:rPr>
              <a:t>Проекты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747646" y="2643115"/>
            <a:ext cx="1864360" cy="488315"/>
          </a:xfrm>
          <a:prstGeom prst="rect">
            <a:avLst/>
          </a:prstGeom>
          <a:solidFill>
            <a:srgbClr val="FFFFFF"/>
          </a:solidFill>
          <a:ln w="19216">
            <a:solidFill>
              <a:srgbClr val="808080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204470">
              <a:lnSpc>
                <a:spcPct val="100000"/>
              </a:lnSpc>
              <a:spcBef>
                <a:spcPts val="459"/>
              </a:spcBef>
            </a:pPr>
            <a:r>
              <a:rPr sz="2100" spc="-15" dirty="0">
                <a:latin typeface="Microsoft Sans Serif"/>
                <a:cs typeface="Microsoft Sans Serif"/>
              </a:rPr>
              <a:t>Программы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98023" y="1714394"/>
            <a:ext cx="1746250" cy="488950"/>
          </a:xfrm>
          <a:prstGeom prst="rect">
            <a:avLst/>
          </a:prstGeom>
          <a:ln w="19216">
            <a:solidFill>
              <a:srgbClr val="808080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229870">
              <a:lnSpc>
                <a:spcPct val="100000"/>
              </a:lnSpc>
              <a:spcBef>
                <a:spcPts val="459"/>
              </a:spcBef>
            </a:pPr>
            <a:r>
              <a:rPr sz="2100" spc="-5" dirty="0">
                <a:latin typeface="Microsoft Sans Serif"/>
                <a:cs typeface="Microsoft Sans Serif"/>
              </a:rPr>
              <a:t>Портфель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173973" y="6276847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41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2282" y="104012"/>
            <a:ext cx="34461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Проекты</a:t>
            </a:r>
            <a:r>
              <a:rPr spc="-35" dirty="0"/>
              <a:t> </a:t>
            </a:r>
            <a:r>
              <a:rPr spc="-5" dirty="0"/>
              <a:t>и</a:t>
            </a:r>
            <a:r>
              <a:rPr spc="-25" dirty="0"/>
              <a:t> </a:t>
            </a:r>
            <a:r>
              <a:rPr spc="-5" dirty="0"/>
              <a:t>программы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1600200"/>
            <a:ext cx="3352800" cy="19872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355975" y="3960367"/>
            <a:ext cx="43503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Программы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позволяют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достичь </a:t>
            </a:r>
            <a:r>
              <a:rPr sz="1800" spc="-20" dirty="0">
                <a:latin typeface="Times New Roman"/>
                <a:cs typeface="Times New Roman"/>
              </a:rPr>
              <a:t>результатов,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которые</a:t>
            </a:r>
            <a:r>
              <a:rPr sz="1800" spc="-10" dirty="0">
                <a:latin typeface="Times New Roman"/>
                <a:cs typeface="Times New Roman"/>
              </a:rPr>
              <a:t> невозможно</a:t>
            </a:r>
            <a:r>
              <a:rPr sz="1800" spc="-5" dirty="0">
                <a:latin typeface="Times New Roman"/>
                <a:cs typeface="Times New Roman"/>
              </a:rPr>
              <a:t> получить,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управляя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отдельными </a:t>
            </a:r>
            <a:r>
              <a:rPr sz="1800" dirty="0">
                <a:latin typeface="Times New Roman"/>
                <a:cs typeface="Times New Roman"/>
              </a:rPr>
              <a:t>проектами.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859282"/>
            <a:ext cx="8195309" cy="18472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8524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Программа</a:t>
            </a:r>
            <a:r>
              <a:rPr sz="2400" b="1" dirty="0">
                <a:latin typeface="Times New Roman"/>
                <a:cs typeface="Times New Roman"/>
              </a:rPr>
              <a:t> -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это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группа </a:t>
            </a:r>
            <a:r>
              <a:rPr sz="2400" spc="-5" dirty="0">
                <a:latin typeface="Times New Roman"/>
                <a:cs typeface="Times New Roman"/>
              </a:rPr>
              <a:t>взаимосвязанных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проектов,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объединенных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общей </a:t>
            </a:r>
            <a:r>
              <a:rPr sz="2400" spc="-5" dirty="0">
                <a:latin typeface="Times New Roman"/>
                <a:cs typeface="Times New Roman"/>
              </a:rPr>
              <a:t>целью.</a:t>
            </a:r>
            <a:endParaRPr sz="2400">
              <a:latin typeface="Times New Roman"/>
              <a:cs typeface="Times New Roman"/>
            </a:endParaRPr>
          </a:p>
          <a:p>
            <a:pPr marL="5342255" marR="5080">
              <a:lnSpc>
                <a:spcPts val="2160"/>
              </a:lnSpc>
              <a:spcBef>
                <a:spcPts val="10"/>
              </a:spcBef>
            </a:pPr>
            <a:r>
              <a:rPr sz="1800" dirty="0">
                <a:latin typeface="Times New Roman"/>
                <a:cs typeface="Times New Roman"/>
              </a:rPr>
              <a:t>Проектами в </a:t>
            </a:r>
            <a:r>
              <a:rPr sz="1800" spc="10" dirty="0">
                <a:latin typeface="Times New Roman"/>
                <a:cs typeface="Times New Roman"/>
              </a:rPr>
              <a:t>составе 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программы нужно управлять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синхронно</a:t>
            </a:r>
            <a:r>
              <a:rPr sz="1800" dirty="0">
                <a:latin typeface="Times New Roman"/>
                <a:cs typeface="Times New Roman"/>
              </a:rPr>
              <a:t> 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координировать</a:t>
            </a:r>
            <a:endParaRPr sz="1800">
              <a:latin typeface="Times New Roman"/>
              <a:cs typeface="Times New Roman"/>
            </a:endParaRPr>
          </a:p>
          <a:p>
            <a:pPr marL="5342255">
              <a:lnSpc>
                <a:spcPts val="2090"/>
              </a:lnSpc>
            </a:pPr>
            <a:r>
              <a:rPr sz="1800" spc="-5" dirty="0">
                <a:latin typeface="Times New Roman"/>
                <a:cs typeface="Times New Roman"/>
              </a:rPr>
              <a:t>их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совместно.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8600" y="2514600"/>
            <a:ext cx="3352800" cy="2115820"/>
            <a:chOff x="228600" y="2514600"/>
            <a:chExt cx="3352800" cy="21158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1800" y="3352800"/>
              <a:ext cx="609600" cy="4069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2514600"/>
              <a:ext cx="2286000" cy="2115312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4715" y="4797552"/>
            <a:ext cx="3276600" cy="186080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0130" y="227837"/>
            <a:ext cx="29864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Портфель</a:t>
            </a:r>
            <a:r>
              <a:rPr spc="-40" dirty="0"/>
              <a:t> </a:t>
            </a:r>
            <a:r>
              <a:rPr spc="-5" dirty="0"/>
              <a:t>проектов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31850"/>
            <a:ext cx="8255000" cy="419671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marR="5080">
              <a:lnSpc>
                <a:spcPts val="1989"/>
              </a:lnSpc>
              <a:spcBef>
                <a:spcPts val="509"/>
              </a:spcBef>
            </a:pPr>
            <a:r>
              <a:rPr sz="2000" dirty="0">
                <a:latin typeface="Times New Roman"/>
                <a:cs typeface="Times New Roman"/>
              </a:rPr>
              <a:t>Портфель проектов - </a:t>
            </a:r>
            <a:r>
              <a:rPr sz="1800" spc="-5" dirty="0">
                <a:latin typeface="Times New Roman"/>
                <a:cs typeface="Times New Roman"/>
              </a:rPr>
              <a:t>это набор проектов или программ, объединенных </a:t>
            </a:r>
            <a:r>
              <a:rPr sz="1800" dirty="0">
                <a:latin typeface="Times New Roman"/>
                <a:cs typeface="Times New Roman"/>
              </a:rPr>
              <a:t>вместе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5" dirty="0">
                <a:latin typeface="Times New Roman"/>
                <a:cs typeface="Times New Roman"/>
              </a:rPr>
              <a:t>целью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эффективного управления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-5" dirty="0">
                <a:latin typeface="Times New Roman"/>
                <a:cs typeface="Times New Roman"/>
              </a:rPr>
              <a:t> достижения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стратегических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целей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ts val="1910"/>
              </a:lnSpc>
            </a:pPr>
            <a:r>
              <a:rPr sz="1800" dirty="0">
                <a:latin typeface="Times New Roman"/>
                <a:cs typeface="Times New Roman"/>
              </a:rPr>
              <a:t>компании.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marR="1588770" indent="-342900">
              <a:lnSpc>
                <a:spcPts val="216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Проекты и </a:t>
            </a:r>
            <a:r>
              <a:rPr sz="2000" spc="-5" dirty="0">
                <a:latin typeface="Times New Roman"/>
                <a:cs typeface="Times New Roman"/>
              </a:rPr>
              <a:t>программы </a:t>
            </a:r>
            <a:r>
              <a:rPr sz="2000" dirty="0">
                <a:latin typeface="Times New Roman"/>
                <a:cs typeface="Times New Roman"/>
              </a:rPr>
              <a:t>портфеля </a:t>
            </a:r>
            <a:r>
              <a:rPr sz="2000" spc="-5" dirty="0">
                <a:latin typeface="Times New Roman"/>
                <a:cs typeface="Times New Roman"/>
              </a:rPr>
              <a:t>не </a:t>
            </a:r>
            <a:r>
              <a:rPr sz="2000" dirty="0">
                <a:latin typeface="Times New Roman"/>
                <a:cs typeface="Times New Roman"/>
              </a:rPr>
              <a:t>обязательно являются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взаимозависимыми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или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напрямую</a:t>
            </a:r>
            <a:r>
              <a:rPr sz="2000" dirty="0">
                <a:latin typeface="Times New Roman"/>
                <a:cs typeface="Times New Roman"/>
              </a:rPr>
              <a:t> связанными.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4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Задачи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управления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портфелем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проектов:</a:t>
            </a:r>
            <a:endParaRPr sz="20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229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Мониторинг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текущих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проектов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организации;</a:t>
            </a:r>
            <a:endParaRPr sz="1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215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Переоценка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приоритетов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проектов;</a:t>
            </a:r>
            <a:endParaRPr sz="1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225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Подготовка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обоснований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изменения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статуса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проектов</a:t>
            </a:r>
            <a:r>
              <a:rPr sz="1900" b="1" spc="-5" dirty="0">
                <a:latin typeface="Times New Roman"/>
                <a:cs typeface="Times New Roman"/>
              </a:rPr>
              <a:t>;</a:t>
            </a:r>
            <a:endParaRPr sz="19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225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1900" b="1" spc="-10" dirty="0">
                <a:latin typeface="Times New Roman"/>
                <a:cs typeface="Times New Roman"/>
              </a:rPr>
              <a:t>Эффективная</a:t>
            </a:r>
            <a:r>
              <a:rPr sz="1900" b="1" spc="6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загрузка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ресурсов</a:t>
            </a:r>
            <a:r>
              <a:rPr sz="1900" b="1" spc="-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по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всем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проектам</a:t>
            </a:r>
            <a:r>
              <a:rPr sz="1900" b="1" spc="2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портфеля.</a:t>
            </a:r>
            <a:endParaRPr sz="1900">
              <a:latin typeface="Times New Roman"/>
              <a:cs typeface="Times New Roman"/>
            </a:endParaRPr>
          </a:p>
          <a:p>
            <a:pPr marL="355600" marR="561340" indent="-342900">
              <a:lnSpc>
                <a:spcPts val="2160"/>
              </a:lnSpc>
              <a:spcBef>
                <a:spcPts val="509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Обычно</a:t>
            </a:r>
            <a:r>
              <a:rPr sz="2000" dirty="0">
                <a:latin typeface="Times New Roman"/>
                <a:cs typeface="Times New Roman"/>
              </a:rPr>
              <a:t> ответственность</a:t>
            </a:r>
            <a:r>
              <a:rPr sz="2000" spc="-5" dirty="0">
                <a:latin typeface="Times New Roman"/>
                <a:cs typeface="Times New Roman"/>
              </a:rPr>
              <a:t> за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управление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портфелем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интересах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организации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берет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себя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Менеджер</a:t>
            </a:r>
            <a:r>
              <a:rPr sz="2000" dirty="0">
                <a:latin typeface="Times New Roman"/>
                <a:cs typeface="Times New Roman"/>
              </a:rPr>
              <a:t> портфеля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проектов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уровне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высшего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руководства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компании.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8630" y="1701545"/>
            <a:ext cx="8425180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4672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632205"/>
            <a:ext cx="72205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Организационный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контекст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управления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портфелем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05357" y="1357757"/>
            <a:ext cx="6582409" cy="3991610"/>
            <a:chOff x="1205357" y="1357757"/>
            <a:chExt cx="6582409" cy="39916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962" y="1372362"/>
              <a:ext cx="6553200" cy="3962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19962" y="1372362"/>
              <a:ext cx="6553200" cy="3962400"/>
            </a:xfrm>
            <a:custGeom>
              <a:avLst/>
              <a:gdLst/>
              <a:ahLst/>
              <a:cxnLst/>
              <a:rect l="l" t="t" r="r" b="b"/>
              <a:pathLst>
                <a:path w="6553200" h="3962400">
                  <a:moveTo>
                    <a:pt x="0" y="3962400"/>
                  </a:moveTo>
                  <a:lnTo>
                    <a:pt x="3276600" y="0"/>
                  </a:lnTo>
                  <a:lnTo>
                    <a:pt x="6553200" y="3962400"/>
                  </a:lnTo>
                  <a:lnTo>
                    <a:pt x="0" y="39624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813175" y="1856358"/>
            <a:ext cx="1336040" cy="1427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Видение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393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Миссия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Корпоративная</a:t>
            </a:r>
            <a:endParaRPr sz="1600">
              <a:latin typeface="Times New Roman"/>
              <a:cs typeface="Times New Roman"/>
            </a:endParaRPr>
          </a:p>
          <a:p>
            <a:pPr marL="29845" algn="ctr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стратегия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98775" y="3518661"/>
            <a:ext cx="13417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4300" marR="5080" indent="-10223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Операци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нный  менеджмент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78121" y="3518661"/>
            <a:ext cx="10414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 marR="5080" indent="-52069">
              <a:lnSpc>
                <a:spcPct val="100000"/>
              </a:lnSpc>
              <a:spcBef>
                <a:spcPts val="95"/>
              </a:spcBef>
            </a:pPr>
            <a:r>
              <a:rPr sz="1600" spc="-155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пра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ение  портфелем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8794" y="4447794"/>
            <a:ext cx="19735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9100" marR="5080" indent="-407034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Управление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текущими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операциями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25721" y="4447794"/>
            <a:ext cx="23291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Управление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программами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проектами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9961" y="5715761"/>
            <a:ext cx="6629400" cy="53340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120014" algn="ctr">
              <a:lnSpc>
                <a:spcPct val="100000"/>
              </a:lnSpc>
              <a:spcBef>
                <a:spcPts val="910"/>
              </a:spcBef>
              <a:tabLst>
                <a:tab pos="2394585" algn="l"/>
              </a:tabLst>
            </a:pPr>
            <a:r>
              <a:rPr sz="1600" spc="-20" dirty="0">
                <a:latin typeface="Times New Roman"/>
                <a:cs typeface="Times New Roman"/>
              </a:rPr>
              <a:t>ОРГАНИЗАЦИОННЫЕ	</a:t>
            </a:r>
            <a:r>
              <a:rPr sz="1600" spc="-5" dirty="0">
                <a:latin typeface="Times New Roman"/>
                <a:cs typeface="Times New Roman"/>
              </a:rPr>
              <a:t>РЕСУРСЫ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057400" y="2205227"/>
            <a:ext cx="4876800" cy="3510915"/>
            <a:chOff x="2057400" y="2205227"/>
            <a:chExt cx="4876800" cy="3510915"/>
          </a:xfrm>
        </p:grpSpPr>
        <p:sp>
          <p:nvSpPr>
            <p:cNvPr id="13" name="object 13"/>
            <p:cNvSpPr/>
            <p:nvPr/>
          </p:nvSpPr>
          <p:spPr>
            <a:xfrm>
              <a:off x="3081528" y="5334761"/>
              <a:ext cx="2449195" cy="381000"/>
            </a:xfrm>
            <a:custGeom>
              <a:avLst/>
              <a:gdLst/>
              <a:ahLst/>
              <a:cxnLst/>
              <a:rect l="l" t="t" r="r" b="b"/>
              <a:pathLst>
                <a:path w="2449195" h="381000">
                  <a:moveTo>
                    <a:pt x="86868" y="86868"/>
                  </a:moveTo>
                  <a:lnTo>
                    <a:pt x="79629" y="72390"/>
                  </a:lnTo>
                  <a:lnTo>
                    <a:pt x="43434" y="0"/>
                  </a:lnTo>
                  <a:lnTo>
                    <a:pt x="0" y="86868"/>
                  </a:lnTo>
                  <a:lnTo>
                    <a:pt x="28956" y="86868"/>
                  </a:lnTo>
                  <a:lnTo>
                    <a:pt x="28956" y="381000"/>
                  </a:lnTo>
                  <a:lnTo>
                    <a:pt x="57912" y="381000"/>
                  </a:lnTo>
                  <a:lnTo>
                    <a:pt x="57912" y="86868"/>
                  </a:lnTo>
                  <a:lnTo>
                    <a:pt x="86868" y="86868"/>
                  </a:lnTo>
                  <a:close/>
                </a:path>
                <a:path w="2449195" h="381000">
                  <a:moveTo>
                    <a:pt x="2449068" y="86868"/>
                  </a:moveTo>
                  <a:lnTo>
                    <a:pt x="2441829" y="72390"/>
                  </a:lnTo>
                  <a:lnTo>
                    <a:pt x="2405634" y="0"/>
                  </a:lnTo>
                  <a:lnTo>
                    <a:pt x="2362200" y="86868"/>
                  </a:lnTo>
                  <a:lnTo>
                    <a:pt x="2391156" y="86868"/>
                  </a:lnTo>
                  <a:lnTo>
                    <a:pt x="2391156" y="381000"/>
                  </a:lnTo>
                  <a:lnTo>
                    <a:pt x="2420112" y="381000"/>
                  </a:lnTo>
                  <a:lnTo>
                    <a:pt x="2420112" y="86868"/>
                  </a:lnTo>
                  <a:lnTo>
                    <a:pt x="2449068" y="868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57400" y="2209799"/>
              <a:ext cx="4876800" cy="3124200"/>
            </a:xfrm>
            <a:custGeom>
              <a:avLst/>
              <a:gdLst/>
              <a:ahLst/>
              <a:cxnLst/>
              <a:rect l="l" t="t" r="r" b="b"/>
              <a:pathLst>
                <a:path w="4876800" h="3124200">
                  <a:moveTo>
                    <a:pt x="1752600" y="0"/>
                  </a:moveTo>
                  <a:lnTo>
                    <a:pt x="3124200" y="0"/>
                  </a:lnTo>
                </a:path>
                <a:path w="4876800" h="3124200">
                  <a:moveTo>
                    <a:pt x="1371600" y="457200"/>
                  </a:moveTo>
                  <a:lnTo>
                    <a:pt x="3505200" y="457200"/>
                  </a:lnTo>
                </a:path>
                <a:path w="4876800" h="3124200">
                  <a:moveTo>
                    <a:pt x="762000" y="1219200"/>
                  </a:moveTo>
                  <a:lnTo>
                    <a:pt x="4114800" y="1219200"/>
                  </a:lnTo>
                </a:path>
                <a:path w="4876800" h="3124200">
                  <a:moveTo>
                    <a:pt x="0" y="2133600"/>
                  </a:moveTo>
                  <a:lnTo>
                    <a:pt x="4876800" y="2133600"/>
                  </a:lnTo>
                </a:path>
                <a:path w="4876800" h="3124200">
                  <a:moveTo>
                    <a:pt x="2362200" y="1219200"/>
                  </a:moveTo>
                  <a:lnTo>
                    <a:pt x="2362200" y="312420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173973" y="6276847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44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7379" y="142748"/>
            <a:ext cx="4386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1F487C"/>
                </a:solidFill>
                <a:latin typeface="Arial"/>
                <a:cs typeface="Arial"/>
              </a:rPr>
              <a:t>Магический</a:t>
            </a:r>
            <a:r>
              <a:rPr sz="2800" b="1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1F487C"/>
                </a:solidFill>
                <a:latin typeface="Arial"/>
                <a:cs typeface="Arial"/>
              </a:rPr>
              <a:t>треугольник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4972" y="914400"/>
            <a:ext cx="2551176" cy="26822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56843" y="1197609"/>
            <a:ext cx="203390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Предметная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область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Что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получим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результате?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6843" y="2350388"/>
            <a:ext cx="213995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Качество </a:t>
            </a:r>
            <a:r>
              <a:rPr sz="1400" spc="-15" dirty="0">
                <a:latin typeface="Calibri"/>
                <a:cs typeface="Calibri"/>
              </a:rPr>
              <a:t>Насколько 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качественным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должен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быть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результат?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8264" y="3716527"/>
            <a:ext cx="62452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Риск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Насколько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мы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уверены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том,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что </a:t>
            </a:r>
            <a:r>
              <a:rPr sz="1400" spc="-10" dirty="0">
                <a:latin typeface="Calibri"/>
                <a:cs typeface="Calibri"/>
              </a:rPr>
              <a:t>сможем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закончить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проект </a:t>
            </a:r>
            <a:r>
              <a:rPr sz="1400" spc="-15" dirty="0">
                <a:latin typeface="Calibri"/>
                <a:cs typeface="Calibri"/>
              </a:rPr>
              <a:t>согласно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плану?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85357" y="2690241"/>
            <a:ext cx="215328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Стоимость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Сколько </a:t>
            </a:r>
            <a:r>
              <a:rPr sz="1400" spc="-20" dirty="0">
                <a:latin typeface="Calibri"/>
                <a:cs typeface="Calibri"/>
              </a:rPr>
              <a:t>будет </a:t>
            </a:r>
            <a:r>
              <a:rPr sz="1400" spc="-10" dirty="0">
                <a:latin typeface="Calibri"/>
                <a:cs typeface="Calibri"/>
              </a:rPr>
              <a:t>стоить то, </a:t>
            </a:r>
            <a:r>
              <a:rPr sz="1400" spc="-5" dirty="0">
                <a:latin typeface="Calibri"/>
                <a:cs typeface="Calibri"/>
              </a:rPr>
              <a:t>что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получим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результате?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29603" y="1037082"/>
            <a:ext cx="241681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Время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Сколько </a:t>
            </a:r>
            <a:r>
              <a:rPr sz="1400" dirty="0">
                <a:latin typeface="Calibri"/>
                <a:cs typeface="Calibri"/>
              </a:rPr>
              <a:t>нужно </a:t>
            </a:r>
            <a:r>
              <a:rPr sz="1400" spc="-5" dirty="0">
                <a:latin typeface="Calibri"/>
                <a:cs typeface="Calibri"/>
              </a:rPr>
              <a:t>времени, чтобы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получить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результат?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33627" y="4137659"/>
            <a:ext cx="1306195" cy="1503045"/>
            <a:chOff x="833627" y="4137659"/>
            <a:chExt cx="1306195" cy="1503045"/>
          </a:xfrm>
        </p:grpSpPr>
        <p:sp>
          <p:nvSpPr>
            <p:cNvPr id="10" name="object 10"/>
            <p:cNvSpPr/>
            <p:nvPr/>
          </p:nvSpPr>
          <p:spPr>
            <a:xfrm>
              <a:off x="1020317" y="4150613"/>
              <a:ext cx="960119" cy="911860"/>
            </a:xfrm>
            <a:custGeom>
              <a:avLst/>
              <a:gdLst/>
              <a:ahLst/>
              <a:cxnLst/>
              <a:rect l="l" t="t" r="r" b="b"/>
              <a:pathLst>
                <a:path w="960119" h="911860">
                  <a:moveTo>
                    <a:pt x="480059" y="0"/>
                  </a:moveTo>
                  <a:lnTo>
                    <a:pt x="430977" y="2352"/>
                  </a:lnTo>
                  <a:lnTo>
                    <a:pt x="383312" y="9255"/>
                  </a:lnTo>
                  <a:lnTo>
                    <a:pt x="337306" y="20481"/>
                  </a:lnTo>
                  <a:lnTo>
                    <a:pt x="293200" y="35802"/>
                  </a:lnTo>
                  <a:lnTo>
                    <a:pt x="251236" y="54987"/>
                  </a:lnTo>
                  <a:lnTo>
                    <a:pt x="211655" y="77808"/>
                  </a:lnTo>
                  <a:lnTo>
                    <a:pt x="174699" y="104037"/>
                  </a:lnTo>
                  <a:lnTo>
                    <a:pt x="140608" y="133445"/>
                  </a:lnTo>
                  <a:lnTo>
                    <a:pt x="109623" y="165802"/>
                  </a:lnTo>
                  <a:lnTo>
                    <a:pt x="81987" y="200880"/>
                  </a:lnTo>
                  <a:lnTo>
                    <a:pt x="57941" y="238451"/>
                  </a:lnTo>
                  <a:lnTo>
                    <a:pt x="37726" y="278284"/>
                  </a:lnTo>
                  <a:lnTo>
                    <a:pt x="21582" y="320152"/>
                  </a:lnTo>
                  <a:lnTo>
                    <a:pt x="9753" y="363826"/>
                  </a:lnTo>
                  <a:lnTo>
                    <a:pt x="2478" y="409077"/>
                  </a:lnTo>
                  <a:lnTo>
                    <a:pt x="0" y="455675"/>
                  </a:lnTo>
                  <a:lnTo>
                    <a:pt x="2478" y="502274"/>
                  </a:lnTo>
                  <a:lnTo>
                    <a:pt x="9753" y="547525"/>
                  </a:lnTo>
                  <a:lnTo>
                    <a:pt x="21582" y="591199"/>
                  </a:lnTo>
                  <a:lnTo>
                    <a:pt x="37726" y="633067"/>
                  </a:lnTo>
                  <a:lnTo>
                    <a:pt x="57941" y="672900"/>
                  </a:lnTo>
                  <a:lnTo>
                    <a:pt x="81987" y="710471"/>
                  </a:lnTo>
                  <a:lnTo>
                    <a:pt x="109623" y="745549"/>
                  </a:lnTo>
                  <a:lnTo>
                    <a:pt x="140608" y="777906"/>
                  </a:lnTo>
                  <a:lnTo>
                    <a:pt x="174699" y="807314"/>
                  </a:lnTo>
                  <a:lnTo>
                    <a:pt x="211655" y="833543"/>
                  </a:lnTo>
                  <a:lnTo>
                    <a:pt x="251236" y="856364"/>
                  </a:lnTo>
                  <a:lnTo>
                    <a:pt x="293200" y="875549"/>
                  </a:lnTo>
                  <a:lnTo>
                    <a:pt x="337306" y="890870"/>
                  </a:lnTo>
                  <a:lnTo>
                    <a:pt x="383312" y="902096"/>
                  </a:lnTo>
                  <a:lnTo>
                    <a:pt x="430977" y="908999"/>
                  </a:lnTo>
                  <a:lnTo>
                    <a:pt x="480059" y="911352"/>
                  </a:lnTo>
                  <a:lnTo>
                    <a:pt x="529150" y="908999"/>
                  </a:lnTo>
                  <a:lnTo>
                    <a:pt x="576822" y="902096"/>
                  </a:lnTo>
                  <a:lnTo>
                    <a:pt x="622832" y="890870"/>
                  </a:lnTo>
                  <a:lnTo>
                    <a:pt x="666940" y="875549"/>
                  </a:lnTo>
                  <a:lnTo>
                    <a:pt x="708905" y="856364"/>
                  </a:lnTo>
                  <a:lnTo>
                    <a:pt x="748486" y="833543"/>
                  </a:lnTo>
                  <a:lnTo>
                    <a:pt x="785441" y="807314"/>
                  </a:lnTo>
                  <a:lnTo>
                    <a:pt x="819530" y="777906"/>
                  </a:lnTo>
                  <a:lnTo>
                    <a:pt x="850512" y="745549"/>
                  </a:lnTo>
                  <a:lnTo>
                    <a:pt x="878145" y="710471"/>
                  </a:lnTo>
                  <a:lnTo>
                    <a:pt x="902188" y="672900"/>
                  </a:lnTo>
                  <a:lnTo>
                    <a:pt x="922401" y="633067"/>
                  </a:lnTo>
                  <a:lnTo>
                    <a:pt x="938541" y="591199"/>
                  </a:lnTo>
                  <a:lnTo>
                    <a:pt x="950368" y="547525"/>
                  </a:lnTo>
                  <a:lnTo>
                    <a:pt x="957642" y="502274"/>
                  </a:lnTo>
                  <a:lnTo>
                    <a:pt x="960119" y="455675"/>
                  </a:lnTo>
                  <a:lnTo>
                    <a:pt x="957642" y="409077"/>
                  </a:lnTo>
                  <a:lnTo>
                    <a:pt x="950368" y="363826"/>
                  </a:lnTo>
                  <a:lnTo>
                    <a:pt x="938541" y="320152"/>
                  </a:lnTo>
                  <a:lnTo>
                    <a:pt x="922401" y="278284"/>
                  </a:lnTo>
                  <a:lnTo>
                    <a:pt x="902188" y="238451"/>
                  </a:lnTo>
                  <a:lnTo>
                    <a:pt x="878145" y="200880"/>
                  </a:lnTo>
                  <a:lnTo>
                    <a:pt x="850512" y="165802"/>
                  </a:lnTo>
                  <a:lnTo>
                    <a:pt x="819530" y="133445"/>
                  </a:lnTo>
                  <a:lnTo>
                    <a:pt x="785441" y="104037"/>
                  </a:lnTo>
                  <a:lnTo>
                    <a:pt x="748486" y="77808"/>
                  </a:lnTo>
                  <a:lnTo>
                    <a:pt x="708905" y="54987"/>
                  </a:lnTo>
                  <a:lnTo>
                    <a:pt x="666940" y="35802"/>
                  </a:lnTo>
                  <a:lnTo>
                    <a:pt x="622832" y="20481"/>
                  </a:lnTo>
                  <a:lnTo>
                    <a:pt x="576822" y="9255"/>
                  </a:lnTo>
                  <a:lnTo>
                    <a:pt x="529150" y="2352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0317" y="4150613"/>
              <a:ext cx="960119" cy="911860"/>
            </a:xfrm>
            <a:custGeom>
              <a:avLst/>
              <a:gdLst/>
              <a:ahLst/>
              <a:cxnLst/>
              <a:rect l="l" t="t" r="r" b="b"/>
              <a:pathLst>
                <a:path w="960119" h="911860">
                  <a:moveTo>
                    <a:pt x="0" y="455675"/>
                  </a:moveTo>
                  <a:lnTo>
                    <a:pt x="2478" y="409077"/>
                  </a:lnTo>
                  <a:lnTo>
                    <a:pt x="9753" y="363826"/>
                  </a:lnTo>
                  <a:lnTo>
                    <a:pt x="21582" y="320152"/>
                  </a:lnTo>
                  <a:lnTo>
                    <a:pt x="37726" y="278284"/>
                  </a:lnTo>
                  <a:lnTo>
                    <a:pt x="57941" y="238451"/>
                  </a:lnTo>
                  <a:lnTo>
                    <a:pt x="81987" y="200880"/>
                  </a:lnTo>
                  <a:lnTo>
                    <a:pt x="109623" y="165802"/>
                  </a:lnTo>
                  <a:lnTo>
                    <a:pt x="140608" y="133445"/>
                  </a:lnTo>
                  <a:lnTo>
                    <a:pt x="174699" y="104037"/>
                  </a:lnTo>
                  <a:lnTo>
                    <a:pt x="211655" y="77808"/>
                  </a:lnTo>
                  <a:lnTo>
                    <a:pt x="251236" y="54987"/>
                  </a:lnTo>
                  <a:lnTo>
                    <a:pt x="293200" y="35802"/>
                  </a:lnTo>
                  <a:lnTo>
                    <a:pt x="337306" y="20481"/>
                  </a:lnTo>
                  <a:lnTo>
                    <a:pt x="383312" y="9255"/>
                  </a:lnTo>
                  <a:lnTo>
                    <a:pt x="430977" y="2352"/>
                  </a:lnTo>
                  <a:lnTo>
                    <a:pt x="480059" y="0"/>
                  </a:lnTo>
                  <a:lnTo>
                    <a:pt x="529150" y="2352"/>
                  </a:lnTo>
                  <a:lnTo>
                    <a:pt x="576822" y="9255"/>
                  </a:lnTo>
                  <a:lnTo>
                    <a:pt x="622832" y="20481"/>
                  </a:lnTo>
                  <a:lnTo>
                    <a:pt x="666940" y="35802"/>
                  </a:lnTo>
                  <a:lnTo>
                    <a:pt x="708905" y="54987"/>
                  </a:lnTo>
                  <a:lnTo>
                    <a:pt x="748486" y="77808"/>
                  </a:lnTo>
                  <a:lnTo>
                    <a:pt x="785441" y="104037"/>
                  </a:lnTo>
                  <a:lnTo>
                    <a:pt x="819530" y="133445"/>
                  </a:lnTo>
                  <a:lnTo>
                    <a:pt x="850512" y="165802"/>
                  </a:lnTo>
                  <a:lnTo>
                    <a:pt x="878145" y="200880"/>
                  </a:lnTo>
                  <a:lnTo>
                    <a:pt x="902188" y="238451"/>
                  </a:lnTo>
                  <a:lnTo>
                    <a:pt x="922401" y="278284"/>
                  </a:lnTo>
                  <a:lnTo>
                    <a:pt x="938541" y="320152"/>
                  </a:lnTo>
                  <a:lnTo>
                    <a:pt x="950368" y="363826"/>
                  </a:lnTo>
                  <a:lnTo>
                    <a:pt x="957642" y="409077"/>
                  </a:lnTo>
                  <a:lnTo>
                    <a:pt x="960119" y="455675"/>
                  </a:lnTo>
                  <a:lnTo>
                    <a:pt x="957642" y="502274"/>
                  </a:lnTo>
                  <a:lnTo>
                    <a:pt x="950368" y="547525"/>
                  </a:lnTo>
                  <a:lnTo>
                    <a:pt x="938541" y="591199"/>
                  </a:lnTo>
                  <a:lnTo>
                    <a:pt x="922401" y="633067"/>
                  </a:lnTo>
                  <a:lnTo>
                    <a:pt x="902188" y="672900"/>
                  </a:lnTo>
                  <a:lnTo>
                    <a:pt x="878145" y="710471"/>
                  </a:lnTo>
                  <a:lnTo>
                    <a:pt x="850512" y="745549"/>
                  </a:lnTo>
                  <a:lnTo>
                    <a:pt x="819530" y="777906"/>
                  </a:lnTo>
                  <a:lnTo>
                    <a:pt x="785441" y="807314"/>
                  </a:lnTo>
                  <a:lnTo>
                    <a:pt x="748486" y="833543"/>
                  </a:lnTo>
                  <a:lnTo>
                    <a:pt x="708905" y="856364"/>
                  </a:lnTo>
                  <a:lnTo>
                    <a:pt x="666940" y="875549"/>
                  </a:lnTo>
                  <a:lnTo>
                    <a:pt x="622832" y="890870"/>
                  </a:lnTo>
                  <a:lnTo>
                    <a:pt x="576822" y="902096"/>
                  </a:lnTo>
                  <a:lnTo>
                    <a:pt x="529150" y="908999"/>
                  </a:lnTo>
                  <a:lnTo>
                    <a:pt x="480059" y="911352"/>
                  </a:lnTo>
                  <a:lnTo>
                    <a:pt x="430977" y="908999"/>
                  </a:lnTo>
                  <a:lnTo>
                    <a:pt x="383312" y="902096"/>
                  </a:lnTo>
                  <a:lnTo>
                    <a:pt x="337306" y="890870"/>
                  </a:lnTo>
                  <a:lnTo>
                    <a:pt x="293200" y="875549"/>
                  </a:lnTo>
                  <a:lnTo>
                    <a:pt x="251236" y="856364"/>
                  </a:lnTo>
                  <a:lnTo>
                    <a:pt x="211655" y="833543"/>
                  </a:lnTo>
                  <a:lnTo>
                    <a:pt x="174699" y="807314"/>
                  </a:lnTo>
                  <a:lnTo>
                    <a:pt x="140608" y="777906"/>
                  </a:lnTo>
                  <a:lnTo>
                    <a:pt x="109623" y="745549"/>
                  </a:lnTo>
                  <a:lnTo>
                    <a:pt x="81987" y="710471"/>
                  </a:lnTo>
                  <a:lnTo>
                    <a:pt x="57941" y="672900"/>
                  </a:lnTo>
                  <a:lnTo>
                    <a:pt x="37726" y="633067"/>
                  </a:lnTo>
                  <a:lnTo>
                    <a:pt x="21582" y="591199"/>
                  </a:lnTo>
                  <a:lnTo>
                    <a:pt x="9753" y="547525"/>
                  </a:lnTo>
                  <a:lnTo>
                    <a:pt x="2478" y="502274"/>
                  </a:lnTo>
                  <a:lnTo>
                    <a:pt x="0" y="455675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8199" y="4614671"/>
              <a:ext cx="1297305" cy="1021080"/>
            </a:xfrm>
            <a:custGeom>
              <a:avLst/>
              <a:gdLst/>
              <a:ahLst/>
              <a:cxnLst/>
              <a:rect l="l" t="t" r="r" b="b"/>
              <a:pathLst>
                <a:path w="1297305" h="1021079">
                  <a:moveTo>
                    <a:pt x="0" y="1021079"/>
                  </a:moveTo>
                  <a:lnTo>
                    <a:pt x="648462" y="0"/>
                  </a:lnTo>
                  <a:lnTo>
                    <a:pt x="1296924" y="1021079"/>
                  </a:lnTo>
                  <a:lnTo>
                    <a:pt x="0" y="1021079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90168" y="5531002"/>
            <a:ext cx="88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10" dirty="0">
                <a:solidFill>
                  <a:srgbClr val="375F92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79447" y="5428589"/>
            <a:ext cx="2698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375F92"/>
                </a:solidFill>
                <a:latin typeface="Courier New"/>
                <a:cs typeface="Courier New"/>
              </a:rPr>
              <a:t>$</a:t>
            </a:r>
            <a:endParaRPr sz="3200">
              <a:latin typeface="Courier New"/>
              <a:cs typeface="Courier New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069016" y="4193984"/>
            <a:ext cx="826135" cy="785495"/>
            <a:chOff x="4069016" y="4193984"/>
            <a:chExt cx="826135" cy="785495"/>
          </a:xfrm>
        </p:grpSpPr>
        <p:sp>
          <p:nvSpPr>
            <p:cNvPr id="16" name="object 16"/>
            <p:cNvSpPr/>
            <p:nvPr/>
          </p:nvSpPr>
          <p:spPr>
            <a:xfrm>
              <a:off x="4082033" y="4207001"/>
              <a:ext cx="800100" cy="759460"/>
            </a:xfrm>
            <a:custGeom>
              <a:avLst/>
              <a:gdLst/>
              <a:ahLst/>
              <a:cxnLst/>
              <a:rect l="l" t="t" r="r" b="b"/>
              <a:pathLst>
                <a:path w="800100" h="759460">
                  <a:moveTo>
                    <a:pt x="400050" y="0"/>
                  </a:moveTo>
                  <a:lnTo>
                    <a:pt x="349861" y="2957"/>
                  </a:lnTo>
                  <a:lnTo>
                    <a:pt x="301534" y="11591"/>
                  </a:lnTo>
                  <a:lnTo>
                    <a:pt x="255445" y="25546"/>
                  </a:lnTo>
                  <a:lnTo>
                    <a:pt x="211967" y="44467"/>
                  </a:lnTo>
                  <a:lnTo>
                    <a:pt x="171476" y="67997"/>
                  </a:lnTo>
                  <a:lnTo>
                    <a:pt x="134345" y="95781"/>
                  </a:lnTo>
                  <a:lnTo>
                    <a:pt x="100950" y="127462"/>
                  </a:lnTo>
                  <a:lnTo>
                    <a:pt x="71665" y="162685"/>
                  </a:lnTo>
                  <a:lnTo>
                    <a:pt x="46864" y="201095"/>
                  </a:lnTo>
                  <a:lnTo>
                    <a:pt x="26923" y="242334"/>
                  </a:lnTo>
                  <a:lnTo>
                    <a:pt x="12215" y="286048"/>
                  </a:lnTo>
                  <a:lnTo>
                    <a:pt x="3116" y="331881"/>
                  </a:lnTo>
                  <a:lnTo>
                    <a:pt x="0" y="379475"/>
                  </a:lnTo>
                  <a:lnTo>
                    <a:pt x="3116" y="427070"/>
                  </a:lnTo>
                  <a:lnTo>
                    <a:pt x="12215" y="472903"/>
                  </a:lnTo>
                  <a:lnTo>
                    <a:pt x="26923" y="516617"/>
                  </a:lnTo>
                  <a:lnTo>
                    <a:pt x="46864" y="557856"/>
                  </a:lnTo>
                  <a:lnTo>
                    <a:pt x="71665" y="596266"/>
                  </a:lnTo>
                  <a:lnTo>
                    <a:pt x="100950" y="631489"/>
                  </a:lnTo>
                  <a:lnTo>
                    <a:pt x="134345" y="663170"/>
                  </a:lnTo>
                  <a:lnTo>
                    <a:pt x="171476" y="690954"/>
                  </a:lnTo>
                  <a:lnTo>
                    <a:pt x="211967" y="714484"/>
                  </a:lnTo>
                  <a:lnTo>
                    <a:pt x="255445" y="733405"/>
                  </a:lnTo>
                  <a:lnTo>
                    <a:pt x="301534" y="747360"/>
                  </a:lnTo>
                  <a:lnTo>
                    <a:pt x="349861" y="755994"/>
                  </a:lnTo>
                  <a:lnTo>
                    <a:pt x="400050" y="758952"/>
                  </a:lnTo>
                  <a:lnTo>
                    <a:pt x="450238" y="755994"/>
                  </a:lnTo>
                  <a:lnTo>
                    <a:pt x="498565" y="747360"/>
                  </a:lnTo>
                  <a:lnTo>
                    <a:pt x="544654" y="733405"/>
                  </a:lnTo>
                  <a:lnTo>
                    <a:pt x="588132" y="714484"/>
                  </a:lnTo>
                  <a:lnTo>
                    <a:pt x="628623" y="690954"/>
                  </a:lnTo>
                  <a:lnTo>
                    <a:pt x="665754" y="663170"/>
                  </a:lnTo>
                  <a:lnTo>
                    <a:pt x="699149" y="631489"/>
                  </a:lnTo>
                  <a:lnTo>
                    <a:pt x="728434" y="596266"/>
                  </a:lnTo>
                  <a:lnTo>
                    <a:pt x="753235" y="557856"/>
                  </a:lnTo>
                  <a:lnTo>
                    <a:pt x="773176" y="516617"/>
                  </a:lnTo>
                  <a:lnTo>
                    <a:pt x="787884" y="472903"/>
                  </a:lnTo>
                  <a:lnTo>
                    <a:pt x="796983" y="427070"/>
                  </a:lnTo>
                  <a:lnTo>
                    <a:pt x="800100" y="379475"/>
                  </a:lnTo>
                  <a:lnTo>
                    <a:pt x="796983" y="331881"/>
                  </a:lnTo>
                  <a:lnTo>
                    <a:pt x="787884" y="286048"/>
                  </a:lnTo>
                  <a:lnTo>
                    <a:pt x="773176" y="242334"/>
                  </a:lnTo>
                  <a:lnTo>
                    <a:pt x="753235" y="201095"/>
                  </a:lnTo>
                  <a:lnTo>
                    <a:pt x="728434" y="162685"/>
                  </a:lnTo>
                  <a:lnTo>
                    <a:pt x="699149" y="127462"/>
                  </a:lnTo>
                  <a:lnTo>
                    <a:pt x="665754" y="95781"/>
                  </a:lnTo>
                  <a:lnTo>
                    <a:pt x="628623" y="67997"/>
                  </a:lnTo>
                  <a:lnTo>
                    <a:pt x="588132" y="44467"/>
                  </a:lnTo>
                  <a:lnTo>
                    <a:pt x="544654" y="25546"/>
                  </a:lnTo>
                  <a:lnTo>
                    <a:pt x="498565" y="11591"/>
                  </a:lnTo>
                  <a:lnTo>
                    <a:pt x="450238" y="2957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82033" y="4207001"/>
              <a:ext cx="800100" cy="759460"/>
            </a:xfrm>
            <a:custGeom>
              <a:avLst/>
              <a:gdLst/>
              <a:ahLst/>
              <a:cxnLst/>
              <a:rect l="l" t="t" r="r" b="b"/>
              <a:pathLst>
                <a:path w="800100" h="759460">
                  <a:moveTo>
                    <a:pt x="0" y="379475"/>
                  </a:moveTo>
                  <a:lnTo>
                    <a:pt x="3116" y="331881"/>
                  </a:lnTo>
                  <a:lnTo>
                    <a:pt x="12215" y="286048"/>
                  </a:lnTo>
                  <a:lnTo>
                    <a:pt x="26923" y="242334"/>
                  </a:lnTo>
                  <a:lnTo>
                    <a:pt x="46864" y="201095"/>
                  </a:lnTo>
                  <a:lnTo>
                    <a:pt x="71665" y="162685"/>
                  </a:lnTo>
                  <a:lnTo>
                    <a:pt x="100950" y="127462"/>
                  </a:lnTo>
                  <a:lnTo>
                    <a:pt x="134345" y="95781"/>
                  </a:lnTo>
                  <a:lnTo>
                    <a:pt x="171476" y="67997"/>
                  </a:lnTo>
                  <a:lnTo>
                    <a:pt x="211967" y="44467"/>
                  </a:lnTo>
                  <a:lnTo>
                    <a:pt x="255445" y="25546"/>
                  </a:lnTo>
                  <a:lnTo>
                    <a:pt x="301534" y="11591"/>
                  </a:lnTo>
                  <a:lnTo>
                    <a:pt x="349861" y="2957"/>
                  </a:lnTo>
                  <a:lnTo>
                    <a:pt x="400050" y="0"/>
                  </a:lnTo>
                  <a:lnTo>
                    <a:pt x="450238" y="2957"/>
                  </a:lnTo>
                  <a:lnTo>
                    <a:pt x="498565" y="11591"/>
                  </a:lnTo>
                  <a:lnTo>
                    <a:pt x="544654" y="25546"/>
                  </a:lnTo>
                  <a:lnTo>
                    <a:pt x="588132" y="44467"/>
                  </a:lnTo>
                  <a:lnTo>
                    <a:pt x="628623" y="67997"/>
                  </a:lnTo>
                  <a:lnTo>
                    <a:pt x="665754" y="95781"/>
                  </a:lnTo>
                  <a:lnTo>
                    <a:pt x="699149" y="127462"/>
                  </a:lnTo>
                  <a:lnTo>
                    <a:pt x="728434" y="162685"/>
                  </a:lnTo>
                  <a:lnTo>
                    <a:pt x="753235" y="201095"/>
                  </a:lnTo>
                  <a:lnTo>
                    <a:pt x="773176" y="242334"/>
                  </a:lnTo>
                  <a:lnTo>
                    <a:pt x="787884" y="286048"/>
                  </a:lnTo>
                  <a:lnTo>
                    <a:pt x="796983" y="331881"/>
                  </a:lnTo>
                  <a:lnTo>
                    <a:pt x="800100" y="379475"/>
                  </a:lnTo>
                  <a:lnTo>
                    <a:pt x="796983" y="427070"/>
                  </a:lnTo>
                  <a:lnTo>
                    <a:pt x="787884" y="472903"/>
                  </a:lnTo>
                  <a:lnTo>
                    <a:pt x="773176" y="516617"/>
                  </a:lnTo>
                  <a:lnTo>
                    <a:pt x="753235" y="557856"/>
                  </a:lnTo>
                  <a:lnTo>
                    <a:pt x="728434" y="596266"/>
                  </a:lnTo>
                  <a:lnTo>
                    <a:pt x="699149" y="631489"/>
                  </a:lnTo>
                  <a:lnTo>
                    <a:pt x="665754" y="663170"/>
                  </a:lnTo>
                  <a:lnTo>
                    <a:pt x="628623" y="690954"/>
                  </a:lnTo>
                  <a:lnTo>
                    <a:pt x="588132" y="714484"/>
                  </a:lnTo>
                  <a:lnTo>
                    <a:pt x="544654" y="733405"/>
                  </a:lnTo>
                  <a:lnTo>
                    <a:pt x="498565" y="747360"/>
                  </a:lnTo>
                  <a:lnTo>
                    <a:pt x="450238" y="755994"/>
                  </a:lnTo>
                  <a:lnTo>
                    <a:pt x="400050" y="758952"/>
                  </a:lnTo>
                  <a:lnTo>
                    <a:pt x="349861" y="755994"/>
                  </a:lnTo>
                  <a:lnTo>
                    <a:pt x="301534" y="747360"/>
                  </a:lnTo>
                  <a:lnTo>
                    <a:pt x="255445" y="733405"/>
                  </a:lnTo>
                  <a:lnTo>
                    <a:pt x="211967" y="714484"/>
                  </a:lnTo>
                  <a:lnTo>
                    <a:pt x="171476" y="690954"/>
                  </a:lnTo>
                  <a:lnTo>
                    <a:pt x="134345" y="663170"/>
                  </a:lnTo>
                  <a:lnTo>
                    <a:pt x="100950" y="631489"/>
                  </a:lnTo>
                  <a:lnTo>
                    <a:pt x="71665" y="596266"/>
                  </a:lnTo>
                  <a:lnTo>
                    <a:pt x="46864" y="557856"/>
                  </a:lnTo>
                  <a:lnTo>
                    <a:pt x="26923" y="516617"/>
                  </a:lnTo>
                  <a:lnTo>
                    <a:pt x="12215" y="472903"/>
                  </a:lnTo>
                  <a:lnTo>
                    <a:pt x="3116" y="427070"/>
                  </a:lnTo>
                  <a:lnTo>
                    <a:pt x="0" y="379475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551301" y="5125313"/>
            <a:ext cx="233679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360" dirty="0">
                <a:solidFill>
                  <a:srgbClr val="375F92"/>
                </a:solidFill>
                <a:latin typeface="Arial"/>
                <a:cs typeface="Arial"/>
              </a:rPr>
              <a:t>t</a:t>
            </a:r>
            <a:endParaRPr sz="6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11877" y="5179263"/>
            <a:ext cx="483234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375F92"/>
                </a:solidFill>
                <a:latin typeface="Courier New"/>
                <a:cs typeface="Courier New"/>
              </a:rPr>
              <a:t>$</a:t>
            </a:r>
            <a:endParaRPr sz="6000">
              <a:latin typeface="Courier New"/>
              <a:cs typeface="Courier New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728459" y="4256532"/>
            <a:ext cx="1304925" cy="1203960"/>
            <a:chOff x="6728459" y="4256532"/>
            <a:chExt cx="1304925" cy="1203960"/>
          </a:xfrm>
        </p:grpSpPr>
        <p:sp>
          <p:nvSpPr>
            <p:cNvPr id="21" name="object 21"/>
            <p:cNvSpPr/>
            <p:nvPr/>
          </p:nvSpPr>
          <p:spPr>
            <a:xfrm>
              <a:off x="7236713" y="4269486"/>
              <a:ext cx="289560" cy="300355"/>
            </a:xfrm>
            <a:custGeom>
              <a:avLst/>
              <a:gdLst/>
              <a:ahLst/>
              <a:cxnLst/>
              <a:rect l="l" t="t" r="r" b="b"/>
              <a:pathLst>
                <a:path w="289559" h="300354">
                  <a:moveTo>
                    <a:pt x="144779" y="0"/>
                  </a:moveTo>
                  <a:lnTo>
                    <a:pt x="98999" y="7650"/>
                  </a:lnTo>
                  <a:lnTo>
                    <a:pt x="59253" y="28956"/>
                  </a:lnTo>
                  <a:lnTo>
                    <a:pt x="27919" y="61447"/>
                  </a:lnTo>
                  <a:lnTo>
                    <a:pt x="7376" y="102656"/>
                  </a:lnTo>
                  <a:lnTo>
                    <a:pt x="0" y="150113"/>
                  </a:lnTo>
                  <a:lnTo>
                    <a:pt x="7376" y="197571"/>
                  </a:lnTo>
                  <a:lnTo>
                    <a:pt x="27919" y="238780"/>
                  </a:lnTo>
                  <a:lnTo>
                    <a:pt x="59253" y="271272"/>
                  </a:lnTo>
                  <a:lnTo>
                    <a:pt x="98999" y="292577"/>
                  </a:lnTo>
                  <a:lnTo>
                    <a:pt x="144779" y="300227"/>
                  </a:lnTo>
                  <a:lnTo>
                    <a:pt x="190560" y="292577"/>
                  </a:lnTo>
                  <a:lnTo>
                    <a:pt x="230306" y="271271"/>
                  </a:lnTo>
                  <a:lnTo>
                    <a:pt x="261640" y="238780"/>
                  </a:lnTo>
                  <a:lnTo>
                    <a:pt x="282183" y="197571"/>
                  </a:lnTo>
                  <a:lnTo>
                    <a:pt x="289559" y="150113"/>
                  </a:lnTo>
                  <a:lnTo>
                    <a:pt x="282183" y="102656"/>
                  </a:lnTo>
                  <a:lnTo>
                    <a:pt x="261640" y="61447"/>
                  </a:lnTo>
                  <a:lnTo>
                    <a:pt x="230306" y="28955"/>
                  </a:lnTo>
                  <a:lnTo>
                    <a:pt x="190560" y="765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36713" y="4269486"/>
              <a:ext cx="289560" cy="300355"/>
            </a:xfrm>
            <a:custGeom>
              <a:avLst/>
              <a:gdLst/>
              <a:ahLst/>
              <a:cxnLst/>
              <a:rect l="l" t="t" r="r" b="b"/>
              <a:pathLst>
                <a:path w="289559" h="300354">
                  <a:moveTo>
                    <a:pt x="0" y="150113"/>
                  </a:moveTo>
                  <a:lnTo>
                    <a:pt x="7376" y="102656"/>
                  </a:lnTo>
                  <a:lnTo>
                    <a:pt x="27919" y="61447"/>
                  </a:lnTo>
                  <a:lnTo>
                    <a:pt x="59253" y="28956"/>
                  </a:lnTo>
                  <a:lnTo>
                    <a:pt x="98999" y="7650"/>
                  </a:lnTo>
                  <a:lnTo>
                    <a:pt x="144779" y="0"/>
                  </a:lnTo>
                  <a:lnTo>
                    <a:pt x="190560" y="7650"/>
                  </a:lnTo>
                  <a:lnTo>
                    <a:pt x="230306" y="28955"/>
                  </a:lnTo>
                  <a:lnTo>
                    <a:pt x="261640" y="61447"/>
                  </a:lnTo>
                  <a:lnTo>
                    <a:pt x="282183" y="102656"/>
                  </a:lnTo>
                  <a:lnTo>
                    <a:pt x="289559" y="150113"/>
                  </a:lnTo>
                  <a:lnTo>
                    <a:pt x="282183" y="197571"/>
                  </a:lnTo>
                  <a:lnTo>
                    <a:pt x="261640" y="238780"/>
                  </a:lnTo>
                  <a:lnTo>
                    <a:pt x="230306" y="271271"/>
                  </a:lnTo>
                  <a:lnTo>
                    <a:pt x="190560" y="292577"/>
                  </a:lnTo>
                  <a:lnTo>
                    <a:pt x="144779" y="300227"/>
                  </a:lnTo>
                  <a:lnTo>
                    <a:pt x="98999" y="292577"/>
                  </a:lnTo>
                  <a:lnTo>
                    <a:pt x="59253" y="271272"/>
                  </a:lnTo>
                  <a:lnTo>
                    <a:pt x="27919" y="238780"/>
                  </a:lnTo>
                  <a:lnTo>
                    <a:pt x="7376" y="197571"/>
                  </a:lnTo>
                  <a:lnTo>
                    <a:pt x="0" y="150113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33031" y="4434840"/>
              <a:ext cx="1295400" cy="1021080"/>
            </a:xfrm>
            <a:custGeom>
              <a:avLst/>
              <a:gdLst/>
              <a:ahLst/>
              <a:cxnLst/>
              <a:rect l="l" t="t" r="r" b="b"/>
              <a:pathLst>
                <a:path w="1295400" h="1021079">
                  <a:moveTo>
                    <a:pt x="0" y="1021080"/>
                  </a:moveTo>
                  <a:lnTo>
                    <a:pt x="647700" y="0"/>
                  </a:lnTo>
                  <a:lnTo>
                    <a:pt x="1295400" y="1021080"/>
                  </a:lnTo>
                  <a:lnTo>
                    <a:pt x="0" y="102108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540754" y="5332577"/>
            <a:ext cx="109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45" dirty="0">
                <a:solidFill>
                  <a:srgbClr val="375F92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81009" y="5352389"/>
            <a:ext cx="208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75F92"/>
                </a:solidFill>
                <a:latin typeface="Courier New"/>
                <a:cs typeface="Courier New"/>
              </a:rPr>
              <a:t>$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829811" y="4578096"/>
            <a:ext cx="1295400" cy="1021080"/>
          </a:xfrm>
          <a:custGeom>
            <a:avLst/>
            <a:gdLst/>
            <a:ahLst/>
            <a:cxnLst/>
            <a:rect l="l" t="t" r="r" b="b"/>
            <a:pathLst>
              <a:path w="1295400" h="1021079">
                <a:moveTo>
                  <a:pt x="0" y="1021079"/>
                </a:moveTo>
                <a:lnTo>
                  <a:pt x="647700" y="0"/>
                </a:lnTo>
                <a:lnTo>
                  <a:pt x="1295400" y="1021079"/>
                </a:lnTo>
                <a:lnTo>
                  <a:pt x="0" y="1021079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9326" y="285749"/>
            <a:ext cx="309435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/>
              <a:t>Понятие</a:t>
            </a:r>
            <a:r>
              <a:rPr sz="2500" spc="-15" dirty="0"/>
              <a:t> </a:t>
            </a:r>
            <a:r>
              <a:rPr sz="2500" spc="-10" dirty="0"/>
              <a:t>Цели</a:t>
            </a:r>
            <a:r>
              <a:rPr sz="2500" dirty="0"/>
              <a:t> </a:t>
            </a:r>
            <a:r>
              <a:rPr sz="2500" spc="-10" dirty="0"/>
              <a:t>проекта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459740" y="933399"/>
            <a:ext cx="792670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Цель </a:t>
            </a:r>
            <a:r>
              <a:rPr sz="2000" b="1" spc="-5" dirty="0">
                <a:latin typeface="Times New Roman"/>
                <a:cs typeface="Times New Roman"/>
              </a:rPr>
              <a:t>проекта </a:t>
            </a:r>
            <a:r>
              <a:rPr sz="2000" spc="-10" dirty="0">
                <a:latin typeface="Times New Roman"/>
                <a:cs typeface="Times New Roman"/>
              </a:rPr>
              <a:t>(</a:t>
            </a:r>
            <a:r>
              <a:rPr sz="2000" i="1" spc="-10" dirty="0">
                <a:latin typeface="Times New Roman"/>
                <a:cs typeface="Times New Roman"/>
              </a:rPr>
              <a:t>Project </a:t>
            </a:r>
            <a:r>
              <a:rPr sz="2000" i="1" spc="-5" dirty="0">
                <a:latin typeface="Times New Roman"/>
                <a:cs typeface="Times New Roman"/>
              </a:rPr>
              <a:t>Objectives) </a:t>
            </a:r>
            <a:r>
              <a:rPr sz="2000" b="1" i="1" dirty="0">
                <a:latin typeface="Times New Roman"/>
                <a:cs typeface="Times New Roman"/>
              </a:rPr>
              <a:t>– </a:t>
            </a:r>
            <a:r>
              <a:rPr sz="2000" spc="-5" dirty="0">
                <a:latin typeface="Times New Roman"/>
                <a:cs typeface="Times New Roman"/>
              </a:rPr>
              <a:t>желаемые </a:t>
            </a:r>
            <a:r>
              <a:rPr sz="2000" spc="-20" dirty="0">
                <a:latin typeface="Times New Roman"/>
                <a:cs typeface="Times New Roman"/>
              </a:rPr>
              <a:t>результаты </a:t>
            </a:r>
            <a:r>
              <a:rPr sz="2000" dirty="0">
                <a:latin typeface="Times New Roman"/>
                <a:cs typeface="Times New Roman"/>
              </a:rPr>
              <a:t>деятельности, </a:t>
            </a:r>
            <a:r>
              <a:rPr sz="2000" spc="5" dirty="0">
                <a:latin typeface="Times New Roman"/>
                <a:cs typeface="Times New Roman"/>
              </a:rPr>
              <a:t> достигаемые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10" dirty="0">
                <a:latin typeface="Times New Roman"/>
                <a:cs typeface="Times New Roman"/>
              </a:rPr>
              <a:t>итоге успешного </a:t>
            </a:r>
            <a:r>
              <a:rPr sz="2000" dirty="0">
                <a:latin typeface="Times New Roman"/>
                <a:cs typeface="Times New Roman"/>
              </a:rPr>
              <a:t>осуществления проекта </a:t>
            </a:r>
            <a:r>
              <a:rPr sz="2000" spc="-5" dirty="0">
                <a:latin typeface="Times New Roman"/>
                <a:cs typeface="Times New Roman"/>
              </a:rPr>
              <a:t>при заданных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условиях </a:t>
            </a:r>
            <a:r>
              <a:rPr sz="2000" spc="-20" dirty="0">
                <a:latin typeface="Times New Roman"/>
                <a:cs typeface="Times New Roman"/>
              </a:rPr>
              <a:t>его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выполнения.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0139" y="2272283"/>
            <a:ext cx="2737104" cy="11628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71829" y="3909821"/>
            <a:ext cx="550926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Цели</a:t>
            </a:r>
            <a:r>
              <a:rPr sz="20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должны</a:t>
            </a:r>
            <a:r>
              <a:rPr sz="20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быть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SMART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specific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(конкретными)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M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5" dirty="0">
                <a:latin typeface="Times New Roman"/>
                <a:cs typeface="Times New Roman"/>
              </a:rPr>
              <a:t>measurable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(с </a:t>
            </a:r>
            <a:r>
              <a:rPr sz="2000" spc="-5" dirty="0">
                <a:latin typeface="Times New Roman"/>
                <a:cs typeface="Times New Roman"/>
              </a:rPr>
              <a:t>измеряемыми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параметрами)</a:t>
            </a:r>
            <a:endParaRPr sz="2000">
              <a:latin typeface="Times New Roman"/>
              <a:cs typeface="Times New Roman"/>
            </a:endParaRPr>
          </a:p>
          <a:p>
            <a:pPr marL="469900" marR="1683385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A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5" dirty="0">
                <a:latin typeface="Times New Roman"/>
                <a:cs typeface="Times New Roman"/>
              </a:rPr>
              <a:t>ambitious (амбиционными)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realistic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(реалистичными)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T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10" dirty="0">
                <a:latin typeface="Times New Roman"/>
                <a:cs typeface="Times New Roman"/>
              </a:rPr>
              <a:t>timed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(с</a:t>
            </a:r>
            <a:r>
              <a:rPr sz="2000" spc="-5" dirty="0">
                <a:latin typeface="Times New Roman"/>
                <a:cs typeface="Times New Roman"/>
              </a:rPr>
              <a:t> временными интервалами)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978153"/>
            <a:ext cx="8089900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5" dirty="0">
                <a:latin typeface="Times New Roman"/>
                <a:cs typeface="Times New Roman"/>
              </a:rPr>
              <a:t>Фаза</a:t>
            </a:r>
            <a:r>
              <a:rPr sz="2000" b="1" i="1" spc="-3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проекта</a:t>
            </a:r>
            <a:r>
              <a:rPr sz="2000" b="1" i="1" spc="-4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(Project</a:t>
            </a:r>
            <a:r>
              <a:rPr sz="2000" b="1" i="1" spc="-3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Phase)</a:t>
            </a:r>
            <a:r>
              <a:rPr sz="2000" b="1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Набор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логически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взаимосвязанных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работ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проекта,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5" dirty="0">
                <a:latin typeface="Times New Roman"/>
                <a:cs typeface="Times New Roman"/>
              </a:rPr>
              <a:t>процессе </a:t>
            </a:r>
            <a:r>
              <a:rPr sz="2000" dirty="0">
                <a:latin typeface="Times New Roman"/>
                <a:cs typeface="Times New Roman"/>
              </a:rPr>
              <a:t>завершения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20" dirty="0">
                <a:latin typeface="Times New Roman"/>
                <a:cs typeface="Times New Roman"/>
              </a:rPr>
              <a:t>которых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достигается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один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из</a:t>
            </a:r>
            <a:r>
              <a:rPr sz="2000" spc="5" dirty="0">
                <a:latin typeface="Times New Roman"/>
                <a:cs typeface="Times New Roman"/>
              </a:rPr>
              <a:t> основных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результатов </a:t>
            </a:r>
            <a:r>
              <a:rPr sz="2000" dirty="0">
                <a:latin typeface="Times New Roman"/>
                <a:cs typeface="Times New Roman"/>
              </a:rPr>
              <a:t>проекта.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i="1" dirty="0">
                <a:latin typeface="Times New Roman"/>
                <a:cs typeface="Times New Roman"/>
              </a:rPr>
              <a:t>Жизненный</a:t>
            </a:r>
            <a:r>
              <a:rPr sz="2000" b="1" i="1" spc="-35" dirty="0">
                <a:latin typeface="Times New Roman"/>
                <a:cs typeface="Times New Roman"/>
              </a:rPr>
              <a:t> </a:t>
            </a:r>
            <a:r>
              <a:rPr sz="2000" b="1" i="1" spc="5" dirty="0">
                <a:latin typeface="Times New Roman"/>
                <a:cs typeface="Times New Roman"/>
              </a:rPr>
              <a:t>цикл</a:t>
            </a:r>
            <a:r>
              <a:rPr sz="2000" b="1" i="1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проекта</a:t>
            </a:r>
            <a:r>
              <a:rPr sz="2000" b="1" i="1" spc="-3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(Project</a:t>
            </a:r>
            <a:r>
              <a:rPr sz="2000" b="1" i="1" spc="-2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Life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Cycle)</a:t>
            </a:r>
            <a:r>
              <a:rPr sz="2000" b="1" i="1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  <a:p>
            <a:pPr marL="12700" marR="12573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Полный</a:t>
            </a:r>
            <a:r>
              <a:rPr sz="2000" dirty="0">
                <a:latin typeface="Times New Roman"/>
                <a:cs typeface="Times New Roman"/>
              </a:rPr>
              <a:t> набор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последовательных фаз </a:t>
            </a:r>
            <a:r>
              <a:rPr sz="2000" dirty="0">
                <a:latin typeface="Times New Roman"/>
                <a:cs typeface="Times New Roman"/>
              </a:rPr>
              <a:t>проекта,</a:t>
            </a:r>
            <a:r>
              <a:rPr sz="2000" spc="-5" dirty="0">
                <a:latin typeface="Times New Roman"/>
                <a:cs typeface="Times New Roman"/>
              </a:rPr>
              <a:t> название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число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которых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определяется </a:t>
            </a:r>
            <a:r>
              <a:rPr sz="2000" spc="-30" dirty="0">
                <a:latin typeface="Times New Roman"/>
                <a:cs typeface="Times New Roman"/>
              </a:rPr>
              <a:t>исходя </a:t>
            </a:r>
            <a:r>
              <a:rPr sz="2000" spc="-5" dirty="0">
                <a:latin typeface="Times New Roman"/>
                <a:cs typeface="Times New Roman"/>
              </a:rPr>
              <a:t>из технологии </a:t>
            </a:r>
            <a:r>
              <a:rPr sz="2000" spc="-10" dirty="0">
                <a:latin typeface="Times New Roman"/>
                <a:cs typeface="Times New Roman"/>
              </a:rPr>
              <a:t>производства </a:t>
            </a:r>
            <a:r>
              <a:rPr sz="2000" spc="-5" dirty="0">
                <a:latin typeface="Times New Roman"/>
                <a:cs typeface="Times New Roman"/>
              </a:rPr>
              <a:t>работ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5" dirty="0">
                <a:latin typeface="Times New Roman"/>
                <a:cs typeface="Times New Roman"/>
              </a:rPr>
              <a:t>потребностей 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контроля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стороны организации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или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организаций,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вовлеченных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25" dirty="0">
                <a:latin typeface="Times New Roman"/>
                <a:cs typeface="Times New Roman"/>
              </a:rPr>
              <a:t>проект.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Жизненный</a:t>
            </a:r>
            <a:r>
              <a:rPr sz="2000" b="1" spc="490" dirty="0">
                <a:latin typeface="Times New Roman"/>
                <a:cs typeface="Times New Roman"/>
              </a:rPr>
              <a:t> </a:t>
            </a:r>
            <a:r>
              <a:rPr sz="2000" b="1" spc="148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цикл</a:t>
            </a:r>
            <a:r>
              <a:rPr sz="2000" b="1" spc="490" dirty="0">
                <a:latin typeface="Times New Roman"/>
                <a:cs typeface="Times New Roman"/>
              </a:rPr>
              <a:t>  </a:t>
            </a:r>
            <a:r>
              <a:rPr sz="2000" b="1" spc="49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продукта</a:t>
            </a:r>
            <a:r>
              <a:rPr sz="2000" b="1" spc="725" dirty="0">
                <a:latin typeface="Times New Roman"/>
                <a:cs typeface="Times New Roman"/>
              </a:rPr>
              <a:t> </a:t>
            </a:r>
            <a:r>
              <a:rPr sz="2000" b="1" spc="7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(</a:t>
            </a:r>
            <a:r>
              <a:rPr sz="2000" b="1" i="1" spc="-5" dirty="0">
                <a:latin typeface="Times New Roman"/>
                <a:cs typeface="Times New Roman"/>
              </a:rPr>
              <a:t>Product</a:t>
            </a:r>
            <a:r>
              <a:rPr sz="2000" b="1" i="1" spc="490" dirty="0">
                <a:latin typeface="Times New Roman"/>
                <a:cs typeface="Times New Roman"/>
              </a:rPr>
              <a:t>  </a:t>
            </a:r>
            <a:r>
              <a:rPr sz="2000" b="1" i="1" spc="49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Life</a:t>
            </a:r>
            <a:r>
              <a:rPr sz="2000" b="1" i="1" spc="490" dirty="0">
                <a:latin typeface="Times New Roman"/>
                <a:cs typeface="Times New Roman"/>
              </a:rPr>
              <a:t>  </a:t>
            </a:r>
            <a:r>
              <a:rPr sz="2000" b="1" i="1" spc="49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Cycle</a:t>
            </a:r>
            <a:r>
              <a:rPr sz="2000" b="1" spc="-5" dirty="0">
                <a:latin typeface="Times New Roman"/>
                <a:cs typeface="Times New Roman"/>
              </a:rPr>
              <a:t>)</a:t>
            </a:r>
            <a:r>
              <a:rPr sz="2000" b="1" spc="655" dirty="0">
                <a:latin typeface="Times New Roman"/>
                <a:cs typeface="Times New Roman"/>
              </a:rPr>
              <a:t> </a:t>
            </a:r>
            <a:r>
              <a:rPr sz="2000" b="1" spc="18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Набор упорядоченных идей, </a:t>
            </a:r>
            <a:r>
              <a:rPr sz="2000" dirty="0">
                <a:latin typeface="Times New Roman"/>
                <a:cs typeface="Times New Roman"/>
              </a:rPr>
              <a:t>решений и действий, с </a:t>
            </a:r>
            <a:r>
              <a:rPr sz="2000" spc="-5" dirty="0">
                <a:latin typeface="Times New Roman"/>
                <a:cs typeface="Times New Roman"/>
              </a:rPr>
              <a:t>момента </a:t>
            </a:r>
            <a:r>
              <a:rPr sz="2000" spc="-10" dirty="0">
                <a:latin typeface="Times New Roman"/>
                <a:cs typeface="Times New Roman"/>
              </a:rPr>
              <a:t>зарождения </a:t>
            </a:r>
            <a:r>
              <a:rPr sz="2000" spc="-5" dirty="0">
                <a:latin typeface="Times New Roman"/>
                <a:cs typeface="Times New Roman"/>
              </a:rPr>
              <a:t> идеи</a:t>
            </a:r>
            <a:r>
              <a:rPr sz="2000" spc="-10" dirty="0">
                <a:latin typeface="Times New Roman"/>
                <a:cs typeface="Times New Roman"/>
              </a:rPr>
              <a:t> продукта </a:t>
            </a:r>
            <a:r>
              <a:rPr sz="2000" dirty="0">
                <a:latin typeface="Times New Roman"/>
                <a:cs typeface="Times New Roman"/>
              </a:rPr>
              <a:t>до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снятия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его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10" dirty="0">
                <a:latin typeface="Times New Roman"/>
                <a:cs typeface="Times New Roman"/>
              </a:rPr>
              <a:t> производства.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2807" y="232663"/>
            <a:ext cx="42665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Times New Roman"/>
                <a:cs typeface="Times New Roman"/>
              </a:rPr>
              <a:t>Жизненный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цикл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проекта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708405"/>
            <a:ext cx="4737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ЖИЗНЕННЫЙ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ЦИКЛ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ПРОЕКТА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9644" y="1777111"/>
            <a:ext cx="737362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05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10" dirty="0">
                <a:latin typeface="Times New Roman"/>
                <a:cs typeface="Times New Roman"/>
              </a:rPr>
              <a:t>Какие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технические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работы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должны </a:t>
            </a:r>
            <a:r>
              <a:rPr sz="2000" dirty="0">
                <a:latin typeface="Times New Roman"/>
                <a:cs typeface="Times New Roman"/>
              </a:rPr>
              <a:t>быть</a:t>
            </a:r>
            <a:r>
              <a:rPr sz="2000" spc="-5" dirty="0">
                <a:latin typeface="Times New Roman"/>
                <a:cs typeface="Times New Roman"/>
              </a:rPr>
              <a:t> проведены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каждой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фазе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02235" indent="-90170">
              <a:lnSpc>
                <a:spcPct val="100000"/>
              </a:lnSpc>
              <a:buSzPct val="95000"/>
              <a:buChar char="•"/>
              <a:tabLst>
                <a:tab pos="102870" algn="l"/>
              </a:tabLst>
            </a:pP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30" dirty="0">
                <a:latin typeface="Times New Roman"/>
                <a:cs typeface="Times New Roman"/>
              </a:rPr>
              <a:t>какой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момент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каждой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фазы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должны </a:t>
            </a:r>
            <a:r>
              <a:rPr sz="2000" dirty="0">
                <a:latin typeface="Times New Roman"/>
                <a:cs typeface="Times New Roman"/>
              </a:rPr>
              <a:t>быть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получены </a:t>
            </a:r>
            <a:r>
              <a:rPr sz="2000" spc="-25" dirty="0">
                <a:latin typeface="Times New Roman"/>
                <a:cs typeface="Times New Roman"/>
              </a:rPr>
              <a:t>результаты</a:t>
            </a:r>
            <a:endParaRPr sz="2000">
              <a:latin typeface="Times New Roman"/>
              <a:cs typeface="Times New Roman"/>
            </a:endParaRPr>
          </a:p>
          <a:p>
            <a:pPr marL="102235" indent="-90170">
              <a:lnSpc>
                <a:spcPct val="100000"/>
              </a:lnSpc>
              <a:buSzPct val="95000"/>
              <a:buChar char="•"/>
              <a:tabLst>
                <a:tab pos="102870" algn="l"/>
              </a:tabLst>
            </a:pP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как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проходит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проверка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подтверждение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каждого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результата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02235" indent="-90170">
              <a:lnSpc>
                <a:spcPct val="100000"/>
              </a:lnSpc>
              <a:buSzPct val="95000"/>
              <a:buChar char="•"/>
              <a:tabLst>
                <a:tab pos="102870" algn="l"/>
              </a:tabLst>
            </a:pPr>
            <a:r>
              <a:rPr sz="2000" spc="-35" dirty="0">
                <a:latin typeface="Times New Roman"/>
                <a:cs typeface="Times New Roman"/>
              </a:rPr>
              <a:t>Кто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участвует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каждой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фазе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02235" indent="-90170">
              <a:lnSpc>
                <a:spcPct val="100000"/>
              </a:lnSpc>
              <a:spcBef>
                <a:spcPts val="5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10" dirty="0">
                <a:latin typeface="Times New Roman"/>
                <a:cs typeface="Times New Roman"/>
              </a:rPr>
              <a:t>Как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контролировать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подтверждать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каждую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фазу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069835" y="6088379"/>
            <a:ext cx="643255" cy="558165"/>
            <a:chOff x="7069835" y="6088379"/>
            <a:chExt cx="643255" cy="558165"/>
          </a:xfrm>
        </p:grpSpPr>
        <p:sp>
          <p:nvSpPr>
            <p:cNvPr id="5" name="object 5"/>
            <p:cNvSpPr/>
            <p:nvPr/>
          </p:nvSpPr>
          <p:spPr>
            <a:xfrm>
              <a:off x="7074407" y="6092951"/>
              <a:ext cx="634365" cy="548640"/>
            </a:xfrm>
            <a:custGeom>
              <a:avLst/>
              <a:gdLst/>
              <a:ahLst/>
              <a:cxnLst/>
              <a:rect l="l" t="t" r="r" b="b"/>
              <a:pathLst>
                <a:path w="634365" h="548640">
                  <a:moveTo>
                    <a:pt x="316992" y="0"/>
                  </a:moveTo>
                  <a:lnTo>
                    <a:pt x="242189" y="209562"/>
                  </a:lnTo>
                  <a:lnTo>
                    <a:pt x="0" y="209562"/>
                  </a:lnTo>
                  <a:lnTo>
                    <a:pt x="195961" y="339077"/>
                  </a:lnTo>
                  <a:lnTo>
                    <a:pt x="121031" y="548640"/>
                  </a:lnTo>
                  <a:lnTo>
                    <a:pt x="316992" y="419125"/>
                  </a:lnTo>
                  <a:lnTo>
                    <a:pt x="512952" y="548640"/>
                  </a:lnTo>
                  <a:lnTo>
                    <a:pt x="438023" y="339077"/>
                  </a:lnTo>
                  <a:lnTo>
                    <a:pt x="633984" y="209562"/>
                  </a:lnTo>
                  <a:lnTo>
                    <a:pt x="391795" y="209562"/>
                  </a:lnTo>
                  <a:lnTo>
                    <a:pt x="316992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74407" y="6092951"/>
              <a:ext cx="634365" cy="548640"/>
            </a:xfrm>
            <a:custGeom>
              <a:avLst/>
              <a:gdLst/>
              <a:ahLst/>
              <a:cxnLst/>
              <a:rect l="l" t="t" r="r" b="b"/>
              <a:pathLst>
                <a:path w="634365" h="548640">
                  <a:moveTo>
                    <a:pt x="0" y="209562"/>
                  </a:moveTo>
                  <a:lnTo>
                    <a:pt x="242189" y="209562"/>
                  </a:lnTo>
                  <a:lnTo>
                    <a:pt x="316992" y="0"/>
                  </a:lnTo>
                  <a:lnTo>
                    <a:pt x="391795" y="209562"/>
                  </a:lnTo>
                  <a:lnTo>
                    <a:pt x="633984" y="209562"/>
                  </a:lnTo>
                  <a:lnTo>
                    <a:pt x="438023" y="339077"/>
                  </a:lnTo>
                  <a:lnTo>
                    <a:pt x="512952" y="548640"/>
                  </a:lnTo>
                  <a:lnTo>
                    <a:pt x="316992" y="419125"/>
                  </a:lnTo>
                  <a:lnTo>
                    <a:pt x="121031" y="548640"/>
                  </a:lnTo>
                  <a:lnTo>
                    <a:pt x="195961" y="339077"/>
                  </a:lnTo>
                  <a:lnTo>
                    <a:pt x="0" y="20956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59156" y="5084826"/>
            <a:ext cx="8020050" cy="1431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ЗАДАНИЕ: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Определить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все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возможные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цели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разработки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корпоративного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интернет-сайта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i="1" spc="-20" dirty="0">
                <a:latin typeface="Arial"/>
                <a:cs typeface="Arial"/>
              </a:rPr>
              <a:t>Зачем </a:t>
            </a:r>
            <a:r>
              <a:rPr sz="1400" i="1" spc="-5" dirty="0">
                <a:latin typeface="Arial"/>
                <a:cs typeface="Arial"/>
              </a:rPr>
              <a:t>нам</a:t>
            </a:r>
            <a:r>
              <a:rPr sz="1400" i="1" spc="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сайт?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На что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его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можно</a:t>
            </a:r>
            <a:r>
              <a:rPr sz="1400" i="1" spc="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использовать?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Какие</a:t>
            </a:r>
            <a:r>
              <a:rPr sz="1400" i="1" spc="-20" dirty="0">
                <a:latin typeface="Arial"/>
                <a:cs typeface="Arial"/>
              </a:rPr>
              <a:t> задачи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решать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с </a:t>
            </a:r>
            <a:r>
              <a:rPr sz="1400" i="1" spc="-5" dirty="0">
                <a:latin typeface="Arial"/>
                <a:cs typeface="Arial"/>
              </a:rPr>
              <a:t>его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помощью?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i="1" spc="-5" dirty="0">
                <a:latin typeface="Arial"/>
                <a:cs typeface="Arial"/>
              </a:rPr>
              <a:t>Какие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функции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интенсифицировать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с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его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помощью?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И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т.д.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940"/>
              </a:spcBef>
            </a:pPr>
            <a:r>
              <a:rPr sz="1400" spc="5" dirty="0">
                <a:latin typeface="Times New Roman"/>
                <a:cs typeface="Times New Roman"/>
              </a:rPr>
              <a:t>48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6472" y="280161"/>
            <a:ext cx="41294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Times New Roman"/>
                <a:cs typeface="Times New Roman"/>
              </a:rPr>
              <a:t>Критерии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spc="-35" dirty="0">
                <a:latin typeface="Times New Roman"/>
                <a:cs typeface="Times New Roman"/>
              </a:rPr>
              <a:t>успеха </a:t>
            </a:r>
            <a:r>
              <a:rPr b="1" dirty="0">
                <a:latin typeface="Times New Roman"/>
                <a:cs typeface="Times New Roman"/>
              </a:rPr>
              <a:t>проекта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158228" y="6015228"/>
            <a:ext cx="660400" cy="660400"/>
            <a:chOff x="7158228" y="6015228"/>
            <a:chExt cx="660400" cy="660400"/>
          </a:xfrm>
        </p:grpSpPr>
        <p:sp>
          <p:nvSpPr>
            <p:cNvPr id="4" name="object 4"/>
            <p:cNvSpPr/>
            <p:nvPr/>
          </p:nvSpPr>
          <p:spPr>
            <a:xfrm>
              <a:off x="7164324" y="6021324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323850" y="0"/>
                  </a:moveTo>
                  <a:lnTo>
                    <a:pt x="247396" y="247395"/>
                  </a:lnTo>
                  <a:lnTo>
                    <a:pt x="0" y="247395"/>
                  </a:lnTo>
                  <a:lnTo>
                    <a:pt x="200151" y="400303"/>
                  </a:lnTo>
                  <a:lnTo>
                    <a:pt x="123698" y="647699"/>
                  </a:lnTo>
                  <a:lnTo>
                    <a:pt x="323850" y="494791"/>
                  </a:lnTo>
                  <a:lnTo>
                    <a:pt x="524001" y="647699"/>
                  </a:lnTo>
                  <a:lnTo>
                    <a:pt x="447548" y="400303"/>
                  </a:lnTo>
                  <a:lnTo>
                    <a:pt x="647700" y="247395"/>
                  </a:lnTo>
                  <a:lnTo>
                    <a:pt x="400303" y="247395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64324" y="6021324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0" y="247395"/>
                  </a:moveTo>
                  <a:lnTo>
                    <a:pt x="247396" y="247395"/>
                  </a:lnTo>
                  <a:lnTo>
                    <a:pt x="323850" y="0"/>
                  </a:lnTo>
                  <a:lnTo>
                    <a:pt x="400303" y="247395"/>
                  </a:lnTo>
                  <a:lnTo>
                    <a:pt x="647700" y="247395"/>
                  </a:lnTo>
                  <a:lnTo>
                    <a:pt x="447548" y="400303"/>
                  </a:lnTo>
                  <a:lnTo>
                    <a:pt x="524001" y="647699"/>
                  </a:lnTo>
                  <a:lnTo>
                    <a:pt x="323850" y="494791"/>
                  </a:lnTo>
                  <a:lnTo>
                    <a:pt x="123698" y="647699"/>
                  </a:lnTo>
                  <a:lnTo>
                    <a:pt x="200151" y="400303"/>
                  </a:lnTo>
                  <a:lnTo>
                    <a:pt x="0" y="24739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59156" y="1090930"/>
            <a:ext cx="8602980" cy="5086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Критерии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успеха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(Project</a:t>
            </a:r>
            <a:r>
              <a:rPr sz="2000" b="1" i="1" spc="-3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Success)</a:t>
            </a:r>
            <a:r>
              <a:rPr sz="2000" b="1" i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 </a:t>
            </a:r>
            <a:r>
              <a:rPr sz="2000" b="1" spc="-5" dirty="0">
                <a:latin typeface="Times New Roman"/>
                <a:cs typeface="Times New Roman"/>
              </a:rPr>
              <a:t>Критерии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40" dirty="0">
                <a:latin typeface="Times New Roman"/>
                <a:cs typeface="Times New Roman"/>
              </a:rPr>
              <a:t>неудач</a:t>
            </a:r>
            <a:endParaRPr sz="2000">
              <a:latin typeface="Times New Roman"/>
              <a:cs typeface="Times New Roman"/>
            </a:endParaRPr>
          </a:p>
          <a:p>
            <a:pPr marL="570230">
              <a:lnSpc>
                <a:spcPct val="100000"/>
              </a:lnSpc>
            </a:pPr>
            <a:r>
              <a:rPr sz="2000" b="1" i="1" spc="-5" dirty="0">
                <a:latin typeface="Times New Roman"/>
                <a:cs typeface="Times New Roman"/>
              </a:rPr>
              <a:t>(Failure</a:t>
            </a:r>
            <a:r>
              <a:rPr sz="2000" b="1" i="1" spc="-2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Criteria)</a:t>
            </a:r>
            <a:r>
              <a:rPr sz="2000" b="1" i="1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проекта–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представляют </a:t>
            </a:r>
            <a:r>
              <a:rPr sz="2000" dirty="0">
                <a:latin typeface="Times New Roman"/>
                <a:cs typeface="Times New Roman"/>
              </a:rPr>
              <a:t>собой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совокупность</a:t>
            </a:r>
            <a:endParaRPr sz="2000">
              <a:latin typeface="Times New Roman"/>
              <a:cs typeface="Times New Roman"/>
            </a:endParaRPr>
          </a:p>
          <a:p>
            <a:pPr marL="570230" marR="70358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показателей, </a:t>
            </a:r>
            <a:r>
              <a:rPr sz="2000" spc="-20" dirty="0">
                <a:latin typeface="Times New Roman"/>
                <a:cs typeface="Times New Roman"/>
              </a:rPr>
              <a:t>которые </a:t>
            </a:r>
            <a:r>
              <a:rPr sz="2000" spc="-5" dirty="0">
                <a:latin typeface="Times New Roman"/>
                <a:cs typeface="Times New Roman"/>
              </a:rPr>
              <a:t>дают возможность </a:t>
            </a:r>
            <a:r>
              <a:rPr sz="2000" spc="-25" dirty="0">
                <a:latin typeface="Times New Roman"/>
                <a:cs typeface="Times New Roman"/>
              </a:rPr>
              <a:t>судить </a:t>
            </a:r>
            <a:r>
              <a:rPr sz="2000" dirty="0">
                <a:latin typeface="Times New Roman"/>
                <a:cs typeface="Times New Roman"/>
              </a:rPr>
              <a:t>об успешности </a:t>
            </a:r>
            <a:r>
              <a:rPr sz="2000" spc="-5" dirty="0">
                <a:latin typeface="Times New Roman"/>
                <a:cs typeface="Times New Roman"/>
              </a:rPr>
              <a:t>или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неуспешности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выполнения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проекта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1303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latin typeface="Times New Roman"/>
                <a:cs typeface="Times New Roman"/>
              </a:rPr>
              <a:t>Основные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типы критериев: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634365" indent="-52197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634365" algn="l"/>
                <a:tab pos="635000" algn="l"/>
              </a:tabLst>
            </a:pPr>
            <a:r>
              <a:rPr sz="2000" spc="-10" dirty="0">
                <a:latin typeface="Times New Roman"/>
                <a:cs typeface="Times New Roman"/>
              </a:rPr>
              <a:t>Традиционные:</a:t>
            </a:r>
            <a:endParaRPr sz="2000">
              <a:latin typeface="Times New Roman"/>
              <a:cs typeface="Times New Roman"/>
            </a:endParaRPr>
          </a:p>
          <a:p>
            <a:pPr marL="1141730" lvl="1" indent="-457834">
              <a:lnSpc>
                <a:spcPct val="100000"/>
              </a:lnSpc>
              <a:buFont typeface="Times New Roman"/>
              <a:buChar char="•"/>
              <a:tabLst>
                <a:tab pos="1141730" algn="l"/>
                <a:tab pos="1142365" algn="l"/>
              </a:tabLst>
            </a:pP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срок</a:t>
            </a:r>
            <a:endParaRPr sz="2000">
              <a:latin typeface="Times New Roman"/>
              <a:cs typeface="Times New Roman"/>
            </a:endParaRPr>
          </a:p>
          <a:p>
            <a:pPr marL="1141730" lvl="1" indent="-457834">
              <a:lnSpc>
                <a:spcPct val="100000"/>
              </a:lnSpc>
              <a:buFont typeface="Times New Roman"/>
              <a:buChar char="•"/>
              <a:tabLst>
                <a:tab pos="1141730" algn="l"/>
                <a:tab pos="1142365" algn="l"/>
              </a:tabLst>
            </a:pP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рамках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бюджета</a:t>
            </a:r>
            <a:endParaRPr sz="2000">
              <a:latin typeface="Times New Roman"/>
              <a:cs typeface="Times New Roman"/>
            </a:endParaRPr>
          </a:p>
          <a:p>
            <a:pPr marL="1141730" lvl="1" indent="-457834">
              <a:lnSpc>
                <a:spcPct val="100000"/>
              </a:lnSpc>
              <a:buFont typeface="Times New Roman"/>
              <a:buChar char="•"/>
              <a:tabLst>
                <a:tab pos="1141730" algn="l"/>
                <a:tab pos="1142365" algn="l"/>
              </a:tabLst>
            </a:pP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соответствии</a:t>
            </a:r>
            <a:r>
              <a:rPr sz="2000" b="1" dirty="0">
                <a:latin typeface="Times New Roman"/>
                <a:cs typeface="Times New Roman"/>
              </a:rPr>
              <a:t> со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спецификацией</a:t>
            </a:r>
            <a:endParaRPr sz="2000">
              <a:latin typeface="Times New Roman"/>
              <a:cs typeface="Times New Roman"/>
            </a:endParaRPr>
          </a:p>
          <a:p>
            <a:pPr marL="634365" indent="-521970">
              <a:lnSpc>
                <a:spcPct val="100000"/>
              </a:lnSpc>
              <a:buFont typeface="Times New Roman"/>
              <a:buAutoNum type="arabicPeriod"/>
              <a:tabLst>
                <a:tab pos="634365" algn="l"/>
                <a:tab pos="63500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Соответствие </a:t>
            </a:r>
            <a:r>
              <a:rPr sz="2000" b="1" spc="-10" dirty="0">
                <a:latin typeface="Times New Roman"/>
                <a:cs typeface="Times New Roman"/>
              </a:rPr>
              <a:t>требованиям </a:t>
            </a:r>
            <a:r>
              <a:rPr sz="2000" spc="-5" dirty="0">
                <a:latin typeface="Times New Roman"/>
                <a:cs typeface="Times New Roman"/>
              </a:rPr>
              <a:t>(ожиданиям)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Заказчика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пользователей</a:t>
            </a:r>
            <a:endParaRPr sz="2000">
              <a:latin typeface="Times New Roman"/>
              <a:cs typeface="Times New Roman"/>
            </a:endParaRPr>
          </a:p>
          <a:p>
            <a:pPr marL="12700" marR="569595">
              <a:lnSpc>
                <a:spcPct val="100000"/>
              </a:lnSpc>
              <a:spcBef>
                <a:spcPts val="960"/>
              </a:spcBef>
            </a:pPr>
            <a:r>
              <a:rPr sz="1400" b="1" spc="-5" dirty="0">
                <a:latin typeface="Arial"/>
                <a:cs typeface="Arial"/>
              </a:rPr>
              <a:t>ЗАДАНИЕ: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Определить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необходимые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и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достаточные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критерии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успеха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проекта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разработки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корпоративного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интернет-сайта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i="1" spc="-10" dirty="0">
                <a:latin typeface="Arial"/>
                <a:cs typeface="Arial"/>
              </a:rPr>
              <a:t>Традиционные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и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специфические,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критерии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в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момент</a:t>
            </a:r>
            <a:r>
              <a:rPr sz="1400" i="1" spc="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ввода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интернет-сайта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в</a:t>
            </a:r>
            <a:r>
              <a:rPr sz="1400" i="1" spc="-5" dirty="0">
                <a:latin typeface="Arial"/>
                <a:cs typeface="Arial"/>
              </a:rPr>
              <a:t> опытную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i="1" spc="-5" dirty="0">
                <a:latin typeface="Arial"/>
                <a:cs typeface="Arial"/>
              </a:rPr>
              <a:t>эксплуатацию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при подписании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промежуточного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акта</a:t>
            </a:r>
            <a:r>
              <a:rPr sz="1400" i="1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выполненных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работ,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а</a:t>
            </a:r>
            <a:r>
              <a:rPr sz="1400" i="1" spc="-5" dirty="0">
                <a:latin typeface="Arial"/>
                <a:cs typeface="Arial"/>
              </a:rPr>
              <a:t> также</a:t>
            </a:r>
            <a:r>
              <a:rPr sz="1400" i="1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по </a:t>
            </a:r>
            <a:r>
              <a:rPr sz="1400" i="1" spc="-15" dirty="0">
                <a:latin typeface="Arial"/>
                <a:cs typeface="Arial"/>
              </a:rPr>
              <a:t>результатам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i="1" spc="-5" dirty="0">
                <a:latin typeface="Arial"/>
                <a:cs typeface="Arial"/>
              </a:rPr>
              <a:t>опытной </a:t>
            </a:r>
            <a:r>
              <a:rPr sz="1400" i="1" spc="-10" dirty="0">
                <a:latin typeface="Arial"/>
                <a:cs typeface="Arial"/>
              </a:rPr>
              <a:t>эксплуатации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при</a:t>
            </a:r>
            <a:r>
              <a:rPr sz="1400" i="1" spc="1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осуществлении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окончательных</a:t>
            </a:r>
            <a:r>
              <a:rPr sz="1400" i="1" spc="-15" dirty="0">
                <a:latin typeface="Arial"/>
                <a:cs typeface="Arial"/>
              </a:rPr>
              <a:t> расчетов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727" y="1630425"/>
            <a:ext cx="6814184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8120" marR="1166495" indent="-634365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1F487C"/>
                </a:solidFill>
                <a:latin typeface="Arial Black"/>
                <a:cs typeface="Arial Black"/>
              </a:rPr>
              <a:t>Межд</a:t>
            </a:r>
            <a:r>
              <a:rPr sz="4000" spc="-20" dirty="0">
                <a:solidFill>
                  <a:srgbClr val="1F487C"/>
                </a:solidFill>
                <a:latin typeface="Arial Black"/>
                <a:cs typeface="Arial Black"/>
              </a:rPr>
              <a:t>у</a:t>
            </a:r>
            <a:r>
              <a:rPr sz="4000" spc="-5" dirty="0">
                <a:solidFill>
                  <a:srgbClr val="1F487C"/>
                </a:solidFill>
                <a:latin typeface="Arial Black"/>
                <a:cs typeface="Arial Black"/>
              </a:rPr>
              <a:t>наро</a:t>
            </a:r>
            <a:r>
              <a:rPr sz="4000" spc="-25" dirty="0">
                <a:solidFill>
                  <a:srgbClr val="1F487C"/>
                </a:solidFill>
                <a:latin typeface="Arial Black"/>
                <a:cs typeface="Arial Black"/>
              </a:rPr>
              <a:t>д</a:t>
            </a:r>
            <a:r>
              <a:rPr sz="4000" spc="-5" dirty="0">
                <a:solidFill>
                  <a:srgbClr val="1F487C"/>
                </a:solidFill>
                <a:latin typeface="Arial Black"/>
                <a:cs typeface="Arial Black"/>
              </a:rPr>
              <a:t>ные  стандарты</a:t>
            </a:r>
            <a:r>
              <a:rPr sz="4000" spc="-10" dirty="0">
                <a:solidFill>
                  <a:srgbClr val="1F487C"/>
                </a:solidFill>
                <a:latin typeface="Arial Black"/>
                <a:cs typeface="Arial Black"/>
              </a:rPr>
              <a:t> </a:t>
            </a:r>
            <a:r>
              <a:rPr sz="4000" spc="-5" dirty="0">
                <a:solidFill>
                  <a:srgbClr val="1F487C"/>
                </a:solidFill>
                <a:latin typeface="Arial Black"/>
                <a:cs typeface="Arial Black"/>
              </a:rPr>
              <a:t>по</a:t>
            </a:r>
            <a:endParaRPr sz="4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4000" spc="-10" dirty="0">
                <a:solidFill>
                  <a:srgbClr val="1F487C"/>
                </a:solidFill>
                <a:latin typeface="Arial Black"/>
                <a:cs typeface="Arial Black"/>
              </a:rPr>
              <a:t>управлению</a:t>
            </a:r>
            <a:r>
              <a:rPr sz="4000" spc="-15" dirty="0">
                <a:solidFill>
                  <a:srgbClr val="1F487C"/>
                </a:solidFill>
                <a:latin typeface="Arial Black"/>
                <a:cs typeface="Arial Black"/>
              </a:rPr>
              <a:t> </a:t>
            </a:r>
            <a:r>
              <a:rPr sz="4000" spc="-5" dirty="0">
                <a:solidFill>
                  <a:srgbClr val="1F487C"/>
                </a:solidFill>
                <a:latin typeface="Arial Black"/>
                <a:cs typeface="Arial Black"/>
              </a:rPr>
              <a:t>проектами</a:t>
            </a:r>
            <a:endParaRPr sz="4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8062" y="2361945"/>
            <a:ext cx="73152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6FC0"/>
                </a:solidFill>
                <a:latin typeface="Arial Black"/>
                <a:cs typeface="Arial Black"/>
              </a:rPr>
              <a:t>Управление</a:t>
            </a:r>
            <a:r>
              <a:rPr sz="4000" spc="-50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4000" spc="-10" dirty="0">
                <a:solidFill>
                  <a:srgbClr val="006FC0"/>
                </a:solidFill>
                <a:latin typeface="Arial Black"/>
                <a:cs typeface="Arial Black"/>
              </a:rPr>
              <a:t>приоритетом</a:t>
            </a:r>
            <a:endParaRPr sz="4000">
              <a:latin typeface="Arial Black"/>
              <a:cs typeface="Arial Black"/>
            </a:endParaRPr>
          </a:p>
          <a:p>
            <a:pPr marL="345440" algn="ctr">
              <a:lnSpc>
                <a:spcPct val="100000"/>
              </a:lnSpc>
            </a:pPr>
            <a:r>
              <a:rPr sz="4000" spc="-5" dirty="0">
                <a:solidFill>
                  <a:srgbClr val="006FC0"/>
                </a:solidFill>
                <a:latin typeface="Arial Black"/>
                <a:cs typeface="Arial Black"/>
              </a:rPr>
              <a:t>проекта</a:t>
            </a:r>
            <a:endParaRPr sz="4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31930" y="982878"/>
            <a:ext cx="3178810" cy="3162935"/>
          </a:xfrm>
          <a:custGeom>
            <a:avLst/>
            <a:gdLst/>
            <a:ahLst/>
            <a:cxnLst/>
            <a:rect l="l" t="t" r="r" b="b"/>
            <a:pathLst>
              <a:path w="3178809" h="3162935">
                <a:moveTo>
                  <a:pt x="764616" y="2409494"/>
                </a:moveTo>
                <a:lnTo>
                  <a:pt x="753071" y="2359622"/>
                </a:lnTo>
                <a:lnTo>
                  <a:pt x="715873" y="2326360"/>
                </a:lnTo>
                <a:lnTo>
                  <a:pt x="665835" y="2305901"/>
                </a:lnTo>
                <a:lnTo>
                  <a:pt x="604266" y="2289264"/>
                </a:lnTo>
                <a:lnTo>
                  <a:pt x="576033" y="2258580"/>
                </a:lnTo>
                <a:lnTo>
                  <a:pt x="554228" y="2213813"/>
                </a:lnTo>
                <a:lnTo>
                  <a:pt x="517029" y="2107679"/>
                </a:lnTo>
                <a:lnTo>
                  <a:pt x="495211" y="2004047"/>
                </a:lnTo>
                <a:lnTo>
                  <a:pt x="492645" y="1911985"/>
                </a:lnTo>
                <a:lnTo>
                  <a:pt x="506755" y="1902980"/>
                </a:lnTo>
                <a:lnTo>
                  <a:pt x="545236" y="1872361"/>
                </a:lnTo>
                <a:lnTo>
                  <a:pt x="561911" y="1836521"/>
                </a:lnTo>
                <a:lnTo>
                  <a:pt x="568337" y="1782762"/>
                </a:lnTo>
                <a:lnTo>
                  <a:pt x="556780" y="1740573"/>
                </a:lnTo>
                <a:lnTo>
                  <a:pt x="537552" y="1684362"/>
                </a:lnTo>
                <a:lnTo>
                  <a:pt x="508457" y="1670227"/>
                </a:lnTo>
                <a:lnTo>
                  <a:pt x="492645" y="1662544"/>
                </a:lnTo>
                <a:lnTo>
                  <a:pt x="455447" y="1651076"/>
                </a:lnTo>
                <a:lnTo>
                  <a:pt x="413105" y="1651076"/>
                </a:lnTo>
                <a:lnTo>
                  <a:pt x="365633" y="1670227"/>
                </a:lnTo>
                <a:lnTo>
                  <a:pt x="332270" y="1704835"/>
                </a:lnTo>
                <a:lnTo>
                  <a:pt x="315595" y="1771294"/>
                </a:lnTo>
                <a:lnTo>
                  <a:pt x="320725" y="1825053"/>
                </a:lnTo>
                <a:lnTo>
                  <a:pt x="334848" y="1860791"/>
                </a:lnTo>
                <a:lnTo>
                  <a:pt x="355371" y="1895398"/>
                </a:lnTo>
                <a:lnTo>
                  <a:pt x="382308" y="1911985"/>
                </a:lnTo>
                <a:lnTo>
                  <a:pt x="382308" y="2126818"/>
                </a:lnTo>
                <a:lnTo>
                  <a:pt x="381355" y="2140166"/>
                </a:lnTo>
                <a:lnTo>
                  <a:pt x="382308" y="2138400"/>
                </a:lnTo>
                <a:lnTo>
                  <a:pt x="379920" y="2160295"/>
                </a:lnTo>
                <a:lnTo>
                  <a:pt x="374624" y="2234285"/>
                </a:lnTo>
                <a:lnTo>
                  <a:pt x="363067" y="2258580"/>
                </a:lnTo>
                <a:lnTo>
                  <a:pt x="346392" y="2305901"/>
                </a:lnTo>
                <a:lnTo>
                  <a:pt x="320725" y="2359622"/>
                </a:lnTo>
                <a:lnTo>
                  <a:pt x="351523" y="2364727"/>
                </a:lnTo>
                <a:lnTo>
                  <a:pt x="396430" y="2326360"/>
                </a:lnTo>
                <a:lnTo>
                  <a:pt x="424649" y="2256015"/>
                </a:lnTo>
                <a:lnTo>
                  <a:pt x="436194" y="2175446"/>
                </a:lnTo>
                <a:lnTo>
                  <a:pt x="435000" y="2138400"/>
                </a:lnTo>
                <a:lnTo>
                  <a:pt x="433628" y="2096109"/>
                </a:lnTo>
                <a:lnTo>
                  <a:pt x="424649" y="1922233"/>
                </a:lnTo>
                <a:lnTo>
                  <a:pt x="425615" y="1917115"/>
                </a:lnTo>
                <a:lnTo>
                  <a:pt x="422084" y="1917115"/>
                </a:lnTo>
                <a:lnTo>
                  <a:pt x="424649" y="1872361"/>
                </a:lnTo>
                <a:lnTo>
                  <a:pt x="427164" y="1871941"/>
                </a:lnTo>
                <a:lnTo>
                  <a:pt x="416953" y="1867242"/>
                </a:lnTo>
                <a:lnTo>
                  <a:pt x="396430" y="1867242"/>
                </a:lnTo>
                <a:lnTo>
                  <a:pt x="363067" y="1844205"/>
                </a:lnTo>
                <a:lnTo>
                  <a:pt x="346392" y="1796897"/>
                </a:lnTo>
                <a:lnTo>
                  <a:pt x="341261" y="1754708"/>
                </a:lnTo>
                <a:lnTo>
                  <a:pt x="355371" y="1721421"/>
                </a:lnTo>
                <a:lnTo>
                  <a:pt x="374624" y="1690700"/>
                </a:lnTo>
                <a:lnTo>
                  <a:pt x="413105" y="1670227"/>
                </a:lnTo>
                <a:lnTo>
                  <a:pt x="447738" y="1681797"/>
                </a:lnTo>
                <a:lnTo>
                  <a:pt x="474675" y="1702282"/>
                </a:lnTo>
                <a:lnTo>
                  <a:pt x="492645" y="1721421"/>
                </a:lnTo>
                <a:lnTo>
                  <a:pt x="502907" y="1766176"/>
                </a:lnTo>
                <a:lnTo>
                  <a:pt x="506755" y="1802015"/>
                </a:lnTo>
                <a:lnTo>
                  <a:pt x="492645" y="1841639"/>
                </a:lnTo>
                <a:lnTo>
                  <a:pt x="455447" y="1867242"/>
                </a:lnTo>
                <a:lnTo>
                  <a:pt x="427164" y="1871941"/>
                </a:lnTo>
                <a:lnTo>
                  <a:pt x="433628" y="1874926"/>
                </a:lnTo>
                <a:lnTo>
                  <a:pt x="425615" y="1917115"/>
                </a:lnTo>
                <a:lnTo>
                  <a:pt x="461860" y="1917115"/>
                </a:lnTo>
                <a:lnTo>
                  <a:pt x="466991" y="1984895"/>
                </a:lnTo>
                <a:lnTo>
                  <a:pt x="483666" y="2057806"/>
                </a:lnTo>
                <a:lnTo>
                  <a:pt x="506755" y="2147303"/>
                </a:lnTo>
                <a:lnTo>
                  <a:pt x="533704" y="2225319"/>
                </a:lnTo>
                <a:lnTo>
                  <a:pt x="568337" y="2295664"/>
                </a:lnTo>
                <a:lnTo>
                  <a:pt x="606818" y="2328913"/>
                </a:lnTo>
                <a:lnTo>
                  <a:pt x="677379" y="2345550"/>
                </a:lnTo>
                <a:lnTo>
                  <a:pt x="677379" y="2364727"/>
                </a:lnTo>
                <a:lnTo>
                  <a:pt x="646595" y="2399271"/>
                </a:lnTo>
                <a:lnTo>
                  <a:pt x="592709" y="2427389"/>
                </a:lnTo>
                <a:lnTo>
                  <a:pt x="436194" y="2427389"/>
                </a:lnTo>
                <a:lnTo>
                  <a:pt x="455447" y="2437625"/>
                </a:lnTo>
                <a:lnTo>
                  <a:pt x="568337" y="2437625"/>
                </a:lnTo>
                <a:lnTo>
                  <a:pt x="632485" y="2435072"/>
                </a:lnTo>
                <a:lnTo>
                  <a:pt x="682510" y="2406942"/>
                </a:lnTo>
                <a:lnTo>
                  <a:pt x="715873" y="2376233"/>
                </a:lnTo>
                <a:lnTo>
                  <a:pt x="727417" y="2385199"/>
                </a:lnTo>
                <a:lnTo>
                  <a:pt x="727417" y="2429954"/>
                </a:lnTo>
                <a:lnTo>
                  <a:pt x="715873" y="2465768"/>
                </a:lnTo>
                <a:lnTo>
                  <a:pt x="694055" y="2488781"/>
                </a:lnTo>
                <a:lnTo>
                  <a:pt x="637616" y="2527147"/>
                </a:lnTo>
                <a:lnTo>
                  <a:pt x="511886" y="2536113"/>
                </a:lnTo>
                <a:lnTo>
                  <a:pt x="391299" y="2536113"/>
                </a:lnTo>
                <a:lnTo>
                  <a:pt x="301485" y="2519476"/>
                </a:lnTo>
                <a:lnTo>
                  <a:pt x="261721" y="2500299"/>
                </a:lnTo>
                <a:lnTo>
                  <a:pt x="225793" y="2460650"/>
                </a:lnTo>
                <a:lnTo>
                  <a:pt x="214249" y="2399271"/>
                </a:lnTo>
                <a:lnTo>
                  <a:pt x="225793" y="2359622"/>
                </a:lnTo>
                <a:lnTo>
                  <a:pt x="254025" y="2334044"/>
                </a:lnTo>
                <a:lnTo>
                  <a:pt x="301485" y="2314854"/>
                </a:lnTo>
                <a:lnTo>
                  <a:pt x="341261" y="2258580"/>
                </a:lnTo>
                <a:lnTo>
                  <a:pt x="374624" y="2208707"/>
                </a:lnTo>
                <a:lnTo>
                  <a:pt x="379920" y="2160295"/>
                </a:lnTo>
                <a:lnTo>
                  <a:pt x="381355" y="2140166"/>
                </a:lnTo>
                <a:lnTo>
                  <a:pt x="355371" y="2188235"/>
                </a:lnTo>
                <a:lnTo>
                  <a:pt x="332270" y="2239391"/>
                </a:lnTo>
                <a:lnTo>
                  <a:pt x="304050" y="2279040"/>
                </a:lnTo>
                <a:lnTo>
                  <a:pt x="261721" y="2298217"/>
                </a:lnTo>
                <a:lnTo>
                  <a:pt x="220662" y="2317407"/>
                </a:lnTo>
                <a:lnTo>
                  <a:pt x="164211" y="2359622"/>
                </a:lnTo>
                <a:lnTo>
                  <a:pt x="144983" y="2396706"/>
                </a:lnTo>
                <a:lnTo>
                  <a:pt x="144983" y="2446578"/>
                </a:lnTo>
                <a:lnTo>
                  <a:pt x="183464" y="2500299"/>
                </a:lnTo>
                <a:lnTo>
                  <a:pt x="265569" y="2547620"/>
                </a:lnTo>
                <a:lnTo>
                  <a:pt x="363067" y="2566797"/>
                </a:lnTo>
                <a:lnTo>
                  <a:pt x="495211" y="2566797"/>
                </a:lnTo>
                <a:lnTo>
                  <a:pt x="582447" y="2555290"/>
                </a:lnTo>
                <a:lnTo>
                  <a:pt x="665835" y="2536113"/>
                </a:lnTo>
                <a:lnTo>
                  <a:pt x="733831" y="2496464"/>
                </a:lnTo>
                <a:lnTo>
                  <a:pt x="758202" y="2455532"/>
                </a:lnTo>
                <a:lnTo>
                  <a:pt x="764616" y="2409494"/>
                </a:lnTo>
                <a:close/>
              </a:path>
              <a:path w="3178809" h="3162935">
                <a:moveTo>
                  <a:pt x="1606181" y="1674114"/>
                </a:moveTo>
                <a:lnTo>
                  <a:pt x="1598523" y="1640840"/>
                </a:lnTo>
                <a:lnTo>
                  <a:pt x="1594713" y="1624253"/>
                </a:lnTo>
                <a:lnTo>
                  <a:pt x="1558759" y="1589633"/>
                </a:lnTo>
                <a:lnTo>
                  <a:pt x="1511236" y="1570494"/>
                </a:lnTo>
                <a:lnTo>
                  <a:pt x="1445882" y="1553895"/>
                </a:lnTo>
                <a:lnTo>
                  <a:pt x="1417612" y="1523187"/>
                </a:lnTo>
                <a:lnTo>
                  <a:pt x="1395793" y="1480997"/>
                </a:lnTo>
                <a:lnTo>
                  <a:pt x="1358620" y="1372247"/>
                </a:lnTo>
                <a:lnTo>
                  <a:pt x="1339354" y="1268615"/>
                </a:lnTo>
                <a:lnTo>
                  <a:pt x="1336802" y="1179118"/>
                </a:lnTo>
                <a:lnTo>
                  <a:pt x="1347038" y="1170216"/>
                </a:lnTo>
                <a:lnTo>
                  <a:pt x="1389443" y="1139494"/>
                </a:lnTo>
                <a:lnTo>
                  <a:pt x="1406042" y="1103655"/>
                </a:lnTo>
                <a:lnTo>
                  <a:pt x="1409928" y="1049997"/>
                </a:lnTo>
                <a:lnTo>
                  <a:pt x="1398358" y="1007808"/>
                </a:lnTo>
                <a:lnTo>
                  <a:pt x="1379105" y="952715"/>
                </a:lnTo>
                <a:lnTo>
                  <a:pt x="1336802" y="929779"/>
                </a:lnTo>
                <a:lnTo>
                  <a:pt x="1299616" y="919543"/>
                </a:lnTo>
                <a:lnTo>
                  <a:pt x="1254658" y="919543"/>
                </a:lnTo>
                <a:lnTo>
                  <a:pt x="1207223" y="938682"/>
                </a:lnTo>
                <a:lnTo>
                  <a:pt x="1176401" y="971969"/>
                </a:lnTo>
                <a:lnTo>
                  <a:pt x="1159802" y="1039761"/>
                </a:lnTo>
                <a:lnTo>
                  <a:pt x="1164932" y="1092187"/>
                </a:lnTo>
                <a:lnTo>
                  <a:pt x="1178953" y="1129258"/>
                </a:lnTo>
                <a:lnTo>
                  <a:pt x="1198219" y="1162532"/>
                </a:lnTo>
                <a:lnTo>
                  <a:pt x="1223924" y="1179118"/>
                </a:lnTo>
                <a:lnTo>
                  <a:pt x="1223924" y="1393952"/>
                </a:lnTo>
                <a:lnTo>
                  <a:pt x="1223441" y="1403896"/>
                </a:lnTo>
                <a:lnTo>
                  <a:pt x="1223924" y="1402969"/>
                </a:lnTo>
                <a:lnTo>
                  <a:pt x="1222641" y="1420647"/>
                </a:lnTo>
                <a:lnTo>
                  <a:pt x="1218806" y="1500136"/>
                </a:lnTo>
                <a:lnTo>
                  <a:pt x="1204671" y="1523187"/>
                </a:lnTo>
                <a:lnTo>
                  <a:pt x="1187970" y="1570494"/>
                </a:lnTo>
                <a:lnTo>
                  <a:pt x="1164932" y="1624253"/>
                </a:lnTo>
                <a:lnTo>
                  <a:pt x="1195654" y="1629371"/>
                </a:lnTo>
                <a:lnTo>
                  <a:pt x="1238059" y="1589633"/>
                </a:lnTo>
                <a:lnTo>
                  <a:pt x="1268793" y="1520621"/>
                </a:lnTo>
                <a:lnTo>
                  <a:pt x="1277797" y="1438808"/>
                </a:lnTo>
                <a:lnTo>
                  <a:pt x="1275956" y="1402969"/>
                </a:lnTo>
                <a:lnTo>
                  <a:pt x="1273911" y="1363332"/>
                </a:lnTo>
                <a:lnTo>
                  <a:pt x="1268793" y="1190688"/>
                </a:lnTo>
                <a:lnTo>
                  <a:pt x="1269733" y="1181684"/>
                </a:lnTo>
                <a:lnTo>
                  <a:pt x="1266228" y="1181684"/>
                </a:lnTo>
                <a:lnTo>
                  <a:pt x="1268793" y="1139494"/>
                </a:lnTo>
                <a:lnTo>
                  <a:pt x="1269466" y="1139329"/>
                </a:lnTo>
                <a:lnTo>
                  <a:pt x="1257211" y="1131811"/>
                </a:lnTo>
                <a:lnTo>
                  <a:pt x="1238059" y="1131811"/>
                </a:lnTo>
                <a:lnTo>
                  <a:pt x="1204671" y="1111338"/>
                </a:lnTo>
                <a:lnTo>
                  <a:pt x="1187970" y="1061466"/>
                </a:lnTo>
                <a:lnTo>
                  <a:pt x="1184186" y="1021842"/>
                </a:lnTo>
                <a:lnTo>
                  <a:pt x="1198219" y="988555"/>
                </a:lnTo>
                <a:lnTo>
                  <a:pt x="1218806" y="957834"/>
                </a:lnTo>
                <a:lnTo>
                  <a:pt x="1254658" y="938682"/>
                </a:lnTo>
                <a:lnTo>
                  <a:pt x="1288046" y="950264"/>
                </a:lnTo>
                <a:lnTo>
                  <a:pt x="1320101" y="969403"/>
                </a:lnTo>
                <a:lnTo>
                  <a:pt x="1336802" y="988555"/>
                </a:lnTo>
                <a:lnTo>
                  <a:pt x="1344485" y="1033310"/>
                </a:lnTo>
                <a:lnTo>
                  <a:pt x="1347038" y="1070470"/>
                </a:lnTo>
                <a:lnTo>
                  <a:pt x="1336802" y="1108773"/>
                </a:lnTo>
                <a:lnTo>
                  <a:pt x="1299616" y="1131811"/>
                </a:lnTo>
                <a:lnTo>
                  <a:pt x="1269466" y="1139329"/>
                </a:lnTo>
                <a:lnTo>
                  <a:pt x="1273911" y="1142047"/>
                </a:lnTo>
                <a:lnTo>
                  <a:pt x="1269733" y="1181684"/>
                </a:lnTo>
                <a:lnTo>
                  <a:pt x="1305966" y="1181684"/>
                </a:lnTo>
                <a:lnTo>
                  <a:pt x="1308531" y="1249464"/>
                </a:lnTo>
                <a:lnTo>
                  <a:pt x="1325219" y="1321142"/>
                </a:lnTo>
                <a:lnTo>
                  <a:pt x="1347038" y="1414437"/>
                </a:lnTo>
                <a:lnTo>
                  <a:pt x="1375308" y="1489900"/>
                </a:lnTo>
                <a:lnTo>
                  <a:pt x="1409928" y="1559026"/>
                </a:lnTo>
                <a:lnTo>
                  <a:pt x="1448447" y="1593532"/>
                </a:lnTo>
                <a:lnTo>
                  <a:pt x="1519021" y="1610118"/>
                </a:lnTo>
                <a:lnTo>
                  <a:pt x="1519021" y="1629371"/>
                </a:lnTo>
                <a:lnTo>
                  <a:pt x="1488186" y="1662544"/>
                </a:lnTo>
                <a:lnTo>
                  <a:pt x="1434312" y="1690700"/>
                </a:lnTo>
                <a:lnTo>
                  <a:pt x="1277797" y="1690700"/>
                </a:lnTo>
                <a:lnTo>
                  <a:pt x="1299616" y="1704835"/>
                </a:lnTo>
                <a:lnTo>
                  <a:pt x="1409928" y="1704835"/>
                </a:lnTo>
                <a:lnTo>
                  <a:pt x="1476616" y="1699717"/>
                </a:lnTo>
                <a:lnTo>
                  <a:pt x="1524139" y="1671561"/>
                </a:lnTo>
                <a:lnTo>
                  <a:pt x="1558759" y="1640840"/>
                </a:lnTo>
                <a:lnTo>
                  <a:pt x="1570329" y="1652308"/>
                </a:lnTo>
                <a:lnTo>
                  <a:pt x="1570329" y="1693265"/>
                </a:lnTo>
                <a:lnTo>
                  <a:pt x="1558759" y="1730336"/>
                </a:lnTo>
                <a:lnTo>
                  <a:pt x="1535607" y="1754708"/>
                </a:lnTo>
                <a:lnTo>
                  <a:pt x="1479169" y="1791779"/>
                </a:lnTo>
                <a:lnTo>
                  <a:pt x="1356055" y="1799450"/>
                </a:lnTo>
                <a:lnTo>
                  <a:pt x="1235494" y="1799450"/>
                </a:lnTo>
                <a:lnTo>
                  <a:pt x="1145667" y="1782762"/>
                </a:lnTo>
                <a:lnTo>
                  <a:pt x="1105928" y="1763610"/>
                </a:lnTo>
                <a:lnTo>
                  <a:pt x="1069975" y="1723986"/>
                </a:lnTo>
                <a:lnTo>
                  <a:pt x="1058405" y="1662544"/>
                </a:lnTo>
                <a:lnTo>
                  <a:pt x="1069975" y="1624253"/>
                </a:lnTo>
                <a:lnTo>
                  <a:pt x="1096911" y="1601203"/>
                </a:lnTo>
                <a:lnTo>
                  <a:pt x="1145667" y="1579499"/>
                </a:lnTo>
                <a:lnTo>
                  <a:pt x="1184186" y="1523187"/>
                </a:lnTo>
                <a:lnTo>
                  <a:pt x="1218806" y="1473314"/>
                </a:lnTo>
                <a:lnTo>
                  <a:pt x="1222641" y="1420647"/>
                </a:lnTo>
                <a:lnTo>
                  <a:pt x="1223441" y="1403896"/>
                </a:lnTo>
                <a:lnTo>
                  <a:pt x="1198219" y="1452829"/>
                </a:lnTo>
                <a:lnTo>
                  <a:pt x="1176401" y="1504035"/>
                </a:lnTo>
                <a:lnTo>
                  <a:pt x="1148232" y="1542326"/>
                </a:lnTo>
                <a:lnTo>
                  <a:pt x="1105928" y="1562811"/>
                </a:lnTo>
                <a:lnTo>
                  <a:pt x="1063523" y="1584515"/>
                </a:lnTo>
                <a:lnTo>
                  <a:pt x="1007097" y="1624253"/>
                </a:lnTo>
                <a:lnTo>
                  <a:pt x="987856" y="1659991"/>
                </a:lnTo>
                <a:lnTo>
                  <a:pt x="987856" y="1709851"/>
                </a:lnTo>
                <a:lnTo>
                  <a:pt x="1027569" y="1763610"/>
                </a:lnTo>
                <a:lnTo>
                  <a:pt x="1108494" y="1810918"/>
                </a:lnTo>
                <a:lnTo>
                  <a:pt x="1204671" y="1831403"/>
                </a:lnTo>
                <a:lnTo>
                  <a:pt x="1339354" y="1831403"/>
                </a:lnTo>
                <a:lnTo>
                  <a:pt x="1426629" y="1819935"/>
                </a:lnTo>
                <a:lnTo>
                  <a:pt x="1511236" y="1799450"/>
                </a:lnTo>
                <a:lnTo>
                  <a:pt x="1575460" y="1761058"/>
                </a:lnTo>
                <a:lnTo>
                  <a:pt x="1601063" y="1721421"/>
                </a:lnTo>
                <a:lnTo>
                  <a:pt x="1606181" y="1674114"/>
                </a:lnTo>
                <a:close/>
              </a:path>
              <a:path w="3178809" h="3162935">
                <a:moveTo>
                  <a:pt x="2764739" y="216065"/>
                </a:moveTo>
                <a:lnTo>
                  <a:pt x="2759519" y="168744"/>
                </a:lnTo>
                <a:lnTo>
                  <a:pt x="2724899" y="115100"/>
                </a:lnTo>
                <a:lnTo>
                  <a:pt x="2677464" y="61328"/>
                </a:lnTo>
                <a:lnTo>
                  <a:pt x="2618473" y="19151"/>
                </a:lnTo>
                <a:lnTo>
                  <a:pt x="2542781" y="0"/>
                </a:lnTo>
                <a:lnTo>
                  <a:pt x="2497810" y="14020"/>
                </a:lnTo>
                <a:lnTo>
                  <a:pt x="2469642" y="53657"/>
                </a:lnTo>
                <a:lnTo>
                  <a:pt x="2474760" y="120218"/>
                </a:lnTo>
                <a:lnTo>
                  <a:pt x="2502928" y="182880"/>
                </a:lnTo>
                <a:lnTo>
                  <a:pt x="2537650" y="221183"/>
                </a:lnTo>
                <a:lnTo>
                  <a:pt x="2474760" y="255689"/>
                </a:lnTo>
                <a:lnTo>
                  <a:pt x="2469642" y="282613"/>
                </a:lnTo>
                <a:lnTo>
                  <a:pt x="2497810" y="294081"/>
                </a:lnTo>
                <a:lnTo>
                  <a:pt x="2551684" y="249339"/>
                </a:lnTo>
                <a:lnTo>
                  <a:pt x="2590203" y="288963"/>
                </a:lnTo>
                <a:lnTo>
                  <a:pt x="2629941" y="308216"/>
                </a:lnTo>
                <a:lnTo>
                  <a:pt x="2663329" y="322249"/>
                </a:lnTo>
                <a:lnTo>
                  <a:pt x="2691600" y="317131"/>
                </a:lnTo>
                <a:lnTo>
                  <a:pt x="2731351" y="308216"/>
                </a:lnTo>
                <a:lnTo>
                  <a:pt x="2750604" y="288963"/>
                </a:lnTo>
                <a:lnTo>
                  <a:pt x="2764739" y="255689"/>
                </a:lnTo>
                <a:lnTo>
                  <a:pt x="2764739" y="216065"/>
                </a:lnTo>
                <a:close/>
              </a:path>
              <a:path w="3178809" h="3162935">
                <a:moveTo>
                  <a:pt x="3081540" y="1578165"/>
                </a:moveTo>
                <a:lnTo>
                  <a:pt x="3063621" y="1524406"/>
                </a:lnTo>
                <a:lnTo>
                  <a:pt x="3027667" y="1486128"/>
                </a:lnTo>
                <a:lnTo>
                  <a:pt x="3027667" y="1625473"/>
                </a:lnTo>
                <a:lnTo>
                  <a:pt x="3018752" y="1677911"/>
                </a:lnTo>
                <a:lnTo>
                  <a:pt x="2971228" y="1740573"/>
                </a:lnTo>
                <a:lnTo>
                  <a:pt x="2904553" y="1785327"/>
                </a:lnTo>
                <a:lnTo>
                  <a:pt x="2800591" y="1799450"/>
                </a:lnTo>
                <a:lnTo>
                  <a:pt x="2777540" y="1818601"/>
                </a:lnTo>
                <a:lnTo>
                  <a:pt x="2850667" y="1837753"/>
                </a:lnTo>
                <a:lnTo>
                  <a:pt x="2892971" y="1872361"/>
                </a:lnTo>
                <a:lnTo>
                  <a:pt x="2940507" y="1924786"/>
                </a:lnTo>
                <a:lnTo>
                  <a:pt x="2957093" y="2033435"/>
                </a:lnTo>
                <a:lnTo>
                  <a:pt x="2940507" y="2120481"/>
                </a:lnTo>
                <a:lnTo>
                  <a:pt x="2909671" y="2188235"/>
                </a:lnTo>
                <a:lnTo>
                  <a:pt x="2966110" y="2221496"/>
                </a:lnTo>
                <a:lnTo>
                  <a:pt x="2991815" y="2275205"/>
                </a:lnTo>
                <a:lnTo>
                  <a:pt x="2977680" y="2319972"/>
                </a:lnTo>
                <a:lnTo>
                  <a:pt x="2954540" y="2353221"/>
                </a:lnTo>
                <a:lnTo>
                  <a:pt x="2881401" y="2400541"/>
                </a:lnTo>
                <a:lnTo>
                  <a:pt x="2763405" y="2447861"/>
                </a:lnTo>
                <a:lnTo>
                  <a:pt x="2642844" y="2461933"/>
                </a:lnTo>
                <a:lnTo>
                  <a:pt x="2510713" y="2454249"/>
                </a:lnTo>
                <a:lnTo>
                  <a:pt x="2396515" y="2433790"/>
                </a:lnTo>
                <a:lnTo>
                  <a:pt x="2261819" y="2395423"/>
                </a:lnTo>
                <a:lnTo>
                  <a:pt x="2188692" y="2353221"/>
                </a:lnTo>
                <a:lnTo>
                  <a:pt x="2141156" y="2280323"/>
                </a:lnTo>
                <a:lnTo>
                  <a:pt x="2141156" y="2221496"/>
                </a:lnTo>
                <a:lnTo>
                  <a:pt x="2177110" y="2188235"/>
                </a:lnTo>
                <a:lnTo>
                  <a:pt x="2214295" y="2188235"/>
                </a:lnTo>
                <a:lnTo>
                  <a:pt x="2306688" y="2230437"/>
                </a:lnTo>
                <a:lnTo>
                  <a:pt x="2427236" y="2272652"/>
                </a:lnTo>
                <a:lnTo>
                  <a:pt x="2510713" y="2289264"/>
                </a:lnTo>
                <a:lnTo>
                  <a:pt x="2538882" y="2275205"/>
                </a:lnTo>
                <a:lnTo>
                  <a:pt x="2401633" y="2238108"/>
                </a:lnTo>
                <a:lnTo>
                  <a:pt x="2297671" y="2181847"/>
                </a:lnTo>
                <a:lnTo>
                  <a:pt x="2250249" y="2129383"/>
                </a:lnTo>
                <a:lnTo>
                  <a:pt x="2224532" y="2068042"/>
                </a:lnTo>
                <a:lnTo>
                  <a:pt x="2216848" y="1988693"/>
                </a:lnTo>
                <a:lnTo>
                  <a:pt x="2233549" y="1919668"/>
                </a:lnTo>
                <a:lnTo>
                  <a:pt x="2252802" y="1849323"/>
                </a:lnTo>
                <a:lnTo>
                  <a:pt x="2300224" y="1816036"/>
                </a:lnTo>
                <a:lnTo>
                  <a:pt x="2318258" y="1762391"/>
                </a:lnTo>
                <a:lnTo>
                  <a:pt x="2266937" y="1726552"/>
                </a:lnTo>
                <a:lnTo>
                  <a:pt x="2230983" y="1706067"/>
                </a:lnTo>
                <a:lnTo>
                  <a:pt x="2205380" y="1665109"/>
                </a:lnTo>
                <a:lnTo>
                  <a:pt x="2205380" y="1585849"/>
                </a:lnTo>
                <a:lnTo>
                  <a:pt x="2224532" y="1524406"/>
                </a:lnTo>
                <a:lnTo>
                  <a:pt x="2266937" y="1477098"/>
                </a:lnTo>
                <a:lnTo>
                  <a:pt x="2296960" y="1474381"/>
                </a:lnTo>
                <a:lnTo>
                  <a:pt x="2279739" y="1530858"/>
                </a:lnTo>
                <a:lnTo>
                  <a:pt x="2315692" y="1583283"/>
                </a:lnTo>
                <a:lnTo>
                  <a:pt x="2369578" y="1611452"/>
                </a:lnTo>
                <a:lnTo>
                  <a:pt x="2369578" y="1550009"/>
                </a:lnTo>
                <a:lnTo>
                  <a:pt x="2383713" y="1451610"/>
                </a:lnTo>
                <a:lnTo>
                  <a:pt x="2395182" y="1376133"/>
                </a:lnTo>
                <a:lnTo>
                  <a:pt x="2431135" y="1298105"/>
                </a:lnTo>
                <a:lnTo>
                  <a:pt x="2478557" y="1217523"/>
                </a:lnTo>
                <a:lnTo>
                  <a:pt x="2492692" y="1147178"/>
                </a:lnTo>
                <a:lnTo>
                  <a:pt x="2465755" y="1113891"/>
                </a:lnTo>
                <a:lnTo>
                  <a:pt x="2409317" y="1107541"/>
                </a:lnTo>
                <a:lnTo>
                  <a:pt x="2350312" y="1124127"/>
                </a:lnTo>
                <a:lnTo>
                  <a:pt x="2327173" y="1161199"/>
                </a:lnTo>
                <a:lnTo>
                  <a:pt x="2291321" y="1163764"/>
                </a:lnTo>
                <a:lnTo>
                  <a:pt x="2248916" y="1168882"/>
                </a:lnTo>
                <a:lnTo>
                  <a:pt x="2209177" y="1194485"/>
                </a:lnTo>
                <a:lnTo>
                  <a:pt x="2173224" y="1186802"/>
                </a:lnTo>
                <a:lnTo>
                  <a:pt x="2150173" y="1152296"/>
                </a:lnTo>
                <a:lnTo>
                  <a:pt x="2142490" y="1121575"/>
                </a:lnTo>
                <a:lnTo>
                  <a:pt x="2187359" y="1062799"/>
                </a:lnTo>
                <a:lnTo>
                  <a:pt x="2211730" y="1029512"/>
                </a:lnTo>
                <a:lnTo>
                  <a:pt x="2260485" y="975753"/>
                </a:lnTo>
                <a:lnTo>
                  <a:pt x="2284869" y="942581"/>
                </a:lnTo>
                <a:lnTo>
                  <a:pt x="2282304" y="888822"/>
                </a:lnTo>
                <a:lnTo>
                  <a:pt x="2315692" y="847864"/>
                </a:lnTo>
                <a:lnTo>
                  <a:pt x="2333625" y="817245"/>
                </a:lnTo>
                <a:lnTo>
                  <a:pt x="2367013" y="789089"/>
                </a:lnTo>
                <a:lnTo>
                  <a:pt x="2400300" y="754570"/>
                </a:lnTo>
                <a:lnTo>
                  <a:pt x="2411869" y="716178"/>
                </a:lnTo>
                <a:lnTo>
                  <a:pt x="2411869" y="676541"/>
                </a:lnTo>
                <a:lnTo>
                  <a:pt x="2433688" y="676541"/>
                </a:lnTo>
                <a:lnTo>
                  <a:pt x="2461958" y="702043"/>
                </a:lnTo>
                <a:lnTo>
                  <a:pt x="2482443" y="718731"/>
                </a:lnTo>
                <a:lnTo>
                  <a:pt x="2515844" y="709726"/>
                </a:lnTo>
                <a:lnTo>
                  <a:pt x="2535097" y="682891"/>
                </a:lnTo>
                <a:lnTo>
                  <a:pt x="2551684" y="702043"/>
                </a:lnTo>
                <a:lnTo>
                  <a:pt x="2603004" y="707161"/>
                </a:lnTo>
                <a:lnTo>
                  <a:pt x="2630665" y="720775"/>
                </a:lnTo>
                <a:lnTo>
                  <a:pt x="2604338" y="763485"/>
                </a:lnTo>
                <a:lnTo>
                  <a:pt x="2524747" y="836396"/>
                </a:lnTo>
                <a:lnTo>
                  <a:pt x="2458072" y="876020"/>
                </a:lnTo>
                <a:lnTo>
                  <a:pt x="2443937" y="886256"/>
                </a:lnTo>
                <a:lnTo>
                  <a:pt x="2379815" y="876020"/>
                </a:lnTo>
                <a:lnTo>
                  <a:pt x="2365679" y="878586"/>
                </a:lnTo>
                <a:lnTo>
                  <a:pt x="2363114" y="895172"/>
                </a:lnTo>
                <a:lnTo>
                  <a:pt x="2422118" y="904176"/>
                </a:lnTo>
                <a:lnTo>
                  <a:pt x="2422118" y="923328"/>
                </a:lnTo>
                <a:lnTo>
                  <a:pt x="2390063" y="973201"/>
                </a:lnTo>
                <a:lnTo>
                  <a:pt x="2404199" y="993673"/>
                </a:lnTo>
                <a:lnTo>
                  <a:pt x="2449055" y="928446"/>
                </a:lnTo>
                <a:lnTo>
                  <a:pt x="2463190" y="925893"/>
                </a:lnTo>
                <a:lnTo>
                  <a:pt x="2491460" y="973201"/>
                </a:lnTo>
                <a:lnTo>
                  <a:pt x="2511945" y="968082"/>
                </a:lnTo>
                <a:lnTo>
                  <a:pt x="2491460" y="916978"/>
                </a:lnTo>
                <a:lnTo>
                  <a:pt x="2505494" y="886256"/>
                </a:lnTo>
                <a:lnTo>
                  <a:pt x="2562034" y="852982"/>
                </a:lnTo>
                <a:lnTo>
                  <a:pt x="2628709" y="774954"/>
                </a:lnTo>
                <a:lnTo>
                  <a:pt x="2660459" y="735418"/>
                </a:lnTo>
                <a:lnTo>
                  <a:pt x="2683814" y="746899"/>
                </a:lnTo>
                <a:lnTo>
                  <a:pt x="2717050" y="773379"/>
                </a:lnTo>
                <a:lnTo>
                  <a:pt x="2706967" y="790308"/>
                </a:lnTo>
                <a:lnTo>
                  <a:pt x="2704033" y="840016"/>
                </a:lnTo>
                <a:lnTo>
                  <a:pt x="2683814" y="856869"/>
                </a:lnTo>
                <a:lnTo>
                  <a:pt x="2650528" y="918210"/>
                </a:lnTo>
                <a:lnTo>
                  <a:pt x="2596654" y="965517"/>
                </a:lnTo>
                <a:lnTo>
                  <a:pt x="2556814" y="1010373"/>
                </a:lnTo>
                <a:lnTo>
                  <a:pt x="2542781" y="1052550"/>
                </a:lnTo>
                <a:lnTo>
                  <a:pt x="2556814" y="1092187"/>
                </a:lnTo>
                <a:lnTo>
                  <a:pt x="2615908" y="1139494"/>
                </a:lnTo>
                <a:lnTo>
                  <a:pt x="2697950" y="1179118"/>
                </a:lnTo>
                <a:lnTo>
                  <a:pt x="2759519" y="1198372"/>
                </a:lnTo>
                <a:lnTo>
                  <a:pt x="2790342" y="1207274"/>
                </a:lnTo>
                <a:lnTo>
                  <a:pt x="2799359" y="1231544"/>
                </a:lnTo>
                <a:lnTo>
                  <a:pt x="2771089" y="1278851"/>
                </a:lnTo>
                <a:lnTo>
                  <a:pt x="2726220" y="1313472"/>
                </a:lnTo>
                <a:lnTo>
                  <a:pt x="2669781" y="1337741"/>
                </a:lnTo>
                <a:lnTo>
                  <a:pt x="2636393" y="1360779"/>
                </a:lnTo>
                <a:lnTo>
                  <a:pt x="2636393" y="1379931"/>
                </a:lnTo>
                <a:lnTo>
                  <a:pt x="2669781" y="1400403"/>
                </a:lnTo>
                <a:lnTo>
                  <a:pt x="2759519" y="1386382"/>
                </a:lnTo>
                <a:lnTo>
                  <a:pt x="2813494" y="1327492"/>
                </a:lnTo>
                <a:lnTo>
                  <a:pt x="2839097" y="1252029"/>
                </a:lnTo>
                <a:lnTo>
                  <a:pt x="2851899" y="1172768"/>
                </a:lnTo>
                <a:lnTo>
                  <a:pt x="2846781" y="1144612"/>
                </a:lnTo>
                <a:lnTo>
                  <a:pt x="2813494" y="1153515"/>
                </a:lnTo>
                <a:lnTo>
                  <a:pt x="2790342" y="1158646"/>
                </a:lnTo>
                <a:lnTo>
                  <a:pt x="2717215" y="1144612"/>
                </a:lnTo>
                <a:lnTo>
                  <a:pt x="2658211" y="1111338"/>
                </a:lnTo>
                <a:lnTo>
                  <a:pt x="2596654" y="1078052"/>
                </a:lnTo>
                <a:lnTo>
                  <a:pt x="2596654" y="1052550"/>
                </a:lnTo>
                <a:lnTo>
                  <a:pt x="2624823" y="1019276"/>
                </a:lnTo>
                <a:lnTo>
                  <a:pt x="2692831" y="977087"/>
                </a:lnTo>
                <a:lnTo>
                  <a:pt x="2757513" y="944816"/>
                </a:lnTo>
                <a:lnTo>
                  <a:pt x="2789110" y="964285"/>
                </a:lnTo>
                <a:lnTo>
                  <a:pt x="2879280" y="959294"/>
                </a:lnTo>
                <a:lnTo>
                  <a:pt x="2886519" y="970635"/>
                </a:lnTo>
                <a:lnTo>
                  <a:pt x="2905785" y="1043546"/>
                </a:lnTo>
                <a:lnTo>
                  <a:pt x="2922473" y="1128026"/>
                </a:lnTo>
                <a:lnTo>
                  <a:pt x="2934055" y="1239227"/>
                </a:lnTo>
                <a:lnTo>
                  <a:pt x="2931490" y="1365897"/>
                </a:lnTo>
                <a:lnTo>
                  <a:pt x="2889186" y="1441361"/>
                </a:lnTo>
                <a:lnTo>
                  <a:pt x="2846781" y="1493799"/>
                </a:lnTo>
                <a:lnTo>
                  <a:pt x="2780106" y="1544891"/>
                </a:lnTo>
                <a:lnTo>
                  <a:pt x="2700515" y="1631924"/>
                </a:lnTo>
                <a:lnTo>
                  <a:pt x="2787777" y="1625473"/>
                </a:lnTo>
                <a:lnTo>
                  <a:pt x="2863481" y="1601216"/>
                </a:lnTo>
                <a:lnTo>
                  <a:pt x="2931490" y="1564144"/>
                </a:lnTo>
                <a:lnTo>
                  <a:pt x="2967444" y="1528305"/>
                </a:lnTo>
                <a:lnTo>
                  <a:pt x="2982747" y="1492262"/>
                </a:lnTo>
                <a:lnTo>
                  <a:pt x="2991815" y="1496352"/>
                </a:lnTo>
                <a:lnTo>
                  <a:pt x="3002064" y="1538541"/>
                </a:lnTo>
                <a:lnTo>
                  <a:pt x="2982811" y="1585849"/>
                </a:lnTo>
                <a:lnTo>
                  <a:pt x="2946857" y="1630603"/>
                </a:lnTo>
                <a:lnTo>
                  <a:pt x="2862148" y="1677911"/>
                </a:lnTo>
                <a:lnTo>
                  <a:pt x="2722334" y="1698383"/>
                </a:lnTo>
                <a:lnTo>
                  <a:pt x="2590203" y="1706067"/>
                </a:lnTo>
                <a:lnTo>
                  <a:pt x="2449055" y="1698383"/>
                </a:lnTo>
                <a:lnTo>
                  <a:pt x="2375928" y="1665109"/>
                </a:lnTo>
                <a:lnTo>
                  <a:pt x="2351544" y="1684362"/>
                </a:lnTo>
                <a:lnTo>
                  <a:pt x="2449055" y="1717535"/>
                </a:lnTo>
                <a:lnTo>
                  <a:pt x="2576068" y="1745691"/>
                </a:lnTo>
                <a:lnTo>
                  <a:pt x="2741587" y="1740573"/>
                </a:lnTo>
                <a:lnTo>
                  <a:pt x="2892971" y="1712417"/>
                </a:lnTo>
                <a:lnTo>
                  <a:pt x="2966110" y="1658759"/>
                </a:lnTo>
                <a:lnTo>
                  <a:pt x="3008414" y="1611452"/>
                </a:lnTo>
                <a:lnTo>
                  <a:pt x="3027667" y="1625473"/>
                </a:lnTo>
                <a:lnTo>
                  <a:pt x="3027667" y="1486128"/>
                </a:lnTo>
                <a:lnTo>
                  <a:pt x="3008414" y="1465630"/>
                </a:lnTo>
                <a:lnTo>
                  <a:pt x="2968739" y="1442085"/>
                </a:lnTo>
                <a:lnTo>
                  <a:pt x="2985363" y="1424673"/>
                </a:lnTo>
                <a:lnTo>
                  <a:pt x="2959658" y="1376133"/>
                </a:lnTo>
                <a:lnTo>
                  <a:pt x="2985363" y="1342859"/>
                </a:lnTo>
                <a:lnTo>
                  <a:pt x="2959658" y="1309573"/>
                </a:lnTo>
                <a:lnTo>
                  <a:pt x="2985363" y="1290434"/>
                </a:lnTo>
                <a:lnTo>
                  <a:pt x="2953308" y="1255915"/>
                </a:lnTo>
                <a:lnTo>
                  <a:pt x="2978912" y="1222641"/>
                </a:lnTo>
                <a:lnTo>
                  <a:pt x="2959658" y="1197038"/>
                </a:lnTo>
                <a:lnTo>
                  <a:pt x="2973794" y="1168882"/>
                </a:lnTo>
                <a:lnTo>
                  <a:pt x="2953308" y="1135710"/>
                </a:lnTo>
                <a:lnTo>
                  <a:pt x="2978912" y="1116457"/>
                </a:lnTo>
                <a:lnTo>
                  <a:pt x="2948178" y="1090853"/>
                </a:lnTo>
                <a:lnTo>
                  <a:pt x="2967444" y="1029512"/>
                </a:lnTo>
                <a:lnTo>
                  <a:pt x="2936608" y="1024394"/>
                </a:lnTo>
                <a:lnTo>
                  <a:pt x="2943060" y="984770"/>
                </a:lnTo>
                <a:lnTo>
                  <a:pt x="2922473" y="970635"/>
                </a:lnTo>
                <a:lnTo>
                  <a:pt x="2922473" y="942174"/>
                </a:lnTo>
                <a:lnTo>
                  <a:pt x="2949410" y="931011"/>
                </a:lnTo>
                <a:lnTo>
                  <a:pt x="2975127" y="877354"/>
                </a:lnTo>
                <a:lnTo>
                  <a:pt x="2989161" y="776287"/>
                </a:lnTo>
                <a:lnTo>
                  <a:pt x="2982811" y="650951"/>
                </a:lnTo>
                <a:lnTo>
                  <a:pt x="2968675" y="611314"/>
                </a:lnTo>
                <a:lnTo>
                  <a:pt x="2949410" y="564007"/>
                </a:lnTo>
                <a:lnTo>
                  <a:pt x="2901988" y="482092"/>
                </a:lnTo>
                <a:lnTo>
                  <a:pt x="2833979" y="409181"/>
                </a:lnTo>
                <a:lnTo>
                  <a:pt x="2818269" y="400977"/>
                </a:lnTo>
                <a:lnTo>
                  <a:pt x="2818612" y="398945"/>
                </a:lnTo>
                <a:lnTo>
                  <a:pt x="2794241" y="374764"/>
                </a:lnTo>
                <a:lnTo>
                  <a:pt x="2794241" y="602310"/>
                </a:lnTo>
                <a:lnTo>
                  <a:pt x="2794241" y="664972"/>
                </a:lnTo>
                <a:lnTo>
                  <a:pt x="2780106" y="709726"/>
                </a:lnTo>
                <a:lnTo>
                  <a:pt x="2761018" y="723849"/>
                </a:lnTo>
                <a:lnTo>
                  <a:pt x="2740355" y="723849"/>
                </a:lnTo>
                <a:lnTo>
                  <a:pt x="2728785" y="676541"/>
                </a:lnTo>
                <a:lnTo>
                  <a:pt x="2692831" y="695693"/>
                </a:lnTo>
                <a:lnTo>
                  <a:pt x="2691955" y="693686"/>
                </a:lnTo>
                <a:lnTo>
                  <a:pt x="2713418" y="662419"/>
                </a:lnTo>
                <a:lnTo>
                  <a:pt x="2750604" y="607428"/>
                </a:lnTo>
                <a:lnTo>
                  <a:pt x="2769387" y="571792"/>
                </a:lnTo>
                <a:lnTo>
                  <a:pt x="2794241" y="602310"/>
                </a:lnTo>
                <a:lnTo>
                  <a:pt x="2794241" y="374764"/>
                </a:lnTo>
                <a:lnTo>
                  <a:pt x="2790342" y="370890"/>
                </a:lnTo>
                <a:lnTo>
                  <a:pt x="2686481" y="365772"/>
                </a:lnTo>
                <a:lnTo>
                  <a:pt x="2473439" y="365772"/>
                </a:lnTo>
                <a:lnTo>
                  <a:pt x="2313140" y="379793"/>
                </a:lnTo>
                <a:lnTo>
                  <a:pt x="2223312" y="379793"/>
                </a:lnTo>
                <a:lnTo>
                  <a:pt x="2080933" y="384911"/>
                </a:lnTo>
                <a:lnTo>
                  <a:pt x="1864093" y="398945"/>
                </a:lnTo>
                <a:lnTo>
                  <a:pt x="1858975" y="418198"/>
                </a:lnTo>
                <a:lnTo>
                  <a:pt x="1873110" y="429666"/>
                </a:lnTo>
                <a:lnTo>
                  <a:pt x="2080933" y="410514"/>
                </a:lnTo>
                <a:lnTo>
                  <a:pt x="2080933" y="436118"/>
                </a:lnTo>
                <a:lnTo>
                  <a:pt x="2094966" y="469290"/>
                </a:lnTo>
                <a:lnTo>
                  <a:pt x="2133473" y="488543"/>
                </a:lnTo>
                <a:lnTo>
                  <a:pt x="2198928" y="488543"/>
                </a:lnTo>
                <a:lnTo>
                  <a:pt x="2237448" y="474408"/>
                </a:lnTo>
                <a:lnTo>
                  <a:pt x="2246350" y="443788"/>
                </a:lnTo>
                <a:lnTo>
                  <a:pt x="2218182" y="418198"/>
                </a:lnTo>
                <a:lnTo>
                  <a:pt x="2274620" y="410514"/>
                </a:lnTo>
                <a:lnTo>
                  <a:pt x="2397734" y="405396"/>
                </a:lnTo>
                <a:lnTo>
                  <a:pt x="2492692" y="405396"/>
                </a:lnTo>
                <a:lnTo>
                  <a:pt x="2605570" y="418198"/>
                </a:lnTo>
                <a:lnTo>
                  <a:pt x="2657678" y="437921"/>
                </a:lnTo>
                <a:lnTo>
                  <a:pt x="2673578" y="476973"/>
                </a:lnTo>
                <a:lnTo>
                  <a:pt x="2706967" y="529399"/>
                </a:lnTo>
                <a:lnTo>
                  <a:pt x="2726220" y="539521"/>
                </a:lnTo>
                <a:lnTo>
                  <a:pt x="2680030" y="640702"/>
                </a:lnTo>
                <a:lnTo>
                  <a:pt x="2666822" y="662127"/>
                </a:lnTo>
                <a:lnTo>
                  <a:pt x="2638958" y="676541"/>
                </a:lnTo>
                <a:lnTo>
                  <a:pt x="2631275" y="636816"/>
                </a:lnTo>
                <a:lnTo>
                  <a:pt x="2577401" y="648385"/>
                </a:lnTo>
                <a:lnTo>
                  <a:pt x="2558135" y="624116"/>
                </a:lnTo>
                <a:lnTo>
                  <a:pt x="2529865" y="643267"/>
                </a:lnTo>
                <a:lnTo>
                  <a:pt x="2510713" y="615111"/>
                </a:lnTo>
                <a:lnTo>
                  <a:pt x="2492692" y="668870"/>
                </a:lnTo>
                <a:lnTo>
                  <a:pt x="2431135" y="609993"/>
                </a:lnTo>
                <a:lnTo>
                  <a:pt x="2400300" y="629234"/>
                </a:lnTo>
                <a:lnTo>
                  <a:pt x="2374696" y="615111"/>
                </a:lnTo>
                <a:lnTo>
                  <a:pt x="2383713" y="682891"/>
                </a:lnTo>
                <a:lnTo>
                  <a:pt x="2369578" y="723849"/>
                </a:lnTo>
                <a:lnTo>
                  <a:pt x="2260485" y="850417"/>
                </a:lnTo>
                <a:lnTo>
                  <a:pt x="2248916" y="897724"/>
                </a:lnTo>
                <a:lnTo>
                  <a:pt x="2243798" y="956602"/>
                </a:lnTo>
                <a:lnTo>
                  <a:pt x="2150173" y="1057681"/>
                </a:lnTo>
                <a:lnTo>
                  <a:pt x="2109101" y="1104988"/>
                </a:lnTo>
                <a:lnTo>
                  <a:pt x="2109101" y="1158646"/>
                </a:lnTo>
                <a:lnTo>
                  <a:pt x="2119338" y="1197038"/>
                </a:lnTo>
                <a:lnTo>
                  <a:pt x="2145055" y="1231544"/>
                </a:lnTo>
                <a:lnTo>
                  <a:pt x="2211730" y="1231544"/>
                </a:lnTo>
                <a:lnTo>
                  <a:pt x="2243798" y="1211072"/>
                </a:lnTo>
                <a:lnTo>
                  <a:pt x="2260485" y="1197038"/>
                </a:lnTo>
                <a:lnTo>
                  <a:pt x="2284869" y="1203388"/>
                </a:lnTo>
                <a:lnTo>
                  <a:pt x="2284869" y="1236675"/>
                </a:lnTo>
                <a:lnTo>
                  <a:pt x="2260485" y="1245679"/>
                </a:lnTo>
                <a:lnTo>
                  <a:pt x="2229764" y="1255915"/>
                </a:lnTo>
                <a:lnTo>
                  <a:pt x="2229764" y="1278851"/>
                </a:lnTo>
                <a:lnTo>
                  <a:pt x="2274620" y="1303223"/>
                </a:lnTo>
                <a:lnTo>
                  <a:pt x="2315692" y="1290434"/>
                </a:lnTo>
                <a:lnTo>
                  <a:pt x="2327173" y="1255915"/>
                </a:lnTo>
                <a:lnTo>
                  <a:pt x="2357996" y="1177886"/>
                </a:lnTo>
                <a:lnTo>
                  <a:pt x="2388832" y="1149731"/>
                </a:lnTo>
                <a:lnTo>
                  <a:pt x="2431135" y="1135710"/>
                </a:lnTo>
                <a:lnTo>
                  <a:pt x="2447823" y="1149731"/>
                </a:lnTo>
                <a:lnTo>
                  <a:pt x="2447823" y="1177886"/>
                </a:lnTo>
                <a:lnTo>
                  <a:pt x="2419553" y="1203388"/>
                </a:lnTo>
                <a:lnTo>
                  <a:pt x="2395182" y="1278851"/>
                </a:lnTo>
                <a:lnTo>
                  <a:pt x="2347760" y="1356880"/>
                </a:lnTo>
                <a:lnTo>
                  <a:pt x="2320201" y="1410906"/>
                </a:lnTo>
                <a:lnTo>
                  <a:pt x="2292553" y="1418323"/>
                </a:lnTo>
                <a:lnTo>
                  <a:pt x="2236114" y="1451610"/>
                </a:lnTo>
                <a:lnTo>
                  <a:pt x="2188692" y="1496352"/>
                </a:lnTo>
                <a:lnTo>
                  <a:pt x="2177110" y="1606334"/>
                </a:lnTo>
                <a:lnTo>
                  <a:pt x="2177110" y="1677911"/>
                </a:lnTo>
                <a:lnTo>
                  <a:pt x="2200160" y="1745691"/>
                </a:lnTo>
                <a:lnTo>
                  <a:pt x="2266937" y="1785327"/>
                </a:lnTo>
                <a:lnTo>
                  <a:pt x="2255367" y="1792998"/>
                </a:lnTo>
                <a:lnTo>
                  <a:pt x="2205380" y="1832737"/>
                </a:lnTo>
                <a:lnTo>
                  <a:pt x="2165540" y="1922233"/>
                </a:lnTo>
                <a:lnTo>
                  <a:pt x="2157857" y="2023300"/>
                </a:lnTo>
                <a:lnTo>
                  <a:pt x="2183561" y="2101227"/>
                </a:lnTo>
                <a:lnTo>
                  <a:pt x="2127123" y="2112797"/>
                </a:lnTo>
                <a:lnTo>
                  <a:pt x="2084717" y="2165210"/>
                </a:lnTo>
                <a:lnTo>
                  <a:pt x="2079599" y="2254745"/>
                </a:lnTo>
                <a:lnTo>
                  <a:pt x="2110435" y="2313571"/>
                </a:lnTo>
                <a:lnTo>
                  <a:pt x="2132253" y="2381351"/>
                </a:lnTo>
                <a:lnTo>
                  <a:pt x="2219414" y="2440190"/>
                </a:lnTo>
                <a:lnTo>
                  <a:pt x="2334958" y="2473439"/>
                </a:lnTo>
                <a:lnTo>
                  <a:pt x="2502928" y="2501569"/>
                </a:lnTo>
                <a:lnTo>
                  <a:pt x="2663329" y="2501569"/>
                </a:lnTo>
                <a:lnTo>
                  <a:pt x="2808274" y="2482392"/>
                </a:lnTo>
                <a:lnTo>
                  <a:pt x="2923806" y="2440190"/>
                </a:lnTo>
                <a:lnTo>
                  <a:pt x="3013532" y="2381351"/>
                </a:lnTo>
                <a:lnTo>
                  <a:pt x="3055937" y="2327643"/>
                </a:lnTo>
                <a:lnTo>
                  <a:pt x="3063621" y="2266251"/>
                </a:lnTo>
                <a:lnTo>
                  <a:pt x="3050819" y="2213813"/>
                </a:lnTo>
                <a:lnTo>
                  <a:pt x="3018752" y="2174163"/>
                </a:lnTo>
                <a:lnTo>
                  <a:pt x="2991815" y="2146033"/>
                </a:lnTo>
                <a:lnTo>
                  <a:pt x="3002064" y="2120481"/>
                </a:lnTo>
                <a:lnTo>
                  <a:pt x="3018752" y="2033435"/>
                </a:lnTo>
                <a:lnTo>
                  <a:pt x="3013532" y="1938820"/>
                </a:lnTo>
                <a:lnTo>
                  <a:pt x="2991815" y="1885162"/>
                </a:lnTo>
                <a:lnTo>
                  <a:pt x="2966110" y="1846757"/>
                </a:lnTo>
                <a:lnTo>
                  <a:pt x="2918688" y="1813483"/>
                </a:lnTo>
                <a:lnTo>
                  <a:pt x="2977680" y="1778977"/>
                </a:lnTo>
                <a:lnTo>
                  <a:pt x="3018752" y="1759826"/>
                </a:lnTo>
                <a:lnTo>
                  <a:pt x="3063621" y="1706067"/>
                </a:lnTo>
                <a:lnTo>
                  <a:pt x="3081540" y="1644726"/>
                </a:lnTo>
                <a:lnTo>
                  <a:pt x="3081540" y="1578165"/>
                </a:lnTo>
                <a:close/>
              </a:path>
              <a:path w="3178809" h="3162935">
                <a:moveTo>
                  <a:pt x="3178746" y="2456573"/>
                </a:moveTo>
                <a:lnTo>
                  <a:pt x="3127743" y="2454249"/>
                </a:lnTo>
                <a:lnTo>
                  <a:pt x="3058503" y="2493899"/>
                </a:lnTo>
                <a:lnTo>
                  <a:pt x="2839097" y="2536113"/>
                </a:lnTo>
                <a:lnTo>
                  <a:pt x="2501709" y="2588552"/>
                </a:lnTo>
                <a:lnTo>
                  <a:pt x="2133117" y="2621038"/>
                </a:lnTo>
                <a:lnTo>
                  <a:pt x="2129688" y="2614130"/>
                </a:lnTo>
                <a:lnTo>
                  <a:pt x="2098751" y="2540431"/>
                </a:lnTo>
                <a:lnTo>
                  <a:pt x="2098751" y="2624074"/>
                </a:lnTo>
                <a:lnTo>
                  <a:pt x="2080933" y="2625636"/>
                </a:lnTo>
                <a:lnTo>
                  <a:pt x="1660055" y="2667838"/>
                </a:lnTo>
                <a:lnTo>
                  <a:pt x="1136662" y="2701099"/>
                </a:lnTo>
                <a:lnTo>
                  <a:pt x="936917" y="2707500"/>
                </a:lnTo>
                <a:lnTo>
                  <a:pt x="923696" y="2561691"/>
                </a:lnTo>
                <a:lnTo>
                  <a:pt x="918565" y="2331478"/>
                </a:lnTo>
                <a:lnTo>
                  <a:pt x="918565" y="2066124"/>
                </a:lnTo>
                <a:lnTo>
                  <a:pt x="930122" y="2068042"/>
                </a:lnTo>
                <a:lnTo>
                  <a:pt x="1304734" y="2034768"/>
                </a:lnTo>
                <a:lnTo>
                  <a:pt x="1536941" y="2011730"/>
                </a:lnTo>
                <a:lnTo>
                  <a:pt x="1799640" y="1990763"/>
                </a:lnTo>
                <a:lnTo>
                  <a:pt x="1834591" y="2070608"/>
                </a:lnTo>
                <a:lnTo>
                  <a:pt x="1961603" y="2317407"/>
                </a:lnTo>
                <a:lnTo>
                  <a:pt x="2075815" y="2574480"/>
                </a:lnTo>
                <a:lnTo>
                  <a:pt x="2098751" y="2624074"/>
                </a:lnTo>
                <a:lnTo>
                  <a:pt x="2098751" y="2540431"/>
                </a:lnTo>
                <a:lnTo>
                  <a:pt x="2047544" y="2418448"/>
                </a:lnTo>
                <a:lnTo>
                  <a:pt x="1971852" y="2263686"/>
                </a:lnTo>
                <a:lnTo>
                  <a:pt x="1876894" y="2065489"/>
                </a:lnTo>
                <a:lnTo>
                  <a:pt x="1840725" y="1984654"/>
                </a:lnTo>
                <a:lnTo>
                  <a:pt x="2006473" y="1956739"/>
                </a:lnTo>
                <a:lnTo>
                  <a:pt x="2034743" y="1914550"/>
                </a:lnTo>
                <a:lnTo>
                  <a:pt x="1919198" y="1940153"/>
                </a:lnTo>
                <a:lnTo>
                  <a:pt x="1827695" y="1955546"/>
                </a:lnTo>
                <a:lnTo>
                  <a:pt x="1775599" y="1839087"/>
                </a:lnTo>
                <a:lnTo>
                  <a:pt x="1716493" y="1690700"/>
                </a:lnTo>
                <a:lnTo>
                  <a:pt x="1685772" y="1580730"/>
                </a:lnTo>
                <a:lnTo>
                  <a:pt x="1671637" y="1507820"/>
                </a:lnTo>
                <a:lnTo>
                  <a:pt x="1649818" y="1491234"/>
                </a:lnTo>
                <a:lnTo>
                  <a:pt x="1626768" y="1500136"/>
                </a:lnTo>
                <a:lnTo>
                  <a:pt x="1621650" y="1524406"/>
                </a:lnTo>
                <a:lnTo>
                  <a:pt x="1621650" y="1561579"/>
                </a:lnTo>
                <a:lnTo>
                  <a:pt x="1666506" y="1672780"/>
                </a:lnTo>
                <a:lnTo>
                  <a:pt x="1751215" y="1880044"/>
                </a:lnTo>
                <a:lnTo>
                  <a:pt x="1787220" y="1962353"/>
                </a:lnTo>
                <a:lnTo>
                  <a:pt x="1737080" y="1970773"/>
                </a:lnTo>
                <a:lnTo>
                  <a:pt x="1470266" y="1992579"/>
                </a:lnTo>
                <a:lnTo>
                  <a:pt x="1211122" y="2020735"/>
                </a:lnTo>
                <a:lnTo>
                  <a:pt x="918565" y="2044242"/>
                </a:lnTo>
                <a:lnTo>
                  <a:pt x="918565" y="1657426"/>
                </a:lnTo>
                <a:lnTo>
                  <a:pt x="909599" y="1556461"/>
                </a:lnTo>
                <a:lnTo>
                  <a:pt x="890346" y="1469428"/>
                </a:lnTo>
                <a:lnTo>
                  <a:pt x="871105" y="1436243"/>
                </a:lnTo>
                <a:lnTo>
                  <a:pt x="845451" y="1497584"/>
                </a:lnTo>
                <a:lnTo>
                  <a:pt x="864692" y="1562811"/>
                </a:lnTo>
                <a:lnTo>
                  <a:pt x="878801" y="1624253"/>
                </a:lnTo>
                <a:lnTo>
                  <a:pt x="878801" y="2047443"/>
                </a:lnTo>
                <a:lnTo>
                  <a:pt x="830046" y="2051354"/>
                </a:lnTo>
                <a:lnTo>
                  <a:pt x="878801" y="2059495"/>
                </a:lnTo>
                <a:lnTo>
                  <a:pt x="878801" y="2192070"/>
                </a:lnTo>
                <a:lnTo>
                  <a:pt x="885215" y="2465768"/>
                </a:lnTo>
                <a:lnTo>
                  <a:pt x="899337" y="2661450"/>
                </a:lnTo>
                <a:lnTo>
                  <a:pt x="903871" y="2708567"/>
                </a:lnTo>
                <a:lnTo>
                  <a:pt x="777455" y="2712605"/>
                </a:lnTo>
                <a:lnTo>
                  <a:pt x="410540" y="2731782"/>
                </a:lnTo>
                <a:lnTo>
                  <a:pt x="162928" y="2726677"/>
                </a:lnTo>
                <a:lnTo>
                  <a:pt x="0" y="2715171"/>
                </a:lnTo>
                <a:lnTo>
                  <a:pt x="42341" y="2766326"/>
                </a:lnTo>
                <a:lnTo>
                  <a:pt x="320725" y="2771432"/>
                </a:lnTo>
                <a:lnTo>
                  <a:pt x="906995" y="2740977"/>
                </a:lnTo>
                <a:lnTo>
                  <a:pt x="918565" y="2860967"/>
                </a:lnTo>
                <a:lnTo>
                  <a:pt x="957059" y="3096285"/>
                </a:lnTo>
                <a:lnTo>
                  <a:pt x="996835" y="3162795"/>
                </a:lnTo>
                <a:lnTo>
                  <a:pt x="971181" y="2988856"/>
                </a:lnTo>
                <a:lnTo>
                  <a:pt x="942949" y="2773997"/>
                </a:lnTo>
                <a:lnTo>
                  <a:pt x="939787" y="2739263"/>
                </a:lnTo>
                <a:lnTo>
                  <a:pt x="1083703" y="2731782"/>
                </a:lnTo>
                <a:lnTo>
                  <a:pt x="1527924" y="2707487"/>
                </a:lnTo>
                <a:lnTo>
                  <a:pt x="2112213" y="2653195"/>
                </a:lnTo>
                <a:lnTo>
                  <a:pt x="2160422" y="2757360"/>
                </a:lnTo>
                <a:lnTo>
                  <a:pt x="2238667" y="2901886"/>
                </a:lnTo>
                <a:lnTo>
                  <a:pt x="2342629" y="3000362"/>
                </a:lnTo>
                <a:lnTo>
                  <a:pt x="2224532" y="2804680"/>
                </a:lnTo>
                <a:lnTo>
                  <a:pt x="2147493" y="2649905"/>
                </a:lnTo>
                <a:lnTo>
                  <a:pt x="2381148" y="2628188"/>
                </a:lnTo>
                <a:lnTo>
                  <a:pt x="2714650" y="2585986"/>
                </a:lnTo>
                <a:lnTo>
                  <a:pt x="2959658" y="2543784"/>
                </a:lnTo>
                <a:lnTo>
                  <a:pt x="3111042" y="2501569"/>
                </a:lnTo>
                <a:lnTo>
                  <a:pt x="3178746" y="2460142"/>
                </a:lnTo>
                <a:lnTo>
                  <a:pt x="3178746" y="2456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3910" y="962025"/>
            <a:ext cx="5606415" cy="4055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Arial"/>
                <a:cs typeface="Arial"/>
              </a:rPr>
              <a:t>Уровень Руководства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компании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решение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каких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задач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запланировано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плане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25" dirty="0">
                <a:latin typeface="Microsoft Sans Serif"/>
                <a:cs typeface="Microsoft Sans Serif"/>
              </a:rPr>
              <a:t>стратегического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развития</a:t>
            </a:r>
            <a:r>
              <a:rPr sz="2000" spc="-30" dirty="0">
                <a:latin typeface="Microsoft Sans Serif"/>
                <a:cs typeface="Microsoft Sans Serif"/>
              </a:rPr>
              <a:t> компании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spc="-45" dirty="0">
                <a:latin typeface="Microsoft Sans Serif"/>
                <a:cs typeface="Microsoft Sans Serif"/>
              </a:rPr>
              <a:t>какие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возникшие </a:t>
            </a:r>
            <a:r>
              <a:rPr sz="2000" spc="-20" dirty="0">
                <a:latin typeface="Microsoft Sans Serif"/>
                <a:cs typeface="Microsoft Sans Serif"/>
              </a:rPr>
              <a:t>проблемы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решать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</a:pPr>
            <a:endParaRPr sz="21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spc="-45" dirty="0">
                <a:latin typeface="Microsoft Sans Serif"/>
                <a:cs typeface="Microsoft Sans Serif"/>
              </a:rPr>
              <a:t>какие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проекты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запускать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>
              <a:latin typeface="Microsoft Sans Serif"/>
              <a:cs typeface="Microsoft Sans Serif"/>
            </a:endParaRPr>
          </a:p>
          <a:p>
            <a:pPr marL="50800">
              <a:lnSpc>
                <a:spcPct val="100000"/>
              </a:lnSpc>
            </a:pPr>
            <a:r>
              <a:rPr sz="2400" b="1" spc="-10" dirty="0">
                <a:latin typeface="Arial"/>
                <a:cs typeface="Arial"/>
              </a:rPr>
              <a:t>Внутренний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конфликт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проектов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384810" algn="ctr">
              <a:lnSpc>
                <a:spcPct val="100000"/>
              </a:lnSpc>
            </a:pPr>
            <a:r>
              <a:rPr sz="2400" spc="-30" dirty="0">
                <a:latin typeface="Microsoft Sans Serif"/>
                <a:cs typeface="Microsoft Sans Serif"/>
              </a:rPr>
              <a:t>Уровень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менеджера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проекта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9495" y="260604"/>
            <a:ext cx="8351520" cy="45720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2400" b="1" spc="-20" dirty="0">
                <a:latin typeface="Arial"/>
                <a:cs typeface="Arial"/>
              </a:rPr>
              <a:t>Уровни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конфликтов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проектов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в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компании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57019" y="5662980"/>
            <a:ext cx="1149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52599"/>
                </a:solidFill>
                <a:latin typeface="Microsoft Sans Serif"/>
                <a:cs typeface="Microsoft Sans Serif"/>
              </a:rPr>
              <a:t>•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57019" y="5042103"/>
            <a:ext cx="5670550" cy="1256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7100" indent="-915035">
              <a:lnSpc>
                <a:spcPct val="100000"/>
              </a:lnSpc>
              <a:spcBef>
                <a:spcPts val="105"/>
              </a:spcBef>
              <a:buSzPct val="120000"/>
              <a:buChar char="•"/>
              <a:tabLst>
                <a:tab pos="927100" algn="l"/>
                <a:tab pos="927735" algn="l"/>
              </a:tabLst>
            </a:pPr>
            <a:r>
              <a:rPr sz="2000" spc="-40" dirty="0">
                <a:solidFill>
                  <a:srgbClr val="252599"/>
                </a:solidFill>
                <a:latin typeface="Microsoft Sans Serif"/>
                <a:cs typeface="Microsoft Sans Serif"/>
              </a:rPr>
              <a:t>какой</a:t>
            </a:r>
            <a:r>
              <a:rPr sz="2000" spc="-15" dirty="0">
                <a:solidFill>
                  <a:srgbClr val="252599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252599"/>
                </a:solidFill>
                <a:latin typeface="Microsoft Sans Serif"/>
                <a:cs typeface="Microsoft Sans Serif"/>
              </a:rPr>
              <a:t>из</a:t>
            </a:r>
            <a:r>
              <a:rPr sz="2000" spc="5" dirty="0">
                <a:solidFill>
                  <a:srgbClr val="25259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252599"/>
                </a:solidFill>
                <a:latin typeface="Microsoft Sans Serif"/>
                <a:cs typeface="Microsoft Sans Serif"/>
              </a:rPr>
              <a:t>своих</a:t>
            </a:r>
            <a:r>
              <a:rPr sz="2000" spc="-10" dirty="0">
                <a:solidFill>
                  <a:srgbClr val="252599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252599"/>
                </a:solidFill>
                <a:latin typeface="Microsoft Sans Serif"/>
                <a:cs typeface="Microsoft Sans Serif"/>
              </a:rPr>
              <a:t>проектов</a:t>
            </a:r>
            <a:r>
              <a:rPr sz="2000" spc="-10" dirty="0">
                <a:solidFill>
                  <a:srgbClr val="252599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252599"/>
                </a:solidFill>
                <a:latin typeface="Microsoft Sans Serif"/>
                <a:cs typeface="Microsoft Sans Serif"/>
              </a:rPr>
              <a:t>реализовывать</a:t>
            </a:r>
            <a:endParaRPr sz="2000">
              <a:latin typeface="Microsoft Sans Serif"/>
              <a:cs typeface="Microsoft Sans Serif"/>
            </a:endParaRPr>
          </a:p>
          <a:p>
            <a:pPr marL="927100">
              <a:lnSpc>
                <a:spcPct val="100000"/>
              </a:lnSpc>
              <a:spcBef>
                <a:spcPts val="85"/>
              </a:spcBef>
            </a:pPr>
            <a:r>
              <a:rPr sz="2000" dirty="0">
                <a:solidFill>
                  <a:srgbClr val="252599"/>
                </a:solidFill>
                <a:latin typeface="Microsoft Sans Serif"/>
                <a:cs typeface="Microsoft Sans Serif"/>
              </a:rPr>
              <a:t>в</a:t>
            </a:r>
            <a:r>
              <a:rPr sz="2000" spc="-10" dirty="0">
                <a:solidFill>
                  <a:srgbClr val="252599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252599"/>
                </a:solidFill>
                <a:latin typeface="Microsoft Sans Serif"/>
                <a:cs typeface="Microsoft Sans Serif"/>
              </a:rPr>
              <a:t>первую</a:t>
            </a:r>
            <a:r>
              <a:rPr sz="2000" dirty="0">
                <a:solidFill>
                  <a:srgbClr val="252599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252599"/>
                </a:solidFill>
                <a:latin typeface="Microsoft Sans Serif"/>
                <a:cs typeface="Microsoft Sans Serif"/>
              </a:rPr>
              <a:t>очередь</a:t>
            </a:r>
            <a:endParaRPr sz="2000">
              <a:latin typeface="Microsoft Sans Serif"/>
              <a:cs typeface="Microsoft Sans Serif"/>
            </a:endParaRPr>
          </a:p>
          <a:p>
            <a:pPr marL="927100" marR="119380">
              <a:lnSpc>
                <a:spcPct val="100000"/>
              </a:lnSpc>
            </a:pPr>
            <a:r>
              <a:rPr sz="2000" spc="-45" dirty="0">
                <a:solidFill>
                  <a:srgbClr val="252599"/>
                </a:solidFill>
                <a:latin typeface="Microsoft Sans Serif"/>
                <a:cs typeface="Microsoft Sans Serif"/>
              </a:rPr>
              <a:t>какие</a:t>
            </a:r>
            <a:r>
              <a:rPr sz="2000" spc="-15" dirty="0">
                <a:solidFill>
                  <a:srgbClr val="252599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252599"/>
                </a:solidFill>
                <a:latin typeface="Microsoft Sans Serif"/>
                <a:cs typeface="Microsoft Sans Serif"/>
              </a:rPr>
              <a:t>задачи</a:t>
            </a:r>
            <a:r>
              <a:rPr sz="2000" spc="-15" dirty="0">
                <a:solidFill>
                  <a:srgbClr val="252599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252599"/>
                </a:solidFill>
                <a:latin typeface="Microsoft Sans Serif"/>
                <a:cs typeface="Microsoft Sans Serif"/>
              </a:rPr>
              <a:t>проекта</a:t>
            </a:r>
            <a:r>
              <a:rPr sz="2000" spc="5" dirty="0">
                <a:solidFill>
                  <a:srgbClr val="25259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252599"/>
                </a:solidFill>
                <a:latin typeface="Microsoft Sans Serif"/>
                <a:cs typeface="Microsoft Sans Serif"/>
              </a:rPr>
              <a:t>решать</a:t>
            </a:r>
            <a:r>
              <a:rPr sz="2000" spc="-5" dirty="0">
                <a:solidFill>
                  <a:srgbClr val="25259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252599"/>
                </a:solidFill>
                <a:latin typeface="Microsoft Sans Serif"/>
                <a:cs typeface="Microsoft Sans Serif"/>
              </a:rPr>
              <a:t>в</a:t>
            </a:r>
            <a:r>
              <a:rPr sz="2000" spc="10" dirty="0">
                <a:solidFill>
                  <a:srgbClr val="252599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252599"/>
                </a:solidFill>
                <a:latin typeface="Microsoft Sans Serif"/>
                <a:cs typeface="Microsoft Sans Serif"/>
              </a:rPr>
              <a:t>первую </a:t>
            </a:r>
            <a:r>
              <a:rPr sz="2000" spc="-515" dirty="0">
                <a:solidFill>
                  <a:srgbClr val="252599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252599"/>
                </a:solidFill>
                <a:latin typeface="Microsoft Sans Serif"/>
                <a:cs typeface="Microsoft Sans Serif"/>
              </a:rPr>
              <a:t>очередь </a:t>
            </a:r>
            <a:r>
              <a:rPr sz="2000" dirty="0">
                <a:solidFill>
                  <a:srgbClr val="252599"/>
                </a:solidFill>
                <a:latin typeface="Microsoft Sans Serif"/>
                <a:cs typeface="Microsoft Sans Serif"/>
              </a:rPr>
              <a:t>и</a:t>
            </a:r>
            <a:r>
              <a:rPr sz="2000" spc="15" dirty="0">
                <a:solidFill>
                  <a:srgbClr val="252599"/>
                </a:solidFill>
                <a:latin typeface="Microsoft Sans Serif"/>
                <a:cs typeface="Microsoft Sans Serif"/>
              </a:rPr>
              <a:t> </a:t>
            </a:r>
            <a:r>
              <a:rPr sz="2000" spc="-70" dirty="0">
                <a:solidFill>
                  <a:srgbClr val="252599"/>
                </a:solidFill>
                <a:latin typeface="Microsoft Sans Serif"/>
                <a:cs typeface="Microsoft Sans Serif"/>
              </a:rPr>
              <a:t>как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5904" y="2558893"/>
            <a:ext cx="7848600" cy="2810510"/>
            <a:chOff x="755904" y="2558893"/>
            <a:chExt cx="7848600" cy="2810510"/>
          </a:xfrm>
        </p:grpSpPr>
        <p:sp>
          <p:nvSpPr>
            <p:cNvPr id="3" name="object 3"/>
            <p:cNvSpPr/>
            <p:nvPr/>
          </p:nvSpPr>
          <p:spPr>
            <a:xfrm>
              <a:off x="755904" y="2558893"/>
              <a:ext cx="7848600" cy="1005840"/>
            </a:xfrm>
            <a:custGeom>
              <a:avLst/>
              <a:gdLst/>
              <a:ahLst/>
              <a:cxnLst/>
              <a:rect l="l" t="t" r="r" b="b"/>
              <a:pathLst>
                <a:path w="7848600" h="1005839">
                  <a:moveTo>
                    <a:pt x="4002458" y="0"/>
                  </a:moveTo>
                  <a:lnTo>
                    <a:pt x="3846141" y="0"/>
                  </a:lnTo>
                  <a:lnTo>
                    <a:pt x="3690954" y="776"/>
                  </a:lnTo>
                  <a:lnTo>
                    <a:pt x="3537367" y="2315"/>
                  </a:lnTo>
                  <a:lnTo>
                    <a:pt x="3385492" y="4603"/>
                  </a:lnTo>
                  <a:lnTo>
                    <a:pt x="3235443" y="7624"/>
                  </a:lnTo>
                  <a:lnTo>
                    <a:pt x="3087332" y="11365"/>
                  </a:lnTo>
                  <a:lnTo>
                    <a:pt x="2941273" y="15810"/>
                  </a:lnTo>
                  <a:lnTo>
                    <a:pt x="2797379" y="20946"/>
                  </a:lnTo>
                  <a:lnTo>
                    <a:pt x="2655762" y="26757"/>
                  </a:lnTo>
                  <a:lnTo>
                    <a:pt x="2516536" y="33230"/>
                  </a:lnTo>
                  <a:lnTo>
                    <a:pt x="2379814" y="40349"/>
                  </a:lnTo>
                  <a:lnTo>
                    <a:pt x="2245709" y="48101"/>
                  </a:lnTo>
                  <a:lnTo>
                    <a:pt x="2114333" y="56471"/>
                  </a:lnTo>
                  <a:lnTo>
                    <a:pt x="1985800" y="65444"/>
                  </a:lnTo>
                  <a:lnTo>
                    <a:pt x="1860224" y="75006"/>
                  </a:lnTo>
                  <a:lnTo>
                    <a:pt x="1737716" y="85142"/>
                  </a:lnTo>
                  <a:lnTo>
                    <a:pt x="1618390" y="95838"/>
                  </a:lnTo>
                  <a:lnTo>
                    <a:pt x="1502359" y="107080"/>
                  </a:lnTo>
                  <a:lnTo>
                    <a:pt x="1389736" y="118852"/>
                  </a:lnTo>
                  <a:lnTo>
                    <a:pt x="1280635" y="131141"/>
                  </a:lnTo>
                  <a:lnTo>
                    <a:pt x="1175167" y="143931"/>
                  </a:lnTo>
                  <a:lnTo>
                    <a:pt x="1073447" y="157210"/>
                  </a:lnTo>
                  <a:lnTo>
                    <a:pt x="975586" y="170961"/>
                  </a:lnTo>
                  <a:lnTo>
                    <a:pt x="928139" y="178009"/>
                  </a:lnTo>
                  <a:lnTo>
                    <a:pt x="881699" y="185170"/>
                  </a:lnTo>
                  <a:lnTo>
                    <a:pt x="836281" y="192442"/>
                  </a:lnTo>
                  <a:lnTo>
                    <a:pt x="791898" y="199824"/>
                  </a:lnTo>
                  <a:lnTo>
                    <a:pt x="748565" y="207313"/>
                  </a:lnTo>
                  <a:lnTo>
                    <a:pt x="706296" y="214907"/>
                  </a:lnTo>
                  <a:lnTo>
                    <a:pt x="665105" y="222605"/>
                  </a:lnTo>
                  <a:lnTo>
                    <a:pt x="625007" y="230405"/>
                  </a:lnTo>
                  <a:lnTo>
                    <a:pt x="586015" y="238305"/>
                  </a:lnTo>
                  <a:lnTo>
                    <a:pt x="548143" y="246303"/>
                  </a:lnTo>
                  <a:lnTo>
                    <a:pt x="475817" y="262588"/>
                  </a:lnTo>
                  <a:lnTo>
                    <a:pt x="408142" y="279244"/>
                  </a:lnTo>
                  <a:lnTo>
                    <a:pt x="345232" y="296257"/>
                  </a:lnTo>
                  <a:lnTo>
                    <a:pt x="287200" y="313613"/>
                  </a:lnTo>
                  <a:lnTo>
                    <a:pt x="234158" y="331296"/>
                  </a:lnTo>
                  <a:lnTo>
                    <a:pt x="186219" y="349294"/>
                  </a:lnTo>
                  <a:lnTo>
                    <a:pt x="143497" y="367590"/>
                  </a:lnTo>
                  <a:lnTo>
                    <a:pt x="106104" y="386171"/>
                  </a:lnTo>
                  <a:lnTo>
                    <a:pt x="60256" y="414544"/>
                  </a:lnTo>
                  <a:lnTo>
                    <a:pt x="27034" y="443476"/>
                  </a:lnTo>
                  <a:lnTo>
                    <a:pt x="3041" y="482838"/>
                  </a:lnTo>
                  <a:lnTo>
                    <a:pt x="0" y="502822"/>
                  </a:lnTo>
                  <a:lnTo>
                    <a:pt x="762" y="512838"/>
                  </a:lnTo>
                  <a:lnTo>
                    <a:pt x="18833" y="552407"/>
                  </a:lnTo>
                  <a:lnTo>
                    <a:pt x="47760" y="581515"/>
                  </a:lnTo>
                  <a:lnTo>
                    <a:pt x="89442" y="610080"/>
                  </a:lnTo>
                  <a:lnTo>
                    <a:pt x="124127" y="628798"/>
                  </a:lnTo>
                  <a:lnTo>
                    <a:pt x="164199" y="647238"/>
                  </a:lnTo>
                  <a:lnTo>
                    <a:pt x="209543" y="665387"/>
                  </a:lnTo>
                  <a:lnTo>
                    <a:pt x="260048" y="683229"/>
                  </a:lnTo>
                  <a:lnTo>
                    <a:pt x="315599" y="700750"/>
                  </a:lnTo>
                  <a:lnTo>
                    <a:pt x="376085" y="717937"/>
                  </a:lnTo>
                  <a:lnTo>
                    <a:pt x="441391" y="734773"/>
                  </a:lnTo>
                  <a:lnTo>
                    <a:pt x="511405" y="751245"/>
                  </a:lnTo>
                  <a:lnTo>
                    <a:pt x="586015" y="767339"/>
                  </a:lnTo>
                  <a:lnTo>
                    <a:pt x="625007" y="775239"/>
                  </a:lnTo>
                  <a:lnTo>
                    <a:pt x="665105" y="783039"/>
                  </a:lnTo>
                  <a:lnTo>
                    <a:pt x="706296" y="790737"/>
                  </a:lnTo>
                  <a:lnTo>
                    <a:pt x="748565" y="798331"/>
                  </a:lnTo>
                  <a:lnTo>
                    <a:pt x="791898" y="805820"/>
                  </a:lnTo>
                  <a:lnTo>
                    <a:pt x="836281" y="813201"/>
                  </a:lnTo>
                  <a:lnTo>
                    <a:pt x="881699" y="820473"/>
                  </a:lnTo>
                  <a:lnTo>
                    <a:pt x="928139" y="827634"/>
                  </a:lnTo>
                  <a:lnTo>
                    <a:pt x="975586" y="834683"/>
                  </a:lnTo>
                  <a:lnTo>
                    <a:pt x="1073447" y="848434"/>
                  </a:lnTo>
                  <a:lnTo>
                    <a:pt x="1175167" y="861712"/>
                  </a:lnTo>
                  <a:lnTo>
                    <a:pt x="1280635" y="874503"/>
                  </a:lnTo>
                  <a:lnTo>
                    <a:pt x="1389736" y="886792"/>
                  </a:lnTo>
                  <a:lnTo>
                    <a:pt x="1502359" y="898564"/>
                  </a:lnTo>
                  <a:lnTo>
                    <a:pt x="1618390" y="909805"/>
                  </a:lnTo>
                  <a:lnTo>
                    <a:pt x="1737716" y="920502"/>
                  </a:lnTo>
                  <a:lnTo>
                    <a:pt x="1860224" y="930638"/>
                  </a:lnTo>
                  <a:lnTo>
                    <a:pt x="1985800" y="940200"/>
                  </a:lnTo>
                  <a:lnTo>
                    <a:pt x="2114333" y="949173"/>
                  </a:lnTo>
                  <a:lnTo>
                    <a:pt x="2245709" y="957542"/>
                  </a:lnTo>
                  <a:lnTo>
                    <a:pt x="2379814" y="965294"/>
                  </a:lnTo>
                  <a:lnTo>
                    <a:pt x="2516536" y="972414"/>
                  </a:lnTo>
                  <a:lnTo>
                    <a:pt x="2655762" y="978886"/>
                  </a:lnTo>
                  <a:lnTo>
                    <a:pt x="2797379" y="984698"/>
                  </a:lnTo>
                  <a:lnTo>
                    <a:pt x="2941273" y="989833"/>
                  </a:lnTo>
                  <a:lnTo>
                    <a:pt x="3087332" y="994279"/>
                  </a:lnTo>
                  <a:lnTo>
                    <a:pt x="3235443" y="998019"/>
                  </a:lnTo>
                  <a:lnTo>
                    <a:pt x="3385492" y="1001040"/>
                  </a:lnTo>
                  <a:lnTo>
                    <a:pt x="3537367" y="1003328"/>
                  </a:lnTo>
                  <a:lnTo>
                    <a:pt x="3690954" y="1004867"/>
                  </a:lnTo>
                  <a:lnTo>
                    <a:pt x="3846141" y="1005644"/>
                  </a:lnTo>
                  <a:lnTo>
                    <a:pt x="4002458" y="1005644"/>
                  </a:lnTo>
                  <a:lnTo>
                    <a:pt x="4157645" y="1004867"/>
                  </a:lnTo>
                  <a:lnTo>
                    <a:pt x="4311232" y="1003328"/>
                  </a:lnTo>
                  <a:lnTo>
                    <a:pt x="4463107" y="1001040"/>
                  </a:lnTo>
                  <a:lnTo>
                    <a:pt x="4613156" y="998019"/>
                  </a:lnTo>
                  <a:lnTo>
                    <a:pt x="4761267" y="994279"/>
                  </a:lnTo>
                  <a:lnTo>
                    <a:pt x="4907326" y="989833"/>
                  </a:lnTo>
                  <a:lnTo>
                    <a:pt x="5051220" y="984698"/>
                  </a:lnTo>
                  <a:lnTo>
                    <a:pt x="5192837" y="978886"/>
                  </a:lnTo>
                  <a:lnTo>
                    <a:pt x="5332063" y="972414"/>
                  </a:lnTo>
                  <a:lnTo>
                    <a:pt x="5468785" y="965294"/>
                  </a:lnTo>
                  <a:lnTo>
                    <a:pt x="5602890" y="957542"/>
                  </a:lnTo>
                  <a:lnTo>
                    <a:pt x="5734266" y="949173"/>
                  </a:lnTo>
                  <a:lnTo>
                    <a:pt x="5862799" y="940200"/>
                  </a:lnTo>
                  <a:lnTo>
                    <a:pt x="5988375" y="930638"/>
                  </a:lnTo>
                  <a:lnTo>
                    <a:pt x="6110883" y="920502"/>
                  </a:lnTo>
                  <a:lnTo>
                    <a:pt x="6230209" y="909805"/>
                  </a:lnTo>
                  <a:lnTo>
                    <a:pt x="6346240" y="898564"/>
                  </a:lnTo>
                  <a:lnTo>
                    <a:pt x="6458863" y="886792"/>
                  </a:lnTo>
                  <a:lnTo>
                    <a:pt x="6567964" y="874503"/>
                  </a:lnTo>
                  <a:lnTo>
                    <a:pt x="6673432" y="861712"/>
                  </a:lnTo>
                  <a:lnTo>
                    <a:pt x="6775152" y="848434"/>
                  </a:lnTo>
                  <a:lnTo>
                    <a:pt x="6873013" y="834683"/>
                  </a:lnTo>
                  <a:lnTo>
                    <a:pt x="6920460" y="827634"/>
                  </a:lnTo>
                  <a:lnTo>
                    <a:pt x="6966900" y="820473"/>
                  </a:lnTo>
                  <a:lnTo>
                    <a:pt x="7012318" y="813201"/>
                  </a:lnTo>
                  <a:lnTo>
                    <a:pt x="7056701" y="805820"/>
                  </a:lnTo>
                  <a:lnTo>
                    <a:pt x="7100034" y="798331"/>
                  </a:lnTo>
                  <a:lnTo>
                    <a:pt x="7142303" y="790737"/>
                  </a:lnTo>
                  <a:lnTo>
                    <a:pt x="7183494" y="783039"/>
                  </a:lnTo>
                  <a:lnTo>
                    <a:pt x="7223592" y="775239"/>
                  </a:lnTo>
                  <a:lnTo>
                    <a:pt x="7262584" y="767339"/>
                  </a:lnTo>
                  <a:lnTo>
                    <a:pt x="7300456" y="759340"/>
                  </a:lnTo>
                  <a:lnTo>
                    <a:pt x="7372782" y="743056"/>
                  </a:lnTo>
                  <a:lnTo>
                    <a:pt x="7440457" y="726399"/>
                  </a:lnTo>
                  <a:lnTo>
                    <a:pt x="7503367" y="709386"/>
                  </a:lnTo>
                  <a:lnTo>
                    <a:pt x="7561399" y="692031"/>
                  </a:lnTo>
                  <a:lnTo>
                    <a:pt x="7614441" y="674347"/>
                  </a:lnTo>
                  <a:lnTo>
                    <a:pt x="7662380" y="656350"/>
                  </a:lnTo>
                  <a:lnTo>
                    <a:pt x="7705102" y="638053"/>
                  </a:lnTo>
                  <a:lnTo>
                    <a:pt x="7742495" y="619473"/>
                  </a:lnTo>
                  <a:lnTo>
                    <a:pt x="7788343" y="591099"/>
                  </a:lnTo>
                  <a:lnTo>
                    <a:pt x="7821565" y="562167"/>
                  </a:lnTo>
                  <a:lnTo>
                    <a:pt x="7845558" y="522806"/>
                  </a:lnTo>
                  <a:lnTo>
                    <a:pt x="7848600" y="502822"/>
                  </a:lnTo>
                  <a:lnTo>
                    <a:pt x="7847837" y="492806"/>
                  </a:lnTo>
                  <a:lnTo>
                    <a:pt x="7829766" y="453236"/>
                  </a:lnTo>
                  <a:lnTo>
                    <a:pt x="7800839" y="424129"/>
                  </a:lnTo>
                  <a:lnTo>
                    <a:pt x="7759157" y="395564"/>
                  </a:lnTo>
                  <a:lnTo>
                    <a:pt x="7724472" y="376846"/>
                  </a:lnTo>
                  <a:lnTo>
                    <a:pt x="7684400" y="358405"/>
                  </a:lnTo>
                  <a:lnTo>
                    <a:pt x="7639056" y="340257"/>
                  </a:lnTo>
                  <a:lnTo>
                    <a:pt x="7588551" y="322414"/>
                  </a:lnTo>
                  <a:lnTo>
                    <a:pt x="7533000" y="304893"/>
                  </a:lnTo>
                  <a:lnTo>
                    <a:pt x="7472514" y="287707"/>
                  </a:lnTo>
                  <a:lnTo>
                    <a:pt x="7407208" y="270870"/>
                  </a:lnTo>
                  <a:lnTo>
                    <a:pt x="7337194" y="254398"/>
                  </a:lnTo>
                  <a:lnTo>
                    <a:pt x="7262584" y="238305"/>
                  </a:lnTo>
                  <a:lnTo>
                    <a:pt x="7223592" y="230405"/>
                  </a:lnTo>
                  <a:lnTo>
                    <a:pt x="7183494" y="222605"/>
                  </a:lnTo>
                  <a:lnTo>
                    <a:pt x="7142303" y="214907"/>
                  </a:lnTo>
                  <a:lnTo>
                    <a:pt x="7100034" y="207313"/>
                  </a:lnTo>
                  <a:lnTo>
                    <a:pt x="7056701" y="199824"/>
                  </a:lnTo>
                  <a:lnTo>
                    <a:pt x="7012318" y="192442"/>
                  </a:lnTo>
                  <a:lnTo>
                    <a:pt x="6966900" y="185170"/>
                  </a:lnTo>
                  <a:lnTo>
                    <a:pt x="6920460" y="178009"/>
                  </a:lnTo>
                  <a:lnTo>
                    <a:pt x="6873013" y="170961"/>
                  </a:lnTo>
                  <a:lnTo>
                    <a:pt x="6775152" y="157210"/>
                  </a:lnTo>
                  <a:lnTo>
                    <a:pt x="6673432" y="143931"/>
                  </a:lnTo>
                  <a:lnTo>
                    <a:pt x="6567964" y="131141"/>
                  </a:lnTo>
                  <a:lnTo>
                    <a:pt x="6458863" y="118852"/>
                  </a:lnTo>
                  <a:lnTo>
                    <a:pt x="6346240" y="107080"/>
                  </a:lnTo>
                  <a:lnTo>
                    <a:pt x="6230209" y="95838"/>
                  </a:lnTo>
                  <a:lnTo>
                    <a:pt x="6110883" y="85142"/>
                  </a:lnTo>
                  <a:lnTo>
                    <a:pt x="5988375" y="75006"/>
                  </a:lnTo>
                  <a:lnTo>
                    <a:pt x="5862799" y="65444"/>
                  </a:lnTo>
                  <a:lnTo>
                    <a:pt x="5734266" y="56471"/>
                  </a:lnTo>
                  <a:lnTo>
                    <a:pt x="5602890" y="48101"/>
                  </a:lnTo>
                  <a:lnTo>
                    <a:pt x="5468785" y="40349"/>
                  </a:lnTo>
                  <a:lnTo>
                    <a:pt x="5332063" y="33230"/>
                  </a:lnTo>
                  <a:lnTo>
                    <a:pt x="5192837" y="26757"/>
                  </a:lnTo>
                  <a:lnTo>
                    <a:pt x="5051220" y="20946"/>
                  </a:lnTo>
                  <a:lnTo>
                    <a:pt x="4907326" y="15810"/>
                  </a:lnTo>
                  <a:lnTo>
                    <a:pt x="4761267" y="11365"/>
                  </a:lnTo>
                  <a:lnTo>
                    <a:pt x="4613156" y="7624"/>
                  </a:lnTo>
                  <a:lnTo>
                    <a:pt x="4463107" y="4603"/>
                  </a:lnTo>
                  <a:lnTo>
                    <a:pt x="4311232" y="2315"/>
                  </a:lnTo>
                  <a:lnTo>
                    <a:pt x="4157645" y="776"/>
                  </a:lnTo>
                  <a:lnTo>
                    <a:pt x="400245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7532" y="4652772"/>
              <a:ext cx="3528060" cy="711835"/>
            </a:xfrm>
            <a:custGeom>
              <a:avLst/>
              <a:gdLst/>
              <a:ahLst/>
              <a:cxnLst/>
              <a:rect l="l" t="t" r="r" b="b"/>
              <a:pathLst>
                <a:path w="3528060" h="711835">
                  <a:moveTo>
                    <a:pt x="3528060" y="0"/>
                  </a:moveTo>
                  <a:lnTo>
                    <a:pt x="0" y="0"/>
                  </a:lnTo>
                  <a:lnTo>
                    <a:pt x="0" y="711707"/>
                  </a:lnTo>
                  <a:lnTo>
                    <a:pt x="3528060" y="711707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7532" y="4652772"/>
              <a:ext cx="3528060" cy="711835"/>
            </a:xfrm>
            <a:custGeom>
              <a:avLst/>
              <a:gdLst/>
              <a:ahLst/>
              <a:cxnLst/>
              <a:rect l="l" t="t" r="r" b="b"/>
              <a:pathLst>
                <a:path w="3528060" h="711835">
                  <a:moveTo>
                    <a:pt x="0" y="711707"/>
                  </a:moveTo>
                  <a:lnTo>
                    <a:pt x="3528060" y="711707"/>
                  </a:lnTo>
                  <a:lnTo>
                    <a:pt x="3528060" y="0"/>
                  </a:lnTo>
                  <a:lnTo>
                    <a:pt x="0" y="0"/>
                  </a:lnTo>
                  <a:lnTo>
                    <a:pt x="0" y="71170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27532" y="4652771"/>
            <a:ext cx="3528060" cy="71183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Превышение</a:t>
            </a:r>
            <a:r>
              <a:rPr sz="2000" b="1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проектной</a:t>
            </a:r>
            <a:endParaRPr sz="20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мощности</a:t>
            </a:r>
            <a:r>
              <a:rPr sz="20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персонала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152197" y="4009453"/>
            <a:ext cx="2312670" cy="779145"/>
            <a:chOff x="6152197" y="4009453"/>
            <a:chExt cx="2312670" cy="779145"/>
          </a:xfrm>
        </p:grpSpPr>
        <p:sp>
          <p:nvSpPr>
            <p:cNvPr id="8" name="object 8"/>
            <p:cNvSpPr/>
            <p:nvPr/>
          </p:nvSpPr>
          <p:spPr>
            <a:xfrm>
              <a:off x="6156959" y="4014215"/>
              <a:ext cx="2303145" cy="769620"/>
            </a:xfrm>
            <a:custGeom>
              <a:avLst/>
              <a:gdLst/>
              <a:ahLst/>
              <a:cxnLst/>
              <a:rect l="l" t="t" r="r" b="b"/>
              <a:pathLst>
                <a:path w="2303145" h="769620">
                  <a:moveTo>
                    <a:pt x="2302764" y="0"/>
                  </a:moveTo>
                  <a:lnTo>
                    <a:pt x="0" y="0"/>
                  </a:lnTo>
                  <a:lnTo>
                    <a:pt x="0" y="769619"/>
                  </a:lnTo>
                  <a:lnTo>
                    <a:pt x="2302764" y="769619"/>
                  </a:lnTo>
                  <a:lnTo>
                    <a:pt x="2302764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56959" y="4014215"/>
              <a:ext cx="2303145" cy="769620"/>
            </a:xfrm>
            <a:custGeom>
              <a:avLst/>
              <a:gdLst/>
              <a:ahLst/>
              <a:cxnLst/>
              <a:rect l="l" t="t" r="r" b="b"/>
              <a:pathLst>
                <a:path w="2303145" h="769620">
                  <a:moveTo>
                    <a:pt x="0" y="769619"/>
                  </a:moveTo>
                  <a:lnTo>
                    <a:pt x="2302764" y="769619"/>
                  </a:lnTo>
                  <a:lnTo>
                    <a:pt x="2302764" y="0"/>
                  </a:lnTo>
                  <a:lnTo>
                    <a:pt x="0" y="0"/>
                  </a:lnTo>
                  <a:lnTo>
                    <a:pt x="0" y="769619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156959" y="4014215"/>
            <a:ext cx="2303145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885" marR="117475" indent="-226060">
              <a:lnSpc>
                <a:spcPts val="28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Отклонения</a:t>
            </a:r>
            <a:r>
              <a:rPr sz="2000" b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при </a:t>
            </a:r>
            <a:r>
              <a:rPr sz="2000" b="1" spc="-5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выполнении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22769" y="5513641"/>
            <a:ext cx="4185285" cy="720090"/>
            <a:chOff x="822769" y="5513641"/>
            <a:chExt cx="4185285" cy="720090"/>
          </a:xfrm>
        </p:grpSpPr>
        <p:sp>
          <p:nvSpPr>
            <p:cNvPr id="12" name="object 12"/>
            <p:cNvSpPr/>
            <p:nvPr/>
          </p:nvSpPr>
          <p:spPr>
            <a:xfrm>
              <a:off x="827532" y="5518403"/>
              <a:ext cx="4175760" cy="710565"/>
            </a:xfrm>
            <a:custGeom>
              <a:avLst/>
              <a:gdLst/>
              <a:ahLst/>
              <a:cxnLst/>
              <a:rect l="l" t="t" r="r" b="b"/>
              <a:pathLst>
                <a:path w="4175760" h="710564">
                  <a:moveTo>
                    <a:pt x="4175760" y="0"/>
                  </a:moveTo>
                  <a:lnTo>
                    <a:pt x="0" y="0"/>
                  </a:lnTo>
                  <a:lnTo>
                    <a:pt x="0" y="710184"/>
                  </a:lnTo>
                  <a:lnTo>
                    <a:pt x="4175760" y="710184"/>
                  </a:lnTo>
                  <a:lnTo>
                    <a:pt x="4175760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7532" y="5518403"/>
              <a:ext cx="4175760" cy="710565"/>
            </a:xfrm>
            <a:custGeom>
              <a:avLst/>
              <a:gdLst/>
              <a:ahLst/>
              <a:cxnLst/>
              <a:rect l="l" t="t" r="r" b="b"/>
              <a:pathLst>
                <a:path w="4175760" h="710564">
                  <a:moveTo>
                    <a:pt x="0" y="710184"/>
                  </a:moveTo>
                  <a:lnTo>
                    <a:pt x="4175760" y="710184"/>
                  </a:lnTo>
                  <a:lnTo>
                    <a:pt x="4175760" y="0"/>
                  </a:lnTo>
                  <a:lnTo>
                    <a:pt x="0" y="0"/>
                  </a:lnTo>
                  <a:lnTo>
                    <a:pt x="0" y="71018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27532" y="5518403"/>
            <a:ext cx="4175760" cy="71056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2000" b="1" spc="-15" dirty="0">
                <a:solidFill>
                  <a:srgbClr val="0000FF"/>
                </a:solidFill>
                <a:latin typeface="Arial"/>
                <a:cs typeface="Arial"/>
              </a:rPr>
              <a:t>Отсутствие</a:t>
            </a:r>
            <a:r>
              <a:rPr sz="2000" b="1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четких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критериев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на</a:t>
            </a:r>
            <a:r>
              <a:rPr sz="20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00FF"/>
                </a:solidFill>
                <a:latin typeface="Arial"/>
                <a:cs typeface="Arial"/>
              </a:rPr>
              <a:t>старте</a:t>
            </a:r>
            <a:r>
              <a:rPr sz="2000" b="1" spc="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проекта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22769" y="3783901"/>
            <a:ext cx="2313940" cy="721360"/>
            <a:chOff x="822769" y="3783901"/>
            <a:chExt cx="2313940" cy="721360"/>
          </a:xfrm>
        </p:grpSpPr>
        <p:sp>
          <p:nvSpPr>
            <p:cNvPr id="16" name="object 16"/>
            <p:cNvSpPr/>
            <p:nvPr/>
          </p:nvSpPr>
          <p:spPr>
            <a:xfrm>
              <a:off x="827532" y="3788664"/>
              <a:ext cx="2304415" cy="711835"/>
            </a:xfrm>
            <a:custGeom>
              <a:avLst/>
              <a:gdLst/>
              <a:ahLst/>
              <a:cxnLst/>
              <a:rect l="l" t="t" r="r" b="b"/>
              <a:pathLst>
                <a:path w="2304415" h="711835">
                  <a:moveTo>
                    <a:pt x="2304288" y="0"/>
                  </a:moveTo>
                  <a:lnTo>
                    <a:pt x="0" y="0"/>
                  </a:lnTo>
                  <a:lnTo>
                    <a:pt x="0" y="711707"/>
                  </a:lnTo>
                  <a:lnTo>
                    <a:pt x="2304288" y="711707"/>
                  </a:lnTo>
                  <a:lnTo>
                    <a:pt x="2304288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7532" y="3788664"/>
              <a:ext cx="2304415" cy="711835"/>
            </a:xfrm>
            <a:custGeom>
              <a:avLst/>
              <a:gdLst/>
              <a:ahLst/>
              <a:cxnLst/>
              <a:rect l="l" t="t" r="r" b="b"/>
              <a:pathLst>
                <a:path w="2304415" h="711835">
                  <a:moveTo>
                    <a:pt x="0" y="711707"/>
                  </a:moveTo>
                  <a:lnTo>
                    <a:pt x="2304288" y="711707"/>
                  </a:lnTo>
                  <a:lnTo>
                    <a:pt x="2304288" y="0"/>
                  </a:lnTo>
                  <a:lnTo>
                    <a:pt x="0" y="0"/>
                  </a:lnTo>
                  <a:lnTo>
                    <a:pt x="0" y="71170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27532" y="3788664"/>
            <a:ext cx="2304415" cy="71183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Изменения</a:t>
            </a:r>
            <a:endParaRPr sz="20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границ</a:t>
            </a:r>
            <a:r>
              <a:rPr sz="2000" b="1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проектов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025523" y="3348228"/>
            <a:ext cx="6152515" cy="2901950"/>
            <a:chOff x="2025523" y="3348228"/>
            <a:chExt cx="6152515" cy="2901950"/>
          </a:xfrm>
        </p:grpSpPr>
        <p:sp>
          <p:nvSpPr>
            <p:cNvPr id="20" name="object 20"/>
            <p:cNvSpPr/>
            <p:nvPr/>
          </p:nvSpPr>
          <p:spPr>
            <a:xfrm>
              <a:off x="2025523" y="3348228"/>
              <a:ext cx="5098415" cy="1812289"/>
            </a:xfrm>
            <a:custGeom>
              <a:avLst/>
              <a:gdLst/>
              <a:ahLst/>
              <a:cxnLst/>
              <a:rect l="l" t="t" r="r" b="b"/>
              <a:pathLst>
                <a:path w="5098415" h="1812289">
                  <a:moveTo>
                    <a:pt x="457073" y="0"/>
                  </a:moveTo>
                  <a:lnTo>
                    <a:pt x="215646" y="83820"/>
                  </a:lnTo>
                  <a:lnTo>
                    <a:pt x="270154" y="137020"/>
                  </a:lnTo>
                  <a:lnTo>
                    <a:pt x="0" y="413766"/>
                  </a:lnTo>
                  <a:lnTo>
                    <a:pt x="54610" y="467106"/>
                  </a:lnTo>
                  <a:lnTo>
                    <a:pt x="324662" y="190233"/>
                  </a:lnTo>
                  <a:lnTo>
                    <a:pt x="379222" y="243459"/>
                  </a:lnTo>
                  <a:lnTo>
                    <a:pt x="421982" y="109728"/>
                  </a:lnTo>
                  <a:lnTo>
                    <a:pt x="457073" y="0"/>
                  </a:lnTo>
                  <a:close/>
                </a:path>
                <a:path w="5098415" h="1812289">
                  <a:moveTo>
                    <a:pt x="1704340" y="471043"/>
                  </a:moveTo>
                  <a:lnTo>
                    <a:pt x="1696427" y="379476"/>
                  </a:lnTo>
                  <a:lnTo>
                    <a:pt x="1682369" y="216408"/>
                  </a:lnTo>
                  <a:lnTo>
                    <a:pt x="1491869" y="386842"/>
                  </a:lnTo>
                  <a:lnTo>
                    <a:pt x="1562658" y="414909"/>
                  </a:lnTo>
                  <a:lnTo>
                    <a:pt x="1215644" y="1290447"/>
                  </a:lnTo>
                  <a:lnTo>
                    <a:pt x="1286510" y="1318641"/>
                  </a:lnTo>
                  <a:lnTo>
                    <a:pt x="1633524" y="442988"/>
                  </a:lnTo>
                  <a:lnTo>
                    <a:pt x="1704340" y="471043"/>
                  </a:lnTo>
                  <a:close/>
                </a:path>
                <a:path w="5098415" h="1812289">
                  <a:moveTo>
                    <a:pt x="3664966" y="1805686"/>
                  </a:moveTo>
                  <a:lnTo>
                    <a:pt x="3541344" y="369277"/>
                  </a:lnTo>
                  <a:lnTo>
                    <a:pt x="3617214" y="362712"/>
                  </a:lnTo>
                  <a:lnTo>
                    <a:pt x="3597999" y="331343"/>
                  </a:lnTo>
                  <a:lnTo>
                    <a:pt x="3483737" y="144780"/>
                  </a:lnTo>
                  <a:lnTo>
                    <a:pt x="3389503" y="382397"/>
                  </a:lnTo>
                  <a:lnTo>
                    <a:pt x="3465411" y="375843"/>
                  </a:lnTo>
                  <a:lnTo>
                    <a:pt x="3589020" y="1812290"/>
                  </a:lnTo>
                  <a:lnTo>
                    <a:pt x="3664966" y="1805686"/>
                  </a:lnTo>
                  <a:close/>
                </a:path>
                <a:path w="5098415" h="1812289">
                  <a:moveTo>
                    <a:pt x="5097907" y="638810"/>
                  </a:moveTo>
                  <a:lnTo>
                    <a:pt x="4800562" y="234657"/>
                  </a:lnTo>
                  <a:lnTo>
                    <a:pt x="4842256" y="203962"/>
                  </a:lnTo>
                  <a:lnTo>
                    <a:pt x="4861941" y="189484"/>
                  </a:lnTo>
                  <a:lnTo>
                    <a:pt x="4634357" y="73152"/>
                  </a:lnTo>
                  <a:lnTo>
                    <a:pt x="4677791" y="324993"/>
                  </a:lnTo>
                  <a:lnTo>
                    <a:pt x="4739106" y="279882"/>
                  </a:lnTo>
                  <a:lnTo>
                    <a:pt x="5036439" y="684022"/>
                  </a:lnTo>
                  <a:lnTo>
                    <a:pt x="5097907" y="63881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92851" y="5228844"/>
              <a:ext cx="2880360" cy="1016635"/>
            </a:xfrm>
            <a:custGeom>
              <a:avLst/>
              <a:gdLst/>
              <a:ahLst/>
              <a:cxnLst/>
              <a:rect l="l" t="t" r="r" b="b"/>
              <a:pathLst>
                <a:path w="2880359" h="1016635">
                  <a:moveTo>
                    <a:pt x="2880359" y="0"/>
                  </a:moveTo>
                  <a:lnTo>
                    <a:pt x="0" y="0"/>
                  </a:lnTo>
                  <a:lnTo>
                    <a:pt x="0" y="1016507"/>
                  </a:lnTo>
                  <a:lnTo>
                    <a:pt x="2880359" y="1016507"/>
                  </a:lnTo>
                  <a:lnTo>
                    <a:pt x="2880359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92851" y="5228844"/>
              <a:ext cx="2880360" cy="1016635"/>
            </a:xfrm>
            <a:custGeom>
              <a:avLst/>
              <a:gdLst/>
              <a:ahLst/>
              <a:cxnLst/>
              <a:rect l="l" t="t" r="r" b="b"/>
              <a:pathLst>
                <a:path w="2880359" h="1016635">
                  <a:moveTo>
                    <a:pt x="0" y="1016507"/>
                  </a:moveTo>
                  <a:lnTo>
                    <a:pt x="2880359" y="1016507"/>
                  </a:lnTo>
                  <a:lnTo>
                    <a:pt x="2880359" y="0"/>
                  </a:lnTo>
                  <a:lnTo>
                    <a:pt x="0" y="0"/>
                  </a:lnTo>
                  <a:lnTo>
                    <a:pt x="0" y="101650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292852" y="5228844"/>
            <a:ext cx="2880360" cy="101663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55"/>
              </a:spcBef>
            </a:pPr>
            <a:r>
              <a:rPr sz="2000" b="1" spc="-15" dirty="0">
                <a:solidFill>
                  <a:srgbClr val="0000FF"/>
                </a:solidFill>
                <a:latin typeface="Arial"/>
                <a:cs typeface="Arial"/>
              </a:rPr>
              <a:t>Отсутствие</a:t>
            </a:r>
            <a:endParaRPr sz="2000">
              <a:latin typeface="Arial"/>
              <a:cs typeface="Arial"/>
            </a:endParaRPr>
          </a:p>
          <a:p>
            <a:pPr marL="255904" marR="247650" algn="ctr">
              <a:lnSpc>
                <a:spcPct val="100000"/>
              </a:lnSpc>
            </a:pP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коммуникаций</a:t>
            </a:r>
            <a:r>
              <a:rPr sz="2000" b="1" spc="-1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при </a:t>
            </a:r>
            <a:r>
              <a:rPr sz="2000" b="1" spc="-5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планировании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21327" y="3493008"/>
            <a:ext cx="228600" cy="2018030"/>
          </a:xfrm>
          <a:custGeom>
            <a:avLst/>
            <a:gdLst/>
            <a:ahLst/>
            <a:cxnLst/>
            <a:rect l="l" t="t" r="r" b="b"/>
            <a:pathLst>
              <a:path w="228600" h="2018029">
                <a:moveTo>
                  <a:pt x="76114" y="227116"/>
                </a:moveTo>
                <a:lnTo>
                  <a:pt x="12573" y="2014854"/>
                </a:lnTo>
                <a:lnTo>
                  <a:pt x="88773" y="2017648"/>
                </a:lnTo>
                <a:lnTo>
                  <a:pt x="152317" y="229827"/>
                </a:lnTo>
                <a:lnTo>
                  <a:pt x="76114" y="227116"/>
                </a:lnTo>
                <a:close/>
              </a:path>
              <a:path w="228600" h="2018029">
                <a:moveTo>
                  <a:pt x="208583" y="188975"/>
                </a:moveTo>
                <a:lnTo>
                  <a:pt x="77470" y="188975"/>
                </a:lnTo>
                <a:lnTo>
                  <a:pt x="153670" y="191769"/>
                </a:lnTo>
                <a:lnTo>
                  <a:pt x="152317" y="229827"/>
                </a:lnTo>
                <a:lnTo>
                  <a:pt x="228473" y="232536"/>
                </a:lnTo>
                <a:lnTo>
                  <a:pt x="208583" y="188975"/>
                </a:lnTo>
                <a:close/>
              </a:path>
              <a:path w="228600" h="2018029">
                <a:moveTo>
                  <a:pt x="77470" y="188975"/>
                </a:moveTo>
                <a:lnTo>
                  <a:pt x="76114" y="227116"/>
                </a:lnTo>
                <a:lnTo>
                  <a:pt x="152317" y="229827"/>
                </a:lnTo>
                <a:lnTo>
                  <a:pt x="153670" y="191769"/>
                </a:lnTo>
                <a:lnTo>
                  <a:pt x="77470" y="188975"/>
                </a:lnTo>
                <a:close/>
              </a:path>
              <a:path w="228600" h="2018029">
                <a:moveTo>
                  <a:pt x="122300" y="0"/>
                </a:moveTo>
                <a:lnTo>
                  <a:pt x="0" y="224408"/>
                </a:lnTo>
                <a:lnTo>
                  <a:pt x="76114" y="227116"/>
                </a:lnTo>
                <a:lnTo>
                  <a:pt x="77470" y="188975"/>
                </a:lnTo>
                <a:lnTo>
                  <a:pt x="208583" y="188975"/>
                </a:lnTo>
                <a:lnTo>
                  <a:pt x="1223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59205" y="931290"/>
            <a:ext cx="7113905" cy="23958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74470" marR="1018540" indent="-4572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latin typeface="Arial"/>
                <a:cs typeface="Arial"/>
              </a:rPr>
              <a:t>Уровень </a:t>
            </a:r>
            <a:r>
              <a:rPr sz="2000" b="1" dirty="0">
                <a:latin typeface="Arial"/>
                <a:cs typeface="Arial"/>
              </a:rPr>
              <a:t>спонсора, </a:t>
            </a:r>
            <a:r>
              <a:rPr sz="2000" spc="-25" dirty="0">
                <a:latin typeface="Microsoft Sans Serif"/>
                <a:cs typeface="Microsoft Sans Serif"/>
              </a:rPr>
              <a:t>курирующего </a:t>
            </a:r>
            <a:r>
              <a:rPr sz="2000" spc="-20" dirty="0">
                <a:latin typeface="Microsoft Sans Serif"/>
                <a:cs typeface="Microsoft Sans Serif"/>
              </a:rPr>
              <a:t>проекты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FF0000"/>
                </a:solidFill>
                <a:latin typeface="Microsoft Sans Serif"/>
                <a:cs typeface="Microsoft Sans Serif"/>
              </a:rPr>
              <a:t>какой</a:t>
            </a:r>
            <a:r>
              <a:rPr sz="20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проект</a:t>
            </a:r>
            <a:r>
              <a:rPr sz="2000" spc="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реализовывать</a:t>
            </a:r>
            <a:endParaRPr sz="2000">
              <a:latin typeface="Microsoft Sans Serif"/>
              <a:cs typeface="Microsoft Sans Serif"/>
            </a:endParaRPr>
          </a:p>
          <a:p>
            <a:pPr marL="2388870">
              <a:lnSpc>
                <a:spcPct val="100000"/>
              </a:lnSpc>
            </a:pPr>
            <a:r>
              <a:rPr sz="2000" b="1" spc="-15" dirty="0">
                <a:latin typeface="Arial"/>
                <a:cs typeface="Arial"/>
              </a:rPr>
              <a:t>Уровень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менеджера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проекта</a:t>
            </a:r>
            <a:endParaRPr sz="2000">
              <a:latin typeface="Arial"/>
              <a:cs typeface="Arial"/>
            </a:endParaRPr>
          </a:p>
          <a:p>
            <a:pPr marL="3303270">
              <a:lnSpc>
                <a:spcPct val="100000"/>
              </a:lnSpc>
            </a:pPr>
            <a:r>
              <a:rPr sz="2000" spc="-40" dirty="0">
                <a:solidFill>
                  <a:srgbClr val="FF0000"/>
                </a:solidFill>
                <a:latin typeface="Microsoft Sans Serif"/>
                <a:cs typeface="Microsoft Sans Serif"/>
              </a:rPr>
              <a:t>какой</a:t>
            </a:r>
            <a:r>
              <a:rPr sz="20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FF0000"/>
                </a:solidFill>
                <a:latin typeface="Microsoft Sans Serif"/>
                <a:cs typeface="Microsoft Sans Serif"/>
              </a:rPr>
              <a:t>из</a:t>
            </a:r>
            <a:r>
              <a:rPr sz="2000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запущенных</a:t>
            </a:r>
            <a:r>
              <a:rPr sz="20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проектов</a:t>
            </a:r>
            <a:endParaRPr sz="2000">
              <a:latin typeface="Microsoft Sans Serif"/>
              <a:cs typeface="Microsoft Sans Serif"/>
            </a:endParaRPr>
          </a:p>
          <a:p>
            <a:pPr marL="3303270">
              <a:lnSpc>
                <a:spcPct val="100000"/>
              </a:lnSpc>
            </a:pPr>
            <a:r>
              <a:rPr sz="20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реализовывать</a:t>
            </a:r>
            <a:endParaRPr sz="20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1855"/>
              </a:spcBef>
            </a:pPr>
            <a:r>
              <a:rPr sz="2000" i="1" spc="-10" dirty="0">
                <a:solidFill>
                  <a:srgbClr val="0000FF"/>
                </a:solidFill>
                <a:latin typeface="Arial"/>
                <a:cs typeface="Arial"/>
              </a:rPr>
              <a:t>Проблемы,</a:t>
            </a:r>
            <a:r>
              <a:rPr sz="2000" i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0000FF"/>
                </a:solidFill>
                <a:latin typeface="Arial"/>
                <a:cs typeface="Arial"/>
              </a:rPr>
              <a:t>определяющие</a:t>
            </a:r>
            <a:r>
              <a:rPr sz="2000" i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00FF"/>
                </a:solidFill>
                <a:latin typeface="Arial"/>
                <a:cs typeface="Arial"/>
              </a:rPr>
              <a:t>причины</a:t>
            </a:r>
            <a:r>
              <a:rPr sz="2000" i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0000FF"/>
                </a:solidFill>
                <a:latin typeface="Arial"/>
                <a:cs typeface="Arial"/>
              </a:rPr>
              <a:t>провала</a:t>
            </a:r>
            <a:r>
              <a:rPr sz="2000" i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FF"/>
                </a:solidFill>
                <a:latin typeface="Arial"/>
                <a:cs typeface="Arial"/>
              </a:rPr>
              <a:t>даже</a:t>
            </a:r>
            <a:r>
              <a:rPr sz="2000" i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FF"/>
                </a:solidFill>
                <a:latin typeface="Arial"/>
                <a:cs typeface="Arial"/>
              </a:rPr>
              <a:t>успешно</a:t>
            </a:r>
            <a:endParaRPr sz="20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2000" i="1" spc="-10" dirty="0">
                <a:solidFill>
                  <a:srgbClr val="0000FF"/>
                </a:solidFill>
                <a:latin typeface="Arial"/>
                <a:cs typeface="Arial"/>
              </a:rPr>
              <a:t>управляемых</a:t>
            </a:r>
            <a:r>
              <a:rPr sz="2000" i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00FF"/>
                </a:solidFill>
                <a:latin typeface="Arial"/>
                <a:cs typeface="Arial"/>
              </a:rPr>
              <a:t>проектов: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2263901" y="260350"/>
            <a:ext cx="4434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Внешний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конфликт </a:t>
            </a:r>
            <a:r>
              <a:rPr sz="2400" b="1" spc="-10" dirty="0">
                <a:latin typeface="Arial"/>
                <a:cs typeface="Arial"/>
              </a:rPr>
              <a:t>проектов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01815" y="1122047"/>
            <a:ext cx="2057400" cy="1503680"/>
            <a:chOff x="201815" y="1122047"/>
            <a:chExt cx="2057400" cy="1503680"/>
          </a:xfrm>
        </p:grpSpPr>
        <p:sp>
          <p:nvSpPr>
            <p:cNvPr id="28" name="object 28"/>
            <p:cNvSpPr/>
            <p:nvPr/>
          </p:nvSpPr>
          <p:spPr>
            <a:xfrm>
              <a:off x="201815" y="1122057"/>
              <a:ext cx="1827530" cy="1444625"/>
            </a:xfrm>
            <a:custGeom>
              <a:avLst/>
              <a:gdLst/>
              <a:ahLst/>
              <a:cxnLst/>
              <a:rect l="l" t="t" r="r" b="b"/>
              <a:pathLst>
                <a:path w="1827530" h="1444625">
                  <a:moveTo>
                    <a:pt x="1827212" y="1280363"/>
                  </a:moveTo>
                  <a:lnTo>
                    <a:pt x="1795487" y="1259535"/>
                  </a:lnTo>
                  <a:lnTo>
                    <a:pt x="1766557" y="1267929"/>
                  </a:lnTo>
                  <a:lnTo>
                    <a:pt x="1743151" y="1247470"/>
                  </a:lnTo>
                  <a:lnTo>
                    <a:pt x="1743151" y="1274711"/>
                  </a:lnTo>
                  <a:lnTo>
                    <a:pt x="1530388" y="1336370"/>
                  </a:lnTo>
                  <a:lnTo>
                    <a:pt x="1437259" y="1252766"/>
                  </a:lnTo>
                  <a:lnTo>
                    <a:pt x="1650974" y="1192606"/>
                  </a:lnTo>
                  <a:lnTo>
                    <a:pt x="1695792" y="1228940"/>
                  </a:lnTo>
                  <a:lnTo>
                    <a:pt x="1743151" y="1274711"/>
                  </a:lnTo>
                  <a:lnTo>
                    <a:pt x="1743151" y="1247470"/>
                  </a:lnTo>
                  <a:lnTo>
                    <a:pt x="1679270" y="1191628"/>
                  </a:lnTo>
                  <a:lnTo>
                    <a:pt x="1672551" y="1186522"/>
                  </a:lnTo>
                  <a:lnTo>
                    <a:pt x="1704479" y="1177531"/>
                  </a:lnTo>
                  <a:lnTo>
                    <a:pt x="1672844" y="1156703"/>
                  </a:lnTo>
                  <a:lnTo>
                    <a:pt x="1644281" y="1164983"/>
                  </a:lnTo>
                  <a:lnTo>
                    <a:pt x="1624126" y="1149642"/>
                  </a:lnTo>
                  <a:lnTo>
                    <a:pt x="1624126" y="1170838"/>
                  </a:lnTo>
                  <a:lnTo>
                    <a:pt x="1413891" y="1231785"/>
                  </a:lnTo>
                  <a:lnTo>
                    <a:pt x="1349857" y="1174280"/>
                  </a:lnTo>
                  <a:lnTo>
                    <a:pt x="1336471" y="1162583"/>
                  </a:lnTo>
                  <a:lnTo>
                    <a:pt x="1541043" y="1105192"/>
                  </a:lnTo>
                  <a:lnTo>
                    <a:pt x="1609394" y="1158875"/>
                  </a:lnTo>
                  <a:lnTo>
                    <a:pt x="1624126" y="1170838"/>
                  </a:lnTo>
                  <a:lnTo>
                    <a:pt x="1624126" y="1149642"/>
                  </a:lnTo>
                  <a:lnTo>
                    <a:pt x="1559102" y="1100124"/>
                  </a:lnTo>
                  <a:lnTo>
                    <a:pt x="1599399" y="1088809"/>
                  </a:lnTo>
                  <a:lnTo>
                    <a:pt x="1567675" y="1067981"/>
                  </a:lnTo>
                  <a:lnTo>
                    <a:pt x="1530870" y="1078623"/>
                  </a:lnTo>
                  <a:lnTo>
                    <a:pt x="1522907" y="1072540"/>
                  </a:lnTo>
                  <a:lnTo>
                    <a:pt x="1513573" y="1065530"/>
                  </a:lnTo>
                  <a:lnTo>
                    <a:pt x="1513573" y="1083614"/>
                  </a:lnTo>
                  <a:lnTo>
                    <a:pt x="1312583" y="1141691"/>
                  </a:lnTo>
                  <a:lnTo>
                    <a:pt x="1235989" y="1074712"/>
                  </a:lnTo>
                  <a:lnTo>
                    <a:pt x="1231506" y="1070838"/>
                  </a:lnTo>
                  <a:lnTo>
                    <a:pt x="1424203" y="1020813"/>
                  </a:lnTo>
                  <a:lnTo>
                    <a:pt x="1506397" y="1077963"/>
                  </a:lnTo>
                  <a:lnTo>
                    <a:pt x="1513573" y="1083614"/>
                  </a:lnTo>
                  <a:lnTo>
                    <a:pt x="1513573" y="1065530"/>
                  </a:lnTo>
                  <a:lnTo>
                    <a:pt x="1446441" y="1015047"/>
                  </a:lnTo>
                  <a:lnTo>
                    <a:pt x="1482318" y="1005725"/>
                  </a:lnTo>
                  <a:lnTo>
                    <a:pt x="1452765" y="988148"/>
                  </a:lnTo>
                  <a:lnTo>
                    <a:pt x="1421638" y="996403"/>
                  </a:lnTo>
                  <a:lnTo>
                    <a:pt x="1403477" y="982726"/>
                  </a:lnTo>
                  <a:lnTo>
                    <a:pt x="1399641" y="979335"/>
                  </a:lnTo>
                  <a:lnTo>
                    <a:pt x="1399641" y="1002220"/>
                  </a:lnTo>
                  <a:lnTo>
                    <a:pt x="1210195" y="1052410"/>
                  </a:lnTo>
                  <a:lnTo>
                    <a:pt x="1141158" y="992695"/>
                  </a:lnTo>
                  <a:lnTo>
                    <a:pt x="1336217" y="942238"/>
                  </a:lnTo>
                  <a:lnTo>
                    <a:pt x="1399641" y="1002220"/>
                  </a:lnTo>
                  <a:lnTo>
                    <a:pt x="1399641" y="979335"/>
                  </a:lnTo>
                  <a:lnTo>
                    <a:pt x="1352918" y="937920"/>
                  </a:lnTo>
                  <a:lnTo>
                    <a:pt x="1382623" y="930236"/>
                  </a:lnTo>
                  <a:lnTo>
                    <a:pt x="1353070" y="912660"/>
                  </a:lnTo>
                  <a:lnTo>
                    <a:pt x="1330998" y="918489"/>
                  </a:lnTo>
                  <a:lnTo>
                    <a:pt x="1315453" y="904709"/>
                  </a:lnTo>
                  <a:lnTo>
                    <a:pt x="1315453" y="922604"/>
                  </a:lnTo>
                  <a:lnTo>
                    <a:pt x="1119847" y="974255"/>
                  </a:lnTo>
                  <a:lnTo>
                    <a:pt x="1075677" y="936053"/>
                  </a:lnTo>
                  <a:lnTo>
                    <a:pt x="1270431" y="886231"/>
                  </a:lnTo>
                  <a:lnTo>
                    <a:pt x="1308392" y="915911"/>
                  </a:lnTo>
                  <a:lnTo>
                    <a:pt x="1315453" y="922604"/>
                  </a:lnTo>
                  <a:lnTo>
                    <a:pt x="1315453" y="904709"/>
                  </a:lnTo>
                  <a:lnTo>
                    <a:pt x="1297266" y="888580"/>
                  </a:lnTo>
                  <a:lnTo>
                    <a:pt x="1288618" y="881570"/>
                  </a:lnTo>
                  <a:lnTo>
                    <a:pt x="1321435" y="873175"/>
                  </a:lnTo>
                  <a:lnTo>
                    <a:pt x="1291882" y="855827"/>
                  </a:lnTo>
                  <a:lnTo>
                    <a:pt x="1265377" y="862723"/>
                  </a:lnTo>
                  <a:lnTo>
                    <a:pt x="1246619" y="847521"/>
                  </a:lnTo>
                  <a:lnTo>
                    <a:pt x="1246619" y="867600"/>
                  </a:lnTo>
                  <a:lnTo>
                    <a:pt x="1053528" y="917829"/>
                  </a:lnTo>
                  <a:lnTo>
                    <a:pt x="1042797" y="909015"/>
                  </a:lnTo>
                  <a:lnTo>
                    <a:pt x="1025817" y="890752"/>
                  </a:lnTo>
                  <a:lnTo>
                    <a:pt x="1008329" y="874991"/>
                  </a:lnTo>
                  <a:lnTo>
                    <a:pt x="1196390" y="828344"/>
                  </a:lnTo>
                  <a:lnTo>
                    <a:pt x="1202182" y="832827"/>
                  </a:lnTo>
                  <a:lnTo>
                    <a:pt x="1246619" y="867600"/>
                  </a:lnTo>
                  <a:lnTo>
                    <a:pt x="1246619" y="847521"/>
                  </a:lnTo>
                  <a:lnTo>
                    <a:pt x="1216748" y="823290"/>
                  </a:lnTo>
                  <a:lnTo>
                    <a:pt x="1235989" y="818515"/>
                  </a:lnTo>
                  <a:lnTo>
                    <a:pt x="1209738" y="803325"/>
                  </a:lnTo>
                  <a:lnTo>
                    <a:pt x="1196340" y="806742"/>
                  </a:lnTo>
                  <a:lnTo>
                    <a:pt x="1175448" y="789787"/>
                  </a:lnTo>
                  <a:lnTo>
                    <a:pt x="1175448" y="812050"/>
                  </a:lnTo>
                  <a:lnTo>
                    <a:pt x="990688" y="859066"/>
                  </a:lnTo>
                  <a:lnTo>
                    <a:pt x="958024" y="829576"/>
                  </a:lnTo>
                  <a:lnTo>
                    <a:pt x="950849" y="822896"/>
                  </a:lnTo>
                  <a:lnTo>
                    <a:pt x="1131697" y="778040"/>
                  </a:lnTo>
                  <a:lnTo>
                    <a:pt x="1175448" y="812050"/>
                  </a:lnTo>
                  <a:lnTo>
                    <a:pt x="1175448" y="789787"/>
                  </a:lnTo>
                  <a:lnTo>
                    <a:pt x="1169149" y="784669"/>
                  </a:lnTo>
                  <a:lnTo>
                    <a:pt x="1152512" y="772883"/>
                  </a:lnTo>
                  <a:lnTo>
                    <a:pt x="1180185" y="766013"/>
                  </a:lnTo>
                  <a:lnTo>
                    <a:pt x="1153934" y="750836"/>
                  </a:lnTo>
                  <a:lnTo>
                    <a:pt x="1130007" y="756932"/>
                  </a:lnTo>
                  <a:lnTo>
                    <a:pt x="1110818" y="743331"/>
                  </a:lnTo>
                  <a:lnTo>
                    <a:pt x="1110818" y="761809"/>
                  </a:lnTo>
                  <a:lnTo>
                    <a:pt x="933678" y="806869"/>
                  </a:lnTo>
                  <a:lnTo>
                    <a:pt x="893762" y="769632"/>
                  </a:lnTo>
                  <a:lnTo>
                    <a:pt x="1061339" y="724585"/>
                  </a:lnTo>
                  <a:lnTo>
                    <a:pt x="1107871" y="759510"/>
                  </a:lnTo>
                  <a:lnTo>
                    <a:pt x="1110818" y="761809"/>
                  </a:lnTo>
                  <a:lnTo>
                    <a:pt x="1110818" y="743331"/>
                  </a:lnTo>
                  <a:lnTo>
                    <a:pt x="1078052" y="720090"/>
                  </a:lnTo>
                  <a:lnTo>
                    <a:pt x="1102474" y="713524"/>
                  </a:lnTo>
                  <a:lnTo>
                    <a:pt x="1077277" y="698119"/>
                  </a:lnTo>
                  <a:lnTo>
                    <a:pt x="1056030" y="704037"/>
                  </a:lnTo>
                  <a:lnTo>
                    <a:pt x="1039939" y="690676"/>
                  </a:lnTo>
                  <a:lnTo>
                    <a:pt x="1039939" y="708507"/>
                  </a:lnTo>
                  <a:lnTo>
                    <a:pt x="887349" y="750951"/>
                  </a:lnTo>
                  <a:lnTo>
                    <a:pt x="887349" y="779564"/>
                  </a:lnTo>
                  <a:lnTo>
                    <a:pt x="880529" y="773188"/>
                  </a:lnTo>
                  <a:lnTo>
                    <a:pt x="881164" y="773023"/>
                  </a:lnTo>
                  <a:lnTo>
                    <a:pt x="887349" y="779564"/>
                  </a:lnTo>
                  <a:lnTo>
                    <a:pt x="887349" y="750951"/>
                  </a:lnTo>
                  <a:lnTo>
                    <a:pt x="880148" y="752944"/>
                  </a:lnTo>
                  <a:lnTo>
                    <a:pt x="865962" y="735050"/>
                  </a:lnTo>
                  <a:lnTo>
                    <a:pt x="865962" y="756894"/>
                  </a:lnTo>
                  <a:lnTo>
                    <a:pt x="863765" y="757504"/>
                  </a:lnTo>
                  <a:lnTo>
                    <a:pt x="835774" y="731304"/>
                  </a:lnTo>
                  <a:lnTo>
                    <a:pt x="842721" y="729538"/>
                  </a:lnTo>
                  <a:lnTo>
                    <a:pt x="852906" y="743026"/>
                  </a:lnTo>
                  <a:lnTo>
                    <a:pt x="865962" y="756894"/>
                  </a:lnTo>
                  <a:lnTo>
                    <a:pt x="865962" y="735050"/>
                  </a:lnTo>
                  <a:lnTo>
                    <a:pt x="858443" y="725551"/>
                  </a:lnTo>
                  <a:lnTo>
                    <a:pt x="1011313" y="686765"/>
                  </a:lnTo>
                  <a:lnTo>
                    <a:pt x="1016000" y="690524"/>
                  </a:lnTo>
                  <a:lnTo>
                    <a:pt x="1039939" y="708507"/>
                  </a:lnTo>
                  <a:lnTo>
                    <a:pt x="1039939" y="690676"/>
                  </a:lnTo>
                  <a:lnTo>
                    <a:pt x="1029652" y="682117"/>
                  </a:lnTo>
                  <a:lnTo>
                    <a:pt x="1052068" y="676427"/>
                  </a:lnTo>
                  <a:lnTo>
                    <a:pt x="1027988" y="662114"/>
                  </a:lnTo>
                  <a:lnTo>
                    <a:pt x="1014374" y="665683"/>
                  </a:lnTo>
                  <a:lnTo>
                    <a:pt x="993203" y="642391"/>
                  </a:lnTo>
                  <a:lnTo>
                    <a:pt x="1001649" y="640194"/>
                  </a:lnTo>
                  <a:lnTo>
                    <a:pt x="992263" y="634174"/>
                  </a:lnTo>
                  <a:lnTo>
                    <a:pt x="992263" y="671461"/>
                  </a:lnTo>
                  <a:lnTo>
                    <a:pt x="845921" y="709726"/>
                  </a:lnTo>
                  <a:lnTo>
                    <a:pt x="830770" y="690575"/>
                  </a:lnTo>
                  <a:lnTo>
                    <a:pt x="830770" y="713676"/>
                  </a:lnTo>
                  <a:lnTo>
                    <a:pt x="819975" y="716508"/>
                  </a:lnTo>
                  <a:lnTo>
                    <a:pt x="800354" y="698119"/>
                  </a:lnTo>
                  <a:lnTo>
                    <a:pt x="795083" y="693877"/>
                  </a:lnTo>
                  <a:lnTo>
                    <a:pt x="812431" y="689368"/>
                  </a:lnTo>
                  <a:lnTo>
                    <a:pt x="830770" y="713676"/>
                  </a:lnTo>
                  <a:lnTo>
                    <a:pt x="830770" y="690575"/>
                  </a:lnTo>
                  <a:lnTo>
                    <a:pt x="829881" y="689444"/>
                  </a:lnTo>
                  <a:lnTo>
                    <a:pt x="827265" y="685507"/>
                  </a:lnTo>
                  <a:lnTo>
                    <a:pt x="965149" y="649681"/>
                  </a:lnTo>
                  <a:lnTo>
                    <a:pt x="992263" y="671461"/>
                  </a:lnTo>
                  <a:lnTo>
                    <a:pt x="992263" y="634174"/>
                  </a:lnTo>
                  <a:lnTo>
                    <a:pt x="977582" y="624751"/>
                  </a:lnTo>
                  <a:lnTo>
                    <a:pt x="976972" y="624916"/>
                  </a:lnTo>
                  <a:lnTo>
                    <a:pt x="944981" y="591362"/>
                  </a:lnTo>
                  <a:lnTo>
                    <a:pt x="944981" y="633476"/>
                  </a:lnTo>
                  <a:lnTo>
                    <a:pt x="815695" y="668045"/>
                  </a:lnTo>
                  <a:lnTo>
                    <a:pt x="799604" y="643763"/>
                  </a:lnTo>
                  <a:lnTo>
                    <a:pt x="799604" y="672338"/>
                  </a:lnTo>
                  <a:lnTo>
                    <a:pt x="776173" y="678611"/>
                  </a:lnTo>
                  <a:lnTo>
                    <a:pt x="731278" y="642366"/>
                  </a:lnTo>
                  <a:lnTo>
                    <a:pt x="725030" y="639203"/>
                  </a:lnTo>
                  <a:lnTo>
                    <a:pt x="774395" y="630262"/>
                  </a:lnTo>
                  <a:lnTo>
                    <a:pt x="795997" y="667537"/>
                  </a:lnTo>
                  <a:lnTo>
                    <a:pt x="799604" y="672338"/>
                  </a:lnTo>
                  <a:lnTo>
                    <a:pt x="799604" y="643763"/>
                  </a:lnTo>
                  <a:lnTo>
                    <a:pt x="788924" y="627634"/>
                  </a:lnTo>
                  <a:lnTo>
                    <a:pt x="909929" y="605713"/>
                  </a:lnTo>
                  <a:lnTo>
                    <a:pt x="915250" y="609561"/>
                  </a:lnTo>
                  <a:lnTo>
                    <a:pt x="944981" y="633476"/>
                  </a:lnTo>
                  <a:lnTo>
                    <a:pt x="944981" y="591362"/>
                  </a:lnTo>
                  <a:lnTo>
                    <a:pt x="943190" y="589483"/>
                  </a:lnTo>
                  <a:lnTo>
                    <a:pt x="943190" y="610235"/>
                  </a:lnTo>
                  <a:lnTo>
                    <a:pt x="932776" y="601573"/>
                  </a:lnTo>
                  <a:lnTo>
                    <a:pt x="936345" y="600925"/>
                  </a:lnTo>
                  <a:lnTo>
                    <a:pt x="943190" y="610235"/>
                  </a:lnTo>
                  <a:lnTo>
                    <a:pt x="943190" y="589483"/>
                  </a:lnTo>
                  <a:lnTo>
                    <a:pt x="906564" y="529742"/>
                  </a:lnTo>
                  <a:lnTo>
                    <a:pt x="878141" y="481584"/>
                  </a:lnTo>
                  <a:lnTo>
                    <a:pt x="858329" y="414769"/>
                  </a:lnTo>
                  <a:lnTo>
                    <a:pt x="846391" y="352285"/>
                  </a:lnTo>
                  <a:lnTo>
                    <a:pt x="844003" y="301967"/>
                  </a:lnTo>
                  <a:lnTo>
                    <a:pt x="852906" y="254927"/>
                  </a:lnTo>
                  <a:lnTo>
                    <a:pt x="855078" y="204609"/>
                  </a:lnTo>
                  <a:lnTo>
                    <a:pt x="869188" y="159918"/>
                  </a:lnTo>
                  <a:lnTo>
                    <a:pt x="886752" y="117132"/>
                  </a:lnTo>
                  <a:lnTo>
                    <a:pt x="923950" y="78790"/>
                  </a:lnTo>
                  <a:lnTo>
                    <a:pt x="966711" y="33832"/>
                  </a:lnTo>
                  <a:lnTo>
                    <a:pt x="1007135" y="0"/>
                  </a:lnTo>
                  <a:lnTo>
                    <a:pt x="981049" y="3289"/>
                  </a:lnTo>
                  <a:lnTo>
                    <a:pt x="938288" y="47117"/>
                  </a:lnTo>
                  <a:lnTo>
                    <a:pt x="890054" y="95275"/>
                  </a:lnTo>
                  <a:lnTo>
                    <a:pt x="858329" y="156451"/>
                  </a:lnTo>
                  <a:lnTo>
                    <a:pt x="844003" y="218922"/>
                  </a:lnTo>
                  <a:lnTo>
                    <a:pt x="835317" y="305257"/>
                  </a:lnTo>
                  <a:lnTo>
                    <a:pt x="840740" y="386384"/>
                  </a:lnTo>
                  <a:lnTo>
                    <a:pt x="860501" y="479412"/>
                  </a:lnTo>
                  <a:lnTo>
                    <a:pt x="906564" y="560374"/>
                  </a:lnTo>
                  <a:lnTo>
                    <a:pt x="932484" y="595680"/>
                  </a:lnTo>
                  <a:lnTo>
                    <a:pt x="916978" y="590232"/>
                  </a:lnTo>
                  <a:lnTo>
                    <a:pt x="888949" y="570344"/>
                  </a:lnTo>
                  <a:lnTo>
                    <a:pt x="888949" y="590461"/>
                  </a:lnTo>
                  <a:lnTo>
                    <a:pt x="780173" y="614413"/>
                  </a:lnTo>
                  <a:lnTo>
                    <a:pt x="778408" y="611733"/>
                  </a:lnTo>
                  <a:lnTo>
                    <a:pt x="767969" y="588683"/>
                  </a:lnTo>
                  <a:lnTo>
                    <a:pt x="862965" y="571563"/>
                  </a:lnTo>
                  <a:lnTo>
                    <a:pt x="888949" y="590461"/>
                  </a:lnTo>
                  <a:lnTo>
                    <a:pt x="888949" y="570344"/>
                  </a:lnTo>
                  <a:lnTo>
                    <a:pt x="885063" y="567575"/>
                  </a:lnTo>
                  <a:lnTo>
                    <a:pt x="888923" y="566877"/>
                  </a:lnTo>
                  <a:lnTo>
                    <a:pt x="879348" y="563524"/>
                  </a:lnTo>
                  <a:lnTo>
                    <a:pt x="841679" y="536790"/>
                  </a:lnTo>
                  <a:lnTo>
                    <a:pt x="841679" y="556082"/>
                  </a:lnTo>
                  <a:lnTo>
                    <a:pt x="766902" y="572452"/>
                  </a:lnTo>
                  <a:lnTo>
                    <a:pt x="766902" y="617334"/>
                  </a:lnTo>
                  <a:lnTo>
                    <a:pt x="707618" y="630389"/>
                  </a:lnTo>
                  <a:lnTo>
                    <a:pt x="662787" y="607656"/>
                  </a:lnTo>
                  <a:lnTo>
                    <a:pt x="753198" y="591350"/>
                  </a:lnTo>
                  <a:lnTo>
                    <a:pt x="755383" y="597420"/>
                  </a:lnTo>
                  <a:lnTo>
                    <a:pt x="766902" y="617334"/>
                  </a:lnTo>
                  <a:lnTo>
                    <a:pt x="766902" y="572452"/>
                  </a:lnTo>
                  <a:lnTo>
                    <a:pt x="761199" y="573697"/>
                  </a:lnTo>
                  <a:lnTo>
                    <a:pt x="753211" y="556031"/>
                  </a:lnTo>
                  <a:lnTo>
                    <a:pt x="751801" y="550151"/>
                  </a:lnTo>
                  <a:lnTo>
                    <a:pt x="815403" y="538645"/>
                  </a:lnTo>
                  <a:lnTo>
                    <a:pt x="823366" y="542759"/>
                  </a:lnTo>
                  <a:lnTo>
                    <a:pt x="841679" y="556082"/>
                  </a:lnTo>
                  <a:lnTo>
                    <a:pt x="841679" y="536790"/>
                  </a:lnTo>
                  <a:lnTo>
                    <a:pt x="838441" y="534479"/>
                  </a:lnTo>
                  <a:lnTo>
                    <a:pt x="846391" y="533031"/>
                  </a:lnTo>
                  <a:lnTo>
                    <a:pt x="826427" y="525945"/>
                  </a:lnTo>
                  <a:lnTo>
                    <a:pt x="817727" y="519760"/>
                  </a:lnTo>
                  <a:lnTo>
                    <a:pt x="793851" y="507860"/>
                  </a:lnTo>
                  <a:lnTo>
                    <a:pt x="805776" y="505701"/>
                  </a:lnTo>
                  <a:lnTo>
                    <a:pt x="787895" y="499313"/>
                  </a:lnTo>
                  <a:lnTo>
                    <a:pt x="787895" y="524421"/>
                  </a:lnTo>
                  <a:lnTo>
                    <a:pt x="747890" y="533222"/>
                  </a:lnTo>
                  <a:lnTo>
                    <a:pt x="747890" y="576605"/>
                  </a:lnTo>
                  <a:lnTo>
                    <a:pt x="645668" y="598982"/>
                  </a:lnTo>
                  <a:lnTo>
                    <a:pt x="638327" y="595249"/>
                  </a:lnTo>
                  <a:lnTo>
                    <a:pt x="605345" y="576668"/>
                  </a:lnTo>
                  <a:lnTo>
                    <a:pt x="739203" y="552437"/>
                  </a:lnTo>
                  <a:lnTo>
                    <a:pt x="747890" y="576605"/>
                  </a:lnTo>
                  <a:lnTo>
                    <a:pt x="747890" y="533222"/>
                  </a:lnTo>
                  <a:lnTo>
                    <a:pt x="743877" y="516864"/>
                  </a:lnTo>
                  <a:lnTo>
                    <a:pt x="765708" y="512927"/>
                  </a:lnTo>
                  <a:lnTo>
                    <a:pt x="787895" y="524421"/>
                  </a:lnTo>
                  <a:lnTo>
                    <a:pt x="787895" y="499313"/>
                  </a:lnTo>
                  <a:lnTo>
                    <a:pt x="768629" y="492429"/>
                  </a:lnTo>
                  <a:lnTo>
                    <a:pt x="764679" y="493306"/>
                  </a:lnTo>
                  <a:lnTo>
                    <a:pt x="751370" y="486651"/>
                  </a:lnTo>
                  <a:lnTo>
                    <a:pt x="755383" y="485914"/>
                  </a:lnTo>
                  <a:lnTo>
                    <a:pt x="736498" y="479221"/>
                  </a:lnTo>
                  <a:lnTo>
                    <a:pt x="736269" y="479094"/>
                  </a:lnTo>
                  <a:lnTo>
                    <a:pt x="733425" y="461276"/>
                  </a:lnTo>
                  <a:lnTo>
                    <a:pt x="733425" y="536397"/>
                  </a:lnTo>
                  <a:lnTo>
                    <a:pt x="589915" y="567969"/>
                  </a:lnTo>
                  <a:lnTo>
                    <a:pt x="558546" y="550278"/>
                  </a:lnTo>
                  <a:lnTo>
                    <a:pt x="728916" y="519557"/>
                  </a:lnTo>
                  <a:lnTo>
                    <a:pt x="730199" y="527392"/>
                  </a:lnTo>
                  <a:lnTo>
                    <a:pt x="733425" y="536397"/>
                  </a:lnTo>
                  <a:lnTo>
                    <a:pt x="733425" y="461276"/>
                  </a:lnTo>
                  <a:lnTo>
                    <a:pt x="730199" y="441058"/>
                  </a:lnTo>
                  <a:lnTo>
                    <a:pt x="733450" y="368782"/>
                  </a:lnTo>
                  <a:lnTo>
                    <a:pt x="733450" y="309765"/>
                  </a:lnTo>
                  <a:lnTo>
                    <a:pt x="747788" y="231940"/>
                  </a:lnTo>
                  <a:lnTo>
                    <a:pt x="761898" y="172935"/>
                  </a:lnTo>
                  <a:lnTo>
                    <a:pt x="792746" y="125818"/>
                  </a:lnTo>
                  <a:lnTo>
                    <a:pt x="826617" y="83121"/>
                  </a:lnTo>
                  <a:lnTo>
                    <a:pt x="881354" y="41643"/>
                  </a:lnTo>
                  <a:lnTo>
                    <a:pt x="918476" y="10845"/>
                  </a:lnTo>
                  <a:lnTo>
                    <a:pt x="904392" y="10845"/>
                  </a:lnTo>
                  <a:lnTo>
                    <a:pt x="867016" y="32791"/>
                  </a:lnTo>
                  <a:lnTo>
                    <a:pt x="801433" y="91973"/>
                  </a:lnTo>
                  <a:lnTo>
                    <a:pt x="753211" y="162090"/>
                  </a:lnTo>
                  <a:lnTo>
                    <a:pt x="726935" y="248424"/>
                  </a:lnTo>
                  <a:lnTo>
                    <a:pt x="725995" y="256197"/>
                  </a:lnTo>
                  <a:lnTo>
                    <a:pt x="725995" y="501764"/>
                  </a:lnTo>
                  <a:lnTo>
                    <a:pt x="543394" y="541731"/>
                  </a:lnTo>
                  <a:lnTo>
                    <a:pt x="520001" y="528523"/>
                  </a:lnTo>
                  <a:lnTo>
                    <a:pt x="724331" y="491540"/>
                  </a:lnTo>
                  <a:lnTo>
                    <a:pt x="725995" y="501764"/>
                  </a:lnTo>
                  <a:lnTo>
                    <a:pt x="725995" y="256197"/>
                  </a:lnTo>
                  <a:lnTo>
                    <a:pt x="721067" y="296951"/>
                  </a:lnTo>
                  <a:lnTo>
                    <a:pt x="721067" y="471500"/>
                  </a:lnTo>
                  <a:lnTo>
                    <a:pt x="706247" y="464096"/>
                  </a:lnTo>
                  <a:lnTo>
                    <a:pt x="719480" y="461708"/>
                  </a:lnTo>
                  <a:lnTo>
                    <a:pt x="721067" y="471500"/>
                  </a:lnTo>
                  <a:lnTo>
                    <a:pt x="721067" y="296951"/>
                  </a:lnTo>
                  <a:lnTo>
                    <a:pt x="716076" y="338226"/>
                  </a:lnTo>
                  <a:lnTo>
                    <a:pt x="719264" y="458812"/>
                  </a:lnTo>
                  <a:lnTo>
                    <a:pt x="698423" y="451408"/>
                  </a:lnTo>
                  <a:lnTo>
                    <a:pt x="698423" y="477100"/>
                  </a:lnTo>
                  <a:lnTo>
                    <a:pt x="504469" y="519760"/>
                  </a:lnTo>
                  <a:lnTo>
                    <a:pt x="479552" y="505701"/>
                  </a:lnTo>
                  <a:lnTo>
                    <a:pt x="478574" y="505142"/>
                  </a:lnTo>
                  <a:lnTo>
                    <a:pt x="682434" y="468388"/>
                  </a:lnTo>
                  <a:lnTo>
                    <a:pt x="698423" y="477100"/>
                  </a:lnTo>
                  <a:lnTo>
                    <a:pt x="698423" y="451408"/>
                  </a:lnTo>
                  <a:lnTo>
                    <a:pt x="687628" y="447560"/>
                  </a:lnTo>
                  <a:lnTo>
                    <a:pt x="677964" y="449681"/>
                  </a:lnTo>
                  <a:lnTo>
                    <a:pt x="659307" y="440029"/>
                  </a:lnTo>
                  <a:lnTo>
                    <a:pt x="677633" y="436714"/>
                  </a:lnTo>
                  <a:lnTo>
                    <a:pt x="656628" y="429209"/>
                  </a:lnTo>
                  <a:lnTo>
                    <a:pt x="656628" y="454355"/>
                  </a:lnTo>
                  <a:lnTo>
                    <a:pt x="463753" y="496570"/>
                  </a:lnTo>
                  <a:lnTo>
                    <a:pt x="435724" y="480326"/>
                  </a:lnTo>
                  <a:lnTo>
                    <a:pt x="637527" y="443953"/>
                  </a:lnTo>
                  <a:lnTo>
                    <a:pt x="656628" y="454355"/>
                  </a:lnTo>
                  <a:lnTo>
                    <a:pt x="656628" y="429209"/>
                  </a:lnTo>
                  <a:lnTo>
                    <a:pt x="640499" y="423443"/>
                  </a:lnTo>
                  <a:lnTo>
                    <a:pt x="631177" y="425488"/>
                  </a:lnTo>
                  <a:lnTo>
                    <a:pt x="614248" y="416725"/>
                  </a:lnTo>
                  <a:lnTo>
                    <a:pt x="625068" y="414769"/>
                  </a:lnTo>
                  <a:lnTo>
                    <a:pt x="611162" y="409829"/>
                  </a:lnTo>
                  <a:lnTo>
                    <a:pt x="611162" y="429869"/>
                  </a:lnTo>
                  <a:lnTo>
                    <a:pt x="420662" y="471601"/>
                  </a:lnTo>
                  <a:lnTo>
                    <a:pt x="394360" y="456361"/>
                  </a:lnTo>
                  <a:lnTo>
                    <a:pt x="591388" y="420852"/>
                  </a:lnTo>
                  <a:lnTo>
                    <a:pt x="611162" y="429869"/>
                  </a:lnTo>
                  <a:lnTo>
                    <a:pt x="611162" y="409829"/>
                  </a:lnTo>
                  <a:lnTo>
                    <a:pt x="587933" y="401574"/>
                  </a:lnTo>
                  <a:lnTo>
                    <a:pt x="585838" y="402043"/>
                  </a:lnTo>
                  <a:lnTo>
                    <a:pt x="566000" y="391769"/>
                  </a:lnTo>
                  <a:lnTo>
                    <a:pt x="565035" y="391337"/>
                  </a:lnTo>
                  <a:lnTo>
                    <a:pt x="574675" y="389597"/>
                  </a:lnTo>
                  <a:lnTo>
                    <a:pt x="561759" y="385013"/>
                  </a:lnTo>
                  <a:lnTo>
                    <a:pt x="561759" y="407327"/>
                  </a:lnTo>
                  <a:lnTo>
                    <a:pt x="379031" y="447484"/>
                  </a:lnTo>
                  <a:lnTo>
                    <a:pt x="349313" y="430263"/>
                  </a:lnTo>
                  <a:lnTo>
                    <a:pt x="537591" y="396290"/>
                  </a:lnTo>
                  <a:lnTo>
                    <a:pt x="561759" y="407327"/>
                  </a:lnTo>
                  <a:lnTo>
                    <a:pt x="561759" y="385013"/>
                  </a:lnTo>
                  <a:lnTo>
                    <a:pt x="537540" y="376415"/>
                  </a:lnTo>
                  <a:lnTo>
                    <a:pt x="533831" y="377240"/>
                  </a:lnTo>
                  <a:lnTo>
                    <a:pt x="516191" y="369252"/>
                  </a:lnTo>
                  <a:lnTo>
                    <a:pt x="524510" y="367741"/>
                  </a:lnTo>
                  <a:lnTo>
                    <a:pt x="508190" y="361950"/>
                  </a:lnTo>
                  <a:lnTo>
                    <a:pt x="508190" y="382866"/>
                  </a:lnTo>
                  <a:lnTo>
                    <a:pt x="333692" y="421220"/>
                  </a:lnTo>
                  <a:lnTo>
                    <a:pt x="320789" y="413727"/>
                  </a:lnTo>
                  <a:lnTo>
                    <a:pt x="307797" y="406971"/>
                  </a:lnTo>
                  <a:lnTo>
                    <a:pt x="489115" y="374154"/>
                  </a:lnTo>
                  <a:lnTo>
                    <a:pt x="508190" y="382866"/>
                  </a:lnTo>
                  <a:lnTo>
                    <a:pt x="508190" y="361950"/>
                  </a:lnTo>
                  <a:lnTo>
                    <a:pt x="487146" y="354457"/>
                  </a:lnTo>
                  <a:lnTo>
                    <a:pt x="484682" y="355003"/>
                  </a:lnTo>
                  <a:lnTo>
                    <a:pt x="465886" y="346494"/>
                  </a:lnTo>
                  <a:lnTo>
                    <a:pt x="469773" y="345782"/>
                  </a:lnTo>
                  <a:lnTo>
                    <a:pt x="459028" y="342049"/>
                  </a:lnTo>
                  <a:lnTo>
                    <a:pt x="459028" y="360680"/>
                  </a:lnTo>
                  <a:lnTo>
                    <a:pt x="290474" y="397941"/>
                  </a:lnTo>
                  <a:lnTo>
                    <a:pt x="262216" y="383209"/>
                  </a:lnTo>
                  <a:lnTo>
                    <a:pt x="438226" y="351472"/>
                  </a:lnTo>
                  <a:lnTo>
                    <a:pt x="459028" y="360680"/>
                  </a:lnTo>
                  <a:lnTo>
                    <a:pt x="459028" y="342049"/>
                  </a:lnTo>
                  <a:lnTo>
                    <a:pt x="446112" y="337540"/>
                  </a:lnTo>
                  <a:lnTo>
                    <a:pt x="418299" y="324954"/>
                  </a:lnTo>
                  <a:lnTo>
                    <a:pt x="416331" y="324129"/>
                  </a:lnTo>
                  <a:lnTo>
                    <a:pt x="435673" y="320624"/>
                  </a:lnTo>
                  <a:lnTo>
                    <a:pt x="408012" y="310934"/>
                  </a:lnTo>
                  <a:lnTo>
                    <a:pt x="408012" y="338112"/>
                  </a:lnTo>
                  <a:lnTo>
                    <a:pt x="244449" y="373938"/>
                  </a:lnTo>
                  <a:lnTo>
                    <a:pt x="217843" y="360057"/>
                  </a:lnTo>
                  <a:lnTo>
                    <a:pt x="387997" y="329260"/>
                  </a:lnTo>
                  <a:lnTo>
                    <a:pt x="408012" y="338112"/>
                  </a:lnTo>
                  <a:lnTo>
                    <a:pt x="408012" y="310934"/>
                  </a:lnTo>
                  <a:lnTo>
                    <a:pt x="398538" y="307606"/>
                  </a:lnTo>
                  <a:lnTo>
                    <a:pt x="384505" y="310692"/>
                  </a:lnTo>
                  <a:lnTo>
                    <a:pt x="366280" y="302996"/>
                  </a:lnTo>
                  <a:lnTo>
                    <a:pt x="377685" y="300926"/>
                  </a:lnTo>
                  <a:lnTo>
                    <a:pt x="358813" y="294322"/>
                  </a:lnTo>
                  <a:lnTo>
                    <a:pt x="358813" y="316357"/>
                  </a:lnTo>
                  <a:lnTo>
                    <a:pt x="200723" y="351129"/>
                  </a:lnTo>
                  <a:lnTo>
                    <a:pt x="192646" y="346913"/>
                  </a:lnTo>
                  <a:lnTo>
                    <a:pt x="172186" y="338124"/>
                  </a:lnTo>
                  <a:lnTo>
                    <a:pt x="337896" y="308140"/>
                  </a:lnTo>
                  <a:lnTo>
                    <a:pt x="351409" y="313067"/>
                  </a:lnTo>
                  <a:lnTo>
                    <a:pt x="358813" y="316357"/>
                  </a:lnTo>
                  <a:lnTo>
                    <a:pt x="358813" y="294322"/>
                  </a:lnTo>
                  <a:lnTo>
                    <a:pt x="340550" y="287909"/>
                  </a:lnTo>
                  <a:lnTo>
                    <a:pt x="333984" y="289356"/>
                  </a:lnTo>
                  <a:lnTo>
                    <a:pt x="314007" y="280911"/>
                  </a:lnTo>
                  <a:lnTo>
                    <a:pt x="330555" y="277926"/>
                  </a:lnTo>
                  <a:lnTo>
                    <a:pt x="304368" y="268757"/>
                  </a:lnTo>
                  <a:lnTo>
                    <a:pt x="304368" y="295871"/>
                  </a:lnTo>
                  <a:lnTo>
                    <a:pt x="151904" y="329412"/>
                  </a:lnTo>
                  <a:lnTo>
                    <a:pt x="120319" y="315836"/>
                  </a:lnTo>
                  <a:lnTo>
                    <a:pt x="280174" y="287020"/>
                  </a:lnTo>
                  <a:lnTo>
                    <a:pt x="304368" y="295871"/>
                  </a:lnTo>
                  <a:lnTo>
                    <a:pt x="304368" y="268757"/>
                  </a:lnTo>
                  <a:lnTo>
                    <a:pt x="293420" y="264909"/>
                  </a:lnTo>
                  <a:lnTo>
                    <a:pt x="277723" y="268351"/>
                  </a:lnTo>
                  <a:lnTo>
                    <a:pt x="261289" y="263118"/>
                  </a:lnTo>
                  <a:lnTo>
                    <a:pt x="294500" y="257098"/>
                  </a:lnTo>
                  <a:lnTo>
                    <a:pt x="257365" y="244081"/>
                  </a:lnTo>
                  <a:lnTo>
                    <a:pt x="247357" y="246291"/>
                  </a:lnTo>
                  <a:lnTo>
                    <a:pt x="247357" y="275005"/>
                  </a:lnTo>
                  <a:lnTo>
                    <a:pt x="100304" y="307225"/>
                  </a:lnTo>
                  <a:lnTo>
                    <a:pt x="75806" y="296684"/>
                  </a:lnTo>
                  <a:lnTo>
                    <a:pt x="230111" y="268757"/>
                  </a:lnTo>
                  <a:lnTo>
                    <a:pt x="237591" y="271424"/>
                  </a:lnTo>
                  <a:lnTo>
                    <a:pt x="247357" y="275005"/>
                  </a:lnTo>
                  <a:lnTo>
                    <a:pt x="247357" y="246291"/>
                  </a:lnTo>
                  <a:lnTo>
                    <a:pt x="224332" y="251345"/>
                  </a:lnTo>
                  <a:lnTo>
                    <a:pt x="156591" y="229768"/>
                  </a:lnTo>
                  <a:lnTo>
                    <a:pt x="136817" y="235407"/>
                  </a:lnTo>
                  <a:lnTo>
                    <a:pt x="197751" y="257187"/>
                  </a:lnTo>
                  <a:lnTo>
                    <a:pt x="57200" y="288086"/>
                  </a:lnTo>
                  <a:lnTo>
                    <a:pt x="16497" y="269252"/>
                  </a:lnTo>
                  <a:lnTo>
                    <a:pt x="0" y="272465"/>
                  </a:lnTo>
                  <a:lnTo>
                    <a:pt x="0" y="280098"/>
                  </a:lnTo>
                  <a:lnTo>
                    <a:pt x="30924" y="293865"/>
                  </a:lnTo>
                  <a:lnTo>
                    <a:pt x="8686" y="298754"/>
                  </a:lnTo>
                  <a:lnTo>
                    <a:pt x="28448" y="305257"/>
                  </a:lnTo>
                  <a:lnTo>
                    <a:pt x="48399" y="301650"/>
                  </a:lnTo>
                  <a:lnTo>
                    <a:pt x="73901" y="313004"/>
                  </a:lnTo>
                  <a:lnTo>
                    <a:pt x="43865" y="319582"/>
                  </a:lnTo>
                  <a:lnTo>
                    <a:pt x="63411" y="326085"/>
                  </a:lnTo>
                  <a:lnTo>
                    <a:pt x="91808" y="320967"/>
                  </a:lnTo>
                  <a:lnTo>
                    <a:pt x="100774" y="324954"/>
                  </a:lnTo>
                  <a:lnTo>
                    <a:pt x="122809" y="335813"/>
                  </a:lnTo>
                  <a:lnTo>
                    <a:pt x="92087" y="342569"/>
                  </a:lnTo>
                  <a:lnTo>
                    <a:pt x="111633" y="349084"/>
                  </a:lnTo>
                  <a:lnTo>
                    <a:pt x="139522" y="344043"/>
                  </a:lnTo>
                  <a:lnTo>
                    <a:pt x="168363" y="358254"/>
                  </a:lnTo>
                  <a:lnTo>
                    <a:pt x="150075" y="362267"/>
                  </a:lnTo>
                  <a:lnTo>
                    <a:pt x="169621" y="368782"/>
                  </a:lnTo>
                  <a:lnTo>
                    <a:pt x="184353" y="366115"/>
                  </a:lnTo>
                  <a:lnTo>
                    <a:pt x="213855" y="380644"/>
                  </a:lnTo>
                  <a:lnTo>
                    <a:pt x="182867" y="387426"/>
                  </a:lnTo>
                  <a:lnTo>
                    <a:pt x="202628" y="393941"/>
                  </a:lnTo>
                  <a:lnTo>
                    <a:pt x="230632" y="388899"/>
                  </a:lnTo>
                  <a:lnTo>
                    <a:pt x="254101" y="400443"/>
                  </a:lnTo>
                  <a:lnTo>
                    <a:pt x="261696" y="404304"/>
                  </a:lnTo>
                  <a:lnTo>
                    <a:pt x="238683" y="409384"/>
                  </a:lnTo>
                  <a:lnTo>
                    <a:pt x="258445" y="415899"/>
                  </a:lnTo>
                  <a:lnTo>
                    <a:pt x="277698" y="412419"/>
                  </a:lnTo>
                  <a:lnTo>
                    <a:pt x="306705" y="427151"/>
                  </a:lnTo>
                  <a:lnTo>
                    <a:pt x="287997" y="431253"/>
                  </a:lnTo>
                  <a:lnTo>
                    <a:pt x="307746" y="437756"/>
                  </a:lnTo>
                  <a:lnTo>
                    <a:pt x="322414" y="435114"/>
                  </a:lnTo>
                  <a:lnTo>
                    <a:pt x="356539" y="452424"/>
                  </a:lnTo>
                  <a:lnTo>
                    <a:pt x="338378" y="456412"/>
                  </a:lnTo>
                  <a:lnTo>
                    <a:pt x="357924" y="462927"/>
                  </a:lnTo>
                  <a:lnTo>
                    <a:pt x="372186" y="460362"/>
                  </a:lnTo>
                  <a:lnTo>
                    <a:pt x="402272" y="475627"/>
                  </a:lnTo>
                  <a:lnTo>
                    <a:pt x="390944" y="478104"/>
                  </a:lnTo>
                  <a:lnTo>
                    <a:pt x="410489" y="484873"/>
                  </a:lnTo>
                  <a:lnTo>
                    <a:pt x="417893" y="483539"/>
                  </a:lnTo>
                  <a:lnTo>
                    <a:pt x="418299" y="483743"/>
                  </a:lnTo>
                  <a:lnTo>
                    <a:pt x="447116" y="500214"/>
                  </a:lnTo>
                  <a:lnTo>
                    <a:pt x="437845" y="502234"/>
                  </a:lnTo>
                  <a:lnTo>
                    <a:pt x="457619" y="508914"/>
                  </a:lnTo>
                  <a:lnTo>
                    <a:pt x="461213" y="508266"/>
                  </a:lnTo>
                  <a:lnTo>
                    <a:pt x="487756" y="523443"/>
                  </a:lnTo>
                  <a:lnTo>
                    <a:pt x="469773" y="527392"/>
                  </a:lnTo>
                  <a:lnTo>
                    <a:pt x="489331" y="534073"/>
                  </a:lnTo>
                  <a:lnTo>
                    <a:pt x="502285" y="531736"/>
                  </a:lnTo>
                  <a:lnTo>
                    <a:pt x="526313" y="545465"/>
                  </a:lnTo>
                  <a:lnTo>
                    <a:pt x="518858" y="547090"/>
                  </a:lnTo>
                  <a:lnTo>
                    <a:pt x="538619" y="553859"/>
                  </a:lnTo>
                  <a:lnTo>
                    <a:pt x="540448" y="553529"/>
                  </a:lnTo>
                  <a:lnTo>
                    <a:pt x="563829" y="566877"/>
                  </a:lnTo>
                  <a:lnTo>
                    <a:pt x="572274" y="571855"/>
                  </a:lnTo>
                  <a:lnTo>
                    <a:pt x="560565" y="574421"/>
                  </a:lnTo>
                  <a:lnTo>
                    <a:pt x="580326" y="581190"/>
                  </a:lnTo>
                  <a:lnTo>
                    <a:pt x="586333" y="580110"/>
                  </a:lnTo>
                  <a:lnTo>
                    <a:pt x="625817" y="603326"/>
                  </a:lnTo>
                  <a:lnTo>
                    <a:pt x="602056" y="608520"/>
                  </a:lnTo>
                  <a:lnTo>
                    <a:pt x="621817" y="615035"/>
                  </a:lnTo>
                  <a:lnTo>
                    <a:pt x="640143" y="611733"/>
                  </a:lnTo>
                  <a:lnTo>
                    <a:pt x="681621" y="636104"/>
                  </a:lnTo>
                  <a:lnTo>
                    <a:pt x="658088" y="641286"/>
                  </a:lnTo>
                  <a:lnTo>
                    <a:pt x="677633" y="647788"/>
                  </a:lnTo>
                  <a:lnTo>
                    <a:pt x="695325" y="644588"/>
                  </a:lnTo>
                  <a:lnTo>
                    <a:pt x="749947" y="678599"/>
                  </a:lnTo>
                  <a:lnTo>
                    <a:pt x="756043" y="683983"/>
                  </a:lnTo>
                  <a:lnTo>
                    <a:pt x="735622" y="689444"/>
                  </a:lnTo>
                  <a:lnTo>
                    <a:pt x="744524" y="707009"/>
                  </a:lnTo>
                  <a:lnTo>
                    <a:pt x="773595" y="699452"/>
                  </a:lnTo>
                  <a:lnTo>
                    <a:pt x="799134" y="721956"/>
                  </a:lnTo>
                  <a:lnTo>
                    <a:pt x="784923" y="725665"/>
                  </a:lnTo>
                  <a:lnTo>
                    <a:pt x="793826" y="741934"/>
                  </a:lnTo>
                  <a:lnTo>
                    <a:pt x="815555" y="736422"/>
                  </a:lnTo>
                  <a:lnTo>
                    <a:pt x="845299" y="762635"/>
                  </a:lnTo>
                  <a:lnTo>
                    <a:pt x="833145" y="766013"/>
                  </a:lnTo>
                  <a:lnTo>
                    <a:pt x="841832" y="783590"/>
                  </a:lnTo>
                  <a:lnTo>
                    <a:pt x="862711" y="777976"/>
                  </a:lnTo>
                  <a:lnTo>
                    <a:pt x="870318" y="784669"/>
                  </a:lnTo>
                  <a:lnTo>
                    <a:pt x="905827" y="813955"/>
                  </a:lnTo>
                  <a:lnTo>
                    <a:pt x="887869" y="818515"/>
                  </a:lnTo>
                  <a:lnTo>
                    <a:pt x="897610" y="836091"/>
                  </a:lnTo>
                  <a:lnTo>
                    <a:pt x="924572" y="829411"/>
                  </a:lnTo>
                  <a:lnTo>
                    <a:pt x="967663" y="864920"/>
                  </a:lnTo>
                  <a:lnTo>
                    <a:pt x="943673" y="871016"/>
                  </a:lnTo>
                  <a:lnTo>
                    <a:pt x="953503" y="888580"/>
                  </a:lnTo>
                  <a:lnTo>
                    <a:pt x="986459" y="880414"/>
                  </a:lnTo>
                  <a:lnTo>
                    <a:pt x="1001649" y="892924"/>
                  </a:lnTo>
                  <a:lnTo>
                    <a:pt x="1018400" y="906526"/>
                  </a:lnTo>
                  <a:lnTo>
                    <a:pt x="1020343" y="908329"/>
                  </a:lnTo>
                  <a:lnTo>
                    <a:pt x="1022769" y="910082"/>
                  </a:lnTo>
                  <a:lnTo>
                    <a:pt x="1037450" y="922007"/>
                  </a:lnTo>
                  <a:lnTo>
                    <a:pt x="1001649" y="931316"/>
                  </a:lnTo>
                  <a:lnTo>
                    <a:pt x="1012774" y="952144"/>
                  </a:lnTo>
                  <a:lnTo>
                    <a:pt x="1059776" y="940130"/>
                  </a:lnTo>
                  <a:lnTo>
                    <a:pt x="1077277" y="954316"/>
                  </a:lnTo>
                  <a:lnTo>
                    <a:pt x="1103210" y="978649"/>
                  </a:lnTo>
                  <a:lnTo>
                    <a:pt x="1063104" y="989241"/>
                  </a:lnTo>
                  <a:lnTo>
                    <a:pt x="1073975" y="1010069"/>
                  </a:lnTo>
                  <a:lnTo>
                    <a:pt x="1123149" y="997356"/>
                  </a:lnTo>
                  <a:lnTo>
                    <a:pt x="1165847" y="1037399"/>
                  </a:lnTo>
                  <a:lnTo>
                    <a:pt x="1190421" y="1057643"/>
                  </a:lnTo>
                  <a:lnTo>
                    <a:pt x="1163675" y="1064729"/>
                  </a:lnTo>
                  <a:lnTo>
                    <a:pt x="1174800" y="1085557"/>
                  </a:lnTo>
                  <a:lnTo>
                    <a:pt x="1212443" y="1075791"/>
                  </a:lnTo>
                  <a:lnTo>
                    <a:pt x="1277531" y="1129372"/>
                  </a:lnTo>
                  <a:lnTo>
                    <a:pt x="1295539" y="1146619"/>
                  </a:lnTo>
                  <a:lnTo>
                    <a:pt x="1256842" y="1157795"/>
                  </a:lnTo>
                  <a:lnTo>
                    <a:pt x="1267714" y="1181874"/>
                  </a:lnTo>
                  <a:lnTo>
                    <a:pt x="1317713" y="1167853"/>
                  </a:lnTo>
                  <a:lnTo>
                    <a:pt x="1391335" y="1238326"/>
                  </a:lnTo>
                  <a:lnTo>
                    <a:pt x="1363065" y="1246517"/>
                  </a:lnTo>
                  <a:lnTo>
                    <a:pt x="1373924" y="1270596"/>
                  </a:lnTo>
                  <a:lnTo>
                    <a:pt x="1413916" y="1259344"/>
                  </a:lnTo>
                  <a:lnTo>
                    <a:pt x="1508569" y="1338275"/>
                  </a:lnTo>
                  <a:lnTo>
                    <a:pt x="1511985" y="1341704"/>
                  </a:lnTo>
                  <a:lnTo>
                    <a:pt x="1485620" y="1349336"/>
                  </a:lnTo>
                  <a:lnTo>
                    <a:pt x="1496656" y="1373416"/>
                  </a:lnTo>
                  <a:lnTo>
                    <a:pt x="1533347" y="1363091"/>
                  </a:lnTo>
                  <a:lnTo>
                    <a:pt x="1614779" y="1444574"/>
                  </a:lnTo>
                  <a:lnTo>
                    <a:pt x="1628952" y="1424838"/>
                  </a:lnTo>
                  <a:lnTo>
                    <a:pt x="1553756" y="1357350"/>
                  </a:lnTo>
                  <a:lnTo>
                    <a:pt x="1766658" y="1297419"/>
                  </a:lnTo>
                  <a:lnTo>
                    <a:pt x="1796618" y="1326349"/>
                  </a:lnTo>
                  <a:lnTo>
                    <a:pt x="1816176" y="1337195"/>
                  </a:lnTo>
                  <a:lnTo>
                    <a:pt x="1827212" y="1320927"/>
                  </a:lnTo>
                  <a:lnTo>
                    <a:pt x="1792097" y="1290256"/>
                  </a:lnTo>
                  <a:lnTo>
                    <a:pt x="1827212" y="1280363"/>
                  </a:lnTo>
                  <a:close/>
                </a:path>
              </a:pathLst>
            </a:custGeom>
            <a:solidFill>
              <a:srgbClr val="9E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2252" y="1138533"/>
              <a:ext cx="289050" cy="43542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21152" y="1594780"/>
              <a:ext cx="170180" cy="23495"/>
            </a:xfrm>
            <a:custGeom>
              <a:avLst/>
              <a:gdLst/>
              <a:ahLst/>
              <a:cxnLst/>
              <a:rect l="l" t="t" r="r" b="b"/>
              <a:pathLst>
                <a:path w="170180" h="23494">
                  <a:moveTo>
                    <a:pt x="146606" y="0"/>
                  </a:moveTo>
                  <a:lnTo>
                    <a:pt x="5432" y="0"/>
                  </a:lnTo>
                  <a:lnTo>
                    <a:pt x="0" y="22994"/>
                  </a:lnTo>
                  <a:lnTo>
                    <a:pt x="169588" y="14317"/>
                  </a:lnTo>
                  <a:lnTo>
                    <a:pt x="146606" y="0"/>
                  </a:lnTo>
                  <a:close/>
                </a:path>
              </a:pathLst>
            </a:custGeom>
            <a:solidFill>
              <a:srgbClr val="9E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7441" y="1637471"/>
              <a:ext cx="197193" cy="6360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982395" y="1233817"/>
              <a:ext cx="1276350" cy="1391920"/>
            </a:xfrm>
            <a:custGeom>
              <a:avLst/>
              <a:gdLst/>
              <a:ahLst/>
              <a:cxnLst/>
              <a:rect l="l" t="t" r="r" b="b"/>
              <a:pathLst>
                <a:path w="1276350" h="1391920">
                  <a:moveTo>
                    <a:pt x="305384" y="503275"/>
                  </a:moveTo>
                  <a:lnTo>
                    <a:pt x="283654" y="485660"/>
                  </a:lnTo>
                  <a:lnTo>
                    <a:pt x="260616" y="494601"/>
                  </a:lnTo>
                  <a:lnTo>
                    <a:pt x="231063" y="493471"/>
                  </a:lnTo>
                  <a:lnTo>
                    <a:pt x="206997" y="490004"/>
                  </a:lnTo>
                  <a:lnTo>
                    <a:pt x="189344" y="450773"/>
                  </a:lnTo>
                  <a:lnTo>
                    <a:pt x="163093" y="421271"/>
                  </a:lnTo>
                  <a:lnTo>
                    <a:pt x="137896" y="402615"/>
                  </a:lnTo>
                  <a:lnTo>
                    <a:pt x="111645" y="389343"/>
                  </a:lnTo>
                  <a:lnTo>
                    <a:pt x="82092" y="376326"/>
                  </a:lnTo>
                  <a:lnTo>
                    <a:pt x="46037" y="380669"/>
                  </a:lnTo>
                  <a:lnTo>
                    <a:pt x="26276" y="402615"/>
                  </a:lnTo>
                  <a:lnTo>
                    <a:pt x="3251" y="443141"/>
                  </a:lnTo>
                  <a:lnTo>
                    <a:pt x="0" y="480275"/>
                  </a:lnTo>
                  <a:lnTo>
                    <a:pt x="4343" y="527354"/>
                  </a:lnTo>
                  <a:lnTo>
                    <a:pt x="19773" y="571169"/>
                  </a:lnTo>
                  <a:lnTo>
                    <a:pt x="38442" y="596341"/>
                  </a:lnTo>
                  <a:lnTo>
                    <a:pt x="77749" y="614997"/>
                  </a:lnTo>
                  <a:lnTo>
                    <a:pt x="115989" y="622592"/>
                  </a:lnTo>
                  <a:lnTo>
                    <a:pt x="153365" y="622592"/>
                  </a:lnTo>
                  <a:lnTo>
                    <a:pt x="180746" y="614997"/>
                  </a:lnTo>
                  <a:lnTo>
                    <a:pt x="204825" y="594169"/>
                  </a:lnTo>
                  <a:lnTo>
                    <a:pt x="214553" y="559028"/>
                  </a:lnTo>
                  <a:lnTo>
                    <a:pt x="214553" y="532777"/>
                  </a:lnTo>
                  <a:lnTo>
                    <a:pt x="218897" y="518629"/>
                  </a:lnTo>
                  <a:lnTo>
                    <a:pt x="258445" y="525183"/>
                  </a:lnTo>
                  <a:lnTo>
                    <a:pt x="292341" y="527354"/>
                  </a:lnTo>
                  <a:lnTo>
                    <a:pt x="305384" y="518629"/>
                  </a:lnTo>
                  <a:lnTo>
                    <a:pt x="305384" y="503275"/>
                  </a:lnTo>
                  <a:close/>
                </a:path>
                <a:path w="1276350" h="1391920">
                  <a:moveTo>
                    <a:pt x="1173708" y="68719"/>
                  </a:moveTo>
                  <a:lnTo>
                    <a:pt x="1156157" y="25158"/>
                  </a:lnTo>
                  <a:lnTo>
                    <a:pt x="1113294" y="3213"/>
                  </a:lnTo>
                  <a:lnTo>
                    <a:pt x="1087056" y="0"/>
                  </a:lnTo>
                  <a:lnTo>
                    <a:pt x="1064018" y="3213"/>
                  </a:lnTo>
                  <a:lnTo>
                    <a:pt x="1021422" y="29502"/>
                  </a:lnTo>
                  <a:lnTo>
                    <a:pt x="988656" y="85204"/>
                  </a:lnTo>
                  <a:lnTo>
                    <a:pt x="978662" y="149847"/>
                  </a:lnTo>
                  <a:lnTo>
                    <a:pt x="961275" y="160705"/>
                  </a:lnTo>
                  <a:lnTo>
                    <a:pt x="928243" y="173977"/>
                  </a:lnTo>
                  <a:lnTo>
                    <a:pt x="900874" y="186994"/>
                  </a:lnTo>
                  <a:lnTo>
                    <a:pt x="896518" y="213194"/>
                  </a:lnTo>
                  <a:lnTo>
                    <a:pt x="896518" y="226466"/>
                  </a:lnTo>
                  <a:lnTo>
                    <a:pt x="909828" y="235153"/>
                  </a:lnTo>
                  <a:lnTo>
                    <a:pt x="927201" y="226466"/>
                  </a:lnTo>
                  <a:lnTo>
                    <a:pt x="945896" y="205651"/>
                  </a:lnTo>
                  <a:lnTo>
                    <a:pt x="974318" y="186994"/>
                  </a:lnTo>
                  <a:lnTo>
                    <a:pt x="974318" y="212153"/>
                  </a:lnTo>
                  <a:lnTo>
                    <a:pt x="984313" y="241655"/>
                  </a:lnTo>
                  <a:lnTo>
                    <a:pt x="993000" y="255981"/>
                  </a:lnTo>
                  <a:lnTo>
                    <a:pt x="1013866" y="263525"/>
                  </a:lnTo>
                  <a:lnTo>
                    <a:pt x="1047762" y="263525"/>
                  </a:lnTo>
                  <a:lnTo>
                    <a:pt x="1099223" y="241655"/>
                  </a:lnTo>
                  <a:lnTo>
                    <a:pt x="1139634" y="199136"/>
                  </a:lnTo>
                  <a:lnTo>
                    <a:pt x="1168057" y="144208"/>
                  </a:lnTo>
                  <a:lnTo>
                    <a:pt x="1173708" y="102819"/>
                  </a:lnTo>
                  <a:lnTo>
                    <a:pt x="1173708" y="68719"/>
                  </a:lnTo>
                  <a:close/>
                </a:path>
                <a:path w="1276350" h="1391920">
                  <a:moveTo>
                    <a:pt x="1276184" y="451586"/>
                  </a:moveTo>
                  <a:lnTo>
                    <a:pt x="1260106" y="437502"/>
                  </a:lnTo>
                  <a:lnTo>
                    <a:pt x="1233855" y="412191"/>
                  </a:lnTo>
                  <a:lnTo>
                    <a:pt x="1233855" y="469430"/>
                  </a:lnTo>
                  <a:lnTo>
                    <a:pt x="1232814" y="484619"/>
                  </a:lnTo>
                  <a:lnTo>
                    <a:pt x="1224991" y="501103"/>
                  </a:lnTo>
                  <a:lnTo>
                    <a:pt x="1203261" y="527354"/>
                  </a:lnTo>
                  <a:lnTo>
                    <a:pt x="1168057" y="548182"/>
                  </a:lnTo>
                  <a:lnTo>
                    <a:pt x="1155738" y="560628"/>
                  </a:lnTo>
                  <a:lnTo>
                    <a:pt x="1137462" y="534949"/>
                  </a:lnTo>
                  <a:lnTo>
                    <a:pt x="1125474" y="506488"/>
                  </a:lnTo>
                  <a:lnTo>
                    <a:pt x="1124419" y="480275"/>
                  </a:lnTo>
                  <a:lnTo>
                    <a:pt x="1133119" y="443141"/>
                  </a:lnTo>
                  <a:lnTo>
                    <a:pt x="1146403" y="401294"/>
                  </a:lnTo>
                  <a:lnTo>
                    <a:pt x="1181265" y="422313"/>
                  </a:lnTo>
                  <a:lnTo>
                    <a:pt x="1224991" y="447484"/>
                  </a:lnTo>
                  <a:lnTo>
                    <a:pt x="1233855" y="469430"/>
                  </a:lnTo>
                  <a:lnTo>
                    <a:pt x="1233855" y="412191"/>
                  </a:lnTo>
                  <a:lnTo>
                    <a:pt x="1229512" y="408000"/>
                  </a:lnTo>
                  <a:lnTo>
                    <a:pt x="1202131" y="375285"/>
                  </a:lnTo>
                  <a:lnTo>
                    <a:pt x="1176921" y="341185"/>
                  </a:lnTo>
                  <a:lnTo>
                    <a:pt x="1153972" y="318185"/>
                  </a:lnTo>
                  <a:lnTo>
                    <a:pt x="1145209" y="315175"/>
                  </a:lnTo>
                  <a:lnTo>
                    <a:pt x="1134160" y="297624"/>
                  </a:lnTo>
                  <a:lnTo>
                    <a:pt x="1103566" y="281139"/>
                  </a:lnTo>
                  <a:lnTo>
                    <a:pt x="1076185" y="281139"/>
                  </a:lnTo>
                  <a:lnTo>
                    <a:pt x="1050975" y="285483"/>
                  </a:lnTo>
                  <a:lnTo>
                    <a:pt x="1033424" y="299796"/>
                  </a:lnTo>
                  <a:lnTo>
                    <a:pt x="1020914" y="315747"/>
                  </a:lnTo>
                  <a:lnTo>
                    <a:pt x="1006043" y="329298"/>
                  </a:lnTo>
                  <a:lnTo>
                    <a:pt x="975448" y="375285"/>
                  </a:lnTo>
                  <a:lnTo>
                    <a:pt x="945896" y="424484"/>
                  </a:lnTo>
                  <a:lnTo>
                    <a:pt x="915212" y="475945"/>
                  </a:lnTo>
                  <a:lnTo>
                    <a:pt x="883577" y="528434"/>
                  </a:lnTo>
                  <a:lnTo>
                    <a:pt x="842899" y="582015"/>
                  </a:lnTo>
                  <a:lnTo>
                    <a:pt x="798220" y="616077"/>
                  </a:lnTo>
                  <a:lnTo>
                    <a:pt x="755370" y="646671"/>
                  </a:lnTo>
                  <a:lnTo>
                    <a:pt x="730161" y="633437"/>
                  </a:lnTo>
                  <a:lnTo>
                    <a:pt x="696353" y="642327"/>
                  </a:lnTo>
                  <a:lnTo>
                    <a:pt x="657847" y="666407"/>
                  </a:lnTo>
                  <a:lnTo>
                    <a:pt x="649909" y="690422"/>
                  </a:lnTo>
                  <a:lnTo>
                    <a:pt x="626198" y="705675"/>
                  </a:lnTo>
                  <a:lnTo>
                    <a:pt x="591172" y="728662"/>
                  </a:lnTo>
                  <a:lnTo>
                    <a:pt x="524332" y="736257"/>
                  </a:lnTo>
                  <a:lnTo>
                    <a:pt x="478447" y="728662"/>
                  </a:lnTo>
                  <a:lnTo>
                    <a:pt x="435673" y="713473"/>
                  </a:lnTo>
                  <a:lnTo>
                    <a:pt x="376567" y="683755"/>
                  </a:lnTo>
                  <a:lnTo>
                    <a:pt x="352501" y="671588"/>
                  </a:lnTo>
                  <a:lnTo>
                    <a:pt x="352501" y="1115021"/>
                  </a:lnTo>
                  <a:lnTo>
                    <a:pt x="351447" y="1161008"/>
                  </a:lnTo>
                  <a:lnTo>
                    <a:pt x="343801" y="1206995"/>
                  </a:lnTo>
                  <a:lnTo>
                    <a:pt x="352501" y="1250594"/>
                  </a:lnTo>
                  <a:lnTo>
                    <a:pt x="352501" y="1256563"/>
                  </a:lnTo>
                  <a:lnTo>
                    <a:pt x="334937" y="1254074"/>
                  </a:lnTo>
                  <a:lnTo>
                    <a:pt x="314248" y="1254074"/>
                  </a:lnTo>
                  <a:lnTo>
                    <a:pt x="304253" y="1282484"/>
                  </a:lnTo>
                  <a:lnTo>
                    <a:pt x="285826" y="1313078"/>
                  </a:lnTo>
                  <a:lnTo>
                    <a:pt x="270446" y="1332814"/>
                  </a:lnTo>
                  <a:lnTo>
                    <a:pt x="266103" y="1316329"/>
                  </a:lnTo>
                  <a:lnTo>
                    <a:pt x="266103" y="1283576"/>
                  </a:lnTo>
                  <a:lnTo>
                    <a:pt x="276872" y="1233246"/>
                  </a:lnTo>
                  <a:lnTo>
                    <a:pt x="290169" y="1161008"/>
                  </a:lnTo>
                  <a:lnTo>
                    <a:pt x="299910" y="1071194"/>
                  </a:lnTo>
                  <a:lnTo>
                    <a:pt x="306260" y="1018349"/>
                  </a:lnTo>
                  <a:lnTo>
                    <a:pt x="327393" y="1016774"/>
                  </a:lnTo>
                  <a:lnTo>
                    <a:pt x="339458" y="1058176"/>
                  </a:lnTo>
                  <a:lnTo>
                    <a:pt x="352501" y="1115021"/>
                  </a:lnTo>
                  <a:lnTo>
                    <a:pt x="352501" y="671588"/>
                  </a:lnTo>
                  <a:lnTo>
                    <a:pt x="305384" y="647750"/>
                  </a:lnTo>
                  <a:lnTo>
                    <a:pt x="260337" y="638517"/>
                  </a:lnTo>
                  <a:lnTo>
                    <a:pt x="249580" y="633437"/>
                  </a:lnTo>
                  <a:lnTo>
                    <a:pt x="232194" y="629869"/>
                  </a:lnTo>
                  <a:lnTo>
                    <a:pt x="232194" y="853401"/>
                  </a:lnTo>
                  <a:lnTo>
                    <a:pt x="223240" y="889622"/>
                  </a:lnTo>
                  <a:lnTo>
                    <a:pt x="214553" y="914793"/>
                  </a:lnTo>
                  <a:lnTo>
                    <a:pt x="215658" y="926147"/>
                  </a:lnTo>
                  <a:lnTo>
                    <a:pt x="206997" y="918044"/>
                  </a:lnTo>
                  <a:lnTo>
                    <a:pt x="188302" y="903732"/>
                  </a:lnTo>
                  <a:lnTo>
                    <a:pt x="158750" y="890714"/>
                  </a:lnTo>
                  <a:lnTo>
                    <a:pt x="127025" y="882904"/>
                  </a:lnTo>
                  <a:lnTo>
                    <a:pt x="105117" y="878560"/>
                  </a:lnTo>
                  <a:lnTo>
                    <a:pt x="96431" y="870966"/>
                  </a:lnTo>
                  <a:lnTo>
                    <a:pt x="93218" y="854481"/>
                  </a:lnTo>
                  <a:lnTo>
                    <a:pt x="106172" y="827151"/>
                  </a:lnTo>
                  <a:lnTo>
                    <a:pt x="131368" y="793305"/>
                  </a:lnTo>
                  <a:lnTo>
                    <a:pt x="166395" y="760336"/>
                  </a:lnTo>
                  <a:lnTo>
                    <a:pt x="176745" y="746137"/>
                  </a:lnTo>
                  <a:lnTo>
                    <a:pt x="187261" y="757085"/>
                  </a:lnTo>
                  <a:lnTo>
                    <a:pt x="209169" y="778992"/>
                  </a:lnTo>
                  <a:lnTo>
                    <a:pt x="222199" y="807415"/>
                  </a:lnTo>
                  <a:lnTo>
                    <a:pt x="227850" y="829322"/>
                  </a:lnTo>
                  <a:lnTo>
                    <a:pt x="232194" y="853401"/>
                  </a:lnTo>
                  <a:lnTo>
                    <a:pt x="232194" y="629869"/>
                  </a:lnTo>
                  <a:lnTo>
                    <a:pt x="185089" y="630174"/>
                  </a:lnTo>
                  <a:lnTo>
                    <a:pt x="150063" y="660768"/>
                  </a:lnTo>
                  <a:lnTo>
                    <a:pt x="149339" y="678230"/>
                  </a:lnTo>
                  <a:lnTo>
                    <a:pt x="131368" y="702411"/>
                  </a:lnTo>
                  <a:lnTo>
                    <a:pt x="110515" y="730834"/>
                  </a:lnTo>
                  <a:lnTo>
                    <a:pt x="88607" y="764895"/>
                  </a:lnTo>
                  <a:lnTo>
                    <a:pt x="71247" y="806323"/>
                  </a:lnTo>
                  <a:lnTo>
                    <a:pt x="53644" y="845807"/>
                  </a:lnTo>
                  <a:lnTo>
                    <a:pt x="56896" y="883983"/>
                  </a:lnTo>
                  <a:lnTo>
                    <a:pt x="113817" y="912622"/>
                  </a:lnTo>
                  <a:lnTo>
                    <a:pt x="154406" y="916965"/>
                  </a:lnTo>
                  <a:lnTo>
                    <a:pt x="188302" y="933234"/>
                  </a:lnTo>
                  <a:lnTo>
                    <a:pt x="193687" y="947547"/>
                  </a:lnTo>
                  <a:lnTo>
                    <a:pt x="171792" y="962952"/>
                  </a:lnTo>
                  <a:lnTo>
                    <a:pt x="153365" y="989203"/>
                  </a:lnTo>
                  <a:lnTo>
                    <a:pt x="140068" y="1023035"/>
                  </a:lnTo>
                  <a:lnTo>
                    <a:pt x="144411" y="1039520"/>
                  </a:lnTo>
                  <a:lnTo>
                    <a:pt x="157708" y="1052537"/>
                  </a:lnTo>
                  <a:lnTo>
                    <a:pt x="170751" y="1046035"/>
                  </a:lnTo>
                  <a:lnTo>
                    <a:pt x="171792" y="1024128"/>
                  </a:lnTo>
                  <a:lnTo>
                    <a:pt x="188302" y="997877"/>
                  </a:lnTo>
                  <a:lnTo>
                    <a:pt x="215684" y="973797"/>
                  </a:lnTo>
                  <a:lnTo>
                    <a:pt x="222110" y="971130"/>
                  </a:lnTo>
                  <a:lnTo>
                    <a:pt x="223240" y="977049"/>
                  </a:lnTo>
                  <a:lnTo>
                    <a:pt x="240893" y="1000048"/>
                  </a:lnTo>
                  <a:lnTo>
                    <a:pt x="243624" y="1001445"/>
                  </a:lnTo>
                  <a:lnTo>
                    <a:pt x="246278" y="1033018"/>
                  </a:lnTo>
                  <a:lnTo>
                    <a:pt x="248450" y="1101788"/>
                  </a:lnTo>
                  <a:lnTo>
                    <a:pt x="246278" y="1155369"/>
                  </a:lnTo>
                  <a:lnTo>
                    <a:pt x="243065" y="1210246"/>
                  </a:lnTo>
                  <a:lnTo>
                    <a:pt x="238721" y="1262748"/>
                  </a:lnTo>
                  <a:lnTo>
                    <a:pt x="228892" y="1308735"/>
                  </a:lnTo>
                  <a:lnTo>
                    <a:pt x="220027" y="1351254"/>
                  </a:lnTo>
                  <a:lnTo>
                    <a:pt x="224370" y="1375333"/>
                  </a:lnTo>
                  <a:lnTo>
                    <a:pt x="228892" y="1383144"/>
                  </a:lnTo>
                  <a:lnTo>
                    <a:pt x="238721" y="1391818"/>
                  </a:lnTo>
                  <a:lnTo>
                    <a:pt x="257403" y="1388567"/>
                  </a:lnTo>
                  <a:lnTo>
                    <a:pt x="274789" y="1385316"/>
                  </a:lnTo>
                  <a:lnTo>
                    <a:pt x="287997" y="1363395"/>
                  </a:lnTo>
                  <a:lnTo>
                    <a:pt x="331635" y="1313078"/>
                  </a:lnTo>
                  <a:lnTo>
                    <a:pt x="352501" y="1299425"/>
                  </a:lnTo>
                  <a:lnTo>
                    <a:pt x="352501" y="1305483"/>
                  </a:lnTo>
                  <a:lnTo>
                    <a:pt x="347103" y="1343660"/>
                  </a:lnTo>
                  <a:lnTo>
                    <a:pt x="338416" y="1363395"/>
                  </a:lnTo>
                  <a:lnTo>
                    <a:pt x="338416" y="1385316"/>
                  </a:lnTo>
                  <a:lnTo>
                    <a:pt x="346240" y="1390510"/>
                  </a:lnTo>
                  <a:lnTo>
                    <a:pt x="380809" y="1390510"/>
                  </a:lnTo>
                  <a:lnTo>
                    <a:pt x="387438" y="1388567"/>
                  </a:lnTo>
                  <a:lnTo>
                    <a:pt x="418287" y="1367739"/>
                  </a:lnTo>
                  <a:lnTo>
                    <a:pt x="457581" y="1350162"/>
                  </a:lnTo>
                  <a:lnTo>
                    <a:pt x="480174" y="1339316"/>
                  </a:lnTo>
                  <a:lnTo>
                    <a:pt x="491477" y="1333893"/>
                  </a:lnTo>
                  <a:lnTo>
                    <a:pt x="512343" y="1311986"/>
                  </a:lnTo>
                  <a:lnTo>
                    <a:pt x="503643" y="1292250"/>
                  </a:lnTo>
                  <a:lnTo>
                    <a:pt x="500430" y="1273594"/>
                  </a:lnTo>
                  <a:lnTo>
                    <a:pt x="490435" y="1265999"/>
                  </a:lnTo>
                  <a:lnTo>
                    <a:pt x="473049" y="1267079"/>
                  </a:lnTo>
                  <a:lnTo>
                    <a:pt x="448970" y="1295501"/>
                  </a:lnTo>
                  <a:lnTo>
                    <a:pt x="420471" y="1329563"/>
                  </a:lnTo>
                  <a:lnTo>
                    <a:pt x="400735" y="1339316"/>
                  </a:lnTo>
                  <a:lnTo>
                    <a:pt x="392049" y="1333893"/>
                  </a:lnTo>
                  <a:lnTo>
                    <a:pt x="386397" y="1309814"/>
                  </a:lnTo>
                  <a:lnTo>
                    <a:pt x="390918" y="1271422"/>
                  </a:lnTo>
                  <a:lnTo>
                    <a:pt x="395262" y="1223264"/>
                  </a:lnTo>
                  <a:lnTo>
                    <a:pt x="396392" y="1174026"/>
                  </a:lnTo>
                  <a:lnTo>
                    <a:pt x="403948" y="1113929"/>
                  </a:lnTo>
                  <a:lnTo>
                    <a:pt x="400735" y="1063599"/>
                  </a:lnTo>
                  <a:lnTo>
                    <a:pt x="396392" y="1016533"/>
                  </a:lnTo>
                  <a:lnTo>
                    <a:pt x="384886" y="971804"/>
                  </a:lnTo>
                  <a:lnTo>
                    <a:pt x="392049" y="947547"/>
                  </a:lnTo>
                  <a:lnTo>
                    <a:pt x="400735" y="905891"/>
                  </a:lnTo>
                  <a:lnTo>
                    <a:pt x="396392" y="862291"/>
                  </a:lnTo>
                  <a:lnTo>
                    <a:pt x="392049" y="815225"/>
                  </a:lnTo>
                  <a:lnTo>
                    <a:pt x="377698" y="769226"/>
                  </a:lnTo>
                  <a:lnTo>
                    <a:pt x="359740" y="731532"/>
                  </a:lnTo>
                  <a:lnTo>
                    <a:pt x="364667" y="733005"/>
                  </a:lnTo>
                  <a:lnTo>
                    <a:pt x="415950" y="757085"/>
                  </a:lnTo>
                  <a:lnTo>
                    <a:pt x="440016" y="770318"/>
                  </a:lnTo>
                  <a:lnTo>
                    <a:pt x="482790" y="770318"/>
                  </a:lnTo>
                  <a:lnTo>
                    <a:pt x="554062" y="765975"/>
                  </a:lnTo>
                  <a:lnTo>
                    <a:pt x="612038" y="758164"/>
                  </a:lnTo>
                  <a:lnTo>
                    <a:pt x="664616" y="758164"/>
                  </a:lnTo>
                  <a:lnTo>
                    <a:pt x="702868" y="749490"/>
                  </a:lnTo>
                  <a:lnTo>
                    <a:pt x="732332" y="719988"/>
                  </a:lnTo>
                  <a:lnTo>
                    <a:pt x="731888" y="714590"/>
                  </a:lnTo>
                  <a:lnTo>
                    <a:pt x="736676" y="710006"/>
                  </a:lnTo>
                  <a:lnTo>
                    <a:pt x="758672" y="684847"/>
                  </a:lnTo>
                  <a:lnTo>
                    <a:pt x="793610" y="657517"/>
                  </a:lnTo>
                  <a:lnTo>
                    <a:pt x="852893" y="620420"/>
                  </a:lnTo>
                  <a:lnTo>
                    <a:pt x="928243" y="534949"/>
                  </a:lnTo>
                  <a:lnTo>
                    <a:pt x="991755" y="460375"/>
                  </a:lnTo>
                  <a:lnTo>
                    <a:pt x="989698" y="481317"/>
                  </a:lnTo>
                  <a:lnTo>
                    <a:pt x="980833" y="537121"/>
                  </a:lnTo>
                  <a:lnTo>
                    <a:pt x="980833" y="591997"/>
                  </a:lnTo>
                  <a:lnTo>
                    <a:pt x="990828" y="634517"/>
                  </a:lnTo>
                  <a:lnTo>
                    <a:pt x="1008214" y="671830"/>
                  </a:lnTo>
                  <a:lnTo>
                    <a:pt x="1026134" y="684098"/>
                  </a:lnTo>
                  <a:lnTo>
                    <a:pt x="1030122" y="724331"/>
                  </a:lnTo>
                  <a:lnTo>
                    <a:pt x="1031252" y="751662"/>
                  </a:lnTo>
                  <a:lnTo>
                    <a:pt x="1040117" y="792226"/>
                  </a:lnTo>
                  <a:lnTo>
                    <a:pt x="1039075" y="837133"/>
                  </a:lnTo>
                  <a:lnTo>
                    <a:pt x="1035596" y="875309"/>
                  </a:lnTo>
                  <a:lnTo>
                    <a:pt x="1026896" y="906983"/>
                  </a:lnTo>
                  <a:lnTo>
                    <a:pt x="1003871" y="926719"/>
                  </a:lnTo>
                  <a:lnTo>
                    <a:pt x="976490" y="956221"/>
                  </a:lnTo>
                  <a:lnTo>
                    <a:pt x="972146" y="977049"/>
                  </a:lnTo>
                  <a:lnTo>
                    <a:pt x="996226" y="994625"/>
                  </a:lnTo>
                  <a:lnTo>
                    <a:pt x="1025766" y="990282"/>
                  </a:lnTo>
                  <a:lnTo>
                    <a:pt x="1045591" y="960780"/>
                  </a:lnTo>
                  <a:lnTo>
                    <a:pt x="1071841" y="927811"/>
                  </a:lnTo>
                  <a:lnTo>
                    <a:pt x="1075055" y="901560"/>
                  </a:lnTo>
                  <a:lnTo>
                    <a:pt x="1066457" y="845807"/>
                  </a:lnTo>
                  <a:lnTo>
                    <a:pt x="1071841" y="792226"/>
                  </a:lnTo>
                  <a:lnTo>
                    <a:pt x="1079588" y="706259"/>
                  </a:lnTo>
                  <a:lnTo>
                    <a:pt x="1100099" y="708660"/>
                  </a:lnTo>
                  <a:lnTo>
                    <a:pt x="1097051" y="728662"/>
                  </a:lnTo>
                  <a:lnTo>
                    <a:pt x="1094879" y="785495"/>
                  </a:lnTo>
                  <a:lnTo>
                    <a:pt x="1088097" y="823899"/>
                  </a:lnTo>
                  <a:lnTo>
                    <a:pt x="1088097" y="853401"/>
                  </a:lnTo>
                  <a:lnTo>
                    <a:pt x="1101394" y="878560"/>
                  </a:lnTo>
                  <a:lnTo>
                    <a:pt x="1127645" y="918044"/>
                  </a:lnTo>
                  <a:lnTo>
                    <a:pt x="1134160" y="959688"/>
                  </a:lnTo>
                  <a:lnTo>
                    <a:pt x="1129817" y="980300"/>
                  </a:lnTo>
                  <a:lnTo>
                    <a:pt x="1092695" y="984859"/>
                  </a:lnTo>
                  <a:lnTo>
                    <a:pt x="1053147" y="1001128"/>
                  </a:lnTo>
                  <a:lnTo>
                    <a:pt x="1022553" y="1007630"/>
                  </a:lnTo>
                  <a:lnTo>
                    <a:pt x="1001699" y="1031709"/>
                  </a:lnTo>
                  <a:lnTo>
                    <a:pt x="1014907" y="1044943"/>
                  </a:lnTo>
                  <a:lnTo>
                    <a:pt x="1031252" y="1053630"/>
                  </a:lnTo>
                  <a:lnTo>
                    <a:pt x="1048804" y="1058176"/>
                  </a:lnTo>
                  <a:lnTo>
                    <a:pt x="1062977" y="1052537"/>
                  </a:lnTo>
                  <a:lnTo>
                    <a:pt x="1097051" y="1037361"/>
                  </a:lnTo>
                  <a:lnTo>
                    <a:pt x="1138504" y="1027379"/>
                  </a:lnTo>
                  <a:lnTo>
                    <a:pt x="1169098" y="1027379"/>
                  </a:lnTo>
                  <a:lnTo>
                    <a:pt x="1182395" y="1014361"/>
                  </a:lnTo>
                  <a:lnTo>
                    <a:pt x="1182395" y="998956"/>
                  </a:lnTo>
                  <a:lnTo>
                    <a:pt x="1176921" y="978128"/>
                  </a:lnTo>
                  <a:lnTo>
                    <a:pt x="1159370" y="926719"/>
                  </a:lnTo>
                  <a:lnTo>
                    <a:pt x="1136332" y="885075"/>
                  </a:lnTo>
                  <a:lnTo>
                    <a:pt x="1127645" y="851230"/>
                  </a:lnTo>
                  <a:lnTo>
                    <a:pt x="1129817" y="821728"/>
                  </a:lnTo>
                  <a:lnTo>
                    <a:pt x="1149629" y="765975"/>
                  </a:lnTo>
                  <a:lnTo>
                    <a:pt x="1163713" y="698080"/>
                  </a:lnTo>
                  <a:lnTo>
                    <a:pt x="1166977" y="660781"/>
                  </a:lnTo>
                  <a:lnTo>
                    <a:pt x="1172578" y="646671"/>
                  </a:lnTo>
                  <a:lnTo>
                    <a:pt x="1173518" y="621030"/>
                  </a:lnTo>
                  <a:lnTo>
                    <a:pt x="1176921" y="624751"/>
                  </a:lnTo>
                  <a:lnTo>
                    <a:pt x="1203261" y="642327"/>
                  </a:lnTo>
                  <a:lnTo>
                    <a:pt x="1223860" y="667486"/>
                  </a:lnTo>
                  <a:lnTo>
                    <a:pt x="1241501" y="677252"/>
                  </a:lnTo>
                  <a:lnTo>
                    <a:pt x="1260106" y="676173"/>
                  </a:lnTo>
                  <a:lnTo>
                    <a:pt x="1267752" y="658596"/>
                  </a:lnTo>
                  <a:lnTo>
                    <a:pt x="1263408" y="646671"/>
                  </a:lnTo>
                  <a:lnTo>
                    <a:pt x="1245857" y="633437"/>
                  </a:lnTo>
                  <a:lnTo>
                    <a:pt x="1207604" y="613905"/>
                  </a:lnTo>
                  <a:lnTo>
                    <a:pt x="1184579" y="591997"/>
                  </a:lnTo>
                  <a:lnTo>
                    <a:pt x="1175880" y="579856"/>
                  </a:lnTo>
                  <a:lnTo>
                    <a:pt x="1194308" y="565746"/>
                  </a:lnTo>
                  <a:lnTo>
                    <a:pt x="1233855" y="539280"/>
                  </a:lnTo>
                  <a:lnTo>
                    <a:pt x="1264450" y="514121"/>
                  </a:lnTo>
                  <a:lnTo>
                    <a:pt x="1276184" y="495528"/>
                  </a:lnTo>
                  <a:lnTo>
                    <a:pt x="1276184" y="4515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827" y="1654505"/>
            <a:ext cx="5888990" cy="607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5080" indent="-457200">
              <a:lnSpc>
                <a:spcPct val="100499"/>
              </a:lnSpc>
              <a:spcBef>
                <a:spcPts val="95"/>
              </a:spcBef>
              <a:tabLst>
                <a:tab pos="365760" algn="l"/>
                <a:tab pos="1656714" algn="l"/>
                <a:tab pos="2606675" algn="l"/>
                <a:tab pos="2966085" algn="l"/>
                <a:tab pos="4909820" algn="l"/>
              </a:tabLst>
            </a:pPr>
            <a:r>
              <a:rPr sz="2000" b="1" dirty="0">
                <a:latin typeface="Arial"/>
                <a:cs typeface="Arial"/>
              </a:rPr>
              <a:t>1.	</a:t>
            </a:r>
            <a:r>
              <a:rPr sz="2000" spc="-65" dirty="0">
                <a:latin typeface="Microsoft Sans Serif"/>
                <a:cs typeface="Microsoft Sans Serif"/>
              </a:rPr>
              <a:t>Ком</a:t>
            </a:r>
            <a:r>
              <a:rPr sz="2000" spc="-70" dirty="0">
                <a:latin typeface="Microsoft Sans Serif"/>
                <a:cs typeface="Microsoft Sans Serif"/>
              </a:rPr>
              <a:t>п</a:t>
            </a:r>
            <a:r>
              <a:rPr sz="2000" spc="-5" dirty="0">
                <a:latin typeface="Microsoft Sans Serif"/>
                <a:cs typeface="Microsoft Sans Serif"/>
              </a:rPr>
              <a:t>ан</a:t>
            </a:r>
            <a:r>
              <a:rPr sz="2000" spc="-10" dirty="0">
                <a:latin typeface="Microsoft Sans Serif"/>
                <a:cs typeface="Microsoft Sans Serif"/>
              </a:rPr>
              <a:t>и</a:t>
            </a:r>
            <a:r>
              <a:rPr sz="2000" dirty="0">
                <a:latin typeface="Microsoft Sans Serif"/>
                <a:cs typeface="Microsoft Sans Serif"/>
              </a:rPr>
              <a:t>я	</a:t>
            </a:r>
            <a:r>
              <a:rPr sz="1800" spc="20" dirty="0">
                <a:latin typeface="Microsoft Sans Serif"/>
                <a:cs typeface="Microsoft Sans Serif"/>
              </a:rPr>
              <a:t>с</a:t>
            </a:r>
            <a:r>
              <a:rPr sz="1800" spc="-5" dirty="0">
                <a:latin typeface="Microsoft Sans Serif"/>
                <a:cs typeface="Microsoft Sans Serif"/>
              </a:rPr>
              <a:t>ос</a:t>
            </a:r>
            <a:r>
              <a:rPr sz="1800" spc="-30" dirty="0">
                <a:latin typeface="Microsoft Sans Serif"/>
                <a:cs typeface="Microsoft Sans Serif"/>
              </a:rPr>
              <a:t>т</a:t>
            </a:r>
            <a:r>
              <a:rPr sz="1800" spc="-10" dirty="0">
                <a:latin typeface="Microsoft Sans Serif"/>
                <a:cs typeface="Microsoft Sans Serif"/>
              </a:rPr>
              <a:t>ои</a:t>
            </a:r>
            <a:r>
              <a:rPr sz="1800" spc="-5" dirty="0">
                <a:latin typeface="Microsoft Sans Serif"/>
                <a:cs typeface="Microsoft Sans Serif"/>
              </a:rPr>
              <a:t>т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50" dirty="0">
                <a:latin typeface="Microsoft Sans Serif"/>
                <a:cs typeface="Microsoft Sans Serif"/>
              </a:rPr>
              <a:t>и</a:t>
            </a:r>
            <a:r>
              <a:rPr sz="1800" spc="-40" dirty="0">
                <a:latin typeface="Microsoft Sans Serif"/>
                <a:cs typeface="Microsoft Sans Serif"/>
              </a:rPr>
              <a:t>з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пр</a:t>
            </a:r>
            <a:r>
              <a:rPr sz="1800" spc="-15" dirty="0">
                <a:latin typeface="Microsoft Sans Serif"/>
                <a:cs typeface="Microsoft Sans Serif"/>
              </a:rPr>
              <a:t>о</a:t>
            </a:r>
            <a:r>
              <a:rPr sz="1800" spc="-5" dirty="0">
                <a:latin typeface="Microsoft Sans Serif"/>
                <a:cs typeface="Microsoft Sans Serif"/>
              </a:rPr>
              <a:t>ф</a:t>
            </a:r>
            <a:r>
              <a:rPr sz="1800" spc="-10" dirty="0">
                <a:latin typeface="Microsoft Sans Serif"/>
                <a:cs typeface="Microsoft Sans Serif"/>
              </a:rPr>
              <a:t>е</a:t>
            </a:r>
            <a:r>
              <a:rPr sz="1800" spc="-5" dirty="0">
                <a:latin typeface="Microsoft Sans Serif"/>
                <a:cs typeface="Microsoft Sans Serif"/>
              </a:rPr>
              <a:t>ссио</a:t>
            </a:r>
            <a:r>
              <a:rPr sz="1800" dirty="0">
                <a:latin typeface="Microsoft Sans Serif"/>
                <a:cs typeface="Microsoft Sans Serif"/>
              </a:rPr>
              <a:t>н</a:t>
            </a:r>
            <a:r>
              <a:rPr sz="1800" spc="5" dirty="0">
                <a:latin typeface="Microsoft Sans Serif"/>
                <a:cs typeface="Microsoft Sans Serif"/>
              </a:rPr>
              <a:t>а</a:t>
            </a:r>
            <a:r>
              <a:rPr sz="1800" spc="45" dirty="0">
                <a:latin typeface="Microsoft Sans Serif"/>
                <a:cs typeface="Microsoft Sans Serif"/>
              </a:rPr>
              <a:t>л</a:t>
            </a:r>
            <a:r>
              <a:rPr sz="1800" spc="-5" dirty="0">
                <a:latin typeface="Microsoft Sans Serif"/>
                <a:cs typeface="Microsoft Sans Serif"/>
              </a:rPr>
              <a:t>о</a:t>
            </a:r>
            <a:r>
              <a:rPr sz="1800" dirty="0">
                <a:latin typeface="Microsoft Sans Serif"/>
                <a:cs typeface="Microsoft Sans Serif"/>
              </a:rPr>
              <a:t>в	</a:t>
            </a:r>
            <a:r>
              <a:rPr sz="1800" spc="-5" dirty="0">
                <a:latin typeface="Microsoft Sans Serif"/>
                <a:cs typeface="Microsoft Sans Serif"/>
              </a:rPr>
              <a:t>в</a:t>
            </a:r>
            <a:r>
              <a:rPr sz="1800" dirty="0">
                <a:latin typeface="Microsoft Sans Serif"/>
                <a:cs typeface="Microsoft Sans Serif"/>
              </a:rPr>
              <a:t>ы</a:t>
            </a:r>
            <a:r>
              <a:rPr sz="1800" spc="20" dirty="0">
                <a:latin typeface="Microsoft Sans Serif"/>
                <a:cs typeface="Microsoft Sans Serif"/>
              </a:rPr>
              <a:t>с</a:t>
            </a:r>
            <a:r>
              <a:rPr sz="1800" spc="-65" dirty="0">
                <a:latin typeface="Microsoft Sans Serif"/>
                <a:cs typeface="Microsoft Sans Serif"/>
              </a:rPr>
              <a:t>о</a:t>
            </a:r>
            <a:r>
              <a:rPr sz="1800" spc="-35" dirty="0">
                <a:latin typeface="Microsoft Sans Serif"/>
                <a:cs typeface="Microsoft Sans Serif"/>
              </a:rPr>
              <a:t>к</a:t>
            </a:r>
            <a:r>
              <a:rPr sz="1800" spc="-25" dirty="0">
                <a:latin typeface="Microsoft Sans Serif"/>
                <a:cs typeface="Microsoft Sans Serif"/>
              </a:rPr>
              <a:t>о</a:t>
            </a:r>
            <a:r>
              <a:rPr sz="1800" spc="-55" dirty="0">
                <a:latin typeface="Microsoft Sans Serif"/>
                <a:cs typeface="Microsoft Sans Serif"/>
              </a:rPr>
              <a:t>г</a:t>
            </a:r>
            <a:r>
              <a:rPr sz="1800" dirty="0">
                <a:latin typeface="Microsoft Sans Serif"/>
                <a:cs typeface="Microsoft Sans Serif"/>
              </a:rPr>
              <a:t>о  </a:t>
            </a:r>
            <a:r>
              <a:rPr sz="1800" spc="-10" dirty="0">
                <a:latin typeface="Microsoft Sans Serif"/>
                <a:cs typeface="Microsoft Sans Serif"/>
              </a:rPr>
              <a:t>уровня,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которые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действительно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заинтересованы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54527" y="2235834"/>
            <a:ext cx="1954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87195" algn="l"/>
              </a:tabLst>
            </a:pPr>
            <a:r>
              <a:rPr sz="1800" spc="-15" dirty="0">
                <a:latin typeface="Microsoft Sans Serif"/>
                <a:cs typeface="Microsoft Sans Serif"/>
              </a:rPr>
              <a:t>п</a:t>
            </a:r>
            <a:r>
              <a:rPr sz="1800" spc="-25" dirty="0">
                <a:latin typeface="Microsoft Sans Serif"/>
                <a:cs typeface="Microsoft Sans Serif"/>
              </a:rPr>
              <a:t>р</a:t>
            </a:r>
            <a:r>
              <a:rPr sz="1800" spc="-5" dirty="0">
                <a:latin typeface="Microsoft Sans Serif"/>
                <a:cs typeface="Microsoft Sans Serif"/>
              </a:rPr>
              <a:t>о</a:t>
            </a:r>
            <a:r>
              <a:rPr sz="1800" spc="-10" dirty="0">
                <a:latin typeface="Microsoft Sans Serif"/>
                <a:cs typeface="Microsoft Sans Serif"/>
              </a:rPr>
              <a:t>е</a:t>
            </a:r>
            <a:r>
              <a:rPr sz="1800" spc="-90" dirty="0">
                <a:latin typeface="Microsoft Sans Serif"/>
                <a:cs typeface="Microsoft Sans Serif"/>
              </a:rPr>
              <a:t>к</a:t>
            </a:r>
            <a:r>
              <a:rPr sz="1800" spc="-20" dirty="0">
                <a:latin typeface="Microsoft Sans Serif"/>
                <a:cs typeface="Microsoft Sans Serif"/>
              </a:rPr>
              <a:t>т</a:t>
            </a:r>
            <a:r>
              <a:rPr sz="1800" spc="5" dirty="0">
                <a:latin typeface="Microsoft Sans Serif"/>
                <a:cs typeface="Microsoft Sans Serif"/>
              </a:rPr>
              <a:t>о</a:t>
            </a:r>
            <a:r>
              <a:rPr sz="1800" spc="-5" dirty="0">
                <a:latin typeface="Microsoft Sans Serif"/>
                <a:cs typeface="Microsoft Sans Serif"/>
              </a:rPr>
              <a:t>в</a:t>
            </a:r>
            <a:r>
              <a:rPr sz="1800" dirty="0">
                <a:latin typeface="Microsoft Sans Serif"/>
                <a:cs typeface="Microsoft Sans Serif"/>
              </a:rPr>
              <a:t>,	</a:t>
            </a:r>
            <a:r>
              <a:rPr sz="1800" spc="-5" dirty="0">
                <a:latin typeface="Microsoft Sans Serif"/>
                <a:cs typeface="Microsoft Sans Serif"/>
              </a:rPr>
              <a:t>но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78682" y="2510154"/>
            <a:ext cx="1047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об</a:t>
            </a:r>
            <a:r>
              <a:rPr sz="1800" spc="-15" dirty="0">
                <a:latin typeface="Microsoft Sans Serif"/>
                <a:cs typeface="Microsoft Sans Serif"/>
              </a:rPr>
              <a:t>р</a:t>
            </a:r>
            <a:r>
              <a:rPr sz="1800" spc="-30" dirty="0">
                <a:latin typeface="Microsoft Sans Serif"/>
                <a:cs typeface="Microsoft Sans Serif"/>
              </a:rPr>
              <a:t>а</a:t>
            </a:r>
            <a:r>
              <a:rPr sz="1800" spc="-100" dirty="0">
                <a:latin typeface="Microsoft Sans Serif"/>
                <a:cs typeface="Microsoft Sans Serif"/>
              </a:rPr>
              <a:t>з</a:t>
            </a:r>
            <a:r>
              <a:rPr sz="1800" spc="5" dirty="0">
                <a:latin typeface="Microsoft Sans Serif"/>
                <a:cs typeface="Microsoft Sans Serif"/>
              </a:rPr>
              <a:t>о</a:t>
            </a:r>
            <a:r>
              <a:rPr sz="1800" spc="-25" dirty="0">
                <a:latin typeface="Microsoft Sans Serif"/>
                <a:cs typeface="Microsoft Sans Serif"/>
              </a:rPr>
              <a:t>м»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36234" y="2235834"/>
            <a:ext cx="1003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906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Microsoft Sans Serif"/>
                <a:cs typeface="Microsoft Sans Serif"/>
              </a:rPr>
              <a:t>п</a:t>
            </a:r>
            <a:r>
              <a:rPr sz="1800" spc="-25" dirty="0">
                <a:latin typeface="Microsoft Sans Serif"/>
                <a:cs typeface="Microsoft Sans Serif"/>
              </a:rPr>
              <a:t>р</a:t>
            </a:r>
            <a:r>
              <a:rPr sz="1800" spc="-5" dirty="0">
                <a:latin typeface="Microsoft Sans Serif"/>
                <a:cs typeface="Microsoft Sans Serif"/>
              </a:rPr>
              <a:t>о</a:t>
            </a:r>
            <a:r>
              <a:rPr sz="1800" spc="-10" dirty="0">
                <a:latin typeface="Microsoft Sans Serif"/>
                <a:cs typeface="Microsoft Sans Serif"/>
              </a:rPr>
              <a:t>е</a:t>
            </a:r>
            <a:r>
              <a:rPr sz="1800" spc="-90" dirty="0">
                <a:latin typeface="Microsoft Sans Serif"/>
                <a:cs typeface="Microsoft Sans Serif"/>
              </a:rPr>
              <a:t>к</a:t>
            </a:r>
            <a:r>
              <a:rPr sz="1800" dirty="0">
                <a:latin typeface="Microsoft Sans Serif"/>
                <a:cs typeface="Microsoft Sans Serif"/>
              </a:rPr>
              <a:t>ты  </a:t>
            </a:r>
            <a:r>
              <a:rPr sz="1800" spc="-5" dirty="0">
                <a:latin typeface="Microsoft Sans Serif"/>
                <a:cs typeface="Microsoft Sans Serif"/>
              </a:rPr>
              <a:t>ос</a:t>
            </a:r>
            <a:r>
              <a:rPr sz="1800" spc="-30" dirty="0">
                <a:latin typeface="Microsoft Sans Serif"/>
                <a:cs typeface="Microsoft Sans Serif"/>
              </a:rPr>
              <a:t>т</a:t>
            </a:r>
            <a:r>
              <a:rPr sz="1800" spc="-5" dirty="0">
                <a:latin typeface="Microsoft Sans Serif"/>
                <a:cs typeface="Microsoft Sans Serif"/>
              </a:rPr>
              <a:t>а</a:t>
            </a:r>
            <a:r>
              <a:rPr sz="1800" spc="-30" dirty="0">
                <a:latin typeface="Microsoft Sans Serif"/>
                <a:cs typeface="Microsoft Sans Serif"/>
              </a:rPr>
              <a:t>ю</a:t>
            </a:r>
            <a:r>
              <a:rPr sz="1800" spc="-20" dirty="0">
                <a:latin typeface="Microsoft Sans Serif"/>
                <a:cs typeface="Microsoft Sans Serif"/>
              </a:rPr>
              <a:t>т</a:t>
            </a:r>
            <a:r>
              <a:rPr sz="1800" spc="-5" dirty="0">
                <a:latin typeface="Microsoft Sans Serif"/>
                <a:cs typeface="Microsoft Sans Serif"/>
              </a:rPr>
              <a:t>ся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5027" y="2235834"/>
            <a:ext cx="19621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Microsoft Sans Serif"/>
                <a:cs typeface="Microsoft Sans Serif"/>
              </a:rPr>
              <a:t>завершении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800" spc="-20" dirty="0">
                <a:latin typeface="Microsoft Sans Serif"/>
                <a:cs typeface="Microsoft Sans Serif"/>
              </a:rPr>
              <a:t>«</a:t>
            </a:r>
            <a:r>
              <a:rPr sz="1800" spc="-25" dirty="0">
                <a:latin typeface="Microsoft Sans Serif"/>
                <a:cs typeface="Microsoft Sans Serif"/>
              </a:rPr>
              <a:t>парадо</a:t>
            </a:r>
            <a:r>
              <a:rPr sz="1800" dirty="0">
                <a:latin typeface="Microsoft Sans Serif"/>
                <a:cs typeface="Microsoft Sans Serif"/>
              </a:rPr>
              <a:t>к</a:t>
            </a:r>
            <a:r>
              <a:rPr sz="1800" spc="-5" dirty="0">
                <a:latin typeface="Microsoft Sans Serif"/>
                <a:cs typeface="Microsoft Sans Serif"/>
              </a:rPr>
              <a:t>сальным  </a:t>
            </a:r>
            <a:r>
              <a:rPr sz="1800" spc="-20" dirty="0">
                <a:latin typeface="Microsoft Sans Serif"/>
                <a:cs typeface="Microsoft Sans Serif"/>
              </a:rPr>
              <a:t>незавершенными.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7827" y="3331845"/>
            <a:ext cx="5890260" cy="2069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marR="5080" indent="-457200" algn="just">
              <a:lnSpc>
                <a:spcPct val="100000"/>
              </a:lnSpc>
              <a:spcBef>
                <a:spcPts val="105"/>
              </a:spcBef>
              <a:buSzPct val="111111"/>
              <a:buFont typeface="Arial"/>
              <a:buAutoNum type="arabicPeriod" startAt="2"/>
              <a:tabLst>
                <a:tab pos="480695" algn="l"/>
              </a:tabLst>
            </a:pPr>
            <a:r>
              <a:rPr sz="1800" spc="-20" dirty="0">
                <a:latin typeface="Microsoft Sans Serif"/>
                <a:cs typeface="Microsoft Sans Serif"/>
              </a:rPr>
              <a:t>Списка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текущих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проектов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либо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вообще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не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существует,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либо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он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состоит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из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десятков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проектов</a:t>
            </a:r>
            <a:endParaRPr sz="1800">
              <a:latin typeface="Microsoft Sans Serif"/>
              <a:cs typeface="Microsoft Sans Serif"/>
            </a:endParaRPr>
          </a:p>
          <a:p>
            <a:pPr marL="469265">
              <a:lnSpc>
                <a:spcPct val="100000"/>
              </a:lnSpc>
              <a:spcBef>
                <a:spcPts val="195"/>
              </a:spcBef>
            </a:pP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состоянии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полуготовности.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Microsoft Sans Serif"/>
              <a:cs typeface="Microsoft Sans Serif"/>
            </a:endParaRPr>
          </a:p>
          <a:p>
            <a:pPr marL="343535" marR="5080" indent="-343535" algn="just">
              <a:lnSpc>
                <a:spcPct val="100000"/>
              </a:lnSpc>
              <a:buSzPct val="111111"/>
              <a:buFont typeface="Arial"/>
              <a:buAutoNum type="arabicPeriod" startAt="3"/>
              <a:tabLst>
                <a:tab pos="343535" algn="l"/>
              </a:tabLst>
            </a:pPr>
            <a:r>
              <a:rPr sz="1800" spc="-25" dirty="0">
                <a:latin typeface="Microsoft Sans Serif"/>
                <a:cs typeface="Microsoft Sans Serif"/>
              </a:rPr>
              <a:t>Количество </a:t>
            </a:r>
            <a:r>
              <a:rPr sz="1800" spc="-15" dirty="0">
                <a:latin typeface="Microsoft Sans Serif"/>
                <a:cs typeface="Microsoft Sans Serif"/>
              </a:rPr>
              <a:t>одновременно выполняемых </a:t>
            </a:r>
            <a:r>
              <a:rPr sz="1800" spc="-20" dirty="0">
                <a:latin typeface="Microsoft Sans Serif"/>
                <a:cs typeface="Microsoft Sans Serif"/>
              </a:rPr>
              <a:t>проектов 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слишком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велико,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это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затрудняет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управление 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самими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проектами.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7161" y="1627450"/>
            <a:ext cx="244284" cy="2410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37243" y="2076274"/>
            <a:ext cx="244347" cy="23939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99827" y="1904949"/>
            <a:ext cx="244284" cy="24104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6876098" y="2480521"/>
            <a:ext cx="1829435" cy="3060700"/>
            <a:chOff x="6876098" y="2480521"/>
            <a:chExt cx="1829435" cy="3060700"/>
          </a:xfrm>
        </p:grpSpPr>
        <p:sp>
          <p:nvSpPr>
            <p:cNvPr id="12" name="object 12"/>
            <p:cNvSpPr/>
            <p:nvPr/>
          </p:nvSpPr>
          <p:spPr>
            <a:xfrm>
              <a:off x="6926847" y="2480525"/>
              <a:ext cx="1738630" cy="2818130"/>
            </a:xfrm>
            <a:custGeom>
              <a:avLst/>
              <a:gdLst/>
              <a:ahLst/>
              <a:cxnLst/>
              <a:rect l="l" t="t" r="r" b="b"/>
              <a:pathLst>
                <a:path w="1738629" h="2818129">
                  <a:moveTo>
                    <a:pt x="656717" y="1095641"/>
                  </a:moveTo>
                  <a:lnTo>
                    <a:pt x="628167" y="1041793"/>
                  </a:lnTo>
                  <a:lnTo>
                    <a:pt x="499681" y="1048143"/>
                  </a:lnTo>
                  <a:lnTo>
                    <a:pt x="385470" y="1043317"/>
                  </a:lnTo>
                  <a:lnTo>
                    <a:pt x="214147" y="960894"/>
                  </a:lnTo>
                  <a:lnTo>
                    <a:pt x="107873" y="851547"/>
                  </a:lnTo>
                  <a:lnTo>
                    <a:pt x="68211" y="830846"/>
                  </a:lnTo>
                  <a:lnTo>
                    <a:pt x="23799" y="865771"/>
                  </a:lnTo>
                  <a:lnTo>
                    <a:pt x="6350" y="924445"/>
                  </a:lnTo>
                  <a:lnTo>
                    <a:pt x="0" y="1046492"/>
                  </a:lnTo>
                  <a:lnTo>
                    <a:pt x="39662" y="1182890"/>
                  </a:lnTo>
                  <a:lnTo>
                    <a:pt x="88836" y="1312951"/>
                  </a:lnTo>
                  <a:lnTo>
                    <a:pt x="149110" y="1412773"/>
                  </a:lnTo>
                  <a:lnTo>
                    <a:pt x="209397" y="1490497"/>
                  </a:lnTo>
                  <a:lnTo>
                    <a:pt x="47599" y="1682394"/>
                  </a:lnTo>
                  <a:lnTo>
                    <a:pt x="77736" y="1805965"/>
                  </a:lnTo>
                  <a:lnTo>
                    <a:pt x="126911" y="1804441"/>
                  </a:lnTo>
                  <a:lnTo>
                    <a:pt x="134835" y="1706143"/>
                  </a:lnTo>
                  <a:lnTo>
                    <a:pt x="226847" y="1582445"/>
                  </a:lnTo>
                  <a:lnTo>
                    <a:pt x="331533" y="1479448"/>
                  </a:lnTo>
                  <a:lnTo>
                    <a:pt x="282359" y="1441348"/>
                  </a:lnTo>
                  <a:lnTo>
                    <a:pt x="207810" y="1398549"/>
                  </a:lnTo>
                  <a:lnTo>
                    <a:pt x="152285" y="1344574"/>
                  </a:lnTo>
                  <a:lnTo>
                    <a:pt x="85661" y="1168666"/>
                  </a:lnTo>
                  <a:lnTo>
                    <a:pt x="60286" y="1019568"/>
                  </a:lnTo>
                  <a:lnTo>
                    <a:pt x="88836" y="953020"/>
                  </a:lnTo>
                  <a:lnTo>
                    <a:pt x="153873" y="997343"/>
                  </a:lnTo>
                  <a:lnTo>
                    <a:pt x="268084" y="1087767"/>
                  </a:lnTo>
                  <a:lnTo>
                    <a:pt x="444157" y="1181239"/>
                  </a:lnTo>
                  <a:lnTo>
                    <a:pt x="556780" y="1190764"/>
                  </a:lnTo>
                  <a:lnTo>
                    <a:pt x="632929" y="1160665"/>
                  </a:lnTo>
                  <a:lnTo>
                    <a:pt x="656717" y="1095641"/>
                  </a:lnTo>
                  <a:close/>
                </a:path>
                <a:path w="1738629" h="2818129">
                  <a:moveTo>
                    <a:pt x="1119911" y="329819"/>
                  </a:moveTo>
                  <a:lnTo>
                    <a:pt x="1105636" y="296545"/>
                  </a:lnTo>
                  <a:lnTo>
                    <a:pt x="1075486" y="275971"/>
                  </a:lnTo>
                  <a:lnTo>
                    <a:pt x="986663" y="358406"/>
                  </a:lnTo>
                  <a:lnTo>
                    <a:pt x="932726" y="417080"/>
                  </a:lnTo>
                  <a:lnTo>
                    <a:pt x="915276" y="345694"/>
                  </a:lnTo>
                  <a:lnTo>
                    <a:pt x="899414" y="290195"/>
                  </a:lnTo>
                  <a:lnTo>
                    <a:pt x="840727" y="217297"/>
                  </a:lnTo>
                  <a:lnTo>
                    <a:pt x="786790" y="183896"/>
                  </a:lnTo>
                  <a:lnTo>
                    <a:pt x="683691" y="172847"/>
                  </a:lnTo>
                  <a:lnTo>
                    <a:pt x="601205" y="269621"/>
                  </a:lnTo>
                  <a:lnTo>
                    <a:pt x="544093" y="421779"/>
                  </a:lnTo>
                  <a:lnTo>
                    <a:pt x="506018" y="578751"/>
                  </a:lnTo>
                  <a:lnTo>
                    <a:pt x="520306" y="637425"/>
                  </a:lnTo>
                  <a:lnTo>
                    <a:pt x="539330" y="726198"/>
                  </a:lnTo>
                  <a:lnTo>
                    <a:pt x="591680" y="829322"/>
                  </a:lnTo>
                  <a:lnTo>
                    <a:pt x="653542" y="884821"/>
                  </a:lnTo>
                  <a:lnTo>
                    <a:pt x="713828" y="905395"/>
                  </a:lnTo>
                  <a:lnTo>
                    <a:pt x="801065" y="897521"/>
                  </a:lnTo>
                  <a:lnTo>
                    <a:pt x="875626" y="819797"/>
                  </a:lnTo>
                  <a:lnTo>
                    <a:pt x="918451" y="756297"/>
                  </a:lnTo>
                  <a:lnTo>
                    <a:pt x="934313" y="678700"/>
                  </a:lnTo>
                  <a:lnTo>
                    <a:pt x="943838" y="577227"/>
                  </a:lnTo>
                  <a:lnTo>
                    <a:pt x="945413" y="486803"/>
                  </a:lnTo>
                  <a:lnTo>
                    <a:pt x="950175" y="469404"/>
                  </a:lnTo>
                  <a:lnTo>
                    <a:pt x="1008875" y="398030"/>
                  </a:lnTo>
                  <a:lnTo>
                    <a:pt x="1099286" y="345694"/>
                  </a:lnTo>
                  <a:lnTo>
                    <a:pt x="1119911" y="329819"/>
                  </a:lnTo>
                  <a:close/>
                </a:path>
                <a:path w="1738629" h="2818129">
                  <a:moveTo>
                    <a:pt x="1337221" y="2724086"/>
                  </a:moveTo>
                  <a:lnTo>
                    <a:pt x="1289634" y="2706636"/>
                  </a:lnTo>
                  <a:lnTo>
                    <a:pt x="1062799" y="2679687"/>
                  </a:lnTo>
                  <a:lnTo>
                    <a:pt x="977138" y="2657487"/>
                  </a:lnTo>
                  <a:lnTo>
                    <a:pt x="969213" y="2617851"/>
                  </a:lnTo>
                  <a:lnTo>
                    <a:pt x="1115148" y="2508440"/>
                  </a:lnTo>
                  <a:lnTo>
                    <a:pt x="1275422" y="2402205"/>
                  </a:lnTo>
                  <a:lnTo>
                    <a:pt x="1311846" y="2362568"/>
                  </a:lnTo>
                  <a:lnTo>
                    <a:pt x="1324533" y="2310244"/>
                  </a:lnTo>
                  <a:lnTo>
                    <a:pt x="1311846" y="2235720"/>
                  </a:lnTo>
                  <a:lnTo>
                    <a:pt x="1262735" y="2178647"/>
                  </a:lnTo>
                  <a:lnTo>
                    <a:pt x="1102461" y="1985187"/>
                  </a:lnTo>
                  <a:lnTo>
                    <a:pt x="991425" y="1861515"/>
                  </a:lnTo>
                  <a:lnTo>
                    <a:pt x="967054" y="1846300"/>
                  </a:lnTo>
                  <a:lnTo>
                    <a:pt x="988250" y="1826628"/>
                  </a:lnTo>
                  <a:lnTo>
                    <a:pt x="1054874" y="1715668"/>
                  </a:lnTo>
                  <a:lnTo>
                    <a:pt x="1099286" y="1522247"/>
                  </a:lnTo>
                  <a:lnTo>
                    <a:pt x="1099286" y="1297076"/>
                  </a:lnTo>
                  <a:lnTo>
                    <a:pt x="1086599" y="1173365"/>
                  </a:lnTo>
                  <a:lnTo>
                    <a:pt x="1054874" y="1059192"/>
                  </a:lnTo>
                  <a:lnTo>
                    <a:pt x="1019975" y="992644"/>
                  </a:lnTo>
                  <a:lnTo>
                    <a:pt x="973975" y="960894"/>
                  </a:lnTo>
                  <a:lnTo>
                    <a:pt x="894664" y="938669"/>
                  </a:lnTo>
                  <a:lnTo>
                    <a:pt x="801065" y="960894"/>
                  </a:lnTo>
                  <a:lnTo>
                    <a:pt x="751890" y="1017917"/>
                  </a:lnTo>
                  <a:lnTo>
                    <a:pt x="712241" y="1106817"/>
                  </a:lnTo>
                  <a:lnTo>
                    <a:pt x="712241" y="1212989"/>
                  </a:lnTo>
                  <a:lnTo>
                    <a:pt x="734441" y="1358925"/>
                  </a:lnTo>
                  <a:lnTo>
                    <a:pt x="721753" y="1530121"/>
                  </a:lnTo>
                  <a:lnTo>
                    <a:pt x="685266" y="1663344"/>
                  </a:lnTo>
                  <a:lnTo>
                    <a:pt x="645617" y="1782216"/>
                  </a:lnTo>
                  <a:lnTo>
                    <a:pt x="647014" y="1793900"/>
                  </a:lnTo>
                  <a:lnTo>
                    <a:pt x="588505" y="1825040"/>
                  </a:lnTo>
                  <a:lnTo>
                    <a:pt x="486994" y="1913839"/>
                  </a:lnTo>
                  <a:lnTo>
                    <a:pt x="433057" y="1993112"/>
                  </a:lnTo>
                  <a:lnTo>
                    <a:pt x="393395" y="2077148"/>
                  </a:lnTo>
                  <a:lnTo>
                    <a:pt x="347395" y="2208771"/>
                  </a:lnTo>
                  <a:lnTo>
                    <a:pt x="347395" y="2288044"/>
                  </a:lnTo>
                  <a:lnTo>
                    <a:pt x="374370" y="2341956"/>
                  </a:lnTo>
                  <a:lnTo>
                    <a:pt x="442569" y="2433917"/>
                  </a:lnTo>
                  <a:lnTo>
                    <a:pt x="536168" y="2562352"/>
                  </a:lnTo>
                  <a:lnTo>
                    <a:pt x="580580" y="2659075"/>
                  </a:lnTo>
                  <a:lnTo>
                    <a:pt x="566305" y="2681274"/>
                  </a:lnTo>
                  <a:lnTo>
                    <a:pt x="513956" y="2681274"/>
                  </a:lnTo>
                  <a:lnTo>
                    <a:pt x="401332" y="2667000"/>
                  </a:lnTo>
                  <a:lnTo>
                    <a:pt x="187185" y="2706636"/>
                  </a:lnTo>
                  <a:lnTo>
                    <a:pt x="133248" y="2738348"/>
                  </a:lnTo>
                  <a:lnTo>
                    <a:pt x="133248" y="2777985"/>
                  </a:lnTo>
                  <a:lnTo>
                    <a:pt x="253809" y="2817634"/>
                  </a:lnTo>
                  <a:lnTo>
                    <a:pt x="280771" y="2812872"/>
                  </a:lnTo>
                  <a:lnTo>
                    <a:pt x="312496" y="2777985"/>
                  </a:lnTo>
                  <a:lnTo>
                    <a:pt x="482231" y="2738348"/>
                  </a:lnTo>
                  <a:lnTo>
                    <a:pt x="593267" y="2733598"/>
                  </a:lnTo>
                  <a:lnTo>
                    <a:pt x="629754" y="2706636"/>
                  </a:lnTo>
                  <a:lnTo>
                    <a:pt x="629754" y="2667000"/>
                  </a:lnTo>
                  <a:lnTo>
                    <a:pt x="615480" y="2601988"/>
                  </a:lnTo>
                  <a:lnTo>
                    <a:pt x="563130" y="2495753"/>
                  </a:lnTo>
                  <a:lnTo>
                    <a:pt x="486994" y="2381593"/>
                  </a:lnTo>
                  <a:lnTo>
                    <a:pt x="415607" y="2302319"/>
                  </a:lnTo>
                  <a:lnTo>
                    <a:pt x="428294" y="2235720"/>
                  </a:lnTo>
                  <a:lnTo>
                    <a:pt x="482231" y="2124722"/>
                  </a:lnTo>
                  <a:lnTo>
                    <a:pt x="563130" y="2032762"/>
                  </a:lnTo>
                  <a:lnTo>
                    <a:pt x="696379" y="1958238"/>
                  </a:lnTo>
                  <a:lnTo>
                    <a:pt x="758456" y="1928698"/>
                  </a:lnTo>
                  <a:lnTo>
                    <a:pt x="827100" y="1930730"/>
                  </a:lnTo>
                  <a:lnTo>
                    <a:pt x="831202" y="1953475"/>
                  </a:lnTo>
                  <a:lnTo>
                    <a:pt x="902589" y="2032762"/>
                  </a:lnTo>
                  <a:lnTo>
                    <a:pt x="1048524" y="2104110"/>
                  </a:lnTo>
                  <a:lnTo>
                    <a:pt x="1218260" y="2257920"/>
                  </a:lnTo>
                  <a:lnTo>
                    <a:pt x="1245222" y="2322931"/>
                  </a:lnTo>
                  <a:lnTo>
                    <a:pt x="1231011" y="2354643"/>
                  </a:lnTo>
                  <a:lnTo>
                    <a:pt x="951763" y="2575039"/>
                  </a:lnTo>
                  <a:lnTo>
                    <a:pt x="915276" y="2627363"/>
                  </a:lnTo>
                  <a:lnTo>
                    <a:pt x="915276" y="2679687"/>
                  </a:lnTo>
                  <a:lnTo>
                    <a:pt x="1031074" y="2736761"/>
                  </a:lnTo>
                  <a:lnTo>
                    <a:pt x="1208735" y="2803360"/>
                  </a:lnTo>
                  <a:lnTo>
                    <a:pt x="1270596" y="2803360"/>
                  </a:lnTo>
                  <a:lnTo>
                    <a:pt x="1337221" y="2758960"/>
                  </a:lnTo>
                  <a:lnTo>
                    <a:pt x="1337221" y="2724086"/>
                  </a:lnTo>
                  <a:close/>
                </a:path>
                <a:path w="1738629" h="2818129">
                  <a:moveTo>
                    <a:pt x="1738617" y="776998"/>
                  </a:moveTo>
                  <a:lnTo>
                    <a:pt x="1697367" y="683399"/>
                  </a:lnTo>
                  <a:lnTo>
                    <a:pt x="1618056" y="564527"/>
                  </a:lnTo>
                  <a:lnTo>
                    <a:pt x="1497507" y="463054"/>
                  </a:lnTo>
                  <a:lnTo>
                    <a:pt x="1407020" y="423430"/>
                  </a:lnTo>
                  <a:lnTo>
                    <a:pt x="1323009" y="352056"/>
                  </a:lnTo>
                  <a:lnTo>
                    <a:pt x="1310322" y="326644"/>
                  </a:lnTo>
                  <a:lnTo>
                    <a:pt x="1327708" y="299720"/>
                  </a:lnTo>
                  <a:lnTo>
                    <a:pt x="1421358" y="250571"/>
                  </a:lnTo>
                  <a:lnTo>
                    <a:pt x="1470469" y="233045"/>
                  </a:lnTo>
                  <a:lnTo>
                    <a:pt x="1524406" y="171323"/>
                  </a:lnTo>
                  <a:lnTo>
                    <a:pt x="1505369" y="88773"/>
                  </a:lnTo>
                  <a:lnTo>
                    <a:pt x="1456258" y="8001"/>
                  </a:lnTo>
                  <a:lnTo>
                    <a:pt x="1421358" y="0"/>
                  </a:lnTo>
                  <a:lnTo>
                    <a:pt x="1429232" y="34925"/>
                  </a:lnTo>
                  <a:lnTo>
                    <a:pt x="1429232" y="128397"/>
                  </a:lnTo>
                  <a:lnTo>
                    <a:pt x="1416545" y="193421"/>
                  </a:lnTo>
                  <a:lnTo>
                    <a:pt x="1323009" y="260096"/>
                  </a:lnTo>
                  <a:lnTo>
                    <a:pt x="1246873" y="277495"/>
                  </a:lnTo>
                  <a:lnTo>
                    <a:pt x="1215085" y="312420"/>
                  </a:lnTo>
                  <a:lnTo>
                    <a:pt x="1219847" y="352056"/>
                  </a:lnTo>
                  <a:lnTo>
                    <a:pt x="1273771" y="405904"/>
                  </a:lnTo>
                  <a:lnTo>
                    <a:pt x="1367434" y="458228"/>
                  </a:lnTo>
                  <a:lnTo>
                    <a:pt x="1487982" y="555002"/>
                  </a:lnTo>
                  <a:lnTo>
                    <a:pt x="1603717" y="670699"/>
                  </a:lnTo>
                  <a:lnTo>
                    <a:pt x="1662468" y="750074"/>
                  </a:lnTo>
                  <a:lnTo>
                    <a:pt x="1648129" y="776998"/>
                  </a:lnTo>
                  <a:lnTo>
                    <a:pt x="1310322" y="859421"/>
                  </a:lnTo>
                  <a:lnTo>
                    <a:pt x="1135773" y="921270"/>
                  </a:lnTo>
                  <a:lnTo>
                    <a:pt x="1096111" y="975118"/>
                  </a:lnTo>
                  <a:lnTo>
                    <a:pt x="1096111" y="1044968"/>
                  </a:lnTo>
                  <a:lnTo>
                    <a:pt x="1121498" y="1054493"/>
                  </a:lnTo>
                  <a:lnTo>
                    <a:pt x="1175423" y="1041793"/>
                  </a:lnTo>
                  <a:lnTo>
                    <a:pt x="1261084" y="992644"/>
                  </a:lnTo>
                  <a:lnTo>
                    <a:pt x="1389634" y="935494"/>
                  </a:lnTo>
                  <a:lnTo>
                    <a:pt x="1595856" y="868946"/>
                  </a:lnTo>
                  <a:lnTo>
                    <a:pt x="1697367" y="829322"/>
                  </a:lnTo>
                  <a:lnTo>
                    <a:pt x="1724279" y="807097"/>
                  </a:lnTo>
                  <a:lnTo>
                    <a:pt x="1738617" y="7769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6098" y="5049208"/>
              <a:ext cx="244284" cy="24101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77685" y="2681945"/>
              <a:ext cx="244284" cy="24092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00890" y="5299731"/>
              <a:ext cx="244284" cy="24101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60775" y="4882721"/>
              <a:ext cx="244284" cy="24101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22100" y="3817214"/>
              <a:ext cx="244284" cy="241049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84276" y="405384"/>
            <a:ext cx="7832090" cy="45720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374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5"/>
              </a:spcBef>
              <a:tabLst>
                <a:tab pos="3656965" algn="l"/>
              </a:tabLst>
            </a:pPr>
            <a:r>
              <a:rPr sz="2400" b="1" spc="-15" dirty="0">
                <a:latin typeface="Arial"/>
                <a:cs typeface="Arial"/>
              </a:rPr>
              <a:t>Симптомы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отсутствия	</a:t>
            </a:r>
            <a:r>
              <a:rPr sz="2400" b="1" spc="-15" dirty="0">
                <a:latin typeface="Arial"/>
                <a:cs typeface="Arial"/>
              </a:rPr>
              <a:t>управления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приоритетами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3830" y="1585086"/>
            <a:ext cx="6395085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  <a:buFont typeface="Arial"/>
              <a:buAutoNum type="arabicPeriod" startAt="4"/>
              <a:tabLst>
                <a:tab pos="305435" algn="l"/>
              </a:tabLst>
            </a:pPr>
            <a:r>
              <a:rPr sz="1800" spc="-20" dirty="0">
                <a:latin typeface="Microsoft Sans Serif"/>
                <a:cs typeface="Microsoft Sans Serif"/>
              </a:rPr>
              <a:t>Отделы </a:t>
            </a:r>
            <a:r>
              <a:rPr sz="1800" spc="-30" dirty="0">
                <a:latin typeface="Microsoft Sans Serif"/>
                <a:cs typeface="Microsoft Sans Serif"/>
              </a:rPr>
              <a:t>компаний </a:t>
            </a:r>
            <a:r>
              <a:rPr sz="1800" spc="-45" dirty="0">
                <a:latin typeface="Microsoft Sans Serif"/>
                <a:cs typeface="Microsoft Sans Serif"/>
              </a:rPr>
              <a:t>из </a:t>
            </a:r>
            <a:r>
              <a:rPr sz="1800" spc="-5" dirty="0">
                <a:latin typeface="Microsoft Sans Serif"/>
                <a:cs typeface="Microsoft Sans Serif"/>
              </a:rPr>
              <a:t>собственных </a:t>
            </a:r>
            <a:r>
              <a:rPr sz="1800" spc="-25" dirty="0">
                <a:latin typeface="Microsoft Sans Serif"/>
                <a:cs typeface="Microsoft Sans Serif"/>
              </a:rPr>
              <a:t>бюджетов </a:t>
            </a:r>
            <a:r>
              <a:rPr sz="1800" spc="-15" dirty="0">
                <a:latin typeface="Microsoft Sans Serif"/>
                <a:cs typeface="Microsoft Sans Serif"/>
              </a:rPr>
              <a:t>выделяют 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деньги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на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проекты,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связи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тем</a:t>
            </a:r>
            <a:r>
              <a:rPr sz="1800" spc="-20" dirty="0">
                <a:latin typeface="Microsoft Sans Serif"/>
                <a:cs typeface="Microsoft Sans Serif"/>
              </a:rPr>
              <a:t> что</a:t>
            </a:r>
            <a:r>
              <a:rPr sz="1800" spc="-15" dirty="0">
                <a:latin typeface="Microsoft Sans Serif"/>
                <a:cs typeface="Microsoft Sans Serif"/>
              </a:rPr>
              <a:t> функциональный 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заказчик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неспособен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адекватно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организовать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работу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над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приоритетными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для </a:t>
            </a:r>
            <a:r>
              <a:rPr sz="1800" spc="-5" dirty="0">
                <a:latin typeface="Microsoft Sans Serif"/>
                <a:cs typeface="Microsoft Sans Serif"/>
              </a:rPr>
              <a:t>данных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отделов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проектами.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AutoNum type="arabicPeriod" startAt="4"/>
            </a:pPr>
            <a:endParaRPr sz="19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buFont typeface="Arial"/>
              <a:buAutoNum type="arabicPeriod" startAt="4"/>
              <a:tabLst>
                <a:tab pos="330200" algn="l"/>
              </a:tabLst>
            </a:pPr>
            <a:r>
              <a:rPr sz="1800" spc="-20" dirty="0">
                <a:latin typeface="Microsoft Sans Serif"/>
                <a:cs typeface="Microsoft Sans Serif"/>
              </a:rPr>
              <a:t>Ресурсы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сотрудники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распределяются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одинаково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как 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для </a:t>
            </a:r>
            <a:r>
              <a:rPr sz="1800" spc="-25" dirty="0">
                <a:latin typeface="Microsoft Sans Serif"/>
                <a:cs typeface="Microsoft Sans Serif"/>
              </a:rPr>
              <a:t>проектов </a:t>
            </a:r>
            <a:r>
              <a:rPr sz="1800" dirty="0">
                <a:latin typeface="Microsoft Sans Serif"/>
                <a:cs typeface="Microsoft Sans Serif"/>
              </a:rPr>
              <a:t>с </a:t>
            </a:r>
            <a:r>
              <a:rPr sz="1800" spc="-45" dirty="0">
                <a:latin typeface="Microsoft Sans Serif"/>
                <a:cs typeface="Microsoft Sans Serif"/>
              </a:rPr>
              <a:t>низким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приоритетом </a:t>
            </a:r>
            <a:r>
              <a:rPr sz="1800" spc="10" dirty="0">
                <a:latin typeface="Microsoft Sans Serif"/>
                <a:cs typeface="Microsoft Sans Serif"/>
              </a:rPr>
              <a:t>для </a:t>
            </a:r>
            <a:r>
              <a:rPr sz="1800" spc="-25" dirty="0">
                <a:latin typeface="Microsoft Sans Serif"/>
                <a:cs typeface="Microsoft Sans Serif"/>
              </a:rPr>
              <a:t>компании, </a:t>
            </a:r>
            <a:r>
              <a:rPr sz="1800" spc="-55" dirty="0">
                <a:latin typeface="Microsoft Sans Serif"/>
                <a:cs typeface="Microsoft Sans Serif"/>
              </a:rPr>
              <a:t>так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 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для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высокоприоритетных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проектов.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AutoNum type="arabicPeriod" startAt="4"/>
            </a:pPr>
            <a:endParaRPr sz="1900">
              <a:latin typeface="Microsoft Sans Serif"/>
              <a:cs typeface="Microsoft Sans Serif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  <a:buFont typeface="Arial"/>
              <a:buAutoNum type="arabicPeriod" startAt="4"/>
              <a:tabLst>
                <a:tab pos="281305" algn="l"/>
              </a:tabLst>
            </a:pPr>
            <a:r>
              <a:rPr sz="1800" spc="-25" dirty="0">
                <a:latin typeface="Microsoft Sans Serif"/>
                <a:cs typeface="Microsoft Sans Serif"/>
              </a:rPr>
              <a:t>Увеличивается </a:t>
            </a:r>
            <a:r>
              <a:rPr sz="1800" spc="-20" dirty="0">
                <a:latin typeface="Microsoft Sans Serif"/>
                <a:cs typeface="Microsoft Sans Serif"/>
              </a:rPr>
              <a:t>гетерогенность </a:t>
            </a:r>
            <a:r>
              <a:rPr sz="1800" spc="-10" dirty="0">
                <a:latin typeface="Microsoft Sans Serif"/>
                <a:cs typeface="Microsoft Sans Serif"/>
              </a:rPr>
              <a:t>деятельности </a:t>
            </a:r>
            <a:r>
              <a:rPr sz="1800" spc="-30" dirty="0">
                <a:latin typeface="Microsoft Sans Serif"/>
                <a:cs typeface="Microsoft Sans Serif"/>
              </a:rPr>
              <a:t>компании </a:t>
            </a:r>
            <a:r>
              <a:rPr sz="1800" dirty="0">
                <a:latin typeface="Microsoft Sans Serif"/>
                <a:cs typeface="Microsoft Sans Serif"/>
              </a:rPr>
              <a:t>в 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связи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множеством</a:t>
            </a:r>
            <a:r>
              <a:rPr sz="1800" spc="-20" dirty="0">
                <a:latin typeface="Microsoft Sans Serif"/>
                <a:cs typeface="Microsoft Sans Serif"/>
              </a:rPr>
              <a:t> разрозненных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проектов,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что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свою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очередь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ведет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14" dirty="0">
                <a:latin typeface="Microsoft Sans Serif"/>
                <a:cs typeface="Microsoft Sans Serif"/>
              </a:rPr>
              <a:t>к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удорожанию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стоимости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проектов.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AutoNum type="arabicPeriod" startAt="4"/>
            </a:pPr>
            <a:endParaRPr sz="1900">
              <a:latin typeface="Microsoft Sans Serif"/>
              <a:cs typeface="Microsoft Sans Serif"/>
            </a:endParaRPr>
          </a:p>
          <a:p>
            <a:pPr marL="12700" marR="6350" algn="just">
              <a:lnSpc>
                <a:spcPct val="100000"/>
              </a:lnSpc>
              <a:buFont typeface="Arial"/>
              <a:buAutoNum type="arabicPeriod" startAt="4"/>
              <a:tabLst>
                <a:tab pos="313055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Процесс принятия </a:t>
            </a:r>
            <a:r>
              <a:rPr sz="1800" spc="-5" dirty="0">
                <a:latin typeface="Microsoft Sans Serif"/>
                <a:cs typeface="Microsoft Sans Serif"/>
              </a:rPr>
              <a:t>на </a:t>
            </a:r>
            <a:r>
              <a:rPr sz="1800" spc="-10" dirty="0">
                <a:latin typeface="Microsoft Sans Serif"/>
                <a:cs typeface="Microsoft Sans Serif"/>
              </a:rPr>
              <a:t>работу </a:t>
            </a:r>
            <a:r>
              <a:rPr sz="1800" spc="-15" dirty="0">
                <a:latin typeface="Microsoft Sans Serif"/>
                <a:cs typeface="Microsoft Sans Serif"/>
              </a:rPr>
              <a:t>сконцентрирован </a:t>
            </a:r>
            <a:r>
              <a:rPr sz="1800" spc="-5" dirty="0">
                <a:latin typeface="Microsoft Sans Serif"/>
                <a:cs typeface="Microsoft Sans Serif"/>
              </a:rPr>
              <a:t>на </a:t>
            </a:r>
            <a:r>
              <a:rPr sz="1800" spc="-25" dirty="0">
                <a:latin typeface="Microsoft Sans Serif"/>
                <a:cs typeface="Microsoft Sans Serif"/>
              </a:rPr>
              <a:t>том, 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чтобы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заполнить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позиции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низкоприоритетных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проектах.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3222" y="1703476"/>
            <a:ext cx="1796414" cy="3931285"/>
          </a:xfrm>
          <a:custGeom>
            <a:avLst/>
            <a:gdLst/>
            <a:ahLst/>
            <a:cxnLst/>
            <a:rect l="l" t="t" r="r" b="b"/>
            <a:pathLst>
              <a:path w="1796414" h="3931285">
                <a:moveTo>
                  <a:pt x="1795792" y="1491589"/>
                </a:moveTo>
                <a:lnTo>
                  <a:pt x="1668538" y="1439900"/>
                </a:lnTo>
                <a:lnTo>
                  <a:pt x="1668538" y="1417548"/>
                </a:lnTo>
                <a:lnTo>
                  <a:pt x="1785721" y="1309370"/>
                </a:lnTo>
                <a:lnTo>
                  <a:pt x="1771078" y="1277620"/>
                </a:lnTo>
                <a:lnTo>
                  <a:pt x="1639239" y="1353934"/>
                </a:lnTo>
                <a:lnTo>
                  <a:pt x="1595297" y="1331709"/>
                </a:lnTo>
                <a:lnTo>
                  <a:pt x="1398219" y="1093000"/>
                </a:lnTo>
                <a:lnTo>
                  <a:pt x="1281023" y="995984"/>
                </a:lnTo>
                <a:lnTo>
                  <a:pt x="1119898" y="898855"/>
                </a:lnTo>
                <a:lnTo>
                  <a:pt x="1002715" y="833716"/>
                </a:lnTo>
                <a:lnTo>
                  <a:pt x="914831" y="801852"/>
                </a:lnTo>
                <a:lnTo>
                  <a:pt x="856234" y="813015"/>
                </a:lnTo>
                <a:lnTo>
                  <a:pt x="840473" y="831850"/>
                </a:lnTo>
                <a:lnTo>
                  <a:pt x="818946" y="814539"/>
                </a:lnTo>
                <a:lnTo>
                  <a:pt x="715035" y="814539"/>
                </a:lnTo>
                <a:lnTo>
                  <a:pt x="631202" y="868629"/>
                </a:lnTo>
                <a:lnTo>
                  <a:pt x="579208" y="970470"/>
                </a:lnTo>
                <a:lnTo>
                  <a:pt x="576681" y="1016393"/>
                </a:lnTo>
                <a:lnTo>
                  <a:pt x="516674" y="1057960"/>
                </a:lnTo>
                <a:lnTo>
                  <a:pt x="406095" y="1210703"/>
                </a:lnTo>
                <a:lnTo>
                  <a:pt x="327583" y="1285494"/>
                </a:lnTo>
                <a:lnTo>
                  <a:pt x="250342" y="1296670"/>
                </a:lnTo>
                <a:lnTo>
                  <a:pt x="133159" y="1225054"/>
                </a:lnTo>
                <a:lnTo>
                  <a:pt x="97155" y="1180490"/>
                </a:lnTo>
                <a:lnTo>
                  <a:pt x="97155" y="1054785"/>
                </a:lnTo>
                <a:lnTo>
                  <a:pt x="122504" y="921207"/>
                </a:lnTo>
                <a:lnTo>
                  <a:pt x="191757" y="790676"/>
                </a:lnTo>
                <a:lnTo>
                  <a:pt x="280924" y="660273"/>
                </a:lnTo>
                <a:lnTo>
                  <a:pt x="275920" y="607987"/>
                </a:lnTo>
                <a:lnTo>
                  <a:pt x="343560" y="679310"/>
                </a:lnTo>
                <a:lnTo>
                  <a:pt x="288912" y="805014"/>
                </a:lnTo>
                <a:lnTo>
                  <a:pt x="314261" y="836891"/>
                </a:lnTo>
                <a:lnTo>
                  <a:pt x="384784" y="728713"/>
                </a:lnTo>
                <a:lnTo>
                  <a:pt x="458089" y="749401"/>
                </a:lnTo>
                <a:lnTo>
                  <a:pt x="487375" y="695312"/>
                </a:lnTo>
                <a:lnTo>
                  <a:pt x="527329" y="652272"/>
                </a:lnTo>
                <a:lnTo>
                  <a:pt x="612559" y="625221"/>
                </a:lnTo>
                <a:lnTo>
                  <a:pt x="648462" y="679310"/>
                </a:lnTo>
                <a:lnTo>
                  <a:pt x="585927" y="739749"/>
                </a:lnTo>
                <a:lnTo>
                  <a:pt x="575271" y="814539"/>
                </a:lnTo>
                <a:lnTo>
                  <a:pt x="652500" y="809840"/>
                </a:lnTo>
                <a:lnTo>
                  <a:pt x="736384" y="793851"/>
                </a:lnTo>
                <a:lnTo>
                  <a:pt x="763016" y="744575"/>
                </a:lnTo>
                <a:lnTo>
                  <a:pt x="763016" y="603008"/>
                </a:lnTo>
                <a:lnTo>
                  <a:pt x="715035" y="445427"/>
                </a:lnTo>
                <a:lnTo>
                  <a:pt x="688403" y="353250"/>
                </a:lnTo>
                <a:lnTo>
                  <a:pt x="623201" y="249758"/>
                </a:lnTo>
                <a:lnTo>
                  <a:pt x="541921" y="157454"/>
                </a:lnTo>
                <a:lnTo>
                  <a:pt x="458089" y="92316"/>
                </a:lnTo>
                <a:lnTo>
                  <a:pt x="366153" y="11176"/>
                </a:lnTo>
                <a:lnTo>
                  <a:pt x="278257" y="0"/>
                </a:lnTo>
                <a:lnTo>
                  <a:pt x="215722" y="22225"/>
                </a:lnTo>
                <a:lnTo>
                  <a:pt x="159791" y="87490"/>
                </a:lnTo>
                <a:lnTo>
                  <a:pt x="142430" y="173443"/>
                </a:lnTo>
                <a:lnTo>
                  <a:pt x="145097" y="321373"/>
                </a:lnTo>
                <a:lnTo>
                  <a:pt x="150418" y="339420"/>
                </a:lnTo>
                <a:lnTo>
                  <a:pt x="150418" y="402513"/>
                </a:lnTo>
                <a:lnTo>
                  <a:pt x="161074" y="496341"/>
                </a:lnTo>
                <a:lnTo>
                  <a:pt x="202412" y="604532"/>
                </a:lnTo>
                <a:lnTo>
                  <a:pt x="219671" y="633222"/>
                </a:lnTo>
                <a:lnTo>
                  <a:pt x="147751" y="730237"/>
                </a:lnTo>
                <a:lnTo>
                  <a:pt x="63919" y="863942"/>
                </a:lnTo>
                <a:lnTo>
                  <a:pt x="15976" y="1002334"/>
                </a:lnTo>
                <a:lnTo>
                  <a:pt x="0" y="1143914"/>
                </a:lnTo>
                <a:lnTo>
                  <a:pt x="22580" y="1263269"/>
                </a:lnTo>
                <a:lnTo>
                  <a:pt x="55930" y="1318882"/>
                </a:lnTo>
                <a:lnTo>
                  <a:pt x="197078" y="1388973"/>
                </a:lnTo>
                <a:lnTo>
                  <a:pt x="322262" y="1404848"/>
                </a:lnTo>
                <a:lnTo>
                  <a:pt x="506018" y="1315707"/>
                </a:lnTo>
                <a:lnTo>
                  <a:pt x="634225" y="1193431"/>
                </a:lnTo>
                <a:lnTo>
                  <a:pt x="700443" y="1301496"/>
                </a:lnTo>
                <a:lnTo>
                  <a:pt x="745705" y="1443062"/>
                </a:lnTo>
                <a:lnTo>
                  <a:pt x="771004" y="1562430"/>
                </a:lnTo>
                <a:lnTo>
                  <a:pt x="771004" y="1708696"/>
                </a:lnTo>
                <a:lnTo>
                  <a:pt x="733717" y="1855101"/>
                </a:lnTo>
                <a:lnTo>
                  <a:pt x="733717" y="1990331"/>
                </a:lnTo>
                <a:lnTo>
                  <a:pt x="756361" y="2103335"/>
                </a:lnTo>
                <a:lnTo>
                  <a:pt x="766394" y="2117255"/>
                </a:lnTo>
                <a:lnTo>
                  <a:pt x="773671" y="2305354"/>
                </a:lnTo>
                <a:lnTo>
                  <a:pt x="788314" y="2523375"/>
                </a:lnTo>
                <a:lnTo>
                  <a:pt x="788314" y="2750883"/>
                </a:lnTo>
                <a:lnTo>
                  <a:pt x="715035" y="3022943"/>
                </a:lnTo>
                <a:lnTo>
                  <a:pt x="656450" y="3217049"/>
                </a:lnTo>
                <a:lnTo>
                  <a:pt x="627151" y="3412756"/>
                </a:lnTo>
                <a:lnTo>
                  <a:pt x="633857" y="3587762"/>
                </a:lnTo>
                <a:lnTo>
                  <a:pt x="633857" y="3652990"/>
                </a:lnTo>
                <a:lnTo>
                  <a:pt x="604570" y="3716642"/>
                </a:lnTo>
                <a:lnTo>
                  <a:pt x="598830" y="3772319"/>
                </a:lnTo>
                <a:lnTo>
                  <a:pt x="597852" y="3781869"/>
                </a:lnTo>
                <a:lnTo>
                  <a:pt x="619163" y="3815283"/>
                </a:lnTo>
                <a:lnTo>
                  <a:pt x="677748" y="3793007"/>
                </a:lnTo>
                <a:lnTo>
                  <a:pt x="788314" y="3772319"/>
                </a:lnTo>
                <a:lnTo>
                  <a:pt x="920153" y="3815283"/>
                </a:lnTo>
                <a:lnTo>
                  <a:pt x="1009370" y="3891648"/>
                </a:lnTo>
                <a:lnTo>
                  <a:pt x="1049375" y="3930751"/>
                </a:lnTo>
                <a:lnTo>
                  <a:pt x="1099070" y="3930751"/>
                </a:lnTo>
                <a:lnTo>
                  <a:pt x="1163840" y="3793007"/>
                </a:lnTo>
                <a:lnTo>
                  <a:pt x="1155852" y="3772319"/>
                </a:lnTo>
                <a:lnTo>
                  <a:pt x="1024026" y="3707092"/>
                </a:lnTo>
                <a:lnTo>
                  <a:pt x="869556" y="3673678"/>
                </a:lnTo>
                <a:lnTo>
                  <a:pt x="759028" y="3662540"/>
                </a:lnTo>
                <a:lnTo>
                  <a:pt x="692454" y="3662540"/>
                </a:lnTo>
                <a:lnTo>
                  <a:pt x="677748" y="3597313"/>
                </a:lnTo>
                <a:lnTo>
                  <a:pt x="700443" y="3412756"/>
                </a:lnTo>
                <a:lnTo>
                  <a:pt x="751039" y="3217049"/>
                </a:lnTo>
                <a:lnTo>
                  <a:pt x="832269" y="2967266"/>
                </a:lnTo>
                <a:lnTo>
                  <a:pt x="898842" y="2750883"/>
                </a:lnTo>
                <a:lnTo>
                  <a:pt x="928141" y="2555240"/>
                </a:lnTo>
                <a:lnTo>
                  <a:pt x="934796" y="2337219"/>
                </a:lnTo>
                <a:lnTo>
                  <a:pt x="934796" y="2205367"/>
                </a:lnTo>
                <a:lnTo>
                  <a:pt x="956106" y="2200351"/>
                </a:lnTo>
                <a:lnTo>
                  <a:pt x="1040003" y="2173300"/>
                </a:lnTo>
                <a:lnTo>
                  <a:pt x="1078572" y="2125154"/>
                </a:lnTo>
                <a:lnTo>
                  <a:pt x="1114577" y="2165426"/>
                </a:lnTo>
                <a:lnTo>
                  <a:pt x="1203794" y="2314879"/>
                </a:lnTo>
                <a:lnTo>
                  <a:pt x="1238415" y="2434234"/>
                </a:lnTo>
                <a:lnTo>
                  <a:pt x="1247736" y="2642730"/>
                </a:lnTo>
                <a:lnTo>
                  <a:pt x="1238415" y="2792234"/>
                </a:lnTo>
                <a:lnTo>
                  <a:pt x="1185151" y="2991116"/>
                </a:lnTo>
                <a:lnTo>
                  <a:pt x="1105255" y="3189998"/>
                </a:lnTo>
                <a:lnTo>
                  <a:pt x="1061313" y="3379330"/>
                </a:lnTo>
                <a:lnTo>
                  <a:pt x="1061313" y="3438194"/>
                </a:lnTo>
                <a:lnTo>
                  <a:pt x="1078623" y="3477984"/>
                </a:lnTo>
                <a:lnTo>
                  <a:pt x="1122565" y="3468433"/>
                </a:lnTo>
                <a:lnTo>
                  <a:pt x="1354264" y="3468433"/>
                </a:lnTo>
                <a:lnTo>
                  <a:pt x="1452816" y="3517760"/>
                </a:lnTo>
                <a:lnTo>
                  <a:pt x="1479448" y="3528898"/>
                </a:lnTo>
                <a:lnTo>
                  <a:pt x="1595297" y="3487521"/>
                </a:lnTo>
                <a:lnTo>
                  <a:pt x="1595297" y="3458883"/>
                </a:lnTo>
                <a:lnTo>
                  <a:pt x="1568665" y="3419119"/>
                </a:lnTo>
                <a:lnTo>
                  <a:pt x="1426171" y="3388880"/>
                </a:lnTo>
                <a:lnTo>
                  <a:pt x="1211783" y="3398431"/>
                </a:lnTo>
                <a:lnTo>
                  <a:pt x="1177163" y="3379330"/>
                </a:lnTo>
                <a:lnTo>
                  <a:pt x="1167841" y="3309328"/>
                </a:lnTo>
                <a:lnTo>
                  <a:pt x="1194473" y="3159772"/>
                </a:lnTo>
                <a:lnTo>
                  <a:pt x="1257058" y="3010217"/>
                </a:lnTo>
                <a:lnTo>
                  <a:pt x="1319644" y="2762021"/>
                </a:lnTo>
                <a:lnTo>
                  <a:pt x="1336954" y="2532888"/>
                </a:lnTo>
                <a:lnTo>
                  <a:pt x="1327632" y="2364270"/>
                </a:lnTo>
                <a:lnTo>
                  <a:pt x="1301000" y="2205177"/>
                </a:lnTo>
                <a:lnTo>
                  <a:pt x="1194473" y="2025370"/>
                </a:lnTo>
                <a:lnTo>
                  <a:pt x="1132827" y="1933905"/>
                </a:lnTo>
                <a:lnTo>
                  <a:pt x="1135875" y="1918716"/>
                </a:lnTo>
                <a:lnTo>
                  <a:pt x="1158519" y="1767611"/>
                </a:lnTo>
                <a:lnTo>
                  <a:pt x="1139875" y="1551254"/>
                </a:lnTo>
                <a:lnTo>
                  <a:pt x="1095933" y="1366634"/>
                </a:lnTo>
                <a:lnTo>
                  <a:pt x="1037336" y="1177315"/>
                </a:lnTo>
                <a:lnTo>
                  <a:pt x="970305" y="1007160"/>
                </a:lnTo>
                <a:lnTo>
                  <a:pt x="1024026" y="1007160"/>
                </a:lnTo>
                <a:lnTo>
                  <a:pt x="1199794" y="1038910"/>
                </a:lnTo>
                <a:lnTo>
                  <a:pt x="1331633" y="1104176"/>
                </a:lnTo>
                <a:lnTo>
                  <a:pt x="1448816" y="1223530"/>
                </a:lnTo>
                <a:lnTo>
                  <a:pt x="1523288" y="1353934"/>
                </a:lnTo>
                <a:lnTo>
                  <a:pt x="1565998" y="1428724"/>
                </a:lnTo>
                <a:lnTo>
                  <a:pt x="1565998" y="1493989"/>
                </a:lnTo>
                <a:lnTo>
                  <a:pt x="1555369" y="1548079"/>
                </a:lnTo>
                <a:lnTo>
                  <a:pt x="1530045" y="1676958"/>
                </a:lnTo>
                <a:lnTo>
                  <a:pt x="1544688" y="1699171"/>
                </a:lnTo>
                <a:lnTo>
                  <a:pt x="1595297" y="1559255"/>
                </a:lnTo>
                <a:lnTo>
                  <a:pt x="1617929" y="1548079"/>
                </a:lnTo>
                <a:lnTo>
                  <a:pt x="1683181" y="1699171"/>
                </a:lnTo>
                <a:lnTo>
                  <a:pt x="1705825" y="1699171"/>
                </a:lnTo>
                <a:lnTo>
                  <a:pt x="1661883" y="1514678"/>
                </a:lnTo>
                <a:lnTo>
                  <a:pt x="1668538" y="1493989"/>
                </a:lnTo>
                <a:lnTo>
                  <a:pt x="1793709" y="1525727"/>
                </a:lnTo>
                <a:lnTo>
                  <a:pt x="1795792" y="1517446"/>
                </a:lnTo>
                <a:lnTo>
                  <a:pt x="1795792" y="1491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4276" y="332231"/>
            <a:ext cx="7832090" cy="45720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  <a:tabLst>
                <a:tab pos="3657600" algn="l"/>
              </a:tabLst>
            </a:pPr>
            <a:r>
              <a:rPr sz="2400" b="1" spc="-20" dirty="0">
                <a:latin typeface="Arial"/>
                <a:cs typeface="Arial"/>
              </a:rPr>
              <a:t>Симптомы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отсутствия	</a:t>
            </a:r>
            <a:r>
              <a:rPr sz="2400" b="1" spc="-15" dirty="0">
                <a:latin typeface="Arial"/>
                <a:cs typeface="Arial"/>
              </a:rPr>
              <a:t>управления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приоритетами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2133600"/>
            <a:ext cx="8568055" cy="3888104"/>
          </a:xfrm>
          <a:custGeom>
            <a:avLst/>
            <a:gdLst/>
            <a:ahLst/>
            <a:cxnLst/>
            <a:rect l="l" t="t" r="r" b="b"/>
            <a:pathLst>
              <a:path w="8568055" h="3888104">
                <a:moveTo>
                  <a:pt x="5760339" y="0"/>
                </a:moveTo>
                <a:lnTo>
                  <a:pt x="4283964" y="1043939"/>
                </a:lnTo>
                <a:lnTo>
                  <a:pt x="3312922" y="413130"/>
                </a:lnTo>
                <a:lnTo>
                  <a:pt x="2900426" y="1137539"/>
                </a:lnTo>
                <a:lnTo>
                  <a:pt x="146761" y="413130"/>
                </a:lnTo>
                <a:lnTo>
                  <a:pt x="1835404" y="1370964"/>
                </a:lnTo>
                <a:lnTo>
                  <a:pt x="0" y="1550543"/>
                </a:lnTo>
                <a:lnTo>
                  <a:pt x="1476375" y="2119376"/>
                </a:lnTo>
                <a:lnTo>
                  <a:pt x="53543" y="2625471"/>
                </a:lnTo>
                <a:lnTo>
                  <a:pt x="2247900" y="2508504"/>
                </a:lnTo>
                <a:lnTo>
                  <a:pt x="1888870" y="3170809"/>
                </a:lnTo>
                <a:lnTo>
                  <a:pt x="3060318" y="2812669"/>
                </a:lnTo>
                <a:lnTo>
                  <a:pt x="3365627" y="3887724"/>
                </a:lnTo>
                <a:lnTo>
                  <a:pt x="4177665" y="2688082"/>
                </a:lnTo>
                <a:lnTo>
                  <a:pt x="5254625" y="3552405"/>
                </a:lnTo>
                <a:lnTo>
                  <a:pt x="5561203" y="2602103"/>
                </a:lnTo>
                <a:lnTo>
                  <a:pt x="7197471" y="3256915"/>
                </a:lnTo>
                <a:lnTo>
                  <a:pt x="6678676" y="2329434"/>
                </a:lnTo>
                <a:lnTo>
                  <a:pt x="8567928" y="2392045"/>
                </a:lnTo>
                <a:lnTo>
                  <a:pt x="6984111" y="1885314"/>
                </a:lnTo>
                <a:lnTo>
                  <a:pt x="8368411" y="1464564"/>
                </a:lnTo>
                <a:lnTo>
                  <a:pt x="6625082" y="1316609"/>
                </a:lnTo>
                <a:lnTo>
                  <a:pt x="7290689" y="802259"/>
                </a:lnTo>
                <a:lnTo>
                  <a:pt x="5614797" y="958469"/>
                </a:lnTo>
                <a:lnTo>
                  <a:pt x="576033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7442" y="451865"/>
            <a:ext cx="4902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Microsoft Sans Serif"/>
                <a:cs typeface="Microsoft Sans Serif"/>
              </a:rPr>
              <a:t>Разрешение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конфликтов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проектов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11605" y="1798396"/>
            <a:ext cx="467106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Arial"/>
                <a:cs typeface="Arial"/>
              </a:rPr>
              <a:t>Главный </a:t>
            </a:r>
            <a:r>
              <a:rPr sz="2400" b="1" dirty="0">
                <a:latin typeface="Arial"/>
                <a:cs typeface="Arial"/>
              </a:rPr>
              <a:t>принцип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разрешения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20" dirty="0">
                <a:latin typeface="Arial"/>
                <a:cs typeface="Arial"/>
              </a:rPr>
              <a:t>конфликтов</a:t>
            </a:r>
            <a:r>
              <a:rPr sz="2400" b="1" spc="-10" dirty="0">
                <a:latin typeface="Arial"/>
                <a:cs typeface="Arial"/>
              </a:rPr>
              <a:t> проектов: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2344" y="3599815"/>
            <a:ext cx="4878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5215" algn="l"/>
                <a:tab pos="1416050" algn="l"/>
                <a:tab pos="2016760" algn="l"/>
                <a:tab pos="3376295" algn="l"/>
              </a:tabLst>
            </a:pPr>
            <a:r>
              <a:rPr sz="2000" b="1" dirty="0">
                <a:latin typeface="Arial"/>
                <a:cs typeface="Arial"/>
              </a:rPr>
              <a:t>Проект	–	</a:t>
            </a:r>
            <a:r>
              <a:rPr sz="2000" b="1" spc="-30" dirty="0">
                <a:latin typeface="Arial"/>
                <a:cs typeface="Arial"/>
              </a:rPr>
              <a:t>э</a:t>
            </a:r>
            <a:r>
              <a:rPr sz="2000" b="1" spc="-50" dirty="0">
                <a:latin typeface="Arial"/>
                <a:cs typeface="Arial"/>
              </a:rPr>
              <a:t>т</a:t>
            </a:r>
            <a:r>
              <a:rPr sz="2000" b="1" dirty="0">
                <a:latin typeface="Arial"/>
                <a:cs typeface="Arial"/>
              </a:rPr>
              <a:t>о	</a:t>
            </a:r>
            <a:r>
              <a:rPr sz="2000" b="1" spc="-5" dirty="0">
                <a:latin typeface="Arial"/>
                <a:cs typeface="Arial"/>
              </a:rPr>
              <a:t>сре</a:t>
            </a:r>
            <a:r>
              <a:rPr sz="2000" b="1" spc="-25" dirty="0">
                <a:latin typeface="Arial"/>
                <a:cs typeface="Arial"/>
              </a:rPr>
              <a:t>д</a:t>
            </a:r>
            <a:r>
              <a:rPr sz="2000" b="1" spc="10" dirty="0">
                <a:latin typeface="Arial"/>
                <a:cs typeface="Arial"/>
              </a:rPr>
              <a:t>с</a:t>
            </a:r>
            <a:r>
              <a:rPr sz="2000" b="1" spc="-35" dirty="0">
                <a:latin typeface="Arial"/>
                <a:cs typeface="Arial"/>
              </a:rPr>
              <a:t>т</a:t>
            </a:r>
            <a:r>
              <a:rPr sz="2000" b="1" spc="-20" dirty="0">
                <a:latin typeface="Arial"/>
                <a:cs typeface="Arial"/>
              </a:rPr>
              <a:t>в</a:t>
            </a:r>
            <a:r>
              <a:rPr sz="2000" b="1" dirty="0">
                <a:latin typeface="Arial"/>
                <a:cs typeface="Arial"/>
              </a:rPr>
              <a:t>о	реали</a:t>
            </a:r>
            <a:r>
              <a:rPr sz="2000" b="1" spc="-25" dirty="0">
                <a:latin typeface="Arial"/>
                <a:cs typeface="Arial"/>
              </a:rPr>
              <a:t>з</a:t>
            </a:r>
            <a:r>
              <a:rPr sz="2000" b="1" spc="-15" dirty="0">
                <a:latin typeface="Arial"/>
                <a:cs typeface="Arial"/>
              </a:rPr>
              <a:t>а</a:t>
            </a:r>
            <a:r>
              <a:rPr sz="2000" b="1" spc="-10" dirty="0">
                <a:latin typeface="Arial"/>
                <a:cs typeface="Arial"/>
              </a:rPr>
              <a:t>ци</a:t>
            </a:r>
            <a:r>
              <a:rPr sz="2000" b="1" dirty="0">
                <a:latin typeface="Arial"/>
                <a:cs typeface="Arial"/>
              </a:rPr>
              <a:t>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24625" y="3599815"/>
            <a:ext cx="7778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плана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82344" y="3904310"/>
            <a:ext cx="581977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16175" algn="l"/>
                <a:tab pos="3926840" algn="l"/>
                <a:tab pos="5499735" algn="l"/>
              </a:tabLst>
            </a:pPr>
            <a:r>
              <a:rPr sz="2000" b="1" spc="5" dirty="0">
                <a:latin typeface="Arial"/>
                <a:cs typeface="Arial"/>
              </a:rPr>
              <a:t>с</a:t>
            </a:r>
            <a:r>
              <a:rPr sz="2000" b="1" spc="-40" dirty="0">
                <a:latin typeface="Arial"/>
                <a:cs typeface="Arial"/>
              </a:rPr>
              <a:t>т</a:t>
            </a:r>
            <a:r>
              <a:rPr sz="2000" b="1" dirty="0">
                <a:latin typeface="Arial"/>
                <a:cs typeface="Arial"/>
              </a:rPr>
              <a:t>р</a:t>
            </a:r>
            <a:r>
              <a:rPr sz="2000" b="1" spc="5" dirty="0">
                <a:latin typeface="Arial"/>
                <a:cs typeface="Arial"/>
              </a:rPr>
              <a:t>а</a:t>
            </a:r>
            <a:r>
              <a:rPr sz="2000" b="1" spc="-25" dirty="0">
                <a:latin typeface="Arial"/>
                <a:cs typeface="Arial"/>
              </a:rPr>
              <a:t>т</a:t>
            </a:r>
            <a:r>
              <a:rPr sz="2000" b="1" spc="-5" dirty="0">
                <a:latin typeface="Arial"/>
                <a:cs typeface="Arial"/>
              </a:rPr>
              <a:t>егич</a:t>
            </a:r>
            <a:r>
              <a:rPr sz="2000" b="1" spc="-25" dirty="0">
                <a:latin typeface="Arial"/>
                <a:cs typeface="Arial"/>
              </a:rPr>
              <a:t>е</a:t>
            </a:r>
            <a:r>
              <a:rPr sz="2000" b="1" spc="-15" dirty="0">
                <a:latin typeface="Arial"/>
                <a:cs typeface="Arial"/>
              </a:rPr>
              <a:t>с</a:t>
            </a:r>
            <a:r>
              <a:rPr sz="2000" b="1" spc="-25" dirty="0">
                <a:latin typeface="Arial"/>
                <a:cs typeface="Arial"/>
              </a:rPr>
              <a:t>к</a:t>
            </a:r>
            <a:r>
              <a:rPr sz="2000" b="1" dirty="0">
                <a:latin typeface="Arial"/>
                <a:cs typeface="Arial"/>
              </a:rPr>
              <a:t>о</a:t>
            </a:r>
            <a:r>
              <a:rPr sz="2000" b="1" spc="-25" dirty="0">
                <a:latin typeface="Arial"/>
                <a:cs typeface="Arial"/>
              </a:rPr>
              <a:t>г</a:t>
            </a:r>
            <a:r>
              <a:rPr sz="2000" b="1" dirty="0">
                <a:latin typeface="Arial"/>
                <a:cs typeface="Arial"/>
              </a:rPr>
              <a:t>о	</a:t>
            </a:r>
            <a:r>
              <a:rPr sz="2000" b="1" spc="-15" dirty="0">
                <a:latin typeface="Arial"/>
                <a:cs typeface="Arial"/>
              </a:rPr>
              <a:t>р</a:t>
            </a:r>
            <a:r>
              <a:rPr sz="2000" b="1" spc="20" dirty="0">
                <a:latin typeface="Arial"/>
                <a:cs typeface="Arial"/>
              </a:rPr>
              <a:t>а</a:t>
            </a:r>
            <a:r>
              <a:rPr sz="2000" b="1" spc="-5" dirty="0">
                <a:latin typeface="Arial"/>
                <a:cs typeface="Arial"/>
              </a:rPr>
              <a:t>з</a:t>
            </a:r>
            <a:r>
              <a:rPr sz="2000" b="1" spc="-15" dirty="0">
                <a:latin typeface="Arial"/>
                <a:cs typeface="Arial"/>
              </a:rPr>
              <a:t>в</a:t>
            </a:r>
            <a:r>
              <a:rPr sz="2000" b="1" dirty="0">
                <a:latin typeface="Arial"/>
                <a:cs typeface="Arial"/>
              </a:rPr>
              <a:t>и</a:t>
            </a:r>
            <a:r>
              <a:rPr sz="2000" b="1" spc="-35" dirty="0">
                <a:latin typeface="Arial"/>
                <a:cs typeface="Arial"/>
              </a:rPr>
              <a:t>т</a:t>
            </a:r>
            <a:r>
              <a:rPr sz="2000" b="1" dirty="0">
                <a:latin typeface="Arial"/>
                <a:cs typeface="Arial"/>
              </a:rPr>
              <a:t>ия	</a:t>
            </a:r>
            <a:r>
              <a:rPr sz="2000" b="1" spc="-25" dirty="0">
                <a:latin typeface="Arial"/>
                <a:cs typeface="Arial"/>
              </a:rPr>
              <a:t>к</a:t>
            </a:r>
            <a:r>
              <a:rPr sz="2000" b="1" spc="-40" dirty="0">
                <a:latin typeface="Arial"/>
                <a:cs typeface="Arial"/>
              </a:rPr>
              <a:t>о</a:t>
            </a:r>
            <a:r>
              <a:rPr sz="2000" b="1" dirty="0">
                <a:latin typeface="Arial"/>
                <a:cs typeface="Arial"/>
              </a:rPr>
              <a:t>м</a:t>
            </a:r>
            <a:r>
              <a:rPr sz="2000" b="1" spc="-10" dirty="0">
                <a:latin typeface="Arial"/>
                <a:cs typeface="Arial"/>
              </a:rPr>
              <a:t>п</a:t>
            </a:r>
            <a:r>
              <a:rPr sz="2000" b="1" spc="-5" dirty="0">
                <a:latin typeface="Arial"/>
                <a:cs typeface="Arial"/>
              </a:rPr>
              <a:t>ан</a:t>
            </a:r>
            <a:r>
              <a:rPr sz="2000" b="1" spc="-15" dirty="0">
                <a:latin typeface="Arial"/>
                <a:cs typeface="Arial"/>
              </a:rPr>
              <a:t>и</a:t>
            </a:r>
            <a:r>
              <a:rPr sz="2000" b="1" dirty="0">
                <a:latin typeface="Arial"/>
                <a:cs typeface="Arial"/>
              </a:rPr>
              <a:t>и	</a:t>
            </a:r>
            <a:r>
              <a:rPr sz="2000" b="1" spc="-15" dirty="0">
                <a:latin typeface="Arial"/>
                <a:cs typeface="Arial"/>
              </a:rPr>
              <a:t>по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5" dirty="0">
                <a:latin typeface="Arial"/>
                <a:cs typeface="Arial"/>
              </a:rPr>
              <a:t>осуществлению</a:t>
            </a:r>
            <a:r>
              <a:rPr sz="2000" b="1" dirty="0">
                <a:latin typeface="Arial"/>
                <a:cs typeface="Arial"/>
              </a:rPr>
              <a:t> ее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миссии.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37337" y="1951823"/>
            <a:ext cx="85090" cy="133985"/>
          </a:xfrm>
          <a:custGeom>
            <a:avLst/>
            <a:gdLst/>
            <a:ahLst/>
            <a:cxnLst/>
            <a:rect l="l" t="t" r="r" b="b"/>
            <a:pathLst>
              <a:path w="85090" h="133985">
                <a:moveTo>
                  <a:pt x="35304" y="0"/>
                </a:moveTo>
                <a:lnTo>
                  <a:pt x="75912" y="12702"/>
                </a:lnTo>
                <a:lnTo>
                  <a:pt x="84728" y="49284"/>
                </a:lnTo>
                <a:lnTo>
                  <a:pt x="0" y="133754"/>
                </a:lnTo>
                <a:lnTo>
                  <a:pt x="12355" y="25404"/>
                </a:lnTo>
                <a:lnTo>
                  <a:pt x="353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77834" y="1916765"/>
            <a:ext cx="72390" cy="161290"/>
          </a:xfrm>
          <a:custGeom>
            <a:avLst/>
            <a:gdLst/>
            <a:ahLst/>
            <a:cxnLst/>
            <a:rect l="l" t="t" r="r" b="b"/>
            <a:pathLst>
              <a:path w="72390" h="161289">
                <a:moveTo>
                  <a:pt x="33541" y="0"/>
                </a:moveTo>
                <a:lnTo>
                  <a:pt x="72386" y="41409"/>
                </a:lnTo>
                <a:lnTo>
                  <a:pt x="61793" y="160809"/>
                </a:lnTo>
                <a:lnTo>
                  <a:pt x="5303" y="49411"/>
                </a:lnTo>
                <a:lnTo>
                  <a:pt x="0" y="17529"/>
                </a:lnTo>
                <a:lnTo>
                  <a:pt x="335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384039" y="2040993"/>
            <a:ext cx="1437005" cy="3810000"/>
            <a:chOff x="7384039" y="2040993"/>
            <a:chExt cx="1437005" cy="3810000"/>
          </a:xfrm>
        </p:grpSpPr>
        <p:sp>
          <p:nvSpPr>
            <p:cNvPr id="11" name="object 11"/>
            <p:cNvSpPr/>
            <p:nvPr/>
          </p:nvSpPr>
          <p:spPr>
            <a:xfrm>
              <a:off x="8069018" y="2185798"/>
              <a:ext cx="263525" cy="422275"/>
            </a:xfrm>
            <a:custGeom>
              <a:avLst/>
              <a:gdLst/>
              <a:ahLst/>
              <a:cxnLst/>
              <a:rect l="l" t="t" r="r" b="b"/>
              <a:pathLst>
                <a:path w="263525" h="422275">
                  <a:moveTo>
                    <a:pt x="139455" y="0"/>
                  </a:moveTo>
                  <a:lnTo>
                    <a:pt x="183590" y="11177"/>
                  </a:lnTo>
                  <a:lnTo>
                    <a:pt x="233013" y="47760"/>
                  </a:lnTo>
                  <a:lnTo>
                    <a:pt x="259489" y="103395"/>
                  </a:lnTo>
                  <a:lnTo>
                    <a:pt x="263029" y="147980"/>
                  </a:lnTo>
                  <a:lnTo>
                    <a:pt x="224184" y="216445"/>
                  </a:lnTo>
                  <a:lnTo>
                    <a:pt x="192405" y="261030"/>
                  </a:lnTo>
                  <a:lnTo>
                    <a:pt x="174760" y="313490"/>
                  </a:lnTo>
                  <a:lnTo>
                    <a:pt x="178286" y="381955"/>
                  </a:lnTo>
                  <a:lnTo>
                    <a:pt x="134152" y="421712"/>
                  </a:lnTo>
                  <a:lnTo>
                    <a:pt x="111203" y="393132"/>
                  </a:lnTo>
                  <a:lnTo>
                    <a:pt x="90017" y="353375"/>
                  </a:lnTo>
                  <a:lnTo>
                    <a:pt x="93558" y="313490"/>
                  </a:lnTo>
                  <a:lnTo>
                    <a:pt x="84728" y="264205"/>
                  </a:lnTo>
                  <a:lnTo>
                    <a:pt x="40594" y="195740"/>
                  </a:lnTo>
                  <a:lnTo>
                    <a:pt x="8815" y="152807"/>
                  </a:lnTo>
                  <a:lnTo>
                    <a:pt x="0" y="103395"/>
                  </a:lnTo>
                  <a:lnTo>
                    <a:pt x="22948" y="55635"/>
                  </a:lnTo>
                  <a:lnTo>
                    <a:pt x="63542" y="23880"/>
                  </a:lnTo>
                  <a:lnTo>
                    <a:pt x="93558" y="8002"/>
                  </a:lnTo>
                  <a:lnTo>
                    <a:pt x="13945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84034" y="2041003"/>
              <a:ext cx="1437005" cy="3810000"/>
            </a:xfrm>
            <a:custGeom>
              <a:avLst/>
              <a:gdLst/>
              <a:ahLst/>
              <a:cxnLst/>
              <a:rect l="l" t="t" r="r" b="b"/>
              <a:pathLst>
                <a:path w="1437004" h="3810000">
                  <a:moveTo>
                    <a:pt x="617893" y="100215"/>
                  </a:moveTo>
                  <a:lnTo>
                    <a:pt x="489026" y="0"/>
                  </a:lnTo>
                  <a:lnTo>
                    <a:pt x="444893" y="19050"/>
                  </a:lnTo>
                  <a:lnTo>
                    <a:pt x="448424" y="52451"/>
                  </a:lnTo>
                  <a:lnTo>
                    <a:pt x="471373" y="68338"/>
                  </a:lnTo>
                  <a:lnTo>
                    <a:pt x="617893" y="100215"/>
                  </a:lnTo>
                  <a:close/>
                </a:path>
                <a:path w="1437004" h="3810000">
                  <a:moveTo>
                    <a:pt x="955192" y="294182"/>
                  </a:moveTo>
                  <a:lnTo>
                    <a:pt x="951433" y="246672"/>
                  </a:lnTo>
                  <a:lnTo>
                    <a:pt x="940816" y="224370"/>
                  </a:lnTo>
                  <a:lnTo>
                    <a:pt x="940816" y="291452"/>
                  </a:lnTo>
                  <a:lnTo>
                    <a:pt x="939774" y="293293"/>
                  </a:lnTo>
                  <a:lnTo>
                    <a:pt x="903160" y="357809"/>
                  </a:lnTo>
                  <a:lnTo>
                    <a:pt x="902906" y="358254"/>
                  </a:lnTo>
                  <a:lnTo>
                    <a:pt x="870927" y="403161"/>
                  </a:lnTo>
                  <a:lnTo>
                    <a:pt x="869429" y="407606"/>
                  </a:lnTo>
                  <a:lnTo>
                    <a:pt x="868870" y="409257"/>
                  </a:lnTo>
                  <a:lnTo>
                    <a:pt x="852627" y="457530"/>
                  </a:lnTo>
                  <a:lnTo>
                    <a:pt x="852652" y="458038"/>
                  </a:lnTo>
                  <a:lnTo>
                    <a:pt x="852766" y="460197"/>
                  </a:lnTo>
                  <a:lnTo>
                    <a:pt x="855967" y="522312"/>
                  </a:lnTo>
                  <a:lnTo>
                    <a:pt x="856068" y="524294"/>
                  </a:lnTo>
                  <a:lnTo>
                    <a:pt x="852919" y="527138"/>
                  </a:lnTo>
                  <a:lnTo>
                    <a:pt x="820000" y="556780"/>
                  </a:lnTo>
                  <a:lnTo>
                    <a:pt x="802627" y="535139"/>
                  </a:lnTo>
                  <a:lnTo>
                    <a:pt x="802424" y="534898"/>
                  </a:lnTo>
                  <a:lnTo>
                    <a:pt x="782205" y="496938"/>
                  </a:lnTo>
                  <a:lnTo>
                    <a:pt x="785545" y="459143"/>
                  </a:lnTo>
                  <a:lnTo>
                    <a:pt x="785558" y="457530"/>
                  </a:lnTo>
                  <a:lnTo>
                    <a:pt x="776465" y="406844"/>
                  </a:lnTo>
                  <a:lnTo>
                    <a:pt x="731570" y="337235"/>
                  </a:lnTo>
                  <a:lnTo>
                    <a:pt x="700532" y="295211"/>
                  </a:lnTo>
                  <a:lnTo>
                    <a:pt x="692277" y="249021"/>
                  </a:lnTo>
                  <a:lnTo>
                    <a:pt x="713752" y="204330"/>
                  </a:lnTo>
                  <a:lnTo>
                    <a:pt x="752868" y="173736"/>
                  </a:lnTo>
                  <a:lnTo>
                    <a:pt x="781075" y="158813"/>
                  </a:lnTo>
                  <a:lnTo>
                    <a:pt x="824141" y="151307"/>
                  </a:lnTo>
                  <a:lnTo>
                    <a:pt x="861644" y="160807"/>
                  </a:lnTo>
                  <a:lnTo>
                    <a:pt x="865339" y="161734"/>
                  </a:lnTo>
                  <a:lnTo>
                    <a:pt x="865797" y="162077"/>
                  </a:lnTo>
                  <a:lnTo>
                    <a:pt x="910259" y="195097"/>
                  </a:lnTo>
                  <a:lnTo>
                    <a:pt x="912190" y="196532"/>
                  </a:lnTo>
                  <a:lnTo>
                    <a:pt x="912647" y="197510"/>
                  </a:lnTo>
                  <a:lnTo>
                    <a:pt x="937006" y="248704"/>
                  </a:lnTo>
                  <a:lnTo>
                    <a:pt x="937514" y="249758"/>
                  </a:lnTo>
                  <a:lnTo>
                    <a:pt x="937590" y="250736"/>
                  </a:lnTo>
                  <a:lnTo>
                    <a:pt x="940689" y="289864"/>
                  </a:lnTo>
                  <a:lnTo>
                    <a:pt x="940816" y="291452"/>
                  </a:lnTo>
                  <a:lnTo>
                    <a:pt x="940816" y="224370"/>
                  </a:lnTo>
                  <a:lnTo>
                    <a:pt x="923798" y="188620"/>
                  </a:lnTo>
                  <a:lnTo>
                    <a:pt x="871893" y="150139"/>
                  </a:lnTo>
                  <a:lnTo>
                    <a:pt x="824725" y="138188"/>
                  </a:lnTo>
                  <a:lnTo>
                    <a:pt x="775995" y="146710"/>
                  </a:lnTo>
                  <a:lnTo>
                    <a:pt x="768096" y="150901"/>
                  </a:lnTo>
                  <a:lnTo>
                    <a:pt x="754202" y="158267"/>
                  </a:lnTo>
                  <a:lnTo>
                    <a:pt x="752767" y="159029"/>
                  </a:lnTo>
                  <a:lnTo>
                    <a:pt x="744385" y="163474"/>
                  </a:lnTo>
                  <a:lnTo>
                    <a:pt x="731583" y="173507"/>
                  </a:lnTo>
                  <a:lnTo>
                    <a:pt x="730770" y="174142"/>
                  </a:lnTo>
                  <a:lnTo>
                    <a:pt x="702068" y="196621"/>
                  </a:lnTo>
                  <a:lnTo>
                    <a:pt x="699020" y="202971"/>
                  </a:lnTo>
                  <a:lnTo>
                    <a:pt x="697928" y="205257"/>
                  </a:lnTo>
                  <a:lnTo>
                    <a:pt x="677799" y="247180"/>
                  </a:lnTo>
                  <a:lnTo>
                    <a:pt x="677900" y="248704"/>
                  </a:lnTo>
                  <a:lnTo>
                    <a:pt x="678268" y="250736"/>
                  </a:lnTo>
                  <a:lnTo>
                    <a:pt x="686015" y="294055"/>
                  </a:lnTo>
                  <a:lnTo>
                    <a:pt x="686460" y="296595"/>
                  </a:lnTo>
                  <a:lnTo>
                    <a:pt x="687082" y="300024"/>
                  </a:lnTo>
                  <a:lnTo>
                    <a:pt x="719416" y="343712"/>
                  </a:lnTo>
                  <a:lnTo>
                    <a:pt x="719709" y="344093"/>
                  </a:lnTo>
                  <a:lnTo>
                    <a:pt x="762203" y="410019"/>
                  </a:lnTo>
                  <a:lnTo>
                    <a:pt x="762939" y="411162"/>
                  </a:lnTo>
                  <a:lnTo>
                    <a:pt x="763130" y="412178"/>
                  </a:lnTo>
                  <a:lnTo>
                    <a:pt x="771296" y="457784"/>
                  </a:lnTo>
                  <a:lnTo>
                    <a:pt x="771436" y="458533"/>
                  </a:lnTo>
                  <a:lnTo>
                    <a:pt x="771499" y="457784"/>
                  </a:lnTo>
                  <a:lnTo>
                    <a:pt x="771537" y="459143"/>
                  </a:lnTo>
                  <a:lnTo>
                    <a:pt x="771563" y="459308"/>
                  </a:lnTo>
                  <a:lnTo>
                    <a:pt x="771436" y="458533"/>
                  </a:lnTo>
                  <a:lnTo>
                    <a:pt x="771359" y="459308"/>
                  </a:lnTo>
                  <a:lnTo>
                    <a:pt x="768159" y="495376"/>
                  </a:lnTo>
                  <a:lnTo>
                    <a:pt x="767867" y="498678"/>
                  </a:lnTo>
                  <a:lnTo>
                    <a:pt x="767816" y="499313"/>
                  </a:lnTo>
                  <a:lnTo>
                    <a:pt x="786371" y="534250"/>
                  </a:lnTo>
                  <a:lnTo>
                    <a:pt x="790092" y="541235"/>
                  </a:lnTo>
                  <a:lnTo>
                    <a:pt x="807389" y="562825"/>
                  </a:lnTo>
                  <a:lnTo>
                    <a:pt x="818273" y="576414"/>
                  </a:lnTo>
                  <a:lnTo>
                    <a:pt x="870458" y="529297"/>
                  </a:lnTo>
                  <a:lnTo>
                    <a:pt x="866851" y="459143"/>
                  </a:lnTo>
                  <a:lnTo>
                    <a:pt x="866787" y="459308"/>
                  </a:lnTo>
                  <a:lnTo>
                    <a:pt x="866787" y="458038"/>
                  </a:lnTo>
                  <a:lnTo>
                    <a:pt x="866851" y="459143"/>
                  </a:lnTo>
                  <a:lnTo>
                    <a:pt x="883818" y="408559"/>
                  </a:lnTo>
                  <a:lnTo>
                    <a:pt x="915301" y="364426"/>
                  </a:lnTo>
                  <a:lnTo>
                    <a:pt x="955192" y="294182"/>
                  </a:lnTo>
                  <a:close/>
                </a:path>
                <a:path w="1437004" h="3810000">
                  <a:moveTo>
                    <a:pt x="1177480" y="931062"/>
                  </a:moveTo>
                  <a:lnTo>
                    <a:pt x="1159840" y="834021"/>
                  </a:lnTo>
                  <a:lnTo>
                    <a:pt x="1106868" y="762381"/>
                  </a:lnTo>
                  <a:lnTo>
                    <a:pt x="990358" y="720966"/>
                  </a:lnTo>
                  <a:lnTo>
                    <a:pt x="884453" y="720966"/>
                  </a:lnTo>
                  <a:lnTo>
                    <a:pt x="794423" y="786257"/>
                  </a:lnTo>
                  <a:lnTo>
                    <a:pt x="706145" y="907186"/>
                  </a:lnTo>
                  <a:lnTo>
                    <a:pt x="670839" y="954951"/>
                  </a:lnTo>
                  <a:lnTo>
                    <a:pt x="474903" y="849896"/>
                  </a:lnTo>
                  <a:lnTo>
                    <a:pt x="455485" y="867422"/>
                  </a:lnTo>
                  <a:lnTo>
                    <a:pt x="474903" y="907186"/>
                  </a:lnTo>
                  <a:lnTo>
                    <a:pt x="653199" y="996353"/>
                  </a:lnTo>
                  <a:lnTo>
                    <a:pt x="624941" y="1091742"/>
                  </a:lnTo>
                  <a:lnTo>
                    <a:pt x="616127" y="1204798"/>
                  </a:lnTo>
                  <a:lnTo>
                    <a:pt x="644372" y="1301838"/>
                  </a:lnTo>
                  <a:lnTo>
                    <a:pt x="688505" y="1341729"/>
                  </a:lnTo>
                  <a:lnTo>
                    <a:pt x="767943" y="1365605"/>
                  </a:lnTo>
                  <a:lnTo>
                    <a:pt x="866787" y="1349603"/>
                  </a:lnTo>
                  <a:lnTo>
                    <a:pt x="963891" y="1301838"/>
                  </a:lnTo>
                  <a:lnTo>
                    <a:pt x="1089228" y="1204798"/>
                  </a:lnTo>
                  <a:lnTo>
                    <a:pt x="1159840" y="1059992"/>
                  </a:lnTo>
                  <a:lnTo>
                    <a:pt x="1177480" y="931062"/>
                  </a:lnTo>
                  <a:close/>
                </a:path>
                <a:path w="1437004" h="3810000">
                  <a:moveTo>
                    <a:pt x="1230439" y="149631"/>
                  </a:moveTo>
                  <a:lnTo>
                    <a:pt x="1218095" y="125742"/>
                  </a:lnTo>
                  <a:lnTo>
                    <a:pt x="1181023" y="122567"/>
                  </a:lnTo>
                  <a:lnTo>
                    <a:pt x="1038021" y="203733"/>
                  </a:lnTo>
                  <a:lnTo>
                    <a:pt x="1198664" y="178206"/>
                  </a:lnTo>
                  <a:lnTo>
                    <a:pt x="1230439" y="149631"/>
                  </a:lnTo>
                  <a:close/>
                </a:path>
                <a:path w="1437004" h="3810000">
                  <a:moveTo>
                    <a:pt x="1436979" y="1881314"/>
                  </a:moveTo>
                  <a:lnTo>
                    <a:pt x="1428153" y="1833562"/>
                  </a:lnTo>
                  <a:lnTo>
                    <a:pt x="1339888" y="1696631"/>
                  </a:lnTo>
                  <a:lnTo>
                    <a:pt x="1170432" y="1527937"/>
                  </a:lnTo>
                  <a:lnTo>
                    <a:pt x="1053922" y="1446771"/>
                  </a:lnTo>
                  <a:lnTo>
                    <a:pt x="919759" y="1438770"/>
                  </a:lnTo>
                  <a:lnTo>
                    <a:pt x="895108" y="1448041"/>
                  </a:lnTo>
                  <a:lnTo>
                    <a:pt x="875626" y="1414894"/>
                  </a:lnTo>
                  <a:lnTo>
                    <a:pt x="741464" y="1399019"/>
                  </a:lnTo>
                  <a:lnTo>
                    <a:pt x="633844" y="1430909"/>
                  </a:lnTo>
                  <a:lnTo>
                    <a:pt x="633780" y="1430769"/>
                  </a:lnTo>
                  <a:lnTo>
                    <a:pt x="598474" y="1405369"/>
                  </a:lnTo>
                  <a:lnTo>
                    <a:pt x="481965" y="1325727"/>
                  </a:lnTo>
                  <a:lnTo>
                    <a:pt x="420192" y="1270088"/>
                  </a:lnTo>
                  <a:lnTo>
                    <a:pt x="286016" y="1196797"/>
                  </a:lnTo>
                  <a:lnTo>
                    <a:pt x="160680" y="1115631"/>
                  </a:lnTo>
                  <a:lnTo>
                    <a:pt x="125374" y="1059992"/>
                  </a:lnTo>
                  <a:lnTo>
                    <a:pt x="107721" y="931062"/>
                  </a:lnTo>
                  <a:lnTo>
                    <a:pt x="107721" y="770255"/>
                  </a:lnTo>
                  <a:lnTo>
                    <a:pt x="134213" y="593572"/>
                  </a:lnTo>
                  <a:lnTo>
                    <a:pt x="169506" y="504520"/>
                  </a:lnTo>
                  <a:lnTo>
                    <a:pt x="204812" y="448767"/>
                  </a:lnTo>
                  <a:lnTo>
                    <a:pt x="248945" y="417004"/>
                  </a:lnTo>
                  <a:lnTo>
                    <a:pt x="312496" y="417004"/>
                  </a:lnTo>
                  <a:lnTo>
                    <a:pt x="347802" y="391477"/>
                  </a:lnTo>
                  <a:lnTo>
                    <a:pt x="347802" y="359727"/>
                  </a:lnTo>
                  <a:lnTo>
                    <a:pt x="294843" y="359727"/>
                  </a:lnTo>
                  <a:lnTo>
                    <a:pt x="222465" y="383476"/>
                  </a:lnTo>
                  <a:lnTo>
                    <a:pt x="213652" y="351713"/>
                  </a:lnTo>
                  <a:lnTo>
                    <a:pt x="195986" y="303961"/>
                  </a:lnTo>
                  <a:lnTo>
                    <a:pt x="178346" y="119265"/>
                  </a:lnTo>
                  <a:lnTo>
                    <a:pt x="143040" y="109740"/>
                  </a:lnTo>
                  <a:lnTo>
                    <a:pt x="125374" y="143154"/>
                  </a:lnTo>
                  <a:lnTo>
                    <a:pt x="151853" y="288086"/>
                  </a:lnTo>
                  <a:lnTo>
                    <a:pt x="107721" y="311962"/>
                  </a:lnTo>
                  <a:lnTo>
                    <a:pt x="44170" y="343712"/>
                  </a:lnTo>
                  <a:lnTo>
                    <a:pt x="17627" y="375602"/>
                  </a:lnTo>
                  <a:lnTo>
                    <a:pt x="35344" y="440893"/>
                  </a:lnTo>
                  <a:lnTo>
                    <a:pt x="61836" y="601573"/>
                  </a:lnTo>
                  <a:lnTo>
                    <a:pt x="17627" y="875309"/>
                  </a:lnTo>
                  <a:lnTo>
                    <a:pt x="17627" y="1051991"/>
                  </a:lnTo>
                  <a:lnTo>
                    <a:pt x="26517" y="1115631"/>
                  </a:lnTo>
                  <a:lnTo>
                    <a:pt x="178346" y="1270088"/>
                  </a:lnTo>
                  <a:lnTo>
                    <a:pt x="321322" y="1405369"/>
                  </a:lnTo>
                  <a:lnTo>
                    <a:pt x="481965" y="1518412"/>
                  </a:lnTo>
                  <a:lnTo>
                    <a:pt x="545185" y="1537068"/>
                  </a:lnTo>
                  <a:lnTo>
                    <a:pt x="490791" y="1736382"/>
                  </a:lnTo>
                  <a:lnTo>
                    <a:pt x="481965" y="1889188"/>
                  </a:lnTo>
                  <a:lnTo>
                    <a:pt x="429006" y="2065883"/>
                  </a:lnTo>
                  <a:lnTo>
                    <a:pt x="420192" y="2218690"/>
                  </a:lnTo>
                  <a:lnTo>
                    <a:pt x="477494" y="2328240"/>
                  </a:lnTo>
                  <a:lnTo>
                    <a:pt x="473138" y="2331732"/>
                  </a:lnTo>
                  <a:lnTo>
                    <a:pt x="455485" y="2460663"/>
                  </a:lnTo>
                  <a:lnTo>
                    <a:pt x="455485" y="2524302"/>
                  </a:lnTo>
                  <a:lnTo>
                    <a:pt x="464312" y="2718460"/>
                  </a:lnTo>
                  <a:lnTo>
                    <a:pt x="437832" y="2942869"/>
                  </a:lnTo>
                  <a:lnTo>
                    <a:pt x="418414" y="3111576"/>
                  </a:lnTo>
                  <a:lnTo>
                    <a:pt x="429006" y="3264370"/>
                  </a:lnTo>
                  <a:lnTo>
                    <a:pt x="446659" y="3353498"/>
                  </a:lnTo>
                  <a:lnTo>
                    <a:pt x="429006" y="3401263"/>
                  </a:lnTo>
                  <a:lnTo>
                    <a:pt x="356628" y="3409213"/>
                  </a:lnTo>
                  <a:lnTo>
                    <a:pt x="187159" y="3409213"/>
                  </a:lnTo>
                  <a:lnTo>
                    <a:pt x="35344" y="3426714"/>
                  </a:lnTo>
                  <a:lnTo>
                    <a:pt x="0" y="3458553"/>
                  </a:lnTo>
                  <a:lnTo>
                    <a:pt x="35344" y="3538143"/>
                  </a:lnTo>
                  <a:lnTo>
                    <a:pt x="116547" y="3571557"/>
                  </a:lnTo>
                  <a:lnTo>
                    <a:pt x="169506" y="3514255"/>
                  </a:lnTo>
                  <a:lnTo>
                    <a:pt x="347802" y="3474478"/>
                  </a:lnTo>
                  <a:lnTo>
                    <a:pt x="446659" y="3474478"/>
                  </a:lnTo>
                  <a:lnTo>
                    <a:pt x="508444" y="3458553"/>
                  </a:lnTo>
                  <a:lnTo>
                    <a:pt x="543750" y="3409213"/>
                  </a:lnTo>
                  <a:lnTo>
                    <a:pt x="543750" y="3377387"/>
                  </a:lnTo>
                  <a:lnTo>
                    <a:pt x="517271" y="3345548"/>
                  </a:lnTo>
                  <a:lnTo>
                    <a:pt x="490791" y="3248456"/>
                  </a:lnTo>
                  <a:lnTo>
                    <a:pt x="490791" y="3119539"/>
                  </a:lnTo>
                  <a:lnTo>
                    <a:pt x="508444" y="2958782"/>
                  </a:lnTo>
                  <a:lnTo>
                    <a:pt x="561403" y="2774150"/>
                  </a:lnTo>
                  <a:lnTo>
                    <a:pt x="663765" y="2468537"/>
                  </a:lnTo>
                  <a:lnTo>
                    <a:pt x="713892" y="2468537"/>
                  </a:lnTo>
                  <a:lnTo>
                    <a:pt x="732637" y="2685021"/>
                  </a:lnTo>
                  <a:lnTo>
                    <a:pt x="794423" y="2871254"/>
                  </a:lnTo>
                  <a:lnTo>
                    <a:pt x="857973" y="3103626"/>
                  </a:lnTo>
                  <a:lnTo>
                    <a:pt x="875626" y="3305759"/>
                  </a:lnTo>
                  <a:lnTo>
                    <a:pt x="857973" y="3402850"/>
                  </a:lnTo>
                  <a:lnTo>
                    <a:pt x="829729" y="3426714"/>
                  </a:lnTo>
                  <a:lnTo>
                    <a:pt x="803249" y="3466515"/>
                  </a:lnTo>
                  <a:lnTo>
                    <a:pt x="812076" y="3498342"/>
                  </a:lnTo>
                  <a:lnTo>
                    <a:pt x="857973" y="3539731"/>
                  </a:lnTo>
                  <a:lnTo>
                    <a:pt x="910920" y="3571557"/>
                  </a:lnTo>
                  <a:lnTo>
                    <a:pt x="955065" y="3619309"/>
                  </a:lnTo>
                  <a:lnTo>
                    <a:pt x="981532" y="3724351"/>
                  </a:lnTo>
                  <a:lnTo>
                    <a:pt x="992124" y="3795979"/>
                  </a:lnTo>
                  <a:lnTo>
                    <a:pt x="1012786" y="3809644"/>
                  </a:lnTo>
                  <a:lnTo>
                    <a:pt x="1027645" y="3809644"/>
                  </a:lnTo>
                  <a:lnTo>
                    <a:pt x="1115707" y="3772103"/>
                  </a:lnTo>
                  <a:lnTo>
                    <a:pt x="1126299" y="3732314"/>
                  </a:lnTo>
                  <a:lnTo>
                    <a:pt x="1071562" y="3611359"/>
                  </a:lnTo>
                  <a:lnTo>
                    <a:pt x="946226" y="3514255"/>
                  </a:lnTo>
                  <a:lnTo>
                    <a:pt x="928585" y="3450602"/>
                  </a:lnTo>
                  <a:lnTo>
                    <a:pt x="946226" y="3337585"/>
                  </a:lnTo>
                  <a:lnTo>
                    <a:pt x="937412" y="3113176"/>
                  </a:lnTo>
                  <a:lnTo>
                    <a:pt x="902106" y="2918993"/>
                  </a:lnTo>
                  <a:lnTo>
                    <a:pt x="902106" y="2813951"/>
                  </a:lnTo>
                  <a:lnTo>
                    <a:pt x="927836" y="2383815"/>
                  </a:lnTo>
                  <a:lnTo>
                    <a:pt x="946226" y="2371496"/>
                  </a:lnTo>
                  <a:lnTo>
                    <a:pt x="963891" y="2291854"/>
                  </a:lnTo>
                  <a:lnTo>
                    <a:pt x="937412" y="2202815"/>
                  </a:lnTo>
                  <a:lnTo>
                    <a:pt x="893279" y="2041994"/>
                  </a:lnTo>
                  <a:lnTo>
                    <a:pt x="893279" y="1857438"/>
                  </a:lnTo>
                  <a:lnTo>
                    <a:pt x="928585" y="1648866"/>
                  </a:lnTo>
                  <a:lnTo>
                    <a:pt x="933678" y="1574469"/>
                  </a:lnTo>
                  <a:lnTo>
                    <a:pt x="981532" y="1583575"/>
                  </a:lnTo>
                  <a:lnTo>
                    <a:pt x="1133360" y="1631340"/>
                  </a:lnTo>
                  <a:lnTo>
                    <a:pt x="1232204" y="1696631"/>
                  </a:lnTo>
                  <a:lnTo>
                    <a:pt x="1313421" y="1809673"/>
                  </a:lnTo>
                  <a:lnTo>
                    <a:pt x="1331061" y="1897189"/>
                  </a:lnTo>
                  <a:lnTo>
                    <a:pt x="1304582" y="1946478"/>
                  </a:lnTo>
                  <a:lnTo>
                    <a:pt x="1196898" y="2002243"/>
                  </a:lnTo>
                  <a:lnTo>
                    <a:pt x="1071562" y="2033993"/>
                  </a:lnTo>
                  <a:lnTo>
                    <a:pt x="963891" y="2073884"/>
                  </a:lnTo>
                  <a:lnTo>
                    <a:pt x="919759" y="2131174"/>
                  </a:lnTo>
                  <a:lnTo>
                    <a:pt x="937412" y="2194814"/>
                  </a:lnTo>
                  <a:lnTo>
                    <a:pt x="972718" y="2252091"/>
                  </a:lnTo>
                  <a:lnTo>
                    <a:pt x="1027430" y="2283980"/>
                  </a:lnTo>
                  <a:lnTo>
                    <a:pt x="1124534" y="2307856"/>
                  </a:lnTo>
                  <a:lnTo>
                    <a:pt x="1232204" y="2307856"/>
                  </a:lnTo>
                  <a:lnTo>
                    <a:pt x="1304582" y="2283980"/>
                  </a:lnTo>
                  <a:lnTo>
                    <a:pt x="1313421" y="2252091"/>
                  </a:lnTo>
                  <a:lnTo>
                    <a:pt x="1276337" y="2226691"/>
                  </a:lnTo>
                  <a:lnTo>
                    <a:pt x="1214564" y="2252091"/>
                  </a:lnTo>
                  <a:lnTo>
                    <a:pt x="1124534" y="2244090"/>
                  </a:lnTo>
                  <a:lnTo>
                    <a:pt x="1053922" y="2178926"/>
                  </a:lnTo>
                  <a:lnTo>
                    <a:pt x="1027430" y="2123173"/>
                  </a:lnTo>
                  <a:lnTo>
                    <a:pt x="1071562" y="2081758"/>
                  </a:lnTo>
                  <a:lnTo>
                    <a:pt x="1170432" y="2057882"/>
                  </a:lnTo>
                  <a:lnTo>
                    <a:pt x="1295768" y="2010117"/>
                  </a:lnTo>
                  <a:lnTo>
                    <a:pt x="1392847" y="1970354"/>
                  </a:lnTo>
                  <a:lnTo>
                    <a:pt x="1436979" y="18813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3851" y="182067"/>
            <a:ext cx="45599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solidFill>
                  <a:srgbClr val="1F487C"/>
                </a:solidFill>
                <a:latin typeface="Arial"/>
                <a:cs typeface="Arial"/>
              </a:rPr>
              <a:t>Формирование</a:t>
            </a:r>
            <a:r>
              <a:rPr b="1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1F487C"/>
                </a:solidFill>
                <a:latin typeface="Arial"/>
                <a:cs typeface="Arial"/>
              </a:rPr>
              <a:t>стратегии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27070" y="837438"/>
            <a:ext cx="2667000" cy="83375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marL="879475" marR="270510" indent="-603885">
              <a:lnSpc>
                <a:spcPct val="100000"/>
              </a:lnSpc>
              <a:spcBef>
                <a:spcPts val="805"/>
              </a:spcBef>
            </a:pPr>
            <a:r>
              <a:rPr sz="2000" b="1" spc="-5" dirty="0">
                <a:latin typeface="Times New Roman"/>
                <a:cs typeface="Times New Roman"/>
              </a:rPr>
              <a:t>Ан</a:t>
            </a:r>
            <a:r>
              <a:rPr sz="2000" b="1" spc="15" dirty="0">
                <a:latin typeface="Times New Roman"/>
                <a:cs typeface="Times New Roman"/>
              </a:rPr>
              <a:t>а</a:t>
            </a:r>
            <a:r>
              <a:rPr sz="2000" b="1" spc="-5" dirty="0">
                <a:latin typeface="Times New Roman"/>
                <a:cs typeface="Times New Roman"/>
              </a:rPr>
              <a:t>лиз/</a:t>
            </a:r>
            <a:r>
              <a:rPr sz="2000" b="1" spc="-10" dirty="0">
                <a:latin typeface="Times New Roman"/>
                <a:cs typeface="Times New Roman"/>
              </a:rPr>
              <a:t>п</a:t>
            </a:r>
            <a:r>
              <a:rPr sz="2000" b="1" dirty="0">
                <a:latin typeface="Times New Roman"/>
                <a:cs typeface="Times New Roman"/>
              </a:rPr>
              <a:t>ер</a:t>
            </a:r>
            <a:r>
              <a:rPr sz="2000" b="1" spc="20" dirty="0">
                <a:latin typeface="Times New Roman"/>
                <a:cs typeface="Times New Roman"/>
              </a:rPr>
              <a:t>е</a:t>
            </a:r>
            <a:r>
              <a:rPr sz="2000" b="1" dirty="0">
                <a:latin typeface="Times New Roman"/>
                <a:cs typeface="Times New Roman"/>
              </a:rPr>
              <a:t>с</a:t>
            </a:r>
            <a:r>
              <a:rPr sz="2000" b="1" spc="-25" dirty="0">
                <a:latin typeface="Times New Roman"/>
                <a:cs typeface="Times New Roman"/>
              </a:rPr>
              <a:t>м</a:t>
            </a:r>
            <a:r>
              <a:rPr sz="2000" b="1" spc="-35" dirty="0">
                <a:latin typeface="Times New Roman"/>
                <a:cs typeface="Times New Roman"/>
              </a:rPr>
              <a:t>о</a:t>
            </a:r>
            <a:r>
              <a:rPr sz="2000" b="1" spc="5" dirty="0">
                <a:latin typeface="Times New Roman"/>
                <a:cs typeface="Times New Roman"/>
              </a:rPr>
              <a:t>т</a:t>
            </a:r>
            <a:r>
              <a:rPr sz="2000" b="1" dirty="0">
                <a:latin typeface="Times New Roman"/>
                <a:cs typeface="Times New Roman"/>
              </a:rPr>
              <a:t>р  Миссии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611" y="908303"/>
            <a:ext cx="2159635" cy="71945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584835" marR="329565" indent="-247015">
              <a:lnSpc>
                <a:spcPct val="100000"/>
              </a:lnSpc>
              <a:spcBef>
                <a:spcPts val="365"/>
              </a:spcBef>
            </a:pPr>
            <a:r>
              <a:rPr sz="2000" dirty="0">
                <a:latin typeface="Times New Roman"/>
                <a:cs typeface="Times New Roman"/>
              </a:rPr>
              <a:t>Во</a:t>
            </a:r>
            <a:r>
              <a:rPr sz="2000" spc="-25" dirty="0">
                <a:latin typeface="Times New Roman"/>
                <a:cs typeface="Times New Roman"/>
              </a:rPr>
              <a:t>з</a:t>
            </a:r>
            <a:r>
              <a:rPr sz="2000" dirty="0">
                <a:latin typeface="Times New Roman"/>
                <a:cs typeface="Times New Roman"/>
              </a:rPr>
              <a:t>м</a:t>
            </a:r>
            <a:r>
              <a:rPr sz="2000" spc="-4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ж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spc="5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сти  и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Угрозы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59880" y="908303"/>
            <a:ext cx="2209800" cy="71945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R="53975" algn="ctr">
              <a:lnSpc>
                <a:spcPct val="100000"/>
              </a:lnSpc>
              <a:spcBef>
                <a:spcPts val="365"/>
              </a:spcBef>
            </a:pPr>
            <a:r>
              <a:rPr sz="2000" spc="-5" dirty="0">
                <a:latin typeface="Times New Roman"/>
                <a:cs typeface="Times New Roman"/>
              </a:rPr>
              <a:t>Сильные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Слабые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стороны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08070" y="3077717"/>
            <a:ext cx="1943100" cy="45720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530"/>
              </a:spcBef>
            </a:pPr>
            <a:r>
              <a:rPr sz="2000" spc="-10" dirty="0">
                <a:latin typeface="Times New Roman"/>
                <a:cs typeface="Times New Roman"/>
              </a:rPr>
              <a:t>Альтернативы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08070" y="2468117"/>
            <a:ext cx="1943100" cy="45720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325755">
              <a:lnSpc>
                <a:spcPct val="100000"/>
              </a:lnSpc>
              <a:spcBef>
                <a:spcPts val="525"/>
              </a:spcBef>
            </a:pPr>
            <a:r>
              <a:rPr sz="2000" dirty="0">
                <a:latin typeface="Times New Roman"/>
                <a:cs typeface="Times New Roman"/>
              </a:rPr>
              <a:t>Новые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цели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08070" y="3687317"/>
            <a:ext cx="1943100" cy="60960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96240" marR="214629" indent="-175260">
              <a:lnSpc>
                <a:spcPts val="2400"/>
              </a:lnSpc>
            </a:pPr>
            <a:r>
              <a:rPr sz="2000" b="1" dirty="0">
                <a:latin typeface="Times New Roman"/>
                <a:cs typeface="Times New Roman"/>
              </a:rPr>
              <a:t>Опр</a:t>
            </a:r>
            <a:r>
              <a:rPr sz="2000" b="1" spc="-30" dirty="0">
                <a:latin typeface="Times New Roman"/>
                <a:cs typeface="Times New Roman"/>
              </a:rPr>
              <a:t>е</a:t>
            </a:r>
            <a:r>
              <a:rPr sz="2000" b="1" spc="-10" dirty="0">
                <a:latin typeface="Times New Roman"/>
                <a:cs typeface="Times New Roman"/>
              </a:rPr>
              <a:t>д</a:t>
            </a:r>
            <a:r>
              <a:rPr sz="2000" b="1" dirty="0">
                <a:latin typeface="Times New Roman"/>
                <a:cs typeface="Times New Roman"/>
              </a:rPr>
              <a:t>еление  </a:t>
            </a:r>
            <a:r>
              <a:rPr sz="2000" b="1" spc="-5" dirty="0">
                <a:latin typeface="Times New Roman"/>
                <a:cs typeface="Times New Roman"/>
              </a:rPr>
              <a:t>стратегии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08070" y="4449317"/>
            <a:ext cx="1943100" cy="68580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440055" marR="349250" indent="-86995">
              <a:lnSpc>
                <a:spcPct val="100000"/>
              </a:lnSpc>
              <a:spcBef>
                <a:spcPts val="229"/>
              </a:spcBef>
            </a:pPr>
            <a:r>
              <a:rPr sz="2000" spc="-25" dirty="0">
                <a:latin typeface="Times New Roman"/>
                <a:cs typeface="Times New Roman"/>
              </a:rPr>
              <a:t>Р</a:t>
            </a:r>
            <a:r>
              <a:rPr sz="2000" spc="20" dirty="0">
                <a:latin typeface="Times New Roman"/>
                <a:cs typeface="Times New Roman"/>
              </a:rPr>
              <a:t>е</a:t>
            </a:r>
            <a:r>
              <a:rPr sz="2000" spc="5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зац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я  </a:t>
            </a:r>
            <a:r>
              <a:rPr sz="2000" spc="-5" dirty="0">
                <a:latin typeface="Times New Roman"/>
                <a:cs typeface="Times New Roman"/>
              </a:rPr>
              <a:t>стратегии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11729" y="5668517"/>
            <a:ext cx="1196340" cy="38100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235"/>
              </a:spcBef>
            </a:pPr>
            <a:r>
              <a:rPr sz="2000" b="1" dirty="0">
                <a:latin typeface="Times New Roman"/>
                <a:cs typeface="Times New Roman"/>
              </a:rPr>
              <a:t>Проект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36670" y="5668517"/>
            <a:ext cx="1167765" cy="38100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235"/>
              </a:spcBef>
            </a:pPr>
            <a:r>
              <a:rPr sz="2000" b="1" dirty="0">
                <a:latin typeface="Times New Roman"/>
                <a:cs typeface="Times New Roman"/>
              </a:rPr>
              <a:t>Проект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89270" y="5668517"/>
            <a:ext cx="1216660" cy="38100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35"/>
              </a:spcBef>
            </a:pPr>
            <a:r>
              <a:rPr sz="2000" b="1" dirty="0">
                <a:latin typeface="Times New Roman"/>
                <a:cs typeface="Times New Roman"/>
              </a:rPr>
              <a:t>Проект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..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50108" y="5128259"/>
            <a:ext cx="2895600" cy="478155"/>
          </a:xfrm>
          <a:custGeom>
            <a:avLst/>
            <a:gdLst/>
            <a:ahLst/>
            <a:cxnLst/>
            <a:rect l="l" t="t" r="r" b="b"/>
            <a:pathLst>
              <a:path w="2895600" h="478154">
                <a:moveTo>
                  <a:pt x="2895600" y="463296"/>
                </a:moveTo>
                <a:lnTo>
                  <a:pt x="2882633" y="451104"/>
                </a:lnTo>
                <a:lnTo>
                  <a:pt x="2833497" y="404876"/>
                </a:lnTo>
                <a:lnTo>
                  <a:pt x="2824391" y="435279"/>
                </a:lnTo>
                <a:lnTo>
                  <a:pt x="1373378" y="0"/>
                </a:lnTo>
                <a:lnTo>
                  <a:pt x="1371600" y="6096"/>
                </a:lnTo>
                <a:lnTo>
                  <a:pt x="1369568" y="127"/>
                </a:lnTo>
                <a:lnTo>
                  <a:pt x="70231" y="433158"/>
                </a:lnTo>
                <a:lnTo>
                  <a:pt x="60198" y="403098"/>
                </a:lnTo>
                <a:lnTo>
                  <a:pt x="0" y="463296"/>
                </a:lnTo>
                <a:lnTo>
                  <a:pt x="84328" y="475348"/>
                </a:lnTo>
                <a:lnTo>
                  <a:pt x="75590" y="449199"/>
                </a:lnTo>
                <a:lnTo>
                  <a:pt x="74244" y="445198"/>
                </a:lnTo>
                <a:lnTo>
                  <a:pt x="1361617" y="16078"/>
                </a:lnTo>
                <a:lnTo>
                  <a:pt x="1237297" y="389051"/>
                </a:lnTo>
                <a:lnTo>
                  <a:pt x="1207135" y="378968"/>
                </a:lnTo>
                <a:lnTo>
                  <a:pt x="1219200" y="463296"/>
                </a:lnTo>
                <a:lnTo>
                  <a:pt x="1277493" y="405003"/>
                </a:lnTo>
                <a:lnTo>
                  <a:pt x="1279398" y="403098"/>
                </a:lnTo>
                <a:lnTo>
                  <a:pt x="1249337" y="393065"/>
                </a:lnTo>
                <a:lnTo>
                  <a:pt x="1375625" y="13944"/>
                </a:lnTo>
                <a:lnTo>
                  <a:pt x="2820759" y="447446"/>
                </a:lnTo>
                <a:lnTo>
                  <a:pt x="2811653" y="477888"/>
                </a:lnTo>
                <a:lnTo>
                  <a:pt x="2895600" y="463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2645664" y="2641092"/>
            <a:ext cx="742315" cy="1198880"/>
            <a:chOff x="2645664" y="2641092"/>
            <a:chExt cx="742315" cy="1198880"/>
          </a:xfrm>
        </p:grpSpPr>
        <p:sp>
          <p:nvSpPr>
            <p:cNvPr id="15" name="object 15"/>
            <p:cNvSpPr/>
            <p:nvPr/>
          </p:nvSpPr>
          <p:spPr>
            <a:xfrm>
              <a:off x="2650236" y="3085592"/>
              <a:ext cx="733425" cy="749935"/>
            </a:xfrm>
            <a:custGeom>
              <a:avLst/>
              <a:gdLst/>
              <a:ahLst/>
              <a:cxnLst/>
              <a:rect l="l" t="t" r="r" b="b"/>
              <a:pathLst>
                <a:path w="733425" h="749935">
                  <a:moveTo>
                    <a:pt x="0" y="0"/>
                  </a:moveTo>
                  <a:lnTo>
                    <a:pt x="0" y="184023"/>
                  </a:lnTo>
                  <a:lnTo>
                    <a:pt x="2581" y="221016"/>
                  </a:lnTo>
                  <a:lnTo>
                    <a:pt x="22709" y="292789"/>
                  </a:lnTo>
                  <a:lnTo>
                    <a:pt x="39904" y="327272"/>
                  </a:lnTo>
                  <a:lnTo>
                    <a:pt x="61618" y="360618"/>
                  </a:lnTo>
                  <a:lnTo>
                    <a:pt x="87676" y="392680"/>
                  </a:lnTo>
                  <a:lnTo>
                    <a:pt x="117903" y="423309"/>
                  </a:lnTo>
                  <a:lnTo>
                    <a:pt x="152122" y="452354"/>
                  </a:lnTo>
                  <a:lnTo>
                    <a:pt x="190158" y="479666"/>
                  </a:lnTo>
                  <a:lnTo>
                    <a:pt x="231836" y="505097"/>
                  </a:lnTo>
                  <a:lnTo>
                    <a:pt x="276979" y="528497"/>
                  </a:lnTo>
                  <a:lnTo>
                    <a:pt x="325412" y="549717"/>
                  </a:lnTo>
                  <a:lnTo>
                    <a:pt x="376960" y="568608"/>
                  </a:lnTo>
                  <a:lnTo>
                    <a:pt x="431446" y="585020"/>
                  </a:lnTo>
                  <a:lnTo>
                    <a:pt x="488695" y="598805"/>
                  </a:lnTo>
                  <a:lnTo>
                    <a:pt x="488695" y="749554"/>
                  </a:lnTo>
                  <a:lnTo>
                    <a:pt x="733043" y="531876"/>
                  </a:lnTo>
                  <a:lnTo>
                    <a:pt x="488695" y="264033"/>
                  </a:lnTo>
                  <a:lnTo>
                    <a:pt x="488695" y="414782"/>
                  </a:lnTo>
                  <a:lnTo>
                    <a:pt x="431446" y="400975"/>
                  </a:lnTo>
                  <a:lnTo>
                    <a:pt x="376960" y="384547"/>
                  </a:lnTo>
                  <a:lnTo>
                    <a:pt x="325412" y="365646"/>
                  </a:lnTo>
                  <a:lnTo>
                    <a:pt x="276979" y="344420"/>
                  </a:lnTo>
                  <a:lnTo>
                    <a:pt x="231836" y="321018"/>
                  </a:lnTo>
                  <a:lnTo>
                    <a:pt x="190158" y="295588"/>
                  </a:lnTo>
                  <a:lnTo>
                    <a:pt x="152122" y="268280"/>
                  </a:lnTo>
                  <a:lnTo>
                    <a:pt x="117903" y="239241"/>
                  </a:lnTo>
                  <a:lnTo>
                    <a:pt x="87676" y="208621"/>
                  </a:lnTo>
                  <a:lnTo>
                    <a:pt x="61618" y="176567"/>
                  </a:lnTo>
                  <a:lnTo>
                    <a:pt x="39904" y="143229"/>
                  </a:lnTo>
                  <a:lnTo>
                    <a:pt x="22709" y="108754"/>
                  </a:lnTo>
                  <a:lnTo>
                    <a:pt x="2581" y="36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50463" y="2645664"/>
              <a:ext cx="733425" cy="532130"/>
            </a:xfrm>
            <a:custGeom>
              <a:avLst/>
              <a:gdLst/>
              <a:ahLst/>
              <a:cxnLst/>
              <a:rect l="l" t="t" r="r" b="b"/>
              <a:pathLst>
                <a:path w="733425" h="532130">
                  <a:moveTo>
                    <a:pt x="732816" y="0"/>
                  </a:moveTo>
                  <a:lnTo>
                    <a:pt x="694182" y="617"/>
                  </a:lnTo>
                  <a:lnTo>
                    <a:pt x="655679" y="2460"/>
                  </a:lnTo>
                  <a:lnTo>
                    <a:pt x="617391" y="5518"/>
                  </a:lnTo>
                  <a:lnTo>
                    <a:pt x="579400" y="9778"/>
                  </a:lnTo>
                  <a:lnTo>
                    <a:pt x="521123" y="18749"/>
                  </a:lnTo>
                  <a:lnTo>
                    <a:pt x="465145" y="30330"/>
                  </a:lnTo>
                  <a:lnTo>
                    <a:pt x="411611" y="44387"/>
                  </a:lnTo>
                  <a:lnTo>
                    <a:pt x="360667" y="60786"/>
                  </a:lnTo>
                  <a:lnTo>
                    <a:pt x="312458" y="79392"/>
                  </a:lnTo>
                  <a:lnTo>
                    <a:pt x="267128" y="100072"/>
                  </a:lnTo>
                  <a:lnTo>
                    <a:pt x="224822" y="122691"/>
                  </a:lnTo>
                  <a:lnTo>
                    <a:pt x="185686" y="147113"/>
                  </a:lnTo>
                  <a:lnTo>
                    <a:pt x="149864" y="173206"/>
                  </a:lnTo>
                  <a:lnTo>
                    <a:pt x="117501" y="200834"/>
                  </a:lnTo>
                  <a:lnTo>
                    <a:pt x="88743" y="229863"/>
                  </a:lnTo>
                  <a:lnTo>
                    <a:pt x="63733" y="260160"/>
                  </a:lnTo>
                  <a:lnTo>
                    <a:pt x="25542" y="324014"/>
                  </a:lnTo>
                  <a:lnTo>
                    <a:pt x="4088" y="391323"/>
                  </a:lnTo>
                  <a:lnTo>
                    <a:pt x="0" y="425937"/>
                  </a:lnTo>
                  <a:lnTo>
                    <a:pt x="530" y="461011"/>
                  </a:lnTo>
                  <a:lnTo>
                    <a:pt x="5825" y="496411"/>
                  </a:lnTo>
                  <a:lnTo>
                    <a:pt x="16028" y="532002"/>
                  </a:lnTo>
                  <a:lnTo>
                    <a:pt x="30139" y="498730"/>
                  </a:lnTo>
                  <a:lnTo>
                    <a:pt x="48261" y="466623"/>
                  </a:lnTo>
                  <a:lnTo>
                    <a:pt x="95797" y="406257"/>
                  </a:lnTo>
                  <a:lnTo>
                    <a:pt x="124842" y="378178"/>
                  </a:lnTo>
                  <a:lnTo>
                    <a:pt x="157158" y="351620"/>
                  </a:lnTo>
                  <a:lnTo>
                    <a:pt x="192561" y="326674"/>
                  </a:lnTo>
                  <a:lnTo>
                    <a:pt x="230865" y="303428"/>
                  </a:lnTo>
                  <a:lnTo>
                    <a:pt x="271885" y="281971"/>
                  </a:lnTo>
                  <a:lnTo>
                    <a:pt x="315438" y="262394"/>
                  </a:lnTo>
                  <a:lnTo>
                    <a:pt x="361337" y="244785"/>
                  </a:lnTo>
                  <a:lnTo>
                    <a:pt x="409399" y="229234"/>
                  </a:lnTo>
                  <a:lnTo>
                    <a:pt x="459437" y="215831"/>
                  </a:lnTo>
                  <a:lnTo>
                    <a:pt x="511268" y="204664"/>
                  </a:lnTo>
                  <a:lnTo>
                    <a:pt x="564706" y="195823"/>
                  </a:lnTo>
                  <a:lnTo>
                    <a:pt x="619567" y="189397"/>
                  </a:lnTo>
                  <a:lnTo>
                    <a:pt x="675665" y="185476"/>
                  </a:lnTo>
                  <a:lnTo>
                    <a:pt x="732816" y="184150"/>
                  </a:lnTo>
                  <a:lnTo>
                    <a:pt x="732816" y="0"/>
                  </a:lnTo>
                  <a:close/>
                </a:path>
              </a:pathLst>
            </a:custGeom>
            <a:solidFill>
              <a:srgbClr val="A3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50236" y="2645664"/>
              <a:ext cx="733425" cy="1189990"/>
            </a:xfrm>
            <a:custGeom>
              <a:avLst/>
              <a:gdLst/>
              <a:ahLst/>
              <a:cxnLst/>
              <a:rect l="l" t="t" r="r" b="b"/>
              <a:pathLst>
                <a:path w="733425" h="1189989">
                  <a:moveTo>
                    <a:pt x="0" y="439927"/>
                  </a:moveTo>
                  <a:lnTo>
                    <a:pt x="10210" y="513220"/>
                  </a:lnTo>
                  <a:lnTo>
                    <a:pt x="39904" y="583157"/>
                  </a:lnTo>
                  <a:lnTo>
                    <a:pt x="61618" y="616495"/>
                  </a:lnTo>
                  <a:lnTo>
                    <a:pt x="87676" y="648549"/>
                  </a:lnTo>
                  <a:lnTo>
                    <a:pt x="117903" y="679169"/>
                  </a:lnTo>
                  <a:lnTo>
                    <a:pt x="152122" y="708208"/>
                  </a:lnTo>
                  <a:lnTo>
                    <a:pt x="190158" y="735516"/>
                  </a:lnTo>
                  <a:lnTo>
                    <a:pt x="231836" y="760946"/>
                  </a:lnTo>
                  <a:lnTo>
                    <a:pt x="276979" y="784348"/>
                  </a:lnTo>
                  <a:lnTo>
                    <a:pt x="325412" y="805574"/>
                  </a:lnTo>
                  <a:lnTo>
                    <a:pt x="376960" y="824475"/>
                  </a:lnTo>
                  <a:lnTo>
                    <a:pt x="431446" y="840903"/>
                  </a:lnTo>
                  <a:lnTo>
                    <a:pt x="488695" y="854710"/>
                  </a:lnTo>
                  <a:lnTo>
                    <a:pt x="488695" y="703961"/>
                  </a:lnTo>
                  <a:lnTo>
                    <a:pt x="733043" y="971804"/>
                  </a:lnTo>
                  <a:lnTo>
                    <a:pt x="488695" y="1189482"/>
                  </a:lnTo>
                  <a:lnTo>
                    <a:pt x="488695" y="1038733"/>
                  </a:lnTo>
                  <a:lnTo>
                    <a:pt x="431446" y="1024948"/>
                  </a:lnTo>
                  <a:lnTo>
                    <a:pt x="376960" y="1008536"/>
                  </a:lnTo>
                  <a:lnTo>
                    <a:pt x="325412" y="989645"/>
                  </a:lnTo>
                  <a:lnTo>
                    <a:pt x="276979" y="968425"/>
                  </a:lnTo>
                  <a:lnTo>
                    <a:pt x="231836" y="945025"/>
                  </a:lnTo>
                  <a:lnTo>
                    <a:pt x="190158" y="919594"/>
                  </a:lnTo>
                  <a:lnTo>
                    <a:pt x="152122" y="892282"/>
                  </a:lnTo>
                  <a:lnTo>
                    <a:pt x="117903" y="863237"/>
                  </a:lnTo>
                  <a:lnTo>
                    <a:pt x="87676" y="832608"/>
                  </a:lnTo>
                  <a:lnTo>
                    <a:pt x="61618" y="800546"/>
                  </a:lnTo>
                  <a:lnTo>
                    <a:pt x="39904" y="767200"/>
                  </a:lnTo>
                  <a:lnTo>
                    <a:pt x="22709" y="732717"/>
                  </a:lnTo>
                  <a:lnTo>
                    <a:pt x="2581" y="660944"/>
                  </a:lnTo>
                  <a:lnTo>
                    <a:pt x="0" y="623951"/>
                  </a:lnTo>
                  <a:lnTo>
                    <a:pt x="0" y="439927"/>
                  </a:lnTo>
                  <a:lnTo>
                    <a:pt x="9593" y="368572"/>
                  </a:lnTo>
                  <a:lnTo>
                    <a:pt x="37368" y="300882"/>
                  </a:lnTo>
                  <a:lnTo>
                    <a:pt x="81815" y="237762"/>
                  </a:lnTo>
                  <a:lnTo>
                    <a:pt x="109820" y="208199"/>
                  </a:lnTo>
                  <a:lnTo>
                    <a:pt x="141427" y="180118"/>
                  </a:lnTo>
                  <a:lnTo>
                    <a:pt x="176447" y="153633"/>
                  </a:lnTo>
                  <a:lnTo>
                    <a:pt x="214693" y="128857"/>
                  </a:lnTo>
                  <a:lnTo>
                    <a:pt x="255975" y="105903"/>
                  </a:lnTo>
                  <a:lnTo>
                    <a:pt x="300106" y="84884"/>
                  </a:lnTo>
                  <a:lnTo>
                    <a:pt x="346895" y="65914"/>
                  </a:lnTo>
                  <a:lnTo>
                    <a:pt x="396156" y="49106"/>
                  </a:lnTo>
                  <a:lnTo>
                    <a:pt x="447698" y="34573"/>
                  </a:lnTo>
                  <a:lnTo>
                    <a:pt x="501335" y="22429"/>
                  </a:lnTo>
                  <a:lnTo>
                    <a:pt x="556876" y="12786"/>
                  </a:lnTo>
                  <a:lnTo>
                    <a:pt x="614133" y="5758"/>
                  </a:lnTo>
                  <a:lnTo>
                    <a:pt x="672919" y="1458"/>
                  </a:lnTo>
                  <a:lnTo>
                    <a:pt x="733043" y="0"/>
                  </a:lnTo>
                  <a:lnTo>
                    <a:pt x="733043" y="184150"/>
                  </a:lnTo>
                  <a:lnTo>
                    <a:pt x="675893" y="185476"/>
                  </a:lnTo>
                  <a:lnTo>
                    <a:pt x="619794" y="189397"/>
                  </a:lnTo>
                  <a:lnTo>
                    <a:pt x="564934" y="195823"/>
                  </a:lnTo>
                  <a:lnTo>
                    <a:pt x="511496" y="204664"/>
                  </a:lnTo>
                  <a:lnTo>
                    <a:pt x="459665" y="215831"/>
                  </a:lnTo>
                  <a:lnTo>
                    <a:pt x="409626" y="229234"/>
                  </a:lnTo>
                  <a:lnTo>
                    <a:pt x="361565" y="244785"/>
                  </a:lnTo>
                  <a:lnTo>
                    <a:pt x="315665" y="262394"/>
                  </a:lnTo>
                  <a:lnTo>
                    <a:pt x="272113" y="281971"/>
                  </a:lnTo>
                  <a:lnTo>
                    <a:pt x="231092" y="303428"/>
                  </a:lnTo>
                  <a:lnTo>
                    <a:pt x="192788" y="326674"/>
                  </a:lnTo>
                  <a:lnTo>
                    <a:pt x="157385" y="351620"/>
                  </a:lnTo>
                  <a:lnTo>
                    <a:pt x="125069" y="378178"/>
                  </a:lnTo>
                  <a:lnTo>
                    <a:pt x="96024" y="406257"/>
                  </a:lnTo>
                  <a:lnTo>
                    <a:pt x="70436" y="435768"/>
                  </a:lnTo>
                  <a:lnTo>
                    <a:pt x="30366" y="498730"/>
                  </a:lnTo>
                  <a:lnTo>
                    <a:pt x="16256" y="532002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740908" y="2631948"/>
            <a:ext cx="742315" cy="1195705"/>
            <a:chOff x="5740908" y="2631948"/>
            <a:chExt cx="742315" cy="1195705"/>
          </a:xfrm>
        </p:grpSpPr>
        <p:sp>
          <p:nvSpPr>
            <p:cNvPr id="19" name="object 19"/>
            <p:cNvSpPr/>
            <p:nvPr/>
          </p:nvSpPr>
          <p:spPr>
            <a:xfrm>
              <a:off x="5745480" y="3183128"/>
              <a:ext cx="732790" cy="640080"/>
            </a:xfrm>
            <a:custGeom>
              <a:avLst/>
              <a:gdLst/>
              <a:ahLst/>
              <a:cxnLst/>
              <a:rect l="l" t="t" r="r" b="b"/>
              <a:pathLst>
                <a:path w="732789" h="640079">
                  <a:moveTo>
                    <a:pt x="702564" y="0"/>
                  </a:moveTo>
                  <a:lnTo>
                    <a:pt x="682488" y="33829"/>
                  </a:lnTo>
                  <a:lnTo>
                    <a:pt x="657802" y="66304"/>
                  </a:lnTo>
                  <a:lnTo>
                    <a:pt x="628719" y="97288"/>
                  </a:lnTo>
                  <a:lnTo>
                    <a:pt x="595453" y="126650"/>
                  </a:lnTo>
                  <a:lnTo>
                    <a:pt x="558218" y="154253"/>
                  </a:lnTo>
                  <a:lnTo>
                    <a:pt x="517226" y="179965"/>
                  </a:lnTo>
                  <a:lnTo>
                    <a:pt x="472691" y="203651"/>
                  </a:lnTo>
                  <a:lnTo>
                    <a:pt x="424828" y="225178"/>
                  </a:lnTo>
                  <a:lnTo>
                    <a:pt x="373848" y="244412"/>
                  </a:lnTo>
                  <a:lnTo>
                    <a:pt x="319967" y="261218"/>
                  </a:lnTo>
                  <a:lnTo>
                    <a:pt x="263398" y="275463"/>
                  </a:lnTo>
                  <a:lnTo>
                    <a:pt x="263398" y="154050"/>
                  </a:lnTo>
                  <a:lnTo>
                    <a:pt x="0" y="425196"/>
                  </a:lnTo>
                  <a:lnTo>
                    <a:pt x="263398" y="639572"/>
                  </a:lnTo>
                  <a:lnTo>
                    <a:pt x="263398" y="518287"/>
                  </a:lnTo>
                  <a:lnTo>
                    <a:pt x="321359" y="503669"/>
                  </a:lnTo>
                  <a:lnTo>
                    <a:pt x="376111" y="486510"/>
                  </a:lnTo>
                  <a:lnTo>
                    <a:pt x="427514" y="466974"/>
                  </a:lnTo>
                  <a:lnTo>
                    <a:pt x="475431" y="445225"/>
                  </a:lnTo>
                  <a:lnTo>
                    <a:pt x="519721" y="421426"/>
                  </a:lnTo>
                  <a:lnTo>
                    <a:pt x="560248" y="395741"/>
                  </a:lnTo>
                  <a:lnTo>
                    <a:pt x="596872" y="368333"/>
                  </a:lnTo>
                  <a:lnTo>
                    <a:pt x="629456" y="339367"/>
                  </a:lnTo>
                  <a:lnTo>
                    <a:pt x="657860" y="309006"/>
                  </a:lnTo>
                  <a:lnTo>
                    <a:pt x="681945" y="277414"/>
                  </a:lnTo>
                  <a:lnTo>
                    <a:pt x="701575" y="244755"/>
                  </a:lnTo>
                  <a:lnTo>
                    <a:pt x="726910" y="176888"/>
                  </a:lnTo>
                  <a:lnTo>
                    <a:pt x="732757" y="106715"/>
                  </a:lnTo>
                  <a:lnTo>
                    <a:pt x="728026" y="71174"/>
                  </a:lnTo>
                  <a:lnTo>
                    <a:pt x="718008" y="35548"/>
                  </a:lnTo>
                  <a:lnTo>
                    <a:pt x="702564" y="0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45480" y="2636520"/>
              <a:ext cx="733425" cy="668020"/>
            </a:xfrm>
            <a:custGeom>
              <a:avLst/>
              <a:gdLst/>
              <a:ahLst/>
              <a:cxnLst/>
              <a:rect l="l" t="t" r="r" b="b"/>
              <a:pathLst>
                <a:path w="733425" h="668020">
                  <a:moveTo>
                    <a:pt x="0" y="0"/>
                  </a:moveTo>
                  <a:lnTo>
                    <a:pt x="0" y="242824"/>
                  </a:lnTo>
                  <a:lnTo>
                    <a:pt x="60124" y="244233"/>
                  </a:lnTo>
                  <a:lnTo>
                    <a:pt x="118910" y="248389"/>
                  </a:lnTo>
                  <a:lnTo>
                    <a:pt x="176167" y="255181"/>
                  </a:lnTo>
                  <a:lnTo>
                    <a:pt x="231708" y="264501"/>
                  </a:lnTo>
                  <a:lnTo>
                    <a:pt x="285345" y="276238"/>
                  </a:lnTo>
                  <a:lnTo>
                    <a:pt x="336887" y="290284"/>
                  </a:lnTo>
                  <a:lnTo>
                    <a:pt x="386148" y="306529"/>
                  </a:lnTo>
                  <a:lnTo>
                    <a:pt x="432937" y="324863"/>
                  </a:lnTo>
                  <a:lnTo>
                    <a:pt x="477068" y="345178"/>
                  </a:lnTo>
                  <a:lnTo>
                    <a:pt x="518350" y="367363"/>
                  </a:lnTo>
                  <a:lnTo>
                    <a:pt x="556596" y="391309"/>
                  </a:lnTo>
                  <a:lnTo>
                    <a:pt x="591616" y="416907"/>
                  </a:lnTo>
                  <a:lnTo>
                    <a:pt x="623223" y="444047"/>
                  </a:lnTo>
                  <a:lnTo>
                    <a:pt x="651228" y="472620"/>
                  </a:lnTo>
                  <a:lnTo>
                    <a:pt x="675441" y="502517"/>
                  </a:lnTo>
                  <a:lnTo>
                    <a:pt x="711741" y="565842"/>
                  </a:lnTo>
                  <a:lnTo>
                    <a:pt x="730614" y="633148"/>
                  </a:lnTo>
                  <a:lnTo>
                    <a:pt x="733044" y="668019"/>
                  </a:lnTo>
                  <a:lnTo>
                    <a:pt x="733044" y="425195"/>
                  </a:lnTo>
                  <a:lnTo>
                    <a:pt x="723450" y="356228"/>
                  </a:lnTo>
                  <a:lnTo>
                    <a:pt x="695675" y="290803"/>
                  </a:lnTo>
                  <a:lnTo>
                    <a:pt x="651228" y="229796"/>
                  </a:lnTo>
                  <a:lnTo>
                    <a:pt x="623223" y="201223"/>
                  </a:lnTo>
                  <a:lnTo>
                    <a:pt x="591616" y="174083"/>
                  </a:lnTo>
                  <a:lnTo>
                    <a:pt x="556596" y="148485"/>
                  </a:lnTo>
                  <a:lnTo>
                    <a:pt x="518350" y="124539"/>
                  </a:lnTo>
                  <a:lnTo>
                    <a:pt x="477068" y="102354"/>
                  </a:lnTo>
                  <a:lnTo>
                    <a:pt x="432937" y="82039"/>
                  </a:lnTo>
                  <a:lnTo>
                    <a:pt x="386148" y="63705"/>
                  </a:lnTo>
                  <a:lnTo>
                    <a:pt x="336887" y="47460"/>
                  </a:lnTo>
                  <a:lnTo>
                    <a:pt x="285345" y="33414"/>
                  </a:lnTo>
                  <a:lnTo>
                    <a:pt x="231708" y="21677"/>
                  </a:lnTo>
                  <a:lnTo>
                    <a:pt x="176167" y="12357"/>
                  </a:lnTo>
                  <a:lnTo>
                    <a:pt x="118910" y="5565"/>
                  </a:lnTo>
                  <a:lnTo>
                    <a:pt x="60124" y="1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45480" y="2636520"/>
              <a:ext cx="733425" cy="1186180"/>
            </a:xfrm>
            <a:custGeom>
              <a:avLst/>
              <a:gdLst/>
              <a:ahLst/>
              <a:cxnLst/>
              <a:rect l="l" t="t" r="r" b="b"/>
              <a:pathLst>
                <a:path w="733425" h="1186179">
                  <a:moveTo>
                    <a:pt x="733044" y="668019"/>
                  </a:moveTo>
                  <a:lnTo>
                    <a:pt x="723450" y="599052"/>
                  </a:lnTo>
                  <a:lnTo>
                    <a:pt x="695675" y="533627"/>
                  </a:lnTo>
                  <a:lnTo>
                    <a:pt x="651228" y="472620"/>
                  </a:lnTo>
                  <a:lnTo>
                    <a:pt x="623223" y="444047"/>
                  </a:lnTo>
                  <a:lnTo>
                    <a:pt x="591616" y="416907"/>
                  </a:lnTo>
                  <a:lnTo>
                    <a:pt x="556596" y="391309"/>
                  </a:lnTo>
                  <a:lnTo>
                    <a:pt x="518350" y="367363"/>
                  </a:lnTo>
                  <a:lnTo>
                    <a:pt x="477068" y="345178"/>
                  </a:lnTo>
                  <a:lnTo>
                    <a:pt x="432937" y="324863"/>
                  </a:lnTo>
                  <a:lnTo>
                    <a:pt x="386148" y="306529"/>
                  </a:lnTo>
                  <a:lnTo>
                    <a:pt x="336887" y="290284"/>
                  </a:lnTo>
                  <a:lnTo>
                    <a:pt x="285345" y="276238"/>
                  </a:lnTo>
                  <a:lnTo>
                    <a:pt x="231708" y="264501"/>
                  </a:lnTo>
                  <a:lnTo>
                    <a:pt x="176167" y="255181"/>
                  </a:lnTo>
                  <a:lnTo>
                    <a:pt x="118910" y="248389"/>
                  </a:lnTo>
                  <a:lnTo>
                    <a:pt x="60124" y="244233"/>
                  </a:lnTo>
                  <a:lnTo>
                    <a:pt x="0" y="242824"/>
                  </a:lnTo>
                  <a:lnTo>
                    <a:pt x="0" y="0"/>
                  </a:lnTo>
                  <a:lnTo>
                    <a:pt x="60124" y="1409"/>
                  </a:lnTo>
                  <a:lnTo>
                    <a:pt x="118910" y="5565"/>
                  </a:lnTo>
                  <a:lnTo>
                    <a:pt x="176167" y="12357"/>
                  </a:lnTo>
                  <a:lnTo>
                    <a:pt x="231708" y="21677"/>
                  </a:lnTo>
                  <a:lnTo>
                    <a:pt x="285345" y="33414"/>
                  </a:lnTo>
                  <a:lnTo>
                    <a:pt x="336887" y="47460"/>
                  </a:lnTo>
                  <a:lnTo>
                    <a:pt x="386148" y="63705"/>
                  </a:lnTo>
                  <a:lnTo>
                    <a:pt x="432937" y="82039"/>
                  </a:lnTo>
                  <a:lnTo>
                    <a:pt x="477068" y="102354"/>
                  </a:lnTo>
                  <a:lnTo>
                    <a:pt x="518350" y="124539"/>
                  </a:lnTo>
                  <a:lnTo>
                    <a:pt x="556596" y="148485"/>
                  </a:lnTo>
                  <a:lnTo>
                    <a:pt x="591616" y="174083"/>
                  </a:lnTo>
                  <a:lnTo>
                    <a:pt x="623223" y="201223"/>
                  </a:lnTo>
                  <a:lnTo>
                    <a:pt x="651228" y="229796"/>
                  </a:lnTo>
                  <a:lnTo>
                    <a:pt x="675441" y="259693"/>
                  </a:lnTo>
                  <a:lnTo>
                    <a:pt x="711741" y="323018"/>
                  </a:lnTo>
                  <a:lnTo>
                    <a:pt x="730614" y="390324"/>
                  </a:lnTo>
                  <a:lnTo>
                    <a:pt x="733044" y="425195"/>
                  </a:lnTo>
                  <a:lnTo>
                    <a:pt x="733044" y="668019"/>
                  </a:lnTo>
                  <a:lnTo>
                    <a:pt x="721877" y="742069"/>
                  </a:lnTo>
                  <a:lnTo>
                    <a:pt x="708216" y="777842"/>
                  </a:lnTo>
                  <a:lnTo>
                    <a:pt x="689433" y="812559"/>
                  </a:lnTo>
                  <a:lnTo>
                    <a:pt x="665725" y="846052"/>
                  </a:lnTo>
                  <a:lnTo>
                    <a:pt x="637291" y="878155"/>
                  </a:lnTo>
                  <a:lnTo>
                    <a:pt x="604329" y="908700"/>
                  </a:lnTo>
                  <a:lnTo>
                    <a:pt x="567036" y="937522"/>
                  </a:lnTo>
                  <a:lnTo>
                    <a:pt x="525609" y="964452"/>
                  </a:lnTo>
                  <a:lnTo>
                    <a:pt x="480247" y="989324"/>
                  </a:lnTo>
                  <a:lnTo>
                    <a:pt x="431147" y="1011971"/>
                  </a:lnTo>
                  <a:lnTo>
                    <a:pt x="378507" y="1032227"/>
                  </a:lnTo>
                  <a:lnTo>
                    <a:pt x="322525" y="1049923"/>
                  </a:lnTo>
                  <a:lnTo>
                    <a:pt x="263398" y="1064894"/>
                  </a:lnTo>
                  <a:lnTo>
                    <a:pt x="263398" y="1186179"/>
                  </a:lnTo>
                  <a:lnTo>
                    <a:pt x="0" y="971803"/>
                  </a:lnTo>
                  <a:lnTo>
                    <a:pt x="263398" y="700658"/>
                  </a:lnTo>
                  <a:lnTo>
                    <a:pt x="263398" y="822070"/>
                  </a:lnTo>
                  <a:lnTo>
                    <a:pt x="319967" y="807826"/>
                  </a:lnTo>
                  <a:lnTo>
                    <a:pt x="373848" y="791020"/>
                  </a:lnTo>
                  <a:lnTo>
                    <a:pt x="424828" y="771786"/>
                  </a:lnTo>
                  <a:lnTo>
                    <a:pt x="472691" y="750259"/>
                  </a:lnTo>
                  <a:lnTo>
                    <a:pt x="517226" y="726573"/>
                  </a:lnTo>
                  <a:lnTo>
                    <a:pt x="558218" y="700861"/>
                  </a:lnTo>
                  <a:lnTo>
                    <a:pt x="595453" y="673258"/>
                  </a:lnTo>
                  <a:lnTo>
                    <a:pt x="628719" y="643896"/>
                  </a:lnTo>
                  <a:lnTo>
                    <a:pt x="657802" y="612912"/>
                  </a:lnTo>
                  <a:lnTo>
                    <a:pt x="682488" y="580437"/>
                  </a:lnTo>
                  <a:lnTo>
                    <a:pt x="702564" y="546607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3608" y="2924555"/>
            <a:ext cx="76200" cy="15240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3608" y="3534155"/>
            <a:ext cx="76200" cy="15240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3608" y="4296155"/>
            <a:ext cx="76200" cy="152400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4009644" y="1766316"/>
            <a:ext cx="1165860" cy="588645"/>
            <a:chOff x="4009644" y="1766316"/>
            <a:chExt cx="1165860" cy="588645"/>
          </a:xfrm>
        </p:grpSpPr>
        <p:sp>
          <p:nvSpPr>
            <p:cNvPr id="26" name="object 26"/>
            <p:cNvSpPr/>
            <p:nvPr/>
          </p:nvSpPr>
          <p:spPr>
            <a:xfrm>
              <a:off x="4015740" y="1772412"/>
              <a:ext cx="1153795" cy="576580"/>
            </a:xfrm>
            <a:custGeom>
              <a:avLst/>
              <a:gdLst/>
              <a:ahLst/>
              <a:cxnLst/>
              <a:rect l="l" t="t" r="r" b="b"/>
              <a:pathLst>
                <a:path w="1153795" h="576580">
                  <a:moveTo>
                    <a:pt x="865251" y="0"/>
                  </a:moveTo>
                  <a:lnTo>
                    <a:pt x="288417" y="0"/>
                  </a:lnTo>
                  <a:lnTo>
                    <a:pt x="288417" y="432053"/>
                  </a:lnTo>
                  <a:lnTo>
                    <a:pt x="0" y="432053"/>
                  </a:lnTo>
                  <a:lnTo>
                    <a:pt x="576834" y="576072"/>
                  </a:lnTo>
                  <a:lnTo>
                    <a:pt x="1153668" y="432053"/>
                  </a:lnTo>
                  <a:lnTo>
                    <a:pt x="865251" y="432053"/>
                  </a:lnTo>
                  <a:lnTo>
                    <a:pt x="865251" y="0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015740" y="1772412"/>
              <a:ext cx="1153795" cy="576580"/>
            </a:xfrm>
            <a:custGeom>
              <a:avLst/>
              <a:gdLst/>
              <a:ahLst/>
              <a:cxnLst/>
              <a:rect l="l" t="t" r="r" b="b"/>
              <a:pathLst>
                <a:path w="1153795" h="576580">
                  <a:moveTo>
                    <a:pt x="0" y="432053"/>
                  </a:moveTo>
                  <a:lnTo>
                    <a:pt x="288417" y="432053"/>
                  </a:lnTo>
                  <a:lnTo>
                    <a:pt x="288417" y="0"/>
                  </a:lnTo>
                  <a:lnTo>
                    <a:pt x="865251" y="0"/>
                  </a:lnTo>
                  <a:lnTo>
                    <a:pt x="865251" y="432053"/>
                  </a:lnTo>
                  <a:lnTo>
                    <a:pt x="1153668" y="432053"/>
                  </a:lnTo>
                  <a:lnTo>
                    <a:pt x="576834" y="576072"/>
                  </a:lnTo>
                  <a:lnTo>
                    <a:pt x="0" y="43205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5940552" y="1053083"/>
            <a:ext cx="719455" cy="378460"/>
          </a:xfrm>
          <a:custGeom>
            <a:avLst/>
            <a:gdLst/>
            <a:ahLst/>
            <a:cxnLst/>
            <a:rect l="l" t="t" r="r" b="b"/>
            <a:pathLst>
              <a:path w="719454" h="378459">
                <a:moveTo>
                  <a:pt x="575437" y="0"/>
                </a:moveTo>
                <a:lnTo>
                  <a:pt x="575437" y="94487"/>
                </a:lnTo>
                <a:lnTo>
                  <a:pt x="143890" y="94487"/>
                </a:lnTo>
                <a:lnTo>
                  <a:pt x="143890" y="0"/>
                </a:lnTo>
                <a:lnTo>
                  <a:pt x="0" y="188975"/>
                </a:lnTo>
                <a:lnTo>
                  <a:pt x="143890" y="377951"/>
                </a:lnTo>
                <a:lnTo>
                  <a:pt x="143890" y="283463"/>
                </a:lnTo>
                <a:lnTo>
                  <a:pt x="575437" y="283463"/>
                </a:lnTo>
                <a:lnTo>
                  <a:pt x="575437" y="377951"/>
                </a:lnTo>
                <a:lnTo>
                  <a:pt x="719327" y="188975"/>
                </a:lnTo>
                <a:lnTo>
                  <a:pt x="575437" y="0"/>
                </a:lnTo>
                <a:close/>
              </a:path>
            </a:pathLst>
          </a:custGeom>
          <a:solidFill>
            <a:srgbClr val="7E6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84120" y="1053083"/>
            <a:ext cx="719455" cy="378460"/>
          </a:xfrm>
          <a:custGeom>
            <a:avLst/>
            <a:gdLst/>
            <a:ahLst/>
            <a:cxnLst/>
            <a:rect l="l" t="t" r="r" b="b"/>
            <a:pathLst>
              <a:path w="719455" h="378459">
                <a:moveTo>
                  <a:pt x="575437" y="0"/>
                </a:moveTo>
                <a:lnTo>
                  <a:pt x="575437" y="94487"/>
                </a:lnTo>
                <a:lnTo>
                  <a:pt x="143891" y="94487"/>
                </a:lnTo>
                <a:lnTo>
                  <a:pt x="143891" y="0"/>
                </a:lnTo>
                <a:lnTo>
                  <a:pt x="0" y="188975"/>
                </a:lnTo>
                <a:lnTo>
                  <a:pt x="143891" y="377951"/>
                </a:lnTo>
                <a:lnTo>
                  <a:pt x="143891" y="283463"/>
                </a:lnTo>
                <a:lnTo>
                  <a:pt x="575437" y="283463"/>
                </a:lnTo>
                <a:lnTo>
                  <a:pt x="575437" y="377951"/>
                </a:lnTo>
                <a:lnTo>
                  <a:pt x="719328" y="188975"/>
                </a:lnTo>
                <a:lnTo>
                  <a:pt x="575437" y="0"/>
                </a:lnTo>
                <a:close/>
              </a:path>
            </a:pathLst>
          </a:custGeom>
          <a:solidFill>
            <a:srgbClr val="7E60D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095" y="5081778"/>
            <a:ext cx="44462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6870" marR="5080" indent="-1614805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Microsoft Sans Serif"/>
                <a:cs typeface="Microsoft Sans Serif"/>
              </a:rPr>
              <a:t>Менеджеры «конфликтующих»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проектов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1880" y="618235"/>
            <a:ext cx="3771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Arial"/>
                <a:cs typeface="Arial"/>
              </a:rPr>
              <a:t>Кто</a:t>
            </a:r>
            <a:r>
              <a:rPr sz="2400" b="1" spc="-10" dirty="0">
                <a:latin typeface="Arial"/>
                <a:cs typeface="Arial"/>
              </a:rPr>
              <a:t> разрешает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конфликт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8237" y="3416934"/>
            <a:ext cx="44342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6260" marR="5080" indent="-54419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Microsoft Sans Serif"/>
                <a:cs typeface="Microsoft Sans Serif"/>
              </a:rPr>
              <a:t>Спонсоры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/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Кураторы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проектов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5" dirty="0">
                <a:latin typeface="Microsoft Sans Serif"/>
                <a:cs typeface="Microsoft Sans Serif"/>
              </a:rPr>
              <a:t>(или</a:t>
            </a:r>
            <a:r>
              <a:rPr sz="2400" spc="-5" dirty="0">
                <a:latin typeface="Microsoft Sans Serif"/>
                <a:cs typeface="Microsoft Sans Serif"/>
              </a:rPr>
              <a:t> спонсор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проектов)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60597" y="1760601"/>
            <a:ext cx="51981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4810" marR="5080" indent="-37211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Microsoft Sans Serif"/>
                <a:cs typeface="Microsoft Sans Serif"/>
              </a:rPr>
              <a:t>Управляющий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45" dirty="0">
                <a:latin typeface="Microsoft Sans Serif"/>
                <a:cs typeface="Microsoft Sans Serif"/>
              </a:rPr>
              <a:t>комитет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проектов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10" dirty="0">
                <a:latin typeface="Microsoft Sans Serif"/>
                <a:cs typeface="Microsoft Sans Serif"/>
              </a:rPr>
              <a:t>или </a:t>
            </a:r>
            <a:r>
              <a:rPr sz="2400" spc="-6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Высшее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руководство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компании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86455" y="4221479"/>
            <a:ext cx="678180" cy="885825"/>
          </a:xfrm>
          <a:custGeom>
            <a:avLst/>
            <a:gdLst/>
            <a:ahLst/>
            <a:cxnLst/>
            <a:rect l="l" t="t" r="r" b="b"/>
            <a:pathLst>
              <a:path w="678179" h="885825">
                <a:moveTo>
                  <a:pt x="510377" y="159908"/>
                </a:moveTo>
                <a:lnTo>
                  <a:pt x="0" y="839724"/>
                </a:lnTo>
                <a:lnTo>
                  <a:pt x="60960" y="885444"/>
                </a:lnTo>
                <a:lnTo>
                  <a:pt x="571375" y="205699"/>
                </a:lnTo>
                <a:lnTo>
                  <a:pt x="510377" y="159908"/>
                </a:lnTo>
                <a:close/>
              </a:path>
              <a:path w="678179" h="885825">
                <a:moveTo>
                  <a:pt x="654585" y="129413"/>
                </a:moveTo>
                <a:lnTo>
                  <a:pt x="533272" y="129413"/>
                </a:lnTo>
                <a:lnTo>
                  <a:pt x="594232" y="175260"/>
                </a:lnTo>
                <a:lnTo>
                  <a:pt x="571375" y="205699"/>
                </a:lnTo>
                <a:lnTo>
                  <a:pt x="632332" y="251460"/>
                </a:lnTo>
                <a:lnTo>
                  <a:pt x="654585" y="129413"/>
                </a:lnTo>
                <a:close/>
              </a:path>
              <a:path w="678179" h="885825">
                <a:moveTo>
                  <a:pt x="533272" y="129413"/>
                </a:moveTo>
                <a:lnTo>
                  <a:pt x="510377" y="159908"/>
                </a:lnTo>
                <a:lnTo>
                  <a:pt x="571375" y="205699"/>
                </a:lnTo>
                <a:lnTo>
                  <a:pt x="594232" y="175260"/>
                </a:lnTo>
                <a:lnTo>
                  <a:pt x="533272" y="129413"/>
                </a:lnTo>
                <a:close/>
              </a:path>
              <a:path w="678179" h="885825">
                <a:moveTo>
                  <a:pt x="678180" y="0"/>
                </a:moveTo>
                <a:lnTo>
                  <a:pt x="449453" y="114173"/>
                </a:lnTo>
                <a:lnTo>
                  <a:pt x="510377" y="159908"/>
                </a:lnTo>
                <a:lnTo>
                  <a:pt x="533272" y="129413"/>
                </a:lnTo>
                <a:lnTo>
                  <a:pt x="654585" y="129413"/>
                </a:lnTo>
                <a:lnTo>
                  <a:pt x="6781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0228" y="2564892"/>
            <a:ext cx="678180" cy="887094"/>
          </a:xfrm>
          <a:custGeom>
            <a:avLst/>
            <a:gdLst/>
            <a:ahLst/>
            <a:cxnLst/>
            <a:rect l="l" t="t" r="r" b="b"/>
            <a:pathLst>
              <a:path w="678179" h="887095">
                <a:moveTo>
                  <a:pt x="510525" y="160061"/>
                </a:moveTo>
                <a:lnTo>
                  <a:pt x="0" y="841248"/>
                </a:lnTo>
                <a:lnTo>
                  <a:pt x="60960" y="886968"/>
                </a:lnTo>
                <a:lnTo>
                  <a:pt x="571520" y="205734"/>
                </a:lnTo>
                <a:lnTo>
                  <a:pt x="510525" y="160061"/>
                </a:lnTo>
                <a:close/>
              </a:path>
              <a:path w="678179" h="887095">
                <a:moveTo>
                  <a:pt x="654692" y="129540"/>
                </a:moveTo>
                <a:lnTo>
                  <a:pt x="533400" y="129540"/>
                </a:lnTo>
                <a:lnTo>
                  <a:pt x="594360" y="175260"/>
                </a:lnTo>
                <a:lnTo>
                  <a:pt x="571520" y="205734"/>
                </a:lnTo>
                <a:lnTo>
                  <a:pt x="632587" y="251460"/>
                </a:lnTo>
                <a:lnTo>
                  <a:pt x="654692" y="129540"/>
                </a:lnTo>
                <a:close/>
              </a:path>
              <a:path w="678179" h="887095">
                <a:moveTo>
                  <a:pt x="533400" y="129540"/>
                </a:moveTo>
                <a:lnTo>
                  <a:pt x="510525" y="160061"/>
                </a:lnTo>
                <a:lnTo>
                  <a:pt x="571520" y="205734"/>
                </a:lnTo>
                <a:lnTo>
                  <a:pt x="594360" y="175260"/>
                </a:lnTo>
                <a:lnTo>
                  <a:pt x="533400" y="129540"/>
                </a:lnTo>
                <a:close/>
              </a:path>
              <a:path w="678179" h="887095">
                <a:moveTo>
                  <a:pt x="678180" y="0"/>
                </a:moveTo>
                <a:lnTo>
                  <a:pt x="449580" y="114427"/>
                </a:lnTo>
                <a:lnTo>
                  <a:pt x="510525" y="160061"/>
                </a:lnTo>
                <a:lnTo>
                  <a:pt x="533400" y="129540"/>
                </a:lnTo>
                <a:lnTo>
                  <a:pt x="654692" y="129540"/>
                </a:lnTo>
                <a:lnTo>
                  <a:pt x="6781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993" y="3073534"/>
            <a:ext cx="2607648" cy="2644513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150" y="2376042"/>
            <a:ext cx="520827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63955" algn="ctr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Microsoft Sans Serif"/>
                <a:cs typeface="Microsoft Sans Serif"/>
              </a:rPr>
              <a:t>Оба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проекта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продолжаются:</a:t>
            </a:r>
            <a:endParaRPr sz="2400">
              <a:latin typeface="Microsoft Sans Serif"/>
              <a:cs typeface="Microsoft Sans Serif"/>
            </a:endParaRPr>
          </a:p>
          <a:p>
            <a:pPr marL="927100">
              <a:lnSpc>
                <a:spcPct val="100000"/>
              </a:lnSpc>
            </a:pPr>
            <a:r>
              <a:rPr sz="2400" spc="-10" dirty="0">
                <a:latin typeface="Microsoft Sans Serif"/>
                <a:cs typeface="Microsoft Sans Serif"/>
              </a:rPr>
              <a:t>ресурс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поделен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10" dirty="0">
                <a:latin typeface="Microsoft Sans Serif"/>
                <a:cs typeface="Microsoft Sans Serif"/>
              </a:rPr>
              <a:t>или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добавлен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Microsoft Sans Serif"/>
              <a:cs typeface="Microsoft Sans Serif"/>
            </a:endParaRPr>
          </a:p>
          <a:p>
            <a:pPr marR="1223010" algn="ctr">
              <a:lnSpc>
                <a:spcPct val="100000"/>
              </a:lnSpc>
            </a:pPr>
            <a:r>
              <a:rPr sz="2400" spc="-20" dirty="0">
                <a:latin typeface="Microsoft Sans Serif"/>
                <a:cs typeface="Microsoft Sans Serif"/>
              </a:rPr>
              <a:t>Один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проект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продолжается,</a:t>
            </a:r>
            <a:endParaRPr sz="2400">
              <a:latin typeface="Microsoft Sans Serif"/>
              <a:cs typeface="Microsoft Sans Serif"/>
            </a:endParaRPr>
          </a:p>
          <a:p>
            <a:pPr marL="927100">
              <a:lnSpc>
                <a:spcPct val="100000"/>
              </a:lnSpc>
            </a:pPr>
            <a:r>
              <a:rPr sz="2400" spc="-25" dirty="0">
                <a:latin typeface="Microsoft Sans Serif"/>
                <a:cs typeface="Microsoft Sans Serif"/>
              </a:rPr>
              <a:t>другой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«замораживается»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Microsoft Sans Serif"/>
              <a:cs typeface="Microsoft Sans Serif"/>
            </a:endParaRPr>
          </a:p>
          <a:p>
            <a:pPr marR="1235710" algn="r">
              <a:lnSpc>
                <a:spcPct val="100000"/>
              </a:lnSpc>
            </a:pPr>
            <a:r>
              <a:rPr sz="2400" spc="-20" dirty="0">
                <a:latin typeface="Microsoft Sans Serif"/>
                <a:cs typeface="Microsoft Sans Serif"/>
              </a:rPr>
              <a:t>Один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проект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продолжается,</a:t>
            </a:r>
            <a:endParaRPr sz="2400">
              <a:latin typeface="Microsoft Sans Serif"/>
              <a:cs typeface="Microsoft Sans Serif"/>
            </a:endParaRPr>
          </a:p>
          <a:p>
            <a:pPr marR="1218565" algn="r">
              <a:lnSpc>
                <a:spcPct val="100000"/>
              </a:lnSpc>
              <a:spcBef>
                <a:spcPts val="5"/>
              </a:spcBef>
            </a:pPr>
            <a:r>
              <a:rPr sz="2400" spc="-25" dirty="0">
                <a:latin typeface="Microsoft Sans Serif"/>
                <a:cs typeface="Microsoft Sans Serif"/>
              </a:rPr>
              <a:t>другой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630" dirty="0">
                <a:latin typeface="Microsoft Sans Serif"/>
                <a:cs typeface="Microsoft Sans Serif"/>
              </a:rPr>
              <a:t>–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закрывается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43557" y="4940817"/>
            <a:ext cx="603250" cy="854075"/>
            <a:chOff x="6443557" y="4940817"/>
            <a:chExt cx="603250" cy="854075"/>
          </a:xfrm>
        </p:grpSpPr>
        <p:sp>
          <p:nvSpPr>
            <p:cNvPr id="4" name="object 4"/>
            <p:cNvSpPr/>
            <p:nvPr/>
          </p:nvSpPr>
          <p:spPr>
            <a:xfrm>
              <a:off x="6526313" y="4959920"/>
              <a:ext cx="424815" cy="822325"/>
            </a:xfrm>
            <a:custGeom>
              <a:avLst/>
              <a:gdLst/>
              <a:ahLst/>
              <a:cxnLst/>
              <a:rect l="l" t="t" r="r" b="b"/>
              <a:pathLst>
                <a:path w="424815" h="822325">
                  <a:moveTo>
                    <a:pt x="269499" y="0"/>
                  </a:moveTo>
                  <a:lnTo>
                    <a:pt x="216446" y="19119"/>
                  </a:lnTo>
                  <a:lnTo>
                    <a:pt x="199468" y="250659"/>
                  </a:lnTo>
                  <a:lnTo>
                    <a:pt x="97616" y="250659"/>
                  </a:lnTo>
                  <a:lnTo>
                    <a:pt x="44563" y="261287"/>
                  </a:lnTo>
                  <a:lnTo>
                    <a:pt x="12742" y="282525"/>
                  </a:lnTo>
                  <a:lnTo>
                    <a:pt x="8489" y="333495"/>
                  </a:lnTo>
                  <a:lnTo>
                    <a:pt x="8489" y="331376"/>
                  </a:lnTo>
                  <a:lnTo>
                    <a:pt x="0" y="575662"/>
                  </a:lnTo>
                  <a:lnTo>
                    <a:pt x="186743" y="817813"/>
                  </a:lnTo>
                  <a:lnTo>
                    <a:pt x="205839" y="822050"/>
                  </a:lnTo>
                  <a:lnTo>
                    <a:pt x="418033" y="628750"/>
                  </a:lnTo>
                  <a:lnTo>
                    <a:pt x="413780" y="520421"/>
                  </a:lnTo>
                  <a:lnTo>
                    <a:pt x="424387" y="342004"/>
                  </a:lnTo>
                  <a:lnTo>
                    <a:pt x="424387" y="329257"/>
                  </a:lnTo>
                  <a:lnTo>
                    <a:pt x="409544" y="293136"/>
                  </a:lnTo>
                  <a:lnTo>
                    <a:pt x="367098" y="274016"/>
                  </a:lnTo>
                  <a:lnTo>
                    <a:pt x="318299" y="259151"/>
                  </a:lnTo>
                  <a:lnTo>
                    <a:pt x="350120" y="31866"/>
                  </a:lnTo>
                  <a:lnTo>
                    <a:pt x="350120" y="27628"/>
                  </a:lnTo>
                  <a:lnTo>
                    <a:pt x="337395" y="10627"/>
                  </a:lnTo>
                  <a:lnTo>
                    <a:pt x="269499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28448" y="5240310"/>
              <a:ext cx="418465" cy="374015"/>
            </a:xfrm>
            <a:custGeom>
              <a:avLst/>
              <a:gdLst/>
              <a:ahLst/>
              <a:cxnLst/>
              <a:rect l="l" t="t" r="r" b="b"/>
              <a:pathLst>
                <a:path w="418465" h="374014">
                  <a:moveTo>
                    <a:pt x="6354" y="0"/>
                  </a:moveTo>
                  <a:lnTo>
                    <a:pt x="0" y="301645"/>
                  </a:lnTo>
                  <a:lnTo>
                    <a:pt x="72131" y="344122"/>
                  </a:lnTo>
                  <a:lnTo>
                    <a:pt x="129437" y="363242"/>
                  </a:lnTo>
                  <a:lnTo>
                    <a:pt x="186726" y="373853"/>
                  </a:lnTo>
                  <a:lnTo>
                    <a:pt x="252504" y="371734"/>
                  </a:lnTo>
                  <a:lnTo>
                    <a:pt x="316164" y="361107"/>
                  </a:lnTo>
                  <a:lnTo>
                    <a:pt x="413763" y="339868"/>
                  </a:lnTo>
                  <a:lnTo>
                    <a:pt x="418016" y="55240"/>
                  </a:lnTo>
                  <a:lnTo>
                    <a:pt x="413763" y="29747"/>
                  </a:lnTo>
                  <a:lnTo>
                    <a:pt x="337378" y="53104"/>
                  </a:lnTo>
                  <a:lnTo>
                    <a:pt x="239779" y="63732"/>
                  </a:lnTo>
                  <a:lnTo>
                    <a:pt x="163377" y="61613"/>
                  </a:lnTo>
                  <a:lnTo>
                    <a:pt x="93363" y="46731"/>
                  </a:lnTo>
                  <a:lnTo>
                    <a:pt x="89110" y="46731"/>
                  </a:lnTo>
                  <a:lnTo>
                    <a:pt x="38192" y="23374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13576" y="4940820"/>
              <a:ext cx="450215" cy="854075"/>
            </a:xfrm>
            <a:custGeom>
              <a:avLst/>
              <a:gdLst/>
              <a:ahLst/>
              <a:cxnLst/>
              <a:rect l="l" t="t" r="r" b="b"/>
              <a:pathLst>
                <a:path w="450215" h="854075">
                  <a:moveTo>
                    <a:pt x="375589" y="42481"/>
                  </a:moveTo>
                  <a:lnTo>
                    <a:pt x="364972" y="19100"/>
                  </a:lnTo>
                  <a:lnTo>
                    <a:pt x="345871" y="6375"/>
                  </a:lnTo>
                  <a:lnTo>
                    <a:pt x="305562" y="0"/>
                  </a:lnTo>
                  <a:lnTo>
                    <a:pt x="301332" y="2120"/>
                  </a:lnTo>
                  <a:lnTo>
                    <a:pt x="254647" y="4241"/>
                  </a:lnTo>
                  <a:lnTo>
                    <a:pt x="222808" y="19100"/>
                  </a:lnTo>
                  <a:lnTo>
                    <a:pt x="210083" y="40360"/>
                  </a:lnTo>
                  <a:lnTo>
                    <a:pt x="199478" y="299491"/>
                  </a:lnTo>
                  <a:lnTo>
                    <a:pt x="205828" y="312242"/>
                  </a:lnTo>
                  <a:lnTo>
                    <a:pt x="218567" y="316496"/>
                  </a:lnTo>
                  <a:lnTo>
                    <a:pt x="227063" y="312242"/>
                  </a:lnTo>
                  <a:lnTo>
                    <a:pt x="239788" y="57340"/>
                  </a:lnTo>
                  <a:lnTo>
                    <a:pt x="244017" y="57340"/>
                  </a:lnTo>
                  <a:lnTo>
                    <a:pt x="267373" y="70091"/>
                  </a:lnTo>
                  <a:lnTo>
                    <a:pt x="297078" y="76466"/>
                  </a:lnTo>
                  <a:lnTo>
                    <a:pt x="328917" y="74345"/>
                  </a:lnTo>
                  <a:lnTo>
                    <a:pt x="348005" y="67970"/>
                  </a:lnTo>
                  <a:lnTo>
                    <a:pt x="316166" y="282511"/>
                  </a:lnTo>
                  <a:lnTo>
                    <a:pt x="320421" y="293128"/>
                  </a:lnTo>
                  <a:lnTo>
                    <a:pt x="324662" y="293128"/>
                  </a:lnTo>
                  <a:lnTo>
                    <a:pt x="341642" y="291007"/>
                  </a:lnTo>
                  <a:lnTo>
                    <a:pt x="348005" y="278257"/>
                  </a:lnTo>
                  <a:lnTo>
                    <a:pt x="375589" y="42481"/>
                  </a:lnTo>
                  <a:close/>
                </a:path>
                <a:path w="450215" h="854075">
                  <a:moveTo>
                    <a:pt x="449859" y="356857"/>
                  </a:moveTo>
                  <a:lnTo>
                    <a:pt x="441375" y="348361"/>
                  </a:lnTo>
                  <a:lnTo>
                    <a:pt x="439254" y="348361"/>
                  </a:lnTo>
                  <a:lnTo>
                    <a:pt x="422275" y="344106"/>
                  </a:lnTo>
                  <a:lnTo>
                    <a:pt x="418020" y="352602"/>
                  </a:lnTo>
                  <a:lnTo>
                    <a:pt x="418020" y="637247"/>
                  </a:lnTo>
                  <a:lnTo>
                    <a:pt x="231292" y="817803"/>
                  </a:lnTo>
                  <a:lnTo>
                    <a:pt x="222808" y="824179"/>
                  </a:lnTo>
                  <a:lnTo>
                    <a:pt x="207949" y="824179"/>
                  </a:lnTo>
                  <a:lnTo>
                    <a:pt x="21221" y="590511"/>
                  </a:lnTo>
                  <a:lnTo>
                    <a:pt x="36080" y="297383"/>
                  </a:lnTo>
                  <a:lnTo>
                    <a:pt x="23342" y="288886"/>
                  </a:lnTo>
                  <a:lnTo>
                    <a:pt x="8496" y="295262"/>
                  </a:lnTo>
                  <a:lnTo>
                    <a:pt x="0" y="594766"/>
                  </a:lnTo>
                  <a:lnTo>
                    <a:pt x="0" y="601141"/>
                  </a:lnTo>
                  <a:lnTo>
                    <a:pt x="6375" y="609638"/>
                  </a:lnTo>
                  <a:lnTo>
                    <a:pt x="40322" y="643623"/>
                  </a:lnTo>
                  <a:lnTo>
                    <a:pt x="120954" y="743458"/>
                  </a:lnTo>
                  <a:lnTo>
                    <a:pt x="184619" y="836917"/>
                  </a:lnTo>
                  <a:lnTo>
                    <a:pt x="199478" y="849668"/>
                  </a:lnTo>
                  <a:lnTo>
                    <a:pt x="212204" y="853909"/>
                  </a:lnTo>
                  <a:lnTo>
                    <a:pt x="224929" y="853909"/>
                  </a:lnTo>
                  <a:lnTo>
                    <a:pt x="311937" y="771067"/>
                  </a:lnTo>
                  <a:lnTo>
                    <a:pt x="435000" y="658482"/>
                  </a:lnTo>
                  <a:lnTo>
                    <a:pt x="439254" y="645744"/>
                  </a:lnTo>
                  <a:lnTo>
                    <a:pt x="435000" y="501307"/>
                  </a:lnTo>
                  <a:lnTo>
                    <a:pt x="439254" y="420585"/>
                  </a:lnTo>
                  <a:lnTo>
                    <a:pt x="449859" y="3568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95812" y="5144728"/>
              <a:ext cx="182473" cy="1741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3557" y="5072503"/>
              <a:ext cx="328906" cy="44182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27634" y="5382641"/>
              <a:ext cx="182524" cy="13168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19410" y="5531328"/>
              <a:ext cx="326838" cy="95582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5292839" y="3506952"/>
            <a:ext cx="1482090" cy="2177415"/>
          </a:xfrm>
          <a:custGeom>
            <a:avLst/>
            <a:gdLst/>
            <a:ahLst/>
            <a:cxnLst/>
            <a:rect l="l" t="t" r="r" b="b"/>
            <a:pathLst>
              <a:path w="1482090" h="2177415">
                <a:moveTo>
                  <a:pt x="1106144" y="622414"/>
                </a:moveTo>
                <a:lnTo>
                  <a:pt x="1101915" y="596988"/>
                </a:lnTo>
                <a:lnTo>
                  <a:pt x="1072210" y="573595"/>
                </a:lnTo>
                <a:lnTo>
                  <a:pt x="1006436" y="543763"/>
                </a:lnTo>
                <a:lnTo>
                  <a:pt x="974598" y="526821"/>
                </a:lnTo>
                <a:lnTo>
                  <a:pt x="961872" y="503428"/>
                </a:lnTo>
                <a:lnTo>
                  <a:pt x="970356" y="426974"/>
                </a:lnTo>
                <a:lnTo>
                  <a:pt x="961872" y="367487"/>
                </a:lnTo>
                <a:lnTo>
                  <a:pt x="955497" y="325107"/>
                </a:lnTo>
                <a:lnTo>
                  <a:pt x="917308" y="261378"/>
                </a:lnTo>
                <a:lnTo>
                  <a:pt x="883348" y="237985"/>
                </a:lnTo>
                <a:lnTo>
                  <a:pt x="845159" y="218833"/>
                </a:lnTo>
                <a:lnTo>
                  <a:pt x="806958" y="210350"/>
                </a:lnTo>
                <a:lnTo>
                  <a:pt x="758164" y="210350"/>
                </a:lnTo>
                <a:lnTo>
                  <a:pt x="722083" y="225272"/>
                </a:lnTo>
                <a:lnTo>
                  <a:pt x="688136" y="252895"/>
                </a:lnTo>
                <a:lnTo>
                  <a:pt x="654177" y="299516"/>
                </a:lnTo>
                <a:lnTo>
                  <a:pt x="635076" y="344093"/>
                </a:lnTo>
                <a:lnTo>
                  <a:pt x="615988" y="412064"/>
                </a:lnTo>
                <a:lnTo>
                  <a:pt x="605370" y="480199"/>
                </a:lnTo>
                <a:lnTo>
                  <a:pt x="603262" y="543763"/>
                </a:lnTo>
                <a:lnTo>
                  <a:pt x="611746" y="588518"/>
                </a:lnTo>
                <a:lnTo>
                  <a:pt x="630847" y="626656"/>
                </a:lnTo>
                <a:lnTo>
                  <a:pt x="660552" y="660717"/>
                </a:lnTo>
                <a:lnTo>
                  <a:pt x="698741" y="679704"/>
                </a:lnTo>
                <a:lnTo>
                  <a:pt x="736930" y="690384"/>
                </a:lnTo>
                <a:lnTo>
                  <a:pt x="773010" y="688352"/>
                </a:lnTo>
                <a:lnTo>
                  <a:pt x="811199" y="679704"/>
                </a:lnTo>
                <a:lnTo>
                  <a:pt x="847267" y="660717"/>
                </a:lnTo>
                <a:lnTo>
                  <a:pt x="883348" y="628853"/>
                </a:lnTo>
                <a:lnTo>
                  <a:pt x="908812" y="592747"/>
                </a:lnTo>
                <a:lnTo>
                  <a:pt x="934288" y="569366"/>
                </a:lnTo>
                <a:lnTo>
                  <a:pt x="961872" y="569366"/>
                </a:lnTo>
                <a:lnTo>
                  <a:pt x="995807" y="592747"/>
                </a:lnTo>
                <a:lnTo>
                  <a:pt x="1042504" y="635127"/>
                </a:lnTo>
                <a:lnTo>
                  <a:pt x="1061605" y="648004"/>
                </a:lnTo>
                <a:lnTo>
                  <a:pt x="1084935" y="641565"/>
                </a:lnTo>
                <a:lnTo>
                  <a:pt x="1106144" y="622414"/>
                </a:lnTo>
                <a:close/>
              </a:path>
              <a:path w="1482090" h="2177415">
                <a:moveTo>
                  <a:pt x="1481734" y="998423"/>
                </a:moveTo>
                <a:lnTo>
                  <a:pt x="1477505" y="989914"/>
                </a:lnTo>
                <a:lnTo>
                  <a:pt x="1458404" y="970788"/>
                </a:lnTo>
                <a:lnTo>
                  <a:pt x="1445666" y="966558"/>
                </a:lnTo>
                <a:lnTo>
                  <a:pt x="1426565" y="966558"/>
                </a:lnTo>
                <a:lnTo>
                  <a:pt x="1420215" y="970788"/>
                </a:lnTo>
                <a:lnTo>
                  <a:pt x="1405356" y="970788"/>
                </a:lnTo>
                <a:lnTo>
                  <a:pt x="1394739" y="975042"/>
                </a:lnTo>
                <a:lnTo>
                  <a:pt x="1371396" y="975042"/>
                </a:lnTo>
                <a:lnTo>
                  <a:pt x="1362900" y="970788"/>
                </a:lnTo>
                <a:lnTo>
                  <a:pt x="1356550" y="966558"/>
                </a:lnTo>
                <a:lnTo>
                  <a:pt x="1352296" y="960183"/>
                </a:lnTo>
                <a:lnTo>
                  <a:pt x="1352296" y="951687"/>
                </a:lnTo>
                <a:lnTo>
                  <a:pt x="1360792" y="945311"/>
                </a:lnTo>
                <a:lnTo>
                  <a:pt x="1371396" y="936802"/>
                </a:lnTo>
                <a:lnTo>
                  <a:pt x="1377759" y="932573"/>
                </a:lnTo>
                <a:lnTo>
                  <a:pt x="1394739" y="924064"/>
                </a:lnTo>
                <a:lnTo>
                  <a:pt x="1401102" y="921943"/>
                </a:lnTo>
                <a:lnTo>
                  <a:pt x="1409585" y="913447"/>
                </a:lnTo>
                <a:lnTo>
                  <a:pt x="1415961" y="911326"/>
                </a:lnTo>
                <a:lnTo>
                  <a:pt x="1424444" y="907072"/>
                </a:lnTo>
                <a:lnTo>
                  <a:pt x="1430820" y="904963"/>
                </a:lnTo>
                <a:lnTo>
                  <a:pt x="1439303" y="902817"/>
                </a:lnTo>
                <a:lnTo>
                  <a:pt x="1447800" y="894334"/>
                </a:lnTo>
                <a:lnTo>
                  <a:pt x="1458404" y="887958"/>
                </a:lnTo>
                <a:lnTo>
                  <a:pt x="1464754" y="879462"/>
                </a:lnTo>
                <a:lnTo>
                  <a:pt x="1469009" y="873086"/>
                </a:lnTo>
                <a:lnTo>
                  <a:pt x="1469009" y="864603"/>
                </a:lnTo>
                <a:lnTo>
                  <a:pt x="1464754" y="853973"/>
                </a:lnTo>
                <a:lnTo>
                  <a:pt x="1458404" y="845477"/>
                </a:lnTo>
                <a:lnTo>
                  <a:pt x="1454150" y="839101"/>
                </a:lnTo>
                <a:lnTo>
                  <a:pt x="1445666" y="836968"/>
                </a:lnTo>
                <a:lnTo>
                  <a:pt x="1432941" y="834847"/>
                </a:lnTo>
                <a:lnTo>
                  <a:pt x="1424444" y="836968"/>
                </a:lnTo>
                <a:lnTo>
                  <a:pt x="1413840" y="839101"/>
                </a:lnTo>
                <a:lnTo>
                  <a:pt x="1405356" y="845477"/>
                </a:lnTo>
                <a:lnTo>
                  <a:pt x="1394739" y="851852"/>
                </a:lnTo>
                <a:lnTo>
                  <a:pt x="1386255" y="853973"/>
                </a:lnTo>
                <a:lnTo>
                  <a:pt x="1379880" y="860348"/>
                </a:lnTo>
                <a:lnTo>
                  <a:pt x="1375651" y="868832"/>
                </a:lnTo>
                <a:lnTo>
                  <a:pt x="1367155" y="875207"/>
                </a:lnTo>
                <a:lnTo>
                  <a:pt x="1360792" y="883704"/>
                </a:lnTo>
                <a:lnTo>
                  <a:pt x="1354416" y="887958"/>
                </a:lnTo>
                <a:lnTo>
                  <a:pt x="1333207" y="909193"/>
                </a:lnTo>
                <a:lnTo>
                  <a:pt x="1324711" y="913447"/>
                </a:lnTo>
                <a:lnTo>
                  <a:pt x="1318336" y="917689"/>
                </a:lnTo>
                <a:lnTo>
                  <a:pt x="1314107" y="924064"/>
                </a:lnTo>
                <a:lnTo>
                  <a:pt x="1301381" y="928319"/>
                </a:lnTo>
                <a:lnTo>
                  <a:pt x="1295006" y="932573"/>
                </a:lnTo>
                <a:lnTo>
                  <a:pt x="1275918" y="932573"/>
                </a:lnTo>
                <a:lnTo>
                  <a:pt x="1218628" y="936802"/>
                </a:lnTo>
                <a:lnTo>
                  <a:pt x="1125258" y="930440"/>
                </a:lnTo>
                <a:lnTo>
                  <a:pt x="1055230" y="924064"/>
                </a:lnTo>
                <a:lnTo>
                  <a:pt x="987336" y="904963"/>
                </a:lnTo>
                <a:lnTo>
                  <a:pt x="934288" y="879462"/>
                </a:lnTo>
                <a:lnTo>
                  <a:pt x="860018" y="839101"/>
                </a:lnTo>
                <a:lnTo>
                  <a:pt x="802728" y="792429"/>
                </a:lnTo>
                <a:lnTo>
                  <a:pt x="741184" y="758355"/>
                </a:lnTo>
                <a:lnTo>
                  <a:pt x="716407" y="756653"/>
                </a:lnTo>
                <a:lnTo>
                  <a:pt x="707224" y="752081"/>
                </a:lnTo>
                <a:lnTo>
                  <a:pt x="654177" y="741400"/>
                </a:lnTo>
                <a:lnTo>
                  <a:pt x="605370" y="741400"/>
                </a:lnTo>
                <a:lnTo>
                  <a:pt x="567182" y="747852"/>
                </a:lnTo>
                <a:lnTo>
                  <a:pt x="562775" y="751293"/>
                </a:lnTo>
                <a:lnTo>
                  <a:pt x="497154" y="739203"/>
                </a:lnTo>
                <a:lnTo>
                  <a:pt x="414401" y="715975"/>
                </a:lnTo>
                <a:lnTo>
                  <a:pt x="335889" y="696823"/>
                </a:lnTo>
                <a:lnTo>
                  <a:pt x="259511" y="681913"/>
                </a:lnTo>
                <a:lnTo>
                  <a:pt x="191592" y="662762"/>
                </a:lnTo>
                <a:lnTo>
                  <a:pt x="144919" y="648004"/>
                </a:lnTo>
                <a:lnTo>
                  <a:pt x="132181" y="628853"/>
                </a:lnTo>
                <a:lnTo>
                  <a:pt x="144919" y="565124"/>
                </a:lnTo>
                <a:lnTo>
                  <a:pt x="159766" y="488683"/>
                </a:lnTo>
                <a:lnTo>
                  <a:pt x="172504" y="388835"/>
                </a:lnTo>
                <a:lnTo>
                  <a:pt x="174612" y="280530"/>
                </a:lnTo>
                <a:lnTo>
                  <a:pt x="178866" y="225272"/>
                </a:lnTo>
                <a:lnTo>
                  <a:pt x="183108" y="218833"/>
                </a:lnTo>
                <a:lnTo>
                  <a:pt x="191592" y="212559"/>
                </a:lnTo>
                <a:lnTo>
                  <a:pt x="227672" y="212559"/>
                </a:lnTo>
                <a:lnTo>
                  <a:pt x="244652" y="208153"/>
                </a:lnTo>
                <a:lnTo>
                  <a:pt x="255257" y="203911"/>
                </a:lnTo>
                <a:lnTo>
                  <a:pt x="263740" y="199682"/>
                </a:lnTo>
                <a:lnTo>
                  <a:pt x="274358" y="193408"/>
                </a:lnTo>
                <a:lnTo>
                  <a:pt x="278599" y="184924"/>
                </a:lnTo>
                <a:lnTo>
                  <a:pt x="284962" y="180695"/>
                </a:lnTo>
                <a:lnTo>
                  <a:pt x="284962" y="172046"/>
                </a:lnTo>
                <a:lnTo>
                  <a:pt x="286334" y="170014"/>
                </a:lnTo>
                <a:lnTo>
                  <a:pt x="289217" y="165773"/>
                </a:lnTo>
                <a:lnTo>
                  <a:pt x="289217" y="146621"/>
                </a:lnTo>
                <a:lnTo>
                  <a:pt x="280720" y="138150"/>
                </a:lnTo>
                <a:lnTo>
                  <a:pt x="270116" y="135940"/>
                </a:lnTo>
                <a:lnTo>
                  <a:pt x="259511" y="131711"/>
                </a:lnTo>
                <a:lnTo>
                  <a:pt x="240411" y="131711"/>
                </a:lnTo>
                <a:lnTo>
                  <a:pt x="231927" y="138150"/>
                </a:lnTo>
                <a:lnTo>
                  <a:pt x="225552" y="142379"/>
                </a:lnTo>
                <a:lnTo>
                  <a:pt x="217068" y="150863"/>
                </a:lnTo>
                <a:lnTo>
                  <a:pt x="210693" y="155092"/>
                </a:lnTo>
                <a:lnTo>
                  <a:pt x="204343" y="165773"/>
                </a:lnTo>
                <a:lnTo>
                  <a:pt x="197967" y="165773"/>
                </a:lnTo>
                <a:lnTo>
                  <a:pt x="189484" y="170014"/>
                </a:lnTo>
                <a:lnTo>
                  <a:pt x="183108" y="165773"/>
                </a:lnTo>
                <a:lnTo>
                  <a:pt x="168262" y="165773"/>
                </a:lnTo>
                <a:lnTo>
                  <a:pt x="164020" y="157302"/>
                </a:lnTo>
                <a:lnTo>
                  <a:pt x="164020" y="131711"/>
                </a:lnTo>
                <a:lnTo>
                  <a:pt x="164020" y="121196"/>
                </a:lnTo>
                <a:lnTo>
                  <a:pt x="159766" y="112725"/>
                </a:lnTo>
                <a:lnTo>
                  <a:pt x="159766" y="93573"/>
                </a:lnTo>
                <a:lnTo>
                  <a:pt x="164020" y="87122"/>
                </a:lnTo>
                <a:lnTo>
                  <a:pt x="164020" y="46786"/>
                </a:lnTo>
                <a:lnTo>
                  <a:pt x="159766" y="40347"/>
                </a:lnTo>
                <a:lnTo>
                  <a:pt x="155524" y="29832"/>
                </a:lnTo>
                <a:lnTo>
                  <a:pt x="153403" y="21361"/>
                </a:lnTo>
                <a:lnTo>
                  <a:pt x="149161" y="14922"/>
                </a:lnTo>
                <a:lnTo>
                  <a:pt x="144919" y="6438"/>
                </a:lnTo>
                <a:lnTo>
                  <a:pt x="136436" y="6438"/>
                </a:lnTo>
                <a:lnTo>
                  <a:pt x="130060" y="0"/>
                </a:lnTo>
                <a:lnTo>
                  <a:pt x="121577" y="0"/>
                </a:lnTo>
                <a:lnTo>
                  <a:pt x="115214" y="6438"/>
                </a:lnTo>
                <a:lnTo>
                  <a:pt x="106718" y="12890"/>
                </a:lnTo>
                <a:lnTo>
                  <a:pt x="106718" y="46786"/>
                </a:lnTo>
                <a:lnTo>
                  <a:pt x="115214" y="55257"/>
                </a:lnTo>
                <a:lnTo>
                  <a:pt x="117335" y="65938"/>
                </a:lnTo>
                <a:lnTo>
                  <a:pt x="121577" y="74409"/>
                </a:lnTo>
                <a:lnTo>
                  <a:pt x="125818" y="85090"/>
                </a:lnTo>
                <a:lnTo>
                  <a:pt x="125818" y="112725"/>
                </a:lnTo>
                <a:lnTo>
                  <a:pt x="121577" y="118999"/>
                </a:lnTo>
                <a:lnTo>
                  <a:pt x="121577" y="125437"/>
                </a:lnTo>
                <a:lnTo>
                  <a:pt x="115214" y="131711"/>
                </a:lnTo>
                <a:lnTo>
                  <a:pt x="106718" y="131711"/>
                </a:lnTo>
                <a:lnTo>
                  <a:pt x="98234" y="125437"/>
                </a:lnTo>
                <a:lnTo>
                  <a:pt x="91871" y="118999"/>
                </a:lnTo>
                <a:lnTo>
                  <a:pt x="85496" y="112725"/>
                </a:lnTo>
                <a:lnTo>
                  <a:pt x="79133" y="104076"/>
                </a:lnTo>
                <a:lnTo>
                  <a:pt x="72771" y="93573"/>
                </a:lnTo>
                <a:lnTo>
                  <a:pt x="68529" y="87122"/>
                </a:lnTo>
                <a:lnTo>
                  <a:pt x="62166" y="82892"/>
                </a:lnTo>
                <a:lnTo>
                  <a:pt x="53670" y="74409"/>
                </a:lnTo>
                <a:lnTo>
                  <a:pt x="49428" y="67970"/>
                </a:lnTo>
                <a:lnTo>
                  <a:pt x="45186" y="59499"/>
                </a:lnTo>
                <a:lnTo>
                  <a:pt x="38823" y="53225"/>
                </a:lnTo>
                <a:lnTo>
                  <a:pt x="28206" y="53225"/>
                </a:lnTo>
                <a:lnTo>
                  <a:pt x="19723" y="55257"/>
                </a:lnTo>
                <a:lnTo>
                  <a:pt x="9118" y="59499"/>
                </a:lnTo>
                <a:lnTo>
                  <a:pt x="622" y="65938"/>
                </a:lnTo>
                <a:lnTo>
                  <a:pt x="0" y="66548"/>
                </a:lnTo>
                <a:lnTo>
                  <a:pt x="0" y="100812"/>
                </a:lnTo>
                <a:lnTo>
                  <a:pt x="38823" y="121196"/>
                </a:lnTo>
                <a:lnTo>
                  <a:pt x="47307" y="127469"/>
                </a:lnTo>
                <a:lnTo>
                  <a:pt x="57912" y="131711"/>
                </a:lnTo>
                <a:lnTo>
                  <a:pt x="62166" y="138150"/>
                </a:lnTo>
                <a:lnTo>
                  <a:pt x="66408" y="144424"/>
                </a:lnTo>
                <a:lnTo>
                  <a:pt x="72771" y="146621"/>
                </a:lnTo>
                <a:lnTo>
                  <a:pt x="81254" y="153060"/>
                </a:lnTo>
                <a:lnTo>
                  <a:pt x="87630" y="159334"/>
                </a:lnTo>
                <a:lnTo>
                  <a:pt x="91871" y="165773"/>
                </a:lnTo>
                <a:lnTo>
                  <a:pt x="98234" y="174256"/>
                </a:lnTo>
                <a:lnTo>
                  <a:pt x="102476" y="180695"/>
                </a:lnTo>
                <a:lnTo>
                  <a:pt x="110959" y="189166"/>
                </a:lnTo>
                <a:lnTo>
                  <a:pt x="130060" y="244259"/>
                </a:lnTo>
                <a:lnTo>
                  <a:pt x="134302" y="303745"/>
                </a:lnTo>
                <a:lnTo>
                  <a:pt x="130060" y="375958"/>
                </a:lnTo>
                <a:lnTo>
                  <a:pt x="117335" y="461048"/>
                </a:lnTo>
                <a:lnTo>
                  <a:pt x="83375" y="526821"/>
                </a:lnTo>
                <a:lnTo>
                  <a:pt x="53670" y="580034"/>
                </a:lnTo>
                <a:lnTo>
                  <a:pt x="40944" y="628853"/>
                </a:lnTo>
                <a:lnTo>
                  <a:pt x="53670" y="666991"/>
                </a:lnTo>
                <a:lnTo>
                  <a:pt x="83375" y="696823"/>
                </a:lnTo>
                <a:lnTo>
                  <a:pt x="138557" y="715975"/>
                </a:lnTo>
                <a:lnTo>
                  <a:pt x="240411" y="743445"/>
                </a:lnTo>
                <a:lnTo>
                  <a:pt x="342265" y="777506"/>
                </a:lnTo>
                <a:lnTo>
                  <a:pt x="418655" y="815733"/>
                </a:lnTo>
                <a:lnTo>
                  <a:pt x="486194" y="858901"/>
                </a:lnTo>
                <a:lnTo>
                  <a:pt x="484428" y="904963"/>
                </a:lnTo>
                <a:lnTo>
                  <a:pt x="490804" y="970788"/>
                </a:lnTo>
                <a:lnTo>
                  <a:pt x="495033" y="1030274"/>
                </a:lnTo>
                <a:lnTo>
                  <a:pt x="486549" y="1085507"/>
                </a:lnTo>
                <a:lnTo>
                  <a:pt x="465328" y="1138618"/>
                </a:lnTo>
                <a:lnTo>
                  <a:pt x="431380" y="1178979"/>
                </a:lnTo>
                <a:lnTo>
                  <a:pt x="380453" y="1210818"/>
                </a:lnTo>
                <a:lnTo>
                  <a:pt x="335889" y="1259687"/>
                </a:lnTo>
                <a:lnTo>
                  <a:pt x="312547" y="1310665"/>
                </a:lnTo>
                <a:lnTo>
                  <a:pt x="306184" y="1387144"/>
                </a:lnTo>
                <a:lnTo>
                  <a:pt x="316801" y="1438109"/>
                </a:lnTo>
                <a:lnTo>
                  <a:pt x="326275" y="1451000"/>
                </a:lnTo>
                <a:lnTo>
                  <a:pt x="348615" y="1497584"/>
                </a:lnTo>
                <a:lnTo>
                  <a:pt x="380453" y="1535823"/>
                </a:lnTo>
                <a:lnTo>
                  <a:pt x="425018" y="1576184"/>
                </a:lnTo>
                <a:lnTo>
                  <a:pt x="471703" y="1629295"/>
                </a:lnTo>
                <a:lnTo>
                  <a:pt x="486549" y="1650530"/>
                </a:lnTo>
                <a:lnTo>
                  <a:pt x="486549" y="1669643"/>
                </a:lnTo>
                <a:lnTo>
                  <a:pt x="473824" y="1697266"/>
                </a:lnTo>
                <a:lnTo>
                  <a:pt x="439864" y="1714258"/>
                </a:lnTo>
                <a:lnTo>
                  <a:pt x="386816" y="1729130"/>
                </a:lnTo>
                <a:lnTo>
                  <a:pt x="323164" y="1758861"/>
                </a:lnTo>
                <a:lnTo>
                  <a:pt x="267995" y="1792846"/>
                </a:lnTo>
                <a:lnTo>
                  <a:pt x="229793" y="1831086"/>
                </a:lnTo>
                <a:lnTo>
                  <a:pt x="202196" y="1877809"/>
                </a:lnTo>
                <a:lnTo>
                  <a:pt x="187363" y="1920290"/>
                </a:lnTo>
                <a:lnTo>
                  <a:pt x="174612" y="1975535"/>
                </a:lnTo>
                <a:lnTo>
                  <a:pt x="161886" y="2024380"/>
                </a:lnTo>
                <a:lnTo>
                  <a:pt x="149161" y="2062619"/>
                </a:lnTo>
                <a:lnTo>
                  <a:pt x="155524" y="2085975"/>
                </a:lnTo>
                <a:lnTo>
                  <a:pt x="168262" y="2100846"/>
                </a:lnTo>
                <a:lnTo>
                  <a:pt x="197967" y="2105101"/>
                </a:lnTo>
                <a:lnTo>
                  <a:pt x="236156" y="2094471"/>
                </a:lnTo>
                <a:lnTo>
                  <a:pt x="295579" y="2105101"/>
                </a:lnTo>
                <a:lnTo>
                  <a:pt x="361365" y="2132711"/>
                </a:lnTo>
                <a:lnTo>
                  <a:pt x="386816" y="2166696"/>
                </a:lnTo>
                <a:lnTo>
                  <a:pt x="414401" y="2177326"/>
                </a:lnTo>
                <a:lnTo>
                  <a:pt x="458965" y="2166696"/>
                </a:lnTo>
                <a:lnTo>
                  <a:pt x="505637" y="2143341"/>
                </a:lnTo>
                <a:lnTo>
                  <a:pt x="509892" y="2126335"/>
                </a:lnTo>
                <a:lnTo>
                  <a:pt x="501408" y="2109355"/>
                </a:lnTo>
                <a:lnTo>
                  <a:pt x="448348" y="2075370"/>
                </a:lnTo>
                <a:lnTo>
                  <a:pt x="369849" y="2058365"/>
                </a:lnTo>
                <a:lnTo>
                  <a:pt x="289217" y="2051989"/>
                </a:lnTo>
                <a:lnTo>
                  <a:pt x="255257" y="2039251"/>
                </a:lnTo>
                <a:lnTo>
                  <a:pt x="240411" y="2024380"/>
                </a:lnTo>
                <a:lnTo>
                  <a:pt x="229793" y="1998891"/>
                </a:lnTo>
                <a:lnTo>
                  <a:pt x="236156" y="1960651"/>
                </a:lnTo>
                <a:lnTo>
                  <a:pt x="248881" y="1916049"/>
                </a:lnTo>
                <a:lnTo>
                  <a:pt x="278599" y="1877809"/>
                </a:lnTo>
                <a:lnTo>
                  <a:pt x="329526" y="1841715"/>
                </a:lnTo>
                <a:lnTo>
                  <a:pt x="388950" y="1811959"/>
                </a:lnTo>
                <a:lnTo>
                  <a:pt x="458965" y="1782229"/>
                </a:lnTo>
                <a:lnTo>
                  <a:pt x="528993" y="1754619"/>
                </a:lnTo>
                <a:lnTo>
                  <a:pt x="558698" y="1733359"/>
                </a:lnTo>
                <a:lnTo>
                  <a:pt x="575678" y="1703628"/>
                </a:lnTo>
                <a:lnTo>
                  <a:pt x="582041" y="1671764"/>
                </a:lnTo>
                <a:lnTo>
                  <a:pt x="573557" y="1642033"/>
                </a:lnTo>
                <a:lnTo>
                  <a:pt x="550202" y="1599539"/>
                </a:lnTo>
                <a:lnTo>
                  <a:pt x="520496" y="1542199"/>
                </a:lnTo>
                <a:lnTo>
                  <a:pt x="505764" y="1501101"/>
                </a:lnTo>
                <a:lnTo>
                  <a:pt x="511962" y="1499031"/>
                </a:lnTo>
                <a:lnTo>
                  <a:pt x="567182" y="1512455"/>
                </a:lnTo>
                <a:lnTo>
                  <a:pt x="639330" y="1535823"/>
                </a:lnTo>
                <a:lnTo>
                  <a:pt x="707224" y="1561325"/>
                </a:lnTo>
                <a:lnTo>
                  <a:pt x="749668" y="1588935"/>
                </a:lnTo>
                <a:lnTo>
                  <a:pt x="775144" y="1629295"/>
                </a:lnTo>
                <a:lnTo>
                  <a:pt x="760285" y="1652651"/>
                </a:lnTo>
                <a:lnTo>
                  <a:pt x="736930" y="1690890"/>
                </a:lnTo>
                <a:lnTo>
                  <a:pt x="719975" y="1743989"/>
                </a:lnTo>
                <a:lnTo>
                  <a:pt x="686015" y="1899056"/>
                </a:lnTo>
                <a:lnTo>
                  <a:pt x="662660" y="1956409"/>
                </a:lnTo>
                <a:lnTo>
                  <a:pt x="654177" y="1998891"/>
                </a:lnTo>
                <a:lnTo>
                  <a:pt x="654177" y="2024380"/>
                </a:lnTo>
                <a:lnTo>
                  <a:pt x="658431" y="2047735"/>
                </a:lnTo>
                <a:lnTo>
                  <a:pt x="681761" y="2068995"/>
                </a:lnTo>
                <a:lnTo>
                  <a:pt x="719975" y="2071116"/>
                </a:lnTo>
                <a:lnTo>
                  <a:pt x="779373" y="2073236"/>
                </a:lnTo>
                <a:lnTo>
                  <a:pt x="851522" y="2094471"/>
                </a:lnTo>
                <a:lnTo>
                  <a:pt x="900328" y="2126335"/>
                </a:lnTo>
                <a:lnTo>
                  <a:pt x="927912" y="2145461"/>
                </a:lnTo>
                <a:lnTo>
                  <a:pt x="953376" y="2153945"/>
                </a:lnTo>
                <a:lnTo>
                  <a:pt x="993686" y="2139086"/>
                </a:lnTo>
                <a:lnTo>
                  <a:pt x="1019162" y="2124214"/>
                </a:lnTo>
                <a:lnTo>
                  <a:pt x="1034021" y="2105101"/>
                </a:lnTo>
                <a:lnTo>
                  <a:pt x="1025525" y="2085975"/>
                </a:lnTo>
                <a:lnTo>
                  <a:pt x="985202" y="2062619"/>
                </a:lnTo>
                <a:lnTo>
                  <a:pt x="917308" y="2051989"/>
                </a:lnTo>
                <a:lnTo>
                  <a:pt x="840917" y="2041372"/>
                </a:lnTo>
                <a:lnTo>
                  <a:pt x="792099" y="2028634"/>
                </a:lnTo>
                <a:lnTo>
                  <a:pt x="764514" y="2003145"/>
                </a:lnTo>
                <a:lnTo>
                  <a:pt x="745426" y="1971281"/>
                </a:lnTo>
                <a:lnTo>
                  <a:pt x="734809" y="1935175"/>
                </a:lnTo>
                <a:lnTo>
                  <a:pt x="736930" y="1890560"/>
                </a:lnTo>
                <a:lnTo>
                  <a:pt x="749668" y="1845945"/>
                </a:lnTo>
                <a:lnTo>
                  <a:pt x="768769" y="1797100"/>
                </a:lnTo>
                <a:lnTo>
                  <a:pt x="806958" y="1739734"/>
                </a:lnTo>
                <a:lnTo>
                  <a:pt x="847267" y="1697266"/>
                </a:lnTo>
                <a:lnTo>
                  <a:pt x="866368" y="1671764"/>
                </a:lnTo>
                <a:lnTo>
                  <a:pt x="881227" y="1646275"/>
                </a:lnTo>
                <a:lnTo>
                  <a:pt x="881227" y="1614424"/>
                </a:lnTo>
                <a:lnTo>
                  <a:pt x="855764" y="1554949"/>
                </a:lnTo>
                <a:lnTo>
                  <a:pt x="811199" y="1508213"/>
                </a:lnTo>
                <a:lnTo>
                  <a:pt x="756031" y="1463598"/>
                </a:lnTo>
                <a:lnTo>
                  <a:pt x="692391" y="1425359"/>
                </a:lnTo>
                <a:lnTo>
                  <a:pt x="670966" y="1417675"/>
                </a:lnTo>
                <a:lnTo>
                  <a:pt x="707224" y="1384998"/>
                </a:lnTo>
                <a:lnTo>
                  <a:pt x="747560" y="1336154"/>
                </a:lnTo>
                <a:lnTo>
                  <a:pt x="785749" y="1278788"/>
                </a:lnTo>
                <a:lnTo>
                  <a:pt x="813333" y="1232065"/>
                </a:lnTo>
                <a:lnTo>
                  <a:pt x="832434" y="1166228"/>
                </a:lnTo>
                <a:lnTo>
                  <a:pt x="845159" y="1098245"/>
                </a:lnTo>
                <a:lnTo>
                  <a:pt x="851522" y="1028153"/>
                </a:lnTo>
                <a:lnTo>
                  <a:pt x="851522" y="958062"/>
                </a:lnTo>
                <a:lnTo>
                  <a:pt x="838161" y="916470"/>
                </a:lnTo>
                <a:lnTo>
                  <a:pt x="904582" y="932573"/>
                </a:lnTo>
                <a:lnTo>
                  <a:pt x="1000061" y="960183"/>
                </a:lnTo>
                <a:lnTo>
                  <a:pt x="1097673" y="979297"/>
                </a:lnTo>
                <a:lnTo>
                  <a:pt x="1216494" y="989914"/>
                </a:lnTo>
                <a:lnTo>
                  <a:pt x="1265301" y="998423"/>
                </a:lnTo>
                <a:lnTo>
                  <a:pt x="1271663" y="1000544"/>
                </a:lnTo>
                <a:lnTo>
                  <a:pt x="1273797" y="1009027"/>
                </a:lnTo>
                <a:lnTo>
                  <a:pt x="1282280" y="1015403"/>
                </a:lnTo>
                <a:lnTo>
                  <a:pt x="1288643" y="1021778"/>
                </a:lnTo>
                <a:lnTo>
                  <a:pt x="1290751" y="1032408"/>
                </a:lnTo>
                <a:lnTo>
                  <a:pt x="1295006" y="1040892"/>
                </a:lnTo>
                <a:lnTo>
                  <a:pt x="1299248" y="1053642"/>
                </a:lnTo>
                <a:lnTo>
                  <a:pt x="1299248" y="1091882"/>
                </a:lnTo>
                <a:lnTo>
                  <a:pt x="1301381" y="1100378"/>
                </a:lnTo>
                <a:lnTo>
                  <a:pt x="1301381" y="1134364"/>
                </a:lnTo>
                <a:lnTo>
                  <a:pt x="1303502" y="1147102"/>
                </a:lnTo>
                <a:lnTo>
                  <a:pt x="1309865" y="1157719"/>
                </a:lnTo>
                <a:lnTo>
                  <a:pt x="1320482" y="1159852"/>
                </a:lnTo>
                <a:lnTo>
                  <a:pt x="1339570" y="1166228"/>
                </a:lnTo>
                <a:lnTo>
                  <a:pt x="1352296" y="1164094"/>
                </a:lnTo>
                <a:lnTo>
                  <a:pt x="1360792" y="1159852"/>
                </a:lnTo>
                <a:lnTo>
                  <a:pt x="1367155" y="1153477"/>
                </a:lnTo>
                <a:lnTo>
                  <a:pt x="1371396" y="1142847"/>
                </a:lnTo>
                <a:lnTo>
                  <a:pt x="1371396" y="1134364"/>
                </a:lnTo>
                <a:lnTo>
                  <a:pt x="1375651" y="1127988"/>
                </a:lnTo>
                <a:lnTo>
                  <a:pt x="1375651" y="1108862"/>
                </a:lnTo>
                <a:lnTo>
                  <a:pt x="1371396" y="1081252"/>
                </a:lnTo>
                <a:lnTo>
                  <a:pt x="1358671" y="1062139"/>
                </a:lnTo>
                <a:lnTo>
                  <a:pt x="1352296" y="1053642"/>
                </a:lnTo>
                <a:lnTo>
                  <a:pt x="1348066" y="1047267"/>
                </a:lnTo>
                <a:lnTo>
                  <a:pt x="1343812" y="1036637"/>
                </a:lnTo>
                <a:lnTo>
                  <a:pt x="1341691" y="1028153"/>
                </a:lnTo>
                <a:lnTo>
                  <a:pt x="1337449" y="1019657"/>
                </a:lnTo>
                <a:lnTo>
                  <a:pt x="1337449" y="1013282"/>
                </a:lnTo>
                <a:lnTo>
                  <a:pt x="1341691" y="1004798"/>
                </a:lnTo>
                <a:lnTo>
                  <a:pt x="1352296" y="1009027"/>
                </a:lnTo>
                <a:lnTo>
                  <a:pt x="1360792" y="1009027"/>
                </a:lnTo>
                <a:lnTo>
                  <a:pt x="1367155" y="1017524"/>
                </a:lnTo>
                <a:lnTo>
                  <a:pt x="1375651" y="1019657"/>
                </a:lnTo>
                <a:lnTo>
                  <a:pt x="1382001" y="1023899"/>
                </a:lnTo>
                <a:lnTo>
                  <a:pt x="1390484" y="1028153"/>
                </a:lnTo>
                <a:lnTo>
                  <a:pt x="1396860" y="1034529"/>
                </a:lnTo>
                <a:lnTo>
                  <a:pt x="1405356" y="1040892"/>
                </a:lnTo>
                <a:lnTo>
                  <a:pt x="1411719" y="1043012"/>
                </a:lnTo>
                <a:lnTo>
                  <a:pt x="1420215" y="1049388"/>
                </a:lnTo>
                <a:lnTo>
                  <a:pt x="1428686" y="1049388"/>
                </a:lnTo>
                <a:lnTo>
                  <a:pt x="1435049" y="1047267"/>
                </a:lnTo>
                <a:lnTo>
                  <a:pt x="1454150" y="1047267"/>
                </a:lnTo>
                <a:lnTo>
                  <a:pt x="1462633" y="1038783"/>
                </a:lnTo>
                <a:lnTo>
                  <a:pt x="1469009" y="1038783"/>
                </a:lnTo>
                <a:lnTo>
                  <a:pt x="1477505" y="1017524"/>
                </a:lnTo>
                <a:lnTo>
                  <a:pt x="1481734" y="1004798"/>
                </a:lnTo>
                <a:lnTo>
                  <a:pt x="1481734" y="9984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7101319" y="3882905"/>
            <a:ext cx="1640839" cy="2120265"/>
            <a:chOff x="7101319" y="3882905"/>
            <a:chExt cx="1640839" cy="212026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71101" y="5437865"/>
              <a:ext cx="536795" cy="56517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111987" y="5255196"/>
              <a:ext cx="690245" cy="746125"/>
            </a:xfrm>
            <a:custGeom>
              <a:avLst/>
              <a:gdLst/>
              <a:ahLst/>
              <a:cxnLst/>
              <a:rect l="l" t="t" r="r" b="b"/>
              <a:pathLst>
                <a:path w="690245" h="746125">
                  <a:moveTo>
                    <a:pt x="326682" y="246392"/>
                  </a:moveTo>
                  <a:lnTo>
                    <a:pt x="78447" y="0"/>
                  </a:lnTo>
                  <a:lnTo>
                    <a:pt x="48806" y="8496"/>
                  </a:lnTo>
                  <a:lnTo>
                    <a:pt x="19151" y="36106"/>
                  </a:lnTo>
                  <a:lnTo>
                    <a:pt x="6273" y="57340"/>
                  </a:lnTo>
                  <a:lnTo>
                    <a:pt x="0" y="97701"/>
                  </a:lnTo>
                  <a:lnTo>
                    <a:pt x="233324" y="299491"/>
                  </a:lnTo>
                  <a:lnTo>
                    <a:pt x="326682" y="246392"/>
                  </a:lnTo>
                  <a:close/>
                </a:path>
                <a:path w="690245" h="746125">
                  <a:moveTo>
                    <a:pt x="689635" y="424827"/>
                  </a:moveTo>
                  <a:lnTo>
                    <a:pt x="458343" y="545896"/>
                  </a:lnTo>
                  <a:lnTo>
                    <a:pt x="373456" y="745578"/>
                  </a:lnTo>
                  <a:lnTo>
                    <a:pt x="685393" y="715835"/>
                  </a:lnTo>
                  <a:lnTo>
                    <a:pt x="689635" y="424827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01307" y="5244566"/>
              <a:ext cx="723900" cy="758825"/>
            </a:xfrm>
            <a:custGeom>
              <a:avLst/>
              <a:gdLst/>
              <a:ahLst/>
              <a:cxnLst/>
              <a:rect l="l" t="t" r="r" b="b"/>
              <a:pathLst>
                <a:path w="723900" h="758825">
                  <a:moveTo>
                    <a:pt x="723696" y="439712"/>
                  </a:moveTo>
                  <a:lnTo>
                    <a:pt x="721499" y="424840"/>
                  </a:lnTo>
                  <a:lnTo>
                    <a:pt x="693877" y="391312"/>
                  </a:lnTo>
                  <a:lnTo>
                    <a:pt x="693877" y="448208"/>
                  </a:lnTo>
                  <a:lnTo>
                    <a:pt x="674281" y="687895"/>
                  </a:lnTo>
                  <a:lnTo>
                    <a:pt x="664222" y="680377"/>
                  </a:lnTo>
                  <a:lnTo>
                    <a:pt x="664222" y="715848"/>
                  </a:lnTo>
                  <a:lnTo>
                    <a:pt x="426491" y="739216"/>
                  </a:lnTo>
                  <a:lnTo>
                    <a:pt x="411467" y="740994"/>
                  </a:lnTo>
                  <a:lnTo>
                    <a:pt x="402297" y="740295"/>
                  </a:lnTo>
                  <a:lnTo>
                    <a:pt x="415988" y="728586"/>
                  </a:lnTo>
                  <a:lnTo>
                    <a:pt x="471055" y="569277"/>
                  </a:lnTo>
                  <a:lnTo>
                    <a:pt x="664222" y="715848"/>
                  </a:lnTo>
                  <a:lnTo>
                    <a:pt x="664222" y="680377"/>
                  </a:lnTo>
                  <a:lnTo>
                    <a:pt x="515670" y="569277"/>
                  </a:lnTo>
                  <a:lnTo>
                    <a:pt x="507149" y="562902"/>
                  </a:lnTo>
                  <a:lnTo>
                    <a:pt x="499999" y="554316"/>
                  </a:lnTo>
                  <a:lnTo>
                    <a:pt x="693877" y="448208"/>
                  </a:lnTo>
                  <a:lnTo>
                    <a:pt x="693877" y="391312"/>
                  </a:lnTo>
                  <a:lnTo>
                    <a:pt x="683374" y="378561"/>
                  </a:lnTo>
                  <a:lnTo>
                    <a:pt x="683374" y="429082"/>
                  </a:lnTo>
                  <a:lnTo>
                    <a:pt x="478447" y="529551"/>
                  </a:lnTo>
                  <a:lnTo>
                    <a:pt x="456311" y="506349"/>
                  </a:lnTo>
                  <a:lnTo>
                    <a:pt x="456311" y="543788"/>
                  </a:lnTo>
                  <a:lnTo>
                    <a:pt x="381000" y="733031"/>
                  </a:lnTo>
                  <a:lnTo>
                    <a:pt x="188937" y="571398"/>
                  </a:lnTo>
                  <a:lnTo>
                    <a:pt x="186728" y="545922"/>
                  </a:lnTo>
                  <a:lnTo>
                    <a:pt x="237731" y="339877"/>
                  </a:lnTo>
                  <a:lnTo>
                    <a:pt x="247980" y="327012"/>
                  </a:lnTo>
                  <a:lnTo>
                    <a:pt x="456311" y="543788"/>
                  </a:lnTo>
                  <a:lnTo>
                    <a:pt x="456311" y="506349"/>
                  </a:lnTo>
                  <a:lnTo>
                    <a:pt x="269646" y="310578"/>
                  </a:lnTo>
                  <a:lnTo>
                    <a:pt x="282295" y="303758"/>
                  </a:lnTo>
                  <a:lnTo>
                    <a:pt x="507149" y="201803"/>
                  </a:lnTo>
                  <a:lnTo>
                    <a:pt x="683374" y="429082"/>
                  </a:lnTo>
                  <a:lnTo>
                    <a:pt x="683374" y="378561"/>
                  </a:lnTo>
                  <a:lnTo>
                    <a:pt x="537806" y="201803"/>
                  </a:lnTo>
                  <a:lnTo>
                    <a:pt x="522058" y="182676"/>
                  </a:lnTo>
                  <a:lnTo>
                    <a:pt x="507149" y="180555"/>
                  </a:lnTo>
                  <a:lnTo>
                    <a:pt x="388366" y="225171"/>
                  </a:lnTo>
                  <a:lnTo>
                    <a:pt x="348119" y="244411"/>
                  </a:lnTo>
                  <a:lnTo>
                    <a:pt x="319671" y="216179"/>
                  </a:lnTo>
                  <a:lnTo>
                    <a:pt x="319671" y="258025"/>
                  </a:lnTo>
                  <a:lnTo>
                    <a:pt x="246202" y="293141"/>
                  </a:lnTo>
                  <a:lnTo>
                    <a:pt x="245389" y="293547"/>
                  </a:lnTo>
                  <a:lnTo>
                    <a:pt x="23393" y="99847"/>
                  </a:lnTo>
                  <a:lnTo>
                    <a:pt x="23393" y="70116"/>
                  </a:lnTo>
                  <a:lnTo>
                    <a:pt x="57277" y="31877"/>
                  </a:lnTo>
                  <a:lnTo>
                    <a:pt x="74396" y="23380"/>
                  </a:lnTo>
                  <a:lnTo>
                    <a:pt x="93370" y="21247"/>
                  </a:lnTo>
                  <a:lnTo>
                    <a:pt x="319671" y="258025"/>
                  </a:lnTo>
                  <a:lnTo>
                    <a:pt x="319671" y="216179"/>
                  </a:lnTo>
                  <a:lnTo>
                    <a:pt x="101841" y="0"/>
                  </a:lnTo>
                  <a:lnTo>
                    <a:pt x="65747" y="4254"/>
                  </a:lnTo>
                  <a:lnTo>
                    <a:pt x="31864" y="23380"/>
                  </a:lnTo>
                  <a:lnTo>
                    <a:pt x="12712" y="48856"/>
                  </a:lnTo>
                  <a:lnTo>
                    <a:pt x="0" y="84975"/>
                  </a:lnTo>
                  <a:lnTo>
                    <a:pt x="4241" y="116840"/>
                  </a:lnTo>
                  <a:lnTo>
                    <a:pt x="223697" y="308317"/>
                  </a:lnTo>
                  <a:lnTo>
                    <a:pt x="159118" y="528916"/>
                  </a:lnTo>
                  <a:lnTo>
                    <a:pt x="161315" y="565035"/>
                  </a:lnTo>
                  <a:lnTo>
                    <a:pt x="169786" y="584149"/>
                  </a:lnTo>
                  <a:lnTo>
                    <a:pt x="376275" y="758469"/>
                  </a:lnTo>
                  <a:lnTo>
                    <a:pt x="396760" y="758469"/>
                  </a:lnTo>
                  <a:lnTo>
                    <a:pt x="413359" y="758469"/>
                  </a:lnTo>
                  <a:lnTo>
                    <a:pt x="509460" y="758469"/>
                  </a:lnTo>
                  <a:lnTo>
                    <a:pt x="708787" y="739216"/>
                  </a:lnTo>
                  <a:lnTo>
                    <a:pt x="712698" y="733336"/>
                  </a:lnTo>
                  <a:lnTo>
                    <a:pt x="715225" y="734961"/>
                  </a:lnTo>
                  <a:lnTo>
                    <a:pt x="715276" y="732840"/>
                  </a:lnTo>
                  <a:lnTo>
                    <a:pt x="717257" y="732840"/>
                  </a:lnTo>
                  <a:lnTo>
                    <a:pt x="715365" y="730008"/>
                  </a:lnTo>
                  <a:lnTo>
                    <a:pt x="723455" y="448208"/>
                  </a:lnTo>
                  <a:lnTo>
                    <a:pt x="723696" y="4397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30575" y="5510090"/>
              <a:ext cx="373452" cy="38871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377163" y="3882910"/>
              <a:ext cx="1364615" cy="1580515"/>
            </a:xfrm>
            <a:custGeom>
              <a:avLst/>
              <a:gdLst/>
              <a:ahLst/>
              <a:cxnLst/>
              <a:rect l="l" t="t" r="r" b="b"/>
              <a:pathLst>
                <a:path w="1364615" h="1580514">
                  <a:moveTo>
                    <a:pt x="808583" y="388835"/>
                  </a:moveTo>
                  <a:lnTo>
                    <a:pt x="789444" y="310184"/>
                  </a:lnTo>
                  <a:lnTo>
                    <a:pt x="766051" y="252895"/>
                  </a:lnTo>
                  <a:lnTo>
                    <a:pt x="734199" y="197637"/>
                  </a:lnTo>
                  <a:lnTo>
                    <a:pt x="696074" y="150863"/>
                  </a:lnTo>
                  <a:lnTo>
                    <a:pt x="668451" y="121196"/>
                  </a:lnTo>
                  <a:lnTo>
                    <a:pt x="613219" y="99834"/>
                  </a:lnTo>
                  <a:lnTo>
                    <a:pt x="555942" y="95605"/>
                  </a:lnTo>
                  <a:lnTo>
                    <a:pt x="511378" y="106273"/>
                  </a:lnTo>
                  <a:lnTo>
                    <a:pt x="464781" y="125437"/>
                  </a:lnTo>
                  <a:lnTo>
                    <a:pt x="426491" y="157302"/>
                  </a:lnTo>
                  <a:lnTo>
                    <a:pt x="407517" y="197637"/>
                  </a:lnTo>
                  <a:lnTo>
                    <a:pt x="401078" y="252895"/>
                  </a:lnTo>
                  <a:lnTo>
                    <a:pt x="407517" y="310184"/>
                  </a:lnTo>
                  <a:lnTo>
                    <a:pt x="420217" y="371894"/>
                  </a:lnTo>
                  <a:lnTo>
                    <a:pt x="445643" y="448284"/>
                  </a:lnTo>
                  <a:lnTo>
                    <a:pt x="401078" y="486511"/>
                  </a:lnTo>
                  <a:lnTo>
                    <a:pt x="341604" y="526859"/>
                  </a:lnTo>
                  <a:lnTo>
                    <a:pt x="318389" y="548106"/>
                  </a:lnTo>
                  <a:lnTo>
                    <a:pt x="311950" y="584225"/>
                  </a:lnTo>
                  <a:lnTo>
                    <a:pt x="318389" y="605459"/>
                  </a:lnTo>
                  <a:lnTo>
                    <a:pt x="343801" y="622465"/>
                  </a:lnTo>
                  <a:lnTo>
                    <a:pt x="379895" y="616089"/>
                  </a:lnTo>
                  <a:lnTo>
                    <a:pt x="407517" y="571474"/>
                  </a:lnTo>
                  <a:lnTo>
                    <a:pt x="479526" y="495020"/>
                  </a:lnTo>
                  <a:lnTo>
                    <a:pt x="530529" y="539610"/>
                  </a:lnTo>
                  <a:lnTo>
                    <a:pt x="562381" y="558736"/>
                  </a:lnTo>
                  <a:lnTo>
                    <a:pt x="606945" y="579970"/>
                  </a:lnTo>
                  <a:lnTo>
                    <a:pt x="657783" y="586346"/>
                  </a:lnTo>
                  <a:lnTo>
                    <a:pt x="706577" y="584225"/>
                  </a:lnTo>
                  <a:lnTo>
                    <a:pt x="744880" y="571474"/>
                  </a:lnTo>
                  <a:lnTo>
                    <a:pt x="770293" y="545985"/>
                  </a:lnTo>
                  <a:lnTo>
                    <a:pt x="795705" y="509879"/>
                  </a:lnTo>
                  <a:lnTo>
                    <a:pt x="804176" y="454634"/>
                  </a:lnTo>
                  <a:lnTo>
                    <a:pt x="808583" y="388835"/>
                  </a:lnTo>
                  <a:close/>
                </a:path>
                <a:path w="1364615" h="1580514">
                  <a:moveTo>
                    <a:pt x="1364526" y="48983"/>
                  </a:moveTo>
                  <a:lnTo>
                    <a:pt x="1353858" y="42545"/>
                  </a:lnTo>
                  <a:lnTo>
                    <a:pt x="1343177" y="40513"/>
                  </a:lnTo>
                  <a:lnTo>
                    <a:pt x="1334706" y="36106"/>
                  </a:lnTo>
                  <a:lnTo>
                    <a:pt x="1324203" y="36106"/>
                  </a:lnTo>
                  <a:lnTo>
                    <a:pt x="1315732" y="40513"/>
                  </a:lnTo>
                  <a:lnTo>
                    <a:pt x="1305052" y="46786"/>
                  </a:lnTo>
                  <a:lnTo>
                    <a:pt x="1285913" y="61696"/>
                  </a:lnTo>
                  <a:lnTo>
                    <a:pt x="1277429" y="65938"/>
                  </a:lnTo>
                  <a:lnTo>
                    <a:pt x="1266761" y="74409"/>
                  </a:lnTo>
                  <a:lnTo>
                    <a:pt x="1260487" y="85090"/>
                  </a:lnTo>
                  <a:lnTo>
                    <a:pt x="1254048" y="93560"/>
                  </a:lnTo>
                  <a:lnTo>
                    <a:pt x="1245577" y="97802"/>
                  </a:lnTo>
                  <a:lnTo>
                    <a:pt x="1235075" y="93560"/>
                  </a:lnTo>
                  <a:lnTo>
                    <a:pt x="1232865" y="85090"/>
                  </a:lnTo>
                  <a:lnTo>
                    <a:pt x="1228636" y="74409"/>
                  </a:lnTo>
                  <a:lnTo>
                    <a:pt x="1235075" y="65938"/>
                  </a:lnTo>
                  <a:lnTo>
                    <a:pt x="1247787" y="40513"/>
                  </a:lnTo>
                  <a:lnTo>
                    <a:pt x="1247787" y="29832"/>
                  </a:lnTo>
                  <a:lnTo>
                    <a:pt x="1239304" y="23393"/>
                  </a:lnTo>
                  <a:lnTo>
                    <a:pt x="1235075" y="14922"/>
                  </a:lnTo>
                  <a:lnTo>
                    <a:pt x="1226604" y="4406"/>
                  </a:lnTo>
                  <a:lnTo>
                    <a:pt x="1215923" y="0"/>
                  </a:lnTo>
                  <a:lnTo>
                    <a:pt x="1203223" y="0"/>
                  </a:lnTo>
                  <a:lnTo>
                    <a:pt x="1192542" y="4406"/>
                  </a:lnTo>
                  <a:lnTo>
                    <a:pt x="1186268" y="14922"/>
                  </a:lnTo>
                  <a:lnTo>
                    <a:pt x="1179830" y="23393"/>
                  </a:lnTo>
                  <a:lnTo>
                    <a:pt x="1177798" y="34074"/>
                  </a:lnTo>
                  <a:lnTo>
                    <a:pt x="1177798" y="53225"/>
                  </a:lnTo>
                  <a:lnTo>
                    <a:pt x="1179830" y="61696"/>
                  </a:lnTo>
                  <a:lnTo>
                    <a:pt x="1186268" y="72377"/>
                  </a:lnTo>
                  <a:lnTo>
                    <a:pt x="1190510" y="80848"/>
                  </a:lnTo>
                  <a:lnTo>
                    <a:pt x="1190510" y="91363"/>
                  </a:lnTo>
                  <a:lnTo>
                    <a:pt x="1192542" y="99834"/>
                  </a:lnTo>
                  <a:lnTo>
                    <a:pt x="1196784" y="110515"/>
                  </a:lnTo>
                  <a:lnTo>
                    <a:pt x="1196784" y="118986"/>
                  </a:lnTo>
                  <a:lnTo>
                    <a:pt x="1203223" y="129667"/>
                  </a:lnTo>
                  <a:lnTo>
                    <a:pt x="1196784" y="140347"/>
                  </a:lnTo>
                  <a:lnTo>
                    <a:pt x="1186268" y="142379"/>
                  </a:lnTo>
                  <a:lnTo>
                    <a:pt x="1177798" y="146621"/>
                  </a:lnTo>
                  <a:lnTo>
                    <a:pt x="1152220" y="146621"/>
                  </a:lnTo>
                  <a:lnTo>
                    <a:pt x="1139507" y="142379"/>
                  </a:lnTo>
                  <a:lnTo>
                    <a:pt x="1129004" y="140347"/>
                  </a:lnTo>
                  <a:lnTo>
                    <a:pt x="1088669" y="140347"/>
                  </a:lnTo>
                  <a:lnTo>
                    <a:pt x="1078001" y="142379"/>
                  </a:lnTo>
                  <a:lnTo>
                    <a:pt x="1071562" y="153060"/>
                  </a:lnTo>
                  <a:lnTo>
                    <a:pt x="1065288" y="161531"/>
                  </a:lnTo>
                  <a:lnTo>
                    <a:pt x="1061059" y="172212"/>
                  </a:lnTo>
                  <a:lnTo>
                    <a:pt x="1061059" y="180695"/>
                  </a:lnTo>
                  <a:lnTo>
                    <a:pt x="1075791" y="191198"/>
                  </a:lnTo>
                  <a:lnTo>
                    <a:pt x="1084440" y="193408"/>
                  </a:lnTo>
                  <a:lnTo>
                    <a:pt x="1094943" y="197637"/>
                  </a:lnTo>
                  <a:lnTo>
                    <a:pt x="1103414" y="204076"/>
                  </a:lnTo>
                  <a:lnTo>
                    <a:pt x="1122565" y="204076"/>
                  </a:lnTo>
                  <a:lnTo>
                    <a:pt x="1133233" y="199669"/>
                  </a:lnTo>
                  <a:lnTo>
                    <a:pt x="1145946" y="197637"/>
                  </a:lnTo>
                  <a:lnTo>
                    <a:pt x="1154417" y="193408"/>
                  </a:lnTo>
                  <a:lnTo>
                    <a:pt x="1164920" y="191198"/>
                  </a:lnTo>
                  <a:lnTo>
                    <a:pt x="1173391" y="191198"/>
                  </a:lnTo>
                  <a:lnTo>
                    <a:pt x="1184071" y="184924"/>
                  </a:lnTo>
                  <a:lnTo>
                    <a:pt x="1211694" y="199669"/>
                  </a:lnTo>
                  <a:lnTo>
                    <a:pt x="1220165" y="297472"/>
                  </a:lnTo>
                  <a:lnTo>
                    <a:pt x="1235075" y="386638"/>
                  </a:lnTo>
                  <a:lnTo>
                    <a:pt x="1241348" y="454634"/>
                  </a:lnTo>
                  <a:lnTo>
                    <a:pt x="1235075" y="512000"/>
                  </a:lnTo>
                  <a:lnTo>
                    <a:pt x="1211694" y="569353"/>
                  </a:lnTo>
                  <a:lnTo>
                    <a:pt x="1171359" y="601205"/>
                  </a:lnTo>
                  <a:lnTo>
                    <a:pt x="1090714" y="624586"/>
                  </a:lnTo>
                  <a:lnTo>
                    <a:pt x="997343" y="630961"/>
                  </a:lnTo>
                  <a:lnTo>
                    <a:pt x="988872" y="630961"/>
                  </a:lnTo>
                  <a:lnTo>
                    <a:pt x="988872" y="1372285"/>
                  </a:lnTo>
                  <a:lnTo>
                    <a:pt x="963460" y="1427518"/>
                  </a:lnTo>
                  <a:lnTo>
                    <a:pt x="959535" y="1431417"/>
                  </a:lnTo>
                  <a:lnTo>
                    <a:pt x="897547" y="1457248"/>
                  </a:lnTo>
                  <a:lnTo>
                    <a:pt x="823328" y="1486992"/>
                  </a:lnTo>
                  <a:lnTo>
                    <a:pt x="867803" y="1439887"/>
                  </a:lnTo>
                  <a:lnTo>
                    <a:pt x="916686" y="1414767"/>
                  </a:lnTo>
                  <a:lnTo>
                    <a:pt x="988872" y="1372285"/>
                  </a:lnTo>
                  <a:lnTo>
                    <a:pt x="988872" y="630961"/>
                  </a:lnTo>
                  <a:lnTo>
                    <a:pt x="901954" y="630961"/>
                  </a:lnTo>
                  <a:lnTo>
                    <a:pt x="882789" y="632625"/>
                  </a:lnTo>
                  <a:lnTo>
                    <a:pt x="859421" y="624586"/>
                  </a:lnTo>
                  <a:lnTo>
                    <a:pt x="830630" y="620610"/>
                  </a:lnTo>
                  <a:lnTo>
                    <a:pt x="830630" y="1320406"/>
                  </a:lnTo>
                  <a:lnTo>
                    <a:pt x="787234" y="1363776"/>
                  </a:lnTo>
                  <a:lnTo>
                    <a:pt x="764209" y="1387932"/>
                  </a:lnTo>
                  <a:lnTo>
                    <a:pt x="715225" y="1408391"/>
                  </a:lnTo>
                  <a:lnTo>
                    <a:pt x="640842" y="1438122"/>
                  </a:lnTo>
                  <a:lnTo>
                    <a:pt x="751141" y="1321308"/>
                  </a:lnTo>
                  <a:lnTo>
                    <a:pt x="781011" y="1295069"/>
                  </a:lnTo>
                  <a:lnTo>
                    <a:pt x="804176" y="1314932"/>
                  </a:lnTo>
                  <a:lnTo>
                    <a:pt x="830630" y="1320406"/>
                  </a:lnTo>
                  <a:lnTo>
                    <a:pt x="830630" y="620610"/>
                  </a:lnTo>
                  <a:lnTo>
                    <a:pt x="797915" y="616089"/>
                  </a:lnTo>
                  <a:lnTo>
                    <a:pt x="744880" y="628840"/>
                  </a:lnTo>
                  <a:lnTo>
                    <a:pt x="702348" y="654316"/>
                  </a:lnTo>
                  <a:lnTo>
                    <a:pt x="685406" y="660679"/>
                  </a:lnTo>
                  <a:lnTo>
                    <a:pt x="677075" y="671766"/>
                  </a:lnTo>
                  <a:lnTo>
                    <a:pt x="670661" y="673430"/>
                  </a:lnTo>
                  <a:lnTo>
                    <a:pt x="621855" y="701040"/>
                  </a:lnTo>
                  <a:lnTo>
                    <a:pt x="547471" y="749909"/>
                  </a:lnTo>
                  <a:lnTo>
                    <a:pt x="509346" y="771144"/>
                  </a:lnTo>
                  <a:lnTo>
                    <a:pt x="471055" y="800874"/>
                  </a:lnTo>
                  <a:lnTo>
                    <a:pt x="403275" y="858240"/>
                  </a:lnTo>
                  <a:lnTo>
                    <a:pt x="343801" y="915581"/>
                  </a:lnTo>
                  <a:lnTo>
                    <a:pt x="284327" y="994181"/>
                  </a:lnTo>
                  <a:lnTo>
                    <a:pt x="244005" y="1083386"/>
                  </a:lnTo>
                  <a:lnTo>
                    <a:pt x="216547" y="1183220"/>
                  </a:lnTo>
                  <a:lnTo>
                    <a:pt x="190969" y="1289431"/>
                  </a:lnTo>
                  <a:lnTo>
                    <a:pt x="165544" y="1340421"/>
                  </a:lnTo>
                  <a:lnTo>
                    <a:pt x="157073" y="1340421"/>
                  </a:lnTo>
                  <a:lnTo>
                    <a:pt x="146405" y="1336167"/>
                  </a:lnTo>
                  <a:lnTo>
                    <a:pt x="112509" y="1327670"/>
                  </a:lnTo>
                  <a:lnTo>
                    <a:pt x="97599" y="1321308"/>
                  </a:lnTo>
                  <a:lnTo>
                    <a:pt x="89128" y="1317053"/>
                  </a:lnTo>
                  <a:lnTo>
                    <a:pt x="70154" y="1317053"/>
                  </a:lnTo>
                  <a:lnTo>
                    <a:pt x="59474" y="1310678"/>
                  </a:lnTo>
                  <a:lnTo>
                    <a:pt x="46774" y="1314932"/>
                  </a:lnTo>
                  <a:lnTo>
                    <a:pt x="31864" y="1317053"/>
                  </a:lnTo>
                  <a:lnTo>
                    <a:pt x="21183" y="1323416"/>
                  </a:lnTo>
                  <a:lnTo>
                    <a:pt x="12712" y="1334046"/>
                  </a:lnTo>
                  <a:lnTo>
                    <a:pt x="2209" y="1340421"/>
                  </a:lnTo>
                  <a:lnTo>
                    <a:pt x="0" y="1353172"/>
                  </a:lnTo>
                  <a:lnTo>
                    <a:pt x="0" y="1363776"/>
                  </a:lnTo>
                  <a:lnTo>
                    <a:pt x="2209" y="1376527"/>
                  </a:lnTo>
                  <a:lnTo>
                    <a:pt x="8470" y="1389278"/>
                  </a:lnTo>
                  <a:lnTo>
                    <a:pt x="19151" y="1391386"/>
                  </a:lnTo>
                  <a:lnTo>
                    <a:pt x="27622" y="1391386"/>
                  </a:lnTo>
                  <a:lnTo>
                    <a:pt x="38303" y="1389278"/>
                  </a:lnTo>
                  <a:lnTo>
                    <a:pt x="46774" y="1389278"/>
                  </a:lnTo>
                  <a:lnTo>
                    <a:pt x="65747" y="1385036"/>
                  </a:lnTo>
                  <a:lnTo>
                    <a:pt x="78625" y="1382903"/>
                  </a:lnTo>
                  <a:lnTo>
                    <a:pt x="91338" y="1378661"/>
                  </a:lnTo>
                  <a:lnTo>
                    <a:pt x="101841" y="1376527"/>
                  </a:lnTo>
                  <a:lnTo>
                    <a:pt x="112509" y="1372285"/>
                  </a:lnTo>
                  <a:lnTo>
                    <a:pt x="131660" y="1372285"/>
                  </a:lnTo>
                  <a:lnTo>
                    <a:pt x="152844" y="1382903"/>
                  </a:lnTo>
                  <a:lnTo>
                    <a:pt x="163512" y="1382903"/>
                  </a:lnTo>
                  <a:lnTo>
                    <a:pt x="163512" y="1391386"/>
                  </a:lnTo>
                  <a:lnTo>
                    <a:pt x="157073" y="1402016"/>
                  </a:lnTo>
                  <a:lnTo>
                    <a:pt x="146405" y="1408391"/>
                  </a:lnTo>
                  <a:lnTo>
                    <a:pt x="137934" y="1410512"/>
                  </a:lnTo>
                  <a:lnTo>
                    <a:pt x="127419" y="1414767"/>
                  </a:lnTo>
                  <a:lnTo>
                    <a:pt x="89128" y="1414767"/>
                  </a:lnTo>
                  <a:lnTo>
                    <a:pt x="78625" y="1416888"/>
                  </a:lnTo>
                  <a:lnTo>
                    <a:pt x="70154" y="1421142"/>
                  </a:lnTo>
                  <a:lnTo>
                    <a:pt x="63715" y="1429626"/>
                  </a:lnTo>
                  <a:lnTo>
                    <a:pt x="59474" y="1440256"/>
                  </a:lnTo>
                  <a:lnTo>
                    <a:pt x="53035" y="1448752"/>
                  </a:lnTo>
                  <a:lnTo>
                    <a:pt x="53035" y="1461503"/>
                  </a:lnTo>
                  <a:lnTo>
                    <a:pt x="57277" y="1472120"/>
                  </a:lnTo>
                  <a:lnTo>
                    <a:pt x="65747" y="1480616"/>
                  </a:lnTo>
                  <a:lnTo>
                    <a:pt x="76415" y="1486992"/>
                  </a:lnTo>
                  <a:lnTo>
                    <a:pt x="84899" y="1495488"/>
                  </a:lnTo>
                  <a:lnTo>
                    <a:pt x="95567" y="1495488"/>
                  </a:lnTo>
                  <a:lnTo>
                    <a:pt x="104038" y="1486992"/>
                  </a:lnTo>
                  <a:lnTo>
                    <a:pt x="114719" y="1484858"/>
                  </a:lnTo>
                  <a:lnTo>
                    <a:pt x="127419" y="1478495"/>
                  </a:lnTo>
                  <a:lnTo>
                    <a:pt x="140131" y="1465757"/>
                  </a:lnTo>
                  <a:lnTo>
                    <a:pt x="150634" y="1461503"/>
                  </a:lnTo>
                  <a:lnTo>
                    <a:pt x="159105" y="1453007"/>
                  </a:lnTo>
                  <a:lnTo>
                    <a:pt x="169786" y="1446631"/>
                  </a:lnTo>
                  <a:lnTo>
                    <a:pt x="182499" y="1442377"/>
                  </a:lnTo>
                  <a:lnTo>
                    <a:pt x="195199" y="1433880"/>
                  </a:lnTo>
                  <a:lnTo>
                    <a:pt x="208076" y="1427518"/>
                  </a:lnTo>
                  <a:lnTo>
                    <a:pt x="220789" y="1423263"/>
                  </a:lnTo>
                  <a:lnTo>
                    <a:pt x="231292" y="1423263"/>
                  </a:lnTo>
                  <a:lnTo>
                    <a:pt x="239763" y="1421142"/>
                  </a:lnTo>
                  <a:lnTo>
                    <a:pt x="250444" y="1423263"/>
                  </a:lnTo>
                  <a:lnTo>
                    <a:pt x="258914" y="1429626"/>
                  </a:lnTo>
                  <a:lnTo>
                    <a:pt x="271614" y="1433880"/>
                  </a:lnTo>
                  <a:lnTo>
                    <a:pt x="284327" y="1440256"/>
                  </a:lnTo>
                  <a:lnTo>
                    <a:pt x="303479" y="1455127"/>
                  </a:lnTo>
                  <a:lnTo>
                    <a:pt x="309918" y="1465757"/>
                  </a:lnTo>
                  <a:lnTo>
                    <a:pt x="320421" y="1472120"/>
                  </a:lnTo>
                  <a:lnTo>
                    <a:pt x="328891" y="1478495"/>
                  </a:lnTo>
                  <a:lnTo>
                    <a:pt x="362953" y="1478495"/>
                  </a:lnTo>
                  <a:lnTo>
                    <a:pt x="371424" y="1474241"/>
                  </a:lnTo>
                  <a:lnTo>
                    <a:pt x="381927" y="1465757"/>
                  </a:lnTo>
                  <a:lnTo>
                    <a:pt x="384124" y="1455127"/>
                  </a:lnTo>
                  <a:lnTo>
                    <a:pt x="390398" y="1446631"/>
                  </a:lnTo>
                  <a:lnTo>
                    <a:pt x="390398" y="1436001"/>
                  </a:lnTo>
                  <a:lnTo>
                    <a:pt x="388366" y="1427518"/>
                  </a:lnTo>
                  <a:lnTo>
                    <a:pt x="377698" y="1416888"/>
                  </a:lnTo>
                  <a:lnTo>
                    <a:pt x="369214" y="1414767"/>
                  </a:lnTo>
                  <a:lnTo>
                    <a:pt x="358711" y="1408391"/>
                  </a:lnTo>
                  <a:lnTo>
                    <a:pt x="337362" y="1408391"/>
                  </a:lnTo>
                  <a:lnTo>
                    <a:pt x="326859" y="1402016"/>
                  </a:lnTo>
                  <a:lnTo>
                    <a:pt x="316179" y="1397762"/>
                  </a:lnTo>
                  <a:lnTo>
                    <a:pt x="303479" y="1395641"/>
                  </a:lnTo>
                  <a:lnTo>
                    <a:pt x="282295" y="1395641"/>
                  </a:lnTo>
                  <a:lnTo>
                    <a:pt x="265353" y="1389278"/>
                  </a:lnTo>
                  <a:lnTo>
                    <a:pt x="256882" y="1385036"/>
                  </a:lnTo>
                  <a:lnTo>
                    <a:pt x="246202" y="1376527"/>
                  </a:lnTo>
                  <a:lnTo>
                    <a:pt x="244005" y="1365910"/>
                  </a:lnTo>
                  <a:lnTo>
                    <a:pt x="239763" y="1357401"/>
                  </a:lnTo>
                  <a:lnTo>
                    <a:pt x="239763" y="1308557"/>
                  </a:lnTo>
                  <a:lnTo>
                    <a:pt x="258914" y="1198105"/>
                  </a:lnTo>
                  <a:lnTo>
                    <a:pt x="265353" y="1189596"/>
                  </a:lnTo>
                  <a:lnTo>
                    <a:pt x="316179" y="1070660"/>
                  </a:lnTo>
                  <a:lnTo>
                    <a:pt x="384124" y="981430"/>
                  </a:lnTo>
                  <a:lnTo>
                    <a:pt x="496646" y="902830"/>
                  </a:lnTo>
                  <a:lnTo>
                    <a:pt x="619658" y="845489"/>
                  </a:lnTo>
                  <a:lnTo>
                    <a:pt x="660019" y="830694"/>
                  </a:lnTo>
                  <a:lnTo>
                    <a:pt x="683361" y="866736"/>
                  </a:lnTo>
                  <a:lnTo>
                    <a:pt x="715225" y="894346"/>
                  </a:lnTo>
                  <a:lnTo>
                    <a:pt x="746912" y="924090"/>
                  </a:lnTo>
                  <a:lnTo>
                    <a:pt x="764019" y="962317"/>
                  </a:lnTo>
                  <a:lnTo>
                    <a:pt x="759612" y="1000556"/>
                  </a:lnTo>
                  <a:lnTo>
                    <a:pt x="746912" y="1049401"/>
                  </a:lnTo>
                  <a:lnTo>
                    <a:pt x="723696" y="1094016"/>
                  </a:lnTo>
                  <a:lnTo>
                    <a:pt x="715225" y="1138631"/>
                  </a:lnTo>
                  <a:lnTo>
                    <a:pt x="715225" y="1189596"/>
                  </a:lnTo>
                  <a:lnTo>
                    <a:pt x="719353" y="1203439"/>
                  </a:lnTo>
                  <a:lnTo>
                    <a:pt x="700316" y="1225715"/>
                  </a:lnTo>
                  <a:lnTo>
                    <a:pt x="662012" y="1259700"/>
                  </a:lnTo>
                  <a:lnTo>
                    <a:pt x="526288" y="1395641"/>
                  </a:lnTo>
                  <a:lnTo>
                    <a:pt x="513588" y="1433880"/>
                  </a:lnTo>
                  <a:lnTo>
                    <a:pt x="507149" y="1469986"/>
                  </a:lnTo>
                  <a:lnTo>
                    <a:pt x="519849" y="1501851"/>
                  </a:lnTo>
                  <a:lnTo>
                    <a:pt x="543242" y="1516722"/>
                  </a:lnTo>
                  <a:lnTo>
                    <a:pt x="577291" y="1527352"/>
                  </a:lnTo>
                  <a:lnTo>
                    <a:pt x="634568" y="1516722"/>
                  </a:lnTo>
                  <a:lnTo>
                    <a:pt x="692594" y="1502206"/>
                  </a:lnTo>
                  <a:lnTo>
                    <a:pt x="689635" y="1518856"/>
                  </a:lnTo>
                  <a:lnTo>
                    <a:pt x="702348" y="1550708"/>
                  </a:lnTo>
                  <a:lnTo>
                    <a:pt x="723696" y="1565592"/>
                  </a:lnTo>
                  <a:lnTo>
                    <a:pt x="759612" y="1576197"/>
                  </a:lnTo>
                  <a:lnTo>
                    <a:pt x="817054" y="1565592"/>
                  </a:lnTo>
                  <a:lnTo>
                    <a:pt x="901954" y="1544332"/>
                  </a:lnTo>
                  <a:lnTo>
                    <a:pt x="949045" y="1528622"/>
                  </a:lnTo>
                  <a:lnTo>
                    <a:pt x="954989" y="1531581"/>
                  </a:lnTo>
                  <a:lnTo>
                    <a:pt x="969721" y="1527352"/>
                  </a:lnTo>
                  <a:lnTo>
                    <a:pt x="991069" y="1527352"/>
                  </a:lnTo>
                  <a:lnTo>
                    <a:pt x="1001585" y="1523098"/>
                  </a:lnTo>
                  <a:lnTo>
                    <a:pt x="1041908" y="1503972"/>
                  </a:lnTo>
                  <a:lnTo>
                    <a:pt x="1047115" y="1490776"/>
                  </a:lnTo>
                  <a:lnTo>
                    <a:pt x="1101382" y="1463611"/>
                  </a:lnTo>
                  <a:lnTo>
                    <a:pt x="1171359" y="1421142"/>
                  </a:lnTo>
                  <a:lnTo>
                    <a:pt x="1145946" y="1476362"/>
                  </a:lnTo>
                  <a:lnTo>
                    <a:pt x="1135278" y="1486992"/>
                  </a:lnTo>
                  <a:lnTo>
                    <a:pt x="1126794" y="1493367"/>
                  </a:lnTo>
                  <a:lnTo>
                    <a:pt x="1120355" y="1501851"/>
                  </a:lnTo>
                  <a:lnTo>
                    <a:pt x="1109853" y="1508226"/>
                  </a:lnTo>
                  <a:lnTo>
                    <a:pt x="1101382" y="1518856"/>
                  </a:lnTo>
                  <a:lnTo>
                    <a:pt x="1086472" y="1520977"/>
                  </a:lnTo>
                  <a:lnTo>
                    <a:pt x="1080033" y="1531581"/>
                  </a:lnTo>
                  <a:lnTo>
                    <a:pt x="1080033" y="1540090"/>
                  </a:lnTo>
                  <a:lnTo>
                    <a:pt x="1084440" y="1550708"/>
                  </a:lnTo>
                  <a:lnTo>
                    <a:pt x="1090714" y="1559217"/>
                  </a:lnTo>
                  <a:lnTo>
                    <a:pt x="1101382" y="1563458"/>
                  </a:lnTo>
                  <a:lnTo>
                    <a:pt x="1107655" y="1571942"/>
                  </a:lnTo>
                  <a:lnTo>
                    <a:pt x="1120355" y="1576197"/>
                  </a:lnTo>
                  <a:lnTo>
                    <a:pt x="1129004" y="1576197"/>
                  </a:lnTo>
                  <a:lnTo>
                    <a:pt x="1139507" y="1580451"/>
                  </a:lnTo>
                  <a:lnTo>
                    <a:pt x="1152220" y="1576197"/>
                  </a:lnTo>
                  <a:lnTo>
                    <a:pt x="1173391" y="1576197"/>
                  </a:lnTo>
                  <a:lnTo>
                    <a:pt x="1184071" y="1571942"/>
                  </a:lnTo>
                  <a:lnTo>
                    <a:pt x="1196784" y="1569821"/>
                  </a:lnTo>
                  <a:lnTo>
                    <a:pt x="1207452" y="1565592"/>
                  </a:lnTo>
                  <a:lnTo>
                    <a:pt x="1215923" y="1559217"/>
                  </a:lnTo>
                  <a:lnTo>
                    <a:pt x="1226604" y="1552841"/>
                  </a:lnTo>
                  <a:lnTo>
                    <a:pt x="1228636" y="1544332"/>
                  </a:lnTo>
                  <a:lnTo>
                    <a:pt x="1232865" y="1533728"/>
                  </a:lnTo>
                  <a:lnTo>
                    <a:pt x="1232865" y="1486992"/>
                  </a:lnTo>
                  <a:lnTo>
                    <a:pt x="1235075" y="1476362"/>
                  </a:lnTo>
                  <a:lnTo>
                    <a:pt x="1239304" y="1467866"/>
                  </a:lnTo>
                  <a:lnTo>
                    <a:pt x="1241348" y="1457248"/>
                  </a:lnTo>
                  <a:lnTo>
                    <a:pt x="1245577" y="1446631"/>
                  </a:lnTo>
                  <a:lnTo>
                    <a:pt x="1245577" y="1438122"/>
                  </a:lnTo>
                  <a:lnTo>
                    <a:pt x="1247787" y="1427518"/>
                  </a:lnTo>
                  <a:lnTo>
                    <a:pt x="1247787" y="1419021"/>
                  </a:lnTo>
                  <a:lnTo>
                    <a:pt x="1254048" y="1408391"/>
                  </a:lnTo>
                  <a:lnTo>
                    <a:pt x="1260487" y="1399895"/>
                  </a:lnTo>
                  <a:lnTo>
                    <a:pt x="1285913" y="1340421"/>
                  </a:lnTo>
                  <a:lnTo>
                    <a:pt x="1294384" y="1312811"/>
                  </a:lnTo>
                  <a:lnTo>
                    <a:pt x="1285913" y="1295806"/>
                  </a:lnTo>
                  <a:lnTo>
                    <a:pt x="1273200" y="1287322"/>
                  </a:lnTo>
                  <a:lnTo>
                    <a:pt x="1247787" y="1283068"/>
                  </a:lnTo>
                  <a:lnTo>
                    <a:pt x="1226604" y="1287322"/>
                  </a:lnTo>
                  <a:lnTo>
                    <a:pt x="1213726" y="1295806"/>
                  </a:lnTo>
                  <a:lnTo>
                    <a:pt x="1184071" y="1346796"/>
                  </a:lnTo>
                  <a:lnTo>
                    <a:pt x="1152220" y="1374406"/>
                  </a:lnTo>
                  <a:lnTo>
                    <a:pt x="1094943" y="1395641"/>
                  </a:lnTo>
                  <a:lnTo>
                    <a:pt x="1059688" y="1404315"/>
                  </a:lnTo>
                  <a:lnTo>
                    <a:pt x="1061059" y="1397762"/>
                  </a:lnTo>
                  <a:lnTo>
                    <a:pt x="1061059" y="1389278"/>
                  </a:lnTo>
                  <a:lnTo>
                    <a:pt x="1065288" y="1378661"/>
                  </a:lnTo>
                  <a:lnTo>
                    <a:pt x="1065288" y="1370152"/>
                  </a:lnTo>
                  <a:lnTo>
                    <a:pt x="1071562" y="1359547"/>
                  </a:lnTo>
                  <a:lnTo>
                    <a:pt x="1078001" y="1351038"/>
                  </a:lnTo>
                  <a:lnTo>
                    <a:pt x="1103414" y="1291577"/>
                  </a:lnTo>
                  <a:lnTo>
                    <a:pt x="1109853" y="1263942"/>
                  </a:lnTo>
                  <a:lnTo>
                    <a:pt x="1103414" y="1246962"/>
                  </a:lnTo>
                  <a:lnTo>
                    <a:pt x="1090714" y="1238465"/>
                  </a:lnTo>
                  <a:lnTo>
                    <a:pt x="1075372" y="1235900"/>
                  </a:lnTo>
                  <a:lnTo>
                    <a:pt x="1094943" y="1193850"/>
                  </a:lnTo>
                  <a:lnTo>
                    <a:pt x="1116126" y="1117396"/>
                  </a:lnTo>
                  <a:lnTo>
                    <a:pt x="1126794" y="1030300"/>
                  </a:lnTo>
                  <a:lnTo>
                    <a:pt x="1120355" y="943190"/>
                  </a:lnTo>
                  <a:lnTo>
                    <a:pt x="1101382" y="866736"/>
                  </a:lnTo>
                  <a:lnTo>
                    <a:pt x="1069530" y="792391"/>
                  </a:lnTo>
                  <a:lnTo>
                    <a:pt x="1029741" y="740003"/>
                  </a:lnTo>
                  <a:lnTo>
                    <a:pt x="1035469" y="739279"/>
                  </a:lnTo>
                  <a:lnTo>
                    <a:pt x="1122565" y="720166"/>
                  </a:lnTo>
                  <a:lnTo>
                    <a:pt x="1196784" y="694664"/>
                  </a:lnTo>
                  <a:lnTo>
                    <a:pt x="1258290" y="656450"/>
                  </a:lnTo>
                  <a:lnTo>
                    <a:pt x="1292352" y="630961"/>
                  </a:lnTo>
                  <a:lnTo>
                    <a:pt x="1317764" y="586346"/>
                  </a:lnTo>
                  <a:lnTo>
                    <a:pt x="1328432" y="531114"/>
                  </a:lnTo>
                  <a:lnTo>
                    <a:pt x="1330464" y="450405"/>
                  </a:lnTo>
                  <a:lnTo>
                    <a:pt x="1305052" y="380365"/>
                  </a:lnTo>
                  <a:lnTo>
                    <a:pt x="1279639" y="305955"/>
                  </a:lnTo>
                  <a:lnTo>
                    <a:pt x="1266761" y="223062"/>
                  </a:lnTo>
                  <a:lnTo>
                    <a:pt x="1266761" y="155092"/>
                  </a:lnTo>
                  <a:lnTo>
                    <a:pt x="1271168" y="146621"/>
                  </a:lnTo>
                  <a:lnTo>
                    <a:pt x="1273200" y="135940"/>
                  </a:lnTo>
                  <a:lnTo>
                    <a:pt x="1279639" y="125437"/>
                  </a:lnTo>
                  <a:lnTo>
                    <a:pt x="1290142" y="123228"/>
                  </a:lnTo>
                  <a:lnTo>
                    <a:pt x="1296581" y="112725"/>
                  </a:lnTo>
                  <a:lnTo>
                    <a:pt x="1305052" y="110515"/>
                  </a:lnTo>
                  <a:lnTo>
                    <a:pt x="1315732" y="106273"/>
                  </a:lnTo>
                  <a:lnTo>
                    <a:pt x="1324203" y="104241"/>
                  </a:lnTo>
                  <a:lnTo>
                    <a:pt x="1334706" y="97802"/>
                  </a:lnTo>
                  <a:lnTo>
                    <a:pt x="1343177" y="97802"/>
                  </a:lnTo>
                  <a:lnTo>
                    <a:pt x="1349616" y="87122"/>
                  </a:lnTo>
                  <a:lnTo>
                    <a:pt x="1355890" y="78651"/>
                  </a:lnTo>
                  <a:lnTo>
                    <a:pt x="1360297" y="67970"/>
                  </a:lnTo>
                  <a:lnTo>
                    <a:pt x="1364526" y="59499"/>
                  </a:lnTo>
                  <a:lnTo>
                    <a:pt x="1364526" y="489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39495" y="765048"/>
            <a:ext cx="8301355" cy="45720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</a:pPr>
            <a:r>
              <a:rPr sz="2400" b="1" spc="-50" dirty="0">
                <a:latin typeface="Arial"/>
                <a:cs typeface="Arial"/>
              </a:rPr>
              <a:t>Результат</a:t>
            </a:r>
            <a:r>
              <a:rPr sz="2400" b="1" spc="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разрешения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внешнего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конфликта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проекта: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9339" y="908303"/>
            <a:ext cx="3746500" cy="792480"/>
          </a:xfrm>
          <a:custGeom>
            <a:avLst/>
            <a:gdLst/>
            <a:ahLst/>
            <a:cxnLst/>
            <a:rect l="l" t="t" r="r" b="b"/>
            <a:pathLst>
              <a:path w="3746500" h="792480">
                <a:moveTo>
                  <a:pt x="1872996" y="0"/>
                </a:moveTo>
                <a:lnTo>
                  <a:pt x="1799450" y="299"/>
                </a:lnTo>
                <a:lnTo>
                  <a:pt x="1726624" y="1192"/>
                </a:lnTo>
                <a:lnTo>
                  <a:pt x="1654567" y="2666"/>
                </a:lnTo>
                <a:lnTo>
                  <a:pt x="1583332" y="4710"/>
                </a:lnTo>
                <a:lnTo>
                  <a:pt x="1512972" y="7313"/>
                </a:lnTo>
                <a:lnTo>
                  <a:pt x="1443539" y="10465"/>
                </a:lnTo>
                <a:lnTo>
                  <a:pt x="1375083" y="14155"/>
                </a:lnTo>
                <a:lnTo>
                  <a:pt x="1307658" y="18370"/>
                </a:lnTo>
                <a:lnTo>
                  <a:pt x="1241316" y="23102"/>
                </a:lnTo>
                <a:lnTo>
                  <a:pt x="1176108" y="28337"/>
                </a:lnTo>
                <a:lnTo>
                  <a:pt x="1112087" y="34066"/>
                </a:lnTo>
                <a:lnTo>
                  <a:pt x="1049305" y="40277"/>
                </a:lnTo>
                <a:lnTo>
                  <a:pt x="987813" y="46959"/>
                </a:lnTo>
                <a:lnTo>
                  <a:pt x="927664" y="54101"/>
                </a:lnTo>
                <a:lnTo>
                  <a:pt x="868910" y="61693"/>
                </a:lnTo>
                <a:lnTo>
                  <a:pt x="811603" y="69723"/>
                </a:lnTo>
                <a:lnTo>
                  <a:pt x="755794" y="78181"/>
                </a:lnTo>
                <a:lnTo>
                  <a:pt x="701537" y="87054"/>
                </a:lnTo>
                <a:lnTo>
                  <a:pt x="648883" y="96333"/>
                </a:lnTo>
                <a:lnTo>
                  <a:pt x="597884" y="106006"/>
                </a:lnTo>
                <a:lnTo>
                  <a:pt x="548592" y="116062"/>
                </a:lnTo>
                <a:lnTo>
                  <a:pt x="501059" y="126490"/>
                </a:lnTo>
                <a:lnTo>
                  <a:pt x="455338" y="137279"/>
                </a:lnTo>
                <a:lnTo>
                  <a:pt x="411480" y="148418"/>
                </a:lnTo>
                <a:lnTo>
                  <a:pt x="369537" y="159897"/>
                </a:lnTo>
                <a:lnTo>
                  <a:pt x="329561" y="171704"/>
                </a:lnTo>
                <a:lnTo>
                  <a:pt x="291605" y="183827"/>
                </a:lnTo>
                <a:lnTo>
                  <a:pt x="221960" y="208982"/>
                </a:lnTo>
                <a:lnTo>
                  <a:pt x="161018" y="235272"/>
                </a:lnTo>
                <a:lnTo>
                  <a:pt x="109194" y="262611"/>
                </a:lnTo>
                <a:lnTo>
                  <a:pt x="66906" y="290909"/>
                </a:lnTo>
                <a:lnTo>
                  <a:pt x="34569" y="320079"/>
                </a:lnTo>
                <a:lnTo>
                  <a:pt x="5635" y="365276"/>
                </a:lnTo>
                <a:lnTo>
                  <a:pt x="0" y="396240"/>
                </a:lnTo>
                <a:lnTo>
                  <a:pt x="1417" y="411797"/>
                </a:lnTo>
                <a:lnTo>
                  <a:pt x="22263" y="457516"/>
                </a:lnTo>
                <a:lnTo>
                  <a:pt x="49467" y="487089"/>
                </a:lnTo>
                <a:lnTo>
                  <a:pt x="86832" y="515834"/>
                </a:lnTo>
                <a:lnTo>
                  <a:pt x="133940" y="543663"/>
                </a:lnTo>
                <a:lnTo>
                  <a:pt x="190375" y="570489"/>
                </a:lnTo>
                <a:lnTo>
                  <a:pt x="255721" y="596222"/>
                </a:lnTo>
                <a:lnTo>
                  <a:pt x="329561" y="620776"/>
                </a:lnTo>
                <a:lnTo>
                  <a:pt x="369537" y="632582"/>
                </a:lnTo>
                <a:lnTo>
                  <a:pt x="411479" y="644061"/>
                </a:lnTo>
                <a:lnTo>
                  <a:pt x="455338" y="655200"/>
                </a:lnTo>
                <a:lnTo>
                  <a:pt x="501059" y="665989"/>
                </a:lnTo>
                <a:lnTo>
                  <a:pt x="548592" y="676417"/>
                </a:lnTo>
                <a:lnTo>
                  <a:pt x="597884" y="686473"/>
                </a:lnTo>
                <a:lnTo>
                  <a:pt x="648883" y="696146"/>
                </a:lnTo>
                <a:lnTo>
                  <a:pt x="701537" y="705425"/>
                </a:lnTo>
                <a:lnTo>
                  <a:pt x="755794" y="714298"/>
                </a:lnTo>
                <a:lnTo>
                  <a:pt x="811603" y="722756"/>
                </a:lnTo>
                <a:lnTo>
                  <a:pt x="868910" y="730786"/>
                </a:lnTo>
                <a:lnTo>
                  <a:pt x="927664" y="738378"/>
                </a:lnTo>
                <a:lnTo>
                  <a:pt x="987813" y="745520"/>
                </a:lnTo>
                <a:lnTo>
                  <a:pt x="1049305" y="752202"/>
                </a:lnTo>
                <a:lnTo>
                  <a:pt x="1112087" y="758413"/>
                </a:lnTo>
                <a:lnTo>
                  <a:pt x="1176108" y="764142"/>
                </a:lnTo>
                <a:lnTo>
                  <a:pt x="1241316" y="769377"/>
                </a:lnTo>
                <a:lnTo>
                  <a:pt x="1307658" y="774109"/>
                </a:lnTo>
                <a:lnTo>
                  <a:pt x="1375083" y="778324"/>
                </a:lnTo>
                <a:lnTo>
                  <a:pt x="1443539" y="782014"/>
                </a:lnTo>
                <a:lnTo>
                  <a:pt x="1512972" y="785166"/>
                </a:lnTo>
                <a:lnTo>
                  <a:pt x="1583332" y="787769"/>
                </a:lnTo>
                <a:lnTo>
                  <a:pt x="1654567" y="789813"/>
                </a:lnTo>
                <a:lnTo>
                  <a:pt x="1726624" y="791287"/>
                </a:lnTo>
                <a:lnTo>
                  <a:pt x="1799450" y="792180"/>
                </a:lnTo>
                <a:lnTo>
                  <a:pt x="1872996" y="792480"/>
                </a:lnTo>
                <a:lnTo>
                  <a:pt x="1946541" y="792180"/>
                </a:lnTo>
                <a:lnTo>
                  <a:pt x="2019367" y="791287"/>
                </a:lnTo>
                <a:lnTo>
                  <a:pt x="2091424" y="789813"/>
                </a:lnTo>
                <a:lnTo>
                  <a:pt x="2162659" y="787769"/>
                </a:lnTo>
                <a:lnTo>
                  <a:pt x="2233019" y="785166"/>
                </a:lnTo>
                <a:lnTo>
                  <a:pt x="2302452" y="782014"/>
                </a:lnTo>
                <a:lnTo>
                  <a:pt x="2370908" y="778324"/>
                </a:lnTo>
                <a:lnTo>
                  <a:pt x="2438333" y="774109"/>
                </a:lnTo>
                <a:lnTo>
                  <a:pt x="2504675" y="769377"/>
                </a:lnTo>
                <a:lnTo>
                  <a:pt x="2569883" y="764142"/>
                </a:lnTo>
                <a:lnTo>
                  <a:pt x="2633904" y="758413"/>
                </a:lnTo>
                <a:lnTo>
                  <a:pt x="2696686" y="752202"/>
                </a:lnTo>
                <a:lnTo>
                  <a:pt x="2758178" y="745520"/>
                </a:lnTo>
                <a:lnTo>
                  <a:pt x="2818327" y="738378"/>
                </a:lnTo>
                <a:lnTo>
                  <a:pt x="2877081" y="730786"/>
                </a:lnTo>
                <a:lnTo>
                  <a:pt x="2934388" y="722756"/>
                </a:lnTo>
                <a:lnTo>
                  <a:pt x="2990197" y="714298"/>
                </a:lnTo>
                <a:lnTo>
                  <a:pt x="3044454" y="705425"/>
                </a:lnTo>
                <a:lnTo>
                  <a:pt x="3097108" y="696146"/>
                </a:lnTo>
                <a:lnTo>
                  <a:pt x="3148107" y="686473"/>
                </a:lnTo>
                <a:lnTo>
                  <a:pt x="3197399" y="676417"/>
                </a:lnTo>
                <a:lnTo>
                  <a:pt x="3244932" y="665989"/>
                </a:lnTo>
                <a:lnTo>
                  <a:pt x="3290653" y="655200"/>
                </a:lnTo>
                <a:lnTo>
                  <a:pt x="3334512" y="644061"/>
                </a:lnTo>
                <a:lnTo>
                  <a:pt x="3376454" y="632582"/>
                </a:lnTo>
                <a:lnTo>
                  <a:pt x="3416430" y="620776"/>
                </a:lnTo>
                <a:lnTo>
                  <a:pt x="3454386" y="608652"/>
                </a:lnTo>
                <a:lnTo>
                  <a:pt x="3524031" y="583497"/>
                </a:lnTo>
                <a:lnTo>
                  <a:pt x="3584973" y="557207"/>
                </a:lnTo>
                <a:lnTo>
                  <a:pt x="3636797" y="529868"/>
                </a:lnTo>
                <a:lnTo>
                  <a:pt x="3679085" y="501570"/>
                </a:lnTo>
                <a:lnTo>
                  <a:pt x="3711422" y="472400"/>
                </a:lnTo>
                <a:lnTo>
                  <a:pt x="3740356" y="427203"/>
                </a:lnTo>
                <a:lnTo>
                  <a:pt x="3745992" y="396240"/>
                </a:lnTo>
                <a:lnTo>
                  <a:pt x="3744574" y="380682"/>
                </a:lnTo>
                <a:lnTo>
                  <a:pt x="3723728" y="334963"/>
                </a:lnTo>
                <a:lnTo>
                  <a:pt x="3696524" y="305390"/>
                </a:lnTo>
                <a:lnTo>
                  <a:pt x="3659159" y="276645"/>
                </a:lnTo>
                <a:lnTo>
                  <a:pt x="3612051" y="248816"/>
                </a:lnTo>
                <a:lnTo>
                  <a:pt x="3555616" y="221990"/>
                </a:lnTo>
                <a:lnTo>
                  <a:pt x="3490270" y="196257"/>
                </a:lnTo>
                <a:lnTo>
                  <a:pt x="3416430" y="171704"/>
                </a:lnTo>
                <a:lnTo>
                  <a:pt x="3376454" y="159897"/>
                </a:lnTo>
                <a:lnTo>
                  <a:pt x="3334512" y="148418"/>
                </a:lnTo>
                <a:lnTo>
                  <a:pt x="3290653" y="137279"/>
                </a:lnTo>
                <a:lnTo>
                  <a:pt x="3244932" y="126490"/>
                </a:lnTo>
                <a:lnTo>
                  <a:pt x="3197399" y="116062"/>
                </a:lnTo>
                <a:lnTo>
                  <a:pt x="3148107" y="106006"/>
                </a:lnTo>
                <a:lnTo>
                  <a:pt x="3097108" y="96333"/>
                </a:lnTo>
                <a:lnTo>
                  <a:pt x="3044454" y="87054"/>
                </a:lnTo>
                <a:lnTo>
                  <a:pt x="2990197" y="78181"/>
                </a:lnTo>
                <a:lnTo>
                  <a:pt x="2934388" y="69723"/>
                </a:lnTo>
                <a:lnTo>
                  <a:pt x="2877081" y="61693"/>
                </a:lnTo>
                <a:lnTo>
                  <a:pt x="2818327" y="54101"/>
                </a:lnTo>
                <a:lnTo>
                  <a:pt x="2758178" y="46959"/>
                </a:lnTo>
                <a:lnTo>
                  <a:pt x="2696686" y="40277"/>
                </a:lnTo>
                <a:lnTo>
                  <a:pt x="2633904" y="34066"/>
                </a:lnTo>
                <a:lnTo>
                  <a:pt x="2569883" y="28337"/>
                </a:lnTo>
                <a:lnTo>
                  <a:pt x="2504675" y="23102"/>
                </a:lnTo>
                <a:lnTo>
                  <a:pt x="2438333" y="18370"/>
                </a:lnTo>
                <a:lnTo>
                  <a:pt x="2370908" y="14155"/>
                </a:lnTo>
                <a:lnTo>
                  <a:pt x="2302452" y="10465"/>
                </a:lnTo>
                <a:lnTo>
                  <a:pt x="2233019" y="7313"/>
                </a:lnTo>
                <a:lnTo>
                  <a:pt x="2162659" y="4710"/>
                </a:lnTo>
                <a:lnTo>
                  <a:pt x="2091424" y="2666"/>
                </a:lnTo>
                <a:lnTo>
                  <a:pt x="2019367" y="1192"/>
                </a:lnTo>
                <a:lnTo>
                  <a:pt x="1946541" y="299"/>
                </a:lnTo>
                <a:lnTo>
                  <a:pt x="1872996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2680" y="1078179"/>
            <a:ext cx="6972934" cy="4830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0095" algn="ctr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Microsoft Sans Serif"/>
                <a:cs typeface="Microsoft Sans Serif"/>
              </a:rPr>
              <a:t>позволит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Microsoft Sans Serif"/>
              <a:cs typeface="Microsoft Sans Serif"/>
            </a:endParaRPr>
          </a:p>
          <a:p>
            <a:pPr marL="241300" indent="-22860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241300" algn="l"/>
              </a:tabLst>
            </a:pPr>
            <a:r>
              <a:rPr sz="2000" spc="-15" dirty="0">
                <a:latin typeface="Microsoft Sans Serif"/>
                <a:cs typeface="Microsoft Sans Serif"/>
              </a:rPr>
              <a:t>получить</a:t>
            </a:r>
            <a:r>
              <a:rPr sz="2000" spc="24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максимальную</a:t>
            </a:r>
            <a:r>
              <a:rPr sz="2000" spc="25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отдачу</a:t>
            </a:r>
            <a:r>
              <a:rPr sz="2000" spc="254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от</a:t>
            </a:r>
            <a:r>
              <a:rPr sz="2000" spc="24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вложений</a:t>
            </a:r>
            <a:r>
              <a:rPr sz="2000" spc="2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254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проекты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и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минимизировать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риски;</a:t>
            </a:r>
            <a:endParaRPr sz="20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1440"/>
              </a:spcBef>
              <a:buChar char="•"/>
              <a:tabLst>
                <a:tab pos="241300" algn="l"/>
              </a:tabLst>
            </a:pPr>
            <a:r>
              <a:rPr sz="2000" spc="-15" dirty="0">
                <a:latin typeface="Microsoft Sans Serif"/>
                <a:cs typeface="Microsoft Sans Serif"/>
              </a:rPr>
              <a:t>упрочить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связи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и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улучшить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взаимопонимание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между 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представителями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различных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служб</a:t>
            </a:r>
            <a:r>
              <a:rPr sz="2000" dirty="0">
                <a:latin typeface="Microsoft Sans Serif"/>
                <a:cs typeface="Microsoft Sans Serif"/>
              </a:rPr>
              <a:t> и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руководителями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коммерческих</a:t>
            </a:r>
            <a:r>
              <a:rPr sz="2000" spc="-25" dirty="0">
                <a:latin typeface="Microsoft Sans Serif"/>
                <a:cs typeface="Microsoft Sans Serif"/>
              </a:rPr>
              <a:t> подразделений;</a:t>
            </a:r>
            <a:endParaRPr sz="20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1445"/>
              </a:spcBef>
              <a:buChar char="•"/>
              <a:tabLst>
                <a:tab pos="241300" algn="l"/>
              </a:tabLst>
            </a:pPr>
            <a:r>
              <a:rPr sz="2000" spc="-25" dirty="0">
                <a:latin typeface="Microsoft Sans Serif"/>
                <a:cs typeface="Microsoft Sans Serif"/>
              </a:rPr>
              <a:t>создавать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обстановку,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 </a:t>
            </a:r>
            <a:r>
              <a:rPr sz="2000" spc="-30" dirty="0">
                <a:latin typeface="Microsoft Sans Serif"/>
                <a:cs typeface="Microsoft Sans Serif"/>
              </a:rPr>
              <a:t>которой</a:t>
            </a:r>
            <a:r>
              <a:rPr sz="2000" spc="47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бизнес-лидеры берут </a:t>
            </a:r>
            <a:r>
              <a:rPr sz="2000" spc="-5" dirty="0">
                <a:latin typeface="Microsoft Sans Serif"/>
                <a:cs typeface="Microsoft Sans Serif"/>
              </a:rPr>
              <a:t> на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себя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ответственность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за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реализацию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проектов;</a:t>
            </a:r>
            <a:endParaRPr sz="2000">
              <a:latin typeface="Microsoft Sans Serif"/>
              <a:cs typeface="Microsoft Sans Serif"/>
            </a:endParaRPr>
          </a:p>
          <a:p>
            <a:pPr marL="12700" marR="6985" algn="just">
              <a:lnSpc>
                <a:spcPct val="100000"/>
              </a:lnSpc>
              <a:spcBef>
                <a:spcPts val="1440"/>
              </a:spcBef>
              <a:buChar char="•"/>
              <a:tabLst>
                <a:tab pos="241300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добиться </a:t>
            </a:r>
            <a:r>
              <a:rPr sz="2000" spc="-10" dirty="0">
                <a:latin typeface="Microsoft Sans Serif"/>
                <a:cs typeface="Microsoft Sans Serif"/>
              </a:rPr>
              <a:t>более </a:t>
            </a:r>
            <a:r>
              <a:rPr sz="2000" spc="-20" dirty="0">
                <a:latin typeface="Microsoft Sans Serif"/>
                <a:cs typeface="Microsoft Sans Serif"/>
              </a:rPr>
              <a:t>эффективного </a:t>
            </a:r>
            <a:r>
              <a:rPr sz="2000" spc="-15" dirty="0">
                <a:latin typeface="Microsoft Sans Serif"/>
                <a:cs typeface="Microsoft Sans Serif"/>
              </a:rPr>
              <a:t>распределения </a:t>
            </a:r>
            <a:r>
              <a:rPr sz="2000" spc="-5" dirty="0">
                <a:latin typeface="Microsoft Sans Serif"/>
                <a:cs typeface="Microsoft Sans Serif"/>
              </a:rPr>
              <a:t>ресурсов 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органами </a:t>
            </a:r>
            <a:r>
              <a:rPr sz="2000" spc="-10" dirty="0">
                <a:latin typeface="Microsoft Sans Serif"/>
                <a:cs typeface="Microsoft Sans Serif"/>
              </a:rPr>
              <a:t>планирования;</a:t>
            </a:r>
            <a:endParaRPr sz="2000">
              <a:latin typeface="Microsoft Sans Serif"/>
              <a:cs typeface="Microsoft Sans Serif"/>
            </a:endParaRPr>
          </a:p>
          <a:p>
            <a:pPr marL="241300" indent="-228600" algn="just">
              <a:lnSpc>
                <a:spcPts val="2395"/>
              </a:lnSpc>
              <a:spcBef>
                <a:spcPts val="1440"/>
              </a:spcBef>
              <a:buChar char="•"/>
              <a:tabLst>
                <a:tab pos="241300" algn="l"/>
              </a:tabLst>
            </a:pPr>
            <a:r>
              <a:rPr sz="2000" spc="-25" dirty="0">
                <a:latin typeface="Microsoft Sans Serif"/>
                <a:cs typeface="Microsoft Sans Serif"/>
              </a:rPr>
              <a:t>сократить</a:t>
            </a:r>
            <a:r>
              <a:rPr sz="2000" spc="11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число  </a:t>
            </a:r>
            <a:r>
              <a:rPr sz="2000" spc="7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избыточных</a:t>
            </a:r>
            <a:r>
              <a:rPr sz="2000" spc="113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проектов</a:t>
            </a:r>
            <a:r>
              <a:rPr sz="2000" spc="11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и  </a:t>
            </a:r>
            <a:r>
              <a:rPr sz="2000" spc="7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упростить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ts val="2395"/>
              </a:lnSpc>
            </a:pPr>
            <a:r>
              <a:rPr sz="2000" spc="-20" dirty="0">
                <a:latin typeface="Microsoft Sans Serif"/>
                <a:cs typeface="Microsoft Sans Serif"/>
              </a:rPr>
              <a:t>процедуру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выбраковки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проектов.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8042" y="171653"/>
            <a:ext cx="71247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Управление</a:t>
            </a:r>
            <a:r>
              <a:rPr sz="3600" spc="-30" dirty="0"/>
              <a:t> </a:t>
            </a:r>
            <a:r>
              <a:rPr sz="3600" spc="-5" dirty="0"/>
              <a:t>приоритетами</a:t>
            </a:r>
            <a:r>
              <a:rPr sz="3600" spc="-30" dirty="0"/>
              <a:t> </a:t>
            </a:r>
            <a:r>
              <a:rPr sz="3600" spc="-5" dirty="0"/>
              <a:t>проектов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5098" y="356361"/>
            <a:ext cx="7215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Международные </a:t>
            </a:r>
            <a:r>
              <a:rPr sz="2400" dirty="0">
                <a:latin typeface="Calibri"/>
                <a:cs typeface="Calibri"/>
              </a:rPr>
              <a:t>стандарты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управлению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проектами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32511" y="1596036"/>
            <a:ext cx="5228590" cy="4313555"/>
            <a:chOff x="1532511" y="1596036"/>
            <a:chExt cx="5228590" cy="4313555"/>
          </a:xfrm>
        </p:grpSpPr>
        <p:sp>
          <p:nvSpPr>
            <p:cNvPr id="4" name="object 4"/>
            <p:cNvSpPr/>
            <p:nvPr/>
          </p:nvSpPr>
          <p:spPr>
            <a:xfrm>
              <a:off x="4684973" y="1603338"/>
              <a:ext cx="0" cy="100330"/>
            </a:xfrm>
            <a:custGeom>
              <a:avLst/>
              <a:gdLst/>
              <a:ahLst/>
              <a:cxnLst/>
              <a:rect l="l" t="t" r="r" b="b"/>
              <a:pathLst>
                <a:path h="100330">
                  <a:moveTo>
                    <a:pt x="0" y="0"/>
                  </a:moveTo>
                  <a:lnTo>
                    <a:pt x="0" y="100087"/>
                  </a:lnTo>
                </a:path>
              </a:pathLst>
            </a:custGeom>
            <a:ln w="14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29117" y="1703425"/>
              <a:ext cx="0" cy="100965"/>
            </a:xfrm>
            <a:custGeom>
              <a:avLst/>
              <a:gdLst/>
              <a:ahLst/>
              <a:cxnLst/>
              <a:rect l="l" t="t" r="r" b="b"/>
              <a:pathLst>
                <a:path h="100964">
                  <a:moveTo>
                    <a:pt x="0" y="0"/>
                  </a:moveTo>
                  <a:lnTo>
                    <a:pt x="0" y="100537"/>
                  </a:lnTo>
                </a:path>
              </a:pathLst>
            </a:custGeom>
            <a:ln w="14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99045" y="1703425"/>
              <a:ext cx="0" cy="100965"/>
            </a:xfrm>
            <a:custGeom>
              <a:avLst/>
              <a:gdLst/>
              <a:ahLst/>
              <a:cxnLst/>
              <a:rect l="l" t="t" r="r" b="b"/>
              <a:pathLst>
                <a:path h="100964">
                  <a:moveTo>
                    <a:pt x="0" y="0"/>
                  </a:moveTo>
                  <a:lnTo>
                    <a:pt x="0" y="100537"/>
                  </a:lnTo>
                </a:path>
              </a:pathLst>
            </a:custGeom>
            <a:ln w="14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29117" y="1703425"/>
              <a:ext cx="2456180" cy="0"/>
            </a:xfrm>
            <a:custGeom>
              <a:avLst/>
              <a:gdLst/>
              <a:ahLst/>
              <a:cxnLst/>
              <a:rect l="l" t="t" r="r" b="b"/>
              <a:pathLst>
                <a:path w="2456179">
                  <a:moveTo>
                    <a:pt x="0" y="0"/>
                  </a:moveTo>
                  <a:lnTo>
                    <a:pt x="2369927" y="0"/>
                  </a:lnTo>
                </a:path>
                <a:path w="2456179">
                  <a:moveTo>
                    <a:pt x="2369927" y="0"/>
                  </a:moveTo>
                  <a:lnTo>
                    <a:pt x="2455855" y="0"/>
                  </a:lnTo>
                </a:path>
              </a:pathLst>
            </a:custGeom>
            <a:ln w="114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53682" y="1703425"/>
              <a:ext cx="0" cy="100965"/>
            </a:xfrm>
            <a:custGeom>
              <a:avLst/>
              <a:gdLst/>
              <a:ahLst/>
              <a:cxnLst/>
              <a:rect l="l" t="t" r="r" b="b"/>
              <a:pathLst>
                <a:path h="100964">
                  <a:moveTo>
                    <a:pt x="0" y="0"/>
                  </a:moveTo>
                  <a:lnTo>
                    <a:pt x="0" y="100537"/>
                  </a:lnTo>
                </a:path>
              </a:pathLst>
            </a:custGeom>
            <a:ln w="14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84973" y="1703425"/>
              <a:ext cx="2068830" cy="0"/>
            </a:xfrm>
            <a:custGeom>
              <a:avLst/>
              <a:gdLst/>
              <a:ahLst/>
              <a:cxnLst/>
              <a:rect l="l" t="t" r="r" b="b"/>
              <a:pathLst>
                <a:path w="2068829">
                  <a:moveTo>
                    <a:pt x="0" y="0"/>
                  </a:moveTo>
                  <a:lnTo>
                    <a:pt x="2068709" y="0"/>
                  </a:lnTo>
                </a:path>
              </a:pathLst>
            </a:custGeom>
            <a:ln w="86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39814" y="2026495"/>
              <a:ext cx="0" cy="384175"/>
            </a:xfrm>
            <a:custGeom>
              <a:avLst/>
              <a:gdLst/>
              <a:ahLst/>
              <a:cxnLst/>
              <a:rect l="l" t="t" r="r" b="b"/>
              <a:pathLst>
                <a:path h="384175">
                  <a:moveTo>
                    <a:pt x="0" y="0"/>
                  </a:moveTo>
                  <a:lnTo>
                    <a:pt x="0" y="384142"/>
                  </a:lnTo>
                </a:path>
              </a:pathLst>
            </a:custGeom>
            <a:ln w="14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39814" y="2410637"/>
              <a:ext cx="165735" cy="0"/>
            </a:xfrm>
            <a:custGeom>
              <a:avLst/>
              <a:gdLst/>
              <a:ahLst/>
              <a:cxnLst/>
              <a:rect l="l" t="t" r="r" b="b"/>
              <a:pathLst>
                <a:path w="165735">
                  <a:moveTo>
                    <a:pt x="0" y="0"/>
                  </a:moveTo>
                  <a:lnTo>
                    <a:pt x="165216" y="0"/>
                  </a:lnTo>
                </a:path>
              </a:pathLst>
            </a:custGeom>
            <a:ln w="86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39814" y="2846848"/>
              <a:ext cx="165735" cy="0"/>
            </a:xfrm>
            <a:custGeom>
              <a:avLst/>
              <a:gdLst/>
              <a:ahLst/>
              <a:cxnLst/>
              <a:rect l="l" t="t" r="r" b="b"/>
              <a:pathLst>
                <a:path w="165735">
                  <a:moveTo>
                    <a:pt x="0" y="0"/>
                  </a:moveTo>
                  <a:lnTo>
                    <a:pt x="165216" y="0"/>
                  </a:lnTo>
                </a:path>
              </a:pathLst>
            </a:custGeom>
            <a:ln w="86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39814" y="2410637"/>
              <a:ext cx="0" cy="436245"/>
            </a:xfrm>
            <a:custGeom>
              <a:avLst/>
              <a:gdLst/>
              <a:ahLst/>
              <a:cxnLst/>
              <a:rect l="l" t="t" r="r" b="b"/>
              <a:pathLst>
                <a:path h="436244">
                  <a:moveTo>
                    <a:pt x="0" y="0"/>
                  </a:moveTo>
                  <a:lnTo>
                    <a:pt x="0" y="436211"/>
                  </a:lnTo>
                </a:path>
              </a:pathLst>
            </a:custGeom>
            <a:ln w="14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39814" y="3283509"/>
              <a:ext cx="165735" cy="0"/>
            </a:xfrm>
            <a:custGeom>
              <a:avLst/>
              <a:gdLst/>
              <a:ahLst/>
              <a:cxnLst/>
              <a:rect l="l" t="t" r="r" b="b"/>
              <a:pathLst>
                <a:path w="165735">
                  <a:moveTo>
                    <a:pt x="0" y="0"/>
                  </a:moveTo>
                  <a:lnTo>
                    <a:pt x="165216" y="0"/>
                  </a:lnTo>
                </a:path>
              </a:pathLst>
            </a:custGeom>
            <a:ln w="86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39814" y="2846848"/>
              <a:ext cx="0" cy="436880"/>
            </a:xfrm>
            <a:custGeom>
              <a:avLst/>
              <a:gdLst/>
              <a:ahLst/>
              <a:cxnLst/>
              <a:rect l="l" t="t" r="r" b="b"/>
              <a:pathLst>
                <a:path h="436879">
                  <a:moveTo>
                    <a:pt x="0" y="0"/>
                  </a:moveTo>
                  <a:lnTo>
                    <a:pt x="0" y="436661"/>
                  </a:lnTo>
                </a:path>
              </a:pathLst>
            </a:custGeom>
            <a:ln w="14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39814" y="3719871"/>
              <a:ext cx="165735" cy="0"/>
            </a:xfrm>
            <a:custGeom>
              <a:avLst/>
              <a:gdLst/>
              <a:ahLst/>
              <a:cxnLst/>
              <a:rect l="l" t="t" r="r" b="b"/>
              <a:pathLst>
                <a:path w="165735">
                  <a:moveTo>
                    <a:pt x="0" y="0"/>
                  </a:moveTo>
                  <a:lnTo>
                    <a:pt x="165216" y="0"/>
                  </a:lnTo>
                </a:path>
              </a:pathLst>
            </a:custGeom>
            <a:ln w="86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39814" y="3283509"/>
              <a:ext cx="0" cy="436880"/>
            </a:xfrm>
            <a:custGeom>
              <a:avLst/>
              <a:gdLst/>
              <a:ahLst/>
              <a:cxnLst/>
              <a:rect l="l" t="t" r="r" b="b"/>
              <a:pathLst>
                <a:path h="436879">
                  <a:moveTo>
                    <a:pt x="0" y="0"/>
                  </a:moveTo>
                  <a:lnTo>
                    <a:pt x="0" y="436361"/>
                  </a:lnTo>
                </a:path>
              </a:pathLst>
            </a:custGeom>
            <a:ln w="14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39814" y="4156532"/>
              <a:ext cx="165735" cy="0"/>
            </a:xfrm>
            <a:custGeom>
              <a:avLst/>
              <a:gdLst/>
              <a:ahLst/>
              <a:cxnLst/>
              <a:rect l="l" t="t" r="r" b="b"/>
              <a:pathLst>
                <a:path w="165735">
                  <a:moveTo>
                    <a:pt x="0" y="0"/>
                  </a:moveTo>
                  <a:lnTo>
                    <a:pt x="165216" y="0"/>
                  </a:lnTo>
                </a:path>
              </a:pathLst>
            </a:custGeom>
            <a:ln w="86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39814" y="3719871"/>
              <a:ext cx="0" cy="436880"/>
            </a:xfrm>
            <a:custGeom>
              <a:avLst/>
              <a:gdLst/>
              <a:ahLst/>
              <a:cxnLst/>
              <a:rect l="l" t="t" r="r" b="b"/>
              <a:pathLst>
                <a:path h="436879">
                  <a:moveTo>
                    <a:pt x="0" y="0"/>
                  </a:moveTo>
                  <a:lnTo>
                    <a:pt x="0" y="436661"/>
                  </a:lnTo>
                </a:path>
              </a:pathLst>
            </a:custGeom>
            <a:ln w="14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39814" y="4592744"/>
              <a:ext cx="165735" cy="0"/>
            </a:xfrm>
            <a:custGeom>
              <a:avLst/>
              <a:gdLst/>
              <a:ahLst/>
              <a:cxnLst/>
              <a:rect l="l" t="t" r="r" b="b"/>
              <a:pathLst>
                <a:path w="165735">
                  <a:moveTo>
                    <a:pt x="0" y="0"/>
                  </a:moveTo>
                  <a:lnTo>
                    <a:pt x="165216" y="0"/>
                  </a:lnTo>
                </a:path>
              </a:pathLst>
            </a:custGeom>
            <a:ln w="86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39814" y="4156532"/>
              <a:ext cx="0" cy="436245"/>
            </a:xfrm>
            <a:custGeom>
              <a:avLst/>
              <a:gdLst/>
              <a:ahLst/>
              <a:cxnLst/>
              <a:rect l="l" t="t" r="r" b="b"/>
              <a:pathLst>
                <a:path h="436245">
                  <a:moveTo>
                    <a:pt x="0" y="0"/>
                  </a:moveTo>
                  <a:lnTo>
                    <a:pt x="0" y="436211"/>
                  </a:lnTo>
                </a:path>
              </a:pathLst>
            </a:custGeom>
            <a:ln w="14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39814" y="5029105"/>
              <a:ext cx="165735" cy="0"/>
            </a:xfrm>
            <a:custGeom>
              <a:avLst/>
              <a:gdLst/>
              <a:ahLst/>
              <a:cxnLst/>
              <a:rect l="l" t="t" r="r" b="b"/>
              <a:pathLst>
                <a:path w="165735">
                  <a:moveTo>
                    <a:pt x="0" y="0"/>
                  </a:moveTo>
                  <a:lnTo>
                    <a:pt x="165216" y="0"/>
                  </a:lnTo>
                </a:path>
              </a:pathLst>
            </a:custGeom>
            <a:ln w="86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39814" y="4592744"/>
              <a:ext cx="0" cy="436880"/>
            </a:xfrm>
            <a:custGeom>
              <a:avLst/>
              <a:gdLst/>
              <a:ahLst/>
              <a:cxnLst/>
              <a:rect l="l" t="t" r="r" b="b"/>
              <a:pathLst>
                <a:path h="436879">
                  <a:moveTo>
                    <a:pt x="0" y="0"/>
                  </a:moveTo>
                  <a:lnTo>
                    <a:pt x="0" y="436361"/>
                  </a:lnTo>
                </a:path>
              </a:pathLst>
            </a:custGeom>
            <a:ln w="14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39814" y="5465766"/>
              <a:ext cx="165735" cy="0"/>
            </a:xfrm>
            <a:custGeom>
              <a:avLst/>
              <a:gdLst/>
              <a:ahLst/>
              <a:cxnLst/>
              <a:rect l="l" t="t" r="r" b="b"/>
              <a:pathLst>
                <a:path w="165735">
                  <a:moveTo>
                    <a:pt x="0" y="0"/>
                  </a:moveTo>
                  <a:lnTo>
                    <a:pt x="165216" y="0"/>
                  </a:lnTo>
                </a:path>
              </a:pathLst>
            </a:custGeom>
            <a:ln w="86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39814" y="5029105"/>
              <a:ext cx="0" cy="436880"/>
            </a:xfrm>
            <a:custGeom>
              <a:avLst/>
              <a:gdLst/>
              <a:ahLst/>
              <a:cxnLst/>
              <a:rect l="l" t="t" r="r" b="b"/>
              <a:pathLst>
                <a:path h="436879">
                  <a:moveTo>
                    <a:pt x="0" y="0"/>
                  </a:moveTo>
                  <a:lnTo>
                    <a:pt x="0" y="436661"/>
                  </a:lnTo>
                </a:path>
              </a:pathLst>
            </a:custGeom>
            <a:ln w="14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39814" y="5902053"/>
              <a:ext cx="165735" cy="0"/>
            </a:xfrm>
            <a:custGeom>
              <a:avLst/>
              <a:gdLst/>
              <a:ahLst/>
              <a:cxnLst/>
              <a:rect l="l" t="t" r="r" b="b"/>
              <a:pathLst>
                <a:path w="165735">
                  <a:moveTo>
                    <a:pt x="0" y="0"/>
                  </a:moveTo>
                  <a:lnTo>
                    <a:pt x="165216" y="0"/>
                  </a:lnTo>
                </a:path>
              </a:pathLst>
            </a:custGeom>
            <a:ln w="86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39814" y="5465766"/>
              <a:ext cx="0" cy="436880"/>
            </a:xfrm>
            <a:custGeom>
              <a:avLst/>
              <a:gdLst/>
              <a:ahLst/>
              <a:cxnLst/>
              <a:rect l="l" t="t" r="r" b="b"/>
              <a:pathLst>
                <a:path h="436879">
                  <a:moveTo>
                    <a:pt x="0" y="0"/>
                  </a:moveTo>
                  <a:lnTo>
                    <a:pt x="0" y="436286"/>
                  </a:lnTo>
                </a:path>
              </a:pathLst>
            </a:custGeom>
            <a:ln w="14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05031" y="2227119"/>
              <a:ext cx="1816735" cy="367030"/>
            </a:xfrm>
            <a:custGeom>
              <a:avLst/>
              <a:gdLst/>
              <a:ahLst/>
              <a:cxnLst/>
              <a:rect l="l" t="t" r="r" b="b"/>
              <a:pathLst>
                <a:path w="1816735" h="367030">
                  <a:moveTo>
                    <a:pt x="1816720" y="0"/>
                  </a:moveTo>
                  <a:lnTo>
                    <a:pt x="0" y="0"/>
                  </a:lnTo>
                  <a:lnTo>
                    <a:pt x="0" y="366885"/>
                  </a:lnTo>
                  <a:lnTo>
                    <a:pt x="1816720" y="366885"/>
                  </a:lnTo>
                  <a:lnTo>
                    <a:pt x="181672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259752" y="2240739"/>
            <a:ext cx="70612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440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950" spc="50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950" spc="440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950" spc="31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950" spc="425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endParaRPr sz="950">
              <a:latin typeface="Microsoft Sans Serif"/>
              <a:cs typeface="Microsoft Sans Serif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700268" y="2222356"/>
            <a:ext cx="1826260" cy="808355"/>
            <a:chOff x="1700268" y="2222356"/>
            <a:chExt cx="1826260" cy="808355"/>
          </a:xfrm>
        </p:grpSpPr>
        <p:sp>
          <p:nvSpPr>
            <p:cNvPr id="31" name="object 31"/>
            <p:cNvSpPr/>
            <p:nvPr/>
          </p:nvSpPr>
          <p:spPr>
            <a:xfrm>
              <a:off x="1705031" y="2227119"/>
              <a:ext cx="1816735" cy="367030"/>
            </a:xfrm>
            <a:custGeom>
              <a:avLst/>
              <a:gdLst/>
              <a:ahLst/>
              <a:cxnLst/>
              <a:rect l="l" t="t" r="r" b="b"/>
              <a:pathLst>
                <a:path w="1816735" h="367030">
                  <a:moveTo>
                    <a:pt x="0" y="0"/>
                  </a:moveTo>
                  <a:lnTo>
                    <a:pt x="1816720" y="0"/>
                  </a:lnTo>
                  <a:lnTo>
                    <a:pt x="1816720" y="366885"/>
                  </a:lnTo>
                  <a:lnTo>
                    <a:pt x="0" y="366885"/>
                  </a:lnTo>
                  <a:lnTo>
                    <a:pt x="0" y="0"/>
                  </a:lnTo>
                </a:path>
              </a:pathLst>
            </a:custGeom>
            <a:ln w="884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05031" y="2663855"/>
              <a:ext cx="1816735" cy="367030"/>
            </a:xfrm>
            <a:custGeom>
              <a:avLst/>
              <a:gdLst/>
              <a:ahLst/>
              <a:cxnLst/>
              <a:rect l="l" t="t" r="r" b="b"/>
              <a:pathLst>
                <a:path w="1816735" h="367030">
                  <a:moveTo>
                    <a:pt x="1816720" y="0"/>
                  </a:moveTo>
                  <a:lnTo>
                    <a:pt x="0" y="0"/>
                  </a:lnTo>
                  <a:lnTo>
                    <a:pt x="0" y="366510"/>
                  </a:lnTo>
                  <a:lnTo>
                    <a:pt x="1816720" y="366510"/>
                  </a:lnTo>
                  <a:lnTo>
                    <a:pt x="181672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316658" y="2677475"/>
            <a:ext cx="58991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49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950" spc="434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950" spc="44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950" spc="350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endParaRPr sz="950">
              <a:latin typeface="Microsoft Sans Serif"/>
              <a:cs typeface="Microsoft Sans Serif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700268" y="2659018"/>
            <a:ext cx="1826260" cy="807720"/>
            <a:chOff x="1700268" y="2659018"/>
            <a:chExt cx="1826260" cy="807720"/>
          </a:xfrm>
        </p:grpSpPr>
        <p:sp>
          <p:nvSpPr>
            <p:cNvPr id="35" name="object 35"/>
            <p:cNvSpPr/>
            <p:nvPr/>
          </p:nvSpPr>
          <p:spPr>
            <a:xfrm>
              <a:off x="1705031" y="2663780"/>
              <a:ext cx="1816735" cy="367030"/>
            </a:xfrm>
            <a:custGeom>
              <a:avLst/>
              <a:gdLst/>
              <a:ahLst/>
              <a:cxnLst/>
              <a:rect l="l" t="t" r="r" b="b"/>
              <a:pathLst>
                <a:path w="1816735" h="367030">
                  <a:moveTo>
                    <a:pt x="0" y="0"/>
                  </a:moveTo>
                  <a:lnTo>
                    <a:pt x="1816720" y="0"/>
                  </a:lnTo>
                  <a:lnTo>
                    <a:pt x="1816720" y="366585"/>
                  </a:lnTo>
                  <a:lnTo>
                    <a:pt x="0" y="366585"/>
                  </a:lnTo>
                  <a:lnTo>
                    <a:pt x="0" y="0"/>
                  </a:lnTo>
                </a:path>
              </a:pathLst>
            </a:custGeom>
            <a:ln w="884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05031" y="3100067"/>
              <a:ext cx="1816735" cy="367030"/>
            </a:xfrm>
            <a:custGeom>
              <a:avLst/>
              <a:gdLst/>
              <a:ahLst/>
              <a:cxnLst/>
              <a:rect l="l" t="t" r="r" b="b"/>
              <a:pathLst>
                <a:path w="1816735" h="367029">
                  <a:moveTo>
                    <a:pt x="1816720" y="0"/>
                  </a:moveTo>
                  <a:lnTo>
                    <a:pt x="0" y="0"/>
                  </a:lnTo>
                  <a:lnTo>
                    <a:pt x="0" y="366510"/>
                  </a:lnTo>
                  <a:lnTo>
                    <a:pt x="1816720" y="366510"/>
                  </a:lnTo>
                  <a:lnTo>
                    <a:pt x="181672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238085" y="3113761"/>
            <a:ext cx="74485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440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950" spc="50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950" spc="440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950" spc="49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950" spc="385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endParaRPr sz="950">
              <a:latin typeface="Microsoft Sans Serif"/>
              <a:cs typeface="Microsoft Sans Serif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700268" y="3095379"/>
            <a:ext cx="1826260" cy="808355"/>
            <a:chOff x="1700268" y="3095379"/>
            <a:chExt cx="1826260" cy="808355"/>
          </a:xfrm>
        </p:grpSpPr>
        <p:sp>
          <p:nvSpPr>
            <p:cNvPr id="39" name="object 39"/>
            <p:cNvSpPr/>
            <p:nvPr/>
          </p:nvSpPr>
          <p:spPr>
            <a:xfrm>
              <a:off x="1705031" y="3100142"/>
              <a:ext cx="1816735" cy="367030"/>
            </a:xfrm>
            <a:custGeom>
              <a:avLst/>
              <a:gdLst/>
              <a:ahLst/>
              <a:cxnLst/>
              <a:rect l="l" t="t" r="r" b="b"/>
              <a:pathLst>
                <a:path w="1816735" h="367029">
                  <a:moveTo>
                    <a:pt x="0" y="0"/>
                  </a:moveTo>
                  <a:lnTo>
                    <a:pt x="1816720" y="0"/>
                  </a:lnTo>
                  <a:lnTo>
                    <a:pt x="1816720" y="366435"/>
                  </a:lnTo>
                  <a:lnTo>
                    <a:pt x="0" y="366435"/>
                  </a:lnTo>
                  <a:lnTo>
                    <a:pt x="0" y="0"/>
                  </a:lnTo>
                </a:path>
              </a:pathLst>
            </a:custGeom>
            <a:ln w="884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05031" y="3536728"/>
              <a:ext cx="1816735" cy="367030"/>
            </a:xfrm>
            <a:custGeom>
              <a:avLst/>
              <a:gdLst/>
              <a:ahLst/>
              <a:cxnLst/>
              <a:rect l="l" t="t" r="r" b="b"/>
              <a:pathLst>
                <a:path w="1816735" h="367029">
                  <a:moveTo>
                    <a:pt x="1816720" y="0"/>
                  </a:moveTo>
                  <a:lnTo>
                    <a:pt x="0" y="0"/>
                  </a:lnTo>
                  <a:lnTo>
                    <a:pt x="0" y="366510"/>
                  </a:lnTo>
                  <a:lnTo>
                    <a:pt x="1816720" y="366510"/>
                  </a:lnTo>
                  <a:lnTo>
                    <a:pt x="181672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381636" y="3549973"/>
            <a:ext cx="46926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475" dirty="0">
                <a:solidFill>
                  <a:srgbClr val="FFFFFF"/>
                </a:solidFill>
                <a:latin typeface="Microsoft Sans Serif"/>
                <a:cs typeface="Microsoft Sans Serif"/>
              </a:rPr>
              <a:t>EVM</a:t>
            </a:r>
            <a:endParaRPr sz="950">
              <a:latin typeface="Microsoft Sans Serif"/>
              <a:cs typeface="Microsoft Sans Serif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700268" y="3532040"/>
            <a:ext cx="1826260" cy="807720"/>
            <a:chOff x="1700268" y="3532040"/>
            <a:chExt cx="1826260" cy="807720"/>
          </a:xfrm>
        </p:grpSpPr>
        <p:sp>
          <p:nvSpPr>
            <p:cNvPr id="43" name="object 43"/>
            <p:cNvSpPr/>
            <p:nvPr/>
          </p:nvSpPr>
          <p:spPr>
            <a:xfrm>
              <a:off x="1705031" y="3536803"/>
              <a:ext cx="1816735" cy="367030"/>
            </a:xfrm>
            <a:custGeom>
              <a:avLst/>
              <a:gdLst/>
              <a:ahLst/>
              <a:cxnLst/>
              <a:rect l="l" t="t" r="r" b="b"/>
              <a:pathLst>
                <a:path w="1816735" h="367029">
                  <a:moveTo>
                    <a:pt x="0" y="0"/>
                  </a:moveTo>
                  <a:lnTo>
                    <a:pt x="1816720" y="0"/>
                  </a:lnTo>
                  <a:lnTo>
                    <a:pt x="1816720" y="366435"/>
                  </a:lnTo>
                  <a:lnTo>
                    <a:pt x="0" y="366435"/>
                  </a:lnTo>
                  <a:lnTo>
                    <a:pt x="0" y="0"/>
                  </a:lnTo>
                </a:path>
              </a:pathLst>
            </a:custGeom>
            <a:ln w="884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05031" y="3973089"/>
              <a:ext cx="1816735" cy="367030"/>
            </a:xfrm>
            <a:custGeom>
              <a:avLst/>
              <a:gdLst/>
              <a:ahLst/>
              <a:cxnLst/>
              <a:rect l="l" t="t" r="r" b="b"/>
              <a:pathLst>
                <a:path w="1816735" h="367029">
                  <a:moveTo>
                    <a:pt x="1816720" y="0"/>
                  </a:moveTo>
                  <a:lnTo>
                    <a:pt x="0" y="0"/>
                  </a:lnTo>
                  <a:lnTo>
                    <a:pt x="0" y="366510"/>
                  </a:lnTo>
                  <a:lnTo>
                    <a:pt x="1816720" y="366510"/>
                  </a:lnTo>
                  <a:lnTo>
                    <a:pt x="181672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367398" y="3986709"/>
            <a:ext cx="489584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620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950" spc="434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950" spc="42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950">
              <a:latin typeface="Microsoft Sans Serif"/>
              <a:cs typeface="Microsoft Sans Serif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700268" y="3968252"/>
            <a:ext cx="1826260" cy="808355"/>
            <a:chOff x="1700268" y="3968252"/>
            <a:chExt cx="1826260" cy="808355"/>
          </a:xfrm>
        </p:grpSpPr>
        <p:sp>
          <p:nvSpPr>
            <p:cNvPr id="47" name="object 47"/>
            <p:cNvSpPr/>
            <p:nvPr/>
          </p:nvSpPr>
          <p:spPr>
            <a:xfrm>
              <a:off x="1705031" y="3973014"/>
              <a:ext cx="1816735" cy="367030"/>
            </a:xfrm>
            <a:custGeom>
              <a:avLst/>
              <a:gdLst/>
              <a:ahLst/>
              <a:cxnLst/>
              <a:rect l="l" t="t" r="r" b="b"/>
              <a:pathLst>
                <a:path w="1816735" h="367029">
                  <a:moveTo>
                    <a:pt x="0" y="0"/>
                  </a:moveTo>
                  <a:lnTo>
                    <a:pt x="1816720" y="0"/>
                  </a:lnTo>
                  <a:lnTo>
                    <a:pt x="1816720" y="366585"/>
                  </a:lnTo>
                  <a:lnTo>
                    <a:pt x="0" y="366585"/>
                  </a:lnTo>
                  <a:lnTo>
                    <a:pt x="0" y="0"/>
                  </a:lnTo>
                </a:path>
              </a:pathLst>
            </a:custGeom>
            <a:ln w="884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05031" y="4409376"/>
              <a:ext cx="1816735" cy="367030"/>
            </a:xfrm>
            <a:custGeom>
              <a:avLst/>
              <a:gdLst/>
              <a:ahLst/>
              <a:cxnLst/>
              <a:rect l="l" t="t" r="r" b="b"/>
              <a:pathLst>
                <a:path w="1816735" h="367029">
                  <a:moveTo>
                    <a:pt x="1816720" y="0"/>
                  </a:moveTo>
                  <a:lnTo>
                    <a:pt x="0" y="0"/>
                  </a:lnTo>
                  <a:lnTo>
                    <a:pt x="0" y="366885"/>
                  </a:lnTo>
                  <a:lnTo>
                    <a:pt x="1816720" y="366885"/>
                  </a:lnTo>
                  <a:lnTo>
                    <a:pt x="181672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2043793" y="4422995"/>
            <a:ext cx="113030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500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950" spc="3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950" spc="254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950" spc="37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950" spc="19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950" spc="37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950" spc="50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950" spc="37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950" spc="31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95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endParaRPr sz="950">
              <a:latin typeface="Microsoft Sans Serif"/>
              <a:cs typeface="Microsoft Sans Serif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700268" y="4404613"/>
            <a:ext cx="1826260" cy="808355"/>
            <a:chOff x="1700268" y="4404613"/>
            <a:chExt cx="1826260" cy="808355"/>
          </a:xfrm>
        </p:grpSpPr>
        <p:sp>
          <p:nvSpPr>
            <p:cNvPr id="51" name="object 51"/>
            <p:cNvSpPr/>
            <p:nvPr/>
          </p:nvSpPr>
          <p:spPr>
            <a:xfrm>
              <a:off x="1705031" y="4409376"/>
              <a:ext cx="1816735" cy="367030"/>
            </a:xfrm>
            <a:custGeom>
              <a:avLst/>
              <a:gdLst/>
              <a:ahLst/>
              <a:cxnLst/>
              <a:rect l="l" t="t" r="r" b="b"/>
              <a:pathLst>
                <a:path w="1816735" h="367029">
                  <a:moveTo>
                    <a:pt x="0" y="0"/>
                  </a:moveTo>
                  <a:lnTo>
                    <a:pt x="1816720" y="0"/>
                  </a:lnTo>
                  <a:lnTo>
                    <a:pt x="1816720" y="366885"/>
                  </a:lnTo>
                  <a:lnTo>
                    <a:pt x="0" y="366885"/>
                  </a:lnTo>
                  <a:lnTo>
                    <a:pt x="0" y="0"/>
                  </a:lnTo>
                </a:path>
              </a:pathLst>
            </a:custGeom>
            <a:ln w="884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05031" y="4846037"/>
              <a:ext cx="1816735" cy="367030"/>
            </a:xfrm>
            <a:custGeom>
              <a:avLst/>
              <a:gdLst/>
              <a:ahLst/>
              <a:cxnLst/>
              <a:rect l="l" t="t" r="r" b="b"/>
              <a:pathLst>
                <a:path w="1816735" h="367029">
                  <a:moveTo>
                    <a:pt x="1816720" y="0"/>
                  </a:moveTo>
                  <a:lnTo>
                    <a:pt x="0" y="0"/>
                  </a:lnTo>
                  <a:lnTo>
                    <a:pt x="0" y="366510"/>
                  </a:lnTo>
                  <a:lnTo>
                    <a:pt x="1816720" y="366510"/>
                  </a:lnTo>
                  <a:lnTo>
                    <a:pt x="181672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2036983" y="4859282"/>
            <a:ext cx="115125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290" dirty="0">
                <a:solidFill>
                  <a:srgbClr val="FFFFFF"/>
                </a:solidFill>
                <a:latin typeface="Microsoft Sans Serif"/>
                <a:cs typeface="Microsoft Sans Serif"/>
              </a:rPr>
              <a:t>Construction</a:t>
            </a:r>
            <a:endParaRPr sz="950">
              <a:latin typeface="Microsoft Sans Serif"/>
              <a:cs typeface="Microsoft Sans Serif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700268" y="4841275"/>
            <a:ext cx="1826260" cy="807720"/>
            <a:chOff x="1700268" y="4841275"/>
            <a:chExt cx="1826260" cy="807720"/>
          </a:xfrm>
        </p:grpSpPr>
        <p:sp>
          <p:nvSpPr>
            <p:cNvPr id="55" name="object 55"/>
            <p:cNvSpPr/>
            <p:nvPr/>
          </p:nvSpPr>
          <p:spPr>
            <a:xfrm>
              <a:off x="1705031" y="4846037"/>
              <a:ext cx="1816735" cy="367030"/>
            </a:xfrm>
            <a:custGeom>
              <a:avLst/>
              <a:gdLst/>
              <a:ahLst/>
              <a:cxnLst/>
              <a:rect l="l" t="t" r="r" b="b"/>
              <a:pathLst>
                <a:path w="1816735" h="367029">
                  <a:moveTo>
                    <a:pt x="0" y="0"/>
                  </a:moveTo>
                  <a:lnTo>
                    <a:pt x="1816720" y="0"/>
                  </a:lnTo>
                  <a:lnTo>
                    <a:pt x="1816720" y="366510"/>
                  </a:lnTo>
                  <a:lnTo>
                    <a:pt x="0" y="366510"/>
                  </a:lnTo>
                  <a:lnTo>
                    <a:pt x="0" y="0"/>
                  </a:lnTo>
                </a:path>
              </a:pathLst>
            </a:custGeom>
            <a:ln w="884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05031" y="5282324"/>
              <a:ext cx="1816735" cy="367030"/>
            </a:xfrm>
            <a:custGeom>
              <a:avLst/>
              <a:gdLst/>
              <a:ahLst/>
              <a:cxnLst/>
              <a:rect l="l" t="t" r="r" b="b"/>
              <a:pathLst>
                <a:path w="1816735" h="367029">
                  <a:moveTo>
                    <a:pt x="1816720" y="0"/>
                  </a:moveTo>
                  <a:lnTo>
                    <a:pt x="0" y="0"/>
                  </a:lnTo>
                  <a:lnTo>
                    <a:pt x="0" y="366510"/>
                  </a:lnTo>
                  <a:lnTo>
                    <a:pt x="1816720" y="366510"/>
                  </a:lnTo>
                  <a:lnTo>
                    <a:pt x="181672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331516" y="5296318"/>
            <a:ext cx="56451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44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950" spc="19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95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95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ft</a:t>
            </a:r>
            <a:r>
              <a:rPr sz="950" spc="31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950">
              <a:latin typeface="Microsoft Sans Serif"/>
              <a:cs typeface="Microsoft Sans Serif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1700268" y="5277561"/>
            <a:ext cx="1826260" cy="808355"/>
            <a:chOff x="1700268" y="5277561"/>
            <a:chExt cx="1826260" cy="808355"/>
          </a:xfrm>
        </p:grpSpPr>
        <p:sp>
          <p:nvSpPr>
            <p:cNvPr id="59" name="object 59"/>
            <p:cNvSpPr/>
            <p:nvPr/>
          </p:nvSpPr>
          <p:spPr>
            <a:xfrm>
              <a:off x="1705031" y="5282324"/>
              <a:ext cx="1816735" cy="367030"/>
            </a:xfrm>
            <a:custGeom>
              <a:avLst/>
              <a:gdLst/>
              <a:ahLst/>
              <a:cxnLst/>
              <a:rect l="l" t="t" r="r" b="b"/>
              <a:pathLst>
                <a:path w="1816735" h="367029">
                  <a:moveTo>
                    <a:pt x="0" y="0"/>
                  </a:moveTo>
                  <a:lnTo>
                    <a:pt x="1816720" y="0"/>
                  </a:lnTo>
                  <a:lnTo>
                    <a:pt x="1816720" y="366510"/>
                  </a:lnTo>
                  <a:lnTo>
                    <a:pt x="0" y="366510"/>
                  </a:lnTo>
                  <a:lnTo>
                    <a:pt x="0" y="0"/>
                  </a:lnTo>
                </a:path>
              </a:pathLst>
            </a:custGeom>
            <a:ln w="884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05031" y="5718610"/>
              <a:ext cx="1816735" cy="367030"/>
            </a:xfrm>
            <a:custGeom>
              <a:avLst/>
              <a:gdLst/>
              <a:ahLst/>
              <a:cxnLst/>
              <a:rect l="l" t="t" r="r" b="b"/>
              <a:pathLst>
                <a:path w="1816735" h="367029">
                  <a:moveTo>
                    <a:pt x="1816720" y="0"/>
                  </a:moveTo>
                  <a:lnTo>
                    <a:pt x="0" y="0"/>
                  </a:lnTo>
                  <a:lnTo>
                    <a:pt x="0" y="366885"/>
                  </a:lnTo>
                  <a:lnTo>
                    <a:pt x="1816720" y="366885"/>
                  </a:lnTo>
                  <a:lnTo>
                    <a:pt x="181672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2202203" y="5732230"/>
            <a:ext cx="82423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500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95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950" spc="3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950" spc="315" dirty="0">
                <a:solidFill>
                  <a:srgbClr val="FFFFFF"/>
                </a:solidFill>
                <a:latin typeface="Microsoft Sans Serif"/>
                <a:cs typeface="Microsoft Sans Serif"/>
              </a:rPr>
              <a:t>ss</a:t>
            </a:r>
            <a:r>
              <a:rPr sz="950" spc="37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950" spc="19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950" spc="31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endParaRPr sz="950">
              <a:latin typeface="Microsoft Sans Serif"/>
              <a:cs typeface="Microsoft Sans Serif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323862" y="1804037"/>
            <a:ext cx="2202815" cy="4286250"/>
            <a:chOff x="1323862" y="1804037"/>
            <a:chExt cx="2202815" cy="4286250"/>
          </a:xfrm>
        </p:grpSpPr>
        <p:sp>
          <p:nvSpPr>
            <p:cNvPr id="63" name="object 63"/>
            <p:cNvSpPr/>
            <p:nvPr/>
          </p:nvSpPr>
          <p:spPr>
            <a:xfrm>
              <a:off x="1705031" y="5718610"/>
              <a:ext cx="1816735" cy="367030"/>
            </a:xfrm>
            <a:custGeom>
              <a:avLst/>
              <a:gdLst/>
              <a:ahLst/>
              <a:cxnLst/>
              <a:rect l="l" t="t" r="r" b="b"/>
              <a:pathLst>
                <a:path w="1816735" h="367029">
                  <a:moveTo>
                    <a:pt x="0" y="0"/>
                  </a:moveTo>
                  <a:lnTo>
                    <a:pt x="1816720" y="0"/>
                  </a:lnTo>
                  <a:lnTo>
                    <a:pt x="1816720" y="366885"/>
                  </a:lnTo>
                  <a:lnTo>
                    <a:pt x="0" y="366885"/>
                  </a:lnTo>
                  <a:lnTo>
                    <a:pt x="0" y="0"/>
                  </a:lnTo>
                </a:path>
              </a:pathLst>
            </a:custGeom>
            <a:ln w="884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323862" y="1804037"/>
              <a:ext cx="1817370" cy="222885"/>
            </a:xfrm>
            <a:custGeom>
              <a:avLst/>
              <a:gdLst/>
              <a:ahLst/>
              <a:cxnLst/>
              <a:rect l="l" t="t" r="r" b="b"/>
              <a:pathLst>
                <a:path w="1817370" h="222885">
                  <a:moveTo>
                    <a:pt x="1817339" y="0"/>
                  </a:moveTo>
                  <a:lnTo>
                    <a:pt x="0" y="0"/>
                  </a:lnTo>
                  <a:lnTo>
                    <a:pt x="0" y="222457"/>
                  </a:lnTo>
                  <a:lnTo>
                    <a:pt x="1817339" y="222457"/>
                  </a:lnTo>
                  <a:lnTo>
                    <a:pt x="1817339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1986244" y="1817657"/>
            <a:ext cx="49022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44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950" spc="645" dirty="0">
                <a:solidFill>
                  <a:srgbClr val="FFFFFF"/>
                </a:solidFill>
                <a:latin typeface="Microsoft Sans Serif"/>
                <a:cs typeface="Microsoft Sans Serif"/>
              </a:rPr>
              <a:t>Ш</a:t>
            </a:r>
            <a:r>
              <a:rPr sz="950" spc="42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endParaRPr sz="950">
              <a:latin typeface="Microsoft Sans Serif"/>
              <a:cs typeface="Microsoft Sans Serif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1319417" y="1799517"/>
            <a:ext cx="4572635" cy="2931795"/>
            <a:chOff x="1319417" y="1799517"/>
            <a:chExt cx="4572635" cy="2931795"/>
          </a:xfrm>
        </p:grpSpPr>
        <p:sp>
          <p:nvSpPr>
            <p:cNvPr id="67" name="object 67"/>
            <p:cNvSpPr/>
            <p:nvPr/>
          </p:nvSpPr>
          <p:spPr>
            <a:xfrm>
              <a:off x="1323862" y="1803962"/>
              <a:ext cx="1817370" cy="222885"/>
            </a:xfrm>
            <a:custGeom>
              <a:avLst/>
              <a:gdLst/>
              <a:ahLst/>
              <a:cxnLst/>
              <a:rect l="l" t="t" r="r" b="b"/>
              <a:pathLst>
                <a:path w="1817370" h="222885">
                  <a:moveTo>
                    <a:pt x="0" y="0"/>
                  </a:moveTo>
                  <a:lnTo>
                    <a:pt x="1817329" y="0"/>
                  </a:lnTo>
                  <a:lnTo>
                    <a:pt x="1817329" y="222532"/>
                  </a:lnTo>
                  <a:lnTo>
                    <a:pt x="0" y="222532"/>
                  </a:lnTo>
                  <a:lnTo>
                    <a:pt x="0" y="0"/>
                  </a:lnTo>
                </a:path>
              </a:pathLst>
            </a:custGeom>
            <a:ln w="8706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599045" y="2026495"/>
              <a:ext cx="0" cy="200660"/>
            </a:xfrm>
            <a:custGeom>
              <a:avLst/>
              <a:gdLst/>
              <a:ahLst/>
              <a:cxnLst/>
              <a:rect l="l" t="t" r="r" b="b"/>
              <a:pathLst>
                <a:path h="200660">
                  <a:moveTo>
                    <a:pt x="0" y="0"/>
                  </a:moveTo>
                  <a:lnTo>
                    <a:pt x="0" y="200624"/>
                  </a:lnTo>
                </a:path>
              </a:pathLst>
            </a:custGeom>
            <a:ln w="14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909640" y="2594005"/>
              <a:ext cx="0" cy="384175"/>
            </a:xfrm>
            <a:custGeom>
              <a:avLst/>
              <a:gdLst/>
              <a:ahLst/>
              <a:cxnLst/>
              <a:rect l="l" t="t" r="r" b="b"/>
              <a:pathLst>
                <a:path h="384175">
                  <a:moveTo>
                    <a:pt x="0" y="0"/>
                  </a:moveTo>
                  <a:lnTo>
                    <a:pt x="0" y="383841"/>
                  </a:lnTo>
                </a:path>
              </a:pathLst>
            </a:custGeom>
            <a:ln w="14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909640" y="2977847"/>
              <a:ext cx="165735" cy="0"/>
            </a:xfrm>
            <a:custGeom>
              <a:avLst/>
              <a:gdLst/>
              <a:ahLst/>
              <a:cxnLst/>
              <a:rect l="l" t="t" r="r" b="b"/>
              <a:pathLst>
                <a:path w="165735">
                  <a:moveTo>
                    <a:pt x="0" y="0"/>
                  </a:moveTo>
                  <a:lnTo>
                    <a:pt x="165169" y="0"/>
                  </a:lnTo>
                </a:path>
              </a:pathLst>
            </a:custGeom>
            <a:ln w="86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909640" y="3414508"/>
              <a:ext cx="165735" cy="0"/>
            </a:xfrm>
            <a:custGeom>
              <a:avLst/>
              <a:gdLst/>
              <a:ahLst/>
              <a:cxnLst/>
              <a:rect l="l" t="t" r="r" b="b"/>
              <a:pathLst>
                <a:path w="165735">
                  <a:moveTo>
                    <a:pt x="0" y="0"/>
                  </a:moveTo>
                  <a:lnTo>
                    <a:pt x="165169" y="0"/>
                  </a:lnTo>
                </a:path>
              </a:pathLst>
            </a:custGeom>
            <a:ln w="86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909640" y="3850719"/>
              <a:ext cx="165735" cy="0"/>
            </a:xfrm>
            <a:custGeom>
              <a:avLst/>
              <a:gdLst/>
              <a:ahLst/>
              <a:cxnLst/>
              <a:rect l="l" t="t" r="r" b="b"/>
              <a:pathLst>
                <a:path w="165735">
                  <a:moveTo>
                    <a:pt x="0" y="0"/>
                  </a:moveTo>
                  <a:lnTo>
                    <a:pt x="165169" y="0"/>
                  </a:lnTo>
                </a:path>
              </a:pathLst>
            </a:custGeom>
            <a:ln w="86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909640" y="4287381"/>
              <a:ext cx="165735" cy="0"/>
            </a:xfrm>
            <a:custGeom>
              <a:avLst/>
              <a:gdLst/>
              <a:ahLst/>
              <a:cxnLst/>
              <a:rect l="l" t="t" r="r" b="b"/>
              <a:pathLst>
                <a:path w="165735">
                  <a:moveTo>
                    <a:pt x="0" y="0"/>
                  </a:moveTo>
                  <a:lnTo>
                    <a:pt x="165169" y="0"/>
                  </a:lnTo>
                </a:path>
              </a:pathLst>
            </a:custGeom>
            <a:ln w="86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909640" y="4723742"/>
              <a:ext cx="165735" cy="0"/>
            </a:xfrm>
            <a:custGeom>
              <a:avLst/>
              <a:gdLst/>
              <a:ahLst/>
              <a:cxnLst/>
              <a:rect l="l" t="t" r="r" b="b"/>
              <a:pathLst>
                <a:path w="165735">
                  <a:moveTo>
                    <a:pt x="0" y="0"/>
                  </a:moveTo>
                  <a:lnTo>
                    <a:pt x="165169" y="0"/>
                  </a:lnTo>
                </a:path>
              </a:pathLst>
            </a:custGeom>
            <a:ln w="86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909640" y="2977847"/>
              <a:ext cx="0" cy="1746250"/>
            </a:xfrm>
            <a:custGeom>
              <a:avLst/>
              <a:gdLst/>
              <a:ahLst/>
              <a:cxnLst/>
              <a:rect l="l" t="t" r="r" b="b"/>
              <a:pathLst>
                <a:path h="1746250">
                  <a:moveTo>
                    <a:pt x="0" y="0"/>
                  </a:moveTo>
                  <a:lnTo>
                    <a:pt x="0" y="436661"/>
                  </a:lnTo>
                </a:path>
                <a:path h="1746250">
                  <a:moveTo>
                    <a:pt x="0" y="436661"/>
                  </a:moveTo>
                  <a:lnTo>
                    <a:pt x="0" y="872872"/>
                  </a:lnTo>
                </a:path>
                <a:path h="1746250">
                  <a:moveTo>
                    <a:pt x="0" y="872872"/>
                  </a:moveTo>
                  <a:lnTo>
                    <a:pt x="0" y="1309534"/>
                  </a:lnTo>
                </a:path>
                <a:path h="1746250">
                  <a:moveTo>
                    <a:pt x="0" y="1309534"/>
                  </a:moveTo>
                  <a:lnTo>
                    <a:pt x="0" y="1745895"/>
                  </a:lnTo>
                </a:path>
              </a:pathLst>
            </a:custGeom>
            <a:ln w="114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074810" y="2794704"/>
              <a:ext cx="1816735" cy="367030"/>
            </a:xfrm>
            <a:custGeom>
              <a:avLst/>
              <a:gdLst/>
              <a:ahLst/>
              <a:cxnLst/>
              <a:rect l="l" t="t" r="r" b="b"/>
              <a:pathLst>
                <a:path w="1816735" h="367030">
                  <a:moveTo>
                    <a:pt x="1816720" y="0"/>
                  </a:moveTo>
                  <a:lnTo>
                    <a:pt x="0" y="0"/>
                  </a:lnTo>
                  <a:lnTo>
                    <a:pt x="0" y="366510"/>
                  </a:lnTo>
                  <a:lnTo>
                    <a:pt x="1816720" y="366510"/>
                  </a:lnTo>
                  <a:lnTo>
                    <a:pt x="181672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4564553" y="2808323"/>
            <a:ext cx="833755" cy="3162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135"/>
              </a:lnSpc>
              <a:spcBef>
                <a:spcPts val="110"/>
              </a:spcBef>
            </a:pPr>
            <a:r>
              <a:rPr sz="950" spc="385" dirty="0">
                <a:solidFill>
                  <a:srgbClr val="FFFFFF"/>
                </a:solidFill>
                <a:latin typeface="Microsoft Sans Serif"/>
                <a:cs typeface="Microsoft Sans Serif"/>
              </a:rPr>
              <a:t>НТК</a:t>
            </a:r>
            <a:endParaRPr sz="950">
              <a:latin typeface="Microsoft Sans Serif"/>
              <a:cs typeface="Microsoft Sans Serif"/>
            </a:endParaRPr>
          </a:p>
          <a:p>
            <a:pPr algn="ctr">
              <a:lnSpc>
                <a:spcPts val="1135"/>
              </a:lnSpc>
            </a:pPr>
            <a:r>
              <a:rPr sz="950" spc="320" dirty="0">
                <a:solidFill>
                  <a:srgbClr val="FFFFFF"/>
                </a:solidFill>
                <a:latin typeface="Microsoft Sans Serif"/>
                <a:cs typeface="Microsoft Sans Serif"/>
              </a:rPr>
              <a:t>(Россия)</a:t>
            </a:r>
            <a:endParaRPr sz="950">
              <a:latin typeface="Microsoft Sans Serif"/>
              <a:cs typeface="Microsoft Sans Serif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4070048" y="2790016"/>
            <a:ext cx="1826895" cy="807720"/>
            <a:chOff x="4070048" y="2790016"/>
            <a:chExt cx="1826895" cy="807720"/>
          </a:xfrm>
        </p:grpSpPr>
        <p:sp>
          <p:nvSpPr>
            <p:cNvPr id="79" name="object 79"/>
            <p:cNvSpPr/>
            <p:nvPr/>
          </p:nvSpPr>
          <p:spPr>
            <a:xfrm>
              <a:off x="4074810" y="2794779"/>
              <a:ext cx="1817370" cy="367030"/>
            </a:xfrm>
            <a:custGeom>
              <a:avLst/>
              <a:gdLst/>
              <a:ahLst/>
              <a:cxnLst/>
              <a:rect l="l" t="t" r="r" b="b"/>
              <a:pathLst>
                <a:path w="1817370" h="367030">
                  <a:moveTo>
                    <a:pt x="0" y="0"/>
                  </a:moveTo>
                  <a:lnTo>
                    <a:pt x="1816868" y="0"/>
                  </a:lnTo>
                  <a:lnTo>
                    <a:pt x="1816868" y="366435"/>
                  </a:lnTo>
                  <a:lnTo>
                    <a:pt x="0" y="366435"/>
                  </a:lnTo>
                  <a:lnTo>
                    <a:pt x="0" y="0"/>
                  </a:lnTo>
                </a:path>
              </a:pathLst>
            </a:custGeom>
            <a:ln w="884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074810" y="3231065"/>
              <a:ext cx="1816735" cy="367030"/>
            </a:xfrm>
            <a:custGeom>
              <a:avLst/>
              <a:gdLst/>
              <a:ahLst/>
              <a:cxnLst/>
              <a:rect l="l" t="t" r="r" b="b"/>
              <a:pathLst>
                <a:path w="1816735" h="367029">
                  <a:moveTo>
                    <a:pt x="1816720" y="0"/>
                  </a:moveTo>
                  <a:lnTo>
                    <a:pt x="0" y="0"/>
                  </a:lnTo>
                  <a:lnTo>
                    <a:pt x="0" y="366510"/>
                  </a:lnTo>
                  <a:lnTo>
                    <a:pt x="1816720" y="366510"/>
                  </a:lnTo>
                  <a:lnTo>
                    <a:pt x="181672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4492988" y="3244610"/>
            <a:ext cx="98425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320" dirty="0">
                <a:solidFill>
                  <a:srgbClr val="FFFFFF"/>
                </a:solidFill>
                <a:latin typeface="Microsoft Sans Serif"/>
                <a:cs typeface="Microsoft Sans Serif"/>
              </a:rPr>
              <a:t>(Франция)</a:t>
            </a:r>
            <a:endParaRPr sz="950">
              <a:latin typeface="Microsoft Sans Serif"/>
              <a:cs typeface="Microsoft Sans Serif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070048" y="3226228"/>
            <a:ext cx="1826895" cy="808355"/>
            <a:chOff x="4070048" y="3226228"/>
            <a:chExt cx="1826895" cy="808355"/>
          </a:xfrm>
        </p:grpSpPr>
        <p:sp>
          <p:nvSpPr>
            <p:cNvPr id="83" name="object 83"/>
            <p:cNvSpPr/>
            <p:nvPr/>
          </p:nvSpPr>
          <p:spPr>
            <a:xfrm>
              <a:off x="4074810" y="3230990"/>
              <a:ext cx="1817370" cy="367030"/>
            </a:xfrm>
            <a:custGeom>
              <a:avLst/>
              <a:gdLst/>
              <a:ahLst/>
              <a:cxnLst/>
              <a:rect l="l" t="t" r="r" b="b"/>
              <a:pathLst>
                <a:path w="1817370" h="367029">
                  <a:moveTo>
                    <a:pt x="0" y="0"/>
                  </a:moveTo>
                  <a:lnTo>
                    <a:pt x="1816868" y="0"/>
                  </a:lnTo>
                  <a:lnTo>
                    <a:pt x="1816868" y="366585"/>
                  </a:lnTo>
                  <a:lnTo>
                    <a:pt x="0" y="366585"/>
                  </a:lnTo>
                  <a:lnTo>
                    <a:pt x="0" y="0"/>
                  </a:lnTo>
                </a:path>
              </a:pathLst>
            </a:custGeom>
            <a:ln w="884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074810" y="3667727"/>
              <a:ext cx="1816735" cy="367030"/>
            </a:xfrm>
            <a:custGeom>
              <a:avLst/>
              <a:gdLst/>
              <a:ahLst/>
              <a:cxnLst/>
              <a:rect l="l" t="t" r="r" b="b"/>
              <a:pathLst>
                <a:path w="1816735" h="367029">
                  <a:moveTo>
                    <a:pt x="1816720" y="0"/>
                  </a:moveTo>
                  <a:lnTo>
                    <a:pt x="0" y="0"/>
                  </a:lnTo>
                  <a:lnTo>
                    <a:pt x="0" y="366510"/>
                  </a:lnTo>
                  <a:lnTo>
                    <a:pt x="1816720" y="366510"/>
                  </a:lnTo>
                  <a:lnTo>
                    <a:pt x="181672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4442719" y="3680971"/>
            <a:ext cx="107823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190" dirty="0">
                <a:solidFill>
                  <a:srgbClr val="FFFFFF"/>
                </a:solidFill>
                <a:latin typeface="Microsoft Sans Serif"/>
                <a:cs typeface="Microsoft Sans Serif"/>
              </a:rPr>
              <a:t>(</a:t>
            </a:r>
            <a:r>
              <a:rPr sz="950" spc="30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950" spc="375" dirty="0">
                <a:solidFill>
                  <a:srgbClr val="FFFFFF"/>
                </a:solidFill>
                <a:latin typeface="Microsoft Sans Serif"/>
                <a:cs typeface="Microsoft Sans Serif"/>
              </a:rPr>
              <a:t>ер</a:t>
            </a:r>
            <a:r>
              <a:rPr sz="950" spc="39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950" spc="37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95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ни</a:t>
            </a:r>
            <a:r>
              <a:rPr sz="950" spc="27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950" spc="210" dirty="0">
                <a:solidFill>
                  <a:srgbClr val="FFFFFF"/>
                </a:solidFill>
                <a:latin typeface="Microsoft Sans Serif"/>
                <a:cs typeface="Microsoft Sans Serif"/>
              </a:rPr>
              <a:t>)</a:t>
            </a:r>
            <a:endParaRPr sz="950">
              <a:latin typeface="Microsoft Sans Serif"/>
              <a:cs typeface="Microsoft Sans Serif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4070048" y="3662889"/>
            <a:ext cx="1826895" cy="807720"/>
            <a:chOff x="4070048" y="3662889"/>
            <a:chExt cx="1826895" cy="807720"/>
          </a:xfrm>
        </p:grpSpPr>
        <p:sp>
          <p:nvSpPr>
            <p:cNvPr id="87" name="object 87"/>
            <p:cNvSpPr/>
            <p:nvPr/>
          </p:nvSpPr>
          <p:spPr>
            <a:xfrm>
              <a:off x="4074810" y="3667652"/>
              <a:ext cx="1817370" cy="367030"/>
            </a:xfrm>
            <a:custGeom>
              <a:avLst/>
              <a:gdLst/>
              <a:ahLst/>
              <a:cxnLst/>
              <a:rect l="l" t="t" r="r" b="b"/>
              <a:pathLst>
                <a:path w="1817370" h="367029">
                  <a:moveTo>
                    <a:pt x="0" y="0"/>
                  </a:moveTo>
                  <a:lnTo>
                    <a:pt x="1816868" y="0"/>
                  </a:lnTo>
                  <a:lnTo>
                    <a:pt x="1816868" y="366585"/>
                  </a:lnTo>
                  <a:lnTo>
                    <a:pt x="0" y="366585"/>
                  </a:lnTo>
                  <a:lnTo>
                    <a:pt x="0" y="0"/>
                  </a:lnTo>
                </a:path>
              </a:pathLst>
            </a:custGeom>
            <a:ln w="884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074810" y="4103938"/>
              <a:ext cx="1816735" cy="367030"/>
            </a:xfrm>
            <a:custGeom>
              <a:avLst/>
              <a:gdLst/>
              <a:ahLst/>
              <a:cxnLst/>
              <a:rect l="l" t="t" r="r" b="b"/>
              <a:pathLst>
                <a:path w="1816735" h="367029">
                  <a:moveTo>
                    <a:pt x="1816720" y="0"/>
                  </a:moveTo>
                  <a:lnTo>
                    <a:pt x="0" y="0"/>
                  </a:lnTo>
                  <a:lnTo>
                    <a:pt x="0" y="366510"/>
                  </a:lnTo>
                  <a:lnTo>
                    <a:pt x="1816720" y="366510"/>
                  </a:lnTo>
                  <a:lnTo>
                    <a:pt x="181672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4126494" y="4117707"/>
            <a:ext cx="171640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325" dirty="0">
                <a:solidFill>
                  <a:srgbClr val="FFFFFF"/>
                </a:solidFill>
                <a:latin typeface="Microsoft Sans Serif"/>
                <a:cs typeface="Microsoft Sans Serif"/>
              </a:rPr>
              <a:t>(Великобритания)</a:t>
            </a:r>
            <a:endParaRPr sz="950">
              <a:latin typeface="Microsoft Sans Serif"/>
              <a:cs typeface="Microsoft Sans Serif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4070048" y="4099250"/>
            <a:ext cx="1826895" cy="808355"/>
            <a:chOff x="4070048" y="4099250"/>
            <a:chExt cx="1826895" cy="808355"/>
          </a:xfrm>
        </p:grpSpPr>
        <p:sp>
          <p:nvSpPr>
            <p:cNvPr id="91" name="object 91"/>
            <p:cNvSpPr/>
            <p:nvPr/>
          </p:nvSpPr>
          <p:spPr>
            <a:xfrm>
              <a:off x="4074810" y="4104013"/>
              <a:ext cx="1817370" cy="367030"/>
            </a:xfrm>
            <a:custGeom>
              <a:avLst/>
              <a:gdLst/>
              <a:ahLst/>
              <a:cxnLst/>
              <a:rect l="l" t="t" r="r" b="b"/>
              <a:pathLst>
                <a:path w="1817370" h="367029">
                  <a:moveTo>
                    <a:pt x="0" y="0"/>
                  </a:moveTo>
                  <a:lnTo>
                    <a:pt x="1816868" y="0"/>
                  </a:lnTo>
                  <a:lnTo>
                    <a:pt x="1816868" y="366435"/>
                  </a:lnTo>
                  <a:lnTo>
                    <a:pt x="0" y="366435"/>
                  </a:lnTo>
                  <a:lnTo>
                    <a:pt x="0" y="0"/>
                  </a:lnTo>
                </a:path>
              </a:pathLst>
            </a:custGeom>
            <a:ln w="884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074810" y="4540299"/>
              <a:ext cx="1816735" cy="367030"/>
            </a:xfrm>
            <a:custGeom>
              <a:avLst/>
              <a:gdLst/>
              <a:ahLst/>
              <a:cxnLst/>
              <a:rect l="l" t="t" r="r" b="b"/>
              <a:pathLst>
                <a:path w="1816735" h="367029">
                  <a:moveTo>
                    <a:pt x="1816720" y="0"/>
                  </a:moveTo>
                  <a:lnTo>
                    <a:pt x="0" y="0"/>
                  </a:lnTo>
                  <a:lnTo>
                    <a:pt x="0" y="366885"/>
                  </a:lnTo>
                  <a:lnTo>
                    <a:pt x="1816720" y="366885"/>
                  </a:lnTo>
                  <a:lnTo>
                    <a:pt x="181672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4291912" y="4553919"/>
            <a:ext cx="1377950" cy="3162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14325" marR="5080" indent="-302260">
              <a:lnSpc>
                <a:spcPct val="100000"/>
              </a:lnSpc>
              <a:spcBef>
                <a:spcPts val="110"/>
              </a:spcBef>
            </a:pPr>
            <a:r>
              <a:rPr sz="950" spc="315" dirty="0">
                <a:solidFill>
                  <a:srgbClr val="FFFFFF"/>
                </a:solidFill>
                <a:latin typeface="Microsoft Sans Serif"/>
                <a:cs typeface="Microsoft Sans Serif"/>
              </a:rPr>
              <a:t>другие</a:t>
            </a:r>
            <a:r>
              <a:rPr sz="95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50" spc="35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страны </a:t>
            </a:r>
            <a:r>
              <a:rPr sz="95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5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региона</a:t>
            </a:r>
            <a:endParaRPr sz="950">
              <a:latin typeface="Microsoft Sans Serif"/>
              <a:cs typeface="Microsoft Sans Serif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3694374" y="2227119"/>
            <a:ext cx="2202180" cy="2685415"/>
            <a:chOff x="3694374" y="2227119"/>
            <a:chExt cx="2202180" cy="2685415"/>
          </a:xfrm>
        </p:grpSpPr>
        <p:sp>
          <p:nvSpPr>
            <p:cNvPr id="95" name="object 95"/>
            <p:cNvSpPr/>
            <p:nvPr/>
          </p:nvSpPr>
          <p:spPr>
            <a:xfrm>
              <a:off x="4074810" y="4540224"/>
              <a:ext cx="1817370" cy="367030"/>
            </a:xfrm>
            <a:custGeom>
              <a:avLst/>
              <a:gdLst/>
              <a:ahLst/>
              <a:cxnLst/>
              <a:rect l="l" t="t" r="r" b="b"/>
              <a:pathLst>
                <a:path w="1817370" h="367029">
                  <a:moveTo>
                    <a:pt x="0" y="0"/>
                  </a:moveTo>
                  <a:lnTo>
                    <a:pt x="1816868" y="0"/>
                  </a:lnTo>
                  <a:lnTo>
                    <a:pt x="1816868" y="366960"/>
                  </a:lnTo>
                  <a:lnTo>
                    <a:pt x="0" y="366960"/>
                  </a:lnTo>
                  <a:lnTo>
                    <a:pt x="0" y="0"/>
                  </a:lnTo>
                </a:path>
              </a:pathLst>
            </a:custGeom>
            <a:ln w="884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694374" y="2227119"/>
              <a:ext cx="1816735" cy="367030"/>
            </a:xfrm>
            <a:custGeom>
              <a:avLst/>
              <a:gdLst/>
              <a:ahLst/>
              <a:cxnLst/>
              <a:rect l="l" t="t" r="r" b="b"/>
              <a:pathLst>
                <a:path w="1816735" h="367030">
                  <a:moveTo>
                    <a:pt x="1816720" y="0"/>
                  </a:moveTo>
                  <a:lnTo>
                    <a:pt x="0" y="0"/>
                  </a:lnTo>
                  <a:lnTo>
                    <a:pt x="0" y="366885"/>
                  </a:lnTo>
                  <a:lnTo>
                    <a:pt x="1816720" y="366885"/>
                  </a:lnTo>
                  <a:lnTo>
                    <a:pt x="181672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4241642" y="2240739"/>
            <a:ext cx="72009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484" dirty="0">
                <a:solidFill>
                  <a:srgbClr val="FFFFFF"/>
                </a:solidFill>
                <a:latin typeface="Microsoft Sans Serif"/>
                <a:cs typeface="Microsoft Sans Serif"/>
              </a:rPr>
              <a:t>PM</a:t>
            </a:r>
            <a:r>
              <a:rPr sz="95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50" spc="345" dirty="0">
                <a:solidFill>
                  <a:srgbClr val="FFFFFF"/>
                </a:solidFill>
                <a:latin typeface="Microsoft Sans Serif"/>
                <a:cs typeface="Microsoft Sans Serif"/>
              </a:rPr>
              <a:t>ICB</a:t>
            </a:r>
            <a:endParaRPr sz="950">
              <a:latin typeface="Microsoft Sans Serif"/>
              <a:cs typeface="Microsoft Sans Serif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3689612" y="1804037"/>
            <a:ext cx="1826260" cy="795020"/>
            <a:chOff x="3689612" y="1804037"/>
            <a:chExt cx="1826260" cy="795020"/>
          </a:xfrm>
        </p:grpSpPr>
        <p:sp>
          <p:nvSpPr>
            <p:cNvPr id="99" name="object 99"/>
            <p:cNvSpPr/>
            <p:nvPr/>
          </p:nvSpPr>
          <p:spPr>
            <a:xfrm>
              <a:off x="3694374" y="2227119"/>
              <a:ext cx="1816735" cy="367030"/>
            </a:xfrm>
            <a:custGeom>
              <a:avLst/>
              <a:gdLst/>
              <a:ahLst/>
              <a:cxnLst/>
              <a:rect l="l" t="t" r="r" b="b"/>
              <a:pathLst>
                <a:path w="1816735" h="367030">
                  <a:moveTo>
                    <a:pt x="0" y="0"/>
                  </a:moveTo>
                  <a:lnTo>
                    <a:pt x="1816695" y="0"/>
                  </a:lnTo>
                  <a:lnTo>
                    <a:pt x="1816695" y="366885"/>
                  </a:lnTo>
                  <a:lnTo>
                    <a:pt x="0" y="366885"/>
                  </a:lnTo>
                  <a:lnTo>
                    <a:pt x="0" y="0"/>
                  </a:lnTo>
                </a:path>
              </a:pathLst>
            </a:custGeom>
            <a:ln w="884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694374" y="1804037"/>
              <a:ext cx="1816735" cy="222885"/>
            </a:xfrm>
            <a:custGeom>
              <a:avLst/>
              <a:gdLst/>
              <a:ahLst/>
              <a:cxnLst/>
              <a:rect l="l" t="t" r="r" b="b"/>
              <a:pathLst>
                <a:path w="1816735" h="222885">
                  <a:moveTo>
                    <a:pt x="1816720" y="0"/>
                  </a:moveTo>
                  <a:lnTo>
                    <a:pt x="0" y="0"/>
                  </a:lnTo>
                  <a:lnTo>
                    <a:pt x="0" y="222457"/>
                  </a:lnTo>
                  <a:lnTo>
                    <a:pt x="1816720" y="222457"/>
                  </a:lnTo>
                  <a:lnTo>
                    <a:pt x="181672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4241642" y="1817657"/>
            <a:ext cx="71183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434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95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95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</a:t>
            </a:r>
            <a:r>
              <a:rPr sz="950" spc="26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950" spc="35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endParaRPr sz="950">
              <a:latin typeface="Microsoft Sans Serif"/>
              <a:cs typeface="Microsoft Sans Serif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3689929" y="1799517"/>
            <a:ext cx="4356735" cy="1491615"/>
            <a:chOff x="3689929" y="1799517"/>
            <a:chExt cx="4356735" cy="1491615"/>
          </a:xfrm>
        </p:grpSpPr>
        <p:sp>
          <p:nvSpPr>
            <p:cNvPr id="103" name="object 103"/>
            <p:cNvSpPr/>
            <p:nvPr/>
          </p:nvSpPr>
          <p:spPr>
            <a:xfrm>
              <a:off x="3694374" y="1803962"/>
              <a:ext cx="1816735" cy="222885"/>
            </a:xfrm>
            <a:custGeom>
              <a:avLst/>
              <a:gdLst/>
              <a:ahLst/>
              <a:cxnLst/>
              <a:rect l="l" t="t" r="r" b="b"/>
              <a:pathLst>
                <a:path w="1816735" h="222885">
                  <a:moveTo>
                    <a:pt x="0" y="0"/>
                  </a:moveTo>
                  <a:lnTo>
                    <a:pt x="1816695" y="0"/>
                  </a:lnTo>
                  <a:lnTo>
                    <a:pt x="1816695" y="222532"/>
                  </a:lnTo>
                  <a:lnTo>
                    <a:pt x="0" y="222532"/>
                  </a:lnTo>
                  <a:lnTo>
                    <a:pt x="0" y="0"/>
                  </a:lnTo>
                </a:path>
              </a:pathLst>
            </a:custGeom>
            <a:ln w="8706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064277" y="2026495"/>
              <a:ext cx="0" cy="384175"/>
            </a:xfrm>
            <a:custGeom>
              <a:avLst/>
              <a:gdLst/>
              <a:ahLst/>
              <a:cxnLst/>
              <a:rect l="l" t="t" r="r" b="b"/>
              <a:pathLst>
                <a:path h="384175">
                  <a:moveTo>
                    <a:pt x="0" y="0"/>
                  </a:moveTo>
                  <a:lnTo>
                    <a:pt x="0" y="384142"/>
                  </a:lnTo>
                </a:path>
              </a:pathLst>
            </a:custGeom>
            <a:ln w="14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064277" y="2410637"/>
              <a:ext cx="165735" cy="0"/>
            </a:xfrm>
            <a:custGeom>
              <a:avLst/>
              <a:gdLst/>
              <a:ahLst/>
              <a:cxnLst/>
              <a:rect l="l" t="t" r="r" b="b"/>
              <a:pathLst>
                <a:path w="165735">
                  <a:moveTo>
                    <a:pt x="0" y="0"/>
                  </a:moveTo>
                  <a:lnTo>
                    <a:pt x="165169" y="0"/>
                  </a:lnTo>
                </a:path>
              </a:pathLst>
            </a:custGeom>
            <a:ln w="86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064277" y="2846848"/>
              <a:ext cx="165735" cy="0"/>
            </a:xfrm>
            <a:custGeom>
              <a:avLst/>
              <a:gdLst/>
              <a:ahLst/>
              <a:cxnLst/>
              <a:rect l="l" t="t" r="r" b="b"/>
              <a:pathLst>
                <a:path w="165735">
                  <a:moveTo>
                    <a:pt x="0" y="0"/>
                  </a:moveTo>
                  <a:lnTo>
                    <a:pt x="165169" y="0"/>
                  </a:lnTo>
                </a:path>
              </a:pathLst>
            </a:custGeom>
            <a:ln w="86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064277" y="3283510"/>
              <a:ext cx="165735" cy="0"/>
            </a:xfrm>
            <a:custGeom>
              <a:avLst/>
              <a:gdLst/>
              <a:ahLst/>
              <a:cxnLst/>
              <a:rect l="l" t="t" r="r" b="b"/>
              <a:pathLst>
                <a:path w="165735">
                  <a:moveTo>
                    <a:pt x="0" y="0"/>
                  </a:moveTo>
                  <a:lnTo>
                    <a:pt x="165169" y="0"/>
                  </a:lnTo>
                </a:path>
              </a:pathLst>
            </a:custGeom>
            <a:ln w="86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064277" y="2410637"/>
              <a:ext cx="0" cy="873125"/>
            </a:xfrm>
            <a:custGeom>
              <a:avLst/>
              <a:gdLst/>
              <a:ahLst/>
              <a:cxnLst/>
              <a:rect l="l" t="t" r="r" b="b"/>
              <a:pathLst>
                <a:path h="873125">
                  <a:moveTo>
                    <a:pt x="0" y="0"/>
                  </a:moveTo>
                  <a:lnTo>
                    <a:pt x="0" y="436211"/>
                  </a:lnTo>
                </a:path>
                <a:path h="873125">
                  <a:moveTo>
                    <a:pt x="0" y="436211"/>
                  </a:moveTo>
                  <a:lnTo>
                    <a:pt x="0" y="872872"/>
                  </a:lnTo>
                </a:path>
              </a:pathLst>
            </a:custGeom>
            <a:ln w="114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229447" y="2227119"/>
              <a:ext cx="1816735" cy="367030"/>
            </a:xfrm>
            <a:custGeom>
              <a:avLst/>
              <a:gdLst/>
              <a:ahLst/>
              <a:cxnLst/>
              <a:rect l="l" t="t" r="r" b="b"/>
              <a:pathLst>
                <a:path w="1816734" h="367030">
                  <a:moveTo>
                    <a:pt x="1816720" y="0"/>
                  </a:moveTo>
                  <a:lnTo>
                    <a:pt x="0" y="0"/>
                  </a:lnTo>
                  <a:lnTo>
                    <a:pt x="0" y="366885"/>
                  </a:lnTo>
                  <a:lnTo>
                    <a:pt x="1816720" y="366885"/>
                  </a:lnTo>
                  <a:lnTo>
                    <a:pt x="181672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6705076" y="2240739"/>
            <a:ext cx="861694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315" dirty="0">
                <a:solidFill>
                  <a:srgbClr val="FFFFFF"/>
                </a:solidFill>
                <a:latin typeface="Microsoft Sans Serif"/>
                <a:cs typeface="Microsoft Sans Serif"/>
              </a:rPr>
              <a:t>(Яп</a:t>
            </a:r>
            <a:r>
              <a:rPr sz="950" spc="37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95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ни</a:t>
            </a:r>
            <a:r>
              <a:rPr sz="95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950" spc="210" dirty="0">
                <a:solidFill>
                  <a:srgbClr val="FFFFFF"/>
                </a:solidFill>
                <a:latin typeface="Microsoft Sans Serif"/>
                <a:cs typeface="Microsoft Sans Serif"/>
              </a:rPr>
              <a:t>)</a:t>
            </a:r>
            <a:endParaRPr sz="950">
              <a:latin typeface="Microsoft Sans Serif"/>
              <a:cs typeface="Microsoft Sans Serif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6224685" y="2222356"/>
            <a:ext cx="1826895" cy="808355"/>
            <a:chOff x="6224685" y="2222356"/>
            <a:chExt cx="1826895" cy="808355"/>
          </a:xfrm>
        </p:grpSpPr>
        <p:sp>
          <p:nvSpPr>
            <p:cNvPr id="112" name="object 112"/>
            <p:cNvSpPr/>
            <p:nvPr/>
          </p:nvSpPr>
          <p:spPr>
            <a:xfrm>
              <a:off x="6229447" y="2227119"/>
              <a:ext cx="1817370" cy="367030"/>
            </a:xfrm>
            <a:custGeom>
              <a:avLst/>
              <a:gdLst/>
              <a:ahLst/>
              <a:cxnLst/>
              <a:rect l="l" t="t" r="r" b="b"/>
              <a:pathLst>
                <a:path w="1817370" h="367030">
                  <a:moveTo>
                    <a:pt x="0" y="0"/>
                  </a:moveTo>
                  <a:lnTo>
                    <a:pt x="1816868" y="0"/>
                  </a:lnTo>
                  <a:lnTo>
                    <a:pt x="1816868" y="366885"/>
                  </a:lnTo>
                  <a:lnTo>
                    <a:pt x="0" y="366885"/>
                  </a:lnTo>
                  <a:lnTo>
                    <a:pt x="0" y="0"/>
                  </a:lnTo>
                </a:path>
              </a:pathLst>
            </a:custGeom>
            <a:ln w="884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229447" y="2663855"/>
              <a:ext cx="1816735" cy="367030"/>
            </a:xfrm>
            <a:custGeom>
              <a:avLst/>
              <a:gdLst/>
              <a:ahLst/>
              <a:cxnLst/>
              <a:rect l="l" t="t" r="r" b="b"/>
              <a:pathLst>
                <a:path w="1816734" h="367030">
                  <a:moveTo>
                    <a:pt x="1816720" y="0"/>
                  </a:moveTo>
                  <a:lnTo>
                    <a:pt x="0" y="0"/>
                  </a:lnTo>
                  <a:lnTo>
                    <a:pt x="0" y="366510"/>
                  </a:lnTo>
                  <a:lnTo>
                    <a:pt x="1816720" y="366510"/>
                  </a:lnTo>
                  <a:lnTo>
                    <a:pt x="181672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6561449" y="2677475"/>
            <a:ext cx="115633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320" dirty="0">
                <a:solidFill>
                  <a:srgbClr val="FFFFFF"/>
                </a:solidFill>
                <a:latin typeface="Microsoft Sans Serif"/>
                <a:cs typeface="Microsoft Sans Serif"/>
              </a:rPr>
              <a:t>(Австралия)</a:t>
            </a:r>
            <a:endParaRPr sz="950">
              <a:latin typeface="Microsoft Sans Serif"/>
              <a:cs typeface="Microsoft Sans Serif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6224685" y="2659018"/>
            <a:ext cx="1826895" cy="807720"/>
            <a:chOff x="6224685" y="2659018"/>
            <a:chExt cx="1826895" cy="807720"/>
          </a:xfrm>
        </p:grpSpPr>
        <p:sp>
          <p:nvSpPr>
            <p:cNvPr id="116" name="object 116"/>
            <p:cNvSpPr/>
            <p:nvPr/>
          </p:nvSpPr>
          <p:spPr>
            <a:xfrm>
              <a:off x="6229447" y="2663780"/>
              <a:ext cx="1817370" cy="367030"/>
            </a:xfrm>
            <a:custGeom>
              <a:avLst/>
              <a:gdLst/>
              <a:ahLst/>
              <a:cxnLst/>
              <a:rect l="l" t="t" r="r" b="b"/>
              <a:pathLst>
                <a:path w="1817370" h="367030">
                  <a:moveTo>
                    <a:pt x="0" y="0"/>
                  </a:moveTo>
                  <a:lnTo>
                    <a:pt x="1816868" y="0"/>
                  </a:lnTo>
                  <a:lnTo>
                    <a:pt x="1816868" y="366585"/>
                  </a:lnTo>
                  <a:lnTo>
                    <a:pt x="0" y="366585"/>
                  </a:lnTo>
                  <a:lnTo>
                    <a:pt x="0" y="0"/>
                  </a:lnTo>
                </a:path>
              </a:pathLst>
            </a:custGeom>
            <a:ln w="884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229447" y="3100067"/>
              <a:ext cx="1816735" cy="367030"/>
            </a:xfrm>
            <a:custGeom>
              <a:avLst/>
              <a:gdLst/>
              <a:ahLst/>
              <a:cxnLst/>
              <a:rect l="l" t="t" r="r" b="b"/>
              <a:pathLst>
                <a:path w="1816734" h="367029">
                  <a:moveTo>
                    <a:pt x="1816720" y="0"/>
                  </a:moveTo>
                  <a:lnTo>
                    <a:pt x="0" y="0"/>
                  </a:lnTo>
                  <a:lnTo>
                    <a:pt x="0" y="366510"/>
                  </a:lnTo>
                  <a:lnTo>
                    <a:pt x="1816720" y="366510"/>
                  </a:lnTo>
                  <a:lnTo>
                    <a:pt x="181672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6446301" y="3113761"/>
            <a:ext cx="1377950" cy="3162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14325" marR="5080" indent="-302260">
              <a:lnSpc>
                <a:spcPct val="100000"/>
              </a:lnSpc>
              <a:spcBef>
                <a:spcPts val="110"/>
              </a:spcBef>
            </a:pPr>
            <a:r>
              <a:rPr sz="950" spc="315" dirty="0">
                <a:solidFill>
                  <a:srgbClr val="FFFFFF"/>
                </a:solidFill>
                <a:latin typeface="Microsoft Sans Serif"/>
                <a:cs typeface="Microsoft Sans Serif"/>
              </a:rPr>
              <a:t>другие</a:t>
            </a:r>
            <a:r>
              <a:rPr sz="95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50" spc="35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страны </a:t>
            </a:r>
            <a:r>
              <a:rPr sz="95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5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региона</a:t>
            </a:r>
            <a:endParaRPr sz="950">
              <a:latin typeface="Microsoft Sans Serif"/>
              <a:cs typeface="Microsoft Sans Serif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5848839" y="1804037"/>
            <a:ext cx="2202815" cy="1667510"/>
            <a:chOff x="5848839" y="1804037"/>
            <a:chExt cx="2202815" cy="1667510"/>
          </a:xfrm>
        </p:grpSpPr>
        <p:sp>
          <p:nvSpPr>
            <p:cNvPr id="120" name="object 120"/>
            <p:cNvSpPr/>
            <p:nvPr/>
          </p:nvSpPr>
          <p:spPr>
            <a:xfrm>
              <a:off x="6229447" y="3100142"/>
              <a:ext cx="1817370" cy="367030"/>
            </a:xfrm>
            <a:custGeom>
              <a:avLst/>
              <a:gdLst/>
              <a:ahLst/>
              <a:cxnLst/>
              <a:rect l="l" t="t" r="r" b="b"/>
              <a:pathLst>
                <a:path w="1817370" h="367029">
                  <a:moveTo>
                    <a:pt x="0" y="0"/>
                  </a:moveTo>
                  <a:lnTo>
                    <a:pt x="1816868" y="0"/>
                  </a:lnTo>
                  <a:lnTo>
                    <a:pt x="1816868" y="366435"/>
                  </a:lnTo>
                  <a:lnTo>
                    <a:pt x="0" y="366435"/>
                  </a:lnTo>
                  <a:lnTo>
                    <a:pt x="0" y="0"/>
                  </a:lnTo>
                </a:path>
              </a:pathLst>
            </a:custGeom>
            <a:ln w="884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848839" y="1804037"/>
              <a:ext cx="1816735" cy="222885"/>
            </a:xfrm>
            <a:custGeom>
              <a:avLst/>
              <a:gdLst/>
              <a:ahLst/>
              <a:cxnLst/>
              <a:rect l="l" t="t" r="r" b="b"/>
              <a:pathLst>
                <a:path w="1816734" h="222885">
                  <a:moveTo>
                    <a:pt x="1816720" y="0"/>
                  </a:moveTo>
                  <a:lnTo>
                    <a:pt x="0" y="0"/>
                  </a:lnTo>
                  <a:lnTo>
                    <a:pt x="0" y="222457"/>
                  </a:lnTo>
                  <a:lnTo>
                    <a:pt x="1816720" y="222457"/>
                  </a:lnTo>
                  <a:lnTo>
                    <a:pt x="181672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122"/>
          <p:cNvSpPr txBox="1"/>
          <p:nvPr/>
        </p:nvSpPr>
        <p:spPr>
          <a:xfrm>
            <a:off x="6195203" y="1817657"/>
            <a:ext cx="111950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Юго-Восток</a:t>
            </a:r>
            <a:endParaRPr sz="950">
              <a:latin typeface="Microsoft Sans Serif"/>
              <a:cs typeface="Microsoft Sans Serif"/>
            </a:endParaRPr>
          </a:p>
        </p:txBody>
      </p:sp>
      <p:grpSp>
        <p:nvGrpSpPr>
          <p:cNvPr id="123" name="object 123"/>
          <p:cNvGrpSpPr/>
          <p:nvPr/>
        </p:nvGrpSpPr>
        <p:grpSpPr>
          <a:xfrm>
            <a:off x="3550204" y="1236828"/>
            <a:ext cx="4120515" cy="794385"/>
            <a:chOff x="3550204" y="1236828"/>
            <a:chExt cx="4120515" cy="794385"/>
          </a:xfrm>
        </p:grpSpPr>
        <p:sp>
          <p:nvSpPr>
            <p:cNvPr id="124" name="object 124"/>
            <p:cNvSpPr/>
            <p:nvPr/>
          </p:nvSpPr>
          <p:spPr>
            <a:xfrm>
              <a:off x="5848839" y="1803962"/>
              <a:ext cx="1817370" cy="222885"/>
            </a:xfrm>
            <a:custGeom>
              <a:avLst/>
              <a:gdLst/>
              <a:ahLst/>
              <a:cxnLst/>
              <a:rect l="l" t="t" r="r" b="b"/>
              <a:pathLst>
                <a:path w="1817370" h="222885">
                  <a:moveTo>
                    <a:pt x="0" y="0"/>
                  </a:moveTo>
                  <a:lnTo>
                    <a:pt x="1816868" y="0"/>
                  </a:lnTo>
                  <a:lnTo>
                    <a:pt x="1816868" y="222532"/>
                  </a:lnTo>
                  <a:lnTo>
                    <a:pt x="0" y="222532"/>
                  </a:lnTo>
                  <a:lnTo>
                    <a:pt x="0" y="0"/>
                  </a:lnTo>
                </a:path>
              </a:pathLst>
            </a:custGeom>
            <a:ln w="8706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550204" y="1236828"/>
              <a:ext cx="2270125" cy="367030"/>
            </a:xfrm>
            <a:custGeom>
              <a:avLst/>
              <a:gdLst/>
              <a:ahLst/>
              <a:cxnLst/>
              <a:rect l="l" t="t" r="r" b="b"/>
              <a:pathLst>
                <a:path w="2270125" h="367030">
                  <a:moveTo>
                    <a:pt x="2269661" y="0"/>
                  </a:moveTo>
                  <a:lnTo>
                    <a:pt x="0" y="0"/>
                  </a:lnTo>
                  <a:lnTo>
                    <a:pt x="0" y="366510"/>
                  </a:lnTo>
                  <a:lnTo>
                    <a:pt x="2269661" y="366510"/>
                  </a:lnTo>
                  <a:lnTo>
                    <a:pt x="2269661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3602482" y="1250072"/>
            <a:ext cx="2163445" cy="3162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553085">
              <a:lnSpc>
                <a:spcPct val="100000"/>
              </a:lnSpc>
              <a:spcBef>
                <a:spcPts val="110"/>
              </a:spcBef>
            </a:pPr>
            <a:r>
              <a:rPr sz="950" spc="35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Стандарты </a:t>
            </a:r>
            <a:r>
              <a:rPr sz="950" spc="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50" spc="340" dirty="0">
                <a:solidFill>
                  <a:srgbClr val="FFFFFF"/>
                </a:solidFill>
                <a:latin typeface="Microsoft Sans Serif"/>
                <a:cs typeface="Microsoft Sans Serif"/>
              </a:rPr>
              <a:t>управления</a:t>
            </a:r>
            <a:r>
              <a:rPr sz="95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50" spc="3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проектами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3550204" y="1236752"/>
            <a:ext cx="2270125" cy="367030"/>
          </a:xfrm>
          <a:custGeom>
            <a:avLst/>
            <a:gdLst/>
            <a:ahLst/>
            <a:cxnLst/>
            <a:rect l="l" t="t" r="r" b="b"/>
            <a:pathLst>
              <a:path w="2270125" h="367030">
                <a:moveTo>
                  <a:pt x="0" y="0"/>
                </a:moveTo>
                <a:lnTo>
                  <a:pt x="2269661" y="0"/>
                </a:lnTo>
                <a:lnTo>
                  <a:pt x="2269661" y="366585"/>
                </a:lnTo>
                <a:lnTo>
                  <a:pt x="0" y="366585"/>
                </a:lnTo>
                <a:lnTo>
                  <a:pt x="0" y="0"/>
                </a:lnTo>
              </a:path>
            </a:pathLst>
          </a:custGeom>
          <a:ln w="876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6307963" y="3663822"/>
            <a:ext cx="116967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30" dirty="0">
                <a:latin typeface="Microsoft Sans Serif"/>
                <a:cs typeface="Microsoft Sans Serif"/>
              </a:rPr>
              <a:t>P</a:t>
            </a:r>
            <a:r>
              <a:rPr sz="1000" spc="-65" dirty="0">
                <a:latin typeface="Microsoft Sans Serif"/>
                <a:cs typeface="Microsoft Sans Serif"/>
              </a:rPr>
              <a:t>r</a:t>
            </a:r>
            <a:r>
              <a:rPr sz="1000" spc="-110" dirty="0">
                <a:latin typeface="Microsoft Sans Serif"/>
                <a:cs typeface="Microsoft Sans Serif"/>
              </a:rPr>
              <a:t>o</a:t>
            </a:r>
            <a:r>
              <a:rPr sz="1000" spc="-105" dirty="0">
                <a:latin typeface="Microsoft Sans Serif"/>
                <a:cs typeface="Microsoft Sans Serif"/>
              </a:rPr>
              <a:t>g</a:t>
            </a:r>
            <a:r>
              <a:rPr sz="1000" spc="-65" dirty="0">
                <a:latin typeface="Microsoft Sans Serif"/>
                <a:cs typeface="Microsoft Sans Serif"/>
              </a:rPr>
              <a:t>r</a:t>
            </a:r>
            <a:r>
              <a:rPr sz="1000" spc="-110" dirty="0">
                <a:latin typeface="Microsoft Sans Serif"/>
                <a:cs typeface="Microsoft Sans Serif"/>
              </a:rPr>
              <a:t>a</a:t>
            </a:r>
            <a:r>
              <a:rPr sz="1000" spc="-155" dirty="0">
                <a:latin typeface="Microsoft Sans Serif"/>
                <a:cs typeface="Microsoft Sans Serif"/>
              </a:rPr>
              <a:t>m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spc="-110" dirty="0">
                <a:latin typeface="Microsoft Sans Serif"/>
                <a:cs typeface="Microsoft Sans Serif"/>
              </a:rPr>
              <a:t>a</a:t>
            </a:r>
            <a:r>
              <a:rPr sz="1000" spc="-105" dirty="0">
                <a:latin typeface="Microsoft Sans Serif"/>
                <a:cs typeface="Microsoft Sans Serif"/>
              </a:rPr>
              <a:t>nd</a:t>
            </a:r>
            <a:r>
              <a:rPr sz="1000" spc="-60" dirty="0">
                <a:latin typeface="Microsoft Sans Serif"/>
                <a:cs typeface="Microsoft Sans Serif"/>
              </a:rPr>
              <a:t> </a:t>
            </a:r>
            <a:r>
              <a:rPr sz="1000" spc="-130" dirty="0">
                <a:latin typeface="Microsoft Sans Serif"/>
                <a:cs typeface="Microsoft Sans Serif"/>
              </a:rPr>
              <a:t>P</a:t>
            </a:r>
            <a:r>
              <a:rPr sz="1000" spc="-65" dirty="0">
                <a:latin typeface="Microsoft Sans Serif"/>
                <a:cs typeface="Microsoft Sans Serif"/>
              </a:rPr>
              <a:t>r</a:t>
            </a:r>
            <a:r>
              <a:rPr sz="1000" spc="-80" dirty="0">
                <a:latin typeface="Microsoft Sans Serif"/>
                <a:cs typeface="Microsoft Sans Serif"/>
              </a:rPr>
              <a:t>oject  </a:t>
            </a:r>
            <a:r>
              <a:rPr sz="1000" spc="-155" dirty="0">
                <a:latin typeface="Microsoft Sans Serif"/>
                <a:cs typeface="Microsoft Sans Serif"/>
              </a:rPr>
              <a:t>M</a:t>
            </a:r>
            <a:r>
              <a:rPr sz="1000" spc="-110" dirty="0">
                <a:latin typeface="Microsoft Sans Serif"/>
                <a:cs typeface="Microsoft Sans Serif"/>
              </a:rPr>
              <a:t>a</a:t>
            </a:r>
            <a:r>
              <a:rPr sz="1000" spc="-105" dirty="0">
                <a:latin typeface="Microsoft Sans Serif"/>
                <a:cs typeface="Microsoft Sans Serif"/>
              </a:rPr>
              <a:t>n</a:t>
            </a:r>
            <a:r>
              <a:rPr sz="1000" spc="-110" dirty="0">
                <a:latin typeface="Microsoft Sans Serif"/>
                <a:cs typeface="Microsoft Sans Serif"/>
              </a:rPr>
              <a:t>a</a:t>
            </a:r>
            <a:r>
              <a:rPr sz="1000" spc="-105" dirty="0">
                <a:latin typeface="Microsoft Sans Serif"/>
                <a:cs typeface="Microsoft Sans Serif"/>
              </a:rPr>
              <a:t>g</a:t>
            </a:r>
            <a:r>
              <a:rPr sz="1000" spc="-110" dirty="0">
                <a:latin typeface="Microsoft Sans Serif"/>
                <a:cs typeface="Microsoft Sans Serif"/>
              </a:rPr>
              <a:t>e</a:t>
            </a:r>
            <a:r>
              <a:rPr sz="1000" spc="-155" dirty="0">
                <a:latin typeface="Microsoft Sans Serif"/>
                <a:cs typeface="Microsoft Sans Serif"/>
              </a:rPr>
              <a:t>m</a:t>
            </a:r>
            <a:r>
              <a:rPr sz="1000" spc="-110" dirty="0">
                <a:latin typeface="Microsoft Sans Serif"/>
                <a:cs typeface="Microsoft Sans Serif"/>
              </a:rPr>
              <a:t>e</a:t>
            </a:r>
            <a:r>
              <a:rPr sz="1000" spc="-105" dirty="0">
                <a:latin typeface="Microsoft Sans Serif"/>
                <a:cs typeface="Microsoft Sans Serif"/>
              </a:rPr>
              <a:t>n</a:t>
            </a:r>
            <a:r>
              <a:rPr sz="1000" spc="-55" dirty="0">
                <a:latin typeface="Microsoft Sans Serif"/>
                <a:cs typeface="Microsoft Sans Serif"/>
              </a:rPr>
              <a:t>t</a:t>
            </a:r>
            <a:r>
              <a:rPr sz="1000" spc="-75" dirty="0">
                <a:latin typeface="Microsoft Sans Serif"/>
                <a:cs typeface="Microsoft Sans Serif"/>
              </a:rPr>
              <a:t> for  Inn</a:t>
            </a:r>
            <a:r>
              <a:rPr sz="1000" spc="-105" dirty="0">
                <a:latin typeface="Microsoft Sans Serif"/>
                <a:cs typeface="Microsoft Sans Serif"/>
              </a:rPr>
              <a:t>ova</a:t>
            </a:r>
            <a:r>
              <a:rPr sz="1000" spc="-80" dirty="0">
                <a:latin typeface="Microsoft Sans Serif"/>
                <a:cs typeface="Microsoft Sans Serif"/>
              </a:rPr>
              <a:t>tion</a:t>
            </a:r>
            <a:r>
              <a:rPr sz="1000" spc="-75" dirty="0">
                <a:latin typeface="Microsoft Sans Serif"/>
                <a:cs typeface="Microsoft Sans Serif"/>
              </a:rPr>
              <a:t> </a:t>
            </a:r>
            <a:r>
              <a:rPr sz="1000" spc="-110" dirty="0">
                <a:latin typeface="Microsoft Sans Serif"/>
                <a:cs typeface="Microsoft Sans Serif"/>
              </a:rPr>
              <a:t>o</a:t>
            </a:r>
            <a:r>
              <a:rPr sz="1000" spc="-55" dirty="0">
                <a:latin typeface="Microsoft Sans Serif"/>
                <a:cs typeface="Microsoft Sans Serif"/>
              </a:rPr>
              <a:t>f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-130" dirty="0">
                <a:latin typeface="Microsoft Sans Serif"/>
                <a:cs typeface="Microsoft Sans Serif"/>
              </a:rPr>
              <a:t>E</a:t>
            </a:r>
            <a:r>
              <a:rPr sz="1000" spc="-85" dirty="0">
                <a:latin typeface="Microsoft Sans Serif"/>
                <a:cs typeface="Microsoft Sans Serif"/>
              </a:rPr>
              <a:t>nt</a:t>
            </a:r>
            <a:r>
              <a:rPr sz="1000" spc="-105" dirty="0">
                <a:latin typeface="Microsoft Sans Serif"/>
                <a:cs typeface="Microsoft Sans Serif"/>
              </a:rPr>
              <a:t>e</a:t>
            </a:r>
            <a:r>
              <a:rPr sz="1000" spc="-65" dirty="0">
                <a:latin typeface="Microsoft Sans Serif"/>
                <a:cs typeface="Microsoft Sans Serif"/>
              </a:rPr>
              <a:t>r</a:t>
            </a:r>
            <a:r>
              <a:rPr sz="1000" spc="-110" dirty="0">
                <a:latin typeface="Microsoft Sans Serif"/>
                <a:cs typeface="Microsoft Sans Serif"/>
              </a:rPr>
              <a:t>p</a:t>
            </a:r>
            <a:r>
              <a:rPr sz="1000" spc="-65" dirty="0">
                <a:latin typeface="Microsoft Sans Serif"/>
                <a:cs typeface="Microsoft Sans Serif"/>
              </a:rPr>
              <a:t>r</a:t>
            </a:r>
            <a:r>
              <a:rPr sz="1000" spc="-90" dirty="0">
                <a:latin typeface="Microsoft Sans Serif"/>
                <a:cs typeface="Microsoft Sans Serif"/>
              </a:rPr>
              <a:t>ises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6307963" y="4121277"/>
            <a:ext cx="3086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65" dirty="0">
                <a:latin typeface="Microsoft Sans Serif"/>
                <a:cs typeface="Microsoft Sans Serif"/>
              </a:rPr>
              <a:t>(</a:t>
            </a:r>
            <a:r>
              <a:rPr sz="1000" spc="-130" dirty="0">
                <a:latin typeface="Microsoft Sans Serif"/>
                <a:cs typeface="Microsoft Sans Serif"/>
              </a:rPr>
              <a:t>P</a:t>
            </a:r>
            <a:r>
              <a:rPr sz="1000" spc="-110" dirty="0">
                <a:latin typeface="Microsoft Sans Serif"/>
                <a:cs typeface="Microsoft Sans Serif"/>
              </a:rPr>
              <a:t>2</a:t>
            </a:r>
            <a:r>
              <a:rPr sz="1000" spc="-155" dirty="0">
                <a:latin typeface="Microsoft Sans Serif"/>
                <a:cs typeface="Microsoft Sans Serif"/>
              </a:rPr>
              <a:t>M</a:t>
            </a:r>
            <a:r>
              <a:rPr sz="1000" spc="-65" dirty="0">
                <a:latin typeface="Microsoft Sans Serif"/>
                <a:cs typeface="Microsoft Sans Serif"/>
              </a:rPr>
              <a:t>)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68351" y="2376677"/>
            <a:ext cx="1003300" cy="1731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5080">
              <a:lnSpc>
                <a:spcPct val="100000"/>
              </a:lnSpc>
              <a:spcBef>
                <a:spcPts val="95"/>
              </a:spcBef>
            </a:pPr>
            <a:r>
              <a:rPr sz="1000" spc="-90" dirty="0">
                <a:latin typeface="Microsoft Sans Serif"/>
                <a:cs typeface="Microsoft Sans Serif"/>
              </a:rPr>
              <a:t>Organizational </a:t>
            </a:r>
            <a:r>
              <a:rPr sz="1000" spc="-85" dirty="0">
                <a:latin typeface="Microsoft Sans Serif"/>
                <a:cs typeface="Microsoft Sans Serif"/>
              </a:rPr>
              <a:t> </a:t>
            </a:r>
            <a:r>
              <a:rPr sz="1000" spc="-130" dirty="0">
                <a:latin typeface="Microsoft Sans Serif"/>
                <a:cs typeface="Microsoft Sans Serif"/>
              </a:rPr>
              <a:t>P</a:t>
            </a:r>
            <a:r>
              <a:rPr sz="1000" spc="-65" dirty="0">
                <a:latin typeface="Microsoft Sans Serif"/>
                <a:cs typeface="Microsoft Sans Serif"/>
              </a:rPr>
              <a:t>r</a:t>
            </a:r>
            <a:r>
              <a:rPr sz="1000" spc="-95" dirty="0">
                <a:latin typeface="Microsoft Sans Serif"/>
                <a:cs typeface="Microsoft Sans Serif"/>
              </a:rPr>
              <a:t>ojec</a:t>
            </a:r>
            <a:r>
              <a:rPr sz="1000" spc="-55" dirty="0">
                <a:latin typeface="Microsoft Sans Serif"/>
                <a:cs typeface="Microsoft Sans Serif"/>
              </a:rPr>
              <a:t>t</a:t>
            </a:r>
            <a:r>
              <a:rPr sz="1000" spc="-40" dirty="0">
                <a:latin typeface="Microsoft Sans Serif"/>
                <a:cs typeface="Microsoft Sans Serif"/>
              </a:rPr>
              <a:t> </a:t>
            </a:r>
            <a:r>
              <a:rPr sz="1000" spc="-155" dirty="0">
                <a:latin typeface="Microsoft Sans Serif"/>
                <a:cs typeface="Microsoft Sans Serif"/>
              </a:rPr>
              <a:t>M</a:t>
            </a:r>
            <a:r>
              <a:rPr sz="1000" spc="-110" dirty="0">
                <a:latin typeface="Microsoft Sans Serif"/>
                <a:cs typeface="Microsoft Sans Serif"/>
              </a:rPr>
              <a:t>a</a:t>
            </a:r>
            <a:r>
              <a:rPr sz="1000" spc="-105" dirty="0">
                <a:latin typeface="Microsoft Sans Serif"/>
                <a:cs typeface="Microsoft Sans Serif"/>
              </a:rPr>
              <a:t>n</a:t>
            </a:r>
            <a:r>
              <a:rPr sz="1000" spc="-110" dirty="0">
                <a:latin typeface="Microsoft Sans Serif"/>
                <a:cs typeface="Microsoft Sans Serif"/>
              </a:rPr>
              <a:t>a</a:t>
            </a:r>
            <a:r>
              <a:rPr sz="1000" spc="-105" dirty="0">
                <a:latin typeface="Microsoft Sans Serif"/>
                <a:cs typeface="Microsoft Sans Serif"/>
              </a:rPr>
              <a:t>g</a:t>
            </a:r>
            <a:r>
              <a:rPr sz="1000" spc="-110" dirty="0">
                <a:latin typeface="Microsoft Sans Serif"/>
                <a:cs typeface="Microsoft Sans Serif"/>
              </a:rPr>
              <a:t>e</a:t>
            </a:r>
            <a:r>
              <a:rPr sz="1000" spc="-155" dirty="0">
                <a:latin typeface="Microsoft Sans Serif"/>
                <a:cs typeface="Microsoft Sans Serif"/>
              </a:rPr>
              <a:t>m</a:t>
            </a:r>
            <a:r>
              <a:rPr sz="1000" spc="-110" dirty="0">
                <a:latin typeface="Microsoft Sans Serif"/>
                <a:cs typeface="Microsoft Sans Serif"/>
              </a:rPr>
              <a:t>e</a:t>
            </a:r>
            <a:r>
              <a:rPr sz="1000" spc="-105" dirty="0">
                <a:latin typeface="Microsoft Sans Serif"/>
                <a:cs typeface="Microsoft Sans Serif"/>
              </a:rPr>
              <a:t>n</a:t>
            </a:r>
            <a:r>
              <a:rPr sz="1000" spc="-50" dirty="0">
                <a:latin typeface="Microsoft Sans Serif"/>
                <a:cs typeface="Microsoft Sans Serif"/>
              </a:rPr>
              <a:t>t  </a:t>
            </a:r>
            <a:r>
              <a:rPr sz="1000" spc="-155" dirty="0">
                <a:latin typeface="Microsoft Sans Serif"/>
                <a:cs typeface="Microsoft Sans Serif"/>
              </a:rPr>
              <a:t>M</a:t>
            </a:r>
            <a:r>
              <a:rPr sz="1000" spc="-85" dirty="0">
                <a:latin typeface="Microsoft Sans Serif"/>
                <a:cs typeface="Microsoft Sans Serif"/>
              </a:rPr>
              <a:t>at</a:t>
            </a:r>
            <a:r>
              <a:rPr sz="1000" spc="-105" dirty="0">
                <a:latin typeface="Microsoft Sans Serif"/>
                <a:cs typeface="Microsoft Sans Serif"/>
              </a:rPr>
              <a:t>u</a:t>
            </a:r>
            <a:r>
              <a:rPr sz="1000" spc="-65" dirty="0">
                <a:latin typeface="Microsoft Sans Serif"/>
                <a:cs typeface="Microsoft Sans Serif"/>
              </a:rPr>
              <a:t>r</a:t>
            </a:r>
            <a:r>
              <a:rPr sz="1000" spc="-55" dirty="0">
                <a:latin typeface="Microsoft Sans Serif"/>
                <a:cs typeface="Microsoft Sans Serif"/>
              </a:rPr>
              <a:t>it</a:t>
            </a:r>
            <a:r>
              <a:rPr sz="1000" spc="-95" dirty="0">
                <a:latin typeface="Microsoft Sans Serif"/>
                <a:cs typeface="Microsoft Sans Serif"/>
              </a:rPr>
              <a:t>y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-155" dirty="0">
                <a:latin typeface="Microsoft Sans Serif"/>
                <a:cs typeface="Microsoft Sans Serif"/>
              </a:rPr>
              <a:t>M</a:t>
            </a:r>
            <a:r>
              <a:rPr sz="1000" spc="-110" dirty="0">
                <a:latin typeface="Microsoft Sans Serif"/>
                <a:cs typeface="Microsoft Sans Serif"/>
              </a:rPr>
              <a:t>o</a:t>
            </a:r>
            <a:r>
              <a:rPr sz="1000" spc="-105" dirty="0">
                <a:latin typeface="Microsoft Sans Serif"/>
                <a:cs typeface="Microsoft Sans Serif"/>
              </a:rPr>
              <a:t>d</a:t>
            </a:r>
            <a:r>
              <a:rPr sz="1000" spc="-80" dirty="0">
                <a:latin typeface="Microsoft Sans Serif"/>
                <a:cs typeface="Microsoft Sans Serif"/>
              </a:rPr>
              <a:t>el</a:t>
            </a:r>
            <a:endParaRPr sz="1000">
              <a:latin typeface="Microsoft Sans Serif"/>
              <a:cs typeface="Microsoft Sans Serif"/>
            </a:endParaRPr>
          </a:p>
          <a:p>
            <a:pPr marL="30480" marR="5080">
              <a:lnSpc>
                <a:spcPct val="100000"/>
              </a:lnSpc>
              <a:spcBef>
                <a:spcPts val="565"/>
              </a:spcBef>
            </a:pPr>
            <a:r>
              <a:rPr sz="1000" spc="-130" dirty="0">
                <a:latin typeface="Microsoft Sans Serif"/>
                <a:cs typeface="Microsoft Sans Serif"/>
              </a:rPr>
              <a:t>P</a:t>
            </a:r>
            <a:r>
              <a:rPr sz="1000" spc="-65" dirty="0">
                <a:latin typeface="Microsoft Sans Serif"/>
                <a:cs typeface="Microsoft Sans Serif"/>
              </a:rPr>
              <a:t>r</a:t>
            </a:r>
            <a:r>
              <a:rPr sz="1000" spc="-95" dirty="0">
                <a:latin typeface="Microsoft Sans Serif"/>
                <a:cs typeface="Microsoft Sans Serif"/>
              </a:rPr>
              <a:t>ojec</a:t>
            </a:r>
            <a:r>
              <a:rPr sz="1000" spc="-55" dirty="0">
                <a:latin typeface="Microsoft Sans Serif"/>
                <a:cs typeface="Microsoft Sans Serif"/>
              </a:rPr>
              <a:t>t</a:t>
            </a:r>
            <a:r>
              <a:rPr sz="1000" spc="-35" dirty="0">
                <a:latin typeface="Microsoft Sans Serif"/>
                <a:cs typeface="Microsoft Sans Serif"/>
              </a:rPr>
              <a:t> </a:t>
            </a:r>
            <a:r>
              <a:rPr sz="1000" spc="-155" dirty="0">
                <a:latin typeface="Microsoft Sans Serif"/>
                <a:cs typeface="Microsoft Sans Serif"/>
              </a:rPr>
              <a:t>M</a:t>
            </a:r>
            <a:r>
              <a:rPr sz="1000" spc="-110" dirty="0">
                <a:latin typeface="Microsoft Sans Serif"/>
                <a:cs typeface="Microsoft Sans Serif"/>
              </a:rPr>
              <a:t>a</a:t>
            </a:r>
            <a:r>
              <a:rPr sz="1000" spc="-105" dirty="0">
                <a:latin typeface="Microsoft Sans Serif"/>
                <a:cs typeface="Microsoft Sans Serif"/>
              </a:rPr>
              <a:t>n</a:t>
            </a:r>
            <a:r>
              <a:rPr sz="1000" spc="-110" dirty="0">
                <a:latin typeface="Microsoft Sans Serif"/>
                <a:cs typeface="Microsoft Sans Serif"/>
              </a:rPr>
              <a:t>a</a:t>
            </a:r>
            <a:r>
              <a:rPr sz="1000" spc="-105" dirty="0">
                <a:latin typeface="Microsoft Sans Serif"/>
                <a:cs typeface="Microsoft Sans Serif"/>
              </a:rPr>
              <a:t>g</a:t>
            </a:r>
            <a:r>
              <a:rPr sz="1000" spc="-110" dirty="0">
                <a:latin typeface="Microsoft Sans Serif"/>
                <a:cs typeface="Microsoft Sans Serif"/>
              </a:rPr>
              <a:t>e</a:t>
            </a:r>
            <a:r>
              <a:rPr sz="1000" spc="-155" dirty="0">
                <a:latin typeface="Microsoft Sans Serif"/>
                <a:cs typeface="Microsoft Sans Serif"/>
              </a:rPr>
              <a:t>m</a:t>
            </a:r>
            <a:r>
              <a:rPr sz="1000" spc="-110" dirty="0">
                <a:latin typeface="Microsoft Sans Serif"/>
                <a:cs typeface="Microsoft Sans Serif"/>
              </a:rPr>
              <a:t>e</a:t>
            </a:r>
            <a:r>
              <a:rPr sz="1000" spc="-105" dirty="0">
                <a:latin typeface="Microsoft Sans Serif"/>
                <a:cs typeface="Microsoft Sans Serif"/>
              </a:rPr>
              <a:t>n</a:t>
            </a:r>
            <a:r>
              <a:rPr sz="1000" spc="-50" dirty="0">
                <a:latin typeface="Microsoft Sans Serif"/>
                <a:cs typeface="Microsoft Sans Serif"/>
              </a:rPr>
              <a:t>t  </a:t>
            </a:r>
            <a:r>
              <a:rPr sz="1000" spc="-110" dirty="0">
                <a:latin typeface="Microsoft Sans Serif"/>
                <a:cs typeface="Microsoft Sans Serif"/>
              </a:rPr>
              <a:t>Competence </a:t>
            </a:r>
            <a:r>
              <a:rPr sz="1000" spc="-105" dirty="0">
                <a:latin typeface="Microsoft Sans Serif"/>
                <a:cs typeface="Microsoft Sans Serif"/>
              </a:rPr>
              <a:t> </a:t>
            </a:r>
            <a:r>
              <a:rPr sz="1000" spc="-100" dirty="0">
                <a:latin typeface="Microsoft Sans Serif"/>
                <a:cs typeface="Microsoft Sans Serif"/>
              </a:rPr>
              <a:t>Development </a:t>
            </a:r>
            <a:r>
              <a:rPr sz="1000" spc="-95" dirty="0">
                <a:latin typeface="Microsoft Sans Serif"/>
                <a:cs typeface="Microsoft Sans Serif"/>
              </a:rPr>
              <a:t> </a:t>
            </a:r>
            <a:r>
              <a:rPr sz="1000" spc="-105" dirty="0">
                <a:latin typeface="Microsoft Sans Serif"/>
                <a:cs typeface="Microsoft Sans Serif"/>
              </a:rPr>
              <a:t>Framework</a:t>
            </a:r>
            <a:endParaRPr sz="1000">
              <a:latin typeface="Microsoft Sans Serif"/>
              <a:cs typeface="Microsoft Sans Serif"/>
            </a:endParaRPr>
          </a:p>
          <a:p>
            <a:pPr marL="12700" marR="8890">
              <a:lnSpc>
                <a:spcPct val="100000"/>
              </a:lnSpc>
              <a:spcBef>
                <a:spcPts val="869"/>
              </a:spcBef>
            </a:pPr>
            <a:r>
              <a:rPr sz="1000" spc="-130" dirty="0">
                <a:latin typeface="Microsoft Sans Serif"/>
                <a:cs typeface="Microsoft Sans Serif"/>
              </a:rPr>
              <a:t>P</a:t>
            </a:r>
            <a:r>
              <a:rPr sz="1000" spc="-65" dirty="0">
                <a:latin typeface="Microsoft Sans Serif"/>
                <a:cs typeface="Microsoft Sans Serif"/>
              </a:rPr>
              <a:t>r</a:t>
            </a:r>
            <a:r>
              <a:rPr sz="1000" spc="-85" dirty="0">
                <a:latin typeface="Microsoft Sans Serif"/>
                <a:cs typeface="Microsoft Sans Serif"/>
              </a:rPr>
              <a:t>actic</a:t>
            </a:r>
            <a:r>
              <a:rPr sz="1000" spc="-105" dirty="0">
                <a:latin typeface="Microsoft Sans Serif"/>
                <a:cs typeface="Microsoft Sans Serif"/>
              </a:rPr>
              <a:t>e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130" dirty="0">
                <a:latin typeface="Microsoft Sans Serif"/>
                <a:cs typeface="Microsoft Sans Serif"/>
              </a:rPr>
              <a:t>S</a:t>
            </a:r>
            <a:r>
              <a:rPr sz="1000" spc="-85" dirty="0">
                <a:latin typeface="Microsoft Sans Serif"/>
                <a:cs typeface="Microsoft Sans Serif"/>
              </a:rPr>
              <a:t>tan</a:t>
            </a:r>
            <a:r>
              <a:rPr sz="1000" spc="-110" dirty="0">
                <a:latin typeface="Microsoft Sans Serif"/>
                <a:cs typeface="Microsoft Sans Serif"/>
              </a:rPr>
              <a:t>d</a:t>
            </a:r>
            <a:r>
              <a:rPr sz="1000" spc="-105" dirty="0">
                <a:latin typeface="Microsoft Sans Serif"/>
                <a:cs typeface="Microsoft Sans Serif"/>
              </a:rPr>
              <a:t>a</a:t>
            </a:r>
            <a:r>
              <a:rPr sz="1000" spc="-65" dirty="0">
                <a:latin typeface="Microsoft Sans Serif"/>
                <a:cs typeface="Microsoft Sans Serif"/>
              </a:rPr>
              <a:t>r</a:t>
            </a:r>
            <a:r>
              <a:rPr sz="1000" spc="-105" dirty="0">
                <a:latin typeface="Microsoft Sans Serif"/>
                <a:cs typeface="Microsoft Sans Serif"/>
              </a:rPr>
              <a:t>d</a:t>
            </a:r>
            <a:r>
              <a:rPr sz="1000" spc="-70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for  </a:t>
            </a:r>
            <a:r>
              <a:rPr sz="1000" spc="-120" dirty="0">
                <a:latin typeface="Microsoft Sans Serif"/>
                <a:cs typeface="Microsoft Sans Serif"/>
              </a:rPr>
              <a:t>Ea</a:t>
            </a:r>
            <a:r>
              <a:rPr sz="1000" spc="-65" dirty="0">
                <a:latin typeface="Microsoft Sans Serif"/>
                <a:cs typeface="Microsoft Sans Serif"/>
              </a:rPr>
              <a:t>r</a:t>
            </a:r>
            <a:r>
              <a:rPr sz="1000" spc="-110" dirty="0">
                <a:latin typeface="Microsoft Sans Serif"/>
                <a:cs typeface="Microsoft Sans Serif"/>
              </a:rPr>
              <a:t>n</a:t>
            </a:r>
            <a:r>
              <a:rPr sz="1000" spc="-105" dirty="0">
                <a:latin typeface="Microsoft Sans Serif"/>
                <a:cs typeface="Microsoft Sans Serif"/>
              </a:rPr>
              <a:t>ed</a:t>
            </a:r>
            <a:r>
              <a:rPr sz="1000" spc="-60" dirty="0">
                <a:latin typeface="Microsoft Sans Serif"/>
                <a:cs typeface="Microsoft Sans Serif"/>
              </a:rPr>
              <a:t> </a:t>
            </a:r>
            <a:r>
              <a:rPr sz="1000" spc="-130" dirty="0">
                <a:latin typeface="Microsoft Sans Serif"/>
                <a:cs typeface="Microsoft Sans Serif"/>
              </a:rPr>
              <a:t>V</a:t>
            </a:r>
            <a:r>
              <a:rPr sz="1000" spc="-85" dirty="0">
                <a:latin typeface="Microsoft Sans Serif"/>
                <a:cs typeface="Microsoft Sans Serif"/>
              </a:rPr>
              <a:t>alue  </a:t>
            </a:r>
            <a:r>
              <a:rPr sz="1000" spc="-110" dirty="0">
                <a:latin typeface="Microsoft Sans Serif"/>
                <a:cs typeface="Microsoft Sans Serif"/>
              </a:rPr>
              <a:t>Management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11937" y="4324350"/>
            <a:ext cx="990600" cy="819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97510" algn="just">
              <a:lnSpc>
                <a:spcPct val="100000"/>
              </a:lnSpc>
              <a:spcBef>
                <a:spcPts val="95"/>
              </a:spcBef>
            </a:pPr>
            <a:r>
              <a:rPr sz="1000" spc="-120" dirty="0">
                <a:latin typeface="Microsoft Sans Serif"/>
                <a:cs typeface="Microsoft Sans Serif"/>
              </a:rPr>
              <a:t>Gov</a:t>
            </a:r>
            <a:r>
              <a:rPr sz="1000" spc="-105" dirty="0">
                <a:latin typeface="Microsoft Sans Serif"/>
                <a:cs typeface="Microsoft Sans Serif"/>
              </a:rPr>
              <a:t>e</a:t>
            </a:r>
            <a:r>
              <a:rPr sz="1000" spc="-65" dirty="0">
                <a:latin typeface="Microsoft Sans Serif"/>
                <a:cs typeface="Microsoft Sans Serif"/>
              </a:rPr>
              <a:t>r</a:t>
            </a:r>
            <a:r>
              <a:rPr sz="1000" spc="-110" dirty="0">
                <a:latin typeface="Microsoft Sans Serif"/>
                <a:cs typeface="Microsoft Sans Serif"/>
              </a:rPr>
              <a:t>n</a:t>
            </a:r>
            <a:r>
              <a:rPr sz="1000" spc="-155" dirty="0">
                <a:latin typeface="Microsoft Sans Serif"/>
                <a:cs typeface="Microsoft Sans Serif"/>
              </a:rPr>
              <a:t>m</a:t>
            </a:r>
            <a:r>
              <a:rPr sz="1000" spc="-110" dirty="0">
                <a:latin typeface="Microsoft Sans Serif"/>
                <a:cs typeface="Microsoft Sans Serif"/>
              </a:rPr>
              <a:t>e</a:t>
            </a:r>
            <a:r>
              <a:rPr sz="1000" spc="-105" dirty="0">
                <a:latin typeface="Microsoft Sans Serif"/>
                <a:cs typeface="Microsoft Sans Serif"/>
              </a:rPr>
              <a:t>n</a:t>
            </a:r>
            <a:r>
              <a:rPr sz="1000" spc="-50" dirty="0">
                <a:latin typeface="Microsoft Sans Serif"/>
                <a:cs typeface="Microsoft Sans Serif"/>
              </a:rPr>
              <a:t>t  </a:t>
            </a:r>
            <a:r>
              <a:rPr sz="1000" spc="-90" dirty="0">
                <a:latin typeface="Microsoft Sans Serif"/>
                <a:cs typeface="Microsoft Sans Serif"/>
              </a:rPr>
              <a:t>ext</a:t>
            </a:r>
            <a:r>
              <a:rPr sz="1000" spc="-105" dirty="0">
                <a:latin typeface="Microsoft Sans Serif"/>
                <a:cs typeface="Microsoft Sans Serif"/>
              </a:rPr>
              <a:t>e</a:t>
            </a:r>
            <a:r>
              <a:rPr sz="1000" spc="-95" dirty="0">
                <a:latin typeface="Microsoft Sans Serif"/>
                <a:cs typeface="Microsoft Sans Serif"/>
              </a:rPr>
              <a:t>nsio</a:t>
            </a:r>
            <a:r>
              <a:rPr sz="1000" spc="-105" dirty="0">
                <a:latin typeface="Microsoft Sans Serif"/>
                <a:cs typeface="Microsoft Sans Serif"/>
              </a:rPr>
              <a:t>n</a:t>
            </a:r>
            <a:r>
              <a:rPr sz="1000" spc="-60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to  </a:t>
            </a:r>
            <a:r>
              <a:rPr sz="1000" spc="-140" dirty="0">
                <a:latin typeface="Microsoft Sans Serif"/>
                <a:cs typeface="Microsoft Sans Serif"/>
              </a:rPr>
              <a:t>PMBOK</a:t>
            </a:r>
            <a:endParaRPr sz="1000">
              <a:latin typeface="Microsoft Sans Serif"/>
              <a:cs typeface="Microsoft Sans Serif"/>
            </a:endParaRPr>
          </a:p>
          <a:p>
            <a:pPr marL="18415" marR="5080">
              <a:lnSpc>
                <a:spcPct val="100000"/>
              </a:lnSpc>
              <a:spcBef>
                <a:spcPts val="254"/>
              </a:spcBef>
            </a:pPr>
            <a:r>
              <a:rPr sz="1000" spc="-90" dirty="0">
                <a:latin typeface="Microsoft Sans Serif"/>
                <a:cs typeface="Microsoft Sans Serif"/>
              </a:rPr>
              <a:t>Construction </a:t>
            </a:r>
            <a:r>
              <a:rPr sz="1000" spc="-85" dirty="0">
                <a:latin typeface="Microsoft Sans Serif"/>
                <a:cs typeface="Microsoft Sans Serif"/>
              </a:rPr>
              <a:t> </a:t>
            </a:r>
            <a:r>
              <a:rPr sz="1000" spc="-90" dirty="0">
                <a:latin typeface="Microsoft Sans Serif"/>
                <a:cs typeface="Microsoft Sans Serif"/>
              </a:rPr>
              <a:t>ext</a:t>
            </a:r>
            <a:r>
              <a:rPr sz="1000" spc="-105" dirty="0">
                <a:latin typeface="Microsoft Sans Serif"/>
                <a:cs typeface="Microsoft Sans Serif"/>
              </a:rPr>
              <a:t>e</a:t>
            </a:r>
            <a:r>
              <a:rPr sz="1000" spc="-95" dirty="0">
                <a:latin typeface="Microsoft Sans Serif"/>
                <a:cs typeface="Microsoft Sans Serif"/>
              </a:rPr>
              <a:t>nsio</a:t>
            </a:r>
            <a:r>
              <a:rPr sz="1000" spc="-105" dirty="0">
                <a:latin typeface="Microsoft Sans Serif"/>
                <a:cs typeface="Microsoft Sans Serif"/>
              </a:rPr>
              <a:t>n</a:t>
            </a:r>
            <a:r>
              <a:rPr sz="1000" spc="-55" dirty="0">
                <a:latin typeface="Microsoft Sans Serif"/>
                <a:cs typeface="Microsoft Sans Serif"/>
              </a:rPr>
              <a:t> </a:t>
            </a:r>
            <a:r>
              <a:rPr sz="1000" spc="-80" dirty="0">
                <a:latin typeface="Microsoft Sans Serif"/>
                <a:cs typeface="Microsoft Sans Serif"/>
              </a:rPr>
              <a:t>to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-130" dirty="0">
                <a:latin typeface="Microsoft Sans Serif"/>
                <a:cs typeface="Microsoft Sans Serif"/>
              </a:rPr>
              <a:t>P</a:t>
            </a:r>
            <a:r>
              <a:rPr sz="1000" spc="-155" dirty="0">
                <a:latin typeface="Microsoft Sans Serif"/>
                <a:cs typeface="Microsoft Sans Serif"/>
              </a:rPr>
              <a:t>M</a:t>
            </a:r>
            <a:r>
              <a:rPr sz="1000" spc="-130" dirty="0">
                <a:latin typeface="Microsoft Sans Serif"/>
                <a:cs typeface="Microsoft Sans Serif"/>
              </a:rPr>
              <a:t>B</a:t>
            </a:r>
            <a:r>
              <a:rPr sz="1000" spc="-140" dirty="0">
                <a:latin typeface="Microsoft Sans Serif"/>
                <a:cs typeface="Microsoft Sans Serif"/>
              </a:rPr>
              <a:t>OK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228091" y="5334380"/>
            <a:ext cx="10433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20" dirty="0">
                <a:latin typeface="Microsoft Sans Serif"/>
                <a:cs typeface="Microsoft Sans Serif"/>
              </a:rPr>
              <a:t>Po</a:t>
            </a:r>
            <a:r>
              <a:rPr sz="1000" spc="-65" dirty="0">
                <a:latin typeface="Microsoft Sans Serif"/>
                <a:cs typeface="Microsoft Sans Serif"/>
              </a:rPr>
              <a:t>r</a:t>
            </a:r>
            <a:r>
              <a:rPr sz="1000" spc="-70" dirty="0">
                <a:latin typeface="Microsoft Sans Serif"/>
                <a:cs typeface="Microsoft Sans Serif"/>
              </a:rPr>
              <a:t>tfo</a:t>
            </a:r>
            <a:r>
              <a:rPr sz="1000" spc="-50" dirty="0">
                <a:latin typeface="Microsoft Sans Serif"/>
                <a:cs typeface="Microsoft Sans Serif"/>
              </a:rPr>
              <a:t>li</a:t>
            </a:r>
            <a:r>
              <a:rPr sz="1000" spc="-110" dirty="0">
                <a:latin typeface="Microsoft Sans Serif"/>
                <a:cs typeface="Microsoft Sans Serif"/>
              </a:rPr>
              <a:t>o</a:t>
            </a:r>
            <a:r>
              <a:rPr sz="1000" spc="-35" dirty="0">
                <a:latin typeface="Microsoft Sans Serif"/>
                <a:cs typeface="Microsoft Sans Serif"/>
              </a:rPr>
              <a:t> </a:t>
            </a:r>
            <a:r>
              <a:rPr sz="1000" spc="-155" dirty="0">
                <a:latin typeface="Microsoft Sans Serif"/>
                <a:cs typeface="Microsoft Sans Serif"/>
              </a:rPr>
              <a:t>m</a:t>
            </a:r>
            <a:r>
              <a:rPr sz="1000" spc="-110" dirty="0">
                <a:latin typeface="Microsoft Sans Serif"/>
                <a:cs typeface="Microsoft Sans Serif"/>
              </a:rPr>
              <a:t>a</a:t>
            </a:r>
            <a:r>
              <a:rPr sz="1000" spc="-105" dirty="0">
                <a:latin typeface="Microsoft Sans Serif"/>
                <a:cs typeface="Microsoft Sans Serif"/>
              </a:rPr>
              <a:t>n</a:t>
            </a:r>
            <a:r>
              <a:rPr sz="1000" spc="-110" dirty="0">
                <a:latin typeface="Microsoft Sans Serif"/>
                <a:cs typeface="Microsoft Sans Serif"/>
              </a:rPr>
              <a:t>a</a:t>
            </a:r>
            <a:r>
              <a:rPr sz="1000" spc="-105" dirty="0">
                <a:latin typeface="Microsoft Sans Serif"/>
                <a:cs typeface="Microsoft Sans Serif"/>
              </a:rPr>
              <a:t>g</a:t>
            </a:r>
            <a:r>
              <a:rPr sz="1000" spc="-110" dirty="0">
                <a:latin typeface="Microsoft Sans Serif"/>
                <a:cs typeface="Microsoft Sans Serif"/>
              </a:rPr>
              <a:t>e</a:t>
            </a:r>
            <a:r>
              <a:rPr sz="1000" spc="-155" dirty="0">
                <a:latin typeface="Microsoft Sans Serif"/>
                <a:cs typeface="Microsoft Sans Serif"/>
              </a:rPr>
              <a:t>m</a:t>
            </a:r>
            <a:r>
              <a:rPr sz="1000" spc="-110" dirty="0">
                <a:latin typeface="Microsoft Sans Serif"/>
                <a:cs typeface="Microsoft Sans Serif"/>
              </a:rPr>
              <a:t>e</a:t>
            </a:r>
            <a:r>
              <a:rPr sz="1000" spc="-105" dirty="0">
                <a:latin typeface="Microsoft Sans Serif"/>
                <a:cs typeface="Microsoft Sans Serif"/>
              </a:rPr>
              <a:t>n</a:t>
            </a:r>
            <a:r>
              <a:rPr sz="1000" spc="-55" dirty="0">
                <a:latin typeface="Microsoft Sans Serif"/>
                <a:cs typeface="Microsoft Sans Serif"/>
              </a:rPr>
              <a:t>t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4147565" y="4972303"/>
            <a:ext cx="11811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30" dirty="0">
                <a:latin typeface="Microsoft Sans Serif"/>
                <a:cs typeface="Microsoft Sans Serif"/>
              </a:rPr>
              <a:t>АР</a:t>
            </a:r>
            <a:r>
              <a:rPr sz="1000" spc="-155" dirty="0">
                <a:latin typeface="Microsoft Sans Serif"/>
                <a:cs typeface="Microsoft Sans Serif"/>
              </a:rPr>
              <a:t>М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(</a:t>
            </a:r>
            <a:r>
              <a:rPr sz="1000" spc="-130" dirty="0">
                <a:latin typeface="Microsoft Sans Serif"/>
                <a:cs typeface="Microsoft Sans Serif"/>
              </a:rPr>
              <a:t>В</a:t>
            </a:r>
            <a:r>
              <a:rPr sz="1000" spc="-105" dirty="0">
                <a:latin typeface="Microsoft Sans Serif"/>
                <a:cs typeface="Microsoft Sans Serif"/>
              </a:rPr>
              <a:t>е</a:t>
            </a:r>
            <a:r>
              <a:rPr sz="1000" spc="-100" dirty="0">
                <a:latin typeface="Microsoft Sans Serif"/>
                <a:cs typeface="Microsoft Sans Serif"/>
              </a:rPr>
              <a:t>л</a:t>
            </a:r>
            <a:r>
              <a:rPr sz="1000" spc="-135" dirty="0">
                <a:latin typeface="Microsoft Sans Serif"/>
                <a:cs typeface="Microsoft Sans Serif"/>
              </a:rPr>
              <a:t>и</a:t>
            </a:r>
            <a:r>
              <a:rPr sz="1000" spc="-120" dirty="0">
                <a:latin typeface="Microsoft Sans Serif"/>
                <a:cs typeface="Microsoft Sans Serif"/>
              </a:rPr>
              <a:t>к</a:t>
            </a:r>
            <a:r>
              <a:rPr sz="1000" spc="-110" dirty="0">
                <a:latin typeface="Microsoft Sans Serif"/>
                <a:cs typeface="Microsoft Sans Serif"/>
              </a:rPr>
              <a:t>об</a:t>
            </a:r>
            <a:r>
              <a:rPr sz="1000" spc="-105" dirty="0">
                <a:latin typeface="Microsoft Sans Serif"/>
                <a:cs typeface="Microsoft Sans Serif"/>
              </a:rPr>
              <a:t>ритан</a:t>
            </a:r>
            <a:r>
              <a:rPr sz="1000" spc="-110" dirty="0">
                <a:latin typeface="Microsoft Sans Serif"/>
                <a:cs typeface="Microsoft Sans Serif"/>
              </a:rPr>
              <a:t>ия</a:t>
            </a:r>
            <a:r>
              <a:rPr sz="1000" spc="-65" dirty="0">
                <a:latin typeface="Microsoft Sans Serif"/>
                <a:cs typeface="Microsoft Sans Serif"/>
              </a:rPr>
              <a:t>)</a:t>
            </a:r>
            <a:r>
              <a:rPr sz="1000" spc="-55" dirty="0">
                <a:latin typeface="Microsoft Sans Serif"/>
                <a:cs typeface="Microsoft Sans Serif"/>
              </a:rPr>
              <a:t>,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000" spc="-135" dirty="0">
                <a:latin typeface="Microsoft Sans Serif"/>
                <a:cs typeface="Microsoft Sans Serif"/>
              </a:rPr>
              <a:t>V</a:t>
            </a:r>
            <a:r>
              <a:rPr sz="1000" spc="-114" dirty="0">
                <a:latin typeface="Microsoft Sans Serif"/>
                <a:cs typeface="Microsoft Sans Serif"/>
              </a:rPr>
              <a:t>Z</a:t>
            </a:r>
            <a:r>
              <a:rPr sz="1000" spc="-135" dirty="0">
                <a:latin typeface="Microsoft Sans Serif"/>
                <a:cs typeface="Microsoft Sans Serif"/>
              </a:rPr>
              <a:t>P</a:t>
            </a:r>
            <a:r>
              <a:rPr sz="1000" spc="-155" dirty="0">
                <a:latin typeface="Microsoft Sans Serif"/>
                <a:cs typeface="Microsoft Sans Serif"/>
              </a:rPr>
              <a:t>M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(</a:t>
            </a:r>
            <a:r>
              <a:rPr sz="1000" spc="-120" dirty="0">
                <a:latin typeface="Microsoft Sans Serif"/>
                <a:cs typeface="Microsoft Sans Serif"/>
              </a:rPr>
              <a:t>Ш</a:t>
            </a:r>
            <a:r>
              <a:rPr sz="1000" spc="-105" dirty="0">
                <a:latin typeface="Microsoft Sans Serif"/>
                <a:cs typeface="Microsoft Sans Serif"/>
              </a:rPr>
              <a:t>в</a:t>
            </a:r>
            <a:r>
              <a:rPr sz="1000" spc="-110" dirty="0">
                <a:latin typeface="Microsoft Sans Serif"/>
                <a:cs typeface="Microsoft Sans Serif"/>
              </a:rPr>
              <a:t>ейцария</a:t>
            </a:r>
            <a:r>
              <a:rPr sz="1000" spc="-65" dirty="0">
                <a:latin typeface="Microsoft Sans Serif"/>
                <a:cs typeface="Microsoft Sans Serif"/>
              </a:rPr>
              <a:t>)</a:t>
            </a:r>
            <a:r>
              <a:rPr sz="1000" spc="-55" dirty="0">
                <a:latin typeface="Microsoft Sans Serif"/>
                <a:cs typeface="Microsoft Sans Serif"/>
              </a:rPr>
              <a:t>,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4147565" y="5277358"/>
            <a:ext cx="944244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40" dirty="0">
                <a:latin typeface="Microsoft Sans Serif"/>
                <a:cs typeface="Microsoft Sans Serif"/>
              </a:rPr>
              <a:t>GP</a:t>
            </a:r>
            <a:r>
              <a:rPr sz="1000" spc="-155" dirty="0">
                <a:latin typeface="Microsoft Sans Serif"/>
                <a:cs typeface="Microsoft Sans Serif"/>
              </a:rPr>
              <a:t>M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(</a:t>
            </a:r>
            <a:r>
              <a:rPr sz="1000" spc="-140" dirty="0">
                <a:latin typeface="Microsoft Sans Serif"/>
                <a:cs typeface="Microsoft Sans Serif"/>
              </a:rPr>
              <a:t>Г</a:t>
            </a:r>
            <a:r>
              <a:rPr sz="1000" spc="-110" dirty="0">
                <a:latin typeface="Microsoft Sans Serif"/>
                <a:cs typeface="Microsoft Sans Serif"/>
              </a:rPr>
              <a:t>е</a:t>
            </a:r>
            <a:r>
              <a:rPr sz="1000" spc="-105" dirty="0">
                <a:latin typeface="Microsoft Sans Serif"/>
                <a:cs typeface="Microsoft Sans Serif"/>
              </a:rPr>
              <a:t>р</a:t>
            </a:r>
            <a:r>
              <a:rPr sz="1000" spc="-130" dirty="0">
                <a:latin typeface="Microsoft Sans Serif"/>
                <a:cs typeface="Microsoft Sans Serif"/>
              </a:rPr>
              <a:t>ма</a:t>
            </a:r>
            <a:r>
              <a:rPr sz="1000" spc="-110" dirty="0">
                <a:latin typeface="Microsoft Sans Serif"/>
                <a:cs typeface="Microsoft Sans Serif"/>
              </a:rPr>
              <a:t>ния</a:t>
            </a:r>
            <a:r>
              <a:rPr sz="1000" spc="-65" dirty="0">
                <a:latin typeface="Microsoft Sans Serif"/>
                <a:cs typeface="Microsoft Sans Serif"/>
              </a:rPr>
              <a:t>)</a:t>
            </a:r>
            <a:r>
              <a:rPr sz="1000" spc="-50" dirty="0">
                <a:latin typeface="Microsoft Sans Serif"/>
                <a:cs typeface="Microsoft Sans Serif"/>
              </a:rPr>
              <a:t>,  </a:t>
            </a:r>
            <a:r>
              <a:rPr sz="1000" spc="-130" dirty="0">
                <a:latin typeface="Microsoft Sans Serif"/>
                <a:cs typeface="Microsoft Sans Serif"/>
              </a:rPr>
              <a:t>A</a:t>
            </a:r>
            <a:r>
              <a:rPr sz="1000" spc="-114" dirty="0">
                <a:latin typeface="Microsoft Sans Serif"/>
                <a:cs typeface="Microsoft Sans Serif"/>
              </a:rPr>
              <a:t>F</a:t>
            </a:r>
            <a:r>
              <a:rPr sz="1000" spc="-55" dirty="0">
                <a:latin typeface="Microsoft Sans Serif"/>
                <a:cs typeface="Microsoft Sans Serif"/>
              </a:rPr>
              <a:t>I</a:t>
            </a:r>
            <a:r>
              <a:rPr sz="1000" spc="-110" dirty="0">
                <a:latin typeface="Microsoft Sans Serif"/>
                <a:cs typeface="Microsoft Sans Serif"/>
              </a:rPr>
              <a:t>T</a:t>
            </a:r>
            <a:r>
              <a:rPr sz="1000" spc="-130" dirty="0">
                <a:latin typeface="Microsoft Sans Serif"/>
                <a:cs typeface="Microsoft Sans Serif"/>
              </a:rPr>
              <a:t>E</a:t>
            </a:r>
            <a:r>
              <a:rPr sz="1000" spc="-125" dirty="0">
                <a:latin typeface="Microsoft Sans Serif"/>
                <a:cs typeface="Microsoft Sans Serif"/>
              </a:rPr>
              <a:t>P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(</a:t>
            </a:r>
            <a:r>
              <a:rPr sz="1000" spc="-229" dirty="0">
                <a:latin typeface="Microsoft Sans Serif"/>
                <a:cs typeface="Microsoft Sans Serif"/>
              </a:rPr>
              <a:t>Ф</a:t>
            </a:r>
            <a:r>
              <a:rPr sz="1000" spc="-110" dirty="0">
                <a:latin typeface="Microsoft Sans Serif"/>
                <a:cs typeface="Microsoft Sans Serif"/>
              </a:rPr>
              <a:t>р</a:t>
            </a:r>
            <a:r>
              <a:rPr sz="1000" spc="-105" dirty="0">
                <a:latin typeface="Microsoft Sans Serif"/>
                <a:cs typeface="Microsoft Sans Serif"/>
              </a:rPr>
              <a:t>а</a:t>
            </a:r>
            <a:r>
              <a:rPr sz="1000" spc="-110" dirty="0">
                <a:latin typeface="Microsoft Sans Serif"/>
                <a:cs typeface="Microsoft Sans Serif"/>
              </a:rPr>
              <a:t>н</a:t>
            </a:r>
            <a:r>
              <a:rPr sz="1000" spc="-105" dirty="0">
                <a:latin typeface="Microsoft Sans Serif"/>
                <a:cs typeface="Microsoft Sans Serif"/>
              </a:rPr>
              <a:t>ция</a:t>
            </a:r>
            <a:r>
              <a:rPr sz="1000" spc="-60" dirty="0">
                <a:latin typeface="Microsoft Sans Serif"/>
                <a:cs typeface="Microsoft Sans Serif"/>
              </a:rPr>
              <a:t>)</a:t>
            </a:r>
            <a:r>
              <a:rPr sz="1000" spc="-50" dirty="0">
                <a:latin typeface="Microsoft Sans Serif"/>
                <a:cs typeface="Microsoft Sans Serif"/>
              </a:rPr>
              <a:t>,  </a:t>
            </a:r>
            <a:r>
              <a:rPr sz="1000" spc="-135" dirty="0">
                <a:latin typeface="Microsoft Sans Serif"/>
                <a:cs typeface="Microsoft Sans Serif"/>
              </a:rPr>
              <a:t>CE</a:t>
            </a:r>
            <a:r>
              <a:rPr sz="1000" spc="-130" dirty="0">
                <a:latin typeface="Microsoft Sans Serif"/>
                <a:cs typeface="Microsoft Sans Serif"/>
              </a:rPr>
              <a:t>P</a:t>
            </a:r>
            <a:r>
              <a:rPr sz="1000" spc="-155" dirty="0">
                <a:latin typeface="Microsoft Sans Serif"/>
                <a:cs typeface="Microsoft Sans Serif"/>
              </a:rPr>
              <a:t>M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(</a:t>
            </a:r>
            <a:r>
              <a:rPr sz="1000" spc="-145" dirty="0">
                <a:latin typeface="Microsoft Sans Serif"/>
                <a:cs typeface="Microsoft Sans Serif"/>
              </a:rPr>
              <a:t>И</a:t>
            </a:r>
            <a:r>
              <a:rPr sz="1000" spc="-105" dirty="0">
                <a:latin typeface="Microsoft Sans Serif"/>
                <a:cs typeface="Microsoft Sans Serif"/>
              </a:rPr>
              <a:t>н</a:t>
            </a:r>
            <a:r>
              <a:rPr sz="1000" spc="-110" dirty="0">
                <a:latin typeface="Microsoft Sans Serif"/>
                <a:cs typeface="Microsoft Sans Serif"/>
              </a:rPr>
              <a:t>дия</a:t>
            </a:r>
            <a:r>
              <a:rPr sz="1000" spc="-65" dirty="0">
                <a:latin typeface="Microsoft Sans Serif"/>
                <a:cs typeface="Microsoft Sans Serif"/>
              </a:rPr>
              <a:t>)</a:t>
            </a:r>
            <a:r>
              <a:rPr sz="1000" spc="-55" dirty="0">
                <a:latin typeface="Microsoft Sans Serif"/>
                <a:cs typeface="Microsoft Sans Serif"/>
              </a:rPr>
              <a:t>,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4147565" y="5734608"/>
            <a:ext cx="12344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30" dirty="0">
                <a:latin typeface="Microsoft Sans Serif"/>
                <a:cs typeface="Microsoft Sans Serif"/>
              </a:rPr>
              <a:t>P</a:t>
            </a:r>
            <a:r>
              <a:rPr sz="1000" spc="-135" dirty="0">
                <a:latin typeface="Microsoft Sans Serif"/>
                <a:cs typeface="Microsoft Sans Serif"/>
              </a:rPr>
              <a:t>ROMAT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65" dirty="0">
                <a:latin typeface="Microsoft Sans Serif"/>
                <a:cs typeface="Microsoft Sans Serif"/>
              </a:rPr>
              <a:t>(</a:t>
            </a:r>
            <a:r>
              <a:rPr sz="1000" spc="-185" dirty="0">
                <a:latin typeface="Microsoft Sans Serif"/>
                <a:cs typeface="Microsoft Sans Serif"/>
              </a:rPr>
              <a:t>Ю</a:t>
            </a:r>
            <a:r>
              <a:rPr sz="1000" spc="-165" dirty="0">
                <a:latin typeface="Microsoft Sans Serif"/>
                <a:cs typeface="Microsoft Sans Serif"/>
              </a:rPr>
              <a:t>ж</a:t>
            </a:r>
            <a:r>
              <a:rPr sz="1000" spc="-110" dirty="0">
                <a:latin typeface="Microsoft Sans Serif"/>
                <a:cs typeface="Microsoft Sans Serif"/>
              </a:rPr>
              <a:t>на</a:t>
            </a:r>
            <a:r>
              <a:rPr sz="1000" spc="-100" dirty="0">
                <a:latin typeface="Microsoft Sans Serif"/>
                <a:cs typeface="Microsoft Sans Serif"/>
              </a:rPr>
              <a:t>я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-195" dirty="0">
                <a:latin typeface="Microsoft Sans Serif"/>
                <a:cs typeface="Microsoft Sans Serif"/>
              </a:rPr>
              <a:t>К</a:t>
            </a:r>
            <a:r>
              <a:rPr sz="1000" spc="-110" dirty="0">
                <a:latin typeface="Microsoft Sans Serif"/>
                <a:cs typeface="Microsoft Sans Serif"/>
              </a:rPr>
              <a:t>о</a:t>
            </a:r>
            <a:r>
              <a:rPr sz="1000" spc="-105" dirty="0">
                <a:latin typeface="Microsoft Sans Serif"/>
                <a:cs typeface="Microsoft Sans Serif"/>
              </a:rPr>
              <a:t>р</a:t>
            </a:r>
            <a:r>
              <a:rPr sz="1000" spc="-110" dirty="0">
                <a:latin typeface="Microsoft Sans Serif"/>
                <a:cs typeface="Microsoft Sans Serif"/>
              </a:rPr>
              <a:t>е</a:t>
            </a:r>
            <a:r>
              <a:rPr sz="1000" spc="-100" dirty="0">
                <a:latin typeface="Microsoft Sans Serif"/>
                <a:cs typeface="Microsoft Sans Serif"/>
              </a:rPr>
              <a:t>я</a:t>
            </a:r>
            <a:r>
              <a:rPr sz="1000" spc="-65" dirty="0">
                <a:latin typeface="Microsoft Sans Serif"/>
                <a:cs typeface="Microsoft Sans Serif"/>
              </a:rPr>
              <a:t>)</a:t>
            </a:r>
            <a:endParaRPr sz="1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714502"/>
            <a:ext cx="714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Кри</a:t>
            </a:r>
            <a:r>
              <a:rPr sz="1200" b="1" spc="5" dirty="0">
                <a:latin typeface="Times New Roman"/>
                <a:cs typeface="Times New Roman"/>
              </a:rPr>
              <a:t>т</a:t>
            </a:r>
            <a:r>
              <a:rPr sz="1200" b="1" spc="-5" dirty="0">
                <a:latin typeface="Times New Roman"/>
                <a:cs typeface="Times New Roman"/>
              </a:rPr>
              <a:t>е</a:t>
            </a:r>
            <a:r>
              <a:rPr sz="1200" b="1" dirty="0">
                <a:latin typeface="Times New Roman"/>
                <a:cs typeface="Times New Roman"/>
              </a:rPr>
              <a:t>рии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6832" y="579577"/>
            <a:ext cx="7251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Остается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рамках </a:t>
            </a:r>
            <a:r>
              <a:rPr sz="1200" dirty="0">
                <a:latin typeface="Times New Roman"/>
                <a:cs typeface="Times New Roman"/>
              </a:rPr>
              <a:t> основных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компе- 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тенций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21130" y="552450"/>
            <a:ext cx="1073150" cy="1129665"/>
          </a:xfrm>
          <a:custGeom>
            <a:avLst/>
            <a:gdLst/>
            <a:ahLst/>
            <a:cxnLst/>
            <a:rect l="l" t="t" r="r" b="b"/>
            <a:pathLst>
              <a:path w="1073150" h="1129664">
                <a:moveTo>
                  <a:pt x="0" y="1129284"/>
                </a:moveTo>
                <a:lnTo>
                  <a:pt x="1072895" y="1129284"/>
                </a:lnTo>
                <a:lnTo>
                  <a:pt x="1072895" y="0"/>
                </a:lnTo>
                <a:lnTo>
                  <a:pt x="0" y="0"/>
                </a:lnTo>
                <a:lnTo>
                  <a:pt x="0" y="1129284"/>
                </a:lnTo>
                <a:close/>
              </a:path>
            </a:pathLst>
          </a:custGeom>
          <a:ln w="3175">
            <a:solidFill>
              <a:srgbClr val="9F9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50363" y="579577"/>
            <a:ext cx="4851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П</a:t>
            </a:r>
            <a:r>
              <a:rPr sz="1200" spc="-40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40" dirty="0">
                <a:latin typeface="Times New Roman"/>
                <a:cs typeface="Times New Roman"/>
              </a:rPr>
              <a:t>х</a:t>
            </a:r>
            <a:r>
              <a:rPr sz="1200" dirty="0">
                <a:latin typeface="Times New Roman"/>
                <a:cs typeface="Times New Roman"/>
              </a:rPr>
              <a:t>о-  дит к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spc="10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4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те-  </a:t>
            </a:r>
            <a:r>
              <a:rPr sz="1200" spc="-5" dirty="0">
                <a:latin typeface="Times New Roman"/>
                <a:cs typeface="Times New Roman"/>
              </a:rPr>
              <a:t>гии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94026" y="552450"/>
            <a:ext cx="942340" cy="1129665"/>
          </a:xfrm>
          <a:custGeom>
            <a:avLst/>
            <a:gdLst/>
            <a:ahLst/>
            <a:cxnLst/>
            <a:rect l="l" t="t" r="r" b="b"/>
            <a:pathLst>
              <a:path w="942339" h="1129664">
                <a:moveTo>
                  <a:pt x="0" y="1129284"/>
                </a:moveTo>
                <a:lnTo>
                  <a:pt x="941831" y="1129284"/>
                </a:lnTo>
                <a:lnTo>
                  <a:pt x="941831" y="0"/>
                </a:lnTo>
                <a:lnTo>
                  <a:pt x="0" y="0"/>
                </a:lnTo>
                <a:lnTo>
                  <a:pt x="0" y="1129284"/>
                </a:lnTo>
                <a:close/>
              </a:path>
            </a:pathLst>
          </a:custGeom>
          <a:ln w="3175">
            <a:solidFill>
              <a:srgbClr val="9F9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93084" y="579577"/>
            <a:ext cx="4025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Ср</a:t>
            </a:r>
            <a:r>
              <a:rPr sz="1200" spc="-40" dirty="0">
                <a:latin typeface="Times New Roman"/>
                <a:cs typeface="Times New Roman"/>
              </a:rPr>
              <a:t>о</a:t>
            </a:r>
            <a:r>
              <a:rPr sz="1200" spc="-10" dirty="0">
                <a:latin typeface="Times New Roman"/>
                <a:cs typeface="Times New Roman"/>
              </a:rPr>
              <a:t>ч</a:t>
            </a:r>
            <a:r>
              <a:rPr sz="1200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Times New Roman"/>
                <a:cs typeface="Times New Roman"/>
              </a:rPr>
              <a:t>ность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35858" y="552450"/>
            <a:ext cx="812800" cy="1129665"/>
          </a:xfrm>
          <a:custGeom>
            <a:avLst/>
            <a:gdLst/>
            <a:ahLst/>
            <a:cxnLst/>
            <a:rect l="l" t="t" r="r" b="b"/>
            <a:pathLst>
              <a:path w="812800" h="1129664">
                <a:moveTo>
                  <a:pt x="0" y="1129284"/>
                </a:moveTo>
                <a:lnTo>
                  <a:pt x="812291" y="1129284"/>
                </a:lnTo>
                <a:lnTo>
                  <a:pt x="812291" y="0"/>
                </a:lnTo>
                <a:lnTo>
                  <a:pt x="0" y="0"/>
                </a:lnTo>
                <a:lnTo>
                  <a:pt x="0" y="1129284"/>
                </a:lnTo>
                <a:close/>
              </a:path>
            </a:pathLst>
          </a:custGeom>
          <a:ln w="3175">
            <a:solidFill>
              <a:srgbClr val="9F9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04740" y="579577"/>
            <a:ext cx="6121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25%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latin typeface="Times New Roman"/>
                <a:cs typeface="Times New Roman"/>
              </a:rPr>
              <a:t>объема 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продаж 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нов</a:t>
            </a:r>
            <a:r>
              <a:rPr sz="1200" spc="-5" dirty="0">
                <a:latin typeface="Times New Roman"/>
                <a:cs typeface="Times New Roman"/>
              </a:rPr>
              <a:t>ы</a:t>
            </a:r>
            <a:r>
              <a:rPr sz="1200" dirty="0">
                <a:latin typeface="Times New Roman"/>
                <a:cs typeface="Times New Roman"/>
              </a:rPr>
              <a:t>х  </a:t>
            </a:r>
            <a:r>
              <a:rPr sz="1200" spc="-10" dirty="0">
                <a:latin typeface="Times New Roman"/>
                <a:cs typeface="Times New Roman"/>
              </a:rPr>
              <a:t>продук- </a:t>
            </a:r>
            <a:r>
              <a:rPr sz="1200" spc="-5" dirty="0">
                <a:latin typeface="Times New Roman"/>
                <a:cs typeface="Times New Roman"/>
              </a:rPr>
              <a:t> тов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48150" y="552450"/>
            <a:ext cx="942340" cy="1129665"/>
          </a:xfrm>
          <a:custGeom>
            <a:avLst/>
            <a:gdLst/>
            <a:ahLst/>
            <a:cxnLst/>
            <a:rect l="l" t="t" r="r" b="b"/>
            <a:pathLst>
              <a:path w="942339" h="1129664">
                <a:moveTo>
                  <a:pt x="0" y="1129284"/>
                </a:moveTo>
                <a:lnTo>
                  <a:pt x="941831" y="1129284"/>
                </a:lnTo>
                <a:lnTo>
                  <a:pt x="941831" y="0"/>
                </a:lnTo>
                <a:lnTo>
                  <a:pt x="0" y="0"/>
                </a:lnTo>
                <a:lnTo>
                  <a:pt x="0" y="1129284"/>
                </a:lnTo>
                <a:close/>
              </a:path>
            </a:pathLst>
          </a:custGeom>
          <a:ln w="3175">
            <a:solidFill>
              <a:srgbClr val="9F9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47208" y="579577"/>
            <a:ext cx="5797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Times New Roman"/>
                <a:cs typeface="Times New Roman"/>
              </a:rPr>
              <a:t>Умень- 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ш</a:t>
            </a:r>
            <a:r>
              <a:rPr sz="1200" spc="-5" dirty="0">
                <a:latin typeface="Times New Roman"/>
                <a:cs typeface="Times New Roman"/>
              </a:rPr>
              <a:t>ае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де-  </a:t>
            </a:r>
            <a:r>
              <a:rPr sz="1200" spc="-5" dirty="0">
                <a:latin typeface="Times New Roman"/>
                <a:cs typeface="Times New Roman"/>
              </a:rPr>
              <a:t>фекты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менее,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чем </a:t>
            </a:r>
            <a:r>
              <a:rPr sz="1200" dirty="0">
                <a:latin typeface="Times New Roman"/>
                <a:cs typeface="Times New Roman"/>
              </a:rPr>
              <a:t>на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89982" y="552450"/>
            <a:ext cx="943610" cy="1129665"/>
          </a:xfrm>
          <a:custGeom>
            <a:avLst/>
            <a:gdLst/>
            <a:ahLst/>
            <a:cxnLst/>
            <a:rect l="l" t="t" r="r" b="b"/>
            <a:pathLst>
              <a:path w="943610" h="1129664">
                <a:moveTo>
                  <a:pt x="0" y="1129284"/>
                </a:moveTo>
                <a:lnTo>
                  <a:pt x="943356" y="1129284"/>
                </a:lnTo>
                <a:lnTo>
                  <a:pt x="943356" y="0"/>
                </a:lnTo>
                <a:lnTo>
                  <a:pt x="0" y="0"/>
                </a:lnTo>
                <a:lnTo>
                  <a:pt x="0" y="1129284"/>
                </a:lnTo>
                <a:close/>
              </a:path>
            </a:pathLst>
          </a:custGeom>
          <a:ln w="3175">
            <a:solidFill>
              <a:srgbClr val="9F9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289928" y="579577"/>
            <a:ext cx="6051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764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Times New Roman"/>
                <a:cs typeface="Times New Roman"/>
              </a:rPr>
              <a:t>Улуч- 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шает </a:t>
            </a:r>
            <a:r>
              <a:rPr sz="1200" dirty="0">
                <a:latin typeface="Times New Roman"/>
                <a:cs typeface="Times New Roman"/>
              </a:rPr>
              <a:t> л</a:t>
            </a:r>
            <a:r>
              <a:rPr sz="1200" spc="-25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ял</a:t>
            </a:r>
            <a:r>
              <a:rPr sz="1200" spc="5" dirty="0">
                <a:latin typeface="Times New Roman"/>
                <a:cs typeface="Times New Roman"/>
              </a:rPr>
              <a:t>ь</a:t>
            </a:r>
            <a:r>
              <a:rPr sz="1200" dirty="0">
                <a:latin typeface="Times New Roman"/>
                <a:cs typeface="Times New Roman"/>
              </a:rPr>
              <a:t>-  ность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Times New Roman"/>
                <a:cs typeface="Times New Roman"/>
              </a:rPr>
              <a:t>п</a:t>
            </a:r>
            <a:r>
              <a:rPr sz="1200" spc="-15" dirty="0">
                <a:latin typeface="Times New Roman"/>
                <a:cs typeface="Times New Roman"/>
              </a:rPr>
              <a:t>о</a:t>
            </a:r>
            <a:r>
              <a:rPr sz="1200" spc="10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б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-  </a:t>
            </a:r>
            <a:r>
              <a:rPr sz="1200" spc="-5" dirty="0">
                <a:latin typeface="Times New Roman"/>
                <a:cs typeface="Times New Roman"/>
              </a:rPr>
              <a:t>телей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33338" y="552450"/>
            <a:ext cx="942340" cy="1129665"/>
          </a:xfrm>
          <a:custGeom>
            <a:avLst/>
            <a:gdLst/>
            <a:ahLst/>
            <a:cxnLst/>
            <a:rect l="l" t="t" r="r" b="b"/>
            <a:pathLst>
              <a:path w="942340" h="1129664">
                <a:moveTo>
                  <a:pt x="0" y="1129284"/>
                </a:moveTo>
                <a:lnTo>
                  <a:pt x="941832" y="1129284"/>
                </a:lnTo>
                <a:lnTo>
                  <a:pt x="941832" y="0"/>
                </a:lnTo>
                <a:lnTo>
                  <a:pt x="0" y="0"/>
                </a:lnTo>
                <a:lnTo>
                  <a:pt x="0" y="1129284"/>
                </a:lnTo>
                <a:close/>
              </a:path>
            </a:pathLst>
          </a:custGeom>
          <a:ln w="3175">
            <a:solidFill>
              <a:srgbClr val="9F9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232395" y="579577"/>
            <a:ext cx="3657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ROI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Times New Roman"/>
                <a:cs typeface="Times New Roman"/>
              </a:rPr>
              <a:t>18%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плюс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75169" y="552450"/>
            <a:ext cx="800100" cy="1129665"/>
          </a:xfrm>
          <a:custGeom>
            <a:avLst/>
            <a:gdLst/>
            <a:ahLst/>
            <a:cxnLst/>
            <a:rect l="l" t="t" r="r" b="b"/>
            <a:pathLst>
              <a:path w="800100" h="1129664">
                <a:moveTo>
                  <a:pt x="0" y="1129284"/>
                </a:moveTo>
                <a:lnTo>
                  <a:pt x="800100" y="1129284"/>
                </a:lnTo>
                <a:lnTo>
                  <a:pt x="800100" y="0"/>
                </a:lnTo>
                <a:lnTo>
                  <a:pt x="0" y="0"/>
                </a:lnTo>
                <a:lnTo>
                  <a:pt x="0" y="1129284"/>
                </a:lnTo>
                <a:close/>
              </a:path>
            </a:pathLst>
          </a:custGeom>
          <a:ln w="3175">
            <a:solidFill>
              <a:srgbClr val="9F9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033131" y="579577"/>
            <a:ext cx="4743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Общая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Times New Roman"/>
                <a:cs typeface="Times New Roman"/>
              </a:rPr>
              <a:t>оц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</a:t>
            </a:r>
            <a:r>
              <a:rPr sz="1200" spc="-10" dirty="0">
                <a:latin typeface="Times New Roman"/>
                <a:cs typeface="Times New Roman"/>
              </a:rPr>
              <a:t>к</a:t>
            </a:r>
            <a:r>
              <a:rPr sz="1200" dirty="0">
                <a:latin typeface="Times New Roman"/>
                <a:cs typeface="Times New Roman"/>
              </a:rPr>
              <a:t>а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505256" y="1812274"/>
          <a:ext cx="7966075" cy="4142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5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67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74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67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5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8676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5747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8676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5557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5684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1689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85511">
                <a:tc>
                  <a:txBody>
                    <a:bodyPr/>
                    <a:lstStyle/>
                    <a:p>
                      <a:pPr marL="195580">
                        <a:lnSpc>
                          <a:spcPts val="153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Весы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3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ts val="73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3,0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3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0195" algn="r">
                        <a:lnSpc>
                          <a:spcPts val="73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2,5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73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1,0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0195" algn="r">
                        <a:lnSpc>
                          <a:spcPts val="73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1,0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3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3,0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Проект</a:t>
                      </a: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734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734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66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924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Проект</a:t>
                      </a: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734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734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923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Проект</a:t>
                      </a: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734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734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56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Проект</a:t>
                      </a: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734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734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32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924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Проект</a:t>
                      </a:r>
                      <a:r>
                        <a:rPr sz="1200" b="1" spc="-6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924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734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65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102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923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Проект</a:t>
                      </a: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734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734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55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…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731">
                <a:tc>
                  <a:txBody>
                    <a:bodyPr/>
                    <a:lstStyle/>
                    <a:p>
                      <a:pPr marL="63500">
                        <a:lnSpc>
                          <a:spcPts val="1360"/>
                        </a:lnSpc>
                        <a:spcBef>
                          <a:spcPts val="32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Проект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6710" algn="r">
                        <a:lnSpc>
                          <a:spcPts val="136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6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9245" algn="r">
                        <a:lnSpc>
                          <a:spcPts val="136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6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9" name="object 19"/>
          <p:cNvGrpSpPr/>
          <p:nvPr/>
        </p:nvGrpSpPr>
        <p:grpSpPr>
          <a:xfrm>
            <a:off x="399097" y="551497"/>
            <a:ext cx="8376284" cy="5712460"/>
            <a:chOff x="399097" y="551497"/>
            <a:chExt cx="8376284" cy="5712460"/>
          </a:xfrm>
        </p:grpSpPr>
        <p:sp>
          <p:nvSpPr>
            <p:cNvPr id="20" name="object 20"/>
            <p:cNvSpPr/>
            <p:nvPr/>
          </p:nvSpPr>
          <p:spPr>
            <a:xfrm>
              <a:off x="400049" y="552449"/>
              <a:ext cx="8374380" cy="4223385"/>
            </a:xfrm>
            <a:custGeom>
              <a:avLst/>
              <a:gdLst/>
              <a:ahLst/>
              <a:cxnLst/>
              <a:rect l="l" t="t" r="r" b="b"/>
              <a:pathLst>
                <a:path w="8374380" h="4223385">
                  <a:moveTo>
                    <a:pt x="7475220" y="1129284"/>
                  </a:moveTo>
                  <a:lnTo>
                    <a:pt x="8374380" y="1129284"/>
                  </a:lnTo>
                  <a:lnTo>
                    <a:pt x="8374380" y="0"/>
                  </a:lnTo>
                  <a:lnTo>
                    <a:pt x="7475220" y="0"/>
                  </a:lnTo>
                  <a:lnTo>
                    <a:pt x="7475220" y="1129284"/>
                  </a:lnTo>
                  <a:close/>
                </a:path>
                <a:path w="8374380" h="4223385">
                  <a:moveTo>
                    <a:pt x="1021080" y="1545336"/>
                  </a:moveTo>
                  <a:lnTo>
                    <a:pt x="2093976" y="1545336"/>
                  </a:lnTo>
                  <a:lnTo>
                    <a:pt x="2093976" y="1129284"/>
                  </a:lnTo>
                  <a:lnTo>
                    <a:pt x="1021080" y="1129284"/>
                  </a:lnTo>
                  <a:lnTo>
                    <a:pt x="1021080" y="1545336"/>
                  </a:lnTo>
                  <a:close/>
                </a:path>
                <a:path w="8374380" h="4223385">
                  <a:moveTo>
                    <a:pt x="2093976" y="1545336"/>
                  </a:moveTo>
                  <a:lnTo>
                    <a:pt x="3035807" y="1545336"/>
                  </a:lnTo>
                  <a:lnTo>
                    <a:pt x="3035807" y="1129284"/>
                  </a:lnTo>
                  <a:lnTo>
                    <a:pt x="2093976" y="1129284"/>
                  </a:lnTo>
                  <a:lnTo>
                    <a:pt x="2093976" y="1545336"/>
                  </a:lnTo>
                  <a:close/>
                </a:path>
                <a:path w="8374380" h="4223385">
                  <a:moveTo>
                    <a:pt x="3035808" y="1545336"/>
                  </a:moveTo>
                  <a:lnTo>
                    <a:pt x="3848100" y="1545336"/>
                  </a:lnTo>
                  <a:lnTo>
                    <a:pt x="3848100" y="1129284"/>
                  </a:lnTo>
                  <a:lnTo>
                    <a:pt x="3035808" y="1129284"/>
                  </a:lnTo>
                  <a:lnTo>
                    <a:pt x="3035808" y="1545336"/>
                  </a:lnTo>
                  <a:close/>
                </a:path>
                <a:path w="8374380" h="4223385">
                  <a:moveTo>
                    <a:pt x="3848100" y="1545336"/>
                  </a:moveTo>
                  <a:lnTo>
                    <a:pt x="4789932" y="1545336"/>
                  </a:lnTo>
                  <a:lnTo>
                    <a:pt x="4789932" y="1129284"/>
                  </a:lnTo>
                  <a:lnTo>
                    <a:pt x="3848100" y="1129284"/>
                  </a:lnTo>
                  <a:lnTo>
                    <a:pt x="3848100" y="1545336"/>
                  </a:lnTo>
                  <a:close/>
                </a:path>
                <a:path w="8374380" h="4223385">
                  <a:moveTo>
                    <a:pt x="4789932" y="1545336"/>
                  </a:moveTo>
                  <a:lnTo>
                    <a:pt x="5733288" y="1545336"/>
                  </a:lnTo>
                  <a:lnTo>
                    <a:pt x="5733288" y="1129284"/>
                  </a:lnTo>
                  <a:lnTo>
                    <a:pt x="4789932" y="1129284"/>
                  </a:lnTo>
                  <a:lnTo>
                    <a:pt x="4789932" y="1545336"/>
                  </a:lnTo>
                  <a:close/>
                </a:path>
                <a:path w="8374380" h="4223385">
                  <a:moveTo>
                    <a:pt x="5733288" y="1545336"/>
                  </a:moveTo>
                  <a:lnTo>
                    <a:pt x="6675120" y="1545336"/>
                  </a:lnTo>
                  <a:lnTo>
                    <a:pt x="6675120" y="1129284"/>
                  </a:lnTo>
                  <a:lnTo>
                    <a:pt x="5733288" y="1129284"/>
                  </a:lnTo>
                  <a:lnTo>
                    <a:pt x="5733288" y="1545336"/>
                  </a:lnTo>
                  <a:close/>
                </a:path>
                <a:path w="8374380" h="4223385">
                  <a:moveTo>
                    <a:pt x="6675120" y="1545336"/>
                  </a:moveTo>
                  <a:lnTo>
                    <a:pt x="7475220" y="1545336"/>
                  </a:lnTo>
                  <a:lnTo>
                    <a:pt x="7475220" y="1129284"/>
                  </a:lnTo>
                  <a:lnTo>
                    <a:pt x="6675120" y="1129284"/>
                  </a:lnTo>
                  <a:lnTo>
                    <a:pt x="6675120" y="1545336"/>
                  </a:lnTo>
                  <a:close/>
                </a:path>
                <a:path w="8374380" h="4223385">
                  <a:moveTo>
                    <a:pt x="7475220" y="1545336"/>
                  </a:moveTo>
                  <a:lnTo>
                    <a:pt x="8374380" y="1545336"/>
                  </a:lnTo>
                  <a:lnTo>
                    <a:pt x="8374380" y="1129284"/>
                  </a:lnTo>
                  <a:lnTo>
                    <a:pt x="7475220" y="1129284"/>
                  </a:lnTo>
                  <a:lnTo>
                    <a:pt x="7475220" y="1545336"/>
                  </a:lnTo>
                  <a:close/>
                </a:path>
                <a:path w="8374380" h="4223385">
                  <a:moveTo>
                    <a:pt x="0" y="2081784"/>
                  </a:moveTo>
                  <a:lnTo>
                    <a:pt x="1021080" y="2081784"/>
                  </a:lnTo>
                  <a:lnTo>
                    <a:pt x="1021080" y="1545336"/>
                  </a:lnTo>
                  <a:lnTo>
                    <a:pt x="0" y="1545336"/>
                  </a:lnTo>
                  <a:lnTo>
                    <a:pt x="0" y="2081784"/>
                  </a:lnTo>
                  <a:close/>
                </a:path>
                <a:path w="8374380" h="4223385">
                  <a:moveTo>
                    <a:pt x="1021080" y="2081784"/>
                  </a:moveTo>
                  <a:lnTo>
                    <a:pt x="2093976" y="2081784"/>
                  </a:lnTo>
                  <a:lnTo>
                    <a:pt x="2093976" y="1545336"/>
                  </a:lnTo>
                  <a:lnTo>
                    <a:pt x="1021080" y="1545336"/>
                  </a:lnTo>
                  <a:lnTo>
                    <a:pt x="1021080" y="2081784"/>
                  </a:lnTo>
                  <a:close/>
                </a:path>
                <a:path w="8374380" h="4223385">
                  <a:moveTo>
                    <a:pt x="2093976" y="2081784"/>
                  </a:moveTo>
                  <a:lnTo>
                    <a:pt x="3035807" y="2081784"/>
                  </a:lnTo>
                  <a:lnTo>
                    <a:pt x="3035807" y="1545336"/>
                  </a:lnTo>
                  <a:lnTo>
                    <a:pt x="2093976" y="1545336"/>
                  </a:lnTo>
                  <a:lnTo>
                    <a:pt x="2093976" y="2081784"/>
                  </a:lnTo>
                  <a:close/>
                </a:path>
                <a:path w="8374380" h="4223385">
                  <a:moveTo>
                    <a:pt x="3035808" y="2081784"/>
                  </a:moveTo>
                  <a:lnTo>
                    <a:pt x="3848100" y="2081784"/>
                  </a:lnTo>
                  <a:lnTo>
                    <a:pt x="3848100" y="1545336"/>
                  </a:lnTo>
                  <a:lnTo>
                    <a:pt x="3035808" y="1545336"/>
                  </a:lnTo>
                  <a:lnTo>
                    <a:pt x="3035808" y="2081784"/>
                  </a:lnTo>
                  <a:close/>
                </a:path>
                <a:path w="8374380" h="4223385">
                  <a:moveTo>
                    <a:pt x="3848100" y="2081784"/>
                  </a:moveTo>
                  <a:lnTo>
                    <a:pt x="4789932" y="2081784"/>
                  </a:lnTo>
                  <a:lnTo>
                    <a:pt x="4789932" y="1545336"/>
                  </a:lnTo>
                  <a:lnTo>
                    <a:pt x="3848100" y="1545336"/>
                  </a:lnTo>
                  <a:lnTo>
                    <a:pt x="3848100" y="2081784"/>
                  </a:lnTo>
                  <a:close/>
                </a:path>
                <a:path w="8374380" h="4223385">
                  <a:moveTo>
                    <a:pt x="4789932" y="2081784"/>
                  </a:moveTo>
                  <a:lnTo>
                    <a:pt x="5733288" y="2081784"/>
                  </a:lnTo>
                  <a:lnTo>
                    <a:pt x="5733288" y="1545336"/>
                  </a:lnTo>
                  <a:lnTo>
                    <a:pt x="4789932" y="1545336"/>
                  </a:lnTo>
                  <a:lnTo>
                    <a:pt x="4789932" y="2081784"/>
                  </a:lnTo>
                  <a:close/>
                </a:path>
                <a:path w="8374380" h="4223385">
                  <a:moveTo>
                    <a:pt x="5733288" y="2081784"/>
                  </a:moveTo>
                  <a:lnTo>
                    <a:pt x="6675120" y="2081784"/>
                  </a:lnTo>
                  <a:lnTo>
                    <a:pt x="6675120" y="1545336"/>
                  </a:lnTo>
                  <a:lnTo>
                    <a:pt x="5733288" y="1545336"/>
                  </a:lnTo>
                  <a:lnTo>
                    <a:pt x="5733288" y="2081784"/>
                  </a:lnTo>
                  <a:close/>
                </a:path>
                <a:path w="8374380" h="4223385">
                  <a:moveTo>
                    <a:pt x="6675120" y="2081784"/>
                  </a:moveTo>
                  <a:lnTo>
                    <a:pt x="7475220" y="2081784"/>
                  </a:lnTo>
                  <a:lnTo>
                    <a:pt x="7475220" y="1545336"/>
                  </a:lnTo>
                  <a:lnTo>
                    <a:pt x="6675120" y="1545336"/>
                  </a:lnTo>
                  <a:lnTo>
                    <a:pt x="6675120" y="2081784"/>
                  </a:lnTo>
                  <a:close/>
                </a:path>
                <a:path w="8374380" h="4223385">
                  <a:moveTo>
                    <a:pt x="7475220" y="2081784"/>
                  </a:moveTo>
                  <a:lnTo>
                    <a:pt x="8374380" y="2081784"/>
                  </a:lnTo>
                  <a:lnTo>
                    <a:pt x="8374380" y="1545336"/>
                  </a:lnTo>
                  <a:lnTo>
                    <a:pt x="7475220" y="1545336"/>
                  </a:lnTo>
                  <a:lnTo>
                    <a:pt x="7475220" y="2081784"/>
                  </a:lnTo>
                  <a:close/>
                </a:path>
                <a:path w="8374380" h="4223385">
                  <a:moveTo>
                    <a:pt x="0" y="2616708"/>
                  </a:moveTo>
                  <a:lnTo>
                    <a:pt x="1021080" y="2616708"/>
                  </a:lnTo>
                  <a:lnTo>
                    <a:pt x="1021080" y="2081784"/>
                  </a:lnTo>
                  <a:lnTo>
                    <a:pt x="0" y="2081784"/>
                  </a:lnTo>
                  <a:lnTo>
                    <a:pt x="0" y="2616708"/>
                  </a:lnTo>
                  <a:close/>
                </a:path>
                <a:path w="8374380" h="4223385">
                  <a:moveTo>
                    <a:pt x="1021080" y="2616708"/>
                  </a:moveTo>
                  <a:lnTo>
                    <a:pt x="2093976" y="2616708"/>
                  </a:lnTo>
                  <a:lnTo>
                    <a:pt x="2093976" y="2081784"/>
                  </a:lnTo>
                  <a:lnTo>
                    <a:pt x="1021080" y="2081784"/>
                  </a:lnTo>
                  <a:lnTo>
                    <a:pt x="1021080" y="2616708"/>
                  </a:lnTo>
                  <a:close/>
                </a:path>
                <a:path w="8374380" h="4223385">
                  <a:moveTo>
                    <a:pt x="2093976" y="2616708"/>
                  </a:moveTo>
                  <a:lnTo>
                    <a:pt x="3035807" y="2616708"/>
                  </a:lnTo>
                  <a:lnTo>
                    <a:pt x="3035807" y="2081784"/>
                  </a:lnTo>
                  <a:lnTo>
                    <a:pt x="2093976" y="2081784"/>
                  </a:lnTo>
                  <a:lnTo>
                    <a:pt x="2093976" y="2616708"/>
                  </a:lnTo>
                  <a:close/>
                </a:path>
                <a:path w="8374380" h="4223385">
                  <a:moveTo>
                    <a:pt x="3035808" y="2616708"/>
                  </a:moveTo>
                  <a:lnTo>
                    <a:pt x="3848100" y="2616708"/>
                  </a:lnTo>
                  <a:lnTo>
                    <a:pt x="3848100" y="2081784"/>
                  </a:lnTo>
                  <a:lnTo>
                    <a:pt x="3035808" y="2081784"/>
                  </a:lnTo>
                  <a:lnTo>
                    <a:pt x="3035808" y="2616708"/>
                  </a:lnTo>
                  <a:close/>
                </a:path>
                <a:path w="8374380" h="4223385">
                  <a:moveTo>
                    <a:pt x="3848100" y="2616708"/>
                  </a:moveTo>
                  <a:lnTo>
                    <a:pt x="4789932" y="2616708"/>
                  </a:lnTo>
                  <a:lnTo>
                    <a:pt x="4789932" y="2081784"/>
                  </a:lnTo>
                  <a:lnTo>
                    <a:pt x="3848100" y="2081784"/>
                  </a:lnTo>
                  <a:lnTo>
                    <a:pt x="3848100" y="2616708"/>
                  </a:lnTo>
                  <a:close/>
                </a:path>
                <a:path w="8374380" h="4223385">
                  <a:moveTo>
                    <a:pt x="4789932" y="2616708"/>
                  </a:moveTo>
                  <a:lnTo>
                    <a:pt x="5733288" y="2616708"/>
                  </a:lnTo>
                  <a:lnTo>
                    <a:pt x="5733288" y="2081784"/>
                  </a:lnTo>
                  <a:lnTo>
                    <a:pt x="4789932" y="2081784"/>
                  </a:lnTo>
                  <a:lnTo>
                    <a:pt x="4789932" y="2616708"/>
                  </a:lnTo>
                  <a:close/>
                </a:path>
                <a:path w="8374380" h="4223385">
                  <a:moveTo>
                    <a:pt x="5733288" y="2616708"/>
                  </a:moveTo>
                  <a:lnTo>
                    <a:pt x="6675120" y="2616708"/>
                  </a:lnTo>
                  <a:lnTo>
                    <a:pt x="6675120" y="2081784"/>
                  </a:lnTo>
                  <a:lnTo>
                    <a:pt x="5733288" y="2081784"/>
                  </a:lnTo>
                  <a:lnTo>
                    <a:pt x="5733288" y="2616708"/>
                  </a:lnTo>
                  <a:close/>
                </a:path>
                <a:path w="8374380" h="4223385">
                  <a:moveTo>
                    <a:pt x="6675120" y="2616708"/>
                  </a:moveTo>
                  <a:lnTo>
                    <a:pt x="7475220" y="2616708"/>
                  </a:lnTo>
                  <a:lnTo>
                    <a:pt x="7475220" y="2081784"/>
                  </a:lnTo>
                  <a:lnTo>
                    <a:pt x="6675120" y="2081784"/>
                  </a:lnTo>
                  <a:lnTo>
                    <a:pt x="6675120" y="2616708"/>
                  </a:lnTo>
                  <a:close/>
                </a:path>
                <a:path w="8374380" h="4223385">
                  <a:moveTo>
                    <a:pt x="7475220" y="2616708"/>
                  </a:moveTo>
                  <a:lnTo>
                    <a:pt x="8374380" y="2616708"/>
                  </a:lnTo>
                  <a:lnTo>
                    <a:pt x="8374380" y="2081784"/>
                  </a:lnTo>
                  <a:lnTo>
                    <a:pt x="7475220" y="2081784"/>
                  </a:lnTo>
                  <a:lnTo>
                    <a:pt x="7475220" y="2616708"/>
                  </a:lnTo>
                  <a:close/>
                </a:path>
                <a:path w="8374380" h="4223385">
                  <a:moveTo>
                    <a:pt x="0" y="3151632"/>
                  </a:moveTo>
                  <a:lnTo>
                    <a:pt x="1021080" y="3151632"/>
                  </a:lnTo>
                  <a:lnTo>
                    <a:pt x="1021080" y="2616708"/>
                  </a:lnTo>
                  <a:lnTo>
                    <a:pt x="0" y="2616708"/>
                  </a:lnTo>
                  <a:lnTo>
                    <a:pt x="0" y="3151632"/>
                  </a:lnTo>
                  <a:close/>
                </a:path>
                <a:path w="8374380" h="4223385">
                  <a:moveTo>
                    <a:pt x="1021080" y="3151632"/>
                  </a:moveTo>
                  <a:lnTo>
                    <a:pt x="2093976" y="3151632"/>
                  </a:lnTo>
                  <a:lnTo>
                    <a:pt x="2093976" y="2616708"/>
                  </a:lnTo>
                  <a:lnTo>
                    <a:pt x="1021080" y="2616708"/>
                  </a:lnTo>
                  <a:lnTo>
                    <a:pt x="1021080" y="3151632"/>
                  </a:lnTo>
                  <a:close/>
                </a:path>
                <a:path w="8374380" h="4223385">
                  <a:moveTo>
                    <a:pt x="2093976" y="3151632"/>
                  </a:moveTo>
                  <a:lnTo>
                    <a:pt x="3035807" y="3151632"/>
                  </a:lnTo>
                  <a:lnTo>
                    <a:pt x="3035807" y="2616708"/>
                  </a:lnTo>
                  <a:lnTo>
                    <a:pt x="2093976" y="2616708"/>
                  </a:lnTo>
                  <a:lnTo>
                    <a:pt x="2093976" y="3151632"/>
                  </a:lnTo>
                  <a:close/>
                </a:path>
                <a:path w="8374380" h="4223385">
                  <a:moveTo>
                    <a:pt x="3035808" y="3151632"/>
                  </a:moveTo>
                  <a:lnTo>
                    <a:pt x="3848100" y="3151632"/>
                  </a:lnTo>
                  <a:lnTo>
                    <a:pt x="3848100" y="2616708"/>
                  </a:lnTo>
                  <a:lnTo>
                    <a:pt x="3035808" y="2616708"/>
                  </a:lnTo>
                  <a:lnTo>
                    <a:pt x="3035808" y="3151632"/>
                  </a:lnTo>
                  <a:close/>
                </a:path>
                <a:path w="8374380" h="4223385">
                  <a:moveTo>
                    <a:pt x="3848100" y="3151632"/>
                  </a:moveTo>
                  <a:lnTo>
                    <a:pt x="4789932" y="3151632"/>
                  </a:lnTo>
                  <a:lnTo>
                    <a:pt x="4789932" y="2616708"/>
                  </a:lnTo>
                  <a:lnTo>
                    <a:pt x="3848100" y="2616708"/>
                  </a:lnTo>
                  <a:lnTo>
                    <a:pt x="3848100" y="3151632"/>
                  </a:lnTo>
                  <a:close/>
                </a:path>
                <a:path w="8374380" h="4223385">
                  <a:moveTo>
                    <a:pt x="4789932" y="3151632"/>
                  </a:moveTo>
                  <a:lnTo>
                    <a:pt x="5733288" y="3151632"/>
                  </a:lnTo>
                  <a:lnTo>
                    <a:pt x="5733288" y="2616708"/>
                  </a:lnTo>
                  <a:lnTo>
                    <a:pt x="4789932" y="2616708"/>
                  </a:lnTo>
                  <a:lnTo>
                    <a:pt x="4789932" y="3151632"/>
                  </a:lnTo>
                  <a:close/>
                </a:path>
                <a:path w="8374380" h="4223385">
                  <a:moveTo>
                    <a:pt x="5733288" y="3151632"/>
                  </a:moveTo>
                  <a:lnTo>
                    <a:pt x="6675120" y="3151632"/>
                  </a:lnTo>
                  <a:lnTo>
                    <a:pt x="6675120" y="2616708"/>
                  </a:lnTo>
                  <a:lnTo>
                    <a:pt x="5733288" y="2616708"/>
                  </a:lnTo>
                  <a:lnTo>
                    <a:pt x="5733288" y="3151632"/>
                  </a:lnTo>
                  <a:close/>
                </a:path>
                <a:path w="8374380" h="4223385">
                  <a:moveTo>
                    <a:pt x="6675120" y="3151632"/>
                  </a:moveTo>
                  <a:lnTo>
                    <a:pt x="7475220" y="3151632"/>
                  </a:lnTo>
                  <a:lnTo>
                    <a:pt x="7475220" y="2616708"/>
                  </a:lnTo>
                  <a:lnTo>
                    <a:pt x="6675120" y="2616708"/>
                  </a:lnTo>
                  <a:lnTo>
                    <a:pt x="6675120" y="3151632"/>
                  </a:lnTo>
                  <a:close/>
                </a:path>
                <a:path w="8374380" h="4223385">
                  <a:moveTo>
                    <a:pt x="7475220" y="3151632"/>
                  </a:moveTo>
                  <a:lnTo>
                    <a:pt x="8374380" y="3151632"/>
                  </a:lnTo>
                  <a:lnTo>
                    <a:pt x="8374380" y="2616708"/>
                  </a:lnTo>
                  <a:lnTo>
                    <a:pt x="7475220" y="2616708"/>
                  </a:lnTo>
                  <a:lnTo>
                    <a:pt x="7475220" y="3151632"/>
                  </a:lnTo>
                  <a:close/>
                </a:path>
                <a:path w="8374380" h="4223385">
                  <a:moveTo>
                    <a:pt x="0" y="3688079"/>
                  </a:moveTo>
                  <a:lnTo>
                    <a:pt x="1021080" y="3688079"/>
                  </a:lnTo>
                  <a:lnTo>
                    <a:pt x="1021080" y="3151632"/>
                  </a:lnTo>
                  <a:lnTo>
                    <a:pt x="0" y="3151632"/>
                  </a:lnTo>
                  <a:lnTo>
                    <a:pt x="0" y="3688079"/>
                  </a:lnTo>
                  <a:close/>
                </a:path>
                <a:path w="8374380" h="4223385">
                  <a:moveTo>
                    <a:pt x="1021080" y="3688079"/>
                  </a:moveTo>
                  <a:lnTo>
                    <a:pt x="2093976" y="3688079"/>
                  </a:lnTo>
                  <a:lnTo>
                    <a:pt x="2093976" y="3151632"/>
                  </a:lnTo>
                  <a:lnTo>
                    <a:pt x="1021080" y="3151632"/>
                  </a:lnTo>
                  <a:lnTo>
                    <a:pt x="1021080" y="3688079"/>
                  </a:lnTo>
                  <a:close/>
                </a:path>
                <a:path w="8374380" h="4223385">
                  <a:moveTo>
                    <a:pt x="2093976" y="3688079"/>
                  </a:moveTo>
                  <a:lnTo>
                    <a:pt x="3035807" y="3688079"/>
                  </a:lnTo>
                  <a:lnTo>
                    <a:pt x="3035807" y="3151632"/>
                  </a:lnTo>
                  <a:lnTo>
                    <a:pt x="2093976" y="3151632"/>
                  </a:lnTo>
                  <a:lnTo>
                    <a:pt x="2093976" y="3688079"/>
                  </a:lnTo>
                  <a:close/>
                </a:path>
                <a:path w="8374380" h="4223385">
                  <a:moveTo>
                    <a:pt x="3035808" y="3688079"/>
                  </a:moveTo>
                  <a:lnTo>
                    <a:pt x="3848100" y="3688079"/>
                  </a:lnTo>
                  <a:lnTo>
                    <a:pt x="3848100" y="3151632"/>
                  </a:lnTo>
                  <a:lnTo>
                    <a:pt x="3035808" y="3151632"/>
                  </a:lnTo>
                  <a:lnTo>
                    <a:pt x="3035808" y="3688079"/>
                  </a:lnTo>
                  <a:close/>
                </a:path>
                <a:path w="8374380" h="4223385">
                  <a:moveTo>
                    <a:pt x="3848100" y="3688079"/>
                  </a:moveTo>
                  <a:lnTo>
                    <a:pt x="4789932" y="3688079"/>
                  </a:lnTo>
                  <a:lnTo>
                    <a:pt x="4789932" y="3151632"/>
                  </a:lnTo>
                  <a:lnTo>
                    <a:pt x="3848100" y="3151632"/>
                  </a:lnTo>
                  <a:lnTo>
                    <a:pt x="3848100" y="3688079"/>
                  </a:lnTo>
                  <a:close/>
                </a:path>
                <a:path w="8374380" h="4223385">
                  <a:moveTo>
                    <a:pt x="4789932" y="3688079"/>
                  </a:moveTo>
                  <a:lnTo>
                    <a:pt x="5733288" y="3688079"/>
                  </a:lnTo>
                  <a:lnTo>
                    <a:pt x="5733288" y="3151632"/>
                  </a:lnTo>
                  <a:lnTo>
                    <a:pt x="4789932" y="3151632"/>
                  </a:lnTo>
                  <a:lnTo>
                    <a:pt x="4789932" y="3688079"/>
                  </a:lnTo>
                  <a:close/>
                </a:path>
                <a:path w="8374380" h="4223385">
                  <a:moveTo>
                    <a:pt x="5733288" y="3688079"/>
                  </a:moveTo>
                  <a:lnTo>
                    <a:pt x="6675120" y="3688079"/>
                  </a:lnTo>
                  <a:lnTo>
                    <a:pt x="6675120" y="3151632"/>
                  </a:lnTo>
                  <a:lnTo>
                    <a:pt x="5733288" y="3151632"/>
                  </a:lnTo>
                  <a:lnTo>
                    <a:pt x="5733288" y="3688079"/>
                  </a:lnTo>
                  <a:close/>
                </a:path>
                <a:path w="8374380" h="4223385">
                  <a:moveTo>
                    <a:pt x="6675120" y="3688079"/>
                  </a:moveTo>
                  <a:lnTo>
                    <a:pt x="7475220" y="3688079"/>
                  </a:lnTo>
                  <a:lnTo>
                    <a:pt x="7475220" y="3151632"/>
                  </a:lnTo>
                  <a:lnTo>
                    <a:pt x="6675120" y="3151632"/>
                  </a:lnTo>
                  <a:lnTo>
                    <a:pt x="6675120" y="3688079"/>
                  </a:lnTo>
                  <a:close/>
                </a:path>
                <a:path w="8374380" h="4223385">
                  <a:moveTo>
                    <a:pt x="7475220" y="3688079"/>
                  </a:moveTo>
                  <a:lnTo>
                    <a:pt x="8374380" y="3688079"/>
                  </a:lnTo>
                  <a:lnTo>
                    <a:pt x="8374380" y="3151632"/>
                  </a:lnTo>
                  <a:lnTo>
                    <a:pt x="7475220" y="3151632"/>
                  </a:lnTo>
                  <a:lnTo>
                    <a:pt x="7475220" y="3688079"/>
                  </a:lnTo>
                  <a:close/>
                </a:path>
                <a:path w="8374380" h="4223385">
                  <a:moveTo>
                    <a:pt x="0" y="4223004"/>
                  </a:moveTo>
                  <a:lnTo>
                    <a:pt x="1021080" y="4223004"/>
                  </a:lnTo>
                  <a:lnTo>
                    <a:pt x="1021080" y="3688079"/>
                  </a:lnTo>
                  <a:lnTo>
                    <a:pt x="0" y="3688079"/>
                  </a:lnTo>
                  <a:lnTo>
                    <a:pt x="0" y="4223004"/>
                  </a:lnTo>
                  <a:close/>
                </a:path>
              </a:pathLst>
            </a:custGeom>
            <a:ln w="3175">
              <a:solidFill>
                <a:srgbClr val="9F9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53755" y="4239768"/>
              <a:ext cx="742315" cy="535305"/>
            </a:xfrm>
            <a:custGeom>
              <a:avLst/>
              <a:gdLst/>
              <a:ahLst/>
              <a:cxnLst/>
              <a:rect l="l" t="t" r="r" b="b"/>
              <a:pathLst>
                <a:path w="742315" h="535304">
                  <a:moveTo>
                    <a:pt x="742188" y="0"/>
                  </a:moveTo>
                  <a:lnTo>
                    <a:pt x="0" y="0"/>
                  </a:lnTo>
                  <a:lnTo>
                    <a:pt x="0" y="534923"/>
                  </a:lnTo>
                  <a:lnTo>
                    <a:pt x="742188" y="534923"/>
                  </a:lnTo>
                  <a:lnTo>
                    <a:pt x="74218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0049" y="4240530"/>
              <a:ext cx="8374380" cy="2022475"/>
            </a:xfrm>
            <a:custGeom>
              <a:avLst/>
              <a:gdLst/>
              <a:ahLst/>
              <a:cxnLst/>
              <a:rect l="l" t="t" r="r" b="b"/>
              <a:pathLst>
                <a:path w="8374380" h="2022475">
                  <a:moveTo>
                    <a:pt x="1021080" y="534924"/>
                  </a:moveTo>
                  <a:lnTo>
                    <a:pt x="2093976" y="534924"/>
                  </a:lnTo>
                  <a:lnTo>
                    <a:pt x="2093976" y="0"/>
                  </a:lnTo>
                  <a:lnTo>
                    <a:pt x="1021080" y="0"/>
                  </a:lnTo>
                  <a:lnTo>
                    <a:pt x="1021080" y="534924"/>
                  </a:lnTo>
                  <a:close/>
                </a:path>
                <a:path w="8374380" h="2022475">
                  <a:moveTo>
                    <a:pt x="2093976" y="534924"/>
                  </a:moveTo>
                  <a:lnTo>
                    <a:pt x="3035807" y="534924"/>
                  </a:lnTo>
                  <a:lnTo>
                    <a:pt x="3035807" y="0"/>
                  </a:lnTo>
                  <a:lnTo>
                    <a:pt x="2093976" y="0"/>
                  </a:lnTo>
                  <a:lnTo>
                    <a:pt x="2093976" y="534924"/>
                  </a:lnTo>
                  <a:close/>
                </a:path>
                <a:path w="8374380" h="2022475">
                  <a:moveTo>
                    <a:pt x="3035808" y="534924"/>
                  </a:moveTo>
                  <a:lnTo>
                    <a:pt x="3848100" y="534924"/>
                  </a:lnTo>
                  <a:lnTo>
                    <a:pt x="3848100" y="0"/>
                  </a:lnTo>
                  <a:lnTo>
                    <a:pt x="3035808" y="0"/>
                  </a:lnTo>
                  <a:lnTo>
                    <a:pt x="3035808" y="534924"/>
                  </a:lnTo>
                  <a:close/>
                </a:path>
                <a:path w="8374380" h="2022475">
                  <a:moveTo>
                    <a:pt x="3848100" y="534924"/>
                  </a:moveTo>
                  <a:lnTo>
                    <a:pt x="4789932" y="534924"/>
                  </a:lnTo>
                  <a:lnTo>
                    <a:pt x="4789932" y="0"/>
                  </a:lnTo>
                  <a:lnTo>
                    <a:pt x="3848100" y="0"/>
                  </a:lnTo>
                  <a:lnTo>
                    <a:pt x="3848100" y="534924"/>
                  </a:lnTo>
                  <a:close/>
                </a:path>
                <a:path w="8374380" h="2022475">
                  <a:moveTo>
                    <a:pt x="4789932" y="534924"/>
                  </a:moveTo>
                  <a:lnTo>
                    <a:pt x="5733288" y="534924"/>
                  </a:lnTo>
                  <a:lnTo>
                    <a:pt x="5733288" y="0"/>
                  </a:lnTo>
                  <a:lnTo>
                    <a:pt x="4789932" y="0"/>
                  </a:lnTo>
                  <a:lnTo>
                    <a:pt x="4789932" y="534924"/>
                  </a:lnTo>
                  <a:close/>
                </a:path>
                <a:path w="8374380" h="2022475">
                  <a:moveTo>
                    <a:pt x="5733288" y="534924"/>
                  </a:moveTo>
                  <a:lnTo>
                    <a:pt x="6675120" y="534924"/>
                  </a:lnTo>
                  <a:lnTo>
                    <a:pt x="6675120" y="0"/>
                  </a:lnTo>
                  <a:lnTo>
                    <a:pt x="5733288" y="0"/>
                  </a:lnTo>
                  <a:lnTo>
                    <a:pt x="5733288" y="534924"/>
                  </a:lnTo>
                  <a:close/>
                </a:path>
                <a:path w="8374380" h="2022475">
                  <a:moveTo>
                    <a:pt x="6675120" y="534924"/>
                  </a:moveTo>
                  <a:lnTo>
                    <a:pt x="7475220" y="534924"/>
                  </a:lnTo>
                  <a:lnTo>
                    <a:pt x="7475220" y="0"/>
                  </a:lnTo>
                  <a:lnTo>
                    <a:pt x="6675120" y="0"/>
                  </a:lnTo>
                  <a:lnTo>
                    <a:pt x="6675120" y="534924"/>
                  </a:lnTo>
                  <a:close/>
                </a:path>
                <a:path w="8374380" h="2022475">
                  <a:moveTo>
                    <a:pt x="7475220" y="534924"/>
                  </a:moveTo>
                  <a:lnTo>
                    <a:pt x="8374380" y="534924"/>
                  </a:lnTo>
                  <a:lnTo>
                    <a:pt x="8374380" y="0"/>
                  </a:lnTo>
                  <a:lnTo>
                    <a:pt x="7475220" y="0"/>
                  </a:lnTo>
                  <a:lnTo>
                    <a:pt x="7475220" y="534924"/>
                  </a:lnTo>
                  <a:close/>
                </a:path>
                <a:path w="8374380" h="2022475">
                  <a:moveTo>
                    <a:pt x="0" y="1069848"/>
                  </a:moveTo>
                  <a:lnTo>
                    <a:pt x="1021080" y="1069848"/>
                  </a:lnTo>
                  <a:lnTo>
                    <a:pt x="1021080" y="534924"/>
                  </a:lnTo>
                  <a:lnTo>
                    <a:pt x="0" y="534924"/>
                  </a:lnTo>
                  <a:lnTo>
                    <a:pt x="0" y="1069848"/>
                  </a:lnTo>
                  <a:close/>
                </a:path>
                <a:path w="8374380" h="2022475">
                  <a:moveTo>
                    <a:pt x="1021080" y="1069848"/>
                  </a:moveTo>
                  <a:lnTo>
                    <a:pt x="2093976" y="1069848"/>
                  </a:lnTo>
                  <a:lnTo>
                    <a:pt x="2093976" y="534924"/>
                  </a:lnTo>
                  <a:lnTo>
                    <a:pt x="1021080" y="534924"/>
                  </a:lnTo>
                  <a:lnTo>
                    <a:pt x="1021080" y="1069848"/>
                  </a:lnTo>
                  <a:close/>
                </a:path>
                <a:path w="8374380" h="2022475">
                  <a:moveTo>
                    <a:pt x="2093976" y="1069848"/>
                  </a:moveTo>
                  <a:lnTo>
                    <a:pt x="3035807" y="1069848"/>
                  </a:lnTo>
                  <a:lnTo>
                    <a:pt x="3035807" y="534924"/>
                  </a:lnTo>
                  <a:lnTo>
                    <a:pt x="2093976" y="534924"/>
                  </a:lnTo>
                  <a:lnTo>
                    <a:pt x="2093976" y="1069848"/>
                  </a:lnTo>
                  <a:close/>
                </a:path>
                <a:path w="8374380" h="2022475">
                  <a:moveTo>
                    <a:pt x="3035808" y="1069848"/>
                  </a:moveTo>
                  <a:lnTo>
                    <a:pt x="3848100" y="1069848"/>
                  </a:lnTo>
                  <a:lnTo>
                    <a:pt x="3848100" y="534924"/>
                  </a:lnTo>
                  <a:lnTo>
                    <a:pt x="3035808" y="534924"/>
                  </a:lnTo>
                  <a:lnTo>
                    <a:pt x="3035808" y="1069848"/>
                  </a:lnTo>
                  <a:close/>
                </a:path>
                <a:path w="8374380" h="2022475">
                  <a:moveTo>
                    <a:pt x="3848100" y="1069848"/>
                  </a:moveTo>
                  <a:lnTo>
                    <a:pt x="4789932" y="1069848"/>
                  </a:lnTo>
                  <a:lnTo>
                    <a:pt x="4789932" y="534924"/>
                  </a:lnTo>
                  <a:lnTo>
                    <a:pt x="3848100" y="534924"/>
                  </a:lnTo>
                  <a:lnTo>
                    <a:pt x="3848100" y="1069848"/>
                  </a:lnTo>
                  <a:close/>
                </a:path>
                <a:path w="8374380" h="2022475">
                  <a:moveTo>
                    <a:pt x="4789932" y="1069848"/>
                  </a:moveTo>
                  <a:lnTo>
                    <a:pt x="5733288" y="1069848"/>
                  </a:lnTo>
                  <a:lnTo>
                    <a:pt x="5733288" y="534924"/>
                  </a:lnTo>
                  <a:lnTo>
                    <a:pt x="4789932" y="534924"/>
                  </a:lnTo>
                  <a:lnTo>
                    <a:pt x="4789932" y="1069848"/>
                  </a:lnTo>
                  <a:close/>
                </a:path>
                <a:path w="8374380" h="2022475">
                  <a:moveTo>
                    <a:pt x="5733288" y="1069848"/>
                  </a:moveTo>
                  <a:lnTo>
                    <a:pt x="6675120" y="1069848"/>
                  </a:lnTo>
                  <a:lnTo>
                    <a:pt x="6675120" y="534924"/>
                  </a:lnTo>
                  <a:lnTo>
                    <a:pt x="5733288" y="534924"/>
                  </a:lnTo>
                  <a:lnTo>
                    <a:pt x="5733288" y="1069848"/>
                  </a:lnTo>
                  <a:close/>
                </a:path>
                <a:path w="8374380" h="2022475">
                  <a:moveTo>
                    <a:pt x="6675120" y="1069848"/>
                  </a:moveTo>
                  <a:lnTo>
                    <a:pt x="7475220" y="1069848"/>
                  </a:lnTo>
                  <a:lnTo>
                    <a:pt x="7475220" y="534924"/>
                  </a:lnTo>
                  <a:lnTo>
                    <a:pt x="6675120" y="534924"/>
                  </a:lnTo>
                  <a:lnTo>
                    <a:pt x="6675120" y="1069848"/>
                  </a:lnTo>
                  <a:close/>
                </a:path>
                <a:path w="8374380" h="2022475">
                  <a:moveTo>
                    <a:pt x="7475220" y="1069848"/>
                  </a:moveTo>
                  <a:lnTo>
                    <a:pt x="8374380" y="1069848"/>
                  </a:lnTo>
                  <a:lnTo>
                    <a:pt x="8374380" y="534924"/>
                  </a:lnTo>
                  <a:lnTo>
                    <a:pt x="7475220" y="534924"/>
                  </a:lnTo>
                  <a:lnTo>
                    <a:pt x="7475220" y="1069848"/>
                  </a:lnTo>
                  <a:close/>
                </a:path>
                <a:path w="8374380" h="2022475">
                  <a:moveTo>
                    <a:pt x="0" y="1487424"/>
                  </a:moveTo>
                  <a:lnTo>
                    <a:pt x="1021080" y="1487424"/>
                  </a:lnTo>
                  <a:lnTo>
                    <a:pt x="1021080" y="1069848"/>
                  </a:lnTo>
                  <a:lnTo>
                    <a:pt x="0" y="1069848"/>
                  </a:lnTo>
                  <a:lnTo>
                    <a:pt x="0" y="1487424"/>
                  </a:lnTo>
                  <a:close/>
                </a:path>
                <a:path w="8374380" h="2022475">
                  <a:moveTo>
                    <a:pt x="1021080" y="1487424"/>
                  </a:moveTo>
                  <a:lnTo>
                    <a:pt x="2093976" y="1487424"/>
                  </a:lnTo>
                  <a:lnTo>
                    <a:pt x="2093976" y="1069848"/>
                  </a:lnTo>
                  <a:lnTo>
                    <a:pt x="1021080" y="1069848"/>
                  </a:lnTo>
                  <a:lnTo>
                    <a:pt x="1021080" y="1487424"/>
                  </a:lnTo>
                  <a:close/>
                </a:path>
                <a:path w="8374380" h="2022475">
                  <a:moveTo>
                    <a:pt x="2093976" y="1487424"/>
                  </a:moveTo>
                  <a:lnTo>
                    <a:pt x="3035807" y="1487424"/>
                  </a:lnTo>
                  <a:lnTo>
                    <a:pt x="3035807" y="1069848"/>
                  </a:lnTo>
                  <a:lnTo>
                    <a:pt x="2093976" y="1069848"/>
                  </a:lnTo>
                  <a:lnTo>
                    <a:pt x="2093976" y="1487424"/>
                  </a:lnTo>
                  <a:close/>
                </a:path>
                <a:path w="8374380" h="2022475">
                  <a:moveTo>
                    <a:pt x="3035808" y="1487424"/>
                  </a:moveTo>
                  <a:lnTo>
                    <a:pt x="3848100" y="1487424"/>
                  </a:lnTo>
                  <a:lnTo>
                    <a:pt x="3848100" y="1069848"/>
                  </a:lnTo>
                  <a:lnTo>
                    <a:pt x="3035808" y="1069848"/>
                  </a:lnTo>
                  <a:lnTo>
                    <a:pt x="3035808" y="1487424"/>
                  </a:lnTo>
                  <a:close/>
                </a:path>
                <a:path w="8374380" h="2022475">
                  <a:moveTo>
                    <a:pt x="3848100" y="1487424"/>
                  </a:moveTo>
                  <a:lnTo>
                    <a:pt x="4789932" y="1487424"/>
                  </a:lnTo>
                  <a:lnTo>
                    <a:pt x="4789932" y="1069848"/>
                  </a:lnTo>
                  <a:lnTo>
                    <a:pt x="3848100" y="1069848"/>
                  </a:lnTo>
                  <a:lnTo>
                    <a:pt x="3848100" y="1487424"/>
                  </a:lnTo>
                  <a:close/>
                </a:path>
                <a:path w="8374380" h="2022475">
                  <a:moveTo>
                    <a:pt x="4789932" y="1487424"/>
                  </a:moveTo>
                  <a:lnTo>
                    <a:pt x="5733288" y="1487424"/>
                  </a:lnTo>
                  <a:lnTo>
                    <a:pt x="5733288" y="1069848"/>
                  </a:lnTo>
                  <a:lnTo>
                    <a:pt x="4789932" y="1069848"/>
                  </a:lnTo>
                  <a:lnTo>
                    <a:pt x="4789932" y="1487424"/>
                  </a:lnTo>
                  <a:close/>
                </a:path>
                <a:path w="8374380" h="2022475">
                  <a:moveTo>
                    <a:pt x="5733288" y="1487424"/>
                  </a:moveTo>
                  <a:lnTo>
                    <a:pt x="6675120" y="1487424"/>
                  </a:lnTo>
                  <a:lnTo>
                    <a:pt x="6675120" y="1069848"/>
                  </a:lnTo>
                  <a:lnTo>
                    <a:pt x="5733288" y="1069848"/>
                  </a:lnTo>
                  <a:lnTo>
                    <a:pt x="5733288" y="1487424"/>
                  </a:lnTo>
                  <a:close/>
                </a:path>
                <a:path w="8374380" h="2022475">
                  <a:moveTo>
                    <a:pt x="6675120" y="1487424"/>
                  </a:moveTo>
                  <a:lnTo>
                    <a:pt x="7475220" y="1487424"/>
                  </a:lnTo>
                  <a:lnTo>
                    <a:pt x="7475220" y="1069848"/>
                  </a:lnTo>
                  <a:lnTo>
                    <a:pt x="6675120" y="1069848"/>
                  </a:lnTo>
                  <a:lnTo>
                    <a:pt x="6675120" y="1487424"/>
                  </a:lnTo>
                  <a:close/>
                </a:path>
                <a:path w="8374380" h="2022475">
                  <a:moveTo>
                    <a:pt x="7475220" y="1487424"/>
                  </a:moveTo>
                  <a:lnTo>
                    <a:pt x="8374380" y="1487424"/>
                  </a:lnTo>
                  <a:lnTo>
                    <a:pt x="8374380" y="1069848"/>
                  </a:lnTo>
                  <a:lnTo>
                    <a:pt x="7475220" y="1069848"/>
                  </a:lnTo>
                  <a:lnTo>
                    <a:pt x="7475220" y="1487424"/>
                  </a:lnTo>
                  <a:close/>
                </a:path>
                <a:path w="8374380" h="2022475">
                  <a:moveTo>
                    <a:pt x="0" y="2022348"/>
                  </a:moveTo>
                  <a:lnTo>
                    <a:pt x="1021080" y="2022348"/>
                  </a:lnTo>
                  <a:lnTo>
                    <a:pt x="1021080" y="1487424"/>
                  </a:lnTo>
                  <a:lnTo>
                    <a:pt x="0" y="1487424"/>
                  </a:lnTo>
                  <a:lnTo>
                    <a:pt x="0" y="2022348"/>
                  </a:lnTo>
                  <a:close/>
                </a:path>
                <a:path w="8374380" h="2022475">
                  <a:moveTo>
                    <a:pt x="1021080" y="2022348"/>
                  </a:moveTo>
                  <a:lnTo>
                    <a:pt x="2093976" y="2022348"/>
                  </a:lnTo>
                  <a:lnTo>
                    <a:pt x="2093976" y="1487424"/>
                  </a:lnTo>
                  <a:lnTo>
                    <a:pt x="1021080" y="1487424"/>
                  </a:lnTo>
                  <a:lnTo>
                    <a:pt x="1021080" y="2022348"/>
                  </a:lnTo>
                  <a:close/>
                </a:path>
                <a:path w="8374380" h="2022475">
                  <a:moveTo>
                    <a:pt x="2093976" y="2022348"/>
                  </a:moveTo>
                  <a:lnTo>
                    <a:pt x="3035807" y="2022348"/>
                  </a:lnTo>
                  <a:lnTo>
                    <a:pt x="3035807" y="1487424"/>
                  </a:lnTo>
                  <a:lnTo>
                    <a:pt x="2093976" y="1487424"/>
                  </a:lnTo>
                  <a:lnTo>
                    <a:pt x="2093976" y="2022348"/>
                  </a:lnTo>
                  <a:close/>
                </a:path>
                <a:path w="8374380" h="2022475">
                  <a:moveTo>
                    <a:pt x="3035808" y="2022348"/>
                  </a:moveTo>
                  <a:lnTo>
                    <a:pt x="3848100" y="2022348"/>
                  </a:lnTo>
                  <a:lnTo>
                    <a:pt x="3848100" y="1487424"/>
                  </a:lnTo>
                  <a:lnTo>
                    <a:pt x="3035808" y="1487424"/>
                  </a:lnTo>
                  <a:lnTo>
                    <a:pt x="3035808" y="2022348"/>
                  </a:lnTo>
                  <a:close/>
                </a:path>
                <a:path w="8374380" h="2022475">
                  <a:moveTo>
                    <a:pt x="3848100" y="2022348"/>
                  </a:moveTo>
                  <a:lnTo>
                    <a:pt x="4789932" y="2022348"/>
                  </a:lnTo>
                  <a:lnTo>
                    <a:pt x="4789932" y="1487424"/>
                  </a:lnTo>
                  <a:lnTo>
                    <a:pt x="3848100" y="1487424"/>
                  </a:lnTo>
                  <a:lnTo>
                    <a:pt x="3848100" y="2022348"/>
                  </a:lnTo>
                  <a:close/>
                </a:path>
                <a:path w="8374380" h="2022475">
                  <a:moveTo>
                    <a:pt x="4789932" y="2022348"/>
                  </a:moveTo>
                  <a:lnTo>
                    <a:pt x="5733288" y="2022348"/>
                  </a:lnTo>
                  <a:lnTo>
                    <a:pt x="5733288" y="1487424"/>
                  </a:lnTo>
                  <a:lnTo>
                    <a:pt x="4789932" y="1487424"/>
                  </a:lnTo>
                  <a:lnTo>
                    <a:pt x="4789932" y="2022348"/>
                  </a:lnTo>
                  <a:close/>
                </a:path>
                <a:path w="8374380" h="2022475">
                  <a:moveTo>
                    <a:pt x="5733288" y="2022348"/>
                  </a:moveTo>
                  <a:lnTo>
                    <a:pt x="6675120" y="2022348"/>
                  </a:lnTo>
                  <a:lnTo>
                    <a:pt x="6675120" y="1487424"/>
                  </a:lnTo>
                  <a:lnTo>
                    <a:pt x="5733288" y="1487424"/>
                  </a:lnTo>
                  <a:lnTo>
                    <a:pt x="5733288" y="2022348"/>
                  </a:lnTo>
                  <a:close/>
                </a:path>
              </a:pathLst>
            </a:custGeom>
            <a:ln w="3175">
              <a:solidFill>
                <a:srgbClr val="9F9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287274" y="545591"/>
            <a:ext cx="8492490" cy="5721350"/>
            <a:chOff x="287274" y="545591"/>
            <a:chExt cx="8492490" cy="5721350"/>
          </a:xfrm>
        </p:grpSpPr>
        <p:sp>
          <p:nvSpPr>
            <p:cNvPr id="24" name="object 24"/>
            <p:cNvSpPr/>
            <p:nvPr/>
          </p:nvSpPr>
          <p:spPr>
            <a:xfrm>
              <a:off x="7075169" y="5727953"/>
              <a:ext cx="1699260" cy="535305"/>
            </a:xfrm>
            <a:custGeom>
              <a:avLst/>
              <a:gdLst/>
              <a:ahLst/>
              <a:cxnLst/>
              <a:rect l="l" t="t" r="r" b="b"/>
              <a:pathLst>
                <a:path w="1699259" h="535304">
                  <a:moveTo>
                    <a:pt x="0" y="534924"/>
                  </a:moveTo>
                  <a:lnTo>
                    <a:pt x="800100" y="534924"/>
                  </a:lnTo>
                  <a:lnTo>
                    <a:pt x="800100" y="0"/>
                  </a:lnTo>
                  <a:lnTo>
                    <a:pt x="0" y="0"/>
                  </a:lnTo>
                  <a:lnTo>
                    <a:pt x="0" y="534924"/>
                  </a:lnTo>
                  <a:close/>
                </a:path>
                <a:path w="1699259" h="535304">
                  <a:moveTo>
                    <a:pt x="800100" y="534924"/>
                  </a:moveTo>
                  <a:lnTo>
                    <a:pt x="1699259" y="534924"/>
                  </a:lnTo>
                  <a:lnTo>
                    <a:pt x="1699259" y="0"/>
                  </a:lnTo>
                  <a:lnTo>
                    <a:pt x="800100" y="0"/>
                  </a:lnTo>
                  <a:lnTo>
                    <a:pt x="800100" y="534924"/>
                  </a:lnTo>
                  <a:close/>
                </a:path>
              </a:pathLst>
            </a:custGeom>
            <a:ln w="3175">
              <a:solidFill>
                <a:srgbClr val="9F9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4716" y="548639"/>
              <a:ext cx="8382000" cy="5715000"/>
            </a:xfrm>
            <a:custGeom>
              <a:avLst/>
              <a:gdLst/>
              <a:ahLst/>
              <a:cxnLst/>
              <a:rect l="l" t="t" r="r" b="b"/>
              <a:pathLst>
                <a:path w="8382000" h="5715000">
                  <a:moveTo>
                    <a:pt x="0" y="5715000"/>
                  </a:moveTo>
                  <a:lnTo>
                    <a:pt x="8382000" y="5715000"/>
                  </a:lnTo>
                  <a:lnTo>
                    <a:pt x="8382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ln w="6096">
              <a:solidFill>
                <a:srgbClr val="9F9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1000" y="1700783"/>
              <a:ext cx="990600" cy="0"/>
            </a:xfrm>
            <a:custGeom>
              <a:avLst/>
              <a:gdLst/>
              <a:ahLst/>
              <a:cxnLst/>
              <a:rect l="l" t="t" r="r" b="b"/>
              <a:pathLst>
                <a:path w="990600">
                  <a:moveTo>
                    <a:pt x="9906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7274" y="2134361"/>
              <a:ext cx="76200" cy="2374900"/>
            </a:xfrm>
            <a:custGeom>
              <a:avLst/>
              <a:gdLst/>
              <a:ahLst/>
              <a:cxnLst/>
              <a:rect l="l" t="t" r="r" b="b"/>
              <a:pathLst>
                <a:path w="76200" h="2374900">
                  <a:moveTo>
                    <a:pt x="57150" y="57150"/>
                  </a:moveTo>
                  <a:lnTo>
                    <a:pt x="19050" y="57150"/>
                  </a:lnTo>
                  <a:lnTo>
                    <a:pt x="19050" y="2374900"/>
                  </a:lnTo>
                  <a:lnTo>
                    <a:pt x="57150" y="2374900"/>
                  </a:lnTo>
                  <a:lnTo>
                    <a:pt x="57150" y="57150"/>
                  </a:lnTo>
                  <a:close/>
                </a:path>
                <a:path w="76200" h="2374900">
                  <a:moveTo>
                    <a:pt x="38100" y="0"/>
                  </a:moveTo>
                  <a:lnTo>
                    <a:pt x="0" y="76200"/>
                  </a:lnTo>
                  <a:lnTo>
                    <a:pt x="19050" y="76200"/>
                  </a:lnTo>
                  <a:lnTo>
                    <a:pt x="19050" y="57150"/>
                  </a:lnTo>
                  <a:lnTo>
                    <a:pt x="66675" y="57150"/>
                  </a:lnTo>
                  <a:lnTo>
                    <a:pt x="38100" y="0"/>
                  </a:lnTo>
                  <a:close/>
                </a:path>
                <a:path w="76200" h="2374900">
                  <a:moveTo>
                    <a:pt x="66675" y="57150"/>
                  </a:moveTo>
                  <a:lnTo>
                    <a:pt x="57150" y="57150"/>
                  </a:lnTo>
                  <a:lnTo>
                    <a:pt x="57150" y="76200"/>
                  </a:lnTo>
                  <a:lnTo>
                    <a:pt x="76200" y="76200"/>
                  </a:lnTo>
                  <a:lnTo>
                    <a:pt x="66675" y="571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084070" y="82118"/>
            <a:ext cx="5065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35" dirty="0">
                <a:latin typeface="Times New Roman"/>
                <a:cs typeface="Times New Roman"/>
              </a:rPr>
              <a:t>Метод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весовых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коэффициентов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7211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2923" y="142748"/>
            <a:ext cx="45618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1F487C"/>
                </a:solidFill>
                <a:latin typeface="Arial"/>
                <a:cs typeface="Arial"/>
              </a:rPr>
              <a:t>Классификация</a:t>
            </a:r>
            <a:r>
              <a:rPr b="1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1F487C"/>
                </a:solidFill>
                <a:latin typeface="Arial"/>
                <a:cs typeface="Arial"/>
              </a:rPr>
              <a:t>проектов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76655" y="3657600"/>
            <a:ext cx="1508760" cy="347980"/>
            <a:chOff x="676655" y="3657600"/>
            <a:chExt cx="1508760" cy="347980"/>
          </a:xfrm>
        </p:grpSpPr>
        <p:sp>
          <p:nvSpPr>
            <p:cNvPr id="5" name="object 5"/>
            <p:cNvSpPr/>
            <p:nvPr/>
          </p:nvSpPr>
          <p:spPr>
            <a:xfrm>
              <a:off x="688085" y="3669029"/>
              <a:ext cx="1485900" cy="325120"/>
            </a:xfrm>
            <a:custGeom>
              <a:avLst/>
              <a:gdLst/>
              <a:ahLst/>
              <a:cxnLst/>
              <a:rect l="l" t="t" r="r" b="b"/>
              <a:pathLst>
                <a:path w="1485900" h="325120">
                  <a:moveTo>
                    <a:pt x="1433702" y="0"/>
                  </a:moveTo>
                  <a:lnTo>
                    <a:pt x="52158" y="0"/>
                  </a:lnTo>
                  <a:lnTo>
                    <a:pt x="31857" y="4101"/>
                  </a:lnTo>
                  <a:lnTo>
                    <a:pt x="15278" y="15287"/>
                  </a:lnTo>
                  <a:lnTo>
                    <a:pt x="4099" y="31878"/>
                  </a:lnTo>
                  <a:lnTo>
                    <a:pt x="0" y="52197"/>
                  </a:lnTo>
                  <a:lnTo>
                    <a:pt x="0" y="272415"/>
                  </a:lnTo>
                  <a:lnTo>
                    <a:pt x="4099" y="292733"/>
                  </a:lnTo>
                  <a:lnTo>
                    <a:pt x="15278" y="309324"/>
                  </a:lnTo>
                  <a:lnTo>
                    <a:pt x="31857" y="320510"/>
                  </a:lnTo>
                  <a:lnTo>
                    <a:pt x="52158" y="324612"/>
                  </a:lnTo>
                  <a:lnTo>
                    <a:pt x="1433702" y="324612"/>
                  </a:lnTo>
                  <a:lnTo>
                    <a:pt x="1454021" y="320510"/>
                  </a:lnTo>
                  <a:lnTo>
                    <a:pt x="1470612" y="309324"/>
                  </a:lnTo>
                  <a:lnTo>
                    <a:pt x="1481798" y="292733"/>
                  </a:lnTo>
                  <a:lnTo>
                    <a:pt x="1485900" y="272415"/>
                  </a:lnTo>
                  <a:lnTo>
                    <a:pt x="1485900" y="52197"/>
                  </a:lnTo>
                  <a:lnTo>
                    <a:pt x="1481798" y="31878"/>
                  </a:lnTo>
                  <a:lnTo>
                    <a:pt x="1470612" y="15287"/>
                  </a:lnTo>
                  <a:lnTo>
                    <a:pt x="1454021" y="4101"/>
                  </a:lnTo>
                  <a:lnTo>
                    <a:pt x="143370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8085" y="3669029"/>
              <a:ext cx="1485900" cy="325120"/>
            </a:xfrm>
            <a:custGeom>
              <a:avLst/>
              <a:gdLst/>
              <a:ahLst/>
              <a:cxnLst/>
              <a:rect l="l" t="t" r="r" b="b"/>
              <a:pathLst>
                <a:path w="1485900" h="325120">
                  <a:moveTo>
                    <a:pt x="0" y="52197"/>
                  </a:moveTo>
                  <a:lnTo>
                    <a:pt x="4099" y="31878"/>
                  </a:lnTo>
                  <a:lnTo>
                    <a:pt x="15278" y="15287"/>
                  </a:lnTo>
                  <a:lnTo>
                    <a:pt x="31857" y="4101"/>
                  </a:lnTo>
                  <a:lnTo>
                    <a:pt x="52158" y="0"/>
                  </a:lnTo>
                  <a:lnTo>
                    <a:pt x="1433702" y="0"/>
                  </a:lnTo>
                  <a:lnTo>
                    <a:pt x="1454021" y="4101"/>
                  </a:lnTo>
                  <a:lnTo>
                    <a:pt x="1470612" y="15287"/>
                  </a:lnTo>
                  <a:lnTo>
                    <a:pt x="1481798" y="31878"/>
                  </a:lnTo>
                  <a:lnTo>
                    <a:pt x="1485900" y="52197"/>
                  </a:lnTo>
                  <a:lnTo>
                    <a:pt x="1485900" y="272415"/>
                  </a:lnTo>
                  <a:lnTo>
                    <a:pt x="1481798" y="292733"/>
                  </a:lnTo>
                  <a:lnTo>
                    <a:pt x="1470612" y="309324"/>
                  </a:lnTo>
                  <a:lnTo>
                    <a:pt x="1454021" y="320510"/>
                  </a:lnTo>
                  <a:lnTo>
                    <a:pt x="1433702" y="324612"/>
                  </a:lnTo>
                  <a:lnTo>
                    <a:pt x="52158" y="324612"/>
                  </a:lnTo>
                  <a:lnTo>
                    <a:pt x="31857" y="320510"/>
                  </a:lnTo>
                  <a:lnTo>
                    <a:pt x="15278" y="309324"/>
                  </a:lnTo>
                  <a:lnTo>
                    <a:pt x="4099" y="292733"/>
                  </a:lnTo>
                  <a:lnTo>
                    <a:pt x="0" y="272415"/>
                  </a:lnTo>
                  <a:lnTo>
                    <a:pt x="0" y="52197"/>
                  </a:lnTo>
                  <a:close/>
                </a:path>
              </a:pathLst>
            </a:custGeom>
            <a:ln w="228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92225" y="3747261"/>
            <a:ext cx="875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С</a:t>
            </a:r>
            <a:r>
              <a:rPr sz="900" b="1" spc="-10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ЦИ</a:t>
            </a:r>
            <a:r>
              <a:rPr sz="900" b="1" spc="-15" dirty="0">
                <a:latin typeface="Arial"/>
                <a:cs typeface="Arial"/>
              </a:rPr>
              <a:t>А</a:t>
            </a:r>
            <a:r>
              <a:rPr sz="900" b="1" dirty="0">
                <a:latin typeface="Arial"/>
                <a:cs typeface="Arial"/>
              </a:rPr>
              <a:t>ЛЬН</a:t>
            </a:r>
            <a:r>
              <a:rPr sz="900" b="1" spc="-10" dirty="0">
                <a:latin typeface="Arial"/>
                <a:cs typeface="Arial"/>
              </a:rPr>
              <a:t>Ы</a:t>
            </a:r>
            <a:r>
              <a:rPr sz="900" b="1" dirty="0">
                <a:latin typeface="Arial"/>
                <a:cs typeface="Arial"/>
              </a:rPr>
              <a:t>Е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05811" y="3657600"/>
            <a:ext cx="1508760" cy="347980"/>
            <a:chOff x="2305811" y="3657600"/>
            <a:chExt cx="1508760" cy="347980"/>
          </a:xfrm>
        </p:grpSpPr>
        <p:sp>
          <p:nvSpPr>
            <p:cNvPr id="9" name="object 9"/>
            <p:cNvSpPr/>
            <p:nvPr/>
          </p:nvSpPr>
          <p:spPr>
            <a:xfrm>
              <a:off x="2317241" y="3669029"/>
              <a:ext cx="1485900" cy="325120"/>
            </a:xfrm>
            <a:custGeom>
              <a:avLst/>
              <a:gdLst/>
              <a:ahLst/>
              <a:cxnLst/>
              <a:rect l="l" t="t" r="r" b="b"/>
              <a:pathLst>
                <a:path w="1485900" h="325120">
                  <a:moveTo>
                    <a:pt x="1433703" y="0"/>
                  </a:moveTo>
                  <a:lnTo>
                    <a:pt x="52196" y="0"/>
                  </a:lnTo>
                  <a:lnTo>
                    <a:pt x="31878" y="4101"/>
                  </a:lnTo>
                  <a:lnTo>
                    <a:pt x="15287" y="15287"/>
                  </a:lnTo>
                  <a:lnTo>
                    <a:pt x="4101" y="31878"/>
                  </a:lnTo>
                  <a:lnTo>
                    <a:pt x="0" y="52197"/>
                  </a:lnTo>
                  <a:lnTo>
                    <a:pt x="0" y="272415"/>
                  </a:lnTo>
                  <a:lnTo>
                    <a:pt x="4101" y="292733"/>
                  </a:lnTo>
                  <a:lnTo>
                    <a:pt x="15287" y="309324"/>
                  </a:lnTo>
                  <a:lnTo>
                    <a:pt x="31878" y="320510"/>
                  </a:lnTo>
                  <a:lnTo>
                    <a:pt x="52196" y="324612"/>
                  </a:lnTo>
                  <a:lnTo>
                    <a:pt x="1433703" y="324612"/>
                  </a:lnTo>
                  <a:lnTo>
                    <a:pt x="1454021" y="320510"/>
                  </a:lnTo>
                  <a:lnTo>
                    <a:pt x="1470612" y="309324"/>
                  </a:lnTo>
                  <a:lnTo>
                    <a:pt x="1481798" y="292733"/>
                  </a:lnTo>
                  <a:lnTo>
                    <a:pt x="1485899" y="272415"/>
                  </a:lnTo>
                  <a:lnTo>
                    <a:pt x="1485899" y="52197"/>
                  </a:lnTo>
                  <a:lnTo>
                    <a:pt x="1481798" y="31878"/>
                  </a:lnTo>
                  <a:lnTo>
                    <a:pt x="1470612" y="15287"/>
                  </a:lnTo>
                  <a:lnTo>
                    <a:pt x="1454021" y="4101"/>
                  </a:lnTo>
                  <a:lnTo>
                    <a:pt x="1433703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17241" y="3669029"/>
              <a:ext cx="1485900" cy="325120"/>
            </a:xfrm>
            <a:custGeom>
              <a:avLst/>
              <a:gdLst/>
              <a:ahLst/>
              <a:cxnLst/>
              <a:rect l="l" t="t" r="r" b="b"/>
              <a:pathLst>
                <a:path w="1485900" h="325120">
                  <a:moveTo>
                    <a:pt x="0" y="52197"/>
                  </a:moveTo>
                  <a:lnTo>
                    <a:pt x="4101" y="31878"/>
                  </a:lnTo>
                  <a:lnTo>
                    <a:pt x="15287" y="15287"/>
                  </a:lnTo>
                  <a:lnTo>
                    <a:pt x="31878" y="4101"/>
                  </a:lnTo>
                  <a:lnTo>
                    <a:pt x="52196" y="0"/>
                  </a:lnTo>
                  <a:lnTo>
                    <a:pt x="1433703" y="0"/>
                  </a:lnTo>
                  <a:lnTo>
                    <a:pt x="1454021" y="4101"/>
                  </a:lnTo>
                  <a:lnTo>
                    <a:pt x="1470612" y="15287"/>
                  </a:lnTo>
                  <a:lnTo>
                    <a:pt x="1481798" y="31878"/>
                  </a:lnTo>
                  <a:lnTo>
                    <a:pt x="1485899" y="52197"/>
                  </a:lnTo>
                  <a:lnTo>
                    <a:pt x="1485899" y="272415"/>
                  </a:lnTo>
                  <a:lnTo>
                    <a:pt x="1481798" y="292733"/>
                  </a:lnTo>
                  <a:lnTo>
                    <a:pt x="1470612" y="309324"/>
                  </a:lnTo>
                  <a:lnTo>
                    <a:pt x="1454021" y="320510"/>
                  </a:lnTo>
                  <a:lnTo>
                    <a:pt x="1433703" y="324612"/>
                  </a:lnTo>
                  <a:lnTo>
                    <a:pt x="52196" y="324612"/>
                  </a:lnTo>
                  <a:lnTo>
                    <a:pt x="31878" y="320510"/>
                  </a:lnTo>
                  <a:lnTo>
                    <a:pt x="15287" y="309324"/>
                  </a:lnTo>
                  <a:lnTo>
                    <a:pt x="4101" y="292733"/>
                  </a:lnTo>
                  <a:lnTo>
                    <a:pt x="0" y="272415"/>
                  </a:lnTo>
                  <a:lnTo>
                    <a:pt x="0" y="52197"/>
                  </a:lnTo>
                  <a:close/>
                </a:path>
              </a:pathLst>
            </a:custGeom>
            <a:ln w="228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560447" y="3747261"/>
            <a:ext cx="9956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К</a:t>
            </a:r>
            <a:r>
              <a:rPr sz="900" b="1" spc="-5" dirty="0">
                <a:latin typeface="Arial"/>
                <a:cs typeface="Arial"/>
              </a:rPr>
              <a:t>О</a:t>
            </a:r>
            <a:r>
              <a:rPr sz="900" b="1" spc="5" dirty="0">
                <a:latin typeface="Arial"/>
                <a:cs typeface="Arial"/>
              </a:rPr>
              <a:t>ММ</a:t>
            </a:r>
            <a:r>
              <a:rPr sz="900" b="1" dirty="0">
                <a:latin typeface="Arial"/>
                <a:cs typeface="Arial"/>
              </a:rPr>
              <a:t>ЕРЧЕСКИЕ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562600" y="3657600"/>
            <a:ext cx="1508760" cy="347980"/>
            <a:chOff x="5562600" y="3657600"/>
            <a:chExt cx="1508760" cy="347980"/>
          </a:xfrm>
        </p:grpSpPr>
        <p:sp>
          <p:nvSpPr>
            <p:cNvPr id="13" name="object 13"/>
            <p:cNvSpPr/>
            <p:nvPr/>
          </p:nvSpPr>
          <p:spPr>
            <a:xfrm>
              <a:off x="5574029" y="3669029"/>
              <a:ext cx="1485900" cy="325120"/>
            </a:xfrm>
            <a:custGeom>
              <a:avLst/>
              <a:gdLst/>
              <a:ahLst/>
              <a:cxnLst/>
              <a:rect l="l" t="t" r="r" b="b"/>
              <a:pathLst>
                <a:path w="1485900" h="325120">
                  <a:moveTo>
                    <a:pt x="1433702" y="0"/>
                  </a:moveTo>
                  <a:lnTo>
                    <a:pt x="52197" y="0"/>
                  </a:lnTo>
                  <a:lnTo>
                    <a:pt x="31878" y="4101"/>
                  </a:lnTo>
                  <a:lnTo>
                    <a:pt x="15287" y="15287"/>
                  </a:lnTo>
                  <a:lnTo>
                    <a:pt x="4101" y="31878"/>
                  </a:lnTo>
                  <a:lnTo>
                    <a:pt x="0" y="52197"/>
                  </a:lnTo>
                  <a:lnTo>
                    <a:pt x="0" y="272415"/>
                  </a:lnTo>
                  <a:lnTo>
                    <a:pt x="4101" y="292733"/>
                  </a:lnTo>
                  <a:lnTo>
                    <a:pt x="15287" y="309324"/>
                  </a:lnTo>
                  <a:lnTo>
                    <a:pt x="31878" y="320510"/>
                  </a:lnTo>
                  <a:lnTo>
                    <a:pt x="52197" y="324612"/>
                  </a:lnTo>
                  <a:lnTo>
                    <a:pt x="1433702" y="324612"/>
                  </a:lnTo>
                  <a:lnTo>
                    <a:pt x="1454021" y="320510"/>
                  </a:lnTo>
                  <a:lnTo>
                    <a:pt x="1470612" y="309324"/>
                  </a:lnTo>
                  <a:lnTo>
                    <a:pt x="1481798" y="292733"/>
                  </a:lnTo>
                  <a:lnTo>
                    <a:pt x="1485900" y="272415"/>
                  </a:lnTo>
                  <a:lnTo>
                    <a:pt x="1485900" y="52197"/>
                  </a:lnTo>
                  <a:lnTo>
                    <a:pt x="1481798" y="31878"/>
                  </a:lnTo>
                  <a:lnTo>
                    <a:pt x="1470612" y="15287"/>
                  </a:lnTo>
                  <a:lnTo>
                    <a:pt x="1454021" y="4101"/>
                  </a:lnTo>
                  <a:lnTo>
                    <a:pt x="143370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74029" y="3669029"/>
              <a:ext cx="1485900" cy="325120"/>
            </a:xfrm>
            <a:custGeom>
              <a:avLst/>
              <a:gdLst/>
              <a:ahLst/>
              <a:cxnLst/>
              <a:rect l="l" t="t" r="r" b="b"/>
              <a:pathLst>
                <a:path w="1485900" h="325120">
                  <a:moveTo>
                    <a:pt x="0" y="52197"/>
                  </a:moveTo>
                  <a:lnTo>
                    <a:pt x="4101" y="31878"/>
                  </a:lnTo>
                  <a:lnTo>
                    <a:pt x="15287" y="15287"/>
                  </a:lnTo>
                  <a:lnTo>
                    <a:pt x="31878" y="4101"/>
                  </a:lnTo>
                  <a:lnTo>
                    <a:pt x="52197" y="0"/>
                  </a:lnTo>
                  <a:lnTo>
                    <a:pt x="1433702" y="0"/>
                  </a:lnTo>
                  <a:lnTo>
                    <a:pt x="1454021" y="4101"/>
                  </a:lnTo>
                  <a:lnTo>
                    <a:pt x="1470612" y="15287"/>
                  </a:lnTo>
                  <a:lnTo>
                    <a:pt x="1481798" y="31878"/>
                  </a:lnTo>
                  <a:lnTo>
                    <a:pt x="1485900" y="52197"/>
                  </a:lnTo>
                  <a:lnTo>
                    <a:pt x="1485900" y="272415"/>
                  </a:lnTo>
                  <a:lnTo>
                    <a:pt x="1481798" y="292733"/>
                  </a:lnTo>
                  <a:lnTo>
                    <a:pt x="1470612" y="309324"/>
                  </a:lnTo>
                  <a:lnTo>
                    <a:pt x="1454021" y="320510"/>
                  </a:lnTo>
                  <a:lnTo>
                    <a:pt x="1433702" y="324612"/>
                  </a:lnTo>
                  <a:lnTo>
                    <a:pt x="52197" y="324612"/>
                  </a:lnTo>
                  <a:lnTo>
                    <a:pt x="31878" y="320510"/>
                  </a:lnTo>
                  <a:lnTo>
                    <a:pt x="15287" y="309324"/>
                  </a:lnTo>
                  <a:lnTo>
                    <a:pt x="4101" y="292733"/>
                  </a:lnTo>
                  <a:lnTo>
                    <a:pt x="0" y="272415"/>
                  </a:lnTo>
                  <a:lnTo>
                    <a:pt x="0" y="52197"/>
                  </a:lnTo>
                  <a:close/>
                </a:path>
              </a:pathLst>
            </a:custGeom>
            <a:ln w="228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876290" y="3747261"/>
            <a:ext cx="8801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ТЕХНИЧЕСКИЕ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191756" y="3657600"/>
            <a:ext cx="1508760" cy="347980"/>
            <a:chOff x="7191756" y="3657600"/>
            <a:chExt cx="1508760" cy="347980"/>
          </a:xfrm>
        </p:grpSpPr>
        <p:sp>
          <p:nvSpPr>
            <p:cNvPr id="17" name="object 17"/>
            <p:cNvSpPr/>
            <p:nvPr/>
          </p:nvSpPr>
          <p:spPr>
            <a:xfrm>
              <a:off x="7203186" y="3669029"/>
              <a:ext cx="1485900" cy="325120"/>
            </a:xfrm>
            <a:custGeom>
              <a:avLst/>
              <a:gdLst/>
              <a:ahLst/>
              <a:cxnLst/>
              <a:rect l="l" t="t" r="r" b="b"/>
              <a:pathLst>
                <a:path w="1485900" h="325120">
                  <a:moveTo>
                    <a:pt x="1433703" y="0"/>
                  </a:moveTo>
                  <a:lnTo>
                    <a:pt x="52197" y="0"/>
                  </a:lnTo>
                  <a:lnTo>
                    <a:pt x="31878" y="4101"/>
                  </a:lnTo>
                  <a:lnTo>
                    <a:pt x="15287" y="15287"/>
                  </a:lnTo>
                  <a:lnTo>
                    <a:pt x="4101" y="31878"/>
                  </a:lnTo>
                  <a:lnTo>
                    <a:pt x="0" y="52197"/>
                  </a:lnTo>
                  <a:lnTo>
                    <a:pt x="0" y="272415"/>
                  </a:lnTo>
                  <a:lnTo>
                    <a:pt x="4101" y="292733"/>
                  </a:lnTo>
                  <a:lnTo>
                    <a:pt x="15287" y="309324"/>
                  </a:lnTo>
                  <a:lnTo>
                    <a:pt x="31878" y="320510"/>
                  </a:lnTo>
                  <a:lnTo>
                    <a:pt x="52197" y="324612"/>
                  </a:lnTo>
                  <a:lnTo>
                    <a:pt x="1433703" y="324612"/>
                  </a:lnTo>
                  <a:lnTo>
                    <a:pt x="1454021" y="320510"/>
                  </a:lnTo>
                  <a:lnTo>
                    <a:pt x="1470612" y="309324"/>
                  </a:lnTo>
                  <a:lnTo>
                    <a:pt x="1481798" y="292733"/>
                  </a:lnTo>
                  <a:lnTo>
                    <a:pt x="1485900" y="272415"/>
                  </a:lnTo>
                  <a:lnTo>
                    <a:pt x="1485900" y="52197"/>
                  </a:lnTo>
                  <a:lnTo>
                    <a:pt x="1481798" y="31878"/>
                  </a:lnTo>
                  <a:lnTo>
                    <a:pt x="1470612" y="15287"/>
                  </a:lnTo>
                  <a:lnTo>
                    <a:pt x="1454021" y="4101"/>
                  </a:lnTo>
                  <a:lnTo>
                    <a:pt x="1433703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03186" y="3669029"/>
              <a:ext cx="1485900" cy="325120"/>
            </a:xfrm>
            <a:custGeom>
              <a:avLst/>
              <a:gdLst/>
              <a:ahLst/>
              <a:cxnLst/>
              <a:rect l="l" t="t" r="r" b="b"/>
              <a:pathLst>
                <a:path w="1485900" h="325120">
                  <a:moveTo>
                    <a:pt x="0" y="52197"/>
                  </a:moveTo>
                  <a:lnTo>
                    <a:pt x="4101" y="31878"/>
                  </a:lnTo>
                  <a:lnTo>
                    <a:pt x="15287" y="15287"/>
                  </a:lnTo>
                  <a:lnTo>
                    <a:pt x="31878" y="4101"/>
                  </a:lnTo>
                  <a:lnTo>
                    <a:pt x="52197" y="0"/>
                  </a:lnTo>
                  <a:lnTo>
                    <a:pt x="1433703" y="0"/>
                  </a:lnTo>
                  <a:lnTo>
                    <a:pt x="1454021" y="4101"/>
                  </a:lnTo>
                  <a:lnTo>
                    <a:pt x="1470612" y="15287"/>
                  </a:lnTo>
                  <a:lnTo>
                    <a:pt x="1481798" y="31878"/>
                  </a:lnTo>
                  <a:lnTo>
                    <a:pt x="1485900" y="52197"/>
                  </a:lnTo>
                  <a:lnTo>
                    <a:pt x="1485900" y="272415"/>
                  </a:lnTo>
                  <a:lnTo>
                    <a:pt x="1481798" y="292733"/>
                  </a:lnTo>
                  <a:lnTo>
                    <a:pt x="1470612" y="309324"/>
                  </a:lnTo>
                  <a:lnTo>
                    <a:pt x="1454021" y="320510"/>
                  </a:lnTo>
                  <a:lnTo>
                    <a:pt x="1433703" y="324612"/>
                  </a:lnTo>
                  <a:lnTo>
                    <a:pt x="52197" y="324612"/>
                  </a:lnTo>
                  <a:lnTo>
                    <a:pt x="31878" y="320510"/>
                  </a:lnTo>
                  <a:lnTo>
                    <a:pt x="15287" y="309324"/>
                  </a:lnTo>
                  <a:lnTo>
                    <a:pt x="4101" y="292733"/>
                  </a:lnTo>
                  <a:lnTo>
                    <a:pt x="0" y="272415"/>
                  </a:lnTo>
                  <a:lnTo>
                    <a:pt x="0" y="52197"/>
                  </a:lnTo>
                  <a:close/>
                </a:path>
              </a:pathLst>
            </a:custGeom>
            <a:ln w="228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538973" y="3747261"/>
            <a:ext cx="8134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И</a:t>
            </a:r>
            <a:r>
              <a:rPr sz="900" b="1" spc="5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И</a:t>
            </a:r>
            <a:r>
              <a:rPr sz="900" b="1" spc="-5" dirty="0">
                <a:latin typeface="Arial"/>
                <a:cs typeface="Arial"/>
              </a:rPr>
              <a:t>Д</a:t>
            </a:r>
            <a:r>
              <a:rPr sz="900" b="1" spc="-25" dirty="0">
                <a:latin typeface="Arial"/>
                <a:cs typeface="Arial"/>
              </a:rPr>
              <a:t>Ж</a:t>
            </a:r>
            <a:r>
              <a:rPr sz="900" b="1" dirty="0">
                <a:latin typeface="Arial"/>
                <a:cs typeface="Arial"/>
              </a:rPr>
              <a:t>ЕВ</a:t>
            </a:r>
            <a:r>
              <a:rPr sz="900" b="1" spc="-10" dirty="0">
                <a:latin typeface="Arial"/>
                <a:cs typeface="Arial"/>
              </a:rPr>
              <a:t>Ы</a:t>
            </a:r>
            <a:r>
              <a:rPr sz="900" b="1" dirty="0">
                <a:latin typeface="Arial"/>
                <a:cs typeface="Arial"/>
              </a:rPr>
              <a:t>Е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933444" y="3657600"/>
            <a:ext cx="1508760" cy="347980"/>
            <a:chOff x="3933444" y="3657600"/>
            <a:chExt cx="1508760" cy="347980"/>
          </a:xfrm>
        </p:grpSpPr>
        <p:sp>
          <p:nvSpPr>
            <p:cNvPr id="21" name="object 21"/>
            <p:cNvSpPr/>
            <p:nvPr/>
          </p:nvSpPr>
          <p:spPr>
            <a:xfrm>
              <a:off x="3944874" y="3669029"/>
              <a:ext cx="1485900" cy="325120"/>
            </a:xfrm>
            <a:custGeom>
              <a:avLst/>
              <a:gdLst/>
              <a:ahLst/>
              <a:cxnLst/>
              <a:rect l="l" t="t" r="r" b="b"/>
              <a:pathLst>
                <a:path w="1485900" h="325120">
                  <a:moveTo>
                    <a:pt x="1433702" y="0"/>
                  </a:moveTo>
                  <a:lnTo>
                    <a:pt x="52197" y="0"/>
                  </a:lnTo>
                  <a:lnTo>
                    <a:pt x="31878" y="4101"/>
                  </a:lnTo>
                  <a:lnTo>
                    <a:pt x="15287" y="15287"/>
                  </a:lnTo>
                  <a:lnTo>
                    <a:pt x="4101" y="31878"/>
                  </a:lnTo>
                  <a:lnTo>
                    <a:pt x="0" y="52197"/>
                  </a:lnTo>
                  <a:lnTo>
                    <a:pt x="0" y="272415"/>
                  </a:lnTo>
                  <a:lnTo>
                    <a:pt x="4101" y="292733"/>
                  </a:lnTo>
                  <a:lnTo>
                    <a:pt x="15287" y="309324"/>
                  </a:lnTo>
                  <a:lnTo>
                    <a:pt x="31878" y="320510"/>
                  </a:lnTo>
                  <a:lnTo>
                    <a:pt x="52197" y="324612"/>
                  </a:lnTo>
                  <a:lnTo>
                    <a:pt x="1433702" y="324612"/>
                  </a:lnTo>
                  <a:lnTo>
                    <a:pt x="1454021" y="320510"/>
                  </a:lnTo>
                  <a:lnTo>
                    <a:pt x="1470612" y="309324"/>
                  </a:lnTo>
                  <a:lnTo>
                    <a:pt x="1481798" y="292733"/>
                  </a:lnTo>
                  <a:lnTo>
                    <a:pt x="1485900" y="272415"/>
                  </a:lnTo>
                  <a:lnTo>
                    <a:pt x="1485900" y="52197"/>
                  </a:lnTo>
                  <a:lnTo>
                    <a:pt x="1481798" y="31878"/>
                  </a:lnTo>
                  <a:lnTo>
                    <a:pt x="1470612" y="15287"/>
                  </a:lnTo>
                  <a:lnTo>
                    <a:pt x="1454021" y="4101"/>
                  </a:lnTo>
                  <a:lnTo>
                    <a:pt x="143370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44874" y="3669029"/>
              <a:ext cx="1485900" cy="325120"/>
            </a:xfrm>
            <a:custGeom>
              <a:avLst/>
              <a:gdLst/>
              <a:ahLst/>
              <a:cxnLst/>
              <a:rect l="l" t="t" r="r" b="b"/>
              <a:pathLst>
                <a:path w="1485900" h="325120">
                  <a:moveTo>
                    <a:pt x="0" y="52197"/>
                  </a:moveTo>
                  <a:lnTo>
                    <a:pt x="4101" y="31878"/>
                  </a:lnTo>
                  <a:lnTo>
                    <a:pt x="15287" y="15287"/>
                  </a:lnTo>
                  <a:lnTo>
                    <a:pt x="31878" y="4101"/>
                  </a:lnTo>
                  <a:lnTo>
                    <a:pt x="52197" y="0"/>
                  </a:lnTo>
                  <a:lnTo>
                    <a:pt x="1433702" y="0"/>
                  </a:lnTo>
                  <a:lnTo>
                    <a:pt x="1454021" y="4101"/>
                  </a:lnTo>
                  <a:lnTo>
                    <a:pt x="1470612" y="15287"/>
                  </a:lnTo>
                  <a:lnTo>
                    <a:pt x="1481798" y="31878"/>
                  </a:lnTo>
                  <a:lnTo>
                    <a:pt x="1485900" y="52197"/>
                  </a:lnTo>
                  <a:lnTo>
                    <a:pt x="1485900" y="272415"/>
                  </a:lnTo>
                  <a:lnTo>
                    <a:pt x="1481798" y="292733"/>
                  </a:lnTo>
                  <a:lnTo>
                    <a:pt x="1470612" y="309324"/>
                  </a:lnTo>
                  <a:lnTo>
                    <a:pt x="1454021" y="320510"/>
                  </a:lnTo>
                  <a:lnTo>
                    <a:pt x="1433702" y="324612"/>
                  </a:lnTo>
                  <a:lnTo>
                    <a:pt x="52197" y="324612"/>
                  </a:lnTo>
                  <a:lnTo>
                    <a:pt x="31878" y="320510"/>
                  </a:lnTo>
                  <a:lnTo>
                    <a:pt x="15287" y="309324"/>
                  </a:lnTo>
                  <a:lnTo>
                    <a:pt x="4101" y="292733"/>
                  </a:lnTo>
                  <a:lnTo>
                    <a:pt x="0" y="272415"/>
                  </a:lnTo>
                  <a:lnTo>
                    <a:pt x="0" y="52197"/>
                  </a:lnTo>
                  <a:close/>
                </a:path>
              </a:pathLst>
            </a:custGeom>
            <a:ln w="228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056634" y="3747261"/>
            <a:ext cx="12598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РГ</a:t>
            </a:r>
            <a:r>
              <a:rPr sz="900" b="1" spc="-15" dirty="0">
                <a:latin typeface="Arial"/>
                <a:cs typeface="Arial"/>
              </a:rPr>
              <a:t>А</a:t>
            </a:r>
            <a:r>
              <a:rPr sz="900" b="1" spc="-5" dirty="0">
                <a:latin typeface="Arial"/>
                <a:cs typeface="Arial"/>
              </a:rPr>
              <a:t>НИЗ</a:t>
            </a:r>
            <a:r>
              <a:rPr sz="900" b="1" spc="-15" dirty="0">
                <a:latin typeface="Arial"/>
                <a:cs typeface="Arial"/>
              </a:rPr>
              <a:t>А</a:t>
            </a:r>
            <a:r>
              <a:rPr sz="900" b="1" dirty="0">
                <a:latin typeface="Arial"/>
                <a:cs typeface="Arial"/>
              </a:rPr>
              <a:t>ЦИ</a:t>
            </a:r>
            <a:r>
              <a:rPr sz="900" b="1" spc="-5" dirty="0">
                <a:latin typeface="Arial"/>
                <a:cs typeface="Arial"/>
              </a:rPr>
              <a:t>ОНН</a:t>
            </a:r>
            <a:r>
              <a:rPr sz="900" b="1" spc="-10" dirty="0">
                <a:latin typeface="Arial"/>
                <a:cs typeface="Arial"/>
              </a:rPr>
              <a:t>Ы</a:t>
            </a:r>
            <a:r>
              <a:rPr sz="900" b="1" dirty="0">
                <a:latin typeface="Arial"/>
                <a:cs typeface="Arial"/>
              </a:rPr>
              <a:t>Е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692652" y="826008"/>
            <a:ext cx="1990725" cy="599440"/>
            <a:chOff x="3692652" y="826008"/>
            <a:chExt cx="1990725" cy="599440"/>
          </a:xfrm>
        </p:grpSpPr>
        <p:sp>
          <p:nvSpPr>
            <p:cNvPr id="25" name="object 25"/>
            <p:cNvSpPr/>
            <p:nvPr/>
          </p:nvSpPr>
          <p:spPr>
            <a:xfrm>
              <a:off x="3704082" y="837438"/>
              <a:ext cx="1967864" cy="576580"/>
            </a:xfrm>
            <a:custGeom>
              <a:avLst/>
              <a:gdLst/>
              <a:ahLst/>
              <a:cxnLst/>
              <a:rect l="l" t="t" r="r" b="b"/>
              <a:pathLst>
                <a:path w="1967864" h="576580">
                  <a:moveTo>
                    <a:pt x="1896998" y="0"/>
                  </a:moveTo>
                  <a:lnTo>
                    <a:pt x="70484" y="0"/>
                  </a:lnTo>
                  <a:lnTo>
                    <a:pt x="43076" y="5548"/>
                  </a:lnTo>
                  <a:lnTo>
                    <a:pt x="20669" y="20669"/>
                  </a:lnTo>
                  <a:lnTo>
                    <a:pt x="5548" y="43076"/>
                  </a:lnTo>
                  <a:lnTo>
                    <a:pt x="0" y="70485"/>
                  </a:lnTo>
                  <a:lnTo>
                    <a:pt x="0" y="505587"/>
                  </a:lnTo>
                  <a:lnTo>
                    <a:pt x="5548" y="532995"/>
                  </a:lnTo>
                  <a:lnTo>
                    <a:pt x="20669" y="555402"/>
                  </a:lnTo>
                  <a:lnTo>
                    <a:pt x="43076" y="570523"/>
                  </a:lnTo>
                  <a:lnTo>
                    <a:pt x="70484" y="576072"/>
                  </a:lnTo>
                  <a:lnTo>
                    <a:pt x="1896998" y="576072"/>
                  </a:lnTo>
                  <a:lnTo>
                    <a:pt x="1924407" y="570523"/>
                  </a:lnTo>
                  <a:lnTo>
                    <a:pt x="1946814" y="555402"/>
                  </a:lnTo>
                  <a:lnTo>
                    <a:pt x="1961935" y="532995"/>
                  </a:lnTo>
                  <a:lnTo>
                    <a:pt x="1967483" y="505587"/>
                  </a:lnTo>
                  <a:lnTo>
                    <a:pt x="1967483" y="70485"/>
                  </a:lnTo>
                  <a:lnTo>
                    <a:pt x="1961935" y="43076"/>
                  </a:lnTo>
                  <a:lnTo>
                    <a:pt x="1946814" y="20669"/>
                  </a:lnTo>
                  <a:lnTo>
                    <a:pt x="1924407" y="5548"/>
                  </a:lnTo>
                  <a:lnTo>
                    <a:pt x="1896998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704082" y="837438"/>
              <a:ext cx="1967864" cy="576580"/>
            </a:xfrm>
            <a:custGeom>
              <a:avLst/>
              <a:gdLst/>
              <a:ahLst/>
              <a:cxnLst/>
              <a:rect l="l" t="t" r="r" b="b"/>
              <a:pathLst>
                <a:path w="1967864" h="576580">
                  <a:moveTo>
                    <a:pt x="0" y="70485"/>
                  </a:moveTo>
                  <a:lnTo>
                    <a:pt x="5548" y="43076"/>
                  </a:lnTo>
                  <a:lnTo>
                    <a:pt x="20669" y="20669"/>
                  </a:lnTo>
                  <a:lnTo>
                    <a:pt x="43076" y="5548"/>
                  </a:lnTo>
                  <a:lnTo>
                    <a:pt x="70484" y="0"/>
                  </a:lnTo>
                  <a:lnTo>
                    <a:pt x="1896998" y="0"/>
                  </a:lnTo>
                  <a:lnTo>
                    <a:pt x="1924407" y="5548"/>
                  </a:lnTo>
                  <a:lnTo>
                    <a:pt x="1946814" y="20669"/>
                  </a:lnTo>
                  <a:lnTo>
                    <a:pt x="1961935" y="43076"/>
                  </a:lnTo>
                  <a:lnTo>
                    <a:pt x="1967483" y="70485"/>
                  </a:lnTo>
                  <a:lnTo>
                    <a:pt x="1967483" y="505587"/>
                  </a:lnTo>
                  <a:lnTo>
                    <a:pt x="1961935" y="532995"/>
                  </a:lnTo>
                  <a:lnTo>
                    <a:pt x="1946814" y="555402"/>
                  </a:lnTo>
                  <a:lnTo>
                    <a:pt x="1924407" y="570523"/>
                  </a:lnTo>
                  <a:lnTo>
                    <a:pt x="1896998" y="576072"/>
                  </a:lnTo>
                  <a:lnTo>
                    <a:pt x="70484" y="576072"/>
                  </a:lnTo>
                  <a:lnTo>
                    <a:pt x="43076" y="570523"/>
                  </a:lnTo>
                  <a:lnTo>
                    <a:pt x="20669" y="555402"/>
                  </a:lnTo>
                  <a:lnTo>
                    <a:pt x="5548" y="532995"/>
                  </a:lnTo>
                  <a:lnTo>
                    <a:pt x="0" y="505587"/>
                  </a:lnTo>
                  <a:lnTo>
                    <a:pt x="0" y="70485"/>
                  </a:lnTo>
                  <a:close/>
                </a:path>
              </a:pathLst>
            </a:custGeom>
            <a:ln w="228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981069" y="959865"/>
            <a:ext cx="141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Мультипроект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483096" y="826008"/>
            <a:ext cx="1988820" cy="599440"/>
            <a:chOff x="6483096" y="826008"/>
            <a:chExt cx="1988820" cy="599440"/>
          </a:xfrm>
        </p:grpSpPr>
        <p:sp>
          <p:nvSpPr>
            <p:cNvPr id="29" name="object 29"/>
            <p:cNvSpPr/>
            <p:nvPr/>
          </p:nvSpPr>
          <p:spPr>
            <a:xfrm>
              <a:off x="6494526" y="837438"/>
              <a:ext cx="1965960" cy="576580"/>
            </a:xfrm>
            <a:custGeom>
              <a:avLst/>
              <a:gdLst/>
              <a:ahLst/>
              <a:cxnLst/>
              <a:rect l="l" t="t" r="r" b="b"/>
              <a:pathLst>
                <a:path w="1965959" h="576580">
                  <a:moveTo>
                    <a:pt x="1895475" y="0"/>
                  </a:moveTo>
                  <a:lnTo>
                    <a:pt x="70484" y="0"/>
                  </a:lnTo>
                  <a:lnTo>
                    <a:pt x="43076" y="5548"/>
                  </a:lnTo>
                  <a:lnTo>
                    <a:pt x="20669" y="20669"/>
                  </a:lnTo>
                  <a:lnTo>
                    <a:pt x="5548" y="43076"/>
                  </a:lnTo>
                  <a:lnTo>
                    <a:pt x="0" y="70485"/>
                  </a:lnTo>
                  <a:lnTo>
                    <a:pt x="0" y="505587"/>
                  </a:lnTo>
                  <a:lnTo>
                    <a:pt x="5548" y="532995"/>
                  </a:lnTo>
                  <a:lnTo>
                    <a:pt x="20669" y="555402"/>
                  </a:lnTo>
                  <a:lnTo>
                    <a:pt x="43076" y="570523"/>
                  </a:lnTo>
                  <a:lnTo>
                    <a:pt x="70484" y="576072"/>
                  </a:lnTo>
                  <a:lnTo>
                    <a:pt x="1895475" y="576072"/>
                  </a:lnTo>
                  <a:lnTo>
                    <a:pt x="1922883" y="570523"/>
                  </a:lnTo>
                  <a:lnTo>
                    <a:pt x="1945290" y="555402"/>
                  </a:lnTo>
                  <a:lnTo>
                    <a:pt x="1960411" y="532995"/>
                  </a:lnTo>
                  <a:lnTo>
                    <a:pt x="1965959" y="505587"/>
                  </a:lnTo>
                  <a:lnTo>
                    <a:pt x="1965959" y="70485"/>
                  </a:lnTo>
                  <a:lnTo>
                    <a:pt x="1960411" y="43076"/>
                  </a:lnTo>
                  <a:lnTo>
                    <a:pt x="1945290" y="20669"/>
                  </a:lnTo>
                  <a:lnTo>
                    <a:pt x="1922883" y="5548"/>
                  </a:lnTo>
                  <a:lnTo>
                    <a:pt x="1895475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494526" y="837438"/>
              <a:ext cx="1965960" cy="576580"/>
            </a:xfrm>
            <a:custGeom>
              <a:avLst/>
              <a:gdLst/>
              <a:ahLst/>
              <a:cxnLst/>
              <a:rect l="l" t="t" r="r" b="b"/>
              <a:pathLst>
                <a:path w="1965959" h="576580">
                  <a:moveTo>
                    <a:pt x="0" y="70485"/>
                  </a:moveTo>
                  <a:lnTo>
                    <a:pt x="5548" y="43076"/>
                  </a:lnTo>
                  <a:lnTo>
                    <a:pt x="20669" y="20669"/>
                  </a:lnTo>
                  <a:lnTo>
                    <a:pt x="43076" y="5548"/>
                  </a:lnTo>
                  <a:lnTo>
                    <a:pt x="70484" y="0"/>
                  </a:lnTo>
                  <a:lnTo>
                    <a:pt x="1895475" y="0"/>
                  </a:lnTo>
                  <a:lnTo>
                    <a:pt x="1922883" y="5548"/>
                  </a:lnTo>
                  <a:lnTo>
                    <a:pt x="1945290" y="20669"/>
                  </a:lnTo>
                  <a:lnTo>
                    <a:pt x="1960411" y="43076"/>
                  </a:lnTo>
                  <a:lnTo>
                    <a:pt x="1965959" y="70485"/>
                  </a:lnTo>
                  <a:lnTo>
                    <a:pt x="1965959" y="505587"/>
                  </a:lnTo>
                  <a:lnTo>
                    <a:pt x="1960411" y="532995"/>
                  </a:lnTo>
                  <a:lnTo>
                    <a:pt x="1945290" y="555402"/>
                  </a:lnTo>
                  <a:lnTo>
                    <a:pt x="1922883" y="570523"/>
                  </a:lnTo>
                  <a:lnTo>
                    <a:pt x="1895475" y="576072"/>
                  </a:lnTo>
                  <a:lnTo>
                    <a:pt x="70484" y="576072"/>
                  </a:lnTo>
                  <a:lnTo>
                    <a:pt x="43076" y="570523"/>
                  </a:lnTo>
                  <a:lnTo>
                    <a:pt x="20669" y="555402"/>
                  </a:lnTo>
                  <a:lnTo>
                    <a:pt x="5548" y="532995"/>
                  </a:lnTo>
                  <a:lnTo>
                    <a:pt x="0" y="505587"/>
                  </a:lnTo>
                  <a:lnTo>
                    <a:pt x="0" y="70485"/>
                  </a:lnTo>
                  <a:close/>
                </a:path>
              </a:pathLst>
            </a:custGeom>
            <a:ln w="228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882130" y="959865"/>
            <a:ext cx="1191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Мегапро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кт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816863" y="856488"/>
            <a:ext cx="1987550" cy="599440"/>
            <a:chOff x="816863" y="856488"/>
            <a:chExt cx="1987550" cy="599440"/>
          </a:xfrm>
        </p:grpSpPr>
        <p:sp>
          <p:nvSpPr>
            <p:cNvPr id="33" name="object 33"/>
            <p:cNvSpPr/>
            <p:nvPr/>
          </p:nvSpPr>
          <p:spPr>
            <a:xfrm>
              <a:off x="828293" y="867918"/>
              <a:ext cx="1964689" cy="576580"/>
            </a:xfrm>
            <a:custGeom>
              <a:avLst/>
              <a:gdLst/>
              <a:ahLst/>
              <a:cxnLst/>
              <a:rect l="l" t="t" r="r" b="b"/>
              <a:pathLst>
                <a:path w="1964689" h="576580">
                  <a:moveTo>
                    <a:pt x="1893951" y="0"/>
                  </a:moveTo>
                  <a:lnTo>
                    <a:pt x="70535" y="0"/>
                  </a:lnTo>
                  <a:lnTo>
                    <a:pt x="43082" y="5548"/>
                  </a:lnTo>
                  <a:lnTo>
                    <a:pt x="20661" y="20669"/>
                  </a:lnTo>
                  <a:lnTo>
                    <a:pt x="5543" y="43076"/>
                  </a:lnTo>
                  <a:lnTo>
                    <a:pt x="0" y="70485"/>
                  </a:lnTo>
                  <a:lnTo>
                    <a:pt x="0" y="505587"/>
                  </a:lnTo>
                  <a:lnTo>
                    <a:pt x="5543" y="532995"/>
                  </a:lnTo>
                  <a:lnTo>
                    <a:pt x="20661" y="555402"/>
                  </a:lnTo>
                  <a:lnTo>
                    <a:pt x="43082" y="570523"/>
                  </a:lnTo>
                  <a:lnTo>
                    <a:pt x="70535" y="576072"/>
                  </a:lnTo>
                  <a:lnTo>
                    <a:pt x="1893951" y="576072"/>
                  </a:lnTo>
                  <a:lnTo>
                    <a:pt x="1921359" y="570523"/>
                  </a:lnTo>
                  <a:lnTo>
                    <a:pt x="1943766" y="555402"/>
                  </a:lnTo>
                  <a:lnTo>
                    <a:pt x="1958887" y="532995"/>
                  </a:lnTo>
                  <a:lnTo>
                    <a:pt x="1964436" y="505587"/>
                  </a:lnTo>
                  <a:lnTo>
                    <a:pt x="1964436" y="70485"/>
                  </a:lnTo>
                  <a:lnTo>
                    <a:pt x="1958887" y="43076"/>
                  </a:lnTo>
                  <a:lnTo>
                    <a:pt x="1943766" y="20669"/>
                  </a:lnTo>
                  <a:lnTo>
                    <a:pt x="1921359" y="5548"/>
                  </a:lnTo>
                  <a:lnTo>
                    <a:pt x="1893951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28293" y="867918"/>
              <a:ext cx="1964689" cy="576580"/>
            </a:xfrm>
            <a:custGeom>
              <a:avLst/>
              <a:gdLst/>
              <a:ahLst/>
              <a:cxnLst/>
              <a:rect l="l" t="t" r="r" b="b"/>
              <a:pathLst>
                <a:path w="1964689" h="576580">
                  <a:moveTo>
                    <a:pt x="0" y="70485"/>
                  </a:moveTo>
                  <a:lnTo>
                    <a:pt x="5543" y="43076"/>
                  </a:lnTo>
                  <a:lnTo>
                    <a:pt x="20661" y="20669"/>
                  </a:lnTo>
                  <a:lnTo>
                    <a:pt x="43082" y="5548"/>
                  </a:lnTo>
                  <a:lnTo>
                    <a:pt x="70535" y="0"/>
                  </a:lnTo>
                  <a:lnTo>
                    <a:pt x="1893951" y="0"/>
                  </a:lnTo>
                  <a:lnTo>
                    <a:pt x="1921359" y="5548"/>
                  </a:lnTo>
                  <a:lnTo>
                    <a:pt x="1943766" y="20669"/>
                  </a:lnTo>
                  <a:lnTo>
                    <a:pt x="1958887" y="43076"/>
                  </a:lnTo>
                  <a:lnTo>
                    <a:pt x="1964436" y="70485"/>
                  </a:lnTo>
                  <a:lnTo>
                    <a:pt x="1964436" y="505587"/>
                  </a:lnTo>
                  <a:lnTo>
                    <a:pt x="1958887" y="532995"/>
                  </a:lnTo>
                  <a:lnTo>
                    <a:pt x="1943766" y="555402"/>
                  </a:lnTo>
                  <a:lnTo>
                    <a:pt x="1921359" y="570523"/>
                  </a:lnTo>
                  <a:lnTo>
                    <a:pt x="1893951" y="576072"/>
                  </a:lnTo>
                  <a:lnTo>
                    <a:pt x="70535" y="576072"/>
                  </a:lnTo>
                  <a:lnTo>
                    <a:pt x="43082" y="570523"/>
                  </a:lnTo>
                  <a:lnTo>
                    <a:pt x="20661" y="555402"/>
                  </a:lnTo>
                  <a:lnTo>
                    <a:pt x="5543" y="532995"/>
                  </a:lnTo>
                  <a:lnTo>
                    <a:pt x="0" y="505587"/>
                  </a:lnTo>
                  <a:lnTo>
                    <a:pt x="0" y="70485"/>
                  </a:lnTo>
                  <a:close/>
                </a:path>
              </a:pathLst>
            </a:custGeom>
            <a:ln w="228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183335" y="990091"/>
            <a:ext cx="1252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Монопроект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814317" y="3257245"/>
            <a:ext cx="5156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ТИПЫ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60366" y="3257245"/>
            <a:ext cx="8883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П</a:t>
            </a:r>
            <a:r>
              <a:rPr sz="1200" b="1" spc="-30" dirty="0">
                <a:latin typeface="Times New Roman"/>
                <a:cs typeface="Times New Roman"/>
              </a:rPr>
              <a:t>Р</a:t>
            </a:r>
            <a:r>
              <a:rPr sz="1200" b="1" dirty="0">
                <a:latin typeface="Times New Roman"/>
                <a:cs typeface="Times New Roman"/>
              </a:rPr>
              <a:t>ОЕК</a:t>
            </a:r>
            <a:r>
              <a:rPr sz="1200" b="1" spc="-10" dirty="0">
                <a:latin typeface="Times New Roman"/>
                <a:cs typeface="Times New Roman"/>
              </a:rPr>
              <a:t>Т</a:t>
            </a:r>
            <a:r>
              <a:rPr sz="1200" b="1" dirty="0">
                <a:latin typeface="Times New Roman"/>
                <a:cs typeface="Times New Roman"/>
              </a:rPr>
              <a:t>ОВ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816863" y="1690116"/>
            <a:ext cx="1987550" cy="599440"/>
            <a:chOff x="816863" y="1690116"/>
            <a:chExt cx="1987550" cy="599440"/>
          </a:xfrm>
        </p:grpSpPr>
        <p:sp>
          <p:nvSpPr>
            <p:cNvPr id="39" name="object 39"/>
            <p:cNvSpPr/>
            <p:nvPr/>
          </p:nvSpPr>
          <p:spPr>
            <a:xfrm>
              <a:off x="828293" y="1701546"/>
              <a:ext cx="1964689" cy="576580"/>
            </a:xfrm>
            <a:custGeom>
              <a:avLst/>
              <a:gdLst/>
              <a:ahLst/>
              <a:cxnLst/>
              <a:rect l="l" t="t" r="r" b="b"/>
              <a:pathLst>
                <a:path w="1964689" h="576580">
                  <a:moveTo>
                    <a:pt x="1893951" y="0"/>
                  </a:moveTo>
                  <a:lnTo>
                    <a:pt x="70535" y="0"/>
                  </a:lnTo>
                  <a:lnTo>
                    <a:pt x="43082" y="5548"/>
                  </a:lnTo>
                  <a:lnTo>
                    <a:pt x="20661" y="20669"/>
                  </a:lnTo>
                  <a:lnTo>
                    <a:pt x="5543" y="43076"/>
                  </a:lnTo>
                  <a:lnTo>
                    <a:pt x="0" y="70484"/>
                  </a:lnTo>
                  <a:lnTo>
                    <a:pt x="0" y="505587"/>
                  </a:lnTo>
                  <a:lnTo>
                    <a:pt x="5543" y="532995"/>
                  </a:lnTo>
                  <a:lnTo>
                    <a:pt x="20661" y="555402"/>
                  </a:lnTo>
                  <a:lnTo>
                    <a:pt x="43082" y="570523"/>
                  </a:lnTo>
                  <a:lnTo>
                    <a:pt x="70535" y="576071"/>
                  </a:lnTo>
                  <a:lnTo>
                    <a:pt x="1893951" y="576071"/>
                  </a:lnTo>
                  <a:lnTo>
                    <a:pt x="1921359" y="570523"/>
                  </a:lnTo>
                  <a:lnTo>
                    <a:pt x="1943766" y="555402"/>
                  </a:lnTo>
                  <a:lnTo>
                    <a:pt x="1958887" y="532995"/>
                  </a:lnTo>
                  <a:lnTo>
                    <a:pt x="1964436" y="505587"/>
                  </a:lnTo>
                  <a:lnTo>
                    <a:pt x="1964436" y="70484"/>
                  </a:lnTo>
                  <a:lnTo>
                    <a:pt x="1958887" y="43076"/>
                  </a:lnTo>
                  <a:lnTo>
                    <a:pt x="1943766" y="20669"/>
                  </a:lnTo>
                  <a:lnTo>
                    <a:pt x="1921359" y="5548"/>
                  </a:lnTo>
                  <a:lnTo>
                    <a:pt x="1893951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28293" y="1701546"/>
              <a:ext cx="1964689" cy="576580"/>
            </a:xfrm>
            <a:custGeom>
              <a:avLst/>
              <a:gdLst/>
              <a:ahLst/>
              <a:cxnLst/>
              <a:rect l="l" t="t" r="r" b="b"/>
              <a:pathLst>
                <a:path w="1964689" h="576580">
                  <a:moveTo>
                    <a:pt x="0" y="70484"/>
                  </a:moveTo>
                  <a:lnTo>
                    <a:pt x="5543" y="43076"/>
                  </a:lnTo>
                  <a:lnTo>
                    <a:pt x="20661" y="20669"/>
                  </a:lnTo>
                  <a:lnTo>
                    <a:pt x="43082" y="5548"/>
                  </a:lnTo>
                  <a:lnTo>
                    <a:pt x="70535" y="0"/>
                  </a:lnTo>
                  <a:lnTo>
                    <a:pt x="1893951" y="0"/>
                  </a:lnTo>
                  <a:lnTo>
                    <a:pt x="1921359" y="5548"/>
                  </a:lnTo>
                  <a:lnTo>
                    <a:pt x="1943766" y="20669"/>
                  </a:lnTo>
                  <a:lnTo>
                    <a:pt x="1958887" y="43076"/>
                  </a:lnTo>
                  <a:lnTo>
                    <a:pt x="1964436" y="70484"/>
                  </a:lnTo>
                  <a:lnTo>
                    <a:pt x="1964436" y="505587"/>
                  </a:lnTo>
                  <a:lnTo>
                    <a:pt x="1958887" y="532995"/>
                  </a:lnTo>
                  <a:lnTo>
                    <a:pt x="1943766" y="555402"/>
                  </a:lnTo>
                  <a:lnTo>
                    <a:pt x="1921359" y="570523"/>
                  </a:lnTo>
                  <a:lnTo>
                    <a:pt x="1893951" y="576071"/>
                  </a:lnTo>
                  <a:lnTo>
                    <a:pt x="70535" y="576071"/>
                  </a:lnTo>
                  <a:lnTo>
                    <a:pt x="43082" y="570523"/>
                  </a:lnTo>
                  <a:lnTo>
                    <a:pt x="20661" y="555402"/>
                  </a:lnTo>
                  <a:lnTo>
                    <a:pt x="5543" y="532995"/>
                  </a:lnTo>
                  <a:lnTo>
                    <a:pt x="0" y="505587"/>
                  </a:lnTo>
                  <a:lnTo>
                    <a:pt x="0" y="70484"/>
                  </a:lnTo>
                  <a:close/>
                </a:path>
              </a:pathLst>
            </a:custGeom>
            <a:ln w="228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088847" y="1823720"/>
            <a:ext cx="1442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5" dirty="0">
                <a:latin typeface="Calibri"/>
                <a:cs typeface="Calibri"/>
              </a:rPr>
              <a:t>рочный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598164" y="1690116"/>
            <a:ext cx="1987550" cy="599440"/>
            <a:chOff x="3598164" y="1690116"/>
            <a:chExt cx="1987550" cy="599440"/>
          </a:xfrm>
        </p:grpSpPr>
        <p:sp>
          <p:nvSpPr>
            <p:cNvPr id="43" name="object 43"/>
            <p:cNvSpPr/>
            <p:nvPr/>
          </p:nvSpPr>
          <p:spPr>
            <a:xfrm>
              <a:off x="3609594" y="1701546"/>
              <a:ext cx="1964689" cy="576580"/>
            </a:xfrm>
            <a:custGeom>
              <a:avLst/>
              <a:gdLst/>
              <a:ahLst/>
              <a:cxnLst/>
              <a:rect l="l" t="t" r="r" b="b"/>
              <a:pathLst>
                <a:path w="1964689" h="576580">
                  <a:moveTo>
                    <a:pt x="1893951" y="0"/>
                  </a:moveTo>
                  <a:lnTo>
                    <a:pt x="70484" y="0"/>
                  </a:lnTo>
                  <a:lnTo>
                    <a:pt x="43076" y="5548"/>
                  </a:lnTo>
                  <a:lnTo>
                    <a:pt x="20669" y="20669"/>
                  </a:lnTo>
                  <a:lnTo>
                    <a:pt x="5548" y="43076"/>
                  </a:lnTo>
                  <a:lnTo>
                    <a:pt x="0" y="70484"/>
                  </a:lnTo>
                  <a:lnTo>
                    <a:pt x="0" y="505587"/>
                  </a:lnTo>
                  <a:lnTo>
                    <a:pt x="5548" y="532995"/>
                  </a:lnTo>
                  <a:lnTo>
                    <a:pt x="20669" y="555402"/>
                  </a:lnTo>
                  <a:lnTo>
                    <a:pt x="43076" y="570523"/>
                  </a:lnTo>
                  <a:lnTo>
                    <a:pt x="70484" y="576071"/>
                  </a:lnTo>
                  <a:lnTo>
                    <a:pt x="1893951" y="576071"/>
                  </a:lnTo>
                  <a:lnTo>
                    <a:pt x="1921359" y="570523"/>
                  </a:lnTo>
                  <a:lnTo>
                    <a:pt x="1943766" y="555402"/>
                  </a:lnTo>
                  <a:lnTo>
                    <a:pt x="1958887" y="532995"/>
                  </a:lnTo>
                  <a:lnTo>
                    <a:pt x="1964435" y="505587"/>
                  </a:lnTo>
                  <a:lnTo>
                    <a:pt x="1964435" y="70484"/>
                  </a:lnTo>
                  <a:lnTo>
                    <a:pt x="1958887" y="43076"/>
                  </a:lnTo>
                  <a:lnTo>
                    <a:pt x="1943766" y="20669"/>
                  </a:lnTo>
                  <a:lnTo>
                    <a:pt x="1921359" y="5548"/>
                  </a:lnTo>
                  <a:lnTo>
                    <a:pt x="1893951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609594" y="1701546"/>
              <a:ext cx="1964689" cy="576580"/>
            </a:xfrm>
            <a:custGeom>
              <a:avLst/>
              <a:gdLst/>
              <a:ahLst/>
              <a:cxnLst/>
              <a:rect l="l" t="t" r="r" b="b"/>
              <a:pathLst>
                <a:path w="1964689" h="576580">
                  <a:moveTo>
                    <a:pt x="0" y="70484"/>
                  </a:moveTo>
                  <a:lnTo>
                    <a:pt x="5548" y="43076"/>
                  </a:lnTo>
                  <a:lnTo>
                    <a:pt x="20669" y="20669"/>
                  </a:lnTo>
                  <a:lnTo>
                    <a:pt x="43076" y="5548"/>
                  </a:lnTo>
                  <a:lnTo>
                    <a:pt x="70484" y="0"/>
                  </a:lnTo>
                  <a:lnTo>
                    <a:pt x="1893951" y="0"/>
                  </a:lnTo>
                  <a:lnTo>
                    <a:pt x="1921359" y="5548"/>
                  </a:lnTo>
                  <a:lnTo>
                    <a:pt x="1943766" y="20669"/>
                  </a:lnTo>
                  <a:lnTo>
                    <a:pt x="1958887" y="43076"/>
                  </a:lnTo>
                  <a:lnTo>
                    <a:pt x="1964435" y="70484"/>
                  </a:lnTo>
                  <a:lnTo>
                    <a:pt x="1964435" y="505587"/>
                  </a:lnTo>
                  <a:lnTo>
                    <a:pt x="1958887" y="532995"/>
                  </a:lnTo>
                  <a:lnTo>
                    <a:pt x="1943766" y="555402"/>
                  </a:lnTo>
                  <a:lnTo>
                    <a:pt x="1921359" y="570523"/>
                  </a:lnTo>
                  <a:lnTo>
                    <a:pt x="1893951" y="576071"/>
                  </a:lnTo>
                  <a:lnTo>
                    <a:pt x="70484" y="576071"/>
                  </a:lnTo>
                  <a:lnTo>
                    <a:pt x="43076" y="570523"/>
                  </a:lnTo>
                  <a:lnTo>
                    <a:pt x="20669" y="555402"/>
                  </a:lnTo>
                  <a:lnTo>
                    <a:pt x="5548" y="532995"/>
                  </a:lnTo>
                  <a:lnTo>
                    <a:pt x="0" y="505587"/>
                  </a:lnTo>
                  <a:lnTo>
                    <a:pt x="0" y="70484"/>
                  </a:lnTo>
                  <a:close/>
                </a:path>
              </a:pathLst>
            </a:custGeom>
            <a:ln w="228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799078" y="1823720"/>
            <a:ext cx="1584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Среднесрочный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483096" y="1690116"/>
            <a:ext cx="1988820" cy="599440"/>
            <a:chOff x="6483096" y="1690116"/>
            <a:chExt cx="1988820" cy="599440"/>
          </a:xfrm>
        </p:grpSpPr>
        <p:sp>
          <p:nvSpPr>
            <p:cNvPr id="47" name="object 47"/>
            <p:cNvSpPr/>
            <p:nvPr/>
          </p:nvSpPr>
          <p:spPr>
            <a:xfrm>
              <a:off x="6494526" y="1701546"/>
              <a:ext cx="1965960" cy="576580"/>
            </a:xfrm>
            <a:custGeom>
              <a:avLst/>
              <a:gdLst/>
              <a:ahLst/>
              <a:cxnLst/>
              <a:rect l="l" t="t" r="r" b="b"/>
              <a:pathLst>
                <a:path w="1965959" h="576580">
                  <a:moveTo>
                    <a:pt x="1895475" y="0"/>
                  </a:moveTo>
                  <a:lnTo>
                    <a:pt x="70484" y="0"/>
                  </a:lnTo>
                  <a:lnTo>
                    <a:pt x="43076" y="5548"/>
                  </a:lnTo>
                  <a:lnTo>
                    <a:pt x="20669" y="20669"/>
                  </a:lnTo>
                  <a:lnTo>
                    <a:pt x="5548" y="43076"/>
                  </a:lnTo>
                  <a:lnTo>
                    <a:pt x="0" y="70484"/>
                  </a:lnTo>
                  <a:lnTo>
                    <a:pt x="0" y="505587"/>
                  </a:lnTo>
                  <a:lnTo>
                    <a:pt x="5548" y="532995"/>
                  </a:lnTo>
                  <a:lnTo>
                    <a:pt x="20669" y="555402"/>
                  </a:lnTo>
                  <a:lnTo>
                    <a:pt x="43076" y="570523"/>
                  </a:lnTo>
                  <a:lnTo>
                    <a:pt x="70484" y="576071"/>
                  </a:lnTo>
                  <a:lnTo>
                    <a:pt x="1895475" y="576071"/>
                  </a:lnTo>
                  <a:lnTo>
                    <a:pt x="1922883" y="570523"/>
                  </a:lnTo>
                  <a:lnTo>
                    <a:pt x="1945290" y="555402"/>
                  </a:lnTo>
                  <a:lnTo>
                    <a:pt x="1960411" y="532995"/>
                  </a:lnTo>
                  <a:lnTo>
                    <a:pt x="1965959" y="505587"/>
                  </a:lnTo>
                  <a:lnTo>
                    <a:pt x="1965959" y="70484"/>
                  </a:lnTo>
                  <a:lnTo>
                    <a:pt x="1960411" y="43076"/>
                  </a:lnTo>
                  <a:lnTo>
                    <a:pt x="1945290" y="20669"/>
                  </a:lnTo>
                  <a:lnTo>
                    <a:pt x="1922883" y="5548"/>
                  </a:lnTo>
                  <a:lnTo>
                    <a:pt x="1895475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94526" y="1701546"/>
              <a:ext cx="1965960" cy="576580"/>
            </a:xfrm>
            <a:custGeom>
              <a:avLst/>
              <a:gdLst/>
              <a:ahLst/>
              <a:cxnLst/>
              <a:rect l="l" t="t" r="r" b="b"/>
              <a:pathLst>
                <a:path w="1965959" h="576580">
                  <a:moveTo>
                    <a:pt x="0" y="70484"/>
                  </a:moveTo>
                  <a:lnTo>
                    <a:pt x="5548" y="43076"/>
                  </a:lnTo>
                  <a:lnTo>
                    <a:pt x="20669" y="20669"/>
                  </a:lnTo>
                  <a:lnTo>
                    <a:pt x="43076" y="5548"/>
                  </a:lnTo>
                  <a:lnTo>
                    <a:pt x="70484" y="0"/>
                  </a:lnTo>
                  <a:lnTo>
                    <a:pt x="1895475" y="0"/>
                  </a:lnTo>
                  <a:lnTo>
                    <a:pt x="1922883" y="5548"/>
                  </a:lnTo>
                  <a:lnTo>
                    <a:pt x="1945290" y="20669"/>
                  </a:lnTo>
                  <a:lnTo>
                    <a:pt x="1960411" y="43076"/>
                  </a:lnTo>
                  <a:lnTo>
                    <a:pt x="1965959" y="70484"/>
                  </a:lnTo>
                  <a:lnTo>
                    <a:pt x="1965959" y="505587"/>
                  </a:lnTo>
                  <a:lnTo>
                    <a:pt x="1960411" y="532995"/>
                  </a:lnTo>
                  <a:lnTo>
                    <a:pt x="1945290" y="555402"/>
                  </a:lnTo>
                  <a:lnTo>
                    <a:pt x="1922883" y="570523"/>
                  </a:lnTo>
                  <a:lnTo>
                    <a:pt x="1895475" y="576071"/>
                  </a:lnTo>
                  <a:lnTo>
                    <a:pt x="70484" y="576071"/>
                  </a:lnTo>
                  <a:lnTo>
                    <a:pt x="43076" y="570523"/>
                  </a:lnTo>
                  <a:lnTo>
                    <a:pt x="20669" y="555402"/>
                  </a:lnTo>
                  <a:lnTo>
                    <a:pt x="5548" y="532995"/>
                  </a:lnTo>
                  <a:lnTo>
                    <a:pt x="0" y="505587"/>
                  </a:lnTo>
                  <a:lnTo>
                    <a:pt x="0" y="70484"/>
                  </a:lnTo>
                  <a:close/>
                </a:path>
              </a:pathLst>
            </a:custGeom>
            <a:ln w="228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6711442" y="1823720"/>
            <a:ext cx="1532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Крат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5" dirty="0">
                <a:latin typeface="Calibri"/>
                <a:cs typeface="Calibri"/>
              </a:rPr>
              <a:t>рочный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797051" y="2543555"/>
            <a:ext cx="1988820" cy="599440"/>
            <a:chOff x="797051" y="2543555"/>
            <a:chExt cx="1988820" cy="599440"/>
          </a:xfrm>
        </p:grpSpPr>
        <p:sp>
          <p:nvSpPr>
            <p:cNvPr id="51" name="object 51"/>
            <p:cNvSpPr/>
            <p:nvPr/>
          </p:nvSpPr>
          <p:spPr>
            <a:xfrm>
              <a:off x="808481" y="2554985"/>
              <a:ext cx="1965960" cy="576580"/>
            </a:xfrm>
            <a:custGeom>
              <a:avLst/>
              <a:gdLst/>
              <a:ahLst/>
              <a:cxnLst/>
              <a:rect l="l" t="t" r="r" b="b"/>
              <a:pathLst>
                <a:path w="1965960" h="576580">
                  <a:moveTo>
                    <a:pt x="1895475" y="0"/>
                  </a:moveTo>
                  <a:lnTo>
                    <a:pt x="70535" y="0"/>
                  </a:lnTo>
                  <a:lnTo>
                    <a:pt x="43082" y="5548"/>
                  </a:lnTo>
                  <a:lnTo>
                    <a:pt x="20661" y="20669"/>
                  </a:lnTo>
                  <a:lnTo>
                    <a:pt x="5543" y="43076"/>
                  </a:lnTo>
                  <a:lnTo>
                    <a:pt x="0" y="70485"/>
                  </a:lnTo>
                  <a:lnTo>
                    <a:pt x="0" y="505587"/>
                  </a:lnTo>
                  <a:lnTo>
                    <a:pt x="5543" y="532995"/>
                  </a:lnTo>
                  <a:lnTo>
                    <a:pt x="20661" y="555402"/>
                  </a:lnTo>
                  <a:lnTo>
                    <a:pt x="43082" y="570523"/>
                  </a:lnTo>
                  <a:lnTo>
                    <a:pt x="70535" y="576072"/>
                  </a:lnTo>
                  <a:lnTo>
                    <a:pt x="1895475" y="576072"/>
                  </a:lnTo>
                  <a:lnTo>
                    <a:pt x="1922883" y="570523"/>
                  </a:lnTo>
                  <a:lnTo>
                    <a:pt x="1945290" y="555402"/>
                  </a:lnTo>
                  <a:lnTo>
                    <a:pt x="1960411" y="532995"/>
                  </a:lnTo>
                  <a:lnTo>
                    <a:pt x="1965960" y="505587"/>
                  </a:lnTo>
                  <a:lnTo>
                    <a:pt x="1965960" y="70485"/>
                  </a:lnTo>
                  <a:lnTo>
                    <a:pt x="1960411" y="43076"/>
                  </a:lnTo>
                  <a:lnTo>
                    <a:pt x="1945290" y="20669"/>
                  </a:lnTo>
                  <a:lnTo>
                    <a:pt x="1922883" y="5548"/>
                  </a:lnTo>
                  <a:lnTo>
                    <a:pt x="1895475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08481" y="2554985"/>
              <a:ext cx="1965960" cy="576580"/>
            </a:xfrm>
            <a:custGeom>
              <a:avLst/>
              <a:gdLst/>
              <a:ahLst/>
              <a:cxnLst/>
              <a:rect l="l" t="t" r="r" b="b"/>
              <a:pathLst>
                <a:path w="1965960" h="576580">
                  <a:moveTo>
                    <a:pt x="0" y="70485"/>
                  </a:moveTo>
                  <a:lnTo>
                    <a:pt x="5543" y="43076"/>
                  </a:lnTo>
                  <a:lnTo>
                    <a:pt x="20661" y="20669"/>
                  </a:lnTo>
                  <a:lnTo>
                    <a:pt x="43082" y="5548"/>
                  </a:lnTo>
                  <a:lnTo>
                    <a:pt x="70535" y="0"/>
                  </a:lnTo>
                  <a:lnTo>
                    <a:pt x="1895475" y="0"/>
                  </a:lnTo>
                  <a:lnTo>
                    <a:pt x="1922883" y="5548"/>
                  </a:lnTo>
                  <a:lnTo>
                    <a:pt x="1945290" y="20669"/>
                  </a:lnTo>
                  <a:lnTo>
                    <a:pt x="1960411" y="43076"/>
                  </a:lnTo>
                  <a:lnTo>
                    <a:pt x="1965960" y="70485"/>
                  </a:lnTo>
                  <a:lnTo>
                    <a:pt x="1965960" y="505587"/>
                  </a:lnTo>
                  <a:lnTo>
                    <a:pt x="1960411" y="532995"/>
                  </a:lnTo>
                  <a:lnTo>
                    <a:pt x="1945290" y="555402"/>
                  </a:lnTo>
                  <a:lnTo>
                    <a:pt x="1922883" y="570523"/>
                  </a:lnTo>
                  <a:lnTo>
                    <a:pt x="1895475" y="576072"/>
                  </a:lnTo>
                  <a:lnTo>
                    <a:pt x="70535" y="576072"/>
                  </a:lnTo>
                  <a:lnTo>
                    <a:pt x="43082" y="570523"/>
                  </a:lnTo>
                  <a:lnTo>
                    <a:pt x="20661" y="555402"/>
                  </a:lnTo>
                  <a:lnTo>
                    <a:pt x="5543" y="532995"/>
                  </a:lnTo>
                  <a:lnTo>
                    <a:pt x="0" y="505587"/>
                  </a:lnTo>
                  <a:lnTo>
                    <a:pt x="0" y="70485"/>
                  </a:lnTo>
                  <a:close/>
                </a:path>
              </a:pathLst>
            </a:custGeom>
            <a:ln w="228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944676" y="2696336"/>
            <a:ext cx="16903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Calibri"/>
                <a:cs typeface="Calibri"/>
              </a:rPr>
              <a:t>Высокобюджетный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578352" y="2543555"/>
            <a:ext cx="1988820" cy="599440"/>
            <a:chOff x="3578352" y="2543555"/>
            <a:chExt cx="1988820" cy="599440"/>
          </a:xfrm>
        </p:grpSpPr>
        <p:sp>
          <p:nvSpPr>
            <p:cNvPr id="55" name="object 55"/>
            <p:cNvSpPr/>
            <p:nvPr/>
          </p:nvSpPr>
          <p:spPr>
            <a:xfrm>
              <a:off x="3589782" y="2554985"/>
              <a:ext cx="1965960" cy="576580"/>
            </a:xfrm>
            <a:custGeom>
              <a:avLst/>
              <a:gdLst/>
              <a:ahLst/>
              <a:cxnLst/>
              <a:rect l="l" t="t" r="r" b="b"/>
              <a:pathLst>
                <a:path w="1965960" h="576580">
                  <a:moveTo>
                    <a:pt x="1895475" y="0"/>
                  </a:moveTo>
                  <a:lnTo>
                    <a:pt x="70484" y="0"/>
                  </a:lnTo>
                  <a:lnTo>
                    <a:pt x="43076" y="5548"/>
                  </a:lnTo>
                  <a:lnTo>
                    <a:pt x="20669" y="20669"/>
                  </a:lnTo>
                  <a:lnTo>
                    <a:pt x="5548" y="43076"/>
                  </a:lnTo>
                  <a:lnTo>
                    <a:pt x="0" y="70485"/>
                  </a:lnTo>
                  <a:lnTo>
                    <a:pt x="0" y="505587"/>
                  </a:lnTo>
                  <a:lnTo>
                    <a:pt x="5548" y="532995"/>
                  </a:lnTo>
                  <a:lnTo>
                    <a:pt x="20669" y="555402"/>
                  </a:lnTo>
                  <a:lnTo>
                    <a:pt x="43076" y="570523"/>
                  </a:lnTo>
                  <a:lnTo>
                    <a:pt x="70484" y="576072"/>
                  </a:lnTo>
                  <a:lnTo>
                    <a:pt x="1895475" y="576072"/>
                  </a:lnTo>
                  <a:lnTo>
                    <a:pt x="1922883" y="570523"/>
                  </a:lnTo>
                  <a:lnTo>
                    <a:pt x="1945290" y="555402"/>
                  </a:lnTo>
                  <a:lnTo>
                    <a:pt x="1960411" y="532995"/>
                  </a:lnTo>
                  <a:lnTo>
                    <a:pt x="1965959" y="505587"/>
                  </a:lnTo>
                  <a:lnTo>
                    <a:pt x="1965959" y="70485"/>
                  </a:lnTo>
                  <a:lnTo>
                    <a:pt x="1960411" y="43076"/>
                  </a:lnTo>
                  <a:lnTo>
                    <a:pt x="1945290" y="20669"/>
                  </a:lnTo>
                  <a:lnTo>
                    <a:pt x="1922883" y="5548"/>
                  </a:lnTo>
                  <a:lnTo>
                    <a:pt x="1895475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589782" y="2554985"/>
              <a:ext cx="1965960" cy="576580"/>
            </a:xfrm>
            <a:custGeom>
              <a:avLst/>
              <a:gdLst/>
              <a:ahLst/>
              <a:cxnLst/>
              <a:rect l="l" t="t" r="r" b="b"/>
              <a:pathLst>
                <a:path w="1965960" h="576580">
                  <a:moveTo>
                    <a:pt x="0" y="70485"/>
                  </a:moveTo>
                  <a:lnTo>
                    <a:pt x="5548" y="43076"/>
                  </a:lnTo>
                  <a:lnTo>
                    <a:pt x="20669" y="20669"/>
                  </a:lnTo>
                  <a:lnTo>
                    <a:pt x="43076" y="5548"/>
                  </a:lnTo>
                  <a:lnTo>
                    <a:pt x="70484" y="0"/>
                  </a:lnTo>
                  <a:lnTo>
                    <a:pt x="1895475" y="0"/>
                  </a:lnTo>
                  <a:lnTo>
                    <a:pt x="1922883" y="5548"/>
                  </a:lnTo>
                  <a:lnTo>
                    <a:pt x="1945290" y="20669"/>
                  </a:lnTo>
                  <a:lnTo>
                    <a:pt x="1960411" y="43076"/>
                  </a:lnTo>
                  <a:lnTo>
                    <a:pt x="1965959" y="70485"/>
                  </a:lnTo>
                  <a:lnTo>
                    <a:pt x="1965959" y="505587"/>
                  </a:lnTo>
                  <a:lnTo>
                    <a:pt x="1960411" y="532995"/>
                  </a:lnTo>
                  <a:lnTo>
                    <a:pt x="1945290" y="555402"/>
                  </a:lnTo>
                  <a:lnTo>
                    <a:pt x="1922883" y="570523"/>
                  </a:lnTo>
                  <a:lnTo>
                    <a:pt x="1895475" y="576072"/>
                  </a:lnTo>
                  <a:lnTo>
                    <a:pt x="70484" y="576072"/>
                  </a:lnTo>
                  <a:lnTo>
                    <a:pt x="43076" y="570523"/>
                  </a:lnTo>
                  <a:lnTo>
                    <a:pt x="20669" y="555402"/>
                  </a:lnTo>
                  <a:lnTo>
                    <a:pt x="5548" y="532995"/>
                  </a:lnTo>
                  <a:lnTo>
                    <a:pt x="0" y="505587"/>
                  </a:lnTo>
                  <a:lnTo>
                    <a:pt x="0" y="70485"/>
                  </a:lnTo>
                  <a:close/>
                </a:path>
              </a:pathLst>
            </a:custGeom>
            <a:ln w="228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3728084" y="2696336"/>
            <a:ext cx="16891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Calibri"/>
                <a:cs typeface="Calibri"/>
              </a:rPr>
              <a:t>Среднебюджетный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6464808" y="2543555"/>
            <a:ext cx="1988820" cy="599440"/>
            <a:chOff x="6464808" y="2543555"/>
            <a:chExt cx="1988820" cy="599440"/>
          </a:xfrm>
        </p:grpSpPr>
        <p:sp>
          <p:nvSpPr>
            <p:cNvPr id="59" name="object 59"/>
            <p:cNvSpPr/>
            <p:nvPr/>
          </p:nvSpPr>
          <p:spPr>
            <a:xfrm>
              <a:off x="6476238" y="2554985"/>
              <a:ext cx="1965960" cy="576580"/>
            </a:xfrm>
            <a:custGeom>
              <a:avLst/>
              <a:gdLst/>
              <a:ahLst/>
              <a:cxnLst/>
              <a:rect l="l" t="t" r="r" b="b"/>
              <a:pathLst>
                <a:path w="1965959" h="576580">
                  <a:moveTo>
                    <a:pt x="1895475" y="0"/>
                  </a:moveTo>
                  <a:lnTo>
                    <a:pt x="70485" y="0"/>
                  </a:lnTo>
                  <a:lnTo>
                    <a:pt x="43076" y="5548"/>
                  </a:lnTo>
                  <a:lnTo>
                    <a:pt x="20669" y="20669"/>
                  </a:lnTo>
                  <a:lnTo>
                    <a:pt x="5548" y="43076"/>
                  </a:lnTo>
                  <a:lnTo>
                    <a:pt x="0" y="70485"/>
                  </a:lnTo>
                  <a:lnTo>
                    <a:pt x="0" y="505587"/>
                  </a:lnTo>
                  <a:lnTo>
                    <a:pt x="5548" y="532995"/>
                  </a:lnTo>
                  <a:lnTo>
                    <a:pt x="20669" y="555402"/>
                  </a:lnTo>
                  <a:lnTo>
                    <a:pt x="43076" y="570523"/>
                  </a:lnTo>
                  <a:lnTo>
                    <a:pt x="70485" y="576072"/>
                  </a:lnTo>
                  <a:lnTo>
                    <a:pt x="1895475" y="576072"/>
                  </a:lnTo>
                  <a:lnTo>
                    <a:pt x="1922883" y="570523"/>
                  </a:lnTo>
                  <a:lnTo>
                    <a:pt x="1945290" y="555402"/>
                  </a:lnTo>
                  <a:lnTo>
                    <a:pt x="1960411" y="532995"/>
                  </a:lnTo>
                  <a:lnTo>
                    <a:pt x="1965960" y="505587"/>
                  </a:lnTo>
                  <a:lnTo>
                    <a:pt x="1965960" y="70485"/>
                  </a:lnTo>
                  <a:lnTo>
                    <a:pt x="1960411" y="43076"/>
                  </a:lnTo>
                  <a:lnTo>
                    <a:pt x="1945290" y="20669"/>
                  </a:lnTo>
                  <a:lnTo>
                    <a:pt x="1922883" y="5548"/>
                  </a:lnTo>
                  <a:lnTo>
                    <a:pt x="1895475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476238" y="2554985"/>
              <a:ext cx="1965960" cy="576580"/>
            </a:xfrm>
            <a:custGeom>
              <a:avLst/>
              <a:gdLst/>
              <a:ahLst/>
              <a:cxnLst/>
              <a:rect l="l" t="t" r="r" b="b"/>
              <a:pathLst>
                <a:path w="1965959" h="576580">
                  <a:moveTo>
                    <a:pt x="0" y="70485"/>
                  </a:moveTo>
                  <a:lnTo>
                    <a:pt x="5548" y="43076"/>
                  </a:lnTo>
                  <a:lnTo>
                    <a:pt x="20669" y="20669"/>
                  </a:lnTo>
                  <a:lnTo>
                    <a:pt x="43076" y="5548"/>
                  </a:lnTo>
                  <a:lnTo>
                    <a:pt x="70485" y="0"/>
                  </a:lnTo>
                  <a:lnTo>
                    <a:pt x="1895475" y="0"/>
                  </a:lnTo>
                  <a:lnTo>
                    <a:pt x="1922883" y="5548"/>
                  </a:lnTo>
                  <a:lnTo>
                    <a:pt x="1945290" y="20669"/>
                  </a:lnTo>
                  <a:lnTo>
                    <a:pt x="1960411" y="43076"/>
                  </a:lnTo>
                  <a:lnTo>
                    <a:pt x="1965960" y="70485"/>
                  </a:lnTo>
                  <a:lnTo>
                    <a:pt x="1965960" y="505587"/>
                  </a:lnTo>
                  <a:lnTo>
                    <a:pt x="1960411" y="532995"/>
                  </a:lnTo>
                  <a:lnTo>
                    <a:pt x="1945290" y="555402"/>
                  </a:lnTo>
                  <a:lnTo>
                    <a:pt x="1922883" y="570523"/>
                  </a:lnTo>
                  <a:lnTo>
                    <a:pt x="1895475" y="576072"/>
                  </a:lnTo>
                  <a:lnTo>
                    <a:pt x="70485" y="576072"/>
                  </a:lnTo>
                  <a:lnTo>
                    <a:pt x="43076" y="570523"/>
                  </a:lnTo>
                  <a:lnTo>
                    <a:pt x="20669" y="555402"/>
                  </a:lnTo>
                  <a:lnTo>
                    <a:pt x="5548" y="532995"/>
                  </a:lnTo>
                  <a:lnTo>
                    <a:pt x="0" y="505587"/>
                  </a:lnTo>
                  <a:lnTo>
                    <a:pt x="0" y="70485"/>
                  </a:lnTo>
                  <a:close/>
                </a:path>
              </a:pathLst>
            </a:custGeom>
            <a:ln w="228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6690741" y="2696336"/>
            <a:ext cx="1536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Calibri"/>
                <a:cs typeface="Calibri"/>
              </a:rPr>
              <a:t>Малобюджетный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22021" y="5762345"/>
            <a:ext cx="212788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400" spc="-180" dirty="0">
                <a:latin typeface="Microsoft Sans Serif"/>
                <a:cs typeface="Microsoft Sans Serif"/>
              </a:rPr>
              <a:t>П</a:t>
            </a:r>
            <a:r>
              <a:rPr sz="1400" spc="-150" dirty="0">
                <a:latin typeface="Microsoft Sans Serif"/>
                <a:cs typeface="Microsoft Sans Serif"/>
              </a:rPr>
              <a:t>р</a:t>
            </a:r>
            <a:r>
              <a:rPr sz="1400" spc="-145" dirty="0">
                <a:latin typeface="Microsoft Sans Serif"/>
                <a:cs typeface="Microsoft Sans Serif"/>
              </a:rPr>
              <a:t>ое</a:t>
            </a:r>
            <a:r>
              <a:rPr sz="1400" spc="-140" dirty="0">
                <a:latin typeface="Microsoft Sans Serif"/>
                <a:cs typeface="Microsoft Sans Serif"/>
              </a:rPr>
              <a:t>кт</a:t>
            </a:r>
            <a:r>
              <a:rPr sz="1400" spc="-200" dirty="0">
                <a:latin typeface="Microsoft Sans Serif"/>
                <a:cs typeface="Microsoft Sans Serif"/>
              </a:rPr>
              <a:t>ы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spc="-145" dirty="0">
                <a:latin typeface="Microsoft Sans Serif"/>
                <a:cs typeface="Microsoft Sans Serif"/>
              </a:rPr>
              <a:t>сод</a:t>
            </a:r>
            <a:r>
              <a:rPr sz="1400" spc="-150" dirty="0">
                <a:latin typeface="Microsoft Sans Serif"/>
                <a:cs typeface="Microsoft Sans Serif"/>
              </a:rPr>
              <a:t>е</a:t>
            </a:r>
            <a:r>
              <a:rPr sz="1400" spc="-145" dirty="0">
                <a:latin typeface="Microsoft Sans Serif"/>
                <a:cs typeface="Microsoft Sans Serif"/>
              </a:rPr>
              <a:t>р</a:t>
            </a:r>
            <a:r>
              <a:rPr sz="1400" spc="-210" dirty="0">
                <a:latin typeface="Microsoft Sans Serif"/>
                <a:cs typeface="Microsoft Sans Serif"/>
              </a:rPr>
              <a:t>ж</a:t>
            </a:r>
            <a:r>
              <a:rPr sz="1400" spc="-170" dirty="0">
                <a:latin typeface="Microsoft Sans Serif"/>
                <a:cs typeface="Microsoft Sans Serif"/>
              </a:rPr>
              <a:t>а</a:t>
            </a:r>
            <a:r>
              <a:rPr sz="1400" spc="-145" dirty="0">
                <a:latin typeface="Microsoft Sans Serif"/>
                <a:cs typeface="Microsoft Sans Serif"/>
              </a:rPr>
              <a:t>ни</a:t>
            </a:r>
            <a:r>
              <a:rPr sz="1400" spc="-135" dirty="0">
                <a:latin typeface="Microsoft Sans Serif"/>
                <a:cs typeface="Microsoft Sans Serif"/>
              </a:rPr>
              <a:t>я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95" dirty="0">
                <a:latin typeface="Microsoft Sans Serif"/>
                <a:cs typeface="Microsoft Sans Serif"/>
              </a:rPr>
              <a:t>и  </a:t>
            </a:r>
            <a:r>
              <a:rPr sz="1400" spc="-145" dirty="0">
                <a:latin typeface="Microsoft Sans Serif"/>
                <a:cs typeface="Microsoft Sans Serif"/>
              </a:rPr>
              <a:t>ра</a:t>
            </a:r>
            <a:r>
              <a:rPr sz="1400" spc="-150" dirty="0">
                <a:latin typeface="Microsoft Sans Serif"/>
                <a:cs typeface="Microsoft Sans Serif"/>
              </a:rPr>
              <a:t>зв</a:t>
            </a:r>
            <a:r>
              <a:rPr sz="1400" spc="-160" dirty="0">
                <a:latin typeface="Microsoft Sans Serif"/>
                <a:cs typeface="Microsoft Sans Serif"/>
              </a:rPr>
              <a:t>и</a:t>
            </a:r>
            <a:r>
              <a:rPr sz="1400" spc="-120" dirty="0">
                <a:latin typeface="Microsoft Sans Serif"/>
                <a:cs typeface="Microsoft Sans Serif"/>
              </a:rPr>
              <a:t>т</a:t>
            </a:r>
            <a:r>
              <a:rPr sz="1400" spc="-140" dirty="0">
                <a:latin typeface="Microsoft Sans Serif"/>
                <a:cs typeface="Microsoft Sans Serif"/>
              </a:rPr>
              <a:t>и</a:t>
            </a:r>
            <a:r>
              <a:rPr sz="1400" spc="-135" dirty="0">
                <a:latin typeface="Microsoft Sans Serif"/>
                <a:cs typeface="Microsoft Sans Serif"/>
              </a:rPr>
              <a:t>я</a:t>
            </a:r>
            <a:r>
              <a:rPr sz="1400" spc="-75" dirty="0">
                <a:latin typeface="Microsoft Sans Serif"/>
                <a:cs typeface="Microsoft Sans Serif"/>
              </a:rPr>
              <a:t> </a:t>
            </a:r>
            <a:r>
              <a:rPr sz="1400" spc="-160" dirty="0">
                <a:latin typeface="Microsoft Sans Serif"/>
                <a:cs typeface="Microsoft Sans Serif"/>
              </a:rPr>
              <a:t>капи</a:t>
            </a:r>
            <a:r>
              <a:rPr sz="1400" spc="-130" dirty="0">
                <a:latin typeface="Microsoft Sans Serif"/>
                <a:cs typeface="Microsoft Sans Serif"/>
              </a:rPr>
              <a:t>т</a:t>
            </a:r>
            <a:r>
              <a:rPr sz="1400" spc="-145" dirty="0">
                <a:latin typeface="Microsoft Sans Serif"/>
                <a:cs typeface="Microsoft Sans Serif"/>
              </a:rPr>
              <a:t>альны</a:t>
            </a:r>
            <a:r>
              <a:rPr sz="1400" spc="-120" dirty="0">
                <a:latin typeface="Microsoft Sans Serif"/>
                <a:cs typeface="Microsoft Sans Serif"/>
              </a:rPr>
              <a:t>х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spc="-145" dirty="0">
                <a:latin typeface="Microsoft Sans Serif"/>
                <a:cs typeface="Microsoft Sans Serif"/>
              </a:rPr>
              <a:t>а</a:t>
            </a:r>
            <a:r>
              <a:rPr sz="1400" spc="-150" dirty="0">
                <a:latin typeface="Microsoft Sans Serif"/>
                <a:cs typeface="Microsoft Sans Serif"/>
              </a:rPr>
              <a:t>кт</a:t>
            </a:r>
            <a:r>
              <a:rPr sz="1400" spc="-165" dirty="0">
                <a:latin typeface="Microsoft Sans Serif"/>
                <a:cs typeface="Microsoft Sans Serif"/>
              </a:rPr>
              <a:t>и</a:t>
            </a:r>
            <a:r>
              <a:rPr sz="1400" spc="-135" dirty="0">
                <a:latin typeface="Microsoft Sans Serif"/>
                <a:cs typeface="Microsoft Sans Serif"/>
              </a:rPr>
              <a:t>в</a:t>
            </a:r>
            <a:r>
              <a:rPr sz="1400" spc="-145" dirty="0">
                <a:latin typeface="Microsoft Sans Serif"/>
                <a:cs typeface="Microsoft Sans Serif"/>
              </a:rPr>
              <a:t>о</a:t>
            </a:r>
            <a:r>
              <a:rPr sz="1400" spc="-90" dirty="0">
                <a:latin typeface="Microsoft Sans Serif"/>
                <a:cs typeface="Microsoft Sans Serif"/>
              </a:rPr>
              <a:t>в  </a:t>
            </a:r>
            <a:r>
              <a:rPr sz="1400" spc="-140" dirty="0">
                <a:latin typeface="Microsoft Sans Serif"/>
                <a:cs typeface="Microsoft Sans Serif"/>
              </a:rPr>
              <a:t>и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spc="-165" dirty="0">
                <a:latin typeface="Microsoft Sans Serif"/>
                <a:cs typeface="Microsoft Sans Serif"/>
              </a:rPr>
              <a:t>инфр</a:t>
            </a:r>
            <a:r>
              <a:rPr sz="1400" spc="-155" dirty="0">
                <a:latin typeface="Microsoft Sans Serif"/>
                <a:cs typeface="Microsoft Sans Serif"/>
              </a:rPr>
              <a:t>а</a:t>
            </a:r>
            <a:r>
              <a:rPr sz="1400" spc="-125" dirty="0">
                <a:latin typeface="Microsoft Sans Serif"/>
                <a:cs typeface="Microsoft Sans Serif"/>
              </a:rPr>
              <a:t>ст</a:t>
            </a:r>
            <a:r>
              <a:rPr sz="1400" spc="-150" dirty="0">
                <a:latin typeface="Microsoft Sans Serif"/>
                <a:cs typeface="Microsoft Sans Serif"/>
              </a:rPr>
              <a:t>р</a:t>
            </a:r>
            <a:r>
              <a:rPr sz="1400" spc="-140" dirty="0">
                <a:latin typeface="Microsoft Sans Serif"/>
                <a:cs typeface="Microsoft Sans Serif"/>
              </a:rPr>
              <a:t>укту</a:t>
            </a:r>
            <a:r>
              <a:rPr sz="1400" spc="-165" dirty="0">
                <a:latin typeface="Microsoft Sans Serif"/>
                <a:cs typeface="Microsoft Sans Serif"/>
              </a:rPr>
              <a:t>р</a:t>
            </a:r>
            <a:r>
              <a:rPr sz="1400" spc="-150" dirty="0">
                <a:latin typeface="Microsoft Sans Serif"/>
                <a:cs typeface="Microsoft Sans Serif"/>
              </a:rPr>
              <a:t>ы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509520" y="5763869"/>
            <a:ext cx="211264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spc="-180" dirty="0">
                <a:latin typeface="Microsoft Sans Serif"/>
                <a:cs typeface="Microsoft Sans Serif"/>
              </a:rPr>
              <a:t>П</a:t>
            </a:r>
            <a:r>
              <a:rPr sz="1400" spc="-150" dirty="0">
                <a:latin typeface="Microsoft Sans Serif"/>
                <a:cs typeface="Microsoft Sans Serif"/>
              </a:rPr>
              <a:t>р</a:t>
            </a:r>
            <a:r>
              <a:rPr sz="1400" spc="-145" dirty="0">
                <a:latin typeface="Microsoft Sans Serif"/>
                <a:cs typeface="Microsoft Sans Serif"/>
              </a:rPr>
              <a:t>ое</a:t>
            </a:r>
            <a:r>
              <a:rPr sz="1400" spc="-140" dirty="0">
                <a:latin typeface="Microsoft Sans Serif"/>
                <a:cs typeface="Microsoft Sans Serif"/>
              </a:rPr>
              <a:t>кт</a:t>
            </a:r>
            <a:r>
              <a:rPr sz="1400" spc="-200" dirty="0">
                <a:latin typeface="Microsoft Sans Serif"/>
                <a:cs typeface="Microsoft Sans Serif"/>
              </a:rPr>
              <a:t>ы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spc="-145" dirty="0">
                <a:latin typeface="Microsoft Sans Serif"/>
                <a:cs typeface="Microsoft Sans Serif"/>
              </a:rPr>
              <a:t>ра</a:t>
            </a:r>
            <a:r>
              <a:rPr sz="1400" spc="-155" dirty="0">
                <a:latin typeface="Microsoft Sans Serif"/>
                <a:cs typeface="Microsoft Sans Serif"/>
              </a:rPr>
              <a:t>зр</a:t>
            </a:r>
            <a:r>
              <a:rPr sz="1400" spc="-165" dirty="0">
                <a:latin typeface="Microsoft Sans Serif"/>
                <a:cs typeface="Microsoft Sans Serif"/>
              </a:rPr>
              <a:t>а</a:t>
            </a:r>
            <a:r>
              <a:rPr sz="1400" spc="-150" dirty="0">
                <a:latin typeface="Microsoft Sans Serif"/>
                <a:cs typeface="Microsoft Sans Serif"/>
              </a:rPr>
              <a:t>ботки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40" dirty="0">
                <a:latin typeface="Microsoft Sans Serif"/>
                <a:cs typeface="Microsoft Sans Serif"/>
              </a:rPr>
              <a:t>и</a:t>
            </a:r>
            <a:endParaRPr sz="1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400" spc="-140" dirty="0">
                <a:latin typeface="Microsoft Sans Serif"/>
                <a:cs typeface="Microsoft Sans Serif"/>
              </a:rPr>
              <a:t>вн</a:t>
            </a:r>
            <a:r>
              <a:rPr sz="1400" spc="-150" dirty="0">
                <a:latin typeface="Microsoft Sans Serif"/>
                <a:cs typeface="Microsoft Sans Serif"/>
              </a:rPr>
              <a:t>е</a:t>
            </a:r>
            <a:r>
              <a:rPr sz="1400" spc="-145" dirty="0">
                <a:latin typeface="Microsoft Sans Serif"/>
                <a:cs typeface="Microsoft Sans Serif"/>
              </a:rPr>
              <a:t>д</a:t>
            </a:r>
            <a:r>
              <a:rPr sz="1400" spc="-150" dirty="0">
                <a:latin typeface="Microsoft Sans Serif"/>
                <a:cs typeface="Microsoft Sans Serif"/>
              </a:rPr>
              <a:t>ре</a:t>
            </a:r>
            <a:r>
              <a:rPr sz="1400" spc="-140" dirty="0">
                <a:latin typeface="Microsoft Sans Serif"/>
                <a:cs typeface="Microsoft Sans Serif"/>
              </a:rPr>
              <a:t>ния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40" dirty="0">
                <a:latin typeface="Microsoft Sans Serif"/>
                <a:cs typeface="Microsoft Sans Serif"/>
              </a:rPr>
              <a:t>систе</a:t>
            </a:r>
            <a:r>
              <a:rPr sz="1400" spc="-185" dirty="0">
                <a:latin typeface="Microsoft Sans Serif"/>
                <a:cs typeface="Microsoft Sans Serif"/>
              </a:rPr>
              <a:t>м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spc="-145" dirty="0">
                <a:latin typeface="Microsoft Sans Serif"/>
                <a:cs typeface="Microsoft Sans Serif"/>
              </a:rPr>
              <a:t>уп</a:t>
            </a:r>
            <a:r>
              <a:rPr sz="1400" spc="-155" dirty="0">
                <a:latin typeface="Microsoft Sans Serif"/>
                <a:cs typeface="Microsoft Sans Serif"/>
              </a:rPr>
              <a:t>р</a:t>
            </a:r>
            <a:r>
              <a:rPr sz="1400" spc="-150" dirty="0">
                <a:latin typeface="Microsoft Sans Serif"/>
                <a:cs typeface="Microsoft Sans Serif"/>
              </a:rPr>
              <a:t>а</a:t>
            </a:r>
            <a:r>
              <a:rPr sz="1400" spc="-135" dirty="0">
                <a:latin typeface="Microsoft Sans Serif"/>
                <a:cs typeface="Microsoft Sans Serif"/>
              </a:rPr>
              <a:t>вл</a:t>
            </a:r>
            <a:r>
              <a:rPr sz="1400" spc="-145" dirty="0">
                <a:latin typeface="Microsoft Sans Serif"/>
                <a:cs typeface="Microsoft Sans Serif"/>
              </a:rPr>
              <a:t>е</a:t>
            </a:r>
            <a:r>
              <a:rPr sz="1400" spc="-140" dirty="0">
                <a:latin typeface="Microsoft Sans Serif"/>
                <a:cs typeface="Microsoft Sans Serif"/>
              </a:rPr>
              <a:t>ния</a:t>
            </a:r>
            <a:endParaRPr sz="1400">
              <a:latin typeface="Microsoft Sans Serif"/>
              <a:cs typeface="Microsoft Sans Serif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400" spc="-140" dirty="0">
                <a:latin typeface="Microsoft Sans Serif"/>
                <a:cs typeface="Microsoft Sans Serif"/>
              </a:rPr>
              <a:t>деятельностью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792217" y="5762345"/>
            <a:ext cx="201168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spc="-180" dirty="0">
                <a:latin typeface="Microsoft Sans Serif"/>
                <a:cs typeface="Microsoft Sans Serif"/>
              </a:rPr>
              <a:t>П</a:t>
            </a:r>
            <a:r>
              <a:rPr sz="1400" spc="-150" dirty="0">
                <a:latin typeface="Microsoft Sans Serif"/>
                <a:cs typeface="Microsoft Sans Serif"/>
              </a:rPr>
              <a:t>р</a:t>
            </a:r>
            <a:r>
              <a:rPr sz="1400" spc="-145" dirty="0">
                <a:latin typeface="Microsoft Sans Serif"/>
                <a:cs typeface="Microsoft Sans Serif"/>
              </a:rPr>
              <a:t>ое</a:t>
            </a:r>
            <a:r>
              <a:rPr sz="1400" spc="-140" dirty="0">
                <a:latin typeface="Microsoft Sans Serif"/>
                <a:cs typeface="Microsoft Sans Serif"/>
              </a:rPr>
              <a:t>кт</a:t>
            </a:r>
            <a:r>
              <a:rPr sz="1400" spc="-200" dirty="0">
                <a:latin typeface="Microsoft Sans Serif"/>
                <a:cs typeface="Microsoft Sans Serif"/>
              </a:rPr>
              <a:t>ы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spc="-145" dirty="0">
                <a:latin typeface="Microsoft Sans Serif"/>
                <a:cs typeface="Microsoft Sans Serif"/>
              </a:rPr>
              <a:t>ра</a:t>
            </a:r>
            <a:r>
              <a:rPr sz="1400" spc="-155" dirty="0">
                <a:latin typeface="Microsoft Sans Serif"/>
                <a:cs typeface="Microsoft Sans Serif"/>
              </a:rPr>
              <a:t>зр</a:t>
            </a:r>
            <a:r>
              <a:rPr sz="1400" spc="-165" dirty="0">
                <a:latin typeface="Microsoft Sans Serif"/>
                <a:cs typeface="Microsoft Sans Serif"/>
              </a:rPr>
              <a:t>а</a:t>
            </a:r>
            <a:r>
              <a:rPr sz="1400" spc="-150" dirty="0">
                <a:latin typeface="Microsoft Sans Serif"/>
                <a:cs typeface="Microsoft Sans Serif"/>
              </a:rPr>
              <a:t>ботки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40" dirty="0">
                <a:latin typeface="Microsoft Sans Serif"/>
                <a:cs typeface="Microsoft Sans Serif"/>
              </a:rPr>
              <a:t>и</a:t>
            </a:r>
            <a:endParaRPr sz="1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140" dirty="0">
                <a:latin typeface="Microsoft Sans Serif"/>
                <a:cs typeface="Microsoft Sans Serif"/>
              </a:rPr>
              <a:t>вн</a:t>
            </a:r>
            <a:r>
              <a:rPr sz="1400" spc="-145" dirty="0">
                <a:latin typeface="Microsoft Sans Serif"/>
                <a:cs typeface="Microsoft Sans Serif"/>
              </a:rPr>
              <a:t>едр</a:t>
            </a:r>
            <a:r>
              <a:rPr sz="1400" spc="-150" dirty="0">
                <a:latin typeface="Microsoft Sans Serif"/>
                <a:cs typeface="Microsoft Sans Serif"/>
              </a:rPr>
              <a:t>е</a:t>
            </a:r>
            <a:r>
              <a:rPr sz="1400" spc="-145" dirty="0">
                <a:latin typeface="Microsoft Sans Serif"/>
                <a:cs typeface="Microsoft Sans Serif"/>
              </a:rPr>
              <a:t>ни</a:t>
            </a:r>
            <a:r>
              <a:rPr sz="1400" spc="-135" dirty="0">
                <a:latin typeface="Microsoft Sans Serif"/>
                <a:cs typeface="Microsoft Sans Serif"/>
              </a:rPr>
              <a:t>я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40" dirty="0">
                <a:latin typeface="Microsoft Sans Serif"/>
                <a:cs typeface="Microsoft Sans Serif"/>
              </a:rPr>
              <a:t>и</a:t>
            </a:r>
            <a:r>
              <a:rPr sz="1400" spc="-165" dirty="0">
                <a:latin typeface="Microsoft Sans Serif"/>
                <a:cs typeface="Microsoft Sans Serif"/>
              </a:rPr>
              <a:t>нфо</a:t>
            </a:r>
            <a:r>
              <a:rPr sz="1400" spc="-150" dirty="0">
                <a:latin typeface="Microsoft Sans Serif"/>
                <a:cs typeface="Microsoft Sans Serif"/>
              </a:rPr>
              <a:t>рмационн</a:t>
            </a:r>
            <a:r>
              <a:rPr sz="1400" spc="-190" dirty="0">
                <a:latin typeface="Microsoft Sans Serif"/>
                <a:cs typeface="Microsoft Sans Serif"/>
              </a:rPr>
              <a:t>ы</a:t>
            </a:r>
            <a:r>
              <a:rPr sz="1400" spc="-125" dirty="0">
                <a:latin typeface="Microsoft Sans Serif"/>
                <a:cs typeface="Microsoft Sans Serif"/>
              </a:rPr>
              <a:t>х</a:t>
            </a:r>
            <a:endParaRPr sz="1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400" spc="-150" dirty="0">
                <a:latin typeface="Microsoft Sans Serif"/>
                <a:cs typeface="Microsoft Sans Serif"/>
              </a:rPr>
              <a:t>систем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941311" y="5744972"/>
            <a:ext cx="17462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4515" marR="5080" indent="-552450">
              <a:lnSpc>
                <a:spcPct val="100000"/>
              </a:lnSpc>
              <a:spcBef>
                <a:spcPts val="100"/>
              </a:spcBef>
            </a:pPr>
            <a:r>
              <a:rPr sz="1400" spc="-180" dirty="0">
                <a:latin typeface="Microsoft Sans Serif"/>
                <a:cs typeface="Microsoft Sans Serif"/>
              </a:rPr>
              <a:t>П</a:t>
            </a:r>
            <a:r>
              <a:rPr sz="1400" spc="-150" dirty="0">
                <a:latin typeface="Microsoft Sans Serif"/>
                <a:cs typeface="Microsoft Sans Serif"/>
              </a:rPr>
              <a:t>р</a:t>
            </a:r>
            <a:r>
              <a:rPr sz="1400" spc="-145" dirty="0">
                <a:latin typeface="Microsoft Sans Serif"/>
                <a:cs typeface="Microsoft Sans Serif"/>
              </a:rPr>
              <a:t>ое</a:t>
            </a:r>
            <a:r>
              <a:rPr sz="1400" spc="-140" dirty="0">
                <a:latin typeface="Microsoft Sans Serif"/>
                <a:cs typeface="Microsoft Sans Serif"/>
              </a:rPr>
              <a:t>кт</a:t>
            </a:r>
            <a:r>
              <a:rPr sz="1400" spc="-200" dirty="0">
                <a:latin typeface="Microsoft Sans Serif"/>
                <a:cs typeface="Microsoft Sans Serif"/>
              </a:rPr>
              <a:t>ы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spc="-135" dirty="0">
                <a:latin typeface="Microsoft Sans Serif"/>
                <a:cs typeface="Microsoft Sans Serif"/>
              </a:rPr>
              <a:t>стр</a:t>
            </a:r>
            <a:r>
              <a:rPr sz="1400" spc="-150" dirty="0">
                <a:latin typeface="Microsoft Sans Serif"/>
                <a:cs typeface="Microsoft Sans Serif"/>
              </a:rPr>
              <a:t>а</a:t>
            </a:r>
            <a:r>
              <a:rPr sz="1400" spc="-135" dirty="0">
                <a:latin typeface="Microsoft Sans Serif"/>
                <a:cs typeface="Microsoft Sans Serif"/>
              </a:rPr>
              <a:t>тегического  </a:t>
            </a:r>
            <a:r>
              <a:rPr sz="1400" spc="-145" dirty="0">
                <a:latin typeface="Microsoft Sans Serif"/>
                <a:cs typeface="Microsoft Sans Serif"/>
              </a:rPr>
              <a:t>развития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2750820" y="4520184"/>
            <a:ext cx="1499870" cy="1178560"/>
            <a:chOff x="2750820" y="4520184"/>
            <a:chExt cx="1499870" cy="1178560"/>
          </a:xfrm>
        </p:grpSpPr>
        <p:pic>
          <p:nvPicPr>
            <p:cNvPr id="67" name="object 6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0820" y="4520184"/>
              <a:ext cx="1499616" cy="1178052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020568" y="5116068"/>
              <a:ext cx="975360" cy="269875"/>
            </a:xfrm>
            <a:custGeom>
              <a:avLst/>
              <a:gdLst/>
              <a:ahLst/>
              <a:cxnLst/>
              <a:rect l="l" t="t" r="r" b="b"/>
              <a:pathLst>
                <a:path w="975360" h="269875">
                  <a:moveTo>
                    <a:pt x="840358" y="0"/>
                  </a:moveTo>
                  <a:lnTo>
                    <a:pt x="135000" y="0"/>
                  </a:lnTo>
                  <a:lnTo>
                    <a:pt x="0" y="269747"/>
                  </a:lnTo>
                  <a:lnTo>
                    <a:pt x="975359" y="269747"/>
                  </a:lnTo>
                  <a:lnTo>
                    <a:pt x="840358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508248" y="4588764"/>
              <a:ext cx="329565" cy="495300"/>
            </a:xfrm>
            <a:custGeom>
              <a:avLst/>
              <a:gdLst/>
              <a:ahLst/>
              <a:cxnLst/>
              <a:rect l="l" t="t" r="r" b="b"/>
              <a:pathLst>
                <a:path w="329564" h="495300">
                  <a:moveTo>
                    <a:pt x="0" y="0"/>
                  </a:moveTo>
                  <a:lnTo>
                    <a:pt x="0" y="495300"/>
                  </a:lnTo>
                  <a:lnTo>
                    <a:pt x="329184" y="495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0" name="object 7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123" y="4436364"/>
            <a:ext cx="1347215" cy="1203960"/>
          </a:xfrm>
          <a:prstGeom prst="rect">
            <a:avLst/>
          </a:prstGeom>
        </p:spPr>
      </p:pic>
      <p:grpSp>
        <p:nvGrpSpPr>
          <p:cNvPr id="71" name="object 71"/>
          <p:cNvGrpSpPr/>
          <p:nvPr/>
        </p:nvGrpSpPr>
        <p:grpSpPr>
          <a:xfrm>
            <a:off x="7033259" y="4436364"/>
            <a:ext cx="1499870" cy="1178560"/>
            <a:chOff x="7033259" y="4436364"/>
            <a:chExt cx="1499870" cy="1178560"/>
          </a:xfrm>
        </p:grpSpPr>
        <p:pic>
          <p:nvPicPr>
            <p:cNvPr id="72" name="object 7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33259" y="4436364"/>
              <a:ext cx="1499616" cy="1178052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7783067" y="4477512"/>
              <a:ext cx="327660" cy="539750"/>
            </a:xfrm>
            <a:custGeom>
              <a:avLst/>
              <a:gdLst/>
              <a:ahLst/>
              <a:cxnLst/>
              <a:rect l="l" t="t" r="r" b="b"/>
              <a:pathLst>
                <a:path w="327659" h="539750">
                  <a:moveTo>
                    <a:pt x="0" y="0"/>
                  </a:moveTo>
                  <a:lnTo>
                    <a:pt x="0" y="539495"/>
                  </a:lnTo>
                  <a:lnTo>
                    <a:pt x="327659" y="539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5073396" y="4436364"/>
            <a:ext cx="1371600" cy="1203960"/>
            <a:chOff x="5073396" y="4436364"/>
            <a:chExt cx="1371600" cy="1203960"/>
          </a:xfrm>
        </p:grpSpPr>
        <p:pic>
          <p:nvPicPr>
            <p:cNvPr id="75" name="object 7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3396" y="4436364"/>
              <a:ext cx="1371600" cy="1203960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5458968" y="4504944"/>
              <a:ext cx="283845" cy="513715"/>
            </a:xfrm>
            <a:custGeom>
              <a:avLst/>
              <a:gdLst/>
              <a:ahLst/>
              <a:cxnLst/>
              <a:rect l="l" t="t" r="r" b="b"/>
              <a:pathLst>
                <a:path w="283845" h="513714">
                  <a:moveTo>
                    <a:pt x="283464" y="0"/>
                  </a:moveTo>
                  <a:lnTo>
                    <a:pt x="0" y="513587"/>
                  </a:lnTo>
                  <a:lnTo>
                    <a:pt x="283464" y="513587"/>
                  </a:lnTo>
                  <a:lnTo>
                    <a:pt x="2834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2712" y="163195"/>
            <a:ext cx="66090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Портфель</a:t>
            </a:r>
            <a:r>
              <a:rPr sz="3600" spc="-10" dirty="0"/>
              <a:t> </a:t>
            </a:r>
            <a:r>
              <a:rPr sz="3600" dirty="0"/>
              <a:t>проектов</a:t>
            </a:r>
            <a:r>
              <a:rPr sz="3600" spc="-25" dirty="0"/>
              <a:t> </a:t>
            </a:r>
            <a:r>
              <a:rPr sz="3600" dirty="0"/>
              <a:t>как</a:t>
            </a:r>
            <a:r>
              <a:rPr sz="3600" spc="-25" dirty="0"/>
              <a:t> </a:t>
            </a:r>
            <a:r>
              <a:rPr sz="3600" dirty="0"/>
              <a:t>пирамида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196083" y="1700783"/>
            <a:ext cx="5303520" cy="1007744"/>
          </a:xfrm>
          <a:custGeom>
            <a:avLst/>
            <a:gdLst/>
            <a:ahLst/>
            <a:cxnLst/>
            <a:rect l="l" t="t" r="r" b="b"/>
            <a:pathLst>
              <a:path w="5303520" h="1007744">
                <a:moveTo>
                  <a:pt x="2651760" y="0"/>
                </a:moveTo>
                <a:lnTo>
                  <a:pt x="2576258" y="200"/>
                </a:lnTo>
                <a:lnTo>
                  <a:pt x="2501280" y="797"/>
                </a:lnTo>
                <a:lnTo>
                  <a:pt x="2426852" y="1786"/>
                </a:lnTo>
                <a:lnTo>
                  <a:pt x="2353002" y="3161"/>
                </a:lnTo>
                <a:lnTo>
                  <a:pt x="2279760" y="4917"/>
                </a:lnTo>
                <a:lnTo>
                  <a:pt x="2207152" y="7049"/>
                </a:lnTo>
                <a:lnTo>
                  <a:pt x="2135206" y="9552"/>
                </a:lnTo>
                <a:lnTo>
                  <a:pt x="2063951" y="12419"/>
                </a:lnTo>
                <a:lnTo>
                  <a:pt x="1993415" y="15646"/>
                </a:lnTo>
                <a:lnTo>
                  <a:pt x="1923625" y="19228"/>
                </a:lnTo>
                <a:lnTo>
                  <a:pt x="1854610" y="23158"/>
                </a:lnTo>
                <a:lnTo>
                  <a:pt x="1786397" y="27433"/>
                </a:lnTo>
                <a:lnTo>
                  <a:pt x="1719014" y="32045"/>
                </a:lnTo>
                <a:lnTo>
                  <a:pt x="1652490" y="36992"/>
                </a:lnTo>
                <a:lnTo>
                  <a:pt x="1586853" y="42265"/>
                </a:lnTo>
                <a:lnTo>
                  <a:pt x="1522130" y="47862"/>
                </a:lnTo>
                <a:lnTo>
                  <a:pt x="1458349" y="53775"/>
                </a:lnTo>
                <a:lnTo>
                  <a:pt x="1395538" y="60001"/>
                </a:lnTo>
                <a:lnTo>
                  <a:pt x="1333726" y="66533"/>
                </a:lnTo>
                <a:lnTo>
                  <a:pt x="1272940" y="73366"/>
                </a:lnTo>
                <a:lnTo>
                  <a:pt x="1213209" y="80495"/>
                </a:lnTo>
                <a:lnTo>
                  <a:pt x="1154560" y="87914"/>
                </a:lnTo>
                <a:lnTo>
                  <a:pt x="1097020" y="95619"/>
                </a:lnTo>
                <a:lnTo>
                  <a:pt x="1040620" y="103604"/>
                </a:lnTo>
                <a:lnTo>
                  <a:pt x="985385" y="111864"/>
                </a:lnTo>
                <a:lnTo>
                  <a:pt x="931345" y="120393"/>
                </a:lnTo>
                <a:lnTo>
                  <a:pt x="878526" y="129185"/>
                </a:lnTo>
                <a:lnTo>
                  <a:pt x="826958" y="138237"/>
                </a:lnTo>
                <a:lnTo>
                  <a:pt x="776668" y="147542"/>
                </a:lnTo>
                <a:lnTo>
                  <a:pt x="727684" y="157095"/>
                </a:lnTo>
                <a:lnTo>
                  <a:pt x="680034" y="166890"/>
                </a:lnTo>
                <a:lnTo>
                  <a:pt x="633746" y="176923"/>
                </a:lnTo>
                <a:lnTo>
                  <a:pt x="588848" y="187188"/>
                </a:lnTo>
                <a:lnTo>
                  <a:pt x="545369" y="197680"/>
                </a:lnTo>
                <a:lnTo>
                  <a:pt x="503335" y="208393"/>
                </a:lnTo>
                <a:lnTo>
                  <a:pt x="462775" y="219323"/>
                </a:lnTo>
                <a:lnTo>
                  <a:pt x="423717" y="230463"/>
                </a:lnTo>
                <a:lnTo>
                  <a:pt x="386189" y="241809"/>
                </a:lnTo>
                <a:lnTo>
                  <a:pt x="315835" y="265095"/>
                </a:lnTo>
                <a:lnTo>
                  <a:pt x="251936" y="289140"/>
                </a:lnTo>
                <a:lnTo>
                  <a:pt x="194716" y="313900"/>
                </a:lnTo>
                <a:lnTo>
                  <a:pt x="144400" y="339333"/>
                </a:lnTo>
                <a:lnTo>
                  <a:pt x="101210" y="365397"/>
                </a:lnTo>
                <a:lnTo>
                  <a:pt x="65371" y="392048"/>
                </a:lnTo>
                <a:lnTo>
                  <a:pt x="37107" y="419245"/>
                </a:lnTo>
                <a:lnTo>
                  <a:pt x="9402" y="460969"/>
                </a:lnTo>
                <a:lnTo>
                  <a:pt x="0" y="503681"/>
                </a:lnTo>
                <a:lnTo>
                  <a:pt x="1054" y="518020"/>
                </a:lnTo>
                <a:lnTo>
                  <a:pt x="16641" y="560419"/>
                </a:lnTo>
                <a:lnTo>
                  <a:pt x="50278" y="601782"/>
                </a:lnTo>
                <a:lnTo>
                  <a:pt x="82358" y="628712"/>
                </a:lnTo>
                <a:lnTo>
                  <a:pt x="121900" y="655074"/>
                </a:lnTo>
                <a:lnTo>
                  <a:pt x="168681" y="680828"/>
                </a:lnTo>
                <a:lnTo>
                  <a:pt x="222477" y="705930"/>
                </a:lnTo>
                <a:lnTo>
                  <a:pt x="283064" y="730338"/>
                </a:lnTo>
                <a:lnTo>
                  <a:pt x="350219" y="754009"/>
                </a:lnTo>
                <a:lnTo>
                  <a:pt x="423717" y="776900"/>
                </a:lnTo>
                <a:lnTo>
                  <a:pt x="462775" y="788040"/>
                </a:lnTo>
                <a:lnTo>
                  <a:pt x="503335" y="798970"/>
                </a:lnTo>
                <a:lnTo>
                  <a:pt x="545369" y="809683"/>
                </a:lnTo>
                <a:lnTo>
                  <a:pt x="588848" y="820175"/>
                </a:lnTo>
                <a:lnTo>
                  <a:pt x="633746" y="830440"/>
                </a:lnTo>
                <a:lnTo>
                  <a:pt x="680034" y="840473"/>
                </a:lnTo>
                <a:lnTo>
                  <a:pt x="727684" y="850268"/>
                </a:lnTo>
                <a:lnTo>
                  <a:pt x="776668" y="859821"/>
                </a:lnTo>
                <a:lnTo>
                  <a:pt x="826958" y="869126"/>
                </a:lnTo>
                <a:lnTo>
                  <a:pt x="878526" y="878178"/>
                </a:lnTo>
                <a:lnTo>
                  <a:pt x="931345" y="886970"/>
                </a:lnTo>
                <a:lnTo>
                  <a:pt x="985385" y="895499"/>
                </a:lnTo>
                <a:lnTo>
                  <a:pt x="1040620" y="903759"/>
                </a:lnTo>
                <a:lnTo>
                  <a:pt x="1097020" y="911744"/>
                </a:lnTo>
                <a:lnTo>
                  <a:pt x="1154560" y="919449"/>
                </a:lnTo>
                <a:lnTo>
                  <a:pt x="1213209" y="926868"/>
                </a:lnTo>
                <a:lnTo>
                  <a:pt x="1272940" y="933997"/>
                </a:lnTo>
                <a:lnTo>
                  <a:pt x="1333726" y="940830"/>
                </a:lnTo>
                <a:lnTo>
                  <a:pt x="1395538" y="947362"/>
                </a:lnTo>
                <a:lnTo>
                  <a:pt x="1458349" y="953588"/>
                </a:lnTo>
                <a:lnTo>
                  <a:pt x="1522130" y="959501"/>
                </a:lnTo>
                <a:lnTo>
                  <a:pt x="1586853" y="965098"/>
                </a:lnTo>
                <a:lnTo>
                  <a:pt x="1652490" y="970371"/>
                </a:lnTo>
                <a:lnTo>
                  <a:pt x="1719014" y="975318"/>
                </a:lnTo>
                <a:lnTo>
                  <a:pt x="1786397" y="979930"/>
                </a:lnTo>
                <a:lnTo>
                  <a:pt x="1854610" y="984205"/>
                </a:lnTo>
                <a:lnTo>
                  <a:pt x="1923625" y="988135"/>
                </a:lnTo>
                <a:lnTo>
                  <a:pt x="1993415" y="991717"/>
                </a:lnTo>
                <a:lnTo>
                  <a:pt x="2063951" y="994944"/>
                </a:lnTo>
                <a:lnTo>
                  <a:pt x="2135206" y="997811"/>
                </a:lnTo>
                <a:lnTo>
                  <a:pt x="2207152" y="1000314"/>
                </a:lnTo>
                <a:lnTo>
                  <a:pt x="2279760" y="1002446"/>
                </a:lnTo>
                <a:lnTo>
                  <a:pt x="2353002" y="1004202"/>
                </a:lnTo>
                <a:lnTo>
                  <a:pt x="2426852" y="1005577"/>
                </a:lnTo>
                <a:lnTo>
                  <a:pt x="2501280" y="1006566"/>
                </a:lnTo>
                <a:lnTo>
                  <a:pt x="2576258" y="1007163"/>
                </a:lnTo>
                <a:lnTo>
                  <a:pt x="2651760" y="1007363"/>
                </a:lnTo>
                <a:lnTo>
                  <a:pt x="2727261" y="1007163"/>
                </a:lnTo>
                <a:lnTo>
                  <a:pt x="2802239" y="1006566"/>
                </a:lnTo>
                <a:lnTo>
                  <a:pt x="2876667" y="1005577"/>
                </a:lnTo>
                <a:lnTo>
                  <a:pt x="2950517" y="1004202"/>
                </a:lnTo>
                <a:lnTo>
                  <a:pt x="3023759" y="1002446"/>
                </a:lnTo>
                <a:lnTo>
                  <a:pt x="3096367" y="1000314"/>
                </a:lnTo>
                <a:lnTo>
                  <a:pt x="3168313" y="997811"/>
                </a:lnTo>
                <a:lnTo>
                  <a:pt x="3239568" y="994944"/>
                </a:lnTo>
                <a:lnTo>
                  <a:pt x="3310104" y="991717"/>
                </a:lnTo>
                <a:lnTo>
                  <a:pt x="3379894" y="988135"/>
                </a:lnTo>
                <a:lnTo>
                  <a:pt x="3448909" y="984205"/>
                </a:lnTo>
                <a:lnTo>
                  <a:pt x="3517122" y="979930"/>
                </a:lnTo>
                <a:lnTo>
                  <a:pt x="3584505" y="975318"/>
                </a:lnTo>
                <a:lnTo>
                  <a:pt x="3651029" y="970371"/>
                </a:lnTo>
                <a:lnTo>
                  <a:pt x="3716666" y="965098"/>
                </a:lnTo>
                <a:lnTo>
                  <a:pt x="3781389" y="959501"/>
                </a:lnTo>
                <a:lnTo>
                  <a:pt x="3845170" y="953588"/>
                </a:lnTo>
                <a:lnTo>
                  <a:pt x="3907981" y="947362"/>
                </a:lnTo>
                <a:lnTo>
                  <a:pt x="3969793" y="940830"/>
                </a:lnTo>
                <a:lnTo>
                  <a:pt x="4030579" y="933997"/>
                </a:lnTo>
                <a:lnTo>
                  <a:pt x="4090310" y="926868"/>
                </a:lnTo>
                <a:lnTo>
                  <a:pt x="4148959" y="919449"/>
                </a:lnTo>
                <a:lnTo>
                  <a:pt x="4206499" y="911744"/>
                </a:lnTo>
                <a:lnTo>
                  <a:pt x="4262899" y="903759"/>
                </a:lnTo>
                <a:lnTo>
                  <a:pt x="4318134" y="895499"/>
                </a:lnTo>
                <a:lnTo>
                  <a:pt x="4372174" y="886970"/>
                </a:lnTo>
                <a:lnTo>
                  <a:pt x="4424993" y="878178"/>
                </a:lnTo>
                <a:lnTo>
                  <a:pt x="4476561" y="869126"/>
                </a:lnTo>
                <a:lnTo>
                  <a:pt x="4526851" y="859821"/>
                </a:lnTo>
                <a:lnTo>
                  <a:pt x="4575835" y="850268"/>
                </a:lnTo>
                <a:lnTo>
                  <a:pt x="4623485" y="840473"/>
                </a:lnTo>
                <a:lnTo>
                  <a:pt x="4669773" y="830440"/>
                </a:lnTo>
                <a:lnTo>
                  <a:pt x="4714671" y="820175"/>
                </a:lnTo>
                <a:lnTo>
                  <a:pt x="4758150" y="809683"/>
                </a:lnTo>
                <a:lnTo>
                  <a:pt x="4800184" y="798970"/>
                </a:lnTo>
                <a:lnTo>
                  <a:pt x="4840744" y="788040"/>
                </a:lnTo>
                <a:lnTo>
                  <a:pt x="4879802" y="776900"/>
                </a:lnTo>
                <a:lnTo>
                  <a:pt x="4917330" y="765554"/>
                </a:lnTo>
                <a:lnTo>
                  <a:pt x="4987684" y="742268"/>
                </a:lnTo>
                <a:lnTo>
                  <a:pt x="5051583" y="718223"/>
                </a:lnTo>
                <a:lnTo>
                  <a:pt x="5108803" y="693463"/>
                </a:lnTo>
                <a:lnTo>
                  <a:pt x="5159119" y="668030"/>
                </a:lnTo>
                <a:lnTo>
                  <a:pt x="5202309" y="641966"/>
                </a:lnTo>
                <a:lnTo>
                  <a:pt x="5238148" y="615315"/>
                </a:lnTo>
                <a:lnTo>
                  <a:pt x="5266412" y="588118"/>
                </a:lnTo>
                <a:lnTo>
                  <a:pt x="5294117" y="546394"/>
                </a:lnTo>
                <a:lnTo>
                  <a:pt x="5303520" y="503681"/>
                </a:lnTo>
                <a:lnTo>
                  <a:pt x="5302465" y="489343"/>
                </a:lnTo>
                <a:lnTo>
                  <a:pt x="5286878" y="446944"/>
                </a:lnTo>
                <a:lnTo>
                  <a:pt x="5253241" y="405581"/>
                </a:lnTo>
                <a:lnTo>
                  <a:pt x="5221161" y="378651"/>
                </a:lnTo>
                <a:lnTo>
                  <a:pt x="5181619" y="352289"/>
                </a:lnTo>
                <a:lnTo>
                  <a:pt x="5134838" y="326535"/>
                </a:lnTo>
                <a:lnTo>
                  <a:pt x="5081042" y="301433"/>
                </a:lnTo>
                <a:lnTo>
                  <a:pt x="5020455" y="277025"/>
                </a:lnTo>
                <a:lnTo>
                  <a:pt x="4953300" y="253354"/>
                </a:lnTo>
                <a:lnTo>
                  <a:pt x="4879802" y="230463"/>
                </a:lnTo>
                <a:lnTo>
                  <a:pt x="4840744" y="219323"/>
                </a:lnTo>
                <a:lnTo>
                  <a:pt x="4800184" y="208393"/>
                </a:lnTo>
                <a:lnTo>
                  <a:pt x="4758150" y="197680"/>
                </a:lnTo>
                <a:lnTo>
                  <a:pt x="4714671" y="187188"/>
                </a:lnTo>
                <a:lnTo>
                  <a:pt x="4669773" y="176923"/>
                </a:lnTo>
                <a:lnTo>
                  <a:pt x="4623485" y="166890"/>
                </a:lnTo>
                <a:lnTo>
                  <a:pt x="4575835" y="157095"/>
                </a:lnTo>
                <a:lnTo>
                  <a:pt x="4526851" y="147542"/>
                </a:lnTo>
                <a:lnTo>
                  <a:pt x="4476561" y="138237"/>
                </a:lnTo>
                <a:lnTo>
                  <a:pt x="4424993" y="129185"/>
                </a:lnTo>
                <a:lnTo>
                  <a:pt x="4372174" y="120393"/>
                </a:lnTo>
                <a:lnTo>
                  <a:pt x="4318134" y="111864"/>
                </a:lnTo>
                <a:lnTo>
                  <a:pt x="4262899" y="103604"/>
                </a:lnTo>
                <a:lnTo>
                  <a:pt x="4206499" y="95619"/>
                </a:lnTo>
                <a:lnTo>
                  <a:pt x="4148959" y="87914"/>
                </a:lnTo>
                <a:lnTo>
                  <a:pt x="4090310" y="80495"/>
                </a:lnTo>
                <a:lnTo>
                  <a:pt x="4030579" y="73366"/>
                </a:lnTo>
                <a:lnTo>
                  <a:pt x="3969793" y="66533"/>
                </a:lnTo>
                <a:lnTo>
                  <a:pt x="3907981" y="60001"/>
                </a:lnTo>
                <a:lnTo>
                  <a:pt x="3845170" y="53775"/>
                </a:lnTo>
                <a:lnTo>
                  <a:pt x="3781389" y="47862"/>
                </a:lnTo>
                <a:lnTo>
                  <a:pt x="3716666" y="42265"/>
                </a:lnTo>
                <a:lnTo>
                  <a:pt x="3651029" y="36992"/>
                </a:lnTo>
                <a:lnTo>
                  <a:pt x="3584505" y="32045"/>
                </a:lnTo>
                <a:lnTo>
                  <a:pt x="3517122" y="27433"/>
                </a:lnTo>
                <a:lnTo>
                  <a:pt x="3448909" y="23158"/>
                </a:lnTo>
                <a:lnTo>
                  <a:pt x="3379894" y="19228"/>
                </a:lnTo>
                <a:lnTo>
                  <a:pt x="3310104" y="15646"/>
                </a:lnTo>
                <a:lnTo>
                  <a:pt x="3239568" y="12419"/>
                </a:lnTo>
                <a:lnTo>
                  <a:pt x="3168313" y="9552"/>
                </a:lnTo>
                <a:lnTo>
                  <a:pt x="3096367" y="7049"/>
                </a:lnTo>
                <a:lnTo>
                  <a:pt x="3023759" y="4917"/>
                </a:lnTo>
                <a:lnTo>
                  <a:pt x="2950517" y="3161"/>
                </a:lnTo>
                <a:lnTo>
                  <a:pt x="2876667" y="1786"/>
                </a:lnTo>
                <a:lnTo>
                  <a:pt x="2802239" y="797"/>
                </a:lnTo>
                <a:lnTo>
                  <a:pt x="2727261" y="200"/>
                </a:lnTo>
                <a:lnTo>
                  <a:pt x="265176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4276" y="908303"/>
            <a:ext cx="7920355" cy="39624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38735" rIns="0" bIns="0" rtlCol="0">
            <a:spAutoFit/>
          </a:bodyPr>
          <a:lstStyle/>
          <a:p>
            <a:pPr marL="336550">
              <a:lnSpc>
                <a:spcPct val="100000"/>
              </a:lnSpc>
              <a:spcBef>
                <a:spcPts val="305"/>
              </a:spcBef>
            </a:pPr>
            <a:r>
              <a:rPr sz="2000" b="1" spc="-10" dirty="0">
                <a:latin typeface="Arial"/>
                <a:cs typeface="Arial"/>
              </a:rPr>
              <a:t>Четыре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класса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активов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—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риск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в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сравнении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с прибылью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1123" y="3291840"/>
            <a:ext cx="2089785" cy="1866900"/>
            <a:chOff x="611123" y="3291840"/>
            <a:chExt cx="2089785" cy="18669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123" y="3291840"/>
              <a:ext cx="2089404" cy="18669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55903" y="4652772"/>
              <a:ext cx="1800225" cy="431800"/>
            </a:xfrm>
            <a:custGeom>
              <a:avLst/>
              <a:gdLst/>
              <a:ahLst/>
              <a:cxnLst/>
              <a:rect l="l" t="t" r="r" b="b"/>
              <a:pathLst>
                <a:path w="1800225" h="431800">
                  <a:moveTo>
                    <a:pt x="1587245" y="0"/>
                  </a:moveTo>
                  <a:lnTo>
                    <a:pt x="212648" y="0"/>
                  </a:lnTo>
                  <a:lnTo>
                    <a:pt x="0" y="431291"/>
                  </a:lnTo>
                  <a:lnTo>
                    <a:pt x="1799844" y="431291"/>
                  </a:lnTo>
                  <a:lnTo>
                    <a:pt x="158724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418079" y="2013966"/>
            <a:ext cx="4876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Arial"/>
                <a:cs typeface="Arial"/>
              </a:rPr>
              <a:t>Вложения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в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активы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и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инфраструктуру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95929" y="3163951"/>
            <a:ext cx="55689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Эти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инвестиции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обеспечивают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общую</a:t>
            </a:r>
            <a:r>
              <a:rPr sz="1800" dirty="0">
                <a:latin typeface="Microsoft Sans Serif"/>
                <a:cs typeface="Microsoft Sans Serif"/>
              </a:rPr>
              <a:t> для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всего 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предприятия </a:t>
            </a:r>
            <a:r>
              <a:rPr sz="1800" spc="-5" dirty="0">
                <a:latin typeface="Microsoft Sans Serif"/>
                <a:cs typeface="Microsoft Sans Serif"/>
              </a:rPr>
              <a:t>и </a:t>
            </a:r>
            <a:r>
              <a:rPr sz="1800" spc="-15" dirty="0">
                <a:latin typeface="Microsoft Sans Serif"/>
                <a:cs typeface="Microsoft Sans Serif"/>
              </a:rPr>
              <a:t>соответствующую стандартам </a:t>
            </a:r>
            <a:r>
              <a:rPr sz="1800" spc="-75" dirty="0">
                <a:latin typeface="Microsoft Sans Serif"/>
                <a:cs typeface="Microsoft Sans Serif"/>
              </a:rPr>
              <a:t>базу, 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обеспечивающую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возрастание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универсальности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бизнеса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его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интегрированности.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Инвестиции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97095" y="4261484"/>
            <a:ext cx="17392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Microsoft Sans Serif"/>
                <a:cs typeface="Microsoft Sans Serif"/>
              </a:rPr>
              <a:t>инфраструктуру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95929" y="4261484"/>
            <a:ext cx="1380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74115" algn="l"/>
              </a:tabLst>
            </a:pPr>
            <a:r>
              <a:rPr sz="1800" spc="-15" dirty="0">
                <a:latin typeface="Microsoft Sans Serif"/>
                <a:cs typeface="Microsoft Sans Serif"/>
              </a:rPr>
              <a:t>активы	</a:t>
            </a:r>
            <a:r>
              <a:rPr sz="1800" spc="-5" dirty="0">
                <a:latin typeface="Microsoft Sans Serif"/>
                <a:cs typeface="Microsoft Sans Serif"/>
              </a:rPr>
              <a:t>и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ум</a:t>
            </a:r>
            <a:r>
              <a:rPr sz="1800" spc="-10" dirty="0">
                <a:latin typeface="Microsoft Sans Serif"/>
                <a:cs typeface="Microsoft Sans Serif"/>
              </a:rPr>
              <a:t>ере</a:t>
            </a:r>
            <a:r>
              <a:rPr sz="1800" dirty="0">
                <a:latin typeface="Microsoft Sans Serif"/>
                <a:cs typeface="Microsoft Sans Serif"/>
              </a:rPr>
              <a:t>н</a:t>
            </a:r>
            <a:r>
              <a:rPr sz="1800" spc="-10" dirty="0">
                <a:latin typeface="Microsoft Sans Serif"/>
                <a:cs typeface="Microsoft Sans Serif"/>
              </a:rPr>
              <a:t>н</a:t>
            </a:r>
            <a:r>
              <a:rPr sz="1800" spc="10" dirty="0">
                <a:latin typeface="Microsoft Sans Serif"/>
                <a:cs typeface="Microsoft Sans Serif"/>
              </a:rPr>
              <a:t>ы</a:t>
            </a:r>
            <a:r>
              <a:rPr sz="1800" spc="-25" dirty="0">
                <a:latin typeface="Microsoft Sans Serif"/>
                <a:cs typeface="Microsoft Sans Serif"/>
              </a:rPr>
              <a:t>ми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06595" y="4535804"/>
            <a:ext cx="973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Microsoft Sans Serif"/>
                <a:cs typeface="Microsoft Sans Serif"/>
              </a:rPr>
              <a:t>рисками,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13272" y="4535804"/>
            <a:ext cx="1082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Microsoft Sans Serif"/>
                <a:cs typeface="Microsoft Sans Serif"/>
              </a:rPr>
              <a:t>п</a:t>
            </a:r>
            <a:r>
              <a:rPr sz="1800" spc="-25" dirty="0">
                <a:latin typeface="Microsoft Sans Serif"/>
                <a:cs typeface="Microsoft Sans Serif"/>
              </a:rPr>
              <a:t>о</a:t>
            </a:r>
            <a:r>
              <a:rPr sz="1800" spc="-15" dirty="0">
                <a:latin typeface="Microsoft Sans Serif"/>
                <a:cs typeface="Microsoft Sans Serif"/>
              </a:rPr>
              <a:t>с</a:t>
            </a:r>
            <a:r>
              <a:rPr sz="1800" spc="-90" dirty="0">
                <a:latin typeface="Microsoft Sans Serif"/>
                <a:cs typeface="Microsoft Sans Serif"/>
              </a:rPr>
              <a:t>к</a:t>
            </a:r>
            <a:r>
              <a:rPr sz="1800" spc="-45" dirty="0">
                <a:latin typeface="Microsoft Sans Serif"/>
                <a:cs typeface="Microsoft Sans Serif"/>
              </a:rPr>
              <a:t>о</a:t>
            </a:r>
            <a:r>
              <a:rPr sz="1800" spc="20" dirty="0">
                <a:latin typeface="Microsoft Sans Serif"/>
                <a:cs typeface="Microsoft Sans Serif"/>
              </a:rPr>
              <a:t>л</a:t>
            </a:r>
            <a:r>
              <a:rPr sz="1800" spc="-20" dirty="0">
                <a:latin typeface="Microsoft Sans Serif"/>
                <a:cs typeface="Microsoft Sans Serif"/>
              </a:rPr>
              <a:t>ь</a:t>
            </a:r>
            <a:r>
              <a:rPr sz="1800" spc="-90" dirty="0">
                <a:latin typeface="Microsoft Sans Serif"/>
                <a:cs typeface="Microsoft Sans Serif"/>
              </a:rPr>
              <a:t>к</a:t>
            </a:r>
            <a:r>
              <a:rPr sz="1800" dirty="0">
                <a:latin typeface="Microsoft Sans Serif"/>
                <a:cs typeface="Microsoft Sans Serif"/>
              </a:rPr>
              <a:t>у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20661" y="4261484"/>
            <a:ext cx="1741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0"/>
              </a:spcBef>
              <a:tabLst>
                <a:tab pos="1606550" algn="l"/>
              </a:tabLst>
            </a:pPr>
            <a:r>
              <a:rPr sz="1800" spc="20" dirty="0">
                <a:latin typeface="Microsoft Sans Serif"/>
                <a:cs typeface="Microsoft Sans Serif"/>
              </a:rPr>
              <a:t>с</a:t>
            </a:r>
            <a:r>
              <a:rPr sz="1800" spc="5" dirty="0">
                <a:latin typeface="Microsoft Sans Serif"/>
                <a:cs typeface="Microsoft Sans Serif"/>
              </a:rPr>
              <a:t>о</a:t>
            </a:r>
            <a:r>
              <a:rPr sz="1800" spc="-25" dirty="0">
                <a:latin typeface="Microsoft Sans Serif"/>
                <a:cs typeface="Microsoft Sans Serif"/>
              </a:rPr>
              <a:t>п</a:t>
            </a:r>
            <a:r>
              <a:rPr sz="1800" spc="-30" dirty="0">
                <a:latin typeface="Microsoft Sans Serif"/>
                <a:cs typeface="Microsoft Sans Serif"/>
              </a:rPr>
              <a:t>р</a:t>
            </a:r>
            <a:r>
              <a:rPr sz="1800" spc="-35" dirty="0">
                <a:latin typeface="Microsoft Sans Serif"/>
                <a:cs typeface="Microsoft Sans Serif"/>
              </a:rPr>
              <a:t>я</a:t>
            </a:r>
            <a:r>
              <a:rPr sz="1800" spc="-55" dirty="0">
                <a:latin typeface="Microsoft Sans Serif"/>
                <a:cs typeface="Microsoft Sans Serif"/>
              </a:rPr>
              <a:t>ж</a:t>
            </a:r>
            <a:r>
              <a:rPr sz="1800" spc="5" dirty="0">
                <a:latin typeface="Microsoft Sans Serif"/>
                <a:cs typeface="Microsoft Sans Serif"/>
              </a:rPr>
              <a:t>е</a:t>
            </a:r>
            <a:r>
              <a:rPr sz="1800" spc="-10" dirty="0">
                <a:latin typeface="Microsoft Sans Serif"/>
                <a:cs typeface="Microsoft Sans Serif"/>
              </a:rPr>
              <a:t>н</a:t>
            </a:r>
            <a:r>
              <a:rPr sz="1800" spc="-5" dirty="0">
                <a:latin typeface="Microsoft Sans Serif"/>
                <a:cs typeface="Microsoft Sans Serif"/>
              </a:rPr>
              <a:t>ы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4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  </a:t>
            </a:r>
            <a:r>
              <a:rPr sz="1800" spc="5" dirty="0">
                <a:latin typeface="Microsoft Sans Serif"/>
                <a:cs typeface="Microsoft Sans Serif"/>
              </a:rPr>
              <a:t>р</a:t>
            </a:r>
            <a:r>
              <a:rPr sz="1800" spc="-5" dirty="0">
                <a:latin typeface="Microsoft Sans Serif"/>
                <a:cs typeface="Microsoft Sans Serif"/>
              </a:rPr>
              <a:t>е</a:t>
            </a:r>
            <a:r>
              <a:rPr sz="1800" spc="-10" dirty="0">
                <a:latin typeface="Microsoft Sans Serif"/>
                <a:cs typeface="Microsoft Sans Serif"/>
              </a:rPr>
              <a:t>а</a:t>
            </a:r>
            <a:r>
              <a:rPr sz="1800" spc="20" dirty="0">
                <a:latin typeface="Microsoft Sans Serif"/>
                <a:cs typeface="Microsoft Sans Serif"/>
              </a:rPr>
              <a:t>л</a:t>
            </a:r>
            <a:r>
              <a:rPr sz="1800" spc="-40" dirty="0">
                <a:latin typeface="Microsoft Sans Serif"/>
                <a:cs typeface="Microsoft Sans Serif"/>
              </a:rPr>
              <a:t>и</a:t>
            </a:r>
            <a:r>
              <a:rPr sz="1800" spc="-50" dirty="0">
                <a:latin typeface="Microsoft Sans Serif"/>
                <a:cs typeface="Microsoft Sans Serif"/>
              </a:rPr>
              <a:t>з</a:t>
            </a:r>
            <a:r>
              <a:rPr sz="1800" spc="-40" dirty="0">
                <a:latin typeface="Microsoft Sans Serif"/>
                <a:cs typeface="Microsoft Sans Serif"/>
              </a:rPr>
              <a:t>у</a:t>
            </a:r>
            <a:r>
              <a:rPr sz="1800" spc="-30" dirty="0">
                <a:latin typeface="Microsoft Sans Serif"/>
                <a:cs typeface="Microsoft Sans Serif"/>
              </a:rPr>
              <a:t>е</a:t>
            </a:r>
            <a:r>
              <a:rPr sz="1800" spc="-40" dirty="0">
                <a:latin typeface="Microsoft Sans Serif"/>
                <a:cs typeface="Microsoft Sans Serif"/>
              </a:rPr>
              <a:t>м</a:t>
            </a:r>
            <a:r>
              <a:rPr sz="1800" spc="10" dirty="0">
                <a:latin typeface="Microsoft Sans Serif"/>
                <a:cs typeface="Microsoft Sans Serif"/>
              </a:rPr>
              <a:t>ы</a:t>
            </a:r>
            <a:r>
              <a:rPr sz="1800" dirty="0">
                <a:latin typeface="Microsoft Sans Serif"/>
                <a:cs typeface="Microsoft Sans Serif"/>
              </a:rPr>
              <a:t>е	в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95929" y="4810125"/>
            <a:ext cx="55683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5830" algn="l"/>
                <a:tab pos="2218055" algn="l"/>
                <a:tab pos="3752850" algn="l"/>
              </a:tabLst>
            </a:pPr>
            <a:r>
              <a:rPr sz="1800" spc="-30" dirty="0">
                <a:latin typeface="Microsoft Sans Serif"/>
                <a:cs typeface="Microsoft Sans Serif"/>
              </a:rPr>
              <a:t>таких	</a:t>
            </a:r>
            <a:r>
              <a:rPr sz="1800" spc="-20" dirty="0">
                <a:latin typeface="Microsoft Sans Serif"/>
                <a:cs typeface="Microsoft Sans Serif"/>
              </a:rPr>
              <a:t>проектах	</a:t>
            </a:r>
            <a:r>
              <a:rPr sz="1800" spc="-10" dirty="0">
                <a:latin typeface="Microsoft Sans Serif"/>
                <a:cs typeface="Microsoft Sans Serif"/>
              </a:rPr>
              <a:t>технологии	</a:t>
            </a:r>
            <a:r>
              <a:rPr sz="1800" spc="-25" dirty="0">
                <a:latin typeface="Microsoft Sans Serif"/>
                <a:cs typeface="Microsoft Sans Serif"/>
              </a:rPr>
              <a:t>характеризуются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длительными </a:t>
            </a:r>
            <a:r>
              <a:rPr sz="1800" spc="-25" dirty="0">
                <a:latin typeface="Microsoft Sans Serif"/>
                <a:cs typeface="Microsoft Sans Serif"/>
              </a:rPr>
              <a:t>жизненными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циклами.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311" y="1629269"/>
            <a:ext cx="7200900" cy="1007744"/>
          </a:xfrm>
          <a:custGeom>
            <a:avLst/>
            <a:gdLst/>
            <a:ahLst/>
            <a:cxnLst/>
            <a:rect l="l" t="t" r="r" b="b"/>
            <a:pathLst>
              <a:path w="7200900" h="1007744">
                <a:moveTo>
                  <a:pt x="3677728" y="0"/>
                </a:moveTo>
                <a:lnTo>
                  <a:pt x="3523171" y="0"/>
                </a:lnTo>
                <a:lnTo>
                  <a:pt x="3369822" y="903"/>
                </a:lnTo>
                <a:lnTo>
                  <a:pt x="3218191" y="2692"/>
                </a:lnTo>
                <a:lnTo>
                  <a:pt x="3068409" y="5348"/>
                </a:lnTo>
                <a:lnTo>
                  <a:pt x="2920606" y="8854"/>
                </a:lnTo>
                <a:lnTo>
                  <a:pt x="2774910" y="13191"/>
                </a:lnTo>
                <a:lnTo>
                  <a:pt x="2631453" y="18341"/>
                </a:lnTo>
                <a:lnTo>
                  <a:pt x="2490364" y="24285"/>
                </a:lnTo>
                <a:lnTo>
                  <a:pt x="2351773" y="31007"/>
                </a:lnTo>
                <a:lnTo>
                  <a:pt x="2215811" y="38487"/>
                </a:lnTo>
                <a:lnTo>
                  <a:pt x="2082606" y="46707"/>
                </a:lnTo>
                <a:lnTo>
                  <a:pt x="1952288" y="55649"/>
                </a:lnTo>
                <a:lnTo>
                  <a:pt x="1824989" y="65295"/>
                </a:lnTo>
                <a:lnTo>
                  <a:pt x="1700837" y="75626"/>
                </a:lnTo>
                <a:lnTo>
                  <a:pt x="1579963" y="86625"/>
                </a:lnTo>
                <a:lnTo>
                  <a:pt x="1462496" y="98274"/>
                </a:lnTo>
                <a:lnTo>
                  <a:pt x="1348566" y="110553"/>
                </a:lnTo>
                <a:lnTo>
                  <a:pt x="1292969" y="116924"/>
                </a:lnTo>
                <a:lnTo>
                  <a:pt x="1238304" y="123446"/>
                </a:lnTo>
                <a:lnTo>
                  <a:pt x="1184589" y="130116"/>
                </a:lnTo>
                <a:lnTo>
                  <a:pt x="1131839" y="136933"/>
                </a:lnTo>
                <a:lnTo>
                  <a:pt x="1080071" y="143894"/>
                </a:lnTo>
                <a:lnTo>
                  <a:pt x="1029301" y="150997"/>
                </a:lnTo>
                <a:lnTo>
                  <a:pt x="979545" y="158239"/>
                </a:lnTo>
                <a:lnTo>
                  <a:pt x="930819" y="165619"/>
                </a:lnTo>
                <a:lnTo>
                  <a:pt x="883141" y="173134"/>
                </a:lnTo>
                <a:lnTo>
                  <a:pt x="836525" y="180782"/>
                </a:lnTo>
                <a:lnTo>
                  <a:pt x="790989" y="188560"/>
                </a:lnTo>
                <a:lnTo>
                  <a:pt x="746548" y="196466"/>
                </a:lnTo>
                <a:lnTo>
                  <a:pt x="703219" y="204498"/>
                </a:lnTo>
                <a:lnTo>
                  <a:pt x="661017" y="212654"/>
                </a:lnTo>
                <a:lnTo>
                  <a:pt x="619960" y="220931"/>
                </a:lnTo>
                <a:lnTo>
                  <a:pt x="580063" y="229328"/>
                </a:lnTo>
                <a:lnTo>
                  <a:pt x="541343" y="237841"/>
                </a:lnTo>
                <a:lnTo>
                  <a:pt x="503815" y="246469"/>
                </a:lnTo>
                <a:lnTo>
                  <a:pt x="432404" y="264060"/>
                </a:lnTo>
                <a:lnTo>
                  <a:pt x="365959" y="282081"/>
                </a:lnTo>
                <a:lnTo>
                  <a:pt x="304611" y="300516"/>
                </a:lnTo>
                <a:lnTo>
                  <a:pt x="248489" y="319345"/>
                </a:lnTo>
                <a:lnTo>
                  <a:pt x="197722" y="338551"/>
                </a:lnTo>
                <a:lnTo>
                  <a:pt x="152442" y="358114"/>
                </a:lnTo>
                <a:lnTo>
                  <a:pt x="112777" y="378019"/>
                </a:lnTo>
                <a:lnTo>
                  <a:pt x="78859" y="398245"/>
                </a:lnTo>
                <a:lnTo>
                  <a:pt x="39038" y="429148"/>
                </a:lnTo>
                <a:lnTo>
                  <a:pt x="12877" y="460673"/>
                </a:lnTo>
                <a:lnTo>
                  <a:pt x="0" y="503568"/>
                </a:lnTo>
                <a:lnTo>
                  <a:pt x="812" y="514377"/>
                </a:lnTo>
                <a:lnTo>
                  <a:pt x="20053" y="557036"/>
                </a:lnTo>
                <a:lnTo>
                  <a:pt x="50816" y="588361"/>
                </a:lnTo>
                <a:lnTo>
                  <a:pt x="95092" y="619043"/>
                </a:lnTo>
                <a:lnTo>
                  <a:pt x="131900" y="639110"/>
                </a:lnTo>
                <a:lnTo>
                  <a:pt x="174388" y="658847"/>
                </a:lnTo>
                <a:lnTo>
                  <a:pt x="222428" y="678234"/>
                </a:lnTo>
                <a:lnTo>
                  <a:pt x="275888" y="697253"/>
                </a:lnTo>
                <a:lnTo>
                  <a:pt x="334640" y="715888"/>
                </a:lnTo>
                <a:lnTo>
                  <a:pt x="398553" y="734118"/>
                </a:lnTo>
                <a:lnTo>
                  <a:pt x="467497" y="751926"/>
                </a:lnTo>
                <a:lnTo>
                  <a:pt x="541343" y="769294"/>
                </a:lnTo>
                <a:lnTo>
                  <a:pt x="580063" y="777808"/>
                </a:lnTo>
                <a:lnTo>
                  <a:pt x="619960" y="786204"/>
                </a:lnTo>
                <a:lnTo>
                  <a:pt x="661017" y="794481"/>
                </a:lnTo>
                <a:lnTo>
                  <a:pt x="703219" y="802637"/>
                </a:lnTo>
                <a:lnTo>
                  <a:pt x="746548" y="810670"/>
                </a:lnTo>
                <a:lnTo>
                  <a:pt x="790989" y="818576"/>
                </a:lnTo>
                <a:lnTo>
                  <a:pt x="836525" y="826354"/>
                </a:lnTo>
                <a:lnTo>
                  <a:pt x="883141" y="834002"/>
                </a:lnTo>
                <a:lnTo>
                  <a:pt x="930819" y="841516"/>
                </a:lnTo>
                <a:lnTo>
                  <a:pt x="979545" y="848896"/>
                </a:lnTo>
                <a:lnTo>
                  <a:pt x="1029301" y="856138"/>
                </a:lnTo>
                <a:lnTo>
                  <a:pt x="1080071" y="863241"/>
                </a:lnTo>
                <a:lnTo>
                  <a:pt x="1131839" y="870202"/>
                </a:lnTo>
                <a:lnTo>
                  <a:pt x="1184589" y="877019"/>
                </a:lnTo>
                <a:lnTo>
                  <a:pt x="1238304" y="883690"/>
                </a:lnTo>
                <a:lnTo>
                  <a:pt x="1292969" y="890211"/>
                </a:lnTo>
                <a:lnTo>
                  <a:pt x="1348566" y="896582"/>
                </a:lnTo>
                <a:lnTo>
                  <a:pt x="1462496" y="908862"/>
                </a:lnTo>
                <a:lnTo>
                  <a:pt x="1579963" y="920510"/>
                </a:lnTo>
                <a:lnTo>
                  <a:pt x="1700837" y="931509"/>
                </a:lnTo>
                <a:lnTo>
                  <a:pt x="1824989" y="941841"/>
                </a:lnTo>
                <a:lnTo>
                  <a:pt x="1952288" y="951487"/>
                </a:lnTo>
                <a:lnTo>
                  <a:pt x="2082606" y="960429"/>
                </a:lnTo>
                <a:lnTo>
                  <a:pt x="2215811" y="968649"/>
                </a:lnTo>
                <a:lnTo>
                  <a:pt x="2351773" y="976129"/>
                </a:lnTo>
                <a:lnTo>
                  <a:pt x="2490364" y="982850"/>
                </a:lnTo>
                <a:lnTo>
                  <a:pt x="2631453" y="988795"/>
                </a:lnTo>
                <a:lnTo>
                  <a:pt x="2774910" y="993945"/>
                </a:lnTo>
                <a:lnTo>
                  <a:pt x="2920606" y="998282"/>
                </a:lnTo>
                <a:lnTo>
                  <a:pt x="3068409" y="1001788"/>
                </a:lnTo>
                <a:lnTo>
                  <a:pt x="3218191" y="1004444"/>
                </a:lnTo>
                <a:lnTo>
                  <a:pt x="3369822" y="1006233"/>
                </a:lnTo>
                <a:lnTo>
                  <a:pt x="3523171" y="1007136"/>
                </a:lnTo>
                <a:lnTo>
                  <a:pt x="3677728" y="1007136"/>
                </a:lnTo>
                <a:lnTo>
                  <a:pt x="3831077" y="1006233"/>
                </a:lnTo>
                <a:lnTo>
                  <a:pt x="3982708" y="1004444"/>
                </a:lnTo>
                <a:lnTo>
                  <a:pt x="4132490" y="1001788"/>
                </a:lnTo>
                <a:lnTo>
                  <a:pt x="4280293" y="998282"/>
                </a:lnTo>
                <a:lnTo>
                  <a:pt x="4425989" y="993945"/>
                </a:lnTo>
                <a:lnTo>
                  <a:pt x="4569446" y="988795"/>
                </a:lnTo>
                <a:lnTo>
                  <a:pt x="4710535" y="982850"/>
                </a:lnTo>
                <a:lnTo>
                  <a:pt x="4849126" y="976129"/>
                </a:lnTo>
                <a:lnTo>
                  <a:pt x="4985088" y="968649"/>
                </a:lnTo>
                <a:lnTo>
                  <a:pt x="5118293" y="960429"/>
                </a:lnTo>
                <a:lnTo>
                  <a:pt x="5248611" y="951487"/>
                </a:lnTo>
                <a:lnTo>
                  <a:pt x="5375910" y="941841"/>
                </a:lnTo>
                <a:lnTo>
                  <a:pt x="5500062" y="931509"/>
                </a:lnTo>
                <a:lnTo>
                  <a:pt x="5620936" y="920510"/>
                </a:lnTo>
                <a:lnTo>
                  <a:pt x="5738403" y="908862"/>
                </a:lnTo>
                <a:lnTo>
                  <a:pt x="5852333" y="896582"/>
                </a:lnTo>
                <a:lnTo>
                  <a:pt x="5907930" y="890211"/>
                </a:lnTo>
                <a:lnTo>
                  <a:pt x="5962595" y="883690"/>
                </a:lnTo>
                <a:lnTo>
                  <a:pt x="6016310" y="877019"/>
                </a:lnTo>
                <a:lnTo>
                  <a:pt x="6069060" y="870202"/>
                </a:lnTo>
                <a:lnTo>
                  <a:pt x="6120828" y="863241"/>
                </a:lnTo>
                <a:lnTo>
                  <a:pt x="6171598" y="856138"/>
                </a:lnTo>
                <a:lnTo>
                  <a:pt x="6221354" y="848896"/>
                </a:lnTo>
                <a:lnTo>
                  <a:pt x="6270080" y="841516"/>
                </a:lnTo>
                <a:lnTo>
                  <a:pt x="6317758" y="834002"/>
                </a:lnTo>
                <a:lnTo>
                  <a:pt x="6364374" y="826354"/>
                </a:lnTo>
                <a:lnTo>
                  <a:pt x="6409910" y="818576"/>
                </a:lnTo>
                <a:lnTo>
                  <a:pt x="6454351" y="810670"/>
                </a:lnTo>
                <a:lnTo>
                  <a:pt x="6497680" y="802637"/>
                </a:lnTo>
                <a:lnTo>
                  <a:pt x="6539882" y="794481"/>
                </a:lnTo>
                <a:lnTo>
                  <a:pt x="6580939" y="786204"/>
                </a:lnTo>
                <a:lnTo>
                  <a:pt x="6620836" y="777808"/>
                </a:lnTo>
                <a:lnTo>
                  <a:pt x="6659556" y="769294"/>
                </a:lnTo>
                <a:lnTo>
                  <a:pt x="6697084" y="760666"/>
                </a:lnTo>
                <a:lnTo>
                  <a:pt x="6768495" y="743076"/>
                </a:lnTo>
                <a:lnTo>
                  <a:pt x="6834940" y="725054"/>
                </a:lnTo>
                <a:lnTo>
                  <a:pt x="6896288" y="706620"/>
                </a:lnTo>
                <a:lnTo>
                  <a:pt x="6952410" y="687791"/>
                </a:lnTo>
                <a:lnTo>
                  <a:pt x="7003177" y="668585"/>
                </a:lnTo>
                <a:lnTo>
                  <a:pt x="7048457" y="649021"/>
                </a:lnTo>
                <a:lnTo>
                  <a:pt x="7088122" y="629117"/>
                </a:lnTo>
                <a:lnTo>
                  <a:pt x="7122040" y="608891"/>
                </a:lnTo>
                <a:lnTo>
                  <a:pt x="7161861" y="577988"/>
                </a:lnTo>
                <a:lnTo>
                  <a:pt x="7188022" y="546463"/>
                </a:lnTo>
                <a:lnTo>
                  <a:pt x="7200900" y="503568"/>
                </a:lnTo>
                <a:lnTo>
                  <a:pt x="7200087" y="492759"/>
                </a:lnTo>
                <a:lnTo>
                  <a:pt x="7180846" y="450099"/>
                </a:lnTo>
                <a:lnTo>
                  <a:pt x="7150083" y="418775"/>
                </a:lnTo>
                <a:lnTo>
                  <a:pt x="7105807" y="388093"/>
                </a:lnTo>
                <a:lnTo>
                  <a:pt x="7068999" y="368025"/>
                </a:lnTo>
                <a:lnTo>
                  <a:pt x="7026511" y="348289"/>
                </a:lnTo>
                <a:lnTo>
                  <a:pt x="6978471" y="328902"/>
                </a:lnTo>
                <a:lnTo>
                  <a:pt x="6925011" y="309882"/>
                </a:lnTo>
                <a:lnTo>
                  <a:pt x="6866259" y="291248"/>
                </a:lnTo>
                <a:lnTo>
                  <a:pt x="6802346" y="273018"/>
                </a:lnTo>
                <a:lnTo>
                  <a:pt x="6733402" y="255209"/>
                </a:lnTo>
                <a:lnTo>
                  <a:pt x="6659556" y="237841"/>
                </a:lnTo>
                <a:lnTo>
                  <a:pt x="6620836" y="229328"/>
                </a:lnTo>
                <a:lnTo>
                  <a:pt x="6580939" y="220931"/>
                </a:lnTo>
                <a:lnTo>
                  <a:pt x="6539882" y="212654"/>
                </a:lnTo>
                <a:lnTo>
                  <a:pt x="6497680" y="204498"/>
                </a:lnTo>
                <a:lnTo>
                  <a:pt x="6454351" y="196466"/>
                </a:lnTo>
                <a:lnTo>
                  <a:pt x="6409910" y="188560"/>
                </a:lnTo>
                <a:lnTo>
                  <a:pt x="6364374" y="180782"/>
                </a:lnTo>
                <a:lnTo>
                  <a:pt x="6317758" y="173134"/>
                </a:lnTo>
                <a:lnTo>
                  <a:pt x="6270080" y="165619"/>
                </a:lnTo>
                <a:lnTo>
                  <a:pt x="6221354" y="158239"/>
                </a:lnTo>
                <a:lnTo>
                  <a:pt x="6171598" y="150997"/>
                </a:lnTo>
                <a:lnTo>
                  <a:pt x="6120828" y="143894"/>
                </a:lnTo>
                <a:lnTo>
                  <a:pt x="6069060" y="136933"/>
                </a:lnTo>
                <a:lnTo>
                  <a:pt x="6016310" y="130116"/>
                </a:lnTo>
                <a:lnTo>
                  <a:pt x="5962595" y="123446"/>
                </a:lnTo>
                <a:lnTo>
                  <a:pt x="5907930" y="116924"/>
                </a:lnTo>
                <a:lnTo>
                  <a:pt x="5852333" y="110553"/>
                </a:lnTo>
                <a:lnTo>
                  <a:pt x="5738403" y="98274"/>
                </a:lnTo>
                <a:lnTo>
                  <a:pt x="5620936" y="86625"/>
                </a:lnTo>
                <a:lnTo>
                  <a:pt x="5500062" y="75626"/>
                </a:lnTo>
                <a:lnTo>
                  <a:pt x="5375910" y="65295"/>
                </a:lnTo>
                <a:lnTo>
                  <a:pt x="5248611" y="55649"/>
                </a:lnTo>
                <a:lnTo>
                  <a:pt x="5118293" y="46707"/>
                </a:lnTo>
                <a:lnTo>
                  <a:pt x="4985088" y="38487"/>
                </a:lnTo>
                <a:lnTo>
                  <a:pt x="4849126" y="31007"/>
                </a:lnTo>
                <a:lnTo>
                  <a:pt x="4710535" y="24285"/>
                </a:lnTo>
                <a:lnTo>
                  <a:pt x="4569446" y="18341"/>
                </a:lnTo>
                <a:lnTo>
                  <a:pt x="4425989" y="13191"/>
                </a:lnTo>
                <a:lnTo>
                  <a:pt x="4280293" y="8854"/>
                </a:lnTo>
                <a:lnTo>
                  <a:pt x="4132490" y="5348"/>
                </a:lnTo>
                <a:lnTo>
                  <a:pt x="3982708" y="2692"/>
                </a:lnTo>
                <a:lnTo>
                  <a:pt x="3831077" y="903"/>
                </a:lnTo>
                <a:lnTo>
                  <a:pt x="3677728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56130" y="1992249"/>
            <a:ext cx="58362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Arial"/>
                <a:cs typeface="Arial"/>
              </a:rPr>
              <a:t>Инвестиции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в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системы обработки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транзакций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7557" y="3026790"/>
            <a:ext cx="556768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Эти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инициативы</a:t>
            </a:r>
            <a:r>
              <a:rPr sz="1800" spc="-5" dirty="0">
                <a:latin typeface="Microsoft Sans Serif"/>
                <a:cs typeface="Microsoft Sans Serif"/>
              </a:rPr>
              <a:t> ориентированы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на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организацию </a:t>
            </a:r>
            <a:r>
              <a:rPr sz="1800" spc="-15" dirty="0">
                <a:latin typeface="Microsoft Sans Serif"/>
                <a:cs typeface="Microsoft Sans Serif"/>
              </a:rPr>
              <a:t> систем</a:t>
            </a:r>
            <a:r>
              <a:rPr sz="1800" spc="-10" dirty="0">
                <a:latin typeface="Microsoft Sans Serif"/>
                <a:cs typeface="Microsoft Sans Serif"/>
              </a:rPr>
              <a:t> управления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деятельностью,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обработки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 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автоматизации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основных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процессов</a:t>
            </a:r>
            <a:r>
              <a:rPr sz="1800" spc="459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компании.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Цель </a:t>
            </a:r>
            <a:r>
              <a:rPr sz="1800" spc="-15" dirty="0">
                <a:latin typeface="Microsoft Sans Serif"/>
                <a:cs typeface="Microsoft Sans Serif"/>
              </a:rPr>
              <a:t>подобных вложений </a:t>
            </a:r>
            <a:r>
              <a:rPr sz="1800" dirty="0">
                <a:latin typeface="Microsoft Sans Serif"/>
                <a:cs typeface="Microsoft Sans Serif"/>
              </a:rPr>
              <a:t>в </a:t>
            </a:r>
            <a:r>
              <a:rPr sz="1800" spc="-25" dirty="0">
                <a:latin typeface="Microsoft Sans Serif"/>
                <a:cs typeface="Microsoft Sans Serif"/>
              </a:rPr>
              <a:t>том, </a:t>
            </a:r>
            <a:r>
              <a:rPr sz="1800" spc="-15" dirty="0">
                <a:latin typeface="Microsoft Sans Serif"/>
                <a:cs typeface="Microsoft Sans Serif"/>
              </a:rPr>
              <a:t>чтобы </a:t>
            </a:r>
            <a:r>
              <a:rPr sz="1800" spc="-20" dirty="0">
                <a:latin typeface="Microsoft Sans Serif"/>
                <a:cs typeface="Microsoft Sans Serif"/>
              </a:rPr>
              <a:t>сократить 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затраты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повысить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производительность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труда.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Внутренний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коэффициент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окупаемости</a:t>
            </a:r>
            <a:r>
              <a:rPr sz="1800" spc="-15" dirty="0">
                <a:latin typeface="Microsoft Sans Serif"/>
                <a:cs typeface="Microsoft Sans Serif"/>
              </a:rPr>
              <a:t> подобных 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вложений </a:t>
            </a:r>
            <a:r>
              <a:rPr sz="1800" spc="-10" dirty="0">
                <a:latin typeface="Microsoft Sans Serif"/>
                <a:cs typeface="Microsoft Sans Serif"/>
              </a:rPr>
              <a:t>составляет </a:t>
            </a:r>
            <a:r>
              <a:rPr sz="1800" dirty="0">
                <a:latin typeface="Microsoft Sans Serif"/>
                <a:cs typeface="Microsoft Sans Serif"/>
              </a:rPr>
              <a:t>в </a:t>
            </a:r>
            <a:r>
              <a:rPr sz="1800" spc="-20" dirty="0">
                <a:latin typeface="Microsoft Sans Serif"/>
                <a:cs typeface="Microsoft Sans Serif"/>
              </a:rPr>
              <a:t>среднем </a:t>
            </a:r>
            <a:r>
              <a:rPr sz="1800" spc="-25" dirty="0">
                <a:latin typeface="Microsoft Sans Serif"/>
                <a:cs typeface="Microsoft Sans Serif"/>
              </a:rPr>
              <a:t>от </a:t>
            </a:r>
            <a:r>
              <a:rPr sz="1800" spc="-5" dirty="0">
                <a:latin typeface="Microsoft Sans Serif"/>
                <a:cs typeface="Microsoft Sans Serif"/>
              </a:rPr>
              <a:t>25 </a:t>
            </a:r>
            <a:r>
              <a:rPr sz="1800" dirty="0">
                <a:latin typeface="Microsoft Sans Serif"/>
                <a:cs typeface="Microsoft Sans Serif"/>
              </a:rPr>
              <a:t>до </a:t>
            </a:r>
            <a:r>
              <a:rPr sz="1800" spc="-10" dirty="0">
                <a:latin typeface="Microsoft Sans Serif"/>
                <a:cs typeface="Microsoft Sans Serif"/>
              </a:rPr>
              <a:t>40%. Они 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наименее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рискованны.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Среди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четырех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рассматриваемых </a:t>
            </a:r>
            <a:r>
              <a:rPr sz="1800" spc="-10" dirty="0">
                <a:latin typeface="Microsoft Sans Serif"/>
                <a:cs typeface="Microsoft Sans Serif"/>
              </a:rPr>
              <a:t>классов инвестиций эти </a:t>
            </a:r>
            <a:r>
              <a:rPr sz="1800" spc="-20" dirty="0">
                <a:latin typeface="Microsoft Sans Serif"/>
                <a:cs typeface="Microsoft Sans Serif"/>
              </a:rPr>
              <a:t>проекты 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наиболее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безопасны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9495" y="3230879"/>
            <a:ext cx="2161540" cy="1926589"/>
            <a:chOff x="539495" y="3230879"/>
            <a:chExt cx="2161540" cy="192658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495" y="3230879"/>
              <a:ext cx="2161032" cy="192633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27531" y="4221479"/>
              <a:ext cx="1511935" cy="431800"/>
            </a:xfrm>
            <a:custGeom>
              <a:avLst/>
              <a:gdLst/>
              <a:ahLst/>
              <a:cxnLst/>
              <a:rect l="l" t="t" r="r" b="b"/>
              <a:pathLst>
                <a:path w="1511935" h="431800">
                  <a:moveTo>
                    <a:pt x="1302512" y="0"/>
                  </a:moveTo>
                  <a:lnTo>
                    <a:pt x="209270" y="0"/>
                  </a:lnTo>
                  <a:lnTo>
                    <a:pt x="0" y="431292"/>
                  </a:lnTo>
                  <a:lnTo>
                    <a:pt x="1511808" y="431292"/>
                  </a:lnTo>
                  <a:lnTo>
                    <a:pt x="1302512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1975" y="1700783"/>
            <a:ext cx="5904230" cy="1007744"/>
          </a:xfrm>
          <a:custGeom>
            <a:avLst/>
            <a:gdLst/>
            <a:ahLst/>
            <a:cxnLst/>
            <a:rect l="l" t="t" r="r" b="b"/>
            <a:pathLst>
              <a:path w="5904230" h="1007744">
                <a:moveTo>
                  <a:pt x="2951988" y="0"/>
                </a:moveTo>
                <a:lnTo>
                  <a:pt x="2875797" y="164"/>
                </a:lnTo>
                <a:lnTo>
                  <a:pt x="2800082" y="655"/>
                </a:lnTo>
                <a:lnTo>
                  <a:pt x="2724865" y="1468"/>
                </a:lnTo>
                <a:lnTo>
                  <a:pt x="2650170" y="2600"/>
                </a:lnTo>
                <a:lnTo>
                  <a:pt x="2576020" y="4047"/>
                </a:lnTo>
                <a:lnTo>
                  <a:pt x="2502438" y="5804"/>
                </a:lnTo>
                <a:lnTo>
                  <a:pt x="2429447" y="7868"/>
                </a:lnTo>
                <a:lnTo>
                  <a:pt x="2357070" y="10234"/>
                </a:lnTo>
                <a:lnTo>
                  <a:pt x="2285331" y="12900"/>
                </a:lnTo>
                <a:lnTo>
                  <a:pt x="2214253" y="15860"/>
                </a:lnTo>
                <a:lnTo>
                  <a:pt x="2143858" y="19110"/>
                </a:lnTo>
                <a:lnTo>
                  <a:pt x="2074171" y="22648"/>
                </a:lnTo>
                <a:lnTo>
                  <a:pt x="2005214" y="26468"/>
                </a:lnTo>
                <a:lnTo>
                  <a:pt x="1937011" y="30568"/>
                </a:lnTo>
                <a:lnTo>
                  <a:pt x="1869584" y="34942"/>
                </a:lnTo>
                <a:lnTo>
                  <a:pt x="1802957" y="39588"/>
                </a:lnTo>
                <a:lnTo>
                  <a:pt x="1737153" y="44500"/>
                </a:lnTo>
                <a:lnTo>
                  <a:pt x="1672196" y="49676"/>
                </a:lnTo>
                <a:lnTo>
                  <a:pt x="1608107" y="55111"/>
                </a:lnTo>
                <a:lnTo>
                  <a:pt x="1544912" y="60800"/>
                </a:lnTo>
                <a:lnTo>
                  <a:pt x="1482632" y="66742"/>
                </a:lnTo>
                <a:lnTo>
                  <a:pt x="1421292" y="72930"/>
                </a:lnTo>
                <a:lnTo>
                  <a:pt x="1360913" y="79362"/>
                </a:lnTo>
                <a:lnTo>
                  <a:pt x="1301520" y="86033"/>
                </a:lnTo>
                <a:lnTo>
                  <a:pt x="1243136" y="92939"/>
                </a:lnTo>
                <a:lnTo>
                  <a:pt x="1185783" y="100077"/>
                </a:lnTo>
                <a:lnTo>
                  <a:pt x="1129485" y="107442"/>
                </a:lnTo>
                <a:lnTo>
                  <a:pt x="1074265" y="115031"/>
                </a:lnTo>
                <a:lnTo>
                  <a:pt x="1020147" y="122839"/>
                </a:lnTo>
                <a:lnTo>
                  <a:pt x="967153" y="130863"/>
                </a:lnTo>
                <a:lnTo>
                  <a:pt x="915307" y="139099"/>
                </a:lnTo>
                <a:lnTo>
                  <a:pt x="864631" y="147542"/>
                </a:lnTo>
                <a:lnTo>
                  <a:pt x="815150" y="156189"/>
                </a:lnTo>
                <a:lnTo>
                  <a:pt x="766886" y="165035"/>
                </a:lnTo>
                <a:lnTo>
                  <a:pt x="719863" y="174078"/>
                </a:lnTo>
                <a:lnTo>
                  <a:pt x="674103" y="183312"/>
                </a:lnTo>
                <a:lnTo>
                  <a:pt x="629630" y="192734"/>
                </a:lnTo>
                <a:lnTo>
                  <a:pt x="586466" y="202340"/>
                </a:lnTo>
                <a:lnTo>
                  <a:pt x="544636" y="212126"/>
                </a:lnTo>
                <a:lnTo>
                  <a:pt x="504163" y="222088"/>
                </a:lnTo>
                <a:lnTo>
                  <a:pt x="465069" y="232222"/>
                </a:lnTo>
                <a:lnTo>
                  <a:pt x="427378" y="242524"/>
                </a:lnTo>
                <a:lnTo>
                  <a:pt x="356296" y="263617"/>
                </a:lnTo>
                <a:lnTo>
                  <a:pt x="291104" y="285335"/>
                </a:lnTo>
                <a:lnTo>
                  <a:pt x="231987" y="307645"/>
                </a:lnTo>
                <a:lnTo>
                  <a:pt x="179130" y="330517"/>
                </a:lnTo>
                <a:lnTo>
                  <a:pt x="132718" y="353919"/>
                </a:lnTo>
                <a:lnTo>
                  <a:pt x="92938" y="377819"/>
                </a:lnTo>
                <a:lnTo>
                  <a:pt x="59975" y="402185"/>
                </a:lnTo>
                <a:lnTo>
                  <a:pt x="23717" y="439540"/>
                </a:lnTo>
                <a:lnTo>
                  <a:pt x="3841" y="477766"/>
                </a:lnTo>
                <a:lnTo>
                  <a:pt x="0" y="503681"/>
                </a:lnTo>
                <a:lnTo>
                  <a:pt x="964" y="516680"/>
                </a:lnTo>
                <a:lnTo>
                  <a:pt x="15241" y="555172"/>
                </a:lnTo>
                <a:lnTo>
                  <a:pt x="46108" y="592830"/>
                </a:lnTo>
                <a:lnTo>
                  <a:pt x="75593" y="617417"/>
                </a:lnTo>
                <a:lnTo>
                  <a:pt x="111988" y="641554"/>
                </a:lnTo>
                <a:lnTo>
                  <a:pt x="155107" y="665209"/>
                </a:lnTo>
                <a:lnTo>
                  <a:pt x="204764" y="688350"/>
                </a:lnTo>
                <a:lnTo>
                  <a:pt x="260775" y="710945"/>
                </a:lnTo>
                <a:lnTo>
                  <a:pt x="322953" y="732963"/>
                </a:lnTo>
                <a:lnTo>
                  <a:pt x="391113" y="754372"/>
                </a:lnTo>
                <a:lnTo>
                  <a:pt x="465069" y="775141"/>
                </a:lnTo>
                <a:lnTo>
                  <a:pt x="504163" y="785275"/>
                </a:lnTo>
                <a:lnTo>
                  <a:pt x="544636" y="795237"/>
                </a:lnTo>
                <a:lnTo>
                  <a:pt x="586466" y="805023"/>
                </a:lnTo>
                <a:lnTo>
                  <a:pt x="629630" y="814629"/>
                </a:lnTo>
                <a:lnTo>
                  <a:pt x="674103" y="824051"/>
                </a:lnTo>
                <a:lnTo>
                  <a:pt x="719863" y="833285"/>
                </a:lnTo>
                <a:lnTo>
                  <a:pt x="766886" y="842328"/>
                </a:lnTo>
                <a:lnTo>
                  <a:pt x="815150" y="851174"/>
                </a:lnTo>
                <a:lnTo>
                  <a:pt x="864631" y="859821"/>
                </a:lnTo>
                <a:lnTo>
                  <a:pt x="915307" y="868264"/>
                </a:lnTo>
                <a:lnTo>
                  <a:pt x="967153" y="876500"/>
                </a:lnTo>
                <a:lnTo>
                  <a:pt x="1020147" y="884524"/>
                </a:lnTo>
                <a:lnTo>
                  <a:pt x="1074265" y="892332"/>
                </a:lnTo>
                <a:lnTo>
                  <a:pt x="1129485" y="899921"/>
                </a:lnTo>
                <a:lnTo>
                  <a:pt x="1185783" y="907286"/>
                </a:lnTo>
                <a:lnTo>
                  <a:pt x="1243136" y="914424"/>
                </a:lnTo>
                <a:lnTo>
                  <a:pt x="1301520" y="921330"/>
                </a:lnTo>
                <a:lnTo>
                  <a:pt x="1360913" y="928001"/>
                </a:lnTo>
                <a:lnTo>
                  <a:pt x="1421292" y="934433"/>
                </a:lnTo>
                <a:lnTo>
                  <a:pt x="1482632" y="940621"/>
                </a:lnTo>
                <a:lnTo>
                  <a:pt x="1544912" y="946563"/>
                </a:lnTo>
                <a:lnTo>
                  <a:pt x="1608107" y="952252"/>
                </a:lnTo>
                <a:lnTo>
                  <a:pt x="1672196" y="957687"/>
                </a:lnTo>
                <a:lnTo>
                  <a:pt x="1737153" y="962863"/>
                </a:lnTo>
                <a:lnTo>
                  <a:pt x="1802957" y="967775"/>
                </a:lnTo>
                <a:lnTo>
                  <a:pt x="1869584" y="972421"/>
                </a:lnTo>
                <a:lnTo>
                  <a:pt x="1937011" y="976795"/>
                </a:lnTo>
                <a:lnTo>
                  <a:pt x="2005214" y="980895"/>
                </a:lnTo>
                <a:lnTo>
                  <a:pt x="2074171" y="984715"/>
                </a:lnTo>
                <a:lnTo>
                  <a:pt x="2143858" y="988253"/>
                </a:lnTo>
                <a:lnTo>
                  <a:pt x="2214253" y="991503"/>
                </a:lnTo>
                <a:lnTo>
                  <a:pt x="2285331" y="994463"/>
                </a:lnTo>
                <a:lnTo>
                  <a:pt x="2357070" y="997129"/>
                </a:lnTo>
                <a:lnTo>
                  <a:pt x="2429447" y="999495"/>
                </a:lnTo>
                <a:lnTo>
                  <a:pt x="2502438" y="1001559"/>
                </a:lnTo>
                <a:lnTo>
                  <a:pt x="2576020" y="1003316"/>
                </a:lnTo>
                <a:lnTo>
                  <a:pt x="2650170" y="1004763"/>
                </a:lnTo>
                <a:lnTo>
                  <a:pt x="2724865" y="1005895"/>
                </a:lnTo>
                <a:lnTo>
                  <a:pt x="2800082" y="1006708"/>
                </a:lnTo>
                <a:lnTo>
                  <a:pt x="2875797" y="1007199"/>
                </a:lnTo>
                <a:lnTo>
                  <a:pt x="2951988" y="1007363"/>
                </a:lnTo>
                <a:lnTo>
                  <a:pt x="3028178" y="1007199"/>
                </a:lnTo>
                <a:lnTo>
                  <a:pt x="3103893" y="1006708"/>
                </a:lnTo>
                <a:lnTo>
                  <a:pt x="3179110" y="1005895"/>
                </a:lnTo>
                <a:lnTo>
                  <a:pt x="3253805" y="1004763"/>
                </a:lnTo>
                <a:lnTo>
                  <a:pt x="3327955" y="1003316"/>
                </a:lnTo>
                <a:lnTo>
                  <a:pt x="3401537" y="1001559"/>
                </a:lnTo>
                <a:lnTo>
                  <a:pt x="3474528" y="999495"/>
                </a:lnTo>
                <a:lnTo>
                  <a:pt x="3546905" y="997129"/>
                </a:lnTo>
                <a:lnTo>
                  <a:pt x="3618644" y="994463"/>
                </a:lnTo>
                <a:lnTo>
                  <a:pt x="3689722" y="991503"/>
                </a:lnTo>
                <a:lnTo>
                  <a:pt x="3760117" y="988253"/>
                </a:lnTo>
                <a:lnTo>
                  <a:pt x="3829804" y="984715"/>
                </a:lnTo>
                <a:lnTo>
                  <a:pt x="3898761" y="980895"/>
                </a:lnTo>
                <a:lnTo>
                  <a:pt x="3966964" y="976795"/>
                </a:lnTo>
                <a:lnTo>
                  <a:pt x="4034391" y="972421"/>
                </a:lnTo>
                <a:lnTo>
                  <a:pt x="4101018" y="967775"/>
                </a:lnTo>
                <a:lnTo>
                  <a:pt x="4166822" y="962863"/>
                </a:lnTo>
                <a:lnTo>
                  <a:pt x="4231779" y="957687"/>
                </a:lnTo>
                <a:lnTo>
                  <a:pt x="4295868" y="952252"/>
                </a:lnTo>
                <a:lnTo>
                  <a:pt x="4359063" y="946563"/>
                </a:lnTo>
                <a:lnTo>
                  <a:pt x="4421343" y="940621"/>
                </a:lnTo>
                <a:lnTo>
                  <a:pt x="4482683" y="934433"/>
                </a:lnTo>
                <a:lnTo>
                  <a:pt x="4543062" y="928001"/>
                </a:lnTo>
                <a:lnTo>
                  <a:pt x="4602455" y="921330"/>
                </a:lnTo>
                <a:lnTo>
                  <a:pt x="4660839" y="914424"/>
                </a:lnTo>
                <a:lnTo>
                  <a:pt x="4718192" y="907286"/>
                </a:lnTo>
                <a:lnTo>
                  <a:pt x="4774490" y="899921"/>
                </a:lnTo>
                <a:lnTo>
                  <a:pt x="4829710" y="892332"/>
                </a:lnTo>
                <a:lnTo>
                  <a:pt x="4883828" y="884524"/>
                </a:lnTo>
                <a:lnTo>
                  <a:pt x="4936822" y="876500"/>
                </a:lnTo>
                <a:lnTo>
                  <a:pt x="4988668" y="868264"/>
                </a:lnTo>
                <a:lnTo>
                  <a:pt x="5039344" y="859821"/>
                </a:lnTo>
                <a:lnTo>
                  <a:pt x="5088825" y="851174"/>
                </a:lnTo>
                <a:lnTo>
                  <a:pt x="5137089" y="842328"/>
                </a:lnTo>
                <a:lnTo>
                  <a:pt x="5184112" y="833285"/>
                </a:lnTo>
                <a:lnTo>
                  <a:pt x="5229872" y="824051"/>
                </a:lnTo>
                <a:lnTo>
                  <a:pt x="5274345" y="814629"/>
                </a:lnTo>
                <a:lnTo>
                  <a:pt x="5317509" y="805023"/>
                </a:lnTo>
                <a:lnTo>
                  <a:pt x="5359339" y="795237"/>
                </a:lnTo>
                <a:lnTo>
                  <a:pt x="5399812" y="785275"/>
                </a:lnTo>
                <a:lnTo>
                  <a:pt x="5438906" y="775141"/>
                </a:lnTo>
                <a:lnTo>
                  <a:pt x="5476597" y="764839"/>
                </a:lnTo>
                <a:lnTo>
                  <a:pt x="5547679" y="743746"/>
                </a:lnTo>
                <a:lnTo>
                  <a:pt x="5612871" y="722028"/>
                </a:lnTo>
                <a:lnTo>
                  <a:pt x="5671988" y="699718"/>
                </a:lnTo>
                <a:lnTo>
                  <a:pt x="5724845" y="676846"/>
                </a:lnTo>
                <a:lnTo>
                  <a:pt x="5771257" y="653444"/>
                </a:lnTo>
                <a:lnTo>
                  <a:pt x="5811037" y="629544"/>
                </a:lnTo>
                <a:lnTo>
                  <a:pt x="5844000" y="605178"/>
                </a:lnTo>
                <a:lnTo>
                  <a:pt x="5880258" y="567823"/>
                </a:lnTo>
                <a:lnTo>
                  <a:pt x="5900134" y="529597"/>
                </a:lnTo>
                <a:lnTo>
                  <a:pt x="5903976" y="503681"/>
                </a:lnTo>
                <a:lnTo>
                  <a:pt x="5903011" y="490683"/>
                </a:lnTo>
                <a:lnTo>
                  <a:pt x="5888734" y="452191"/>
                </a:lnTo>
                <a:lnTo>
                  <a:pt x="5857867" y="414533"/>
                </a:lnTo>
                <a:lnTo>
                  <a:pt x="5828382" y="389946"/>
                </a:lnTo>
                <a:lnTo>
                  <a:pt x="5791987" y="365809"/>
                </a:lnTo>
                <a:lnTo>
                  <a:pt x="5748868" y="342154"/>
                </a:lnTo>
                <a:lnTo>
                  <a:pt x="5699211" y="319013"/>
                </a:lnTo>
                <a:lnTo>
                  <a:pt x="5643200" y="296418"/>
                </a:lnTo>
                <a:lnTo>
                  <a:pt x="5581022" y="274400"/>
                </a:lnTo>
                <a:lnTo>
                  <a:pt x="5512862" y="252991"/>
                </a:lnTo>
                <a:lnTo>
                  <a:pt x="5438906" y="232222"/>
                </a:lnTo>
                <a:lnTo>
                  <a:pt x="5399812" y="222088"/>
                </a:lnTo>
                <a:lnTo>
                  <a:pt x="5359339" y="212126"/>
                </a:lnTo>
                <a:lnTo>
                  <a:pt x="5317509" y="202340"/>
                </a:lnTo>
                <a:lnTo>
                  <a:pt x="5274345" y="192734"/>
                </a:lnTo>
                <a:lnTo>
                  <a:pt x="5229872" y="183312"/>
                </a:lnTo>
                <a:lnTo>
                  <a:pt x="5184112" y="174078"/>
                </a:lnTo>
                <a:lnTo>
                  <a:pt x="5137089" y="165035"/>
                </a:lnTo>
                <a:lnTo>
                  <a:pt x="5088825" y="156189"/>
                </a:lnTo>
                <a:lnTo>
                  <a:pt x="5039344" y="147542"/>
                </a:lnTo>
                <a:lnTo>
                  <a:pt x="4988668" y="139099"/>
                </a:lnTo>
                <a:lnTo>
                  <a:pt x="4936822" y="130863"/>
                </a:lnTo>
                <a:lnTo>
                  <a:pt x="4883828" y="122839"/>
                </a:lnTo>
                <a:lnTo>
                  <a:pt x="4829710" y="115031"/>
                </a:lnTo>
                <a:lnTo>
                  <a:pt x="4774490" y="107442"/>
                </a:lnTo>
                <a:lnTo>
                  <a:pt x="4718192" y="100077"/>
                </a:lnTo>
                <a:lnTo>
                  <a:pt x="4660839" y="92939"/>
                </a:lnTo>
                <a:lnTo>
                  <a:pt x="4602455" y="86033"/>
                </a:lnTo>
                <a:lnTo>
                  <a:pt x="4543062" y="79362"/>
                </a:lnTo>
                <a:lnTo>
                  <a:pt x="4482683" y="72930"/>
                </a:lnTo>
                <a:lnTo>
                  <a:pt x="4421343" y="66742"/>
                </a:lnTo>
                <a:lnTo>
                  <a:pt x="4359063" y="60800"/>
                </a:lnTo>
                <a:lnTo>
                  <a:pt x="4295868" y="55111"/>
                </a:lnTo>
                <a:lnTo>
                  <a:pt x="4231779" y="49676"/>
                </a:lnTo>
                <a:lnTo>
                  <a:pt x="4166822" y="44500"/>
                </a:lnTo>
                <a:lnTo>
                  <a:pt x="4101018" y="39588"/>
                </a:lnTo>
                <a:lnTo>
                  <a:pt x="4034391" y="34942"/>
                </a:lnTo>
                <a:lnTo>
                  <a:pt x="3966964" y="30568"/>
                </a:lnTo>
                <a:lnTo>
                  <a:pt x="3898761" y="26468"/>
                </a:lnTo>
                <a:lnTo>
                  <a:pt x="3829804" y="22648"/>
                </a:lnTo>
                <a:lnTo>
                  <a:pt x="3760117" y="19110"/>
                </a:lnTo>
                <a:lnTo>
                  <a:pt x="3689722" y="15860"/>
                </a:lnTo>
                <a:lnTo>
                  <a:pt x="3618644" y="12900"/>
                </a:lnTo>
                <a:lnTo>
                  <a:pt x="3546905" y="10234"/>
                </a:lnTo>
                <a:lnTo>
                  <a:pt x="3474528" y="7868"/>
                </a:lnTo>
                <a:lnTo>
                  <a:pt x="3401537" y="5804"/>
                </a:lnTo>
                <a:lnTo>
                  <a:pt x="3327955" y="4047"/>
                </a:lnTo>
                <a:lnTo>
                  <a:pt x="3253805" y="2600"/>
                </a:lnTo>
                <a:lnTo>
                  <a:pt x="3179110" y="1468"/>
                </a:lnTo>
                <a:lnTo>
                  <a:pt x="3103893" y="655"/>
                </a:lnTo>
                <a:lnTo>
                  <a:pt x="3028178" y="164"/>
                </a:lnTo>
                <a:lnTo>
                  <a:pt x="2951988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1904" y="2015489"/>
            <a:ext cx="50584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Arial"/>
                <a:cs typeface="Arial"/>
              </a:rPr>
              <a:t>Вложения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в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информационные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системы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95929" y="2953892"/>
            <a:ext cx="5678805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С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помощью</a:t>
            </a:r>
            <a:r>
              <a:rPr sz="1800" spc="-10" dirty="0">
                <a:latin typeface="Microsoft Sans Serif"/>
                <a:cs typeface="Microsoft Sans Serif"/>
              </a:rPr>
              <a:t> информационных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систем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менеджеры 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получают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сведения,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необходимые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для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управления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компанией. Выгода от </a:t>
            </a:r>
            <a:r>
              <a:rPr sz="1800" spc="-20" dirty="0">
                <a:latin typeface="Microsoft Sans Serif"/>
                <a:cs typeface="Microsoft Sans Serif"/>
              </a:rPr>
              <a:t>использования </a:t>
            </a:r>
            <a:r>
              <a:rPr sz="1800" spc="-30" dirty="0">
                <a:latin typeface="Microsoft Sans Serif"/>
                <a:cs typeface="Microsoft Sans Serif"/>
              </a:rPr>
              <a:t>таких </a:t>
            </a:r>
            <a:r>
              <a:rPr sz="1800" spc="-15" dirty="0">
                <a:latin typeface="Microsoft Sans Serif"/>
                <a:cs typeface="Microsoft Sans Serif"/>
              </a:rPr>
              <a:t>систем </a:t>
            </a:r>
            <a:r>
              <a:rPr sz="1800" dirty="0">
                <a:latin typeface="Microsoft Sans Serif"/>
                <a:cs typeface="Microsoft Sans Serif"/>
              </a:rPr>
              <a:t>в 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том, что </a:t>
            </a:r>
            <a:r>
              <a:rPr sz="1800" spc="-10" dirty="0">
                <a:latin typeface="Microsoft Sans Serif"/>
                <a:cs typeface="Microsoft Sans Serif"/>
              </a:rPr>
              <a:t>они </a:t>
            </a:r>
            <a:r>
              <a:rPr sz="1800" spc="-25" dirty="0">
                <a:latin typeface="Microsoft Sans Serif"/>
                <a:cs typeface="Microsoft Sans Serif"/>
              </a:rPr>
              <a:t>помогают </a:t>
            </a:r>
            <a:r>
              <a:rPr sz="1800" spc="-20" dirty="0">
                <a:latin typeface="Microsoft Sans Serif"/>
                <a:cs typeface="Microsoft Sans Serif"/>
              </a:rPr>
              <a:t>сокращать </a:t>
            </a:r>
            <a:r>
              <a:rPr sz="1800" spc="-15" dirty="0">
                <a:latin typeface="Microsoft Sans Serif"/>
                <a:cs typeface="Microsoft Sans Serif"/>
              </a:rPr>
              <a:t>период </a:t>
            </a:r>
            <a:r>
              <a:rPr sz="1800" spc="-25" dirty="0">
                <a:latin typeface="Microsoft Sans Serif"/>
                <a:cs typeface="Microsoft Sans Serif"/>
              </a:rPr>
              <a:t>от </a:t>
            </a:r>
            <a:r>
              <a:rPr sz="1800" spc="-15" dirty="0">
                <a:latin typeface="Microsoft Sans Serif"/>
                <a:cs typeface="Microsoft Sans Serif"/>
              </a:rPr>
              <a:t>начала 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разработки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изделия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до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его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выхода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на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рынок, </a:t>
            </a:r>
            <a:r>
              <a:rPr sz="1800" spc="-20" dirty="0">
                <a:latin typeface="Microsoft Sans Serif"/>
                <a:cs typeface="Microsoft Sans Serif"/>
              </a:rPr>
              <a:t> обеспечивать</a:t>
            </a:r>
            <a:r>
              <a:rPr sz="1800" spc="-15" dirty="0">
                <a:latin typeface="Microsoft Sans Serif"/>
                <a:cs typeface="Microsoft Sans Serif"/>
              </a:rPr>
              <a:t> высокое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качество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продуктов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продавать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их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по</a:t>
            </a:r>
            <a:r>
              <a:rPr sz="1800" spc="-10" dirty="0">
                <a:latin typeface="Microsoft Sans Serif"/>
                <a:cs typeface="Microsoft Sans Serif"/>
              </a:rPr>
              <a:t> достойным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ценам.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Риски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умеренные,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поскольку</a:t>
            </a:r>
            <a:r>
              <a:rPr sz="1800" spc="-25" dirty="0">
                <a:latin typeface="Microsoft Sans Serif"/>
                <a:cs typeface="Microsoft Sans Serif"/>
              </a:rPr>
              <a:t> руководителям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компаний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часто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бывает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трудно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на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базе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получаемой </a:t>
            </a:r>
            <a:r>
              <a:rPr sz="1800" spc="-10" dirty="0">
                <a:latin typeface="Microsoft Sans Serif"/>
                <a:cs typeface="Microsoft Sans Serif"/>
              </a:rPr>
              <a:t> информации </a:t>
            </a:r>
            <a:r>
              <a:rPr sz="1800" spc="-20" dirty="0">
                <a:latin typeface="Microsoft Sans Serif"/>
                <a:cs typeface="Microsoft Sans Serif"/>
              </a:rPr>
              <a:t>принимать </a:t>
            </a:r>
            <a:r>
              <a:rPr sz="1800" spc="-10" dirty="0">
                <a:latin typeface="Microsoft Sans Serif"/>
                <a:cs typeface="Microsoft Sans Serif"/>
              </a:rPr>
              <a:t>решения, </a:t>
            </a:r>
            <a:r>
              <a:rPr sz="1800" spc="-15" dirty="0">
                <a:latin typeface="Microsoft Sans Serif"/>
                <a:cs typeface="Microsoft Sans Serif"/>
              </a:rPr>
              <a:t>обеспечивающие 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коммерческий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успех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предприятия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9495" y="3500628"/>
            <a:ext cx="2087880" cy="1856739"/>
            <a:chOff x="539495" y="3500628"/>
            <a:chExt cx="2087880" cy="185673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495" y="3500628"/>
              <a:ext cx="2087880" cy="185623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15568" y="3573780"/>
              <a:ext cx="433070" cy="792480"/>
            </a:xfrm>
            <a:custGeom>
              <a:avLst/>
              <a:gdLst/>
              <a:ahLst/>
              <a:cxnLst/>
              <a:rect l="l" t="t" r="r" b="b"/>
              <a:pathLst>
                <a:path w="433069" h="792479">
                  <a:moveTo>
                    <a:pt x="432816" y="0"/>
                  </a:moveTo>
                  <a:lnTo>
                    <a:pt x="0" y="792480"/>
                  </a:lnTo>
                  <a:lnTo>
                    <a:pt x="432816" y="792480"/>
                  </a:lnTo>
                  <a:lnTo>
                    <a:pt x="43281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6083" y="1700783"/>
            <a:ext cx="4030979" cy="1007744"/>
          </a:xfrm>
          <a:custGeom>
            <a:avLst/>
            <a:gdLst/>
            <a:ahLst/>
            <a:cxnLst/>
            <a:rect l="l" t="t" r="r" b="b"/>
            <a:pathLst>
              <a:path w="4030979" h="1007744">
                <a:moveTo>
                  <a:pt x="2015490" y="0"/>
                </a:moveTo>
                <a:lnTo>
                  <a:pt x="1943198" y="318"/>
                </a:lnTo>
                <a:lnTo>
                  <a:pt x="1871548" y="1264"/>
                </a:lnTo>
                <a:lnTo>
                  <a:pt x="1800580" y="2830"/>
                </a:lnTo>
                <a:lnTo>
                  <a:pt x="1730338" y="5002"/>
                </a:lnTo>
                <a:lnTo>
                  <a:pt x="1660865" y="7772"/>
                </a:lnTo>
                <a:lnTo>
                  <a:pt x="1592202" y="11128"/>
                </a:lnTo>
                <a:lnTo>
                  <a:pt x="1524393" y="15059"/>
                </a:lnTo>
                <a:lnTo>
                  <a:pt x="1457480" y="19556"/>
                </a:lnTo>
                <a:lnTo>
                  <a:pt x="1391505" y="24606"/>
                </a:lnTo>
                <a:lnTo>
                  <a:pt x="1326513" y="30200"/>
                </a:lnTo>
                <a:lnTo>
                  <a:pt x="1262544" y="36328"/>
                </a:lnTo>
                <a:lnTo>
                  <a:pt x="1199642" y="42977"/>
                </a:lnTo>
                <a:lnTo>
                  <a:pt x="1137849" y="50138"/>
                </a:lnTo>
                <a:lnTo>
                  <a:pt x="1077208" y="57800"/>
                </a:lnTo>
                <a:lnTo>
                  <a:pt x="1017762" y="65953"/>
                </a:lnTo>
                <a:lnTo>
                  <a:pt x="959553" y="74584"/>
                </a:lnTo>
                <a:lnTo>
                  <a:pt x="902624" y="83685"/>
                </a:lnTo>
                <a:lnTo>
                  <a:pt x="847017" y="93245"/>
                </a:lnTo>
                <a:lnTo>
                  <a:pt x="792775" y="103251"/>
                </a:lnTo>
                <a:lnTo>
                  <a:pt x="739941" y="113695"/>
                </a:lnTo>
                <a:lnTo>
                  <a:pt x="688557" y="124565"/>
                </a:lnTo>
                <a:lnTo>
                  <a:pt x="638667" y="135851"/>
                </a:lnTo>
                <a:lnTo>
                  <a:pt x="590311" y="147542"/>
                </a:lnTo>
                <a:lnTo>
                  <a:pt x="543534" y="159627"/>
                </a:lnTo>
                <a:lnTo>
                  <a:pt x="498378" y="172096"/>
                </a:lnTo>
                <a:lnTo>
                  <a:pt x="454885" y="184937"/>
                </a:lnTo>
                <a:lnTo>
                  <a:pt x="413099" y="198141"/>
                </a:lnTo>
                <a:lnTo>
                  <a:pt x="373061" y="211697"/>
                </a:lnTo>
                <a:lnTo>
                  <a:pt x="334814" y="225594"/>
                </a:lnTo>
                <a:lnTo>
                  <a:pt x="298401" y="239821"/>
                </a:lnTo>
                <a:lnTo>
                  <a:pt x="231248" y="269224"/>
                </a:lnTo>
                <a:lnTo>
                  <a:pt x="171943" y="299820"/>
                </a:lnTo>
                <a:lnTo>
                  <a:pt x="120825" y="331524"/>
                </a:lnTo>
                <a:lnTo>
                  <a:pt x="78237" y="364251"/>
                </a:lnTo>
                <a:lnTo>
                  <a:pt x="44520" y="397915"/>
                </a:lnTo>
                <a:lnTo>
                  <a:pt x="20014" y="432432"/>
                </a:lnTo>
                <a:lnTo>
                  <a:pt x="5060" y="467716"/>
                </a:lnTo>
                <a:lnTo>
                  <a:pt x="0" y="503681"/>
                </a:lnTo>
                <a:lnTo>
                  <a:pt x="1272" y="521744"/>
                </a:lnTo>
                <a:lnTo>
                  <a:pt x="20014" y="574931"/>
                </a:lnTo>
                <a:lnTo>
                  <a:pt x="44520" y="609448"/>
                </a:lnTo>
                <a:lnTo>
                  <a:pt x="78237" y="643112"/>
                </a:lnTo>
                <a:lnTo>
                  <a:pt x="120825" y="675839"/>
                </a:lnTo>
                <a:lnTo>
                  <a:pt x="171943" y="707543"/>
                </a:lnTo>
                <a:lnTo>
                  <a:pt x="231248" y="738139"/>
                </a:lnTo>
                <a:lnTo>
                  <a:pt x="298401" y="767542"/>
                </a:lnTo>
                <a:lnTo>
                  <a:pt x="334814" y="781769"/>
                </a:lnTo>
                <a:lnTo>
                  <a:pt x="373061" y="795666"/>
                </a:lnTo>
                <a:lnTo>
                  <a:pt x="413099" y="809222"/>
                </a:lnTo>
                <a:lnTo>
                  <a:pt x="454885" y="822426"/>
                </a:lnTo>
                <a:lnTo>
                  <a:pt x="498378" y="835267"/>
                </a:lnTo>
                <a:lnTo>
                  <a:pt x="543534" y="847736"/>
                </a:lnTo>
                <a:lnTo>
                  <a:pt x="590311" y="859821"/>
                </a:lnTo>
                <a:lnTo>
                  <a:pt x="638667" y="871512"/>
                </a:lnTo>
                <a:lnTo>
                  <a:pt x="688557" y="882798"/>
                </a:lnTo>
                <a:lnTo>
                  <a:pt x="739941" y="893668"/>
                </a:lnTo>
                <a:lnTo>
                  <a:pt x="792775" y="904112"/>
                </a:lnTo>
                <a:lnTo>
                  <a:pt x="847017" y="914118"/>
                </a:lnTo>
                <a:lnTo>
                  <a:pt x="902624" y="923678"/>
                </a:lnTo>
                <a:lnTo>
                  <a:pt x="959553" y="932779"/>
                </a:lnTo>
                <a:lnTo>
                  <a:pt x="1017762" y="941410"/>
                </a:lnTo>
                <a:lnTo>
                  <a:pt x="1077208" y="949563"/>
                </a:lnTo>
                <a:lnTo>
                  <a:pt x="1137849" y="957225"/>
                </a:lnTo>
                <a:lnTo>
                  <a:pt x="1199642" y="964386"/>
                </a:lnTo>
                <a:lnTo>
                  <a:pt x="1262544" y="971035"/>
                </a:lnTo>
                <a:lnTo>
                  <a:pt x="1326513" y="977163"/>
                </a:lnTo>
                <a:lnTo>
                  <a:pt x="1391505" y="982757"/>
                </a:lnTo>
                <a:lnTo>
                  <a:pt x="1457480" y="987807"/>
                </a:lnTo>
                <a:lnTo>
                  <a:pt x="1524393" y="992304"/>
                </a:lnTo>
                <a:lnTo>
                  <a:pt x="1592202" y="996235"/>
                </a:lnTo>
                <a:lnTo>
                  <a:pt x="1660865" y="999591"/>
                </a:lnTo>
                <a:lnTo>
                  <a:pt x="1730338" y="1002361"/>
                </a:lnTo>
                <a:lnTo>
                  <a:pt x="1800580" y="1004533"/>
                </a:lnTo>
                <a:lnTo>
                  <a:pt x="1871548" y="1006099"/>
                </a:lnTo>
                <a:lnTo>
                  <a:pt x="1943198" y="1007045"/>
                </a:lnTo>
                <a:lnTo>
                  <a:pt x="2015490" y="1007363"/>
                </a:lnTo>
                <a:lnTo>
                  <a:pt x="2087781" y="1007045"/>
                </a:lnTo>
                <a:lnTo>
                  <a:pt x="2159431" y="1006099"/>
                </a:lnTo>
                <a:lnTo>
                  <a:pt x="2230399" y="1004533"/>
                </a:lnTo>
                <a:lnTo>
                  <a:pt x="2300641" y="1002361"/>
                </a:lnTo>
                <a:lnTo>
                  <a:pt x="2370114" y="999591"/>
                </a:lnTo>
                <a:lnTo>
                  <a:pt x="2438777" y="996235"/>
                </a:lnTo>
                <a:lnTo>
                  <a:pt x="2506586" y="992304"/>
                </a:lnTo>
                <a:lnTo>
                  <a:pt x="2573499" y="987807"/>
                </a:lnTo>
                <a:lnTo>
                  <a:pt x="2639474" y="982757"/>
                </a:lnTo>
                <a:lnTo>
                  <a:pt x="2704466" y="977163"/>
                </a:lnTo>
                <a:lnTo>
                  <a:pt x="2768435" y="971035"/>
                </a:lnTo>
                <a:lnTo>
                  <a:pt x="2831337" y="964386"/>
                </a:lnTo>
                <a:lnTo>
                  <a:pt x="2893130" y="957225"/>
                </a:lnTo>
                <a:lnTo>
                  <a:pt x="2953771" y="949563"/>
                </a:lnTo>
                <a:lnTo>
                  <a:pt x="3013217" y="941410"/>
                </a:lnTo>
                <a:lnTo>
                  <a:pt x="3071426" y="932779"/>
                </a:lnTo>
                <a:lnTo>
                  <a:pt x="3128355" y="923678"/>
                </a:lnTo>
                <a:lnTo>
                  <a:pt x="3183962" y="914118"/>
                </a:lnTo>
                <a:lnTo>
                  <a:pt x="3238204" y="904112"/>
                </a:lnTo>
                <a:lnTo>
                  <a:pt x="3291038" y="893668"/>
                </a:lnTo>
                <a:lnTo>
                  <a:pt x="3342422" y="882798"/>
                </a:lnTo>
                <a:lnTo>
                  <a:pt x="3392312" y="871512"/>
                </a:lnTo>
                <a:lnTo>
                  <a:pt x="3440668" y="859821"/>
                </a:lnTo>
                <a:lnTo>
                  <a:pt x="3487445" y="847736"/>
                </a:lnTo>
                <a:lnTo>
                  <a:pt x="3532601" y="835267"/>
                </a:lnTo>
                <a:lnTo>
                  <a:pt x="3576094" y="822426"/>
                </a:lnTo>
                <a:lnTo>
                  <a:pt x="3617880" y="809222"/>
                </a:lnTo>
                <a:lnTo>
                  <a:pt x="3657918" y="795666"/>
                </a:lnTo>
                <a:lnTo>
                  <a:pt x="3696165" y="781769"/>
                </a:lnTo>
                <a:lnTo>
                  <a:pt x="3732578" y="767542"/>
                </a:lnTo>
                <a:lnTo>
                  <a:pt x="3799731" y="738139"/>
                </a:lnTo>
                <a:lnTo>
                  <a:pt x="3859036" y="707543"/>
                </a:lnTo>
                <a:lnTo>
                  <a:pt x="3910154" y="675839"/>
                </a:lnTo>
                <a:lnTo>
                  <a:pt x="3952742" y="643112"/>
                </a:lnTo>
                <a:lnTo>
                  <a:pt x="3986459" y="609448"/>
                </a:lnTo>
                <a:lnTo>
                  <a:pt x="4010965" y="574931"/>
                </a:lnTo>
                <a:lnTo>
                  <a:pt x="4025919" y="539647"/>
                </a:lnTo>
                <a:lnTo>
                  <a:pt x="4030979" y="503681"/>
                </a:lnTo>
                <a:lnTo>
                  <a:pt x="4029707" y="485619"/>
                </a:lnTo>
                <a:lnTo>
                  <a:pt x="4010965" y="432432"/>
                </a:lnTo>
                <a:lnTo>
                  <a:pt x="3986459" y="397915"/>
                </a:lnTo>
                <a:lnTo>
                  <a:pt x="3952742" y="364251"/>
                </a:lnTo>
                <a:lnTo>
                  <a:pt x="3910154" y="331524"/>
                </a:lnTo>
                <a:lnTo>
                  <a:pt x="3859036" y="299820"/>
                </a:lnTo>
                <a:lnTo>
                  <a:pt x="3799731" y="269224"/>
                </a:lnTo>
                <a:lnTo>
                  <a:pt x="3732578" y="239821"/>
                </a:lnTo>
                <a:lnTo>
                  <a:pt x="3696165" y="225594"/>
                </a:lnTo>
                <a:lnTo>
                  <a:pt x="3657918" y="211697"/>
                </a:lnTo>
                <a:lnTo>
                  <a:pt x="3617880" y="198141"/>
                </a:lnTo>
                <a:lnTo>
                  <a:pt x="3576094" y="184937"/>
                </a:lnTo>
                <a:lnTo>
                  <a:pt x="3532601" y="172096"/>
                </a:lnTo>
                <a:lnTo>
                  <a:pt x="3487445" y="159627"/>
                </a:lnTo>
                <a:lnTo>
                  <a:pt x="3440668" y="147542"/>
                </a:lnTo>
                <a:lnTo>
                  <a:pt x="3392312" y="135851"/>
                </a:lnTo>
                <a:lnTo>
                  <a:pt x="3342422" y="124565"/>
                </a:lnTo>
                <a:lnTo>
                  <a:pt x="3291038" y="113695"/>
                </a:lnTo>
                <a:lnTo>
                  <a:pt x="3238204" y="103251"/>
                </a:lnTo>
                <a:lnTo>
                  <a:pt x="3183962" y="93245"/>
                </a:lnTo>
                <a:lnTo>
                  <a:pt x="3128355" y="83685"/>
                </a:lnTo>
                <a:lnTo>
                  <a:pt x="3071426" y="74584"/>
                </a:lnTo>
                <a:lnTo>
                  <a:pt x="3013217" y="65953"/>
                </a:lnTo>
                <a:lnTo>
                  <a:pt x="2953771" y="57800"/>
                </a:lnTo>
                <a:lnTo>
                  <a:pt x="2893130" y="50138"/>
                </a:lnTo>
                <a:lnTo>
                  <a:pt x="2831337" y="42977"/>
                </a:lnTo>
                <a:lnTo>
                  <a:pt x="2768435" y="36328"/>
                </a:lnTo>
                <a:lnTo>
                  <a:pt x="2704466" y="30200"/>
                </a:lnTo>
                <a:lnTo>
                  <a:pt x="2639474" y="24606"/>
                </a:lnTo>
                <a:lnTo>
                  <a:pt x="2573499" y="19556"/>
                </a:lnTo>
                <a:lnTo>
                  <a:pt x="2506586" y="15059"/>
                </a:lnTo>
                <a:lnTo>
                  <a:pt x="2438777" y="11128"/>
                </a:lnTo>
                <a:lnTo>
                  <a:pt x="2370114" y="7772"/>
                </a:lnTo>
                <a:lnTo>
                  <a:pt x="2300641" y="5002"/>
                </a:lnTo>
                <a:lnTo>
                  <a:pt x="2230399" y="2830"/>
                </a:lnTo>
                <a:lnTo>
                  <a:pt x="2159431" y="1264"/>
                </a:lnTo>
                <a:lnTo>
                  <a:pt x="2087781" y="318"/>
                </a:lnTo>
                <a:lnTo>
                  <a:pt x="201549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8079" y="2013966"/>
            <a:ext cx="35699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Arial"/>
                <a:cs typeface="Arial"/>
              </a:rPr>
              <a:t>Стратегические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инвестиции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95929" y="3026790"/>
            <a:ext cx="556895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Эти </a:t>
            </a:r>
            <a:r>
              <a:rPr sz="1800" spc="-10" dirty="0">
                <a:latin typeface="Microsoft Sans Serif"/>
                <a:cs typeface="Microsoft Sans Serif"/>
              </a:rPr>
              <a:t>инвестиции, </a:t>
            </a:r>
            <a:r>
              <a:rPr sz="1800" spc="-20" dirty="0">
                <a:latin typeface="Microsoft Sans Serif"/>
                <a:cs typeface="Microsoft Sans Serif"/>
              </a:rPr>
              <a:t>почти </a:t>
            </a:r>
            <a:r>
              <a:rPr sz="1800" spc="-25" dirty="0">
                <a:latin typeface="Microsoft Sans Serif"/>
                <a:cs typeface="Microsoft Sans Serif"/>
              </a:rPr>
              <a:t>всегда </a:t>
            </a:r>
            <a:r>
              <a:rPr sz="1800" spc="-5" dirty="0">
                <a:latin typeface="Microsoft Sans Serif"/>
                <a:cs typeface="Microsoft Sans Serif"/>
              </a:rPr>
              <a:t>ориентированные на 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внешний </a:t>
            </a:r>
            <a:r>
              <a:rPr sz="1800" spc="-20" dirty="0">
                <a:latin typeface="Microsoft Sans Serif"/>
                <a:cs typeface="Microsoft Sans Serif"/>
              </a:rPr>
              <a:t>мир,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способствуют</a:t>
            </a:r>
            <a:r>
              <a:rPr sz="1800" spc="-5" dirty="0">
                <a:latin typeface="Microsoft Sans Serif"/>
                <a:cs typeface="Microsoft Sans Serif"/>
              </a:rPr>
              <a:t> повышению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объемов 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продаж,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получению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преимуществ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конкурентной 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борьбе</a:t>
            </a:r>
            <a:r>
              <a:rPr sz="1800" dirty="0">
                <a:latin typeface="Microsoft Sans Serif"/>
                <a:cs typeface="Microsoft Sans Serif"/>
              </a:rPr>
              <a:t> и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завоеванию</a:t>
            </a:r>
            <a:r>
              <a:rPr sz="1800" spc="-10" dirty="0">
                <a:latin typeface="Microsoft Sans Serif"/>
                <a:cs typeface="Microsoft Sans Serif"/>
              </a:rPr>
              <a:t> более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прочных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позиций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на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рынке.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Но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они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сопряжены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самыми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высокими 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рисками </a:t>
            </a:r>
            <a:r>
              <a:rPr sz="1800" dirty="0">
                <a:latin typeface="Microsoft Sans Serif"/>
                <a:cs typeface="Microsoft Sans Serif"/>
              </a:rPr>
              <a:t>в </a:t>
            </a:r>
            <a:r>
              <a:rPr sz="1800" spc="-10" dirty="0">
                <a:latin typeface="Microsoft Sans Serif"/>
                <a:cs typeface="Microsoft Sans Serif"/>
              </a:rPr>
              <a:t>ряду </a:t>
            </a:r>
            <a:r>
              <a:rPr sz="1800" spc="-15" dirty="0">
                <a:latin typeface="Microsoft Sans Serif"/>
                <a:cs typeface="Microsoft Sans Serif"/>
              </a:rPr>
              <a:t>рассматриваемых четырех </a:t>
            </a:r>
            <a:r>
              <a:rPr sz="1800" spc="-10" dirty="0">
                <a:latin typeface="Microsoft Sans Serif"/>
                <a:cs typeface="Microsoft Sans Serif"/>
              </a:rPr>
              <a:t>классов: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10%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вкладываемых</a:t>
            </a:r>
            <a:r>
              <a:rPr sz="1800" spc="-10" dirty="0">
                <a:latin typeface="Microsoft Sans Serif"/>
                <a:cs typeface="Microsoft Sans Serif"/>
              </a:rPr>
              <a:t> средств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обычно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дают 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впечатляющие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результаты,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но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50%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даже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не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окупаются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67868" y="3212592"/>
            <a:ext cx="2304415" cy="2048510"/>
            <a:chOff x="467868" y="3212592"/>
            <a:chExt cx="2304415" cy="20485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868" y="3212592"/>
              <a:ext cx="2304288" cy="204825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20012" y="3284220"/>
              <a:ext cx="504825" cy="937260"/>
            </a:xfrm>
            <a:custGeom>
              <a:avLst/>
              <a:gdLst/>
              <a:ahLst/>
              <a:cxnLst/>
              <a:rect l="l" t="t" r="r" b="b"/>
              <a:pathLst>
                <a:path w="504825" h="937260">
                  <a:moveTo>
                    <a:pt x="0" y="0"/>
                  </a:moveTo>
                  <a:lnTo>
                    <a:pt x="0" y="937259"/>
                  </a:lnTo>
                  <a:lnTo>
                    <a:pt x="504444" y="937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7189" y="12954"/>
            <a:ext cx="58540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69745" marR="5080" indent="-175768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Times New Roman"/>
                <a:cs typeface="Times New Roman"/>
              </a:rPr>
              <a:t>Экономические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методы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управления </a:t>
            </a:r>
            <a:r>
              <a:rPr b="1" spc="-68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приоритетами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4715" y="4652771"/>
            <a:ext cx="8498205" cy="1434465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40005" rIns="0" bIns="0" rtlCol="0">
            <a:spAutoFit/>
          </a:bodyPr>
          <a:lstStyle/>
          <a:p>
            <a:pPr marL="92075" marR="81280" algn="just">
              <a:lnSpc>
                <a:spcPct val="100000"/>
              </a:lnSpc>
              <a:spcBef>
                <a:spcPts val="315"/>
              </a:spcBef>
            </a:pPr>
            <a:r>
              <a:rPr sz="2000" b="1" spc="5" dirty="0">
                <a:latin typeface="Arial"/>
                <a:cs typeface="Arial"/>
              </a:rPr>
              <a:t>35% </a:t>
            </a:r>
            <a:r>
              <a:rPr sz="2000" b="1" spc="-20" dirty="0">
                <a:latin typeface="Arial"/>
                <a:cs typeface="Arial"/>
              </a:rPr>
              <a:t>от всех </a:t>
            </a:r>
            <a:r>
              <a:rPr sz="2000" b="1" spc="-15" dirty="0">
                <a:latin typeface="Arial"/>
                <a:cs typeface="Arial"/>
              </a:rPr>
              <a:t>используемых </a:t>
            </a:r>
            <a:r>
              <a:rPr sz="2000" b="1" spc="-10" dirty="0">
                <a:latin typeface="Arial"/>
                <a:cs typeface="Arial"/>
              </a:rPr>
              <a:t>компаниями </a:t>
            </a:r>
            <a:r>
              <a:rPr sz="2000" b="1" spc="-5" dirty="0">
                <a:latin typeface="Arial"/>
                <a:cs typeface="Arial"/>
              </a:rPr>
              <a:t>ключевых показателей, </a:t>
            </a:r>
            <a:r>
              <a:rPr sz="2000" b="1" dirty="0">
                <a:latin typeface="Arial"/>
                <a:cs typeface="Arial"/>
              </a:rPr>
              <a:t> на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основе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которых</a:t>
            </a:r>
            <a:r>
              <a:rPr sz="2000" b="1" spc="-15" dirty="0">
                <a:latin typeface="Arial"/>
                <a:cs typeface="Arial"/>
              </a:rPr>
              <a:t> принимаются</a:t>
            </a:r>
            <a:r>
              <a:rPr sz="2000" b="1" spc="5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управленческие</a:t>
            </a:r>
            <a:r>
              <a:rPr sz="2000" b="1" spc="-5" dirty="0">
                <a:latin typeface="Arial"/>
                <a:cs typeface="Arial"/>
              </a:rPr>
              <a:t> решения, 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являются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нефинансовыми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показателями</a:t>
            </a:r>
            <a:endParaRPr sz="2000">
              <a:latin typeface="Arial"/>
              <a:cs typeface="Arial"/>
            </a:endParaRPr>
          </a:p>
          <a:p>
            <a:pPr marL="2807335" algn="just">
              <a:lnSpc>
                <a:spcPct val="100000"/>
              </a:lnSpc>
              <a:spcBef>
                <a:spcPts val="580"/>
              </a:spcBef>
            </a:pPr>
            <a:r>
              <a:rPr sz="2000" i="1" spc="-5" dirty="0">
                <a:latin typeface="Arial"/>
                <a:cs typeface="Arial"/>
              </a:rPr>
              <a:t>Доклад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компании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KPMG (Measures</a:t>
            </a:r>
            <a:r>
              <a:rPr sz="2000" i="1" spc="-5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that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matter).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4276" y="908303"/>
            <a:ext cx="7417434" cy="45720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38100" rIns="0" bIns="0" rtlCol="0">
            <a:spAutoFit/>
          </a:bodyPr>
          <a:lstStyle/>
          <a:p>
            <a:pPr marL="779145">
              <a:lnSpc>
                <a:spcPct val="100000"/>
              </a:lnSpc>
              <a:spcBef>
                <a:spcPts val="300"/>
              </a:spcBef>
            </a:pPr>
            <a:r>
              <a:rPr sz="2400" spc="-20" dirty="0">
                <a:latin typeface="Microsoft Sans Serif"/>
                <a:cs typeface="Microsoft Sans Serif"/>
              </a:rPr>
              <a:t>Система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сбалансированных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показателей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675" y="1510411"/>
            <a:ext cx="8193405" cy="2818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3025" algn="just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Microsoft Sans Serif"/>
                <a:cs typeface="Microsoft Sans Serif"/>
              </a:rPr>
              <a:t>Большинство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систем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оценки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эффективности</a:t>
            </a:r>
            <a:r>
              <a:rPr sz="2000" spc="51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базируются</a:t>
            </a:r>
            <a:r>
              <a:rPr sz="2000" spc="47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на 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годовом бюджете </a:t>
            </a:r>
            <a:r>
              <a:rPr sz="2000" dirty="0">
                <a:latin typeface="Microsoft Sans Serif"/>
                <a:cs typeface="Microsoft Sans Serif"/>
              </a:rPr>
              <a:t>и </a:t>
            </a:r>
            <a:r>
              <a:rPr sz="2000" spc="-20" dirty="0">
                <a:latin typeface="Microsoft Sans Serif"/>
                <a:cs typeface="Microsoft Sans Serif"/>
              </a:rPr>
              <a:t>оперативном </a:t>
            </a:r>
            <a:r>
              <a:rPr sz="2000" spc="-10" dirty="0">
                <a:latin typeface="Microsoft Sans Serif"/>
                <a:cs typeface="Microsoft Sans Serif"/>
              </a:rPr>
              <a:t>плане </a:t>
            </a:r>
            <a:r>
              <a:rPr sz="2000" spc="-30" dirty="0">
                <a:latin typeface="Microsoft Sans Serif"/>
                <a:cs typeface="Microsoft Sans Serif"/>
              </a:rPr>
              <a:t>компании. </a:t>
            </a:r>
            <a:r>
              <a:rPr sz="2000" spc="-45" dirty="0">
                <a:latin typeface="Microsoft Sans Serif"/>
                <a:cs typeface="Microsoft Sans Serif"/>
              </a:rPr>
              <a:t>Данные </a:t>
            </a:r>
            <a:r>
              <a:rPr sz="2000" spc="-15" dirty="0">
                <a:latin typeface="Microsoft Sans Serif"/>
                <a:cs typeface="Microsoft Sans Serif"/>
              </a:rPr>
              <a:t>системы </a:t>
            </a:r>
            <a:r>
              <a:rPr sz="2000" spc="-10" dirty="0">
                <a:latin typeface="Microsoft Sans Serif"/>
                <a:cs typeface="Microsoft Sans Serif"/>
              </a:rPr>
              <a:t> ориентированы</a:t>
            </a:r>
            <a:r>
              <a:rPr sz="2000" spc="-5" dirty="0">
                <a:latin typeface="Microsoft Sans Serif"/>
                <a:cs typeface="Microsoft Sans Serif"/>
              </a:rPr>
              <a:t> на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краткосрочные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периоды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и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тактику</a:t>
            </a:r>
            <a:r>
              <a:rPr sz="2000" spc="45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фирмы, 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отнюдь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не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на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стратегию.</a:t>
            </a:r>
            <a:endParaRPr sz="20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615"/>
              </a:spcBef>
            </a:pPr>
            <a:r>
              <a:rPr sz="2000" spc="-5" dirty="0">
                <a:latin typeface="Microsoft Sans Serif"/>
                <a:cs typeface="Microsoft Sans Serif"/>
              </a:rPr>
              <a:t>Видение</a:t>
            </a:r>
            <a:r>
              <a:rPr sz="2000" dirty="0">
                <a:latin typeface="Microsoft Sans Serif"/>
                <a:cs typeface="Microsoft Sans Serif"/>
              </a:rPr>
              <a:t> и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стратегия</a:t>
            </a:r>
            <a:r>
              <a:rPr sz="2000" spc="-10" dirty="0">
                <a:latin typeface="Microsoft Sans Serif"/>
                <a:cs typeface="Microsoft Sans Serif"/>
              </a:rPr>
              <a:t> не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обеспечивают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руководства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125" dirty="0">
                <a:latin typeface="Microsoft Sans Serif"/>
                <a:cs typeface="Microsoft Sans Serif"/>
              </a:rPr>
              <a:t>к</a:t>
            </a:r>
            <a:r>
              <a:rPr sz="2000" spc="-1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действию. 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Менее </a:t>
            </a:r>
            <a:r>
              <a:rPr sz="2000" dirty="0">
                <a:latin typeface="Microsoft Sans Serif"/>
                <a:cs typeface="Microsoft Sans Serif"/>
              </a:rPr>
              <a:t>40% </a:t>
            </a:r>
            <a:r>
              <a:rPr sz="2000" spc="-20" dirty="0">
                <a:latin typeface="Microsoft Sans Serif"/>
                <a:cs typeface="Microsoft Sans Serif"/>
              </a:rPr>
              <a:t>менеджеров </a:t>
            </a:r>
            <a:r>
              <a:rPr sz="2000" spc="-25" dirty="0">
                <a:latin typeface="Microsoft Sans Serif"/>
                <a:cs typeface="Microsoft Sans Serif"/>
              </a:rPr>
              <a:t>среднего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звена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и 5% </a:t>
            </a:r>
            <a:r>
              <a:rPr sz="2000" spc="-25" dirty="0">
                <a:latin typeface="Microsoft Sans Serif"/>
                <a:cs typeface="Microsoft Sans Serif"/>
              </a:rPr>
              <a:t>сотрудников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более 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низкого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уровня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четко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понимают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видение</a:t>
            </a:r>
            <a:r>
              <a:rPr sz="2000" dirty="0">
                <a:latin typeface="Microsoft Sans Serif"/>
                <a:cs typeface="Microsoft Sans Serif"/>
              </a:rPr>
              <a:t> и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действуют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на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основе 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стратегии.</a:t>
            </a:r>
            <a:endParaRPr sz="2000">
              <a:latin typeface="Microsoft Sans Serif"/>
              <a:cs typeface="Microsoft Sans Serif"/>
            </a:endParaRPr>
          </a:p>
          <a:p>
            <a:pPr marL="3216275">
              <a:lnSpc>
                <a:spcPct val="100000"/>
              </a:lnSpc>
              <a:spcBef>
                <a:spcPts val="10"/>
              </a:spcBef>
            </a:pPr>
            <a:r>
              <a:rPr sz="1800" i="1" spc="-10" dirty="0">
                <a:latin typeface="Arial"/>
                <a:cs typeface="Arial"/>
              </a:rPr>
              <a:t>Обзор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Renaissance</a:t>
            </a:r>
            <a:r>
              <a:rPr sz="1800" i="1" spc="2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Worldwide</a:t>
            </a:r>
            <a:r>
              <a:rPr sz="1800" i="1" dirty="0">
                <a:latin typeface="Arial"/>
                <a:cs typeface="Arial"/>
              </a:rPr>
              <a:t> и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CFO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Magazine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069835" y="6088379"/>
            <a:ext cx="643255" cy="558165"/>
            <a:chOff x="7069835" y="6088379"/>
            <a:chExt cx="643255" cy="558165"/>
          </a:xfrm>
        </p:grpSpPr>
        <p:sp>
          <p:nvSpPr>
            <p:cNvPr id="7" name="object 7"/>
            <p:cNvSpPr/>
            <p:nvPr/>
          </p:nvSpPr>
          <p:spPr>
            <a:xfrm>
              <a:off x="7074407" y="6092951"/>
              <a:ext cx="634365" cy="548640"/>
            </a:xfrm>
            <a:custGeom>
              <a:avLst/>
              <a:gdLst/>
              <a:ahLst/>
              <a:cxnLst/>
              <a:rect l="l" t="t" r="r" b="b"/>
              <a:pathLst>
                <a:path w="634365" h="548640">
                  <a:moveTo>
                    <a:pt x="316992" y="0"/>
                  </a:moveTo>
                  <a:lnTo>
                    <a:pt x="242189" y="209562"/>
                  </a:lnTo>
                  <a:lnTo>
                    <a:pt x="0" y="209562"/>
                  </a:lnTo>
                  <a:lnTo>
                    <a:pt x="195961" y="339077"/>
                  </a:lnTo>
                  <a:lnTo>
                    <a:pt x="121031" y="548640"/>
                  </a:lnTo>
                  <a:lnTo>
                    <a:pt x="316992" y="419125"/>
                  </a:lnTo>
                  <a:lnTo>
                    <a:pt x="512952" y="548640"/>
                  </a:lnTo>
                  <a:lnTo>
                    <a:pt x="438023" y="339077"/>
                  </a:lnTo>
                  <a:lnTo>
                    <a:pt x="633984" y="209562"/>
                  </a:lnTo>
                  <a:lnTo>
                    <a:pt x="391795" y="209562"/>
                  </a:lnTo>
                  <a:lnTo>
                    <a:pt x="316992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74407" y="6092951"/>
              <a:ext cx="634365" cy="548640"/>
            </a:xfrm>
            <a:custGeom>
              <a:avLst/>
              <a:gdLst/>
              <a:ahLst/>
              <a:cxnLst/>
              <a:rect l="l" t="t" r="r" b="b"/>
              <a:pathLst>
                <a:path w="634365" h="548640">
                  <a:moveTo>
                    <a:pt x="0" y="209562"/>
                  </a:moveTo>
                  <a:lnTo>
                    <a:pt x="242189" y="209562"/>
                  </a:lnTo>
                  <a:lnTo>
                    <a:pt x="316992" y="0"/>
                  </a:lnTo>
                  <a:lnTo>
                    <a:pt x="391795" y="209562"/>
                  </a:lnTo>
                  <a:lnTo>
                    <a:pt x="633984" y="209562"/>
                  </a:lnTo>
                  <a:lnTo>
                    <a:pt x="438023" y="339077"/>
                  </a:lnTo>
                  <a:lnTo>
                    <a:pt x="512952" y="548640"/>
                  </a:lnTo>
                  <a:lnTo>
                    <a:pt x="316992" y="419125"/>
                  </a:lnTo>
                  <a:lnTo>
                    <a:pt x="121031" y="548640"/>
                  </a:lnTo>
                  <a:lnTo>
                    <a:pt x="195961" y="339077"/>
                  </a:lnTo>
                  <a:lnTo>
                    <a:pt x="0" y="20956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8349" y="1794345"/>
            <a:ext cx="639000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0" marR="5080" indent="-1829435">
              <a:lnSpc>
                <a:spcPct val="120100"/>
              </a:lnSpc>
              <a:spcBef>
                <a:spcPts val="100"/>
              </a:spcBef>
            </a:pPr>
            <a:r>
              <a:rPr sz="4000" spc="-5" dirty="0">
                <a:solidFill>
                  <a:srgbClr val="006FC0"/>
                </a:solidFill>
                <a:latin typeface="Arial Black"/>
                <a:cs typeface="Arial Black"/>
              </a:rPr>
              <a:t>Субъекты</a:t>
            </a:r>
            <a:r>
              <a:rPr sz="4000" spc="-70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4000" spc="-5" dirty="0">
                <a:solidFill>
                  <a:srgbClr val="006FC0"/>
                </a:solidFill>
                <a:latin typeface="Arial Black"/>
                <a:cs typeface="Arial Black"/>
              </a:rPr>
              <a:t>управления </a:t>
            </a:r>
            <a:r>
              <a:rPr sz="4000" spc="-1320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4000" spc="-5" dirty="0">
                <a:solidFill>
                  <a:srgbClr val="006FC0"/>
                </a:solidFill>
                <a:latin typeface="Arial Black"/>
                <a:cs typeface="Arial Black"/>
              </a:rPr>
              <a:t>проектом</a:t>
            </a:r>
            <a:endParaRPr sz="4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0035" y="1461516"/>
            <a:ext cx="1667256" cy="15971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600" y="1246632"/>
            <a:ext cx="2438399" cy="10546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605521" y="1345184"/>
            <a:ext cx="138239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latin typeface="Times New Roman"/>
                <a:cs typeface="Times New Roman"/>
              </a:rPr>
              <a:t>Экономическая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b="1" spc="-5" dirty="0">
                <a:latin typeface="Times New Roman"/>
                <a:cs typeface="Times New Roman"/>
              </a:rPr>
              <a:t>эффективность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33264" y="1197610"/>
            <a:ext cx="126936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latin typeface="Times New Roman"/>
                <a:cs typeface="Times New Roman"/>
              </a:rPr>
              <a:t>СПОНСОР</a:t>
            </a:r>
            <a:endParaRPr sz="19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4600" y="4701540"/>
            <a:ext cx="2819399" cy="12207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92852" y="5279135"/>
            <a:ext cx="957072" cy="108051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124200" y="2619629"/>
            <a:ext cx="1828800" cy="3373754"/>
            <a:chOff x="3124200" y="2619629"/>
            <a:chExt cx="1828800" cy="3373754"/>
          </a:xfrm>
        </p:grpSpPr>
        <p:sp>
          <p:nvSpPr>
            <p:cNvPr id="9" name="object 9"/>
            <p:cNvSpPr/>
            <p:nvPr/>
          </p:nvSpPr>
          <p:spPr>
            <a:xfrm>
              <a:off x="3372104" y="2619628"/>
              <a:ext cx="1565275" cy="3373754"/>
            </a:xfrm>
            <a:custGeom>
              <a:avLst/>
              <a:gdLst/>
              <a:ahLst/>
              <a:cxnLst/>
              <a:rect l="l" t="t" r="r" b="b"/>
              <a:pathLst>
                <a:path w="1565275" h="3373754">
                  <a:moveTo>
                    <a:pt x="744982" y="1503680"/>
                  </a:moveTo>
                  <a:lnTo>
                    <a:pt x="741172" y="1389634"/>
                  </a:lnTo>
                  <a:lnTo>
                    <a:pt x="732155" y="1276604"/>
                  </a:lnTo>
                  <a:lnTo>
                    <a:pt x="717931" y="1164463"/>
                  </a:lnTo>
                  <a:lnTo>
                    <a:pt x="698627" y="1053592"/>
                  </a:lnTo>
                  <a:lnTo>
                    <a:pt x="674116" y="944372"/>
                  </a:lnTo>
                  <a:lnTo>
                    <a:pt x="644398" y="836549"/>
                  </a:lnTo>
                  <a:lnTo>
                    <a:pt x="609473" y="730631"/>
                  </a:lnTo>
                  <a:lnTo>
                    <a:pt x="569214" y="626745"/>
                  </a:lnTo>
                  <a:lnTo>
                    <a:pt x="523875" y="525145"/>
                  </a:lnTo>
                  <a:lnTo>
                    <a:pt x="473329" y="425958"/>
                  </a:lnTo>
                  <a:lnTo>
                    <a:pt x="417322" y="329311"/>
                  </a:lnTo>
                  <a:lnTo>
                    <a:pt x="355854" y="234823"/>
                  </a:lnTo>
                  <a:lnTo>
                    <a:pt x="291071" y="150012"/>
                  </a:lnTo>
                  <a:lnTo>
                    <a:pt x="324358" y="121412"/>
                  </a:lnTo>
                  <a:lnTo>
                    <a:pt x="350520" y="98933"/>
                  </a:lnTo>
                  <a:lnTo>
                    <a:pt x="114808" y="0"/>
                  </a:lnTo>
                  <a:lnTo>
                    <a:pt x="177165" y="247904"/>
                  </a:lnTo>
                  <a:lnTo>
                    <a:pt x="233159" y="199783"/>
                  </a:lnTo>
                  <a:lnTo>
                    <a:pt x="295148" y="281051"/>
                  </a:lnTo>
                  <a:lnTo>
                    <a:pt x="353441" y="370840"/>
                  </a:lnTo>
                  <a:lnTo>
                    <a:pt x="407289" y="464058"/>
                  </a:lnTo>
                  <a:lnTo>
                    <a:pt x="455930" y="559816"/>
                  </a:lnTo>
                  <a:lnTo>
                    <a:pt x="499745" y="657860"/>
                  </a:lnTo>
                  <a:lnTo>
                    <a:pt x="538353" y="758190"/>
                  </a:lnTo>
                  <a:lnTo>
                    <a:pt x="572008" y="860425"/>
                  </a:lnTo>
                  <a:lnTo>
                    <a:pt x="600583" y="964577"/>
                  </a:lnTo>
                  <a:lnTo>
                    <a:pt x="624332" y="1070356"/>
                  </a:lnTo>
                  <a:lnTo>
                    <a:pt x="642874" y="1177544"/>
                  </a:lnTo>
                  <a:lnTo>
                    <a:pt x="656463" y="1286129"/>
                  </a:lnTo>
                  <a:lnTo>
                    <a:pt x="665226" y="1395730"/>
                  </a:lnTo>
                  <a:lnTo>
                    <a:pt x="668782" y="1506220"/>
                  </a:lnTo>
                  <a:lnTo>
                    <a:pt x="667512" y="1617599"/>
                  </a:lnTo>
                  <a:lnTo>
                    <a:pt x="661162" y="1729359"/>
                  </a:lnTo>
                  <a:lnTo>
                    <a:pt x="649859" y="1841754"/>
                  </a:lnTo>
                  <a:lnTo>
                    <a:pt x="633603" y="1954149"/>
                  </a:lnTo>
                  <a:lnTo>
                    <a:pt x="612267" y="2066671"/>
                  </a:lnTo>
                  <a:lnTo>
                    <a:pt x="586105" y="2178939"/>
                  </a:lnTo>
                  <a:lnTo>
                    <a:pt x="554863" y="2290699"/>
                  </a:lnTo>
                  <a:lnTo>
                    <a:pt x="518668" y="2402205"/>
                  </a:lnTo>
                  <a:lnTo>
                    <a:pt x="477520" y="2512822"/>
                  </a:lnTo>
                  <a:lnTo>
                    <a:pt x="431419" y="2622423"/>
                  </a:lnTo>
                  <a:lnTo>
                    <a:pt x="380365" y="2731135"/>
                  </a:lnTo>
                  <a:lnTo>
                    <a:pt x="324358" y="2838450"/>
                  </a:lnTo>
                  <a:lnTo>
                    <a:pt x="263398" y="2944241"/>
                  </a:lnTo>
                  <a:lnTo>
                    <a:pt x="197612" y="3048444"/>
                  </a:lnTo>
                  <a:lnTo>
                    <a:pt x="126746" y="3150870"/>
                  </a:lnTo>
                  <a:lnTo>
                    <a:pt x="111620" y="3170351"/>
                  </a:lnTo>
                  <a:lnTo>
                    <a:pt x="52197" y="3123311"/>
                  </a:lnTo>
                  <a:lnTo>
                    <a:pt x="0" y="3373501"/>
                  </a:lnTo>
                  <a:lnTo>
                    <a:pt x="231394" y="3265157"/>
                  </a:lnTo>
                  <a:lnTo>
                    <a:pt x="209016" y="3247453"/>
                  </a:lnTo>
                  <a:lnTo>
                    <a:pt x="171323" y="3217621"/>
                  </a:lnTo>
                  <a:lnTo>
                    <a:pt x="262001" y="3089148"/>
                  </a:lnTo>
                  <a:lnTo>
                    <a:pt x="329438" y="2982264"/>
                  </a:lnTo>
                  <a:lnTo>
                    <a:pt x="391922" y="2873629"/>
                  </a:lnTo>
                  <a:lnTo>
                    <a:pt x="449326" y="2763520"/>
                  </a:lnTo>
                  <a:lnTo>
                    <a:pt x="501650" y="2652014"/>
                  </a:lnTo>
                  <a:lnTo>
                    <a:pt x="548894" y="2539365"/>
                  </a:lnTo>
                  <a:lnTo>
                    <a:pt x="591058" y="2425700"/>
                  </a:lnTo>
                  <a:lnTo>
                    <a:pt x="628269" y="2311273"/>
                  </a:lnTo>
                  <a:lnTo>
                    <a:pt x="660273" y="2196211"/>
                  </a:lnTo>
                  <a:lnTo>
                    <a:pt x="687197" y="2080768"/>
                  </a:lnTo>
                  <a:lnTo>
                    <a:pt x="708914" y="1965071"/>
                  </a:lnTo>
                  <a:lnTo>
                    <a:pt x="725678" y="1849247"/>
                  </a:lnTo>
                  <a:lnTo>
                    <a:pt x="737235" y="1733804"/>
                  </a:lnTo>
                  <a:lnTo>
                    <a:pt x="743712" y="1618488"/>
                  </a:lnTo>
                  <a:lnTo>
                    <a:pt x="744982" y="1503680"/>
                  </a:lnTo>
                  <a:close/>
                </a:path>
                <a:path w="1565275" h="3373754">
                  <a:moveTo>
                    <a:pt x="1565021" y="371983"/>
                  </a:moveTo>
                  <a:lnTo>
                    <a:pt x="1562671" y="273558"/>
                  </a:lnTo>
                  <a:lnTo>
                    <a:pt x="1558925" y="116459"/>
                  </a:lnTo>
                  <a:lnTo>
                    <a:pt x="1358138" y="274574"/>
                  </a:lnTo>
                  <a:lnTo>
                    <a:pt x="1428013" y="307479"/>
                  </a:lnTo>
                  <a:lnTo>
                    <a:pt x="1386205" y="403098"/>
                  </a:lnTo>
                  <a:lnTo>
                    <a:pt x="1345819" y="504952"/>
                  </a:lnTo>
                  <a:lnTo>
                    <a:pt x="1308354" y="607314"/>
                  </a:lnTo>
                  <a:lnTo>
                    <a:pt x="1273683" y="709676"/>
                  </a:lnTo>
                  <a:lnTo>
                    <a:pt x="1242060" y="812419"/>
                  </a:lnTo>
                  <a:lnTo>
                    <a:pt x="1213104" y="915035"/>
                  </a:lnTo>
                  <a:lnTo>
                    <a:pt x="1187069" y="1017778"/>
                  </a:lnTo>
                  <a:lnTo>
                    <a:pt x="1164082" y="1120394"/>
                  </a:lnTo>
                  <a:lnTo>
                    <a:pt x="1143889" y="1222883"/>
                  </a:lnTo>
                  <a:lnTo>
                    <a:pt x="1126617" y="1325118"/>
                  </a:lnTo>
                  <a:lnTo>
                    <a:pt x="1112266" y="1427099"/>
                  </a:lnTo>
                  <a:lnTo>
                    <a:pt x="1100836" y="1528699"/>
                  </a:lnTo>
                  <a:lnTo>
                    <a:pt x="1092454" y="1629791"/>
                  </a:lnTo>
                  <a:lnTo>
                    <a:pt x="1086866" y="1730248"/>
                  </a:lnTo>
                  <a:lnTo>
                    <a:pt x="1084199" y="1830070"/>
                  </a:lnTo>
                  <a:lnTo>
                    <a:pt x="1084326" y="1929511"/>
                  </a:lnTo>
                  <a:lnTo>
                    <a:pt x="1087628" y="2028063"/>
                  </a:lnTo>
                  <a:lnTo>
                    <a:pt x="1093724" y="2125726"/>
                  </a:lnTo>
                  <a:lnTo>
                    <a:pt x="1102868" y="2222627"/>
                  </a:lnTo>
                  <a:lnTo>
                    <a:pt x="1114933" y="2318385"/>
                  </a:lnTo>
                  <a:lnTo>
                    <a:pt x="1129919" y="2413000"/>
                  </a:lnTo>
                  <a:lnTo>
                    <a:pt x="1147826" y="2506726"/>
                  </a:lnTo>
                  <a:lnTo>
                    <a:pt x="1168908" y="2599055"/>
                  </a:lnTo>
                  <a:lnTo>
                    <a:pt x="1192784" y="2690114"/>
                  </a:lnTo>
                  <a:lnTo>
                    <a:pt x="1219581" y="2779776"/>
                  </a:lnTo>
                  <a:lnTo>
                    <a:pt x="1249553" y="2868041"/>
                  </a:lnTo>
                  <a:lnTo>
                    <a:pt x="1282700" y="2955544"/>
                  </a:lnTo>
                  <a:lnTo>
                    <a:pt x="1300568" y="2995701"/>
                  </a:lnTo>
                  <a:lnTo>
                    <a:pt x="1230884" y="3028734"/>
                  </a:lnTo>
                  <a:lnTo>
                    <a:pt x="1432179" y="3186341"/>
                  </a:lnTo>
                  <a:lnTo>
                    <a:pt x="1435442" y="3029712"/>
                  </a:lnTo>
                  <a:lnTo>
                    <a:pt x="1437513" y="2930779"/>
                  </a:lnTo>
                  <a:lnTo>
                    <a:pt x="1369390" y="2963075"/>
                  </a:lnTo>
                  <a:lnTo>
                    <a:pt x="1352169" y="2924556"/>
                  </a:lnTo>
                  <a:lnTo>
                    <a:pt x="1320800" y="2841117"/>
                  </a:lnTo>
                  <a:lnTo>
                    <a:pt x="1291844" y="2755392"/>
                  </a:lnTo>
                  <a:lnTo>
                    <a:pt x="1265682" y="2668270"/>
                  </a:lnTo>
                  <a:lnTo>
                    <a:pt x="1242568" y="2579751"/>
                  </a:lnTo>
                  <a:lnTo>
                    <a:pt x="1222248" y="2489835"/>
                  </a:lnTo>
                  <a:lnTo>
                    <a:pt x="1204722" y="2398649"/>
                  </a:lnTo>
                  <a:lnTo>
                    <a:pt x="1190244" y="2306447"/>
                  </a:lnTo>
                  <a:lnTo>
                    <a:pt x="1178433" y="2213102"/>
                  </a:lnTo>
                  <a:lnTo>
                    <a:pt x="1169670" y="2118614"/>
                  </a:lnTo>
                  <a:lnTo>
                    <a:pt x="1163574" y="2023364"/>
                  </a:lnTo>
                  <a:lnTo>
                    <a:pt x="1160526" y="1927098"/>
                  </a:lnTo>
                  <a:lnTo>
                    <a:pt x="1160399" y="1830070"/>
                  </a:lnTo>
                  <a:lnTo>
                    <a:pt x="1163066" y="1732280"/>
                  </a:lnTo>
                  <a:lnTo>
                    <a:pt x="1168527" y="1633982"/>
                  </a:lnTo>
                  <a:lnTo>
                    <a:pt x="1176782" y="1535049"/>
                  </a:lnTo>
                  <a:lnTo>
                    <a:pt x="1188085" y="1435608"/>
                  </a:lnTo>
                  <a:lnTo>
                    <a:pt x="1202055" y="1335786"/>
                  </a:lnTo>
                  <a:lnTo>
                    <a:pt x="1219073" y="1235583"/>
                  </a:lnTo>
                  <a:lnTo>
                    <a:pt x="1238758" y="1135126"/>
                  </a:lnTo>
                  <a:lnTo>
                    <a:pt x="1261491" y="1034542"/>
                  </a:lnTo>
                  <a:lnTo>
                    <a:pt x="1286891" y="933831"/>
                  </a:lnTo>
                  <a:lnTo>
                    <a:pt x="1315339" y="832993"/>
                  </a:lnTo>
                  <a:lnTo>
                    <a:pt x="1346454" y="732282"/>
                  </a:lnTo>
                  <a:lnTo>
                    <a:pt x="1380490" y="631571"/>
                  </a:lnTo>
                  <a:lnTo>
                    <a:pt x="1417447" y="531241"/>
                  </a:lnTo>
                  <a:lnTo>
                    <a:pt x="1457071" y="431165"/>
                  </a:lnTo>
                  <a:lnTo>
                    <a:pt x="1496974" y="339953"/>
                  </a:lnTo>
                  <a:lnTo>
                    <a:pt x="1565021" y="371983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24200" y="3512820"/>
              <a:ext cx="1828800" cy="13883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938518" y="4902200"/>
            <a:ext cx="1988820" cy="1294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8505" marR="73660" indent="-346075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Times New Roman"/>
                <a:cs typeface="Times New Roman"/>
              </a:rPr>
              <a:t>Ин</a:t>
            </a:r>
            <a:r>
              <a:rPr sz="1500" b="1" spc="-10" dirty="0">
                <a:latin typeface="Times New Roman"/>
                <a:cs typeface="Times New Roman"/>
              </a:rPr>
              <a:t>д</a:t>
            </a:r>
            <a:r>
              <a:rPr sz="1500" b="1" spc="-5" dirty="0">
                <a:latin typeface="Times New Roman"/>
                <a:cs typeface="Times New Roman"/>
              </a:rPr>
              <a:t>и</a:t>
            </a:r>
            <a:r>
              <a:rPr sz="1500" b="1" dirty="0">
                <a:latin typeface="Times New Roman"/>
                <a:cs typeface="Times New Roman"/>
              </a:rPr>
              <a:t>в</a:t>
            </a:r>
            <a:r>
              <a:rPr sz="1500" b="1" spc="-5" dirty="0">
                <a:latin typeface="Times New Roman"/>
                <a:cs typeface="Times New Roman"/>
              </a:rPr>
              <a:t>ид</a:t>
            </a:r>
            <a:r>
              <a:rPr sz="1500" b="1" spc="-25" dirty="0">
                <a:latin typeface="Times New Roman"/>
                <a:cs typeface="Times New Roman"/>
              </a:rPr>
              <a:t>у</a:t>
            </a:r>
            <a:r>
              <a:rPr sz="1500" b="1" spc="15" dirty="0">
                <a:latin typeface="Times New Roman"/>
                <a:cs typeface="Times New Roman"/>
              </a:rPr>
              <a:t>а</a:t>
            </a:r>
            <a:r>
              <a:rPr sz="1500" b="1" spc="-5" dirty="0">
                <a:latin typeface="Times New Roman"/>
                <a:cs typeface="Times New Roman"/>
              </a:rPr>
              <a:t>л</a:t>
            </a:r>
            <a:r>
              <a:rPr sz="1500" b="1" spc="5" dirty="0">
                <a:latin typeface="Times New Roman"/>
                <a:cs typeface="Times New Roman"/>
              </a:rPr>
              <a:t>ь</a:t>
            </a:r>
            <a:r>
              <a:rPr sz="1500" b="1" spc="-5" dirty="0">
                <a:latin typeface="Times New Roman"/>
                <a:cs typeface="Times New Roman"/>
              </a:rPr>
              <a:t>ные  интересы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b="1" spc="-20" dirty="0">
                <a:latin typeface="Times New Roman"/>
                <a:cs typeface="Times New Roman"/>
              </a:rPr>
              <a:t>ИСПОЛНИТЕЛИ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12563" y="3936872"/>
            <a:ext cx="271272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latin typeface="Times New Roman"/>
                <a:cs typeface="Times New Roman"/>
              </a:rPr>
              <a:t>МЕНЕДЖЕР</a:t>
            </a:r>
            <a:r>
              <a:rPr sz="1900" b="1" spc="-25" dirty="0">
                <a:latin typeface="Times New Roman"/>
                <a:cs typeface="Times New Roman"/>
              </a:rPr>
              <a:t> </a:t>
            </a:r>
            <a:r>
              <a:rPr sz="1900" b="1" spc="-20" dirty="0">
                <a:latin typeface="Times New Roman"/>
                <a:cs typeface="Times New Roman"/>
              </a:rPr>
              <a:t>ПРОЕКТА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04800" y="1175003"/>
            <a:ext cx="4472940" cy="1775460"/>
            <a:chOff x="304800" y="1175003"/>
            <a:chExt cx="4472940" cy="177546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0" y="1476755"/>
              <a:ext cx="2057400" cy="14737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9339" y="1175003"/>
              <a:ext cx="2438400" cy="105613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213607" y="1273809"/>
            <a:ext cx="12103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marR="5080" indent="-222885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Times New Roman"/>
                <a:cs typeface="Times New Roman"/>
              </a:rPr>
              <a:t>Оп</a:t>
            </a:r>
            <a:r>
              <a:rPr sz="1500" b="1" spc="-10" dirty="0">
                <a:latin typeface="Times New Roman"/>
                <a:cs typeface="Times New Roman"/>
              </a:rPr>
              <a:t>т</a:t>
            </a:r>
            <a:r>
              <a:rPr sz="1500" b="1" spc="-5" dirty="0">
                <a:latin typeface="Times New Roman"/>
                <a:cs typeface="Times New Roman"/>
              </a:rPr>
              <a:t>и</a:t>
            </a:r>
            <a:r>
              <a:rPr sz="1500" b="1" spc="-15" dirty="0">
                <a:latin typeface="Times New Roman"/>
                <a:cs typeface="Times New Roman"/>
              </a:rPr>
              <a:t>м</a:t>
            </a:r>
            <a:r>
              <a:rPr sz="1500" b="1" spc="15" dirty="0">
                <a:latin typeface="Times New Roman"/>
                <a:cs typeface="Times New Roman"/>
              </a:rPr>
              <a:t>а</a:t>
            </a:r>
            <a:r>
              <a:rPr sz="1500" b="1" spc="-5" dirty="0">
                <a:latin typeface="Times New Roman"/>
                <a:cs typeface="Times New Roman"/>
              </a:rPr>
              <a:t>л</a:t>
            </a:r>
            <a:r>
              <a:rPr sz="1500" b="1" spc="5" dirty="0">
                <a:latin typeface="Times New Roman"/>
                <a:cs typeface="Times New Roman"/>
              </a:rPr>
              <a:t>ь</a:t>
            </a:r>
            <a:r>
              <a:rPr sz="1500" b="1" spc="-5" dirty="0">
                <a:latin typeface="Times New Roman"/>
                <a:cs typeface="Times New Roman"/>
              </a:rPr>
              <a:t>н</a:t>
            </a:r>
            <a:r>
              <a:rPr sz="1500" b="1" dirty="0">
                <a:latin typeface="Times New Roman"/>
                <a:cs typeface="Times New Roman"/>
              </a:rPr>
              <a:t>ое  </a:t>
            </a:r>
            <a:r>
              <a:rPr sz="1500" b="1" spc="-10" dirty="0">
                <a:latin typeface="Times New Roman"/>
                <a:cs typeface="Times New Roman"/>
              </a:rPr>
              <a:t>решение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70254" y="1197610"/>
            <a:ext cx="132461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25" dirty="0">
                <a:latin typeface="Times New Roman"/>
                <a:cs typeface="Times New Roman"/>
              </a:rPr>
              <a:t>ЗАКАЗЧИК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08204" y="3550920"/>
            <a:ext cx="2590800" cy="2920365"/>
            <a:chOff x="108204" y="3550920"/>
            <a:chExt cx="2590800" cy="2920365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2415" y="4774692"/>
              <a:ext cx="1656588" cy="16962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204" y="3550920"/>
              <a:ext cx="1905000" cy="1301495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339648" y="3738117"/>
            <a:ext cx="9531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Times New Roman"/>
                <a:cs typeface="Times New Roman"/>
              </a:rPr>
              <a:t>М</a:t>
            </a:r>
            <a:r>
              <a:rPr sz="1500" b="1" spc="5" dirty="0">
                <a:latin typeface="Times New Roman"/>
                <a:cs typeface="Times New Roman"/>
              </a:rPr>
              <a:t>а</a:t>
            </a:r>
            <a:r>
              <a:rPr sz="1500" b="1" spc="-40" dirty="0">
                <a:latin typeface="Times New Roman"/>
                <a:cs typeface="Times New Roman"/>
              </a:rPr>
              <a:t>к</a:t>
            </a:r>
            <a:r>
              <a:rPr sz="1500" b="1" spc="-10" dirty="0">
                <a:latin typeface="Times New Roman"/>
                <a:cs typeface="Times New Roman"/>
              </a:rPr>
              <a:t>с</a:t>
            </a:r>
            <a:r>
              <a:rPr sz="1500" b="1" spc="-5" dirty="0">
                <a:latin typeface="Times New Roman"/>
                <a:cs typeface="Times New Roman"/>
              </a:rPr>
              <a:t>им</a:t>
            </a:r>
            <a:r>
              <a:rPr sz="1500" b="1" spc="-20" dirty="0">
                <a:latin typeface="Times New Roman"/>
                <a:cs typeface="Times New Roman"/>
              </a:rPr>
              <a:t>у</a:t>
            </a:r>
            <a:r>
              <a:rPr sz="1500" b="1" dirty="0">
                <a:latin typeface="Times New Roman"/>
                <a:cs typeface="Times New Roman"/>
              </a:rPr>
              <a:t>м  </a:t>
            </a:r>
            <a:r>
              <a:rPr sz="1500" b="1" spc="-5" dirty="0">
                <a:latin typeface="Times New Roman"/>
                <a:cs typeface="Times New Roman"/>
              </a:rPr>
              <a:t>прибыли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35757" y="6170472"/>
            <a:ext cx="156908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Times New Roman"/>
                <a:cs typeface="Times New Roman"/>
              </a:rPr>
              <a:t>П</a:t>
            </a:r>
            <a:r>
              <a:rPr sz="1900" b="1" spc="-105" dirty="0">
                <a:latin typeface="Times New Roman"/>
                <a:cs typeface="Times New Roman"/>
              </a:rPr>
              <a:t>О</a:t>
            </a:r>
            <a:r>
              <a:rPr sz="1900" b="1" spc="-5" dirty="0">
                <a:latin typeface="Times New Roman"/>
                <a:cs typeface="Times New Roman"/>
              </a:rPr>
              <a:t>Д</a:t>
            </a:r>
            <a:r>
              <a:rPr sz="1900" b="1" spc="-95" dirty="0">
                <a:latin typeface="Times New Roman"/>
                <a:cs typeface="Times New Roman"/>
              </a:rPr>
              <a:t>Р</a:t>
            </a:r>
            <a:r>
              <a:rPr sz="1900" b="1" spc="-10" dirty="0">
                <a:latin typeface="Times New Roman"/>
                <a:cs typeface="Times New Roman"/>
              </a:rPr>
              <a:t>ЯДЧИК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114550" y="177799"/>
            <a:ext cx="49142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Times New Roman"/>
                <a:cs typeface="Times New Roman"/>
              </a:rPr>
              <a:t>Ключевые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участники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проекта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1645" y="749553"/>
            <a:ext cx="3599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Times New Roman"/>
                <a:cs typeface="Times New Roman"/>
              </a:rPr>
              <a:t>УЧАСТНИКИ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ПРОЕКТА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7883" y="1738883"/>
            <a:ext cx="5972555" cy="44485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40429" y="1947798"/>
            <a:ext cx="1960245" cy="3759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2130" marR="655320" indent="-2286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imes New Roman"/>
                <a:cs typeface="Times New Roman"/>
              </a:rPr>
              <a:t>Сп</a:t>
            </a:r>
            <a:r>
              <a:rPr sz="1600" b="1" dirty="0">
                <a:latin typeface="Times New Roman"/>
                <a:cs typeface="Times New Roman"/>
              </a:rPr>
              <a:t>о</a:t>
            </a:r>
            <a:r>
              <a:rPr sz="1600" b="1" spc="-10" dirty="0">
                <a:latin typeface="Times New Roman"/>
                <a:cs typeface="Times New Roman"/>
              </a:rPr>
              <a:t>нс</a:t>
            </a:r>
            <a:r>
              <a:rPr sz="1600" b="1" dirty="0">
                <a:latin typeface="Times New Roman"/>
                <a:cs typeface="Times New Roman"/>
              </a:rPr>
              <a:t>о</a:t>
            </a:r>
            <a:r>
              <a:rPr sz="1600" b="1" spc="-5" dirty="0">
                <a:latin typeface="Times New Roman"/>
                <a:cs typeface="Times New Roman"/>
              </a:rPr>
              <a:t>р  проекта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546735" marR="568325" indent="-94615">
              <a:lnSpc>
                <a:spcPct val="100000"/>
              </a:lnSpc>
              <a:spcBef>
                <a:spcPts val="1175"/>
              </a:spcBef>
            </a:pPr>
            <a:r>
              <a:rPr sz="1600" b="1" spc="-25" dirty="0">
                <a:latin typeface="Times New Roman"/>
                <a:cs typeface="Times New Roman"/>
              </a:rPr>
              <a:t>М</a:t>
            </a:r>
            <a:r>
              <a:rPr sz="1600" b="1" spc="-5" dirty="0">
                <a:latin typeface="Times New Roman"/>
                <a:cs typeface="Times New Roman"/>
              </a:rPr>
              <a:t>ен</a:t>
            </a:r>
            <a:r>
              <a:rPr sz="1600" b="1" spc="-30" dirty="0">
                <a:latin typeface="Times New Roman"/>
                <a:cs typeface="Times New Roman"/>
              </a:rPr>
              <a:t>е</a:t>
            </a:r>
            <a:r>
              <a:rPr sz="1600" b="1" spc="-5" dirty="0">
                <a:latin typeface="Times New Roman"/>
                <a:cs typeface="Times New Roman"/>
              </a:rPr>
              <a:t>д</a:t>
            </a:r>
            <a:r>
              <a:rPr sz="1600" b="1" spc="-40" dirty="0">
                <a:latin typeface="Times New Roman"/>
                <a:cs typeface="Times New Roman"/>
              </a:rPr>
              <a:t>ж</a:t>
            </a:r>
            <a:r>
              <a:rPr sz="1600" b="1" spc="-5" dirty="0">
                <a:latin typeface="Times New Roman"/>
                <a:cs typeface="Times New Roman"/>
              </a:rPr>
              <a:t>ер  проекта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b="1" spc="-25" dirty="0">
                <a:latin typeface="Times New Roman"/>
                <a:cs typeface="Times New Roman"/>
              </a:rPr>
              <a:t>Команда </a:t>
            </a:r>
            <a:r>
              <a:rPr sz="1600" b="1" spc="-10" dirty="0">
                <a:latin typeface="Times New Roman"/>
                <a:cs typeface="Times New Roman"/>
              </a:rPr>
              <a:t>управления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проектом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R="50800" algn="ctr">
              <a:lnSpc>
                <a:spcPct val="100000"/>
              </a:lnSpc>
              <a:spcBef>
                <a:spcPts val="1410"/>
              </a:spcBef>
            </a:pPr>
            <a:r>
              <a:rPr sz="1600" b="1" spc="-25" dirty="0">
                <a:latin typeface="Times New Roman"/>
                <a:cs typeface="Times New Roman"/>
              </a:rPr>
              <a:t>Команда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проекта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marL="17145" algn="ctr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Участники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проекта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9717" y="6276847"/>
            <a:ext cx="1466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ВШУП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НИУ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ВШЭ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73973" y="6276847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69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8011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1143761"/>
            <a:ext cx="75031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Команда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проекта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</a:t>
            </a:r>
            <a:r>
              <a:rPr sz="1800" i="1" spc="-5" dirty="0">
                <a:latin typeface="Calibri"/>
                <a:cs typeface="Calibri"/>
              </a:rPr>
              <a:t>Project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35" dirty="0">
                <a:latin typeface="Calibri"/>
                <a:cs typeface="Calibri"/>
              </a:rPr>
              <a:t>Team)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Совокупность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отдельных </a:t>
            </a:r>
            <a:r>
              <a:rPr sz="1800" spc="15" dirty="0">
                <a:latin typeface="Calibri"/>
                <a:cs typeface="Calibri"/>
              </a:rPr>
              <a:t>лиц,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групп</a:t>
            </a:r>
            <a:r>
              <a:rPr sz="1800" dirty="0">
                <a:latin typeface="Calibri"/>
                <a:cs typeface="Calibri"/>
              </a:rPr>
              <a:t> и/или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организаций,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привлеченных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 </a:t>
            </a:r>
            <a:r>
              <a:rPr sz="1800" spc="-5" dirty="0">
                <a:latin typeface="Calibri"/>
                <a:cs typeface="Calibri"/>
              </a:rPr>
              <a:t>выполнению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работ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проекта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ответственных </a:t>
            </a:r>
            <a:r>
              <a:rPr sz="1800" spc="-5" dirty="0">
                <a:latin typeface="Calibri"/>
                <a:cs typeface="Calibri"/>
              </a:rPr>
              <a:t> перед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руководителем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проекта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их </a:t>
            </a:r>
            <a:r>
              <a:rPr sz="1800" spc="-5" dirty="0">
                <a:latin typeface="Calibri"/>
                <a:cs typeface="Calibri"/>
              </a:rPr>
              <a:t>выполнение.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217" y="3518738"/>
            <a:ext cx="776350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Команда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управления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проектом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(Project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Management </a:t>
            </a:r>
            <a:r>
              <a:rPr sz="1800" spc="-35" dirty="0">
                <a:latin typeface="Calibri"/>
                <a:cs typeface="Calibri"/>
              </a:rPr>
              <a:t>Team)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Члены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команды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проекта,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которые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непосредственно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вовлечены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работы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управлению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проектом.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мелких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проектах,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эта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команда </a:t>
            </a:r>
            <a:r>
              <a:rPr sz="1800" spc="-15" dirty="0">
                <a:latin typeface="Calibri"/>
                <a:cs typeface="Calibri"/>
              </a:rPr>
              <a:t>может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включать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себя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практически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всех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членов  </a:t>
            </a:r>
            <a:r>
              <a:rPr sz="1800" spc="-5" dirty="0">
                <a:latin typeface="Calibri"/>
                <a:cs typeface="Calibri"/>
              </a:rPr>
              <a:t>команды проекта.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69438" y="199771"/>
            <a:ext cx="2736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1F487C"/>
                </a:solidFill>
                <a:latin typeface="Calibri"/>
                <a:cs typeface="Calibri"/>
              </a:rPr>
              <a:t>Команда</a:t>
            </a:r>
            <a:r>
              <a:rPr b="1" spc="-5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F487C"/>
                </a:solidFill>
                <a:latin typeface="Calibri"/>
                <a:cs typeface="Calibri"/>
              </a:rPr>
              <a:t>проекта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1500886"/>
            <a:ext cx="7984490" cy="300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Менеджер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проекта,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управляющий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проектом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(</a:t>
            </a:r>
            <a:r>
              <a:rPr sz="2000" i="1" spc="-5" dirty="0">
                <a:latin typeface="Calibri"/>
                <a:cs typeface="Calibri"/>
              </a:rPr>
              <a:t>Project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Manager</a:t>
            </a:r>
            <a:r>
              <a:rPr sz="2000" dirty="0">
                <a:latin typeface="Calibri"/>
                <a:cs typeface="Calibri"/>
              </a:rPr>
              <a:t>)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лицо,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ответственное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 </a:t>
            </a:r>
            <a:r>
              <a:rPr sz="2000" spc="-5" dirty="0">
                <a:latin typeface="Calibri"/>
                <a:cs typeface="Calibri"/>
              </a:rPr>
              <a:t>управление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проектом.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Менеджер </a:t>
            </a:r>
            <a:r>
              <a:rPr sz="2000" b="1" spc="-5" dirty="0">
                <a:latin typeface="Calibri"/>
                <a:cs typeface="Calibri"/>
              </a:rPr>
              <a:t>проекта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 </a:t>
            </a:r>
            <a:r>
              <a:rPr sz="2000" spc="-15" dirty="0">
                <a:latin typeface="Calibri"/>
                <a:cs typeface="Calibri"/>
              </a:rPr>
              <a:t>это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лицо,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которому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заказчик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или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инвестор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libri"/>
                <a:cs typeface="Calibri"/>
              </a:rPr>
              <a:t>делегируют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полномочия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руководству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работами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рамках </a:t>
            </a:r>
            <a:r>
              <a:rPr sz="2000" dirty="0">
                <a:latin typeface="Calibri"/>
                <a:cs typeface="Calibri"/>
              </a:rPr>
              <a:t>проекта: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планированию,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контролю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10" dirty="0">
                <a:latin typeface="Calibri"/>
                <a:cs typeface="Calibri"/>
              </a:rPr>
              <a:t> координации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работ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всех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участников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проекта.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В</a:t>
            </a:r>
            <a:r>
              <a:rPr sz="2000" spc="-10" dirty="0">
                <a:latin typeface="Calibri"/>
                <a:cs typeface="Calibri"/>
              </a:rPr>
              <a:t> каждом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конкретном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случае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состав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полномочий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управляющего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проектом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определяется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контрактом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Заказчиком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проекта.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54476" y="239394"/>
            <a:ext cx="30346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solidFill>
                  <a:srgbClr val="1F487C"/>
                </a:solidFill>
                <a:latin typeface="Calibri"/>
                <a:cs typeface="Calibri"/>
              </a:rPr>
              <a:t>Менеджер</a:t>
            </a:r>
            <a:r>
              <a:rPr b="1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F487C"/>
                </a:solidFill>
                <a:latin typeface="Calibri"/>
                <a:cs typeface="Calibri"/>
              </a:rPr>
              <a:t>проекта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9929" y="199771"/>
            <a:ext cx="43002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Calibri"/>
                <a:cs typeface="Calibri"/>
              </a:rPr>
              <a:t>Навыки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менеджера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проекта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241096" y="914400"/>
            <a:ext cx="2794000" cy="4874895"/>
            <a:chOff x="2241096" y="914400"/>
            <a:chExt cx="2794000" cy="48748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1096" y="914400"/>
              <a:ext cx="1873703" cy="17647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5551" y="4899842"/>
              <a:ext cx="1579192" cy="88919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282822" y="5680354"/>
            <a:ext cx="2153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Навыки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финансового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управления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58824" y="3212592"/>
            <a:ext cx="4111625" cy="2372995"/>
            <a:chOff x="1258824" y="3212592"/>
            <a:chExt cx="4111625" cy="237299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4636" y="3212592"/>
              <a:ext cx="1805666" cy="12374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8824" y="4436364"/>
              <a:ext cx="1676400" cy="114909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29590" y="5680354"/>
            <a:ext cx="2197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ом</a:t>
            </a:r>
            <a:r>
              <a:rPr sz="1800" b="1" spc="-10" dirty="0">
                <a:latin typeface="Calibri"/>
                <a:cs typeface="Calibri"/>
              </a:rPr>
              <a:t>м</a:t>
            </a:r>
            <a:r>
              <a:rPr sz="1800" b="1" dirty="0">
                <a:latin typeface="Calibri"/>
                <a:cs typeface="Calibri"/>
              </a:rPr>
              <a:t>ун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spc="-3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аб</a:t>
            </a:r>
            <a:r>
              <a:rPr sz="1800" b="1" spc="-20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льно</a:t>
            </a:r>
            <a:r>
              <a:rPr sz="1800" b="1" spc="5" dirty="0">
                <a:latin typeface="Calibri"/>
                <a:cs typeface="Calibri"/>
              </a:rPr>
              <a:t>с</a:t>
            </a:r>
            <a:r>
              <a:rPr sz="1800" b="1" spc="-5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ь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16623" y="4724400"/>
            <a:ext cx="1752600" cy="106222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164707" y="5753201"/>
            <a:ext cx="1835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Документооборот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70375" y="1084834"/>
            <a:ext cx="3998595" cy="207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Умение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вести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переговоры,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совещания,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800" b="1" spc="-5" dirty="0">
                <a:latin typeface="Calibri"/>
                <a:cs typeface="Calibri"/>
              </a:rPr>
              <a:t>Решать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конфликты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Calibri"/>
              <a:cs typeface="Calibri"/>
            </a:endParaRPr>
          </a:p>
          <a:p>
            <a:pPr marL="305816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Быть</a:t>
            </a:r>
            <a:endParaRPr sz="1800">
              <a:latin typeface="Calibri"/>
              <a:cs typeface="Calibri"/>
            </a:endParaRPr>
          </a:p>
          <a:p>
            <a:pPr marL="305816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Ли</a:t>
            </a:r>
            <a:r>
              <a:rPr sz="1800" b="1" spc="-15" dirty="0">
                <a:latin typeface="Calibri"/>
                <a:cs typeface="Calibri"/>
              </a:rPr>
              <a:t>д</a:t>
            </a:r>
            <a:r>
              <a:rPr sz="1800" b="1" dirty="0">
                <a:latin typeface="Calibri"/>
                <a:cs typeface="Calibri"/>
              </a:rPr>
              <a:t>ером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14209" y="3676269"/>
            <a:ext cx="13855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Умение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делегировать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полномочия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03296" y="627716"/>
            <a:ext cx="1069001" cy="1911267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2286000" y="3082163"/>
            <a:ext cx="1002030" cy="383540"/>
          </a:xfrm>
          <a:custGeom>
            <a:avLst/>
            <a:gdLst/>
            <a:ahLst/>
            <a:cxnLst/>
            <a:rect l="l" t="t" r="r" b="b"/>
            <a:pathLst>
              <a:path w="1002029" h="383539">
                <a:moveTo>
                  <a:pt x="229716" y="72803"/>
                </a:moveTo>
                <a:lnTo>
                  <a:pt x="207303" y="145719"/>
                </a:lnTo>
                <a:lnTo>
                  <a:pt x="979424" y="383286"/>
                </a:lnTo>
                <a:lnTo>
                  <a:pt x="1001776" y="310388"/>
                </a:lnTo>
                <a:lnTo>
                  <a:pt x="229716" y="72803"/>
                </a:lnTo>
                <a:close/>
              </a:path>
              <a:path w="1002029" h="383539">
                <a:moveTo>
                  <a:pt x="252094" y="0"/>
                </a:moveTo>
                <a:lnTo>
                  <a:pt x="0" y="42037"/>
                </a:lnTo>
                <a:lnTo>
                  <a:pt x="184912" y="218566"/>
                </a:lnTo>
                <a:lnTo>
                  <a:pt x="207303" y="145719"/>
                </a:lnTo>
                <a:lnTo>
                  <a:pt x="170814" y="134492"/>
                </a:lnTo>
                <a:lnTo>
                  <a:pt x="193294" y="61595"/>
                </a:lnTo>
                <a:lnTo>
                  <a:pt x="233161" y="61595"/>
                </a:lnTo>
                <a:lnTo>
                  <a:pt x="252094" y="0"/>
                </a:lnTo>
                <a:close/>
              </a:path>
              <a:path w="1002029" h="383539">
                <a:moveTo>
                  <a:pt x="193294" y="61595"/>
                </a:moveTo>
                <a:lnTo>
                  <a:pt x="170814" y="134492"/>
                </a:lnTo>
                <a:lnTo>
                  <a:pt x="207303" y="145719"/>
                </a:lnTo>
                <a:lnTo>
                  <a:pt x="229716" y="72803"/>
                </a:lnTo>
                <a:lnTo>
                  <a:pt x="193294" y="61595"/>
                </a:lnTo>
                <a:close/>
              </a:path>
              <a:path w="1002029" h="383539">
                <a:moveTo>
                  <a:pt x="233161" y="61595"/>
                </a:moveTo>
                <a:lnTo>
                  <a:pt x="193294" y="61595"/>
                </a:lnTo>
                <a:lnTo>
                  <a:pt x="229716" y="72803"/>
                </a:lnTo>
                <a:lnTo>
                  <a:pt x="233161" y="61595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78827" y="1700783"/>
            <a:ext cx="6603365" cy="3252470"/>
            <a:chOff x="178827" y="1700783"/>
            <a:chExt cx="6603365" cy="3252470"/>
          </a:xfrm>
        </p:grpSpPr>
        <p:sp>
          <p:nvSpPr>
            <p:cNvPr id="18" name="object 18"/>
            <p:cNvSpPr/>
            <p:nvPr/>
          </p:nvSpPr>
          <p:spPr>
            <a:xfrm>
              <a:off x="2772156" y="2285999"/>
              <a:ext cx="4010025" cy="2667000"/>
            </a:xfrm>
            <a:custGeom>
              <a:avLst/>
              <a:gdLst/>
              <a:ahLst/>
              <a:cxnLst/>
              <a:rect l="l" t="t" r="r" b="b"/>
              <a:pathLst>
                <a:path w="4010025" h="2667000">
                  <a:moveTo>
                    <a:pt x="678815" y="1936115"/>
                  </a:moveTo>
                  <a:lnTo>
                    <a:pt x="634873" y="1873885"/>
                  </a:lnTo>
                  <a:lnTo>
                    <a:pt x="165100" y="2204186"/>
                  </a:lnTo>
                  <a:lnTo>
                    <a:pt x="121285" y="2141855"/>
                  </a:lnTo>
                  <a:lnTo>
                    <a:pt x="0" y="2366772"/>
                  </a:lnTo>
                  <a:lnTo>
                    <a:pt x="252730" y="2328799"/>
                  </a:lnTo>
                  <a:lnTo>
                    <a:pt x="224332" y="2288413"/>
                  </a:lnTo>
                  <a:lnTo>
                    <a:pt x="208927" y="2266518"/>
                  </a:lnTo>
                  <a:lnTo>
                    <a:pt x="678815" y="1936115"/>
                  </a:lnTo>
                  <a:close/>
                </a:path>
                <a:path w="4010025" h="2667000">
                  <a:moveTo>
                    <a:pt x="1626108" y="2392680"/>
                  </a:moveTo>
                  <a:lnTo>
                    <a:pt x="1549908" y="2392680"/>
                  </a:lnTo>
                  <a:lnTo>
                    <a:pt x="1549908" y="1935480"/>
                  </a:lnTo>
                  <a:lnTo>
                    <a:pt x="1473708" y="1935480"/>
                  </a:lnTo>
                  <a:lnTo>
                    <a:pt x="1473708" y="2392680"/>
                  </a:lnTo>
                  <a:lnTo>
                    <a:pt x="1397508" y="2392680"/>
                  </a:lnTo>
                  <a:lnTo>
                    <a:pt x="1511808" y="2621280"/>
                  </a:lnTo>
                  <a:lnTo>
                    <a:pt x="1607058" y="2430780"/>
                  </a:lnTo>
                  <a:lnTo>
                    <a:pt x="1626108" y="2392680"/>
                  </a:lnTo>
                  <a:close/>
                </a:path>
                <a:path w="4010025" h="2667000">
                  <a:moveTo>
                    <a:pt x="1685544" y="228600"/>
                  </a:moveTo>
                  <a:lnTo>
                    <a:pt x="1666494" y="190500"/>
                  </a:lnTo>
                  <a:lnTo>
                    <a:pt x="1571244" y="0"/>
                  </a:lnTo>
                  <a:lnTo>
                    <a:pt x="1456944" y="228600"/>
                  </a:lnTo>
                  <a:lnTo>
                    <a:pt x="1533144" y="228600"/>
                  </a:lnTo>
                  <a:lnTo>
                    <a:pt x="1533144" y="685800"/>
                  </a:lnTo>
                  <a:lnTo>
                    <a:pt x="1609344" y="685800"/>
                  </a:lnTo>
                  <a:lnTo>
                    <a:pt x="1609344" y="228600"/>
                  </a:lnTo>
                  <a:lnTo>
                    <a:pt x="1685544" y="228600"/>
                  </a:lnTo>
                  <a:close/>
                </a:path>
                <a:path w="4010025" h="2667000">
                  <a:moveTo>
                    <a:pt x="3476244" y="2667000"/>
                  </a:moveTo>
                  <a:lnTo>
                    <a:pt x="3437775" y="2566416"/>
                  </a:lnTo>
                  <a:lnTo>
                    <a:pt x="3384931" y="2428240"/>
                  </a:lnTo>
                  <a:lnTo>
                    <a:pt x="3333458" y="2484412"/>
                  </a:lnTo>
                  <a:lnTo>
                    <a:pt x="2587625" y="1800733"/>
                  </a:lnTo>
                  <a:lnTo>
                    <a:pt x="2536063" y="1856867"/>
                  </a:lnTo>
                  <a:lnTo>
                    <a:pt x="3281959" y="2540609"/>
                  </a:lnTo>
                  <a:lnTo>
                    <a:pt x="3230499" y="2596769"/>
                  </a:lnTo>
                  <a:lnTo>
                    <a:pt x="3476244" y="2667000"/>
                  </a:lnTo>
                  <a:close/>
                </a:path>
                <a:path w="4010025" h="2667000">
                  <a:moveTo>
                    <a:pt x="3704844" y="457200"/>
                  </a:moveTo>
                  <a:lnTo>
                    <a:pt x="3449320" y="463169"/>
                  </a:lnTo>
                  <a:lnTo>
                    <a:pt x="3484969" y="530542"/>
                  </a:lnTo>
                  <a:lnTo>
                    <a:pt x="2391664" y="1109345"/>
                  </a:lnTo>
                  <a:lnTo>
                    <a:pt x="2427224" y="1176655"/>
                  </a:lnTo>
                  <a:lnTo>
                    <a:pt x="3520605" y="597877"/>
                  </a:lnTo>
                  <a:lnTo>
                    <a:pt x="3556254" y="665226"/>
                  </a:lnTo>
                  <a:lnTo>
                    <a:pt x="3665194" y="512699"/>
                  </a:lnTo>
                  <a:lnTo>
                    <a:pt x="3704844" y="457200"/>
                  </a:lnTo>
                  <a:close/>
                </a:path>
                <a:path w="4010025" h="2667000">
                  <a:moveTo>
                    <a:pt x="4009644" y="1600200"/>
                  </a:moveTo>
                  <a:lnTo>
                    <a:pt x="3789172" y="1470914"/>
                  </a:lnTo>
                  <a:lnTo>
                    <a:pt x="3784079" y="1546999"/>
                  </a:lnTo>
                  <a:lnTo>
                    <a:pt x="2869184" y="1486027"/>
                  </a:lnTo>
                  <a:lnTo>
                    <a:pt x="2864104" y="1561973"/>
                  </a:lnTo>
                  <a:lnTo>
                    <a:pt x="3778999" y="1623072"/>
                  </a:lnTo>
                  <a:lnTo>
                    <a:pt x="3773932" y="1699006"/>
                  </a:lnTo>
                  <a:lnTo>
                    <a:pt x="3949039" y="1625600"/>
                  </a:lnTo>
                  <a:lnTo>
                    <a:pt x="4009644" y="160020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8827" y="1700783"/>
              <a:ext cx="2030972" cy="197967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8739" y="3735070"/>
            <a:ext cx="1741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Ор</a:t>
            </a:r>
            <a:r>
              <a:rPr sz="1800" b="1" spc="-15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ан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за</a:t>
            </a:r>
            <a:r>
              <a:rPr sz="1800" b="1" spc="-2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spc="-10" dirty="0">
                <a:latin typeface="Calibri"/>
                <a:cs typeface="Calibri"/>
              </a:rPr>
              <a:t>с</a:t>
            </a:r>
            <a:r>
              <a:rPr sz="1800" b="1" dirty="0">
                <a:latin typeface="Calibri"/>
                <a:cs typeface="Calibri"/>
              </a:rPr>
              <a:t>кие  </a:t>
            </a:r>
            <a:r>
              <a:rPr sz="1800" b="1" spc="-5" dirty="0">
                <a:latin typeface="Calibri"/>
                <a:cs typeface="Calibri"/>
              </a:rPr>
              <a:t>способности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5927" y="191769"/>
            <a:ext cx="3691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>
                <a:latin typeface="Calibri"/>
                <a:cs typeface="Calibri"/>
              </a:rPr>
              <a:t>Уровни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ответственности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5771" y="3212592"/>
            <a:ext cx="304800" cy="1828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4644" y="1073658"/>
            <a:ext cx="1879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Высшее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руководство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10228" y="1900427"/>
            <a:ext cx="85725" cy="390525"/>
            <a:chOff x="4110228" y="1900427"/>
            <a:chExt cx="85725" cy="3905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800" y="1904999"/>
              <a:ext cx="76200" cy="381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114800" y="1904999"/>
              <a:ext cx="76200" cy="381000"/>
            </a:xfrm>
            <a:custGeom>
              <a:avLst/>
              <a:gdLst/>
              <a:ahLst/>
              <a:cxnLst/>
              <a:rect l="l" t="t" r="r" b="b"/>
              <a:pathLst>
                <a:path w="76200" h="381000">
                  <a:moveTo>
                    <a:pt x="0" y="381000"/>
                  </a:moveTo>
                  <a:lnTo>
                    <a:pt x="76200" y="381000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91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380676" y="2350007"/>
            <a:ext cx="1739900" cy="1236345"/>
            <a:chOff x="3380676" y="2350007"/>
            <a:chExt cx="1739900" cy="123634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34740" y="2350007"/>
              <a:ext cx="1097280" cy="8495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600" y="3200399"/>
              <a:ext cx="76200" cy="3810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038600" y="3200399"/>
              <a:ext cx="76200" cy="381000"/>
            </a:xfrm>
            <a:custGeom>
              <a:avLst/>
              <a:gdLst/>
              <a:ahLst/>
              <a:cxnLst/>
              <a:rect l="l" t="t" r="r" b="b"/>
              <a:pathLst>
                <a:path w="76200" h="381000">
                  <a:moveTo>
                    <a:pt x="0" y="381000"/>
                  </a:moveTo>
                  <a:lnTo>
                    <a:pt x="76200" y="381000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91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5439" y="3142614"/>
              <a:ext cx="356997" cy="35687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385439" y="3142614"/>
              <a:ext cx="357505" cy="356870"/>
            </a:xfrm>
            <a:custGeom>
              <a:avLst/>
              <a:gdLst/>
              <a:ahLst/>
              <a:cxnLst/>
              <a:rect l="l" t="t" r="r" b="b"/>
              <a:pathLst>
                <a:path w="357504" h="356870">
                  <a:moveTo>
                    <a:pt x="0" y="305308"/>
                  </a:moveTo>
                  <a:lnTo>
                    <a:pt x="305308" y="0"/>
                  </a:lnTo>
                  <a:lnTo>
                    <a:pt x="356997" y="51562"/>
                  </a:lnTo>
                  <a:lnTo>
                    <a:pt x="51688" y="356870"/>
                  </a:lnTo>
                  <a:lnTo>
                    <a:pt x="0" y="305308"/>
                  </a:lnTo>
                  <a:close/>
                </a:path>
              </a:pathLst>
            </a:custGeom>
            <a:ln w="9525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76394" y="3134232"/>
              <a:ext cx="438911" cy="37363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676394" y="3134232"/>
              <a:ext cx="439420" cy="374015"/>
            </a:xfrm>
            <a:custGeom>
              <a:avLst/>
              <a:gdLst/>
              <a:ahLst/>
              <a:cxnLst/>
              <a:rect l="l" t="t" r="r" b="b"/>
              <a:pathLst>
                <a:path w="439420" h="374014">
                  <a:moveTo>
                    <a:pt x="0" y="56895"/>
                  </a:moveTo>
                  <a:lnTo>
                    <a:pt x="393064" y="373633"/>
                  </a:lnTo>
                  <a:lnTo>
                    <a:pt x="438911" y="316738"/>
                  </a:lnTo>
                  <a:lnTo>
                    <a:pt x="45846" y="0"/>
                  </a:lnTo>
                  <a:lnTo>
                    <a:pt x="0" y="56895"/>
                  </a:lnTo>
                  <a:close/>
                </a:path>
              </a:pathLst>
            </a:custGeom>
            <a:ln w="9525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122070" y="2442463"/>
            <a:ext cx="2077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Менеджер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программы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634740" y="3657600"/>
            <a:ext cx="1165860" cy="1300480"/>
            <a:chOff x="3634740" y="3657600"/>
            <a:chExt cx="1165860" cy="130048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34740" y="3657600"/>
              <a:ext cx="1165860" cy="88391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0" y="4572000"/>
              <a:ext cx="76200" cy="3810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962400" y="4572000"/>
              <a:ext cx="76200" cy="381000"/>
            </a:xfrm>
            <a:custGeom>
              <a:avLst/>
              <a:gdLst/>
              <a:ahLst/>
              <a:cxnLst/>
              <a:rect l="l" t="t" r="r" b="b"/>
              <a:pathLst>
                <a:path w="76200" h="381000">
                  <a:moveTo>
                    <a:pt x="0" y="381000"/>
                  </a:moveTo>
                  <a:lnTo>
                    <a:pt x="76200" y="381000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91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80047" y="2307335"/>
            <a:ext cx="2124455" cy="1338071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5875782" y="1794510"/>
            <a:ext cx="24257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latin typeface="Calibri"/>
                <a:cs typeface="Calibri"/>
              </a:rPr>
              <a:t>Руководители </a:t>
            </a:r>
            <a:r>
              <a:rPr sz="1400" dirty="0">
                <a:latin typeface="Calibri"/>
                <a:cs typeface="Calibri"/>
              </a:rPr>
              <a:t>функциональных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подразделений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07891" y="5157215"/>
            <a:ext cx="623283" cy="682674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258267" y="5251450"/>
            <a:ext cx="1725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Команды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проектов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8540" y="3306317"/>
            <a:ext cx="1997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Менеджеры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проектов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634740" y="765048"/>
            <a:ext cx="1122729" cy="1090069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2339339" y="3717035"/>
            <a:ext cx="1165860" cy="1249680"/>
            <a:chOff x="2339339" y="3717035"/>
            <a:chExt cx="1165860" cy="1249680"/>
          </a:xfrm>
        </p:grpSpPr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39339" y="3717035"/>
              <a:ext cx="1165860" cy="88391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72155" y="4581143"/>
              <a:ext cx="76200" cy="38100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772155" y="4581143"/>
              <a:ext cx="76200" cy="381000"/>
            </a:xfrm>
            <a:custGeom>
              <a:avLst/>
              <a:gdLst/>
              <a:ahLst/>
              <a:cxnLst/>
              <a:rect l="l" t="t" r="r" b="b"/>
              <a:pathLst>
                <a:path w="76200" h="381000">
                  <a:moveTo>
                    <a:pt x="0" y="380999"/>
                  </a:moveTo>
                  <a:lnTo>
                    <a:pt x="76200" y="380999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380999"/>
                  </a:lnTo>
                  <a:close/>
                </a:path>
              </a:pathLst>
            </a:custGeom>
            <a:ln w="91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148071" y="3645408"/>
            <a:ext cx="1165860" cy="1248410"/>
            <a:chOff x="5148071" y="3645408"/>
            <a:chExt cx="1165860" cy="1248410"/>
          </a:xfrm>
        </p:grpSpPr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48071" y="3645408"/>
              <a:ext cx="1165860" cy="88391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79363" y="4507992"/>
              <a:ext cx="76200" cy="38100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579363" y="4507992"/>
              <a:ext cx="76200" cy="381000"/>
            </a:xfrm>
            <a:custGeom>
              <a:avLst/>
              <a:gdLst/>
              <a:ahLst/>
              <a:cxnLst/>
              <a:rect l="l" t="t" r="r" b="b"/>
              <a:pathLst>
                <a:path w="76200" h="381000">
                  <a:moveTo>
                    <a:pt x="0" y="380999"/>
                  </a:moveTo>
                  <a:lnTo>
                    <a:pt x="76200" y="380999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380999"/>
                  </a:lnTo>
                  <a:close/>
                </a:path>
              </a:pathLst>
            </a:custGeom>
            <a:ln w="91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5" name="object 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84120" y="5084064"/>
            <a:ext cx="623283" cy="682674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64479" y="5084064"/>
            <a:ext cx="623283" cy="682674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8928" y="1991935"/>
            <a:ext cx="771525" cy="408940"/>
          </a:xfrm>
          <a:custGeom>
            <a:avLst/>
            <a:gdLst/>
            <a:ahLst/>
            <a:cxnLst/>
            <a:rect l="l" t="t" r="r" b="b"/>
            <a:pathLst>
              <a:path w="771525" h="408939">
                <a:moveTo>
                  <a:pt x="0" y="408574"/>
                </a:moveTo>
                <a:lnTo>
                  <a:pt x="771268" y="408574"/>
                </a:lnTo>
                <a:lnTo>
                  <a:pt x="771268" y="0"/>
                </a:lnTo>
                <a:lnTo>
                  <a:pt x="0" y="0"/>
                </a:lnTo>
                <a:lnTo>
                  <a:pt x="0" y="40857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03401" y="2050750"/>
            <a:ext cx="622935" cy="271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1285" marR="5080" indent="-109220">
              <a:lnSpc>
                <a:spcPct val="100000"/>
              </a:lnSpc>
              <a:spcBef>
                <a:spcPts val="105"/>
              </a:spcBef>
            </a:pPr>
            <a:r>
              <a:rPr sz="800" b="1" spc="-25" dirty="0">
                <a:latin typeface="Arial"/>
                <a:cs typeface="Arial"/>
              </a:rPr>
              <a:t>Контролеры  проекта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82295" y="1072583"/>
            <a:ext cx="964565" cy="511175"/>
          </a:xfrm>
          <a:custGeom>
            <a:avLst/>
            <a:gdLst/>
            <a:ahLst/>
            <a:cxnLst/>
            <a:rect l="l" t="t" r="r" b="b"/>
            <a:pathLst>
              <a:path w="964564" h="511175">
                <a:moveTo>
                  <a:pt x="0" y="510718"/>
                </a:moveTo>
                <a:lnTo>
                  <a:pt x="964085" y="510718"/>
                </a:lnTo>
                <a:lnTo>
                  <a:pt x="964085" y="0"/>
                </a:lnTo>
                <a:lnTo>
                  <a:pt x="0" y="0"/>
                </a:lnTo>
                <a:lnTo>
                  <a:pt x="0" y="51071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54989" y="1182459"/>
            <a:ext cx="4191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30" dirty="0">
                <a:latin typeface="Arial"/>
                <a:cs typeface="Arial"/>
              </a:rPr>
              <a:t>Высшее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42645" y="1305016"/>
            <a:ext cx="64389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25" dirty="0">
                <a:latin typeface="Arial"/>
                <a:cs typeface="Arial"/>
              </a:rPr>
              <a:t>руководство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78629" y="3217621"/>
            <a:ext cx="771525" cy="511175"/>
          </a:xfrm>
          <a:custGeom>
            <a:avLst/>
            <a:gdLst/>
            <a:ahLst/>
            <a:cxnLst/>
            <a:rect l="l" t="t" r="r" b="b"/>
            <a:pathLst>
              <a:path w="771525" h="511175">
                <a:moveTo>
                  <a:pt x="0" y="510718"/>
                </a:moveTo>
                <a:lnTo>
                  <a:pt x="771268" y="510718"/>
                </a:lnTo>
                <a:lnTo>
                  <a:pt x="771268" y="0"/>
                </a:lnTo>
                <a:lnTo>
                  <a:pt x="0" y="0"/>
                </a:lnTo>
                <a:lnTo>
                  <a:pt x="0" y="510718"/>
                </a:lnTo>
                <a:close/>
              </a:path>
            </a:pathLst>
          </a:custGeom>
          <a:ln w="240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01843" y="3327497"/>
            <a:ext cx="82105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07720" algn="l"/>
              </a:tabLst>
            </a:pPr>
            <a:r>
              <a:rPr sz="8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07701" y="3327497"/>
            <a:ext cx="513715" cy="271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6675" marR="5080" indent="-54610">
              <a:lnSpc>
                <a:spcPct val="100000"/>
              </a:lnSpc>
              <a:spcBef>
                <a:spcPts val="105"/>
              </a:spcBef>
            </a:pPr>
            <a:r>
              <a:rPr sz="800" b="1" spc="-25" dirty="0">
                <a:latin typeface="Arial"/>
                <a:cs typeface="Arial"/>
              </a:rPr>
              <a:t>Менеджер  проекта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78629" y="2502575"/>
            <a:ext cx="771525" cy="511175"/>
          </a:xfrm>
          <a:custGeom>
            <a:avLst/>
            <a:gdLst/>
            <a:ahLst/>
            <a:cxnLst/>
            <a:rect l="l" t="t" r="r" b="b"/>
            <a:pathLst>
              <a:path w="771525" h="511175">
                <a:moveTo>
                  <a:pt x="0" y="510718"/>
                </a:moveTo>
                <a:lnTo>
                  <a:pt x="771268" y="510718"/>
                </a:lnTo>
                <a:lnTo>
                  <a:pt x="771268" y="0"/>
                </a:lnTo>
                <a:lnTo>
                  <a:pt x="0" y="0"/>
                </a:lnTo>
                <a:lnTo>
                  <a:pt x="0" y="510718"/>
                </a:lnTo>
                <a:close/>
              </a:path>
            </a:pathLst>
          </a:custGeom>
          <a:ln w="240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330015" y="2597768"/>
            <a:ext cx="288290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74955" algn="l"/>
              </a:tabLst>
            </a:pPr>
            <a:r>
              <a:rPr sz="900" u="dash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34908" y="2597768"/>
            <a:ext cx="459105" cy="297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415" marR="5080" indent="-6350">
              <a:lnSpc>
                <a:spcPct val="100000"/>
              </a:lnSpc>
              <a:spcBef>
                <a:spcPts val="90"/>
              </a:spcBef>
            </a:pPr>
            <a:r>
              <a:rPr sz="900" b="1" spc="-35" dirty="0">
                <a:latin typeface="Arial"/>
                <a:cs typeface="Arial"/>
              </a:rPr>
              <a:t>Куратор  проекта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82827" y="3064434"/>
            <a:ext cx="964565" cy="817244"/>
          </a:xfrm>
          <a:custGeom>
            <a:avLst/>
            <a:gdLst/>
            <a:ahLst/>
            <a:cxnLst/>
            <a:rect l="l" t="t" r="r" b="b"/>
            <a:pathLst>
              <a:path w="964565" h="817245">
                <a:moveTo>
                  <a:pt x="0" y="817149"/>
                </a:moveTo>
                <a:lnTo>
                  <a:pt x="964085" y="817149"/>
                </a:lnTo>
                <a:lnTo>
                  <a:pt x="964085" y="0"/>
                </a:lnTo>
                <a:lnTo>
                  <a:pt x="0" y="0"/>
                </a:lnTo>
                <a:lnTo>
                  <a:pt x="0" y="81714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29390" y="3082383"/>
            <a:ext cx="1437005" cy="761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06680">
              <a:lnSpc>
                <a:spcPct val="100000"/>
              </a:lnSpc>
              <a:spcBef>
                <a:spcPts val="105"/>
              </a:spcBef>
              <a:tabLst>
                <a:tab pos="841375" algn="l"/>
                <a:tab pos="1347470" algn="l"/>
              </a:tabLst>
            </a:pPr>
            <a:r>
              <a:rPr sz="800" spc="-30" dirty="0">
                <a:latin typeface="Microsoft Sans Serif"/>
                <a:cs typeface="Microsoft Sans Serif"/>
              </a:rPr>
              <a:t>Руководители </a:t>
            </a:r>
            <a:r>
              <a:rPr sz="800" spc="-25" dirty="0">
                <a:latin typeface="Microsoft Sans Serif"/>
                <a:cs typeface="Microsoft Sans Serif"/>
              </a:rPr>
              <a:t> самостоятельных </a:t>
            </a:r>
            <a:r>
              <a:rPr sz="800" spc="-20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подразделений 	</a:t>
            </a:r>
            <a:r>
              <a:rPr sz="80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00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непосредственных</a:t>
            </a:r>
            <a:endParaRPr sz="800">
              <a:latin typeface="Microsoft Sans Serif"/>
              <a:cs typeface="Microsoft Sans Serif"/>
            </a:endParaRPr>
          </a:p>
          <a:p>
            <a:pPr marL="49530" marR="607060" indent="69215">
              <a:lnSpc>
                <a:spcPct val="100000"/>
              </a:lnSpc>
              <a:spcBef>
                <a:spcPts val="20"/>
              </a:spcBef>
            </a:pPr>
            <a:r>
              <a:rPr sz="800" spc="-25" dirty="0">
                <a:latin typeface="Microsoft Sans Serif"/>
                <a:cs typeface="Microsoft Sans Serif"/>
              </a:rPr>
              <a:t>исполнителей </a:t>
            </a:r>
            <a:r>
              <a:rPr sz="800" spc="-2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отде</a:t>
            </a:r>
            <a:r>
              <a:rPr sz="800" spc="-15" dirty="0">
                <a:latin typeface="Microsoft Sans Serif"/>
                <a:cs typeface="Microsoft Sans Serif"/>
              </a:rPr>
              <a:t>л</a:t>
            </a:r>
            <a:r>
              <a:rPr sz="800" spc="-25" dirty="0">
                <a:latin typeface="Microsoft Sans Serif"/>
                <a:cs typeface="Microsoft Sans Serif"/>
              </a:rPr>
              <a:t>ь</a:t>
            </a:r>
            <a:r>
              <a:rPr sz="800" spc="-30" dirty="0">
                <a:latin typeface="Microsoft Sans Serif"/>
                <a:cs typeface="Microsoft Sans Serif"/>
              </a:rPr>
              <a:t>ны</a:t>
            </a:r>
            <a:r>
              <a:rPr sz="800" spc="-25" dirty="0">
                <a:latin typeface="Microsoft Sans Serif"/>
                <a:cs typeface="Microsoft Sans Serif"/>
              </a:rPr>
              <a:t>х</a:t>
            </a:r>
            <a:r>
              <a:rPr sz="800" spc="-5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работ</a:t>
            </a:r>
            <a:endParaRPr sz="800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52487" y="1571554"/>
            <a:ext cx="3399154" cy="3717925"/>
            <a:chOff x="1052487" y="1571554"/>
            <a:chExt cx="3399154" cy="3717925"/>
          </a:xfrm>
        </p:grpSpPr>
        <p:sp>
          <p:nvSpPr>
            <p:cNvPr id="16" name="object 16"/>
            <p:cNvSpPr/>
            <p:nvPr/>
          </p:nvSpPr>
          <p:spPr>
            <a:xfrm>
              <a:off x="2192169" y="2400510"/>
              <a:ext cx="1186815" cy="357505"/>
            </a:xfrm>
            <a:custGeom>
              <a:avLst/>
              <a:gdLst/>
              <a:ahLst/>
              <a:cxnLst/>
              <a:rect l="l" t="t" r="r" b="b"/>
              <a:pathLst>
                <a:path w="1186814" h="357505">
                  <a:moveTo>
                    <a:pt x="59133" y="93927"/>
                  </a:moveTo>
                  <a:lnTo>
                    <a:pt x="29612" y="0"/>
                  </a:lnTo>
                  <a:lnTo>
                    <a:pt x="0" y="93927"/>
                  </a:lnTo>
                  <a:lnTo>
                    <a:pt x="59133" y="93927"/>
                  </a:lnTo>
                </a:path>
                <a:path w="1186814" h="357505">
                  <a:moveTo>
                    <a:pt x="251987" y="93927"/>
                  </a:moveTo>
                  <a:lnTo>
                    <a:pt x="222374" y="0"/>
                  </a:lnTo>
                  <a:lnTo>
                    <a:pt x="192854" y="93927"/>
                  </a:lnTo>
                  <a:lnTo>
                    <a:pt x="251987" y="93927"/>
                  </a:lnTo>
                </a:path>
                <a:path w="1186814" h="357505">
                  <a:moveTo>
                    <a:pt x="1186460" y="357473"/>
                  </a:moveTo>
                  <a:lnTo>
                    <a:pt x="415228" y="357473"/>
                  </a:lnTo>
                  <a:lnTo>
                    <a:pt x="415228" y="93927"/>
                  </a:lnTo>
                </a:path>
                <a:path w="1186814" h="357505">
                  <a:moveTo>
                    <a:pt x="444749" y="93927"/>
                  </a:moveTo>
                  <a:lnTo>
                    <a:pt x="415228" y="0"/>
                  </a:lnTo>
                  <a:lnTo>
                    <a:pt x="385708" y="93927"/>
                  </a:lnTo>
                  <a:lnTo>
                    <a:pt x="444749" y="939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64337" y="1583301"/>
              <a:ext cx="0" cy="1634489"/>
            </a:xfrm>
            <a:custGeom>
              <a:avLst/>
              <a:gdLst/>
              <a:ahLst/>
              <a:cxnLst/>
              <a:rect l="l" t="t" r="r" b="b"/>
              <a:pathLst>
                <a:path h="1634489">
                  <a:moveTo>
                    <a:pt x="0" y="919273"/>
                  </a:moveTo>
                  <a:lnTo>
                    <a:pt x="0" y="0"/>
                  </a:lnTo>
                </a:path>
                <a:path h="1634489">
                  <a:moveTo>
                    <a:pt x="0" y="1634319"/>
                  </a:moveTo>
                  <a:lnTo>
                    <a:pt x="0" y="1429992"/>
                  </a:lnTo>
                </a:path>
              </a:pathLst>
            </a:custGeom>
            <a:ln w="238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64337" y="3728339"/>
              <a:ext cx="0" cy="408940"/>
            </a:xfrm>
            <a:custGeom>
              <a:avLst/>
              <a:gdLst/>
              <a:ahLst/>
              <a:cxnLst/>
              <a:rect l="l" t="t" r="r" b="b"/>
              <a:pathLst>
                <a:path h="408939">
                  <a:moveTo>
                    <a:pt x="0" y="0"/>
                  </a:moveTo>
                  <a:lnTo>
                    <a:pt x="0" y="408653"/>
                  </a:lnTo>
                </a:path>
              </a:pathLst>
            </a:custGeom>
            <a:ln w="23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00252" y="1583301"/>
              <a:ext cx="801370" cy="511175"/>
            </a:xfrm>
            <a:custGeom>
              <a:avLst/>
              <a:gdLst/>
              <a:ahLst/>
              <a:cxnLst/>
              <a:rect l="l" t="t" r="r" b="b"/>
              <a:pathLst>
                <a:path w="801370" h="511175">
                  <a:moveTo>
                    <a:pt x="0" y="510718"/>
                  </a:moveTo>
                  <a:lnTo>
                    <a:pt x="771231" y="510718"/>
                  </a:lnTo>
                  <a:lnTo>
                    <a:pt x="771231" y="94025"/>
                  </a:lnTo>
                </a:path>
                <a:path w="801370" h="511175">
                  <a:moveTo>
                    <a:pt x="800751" y="94025"/>
                  </a:moveTo>
                  <a:lnTo>
                    <a:pt x="771231" y="0"/>
                  </a:lnTo>
                  <a:lnTo>
                    <a:pt x="741618" y="94025"/>
                  </a:lnTo>
                  <a:lnTo>
                    <a:pt x="800751" y="940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64870" y="3881584"/>
              <a:ext cx="3374390" cy="1395730"/>
            </a:xfrm>
            <a:custGeom>
              <a:avLst/>
              <a:gdLst/>
              <a:ahLst/>
              <a:cxnLst/>
              <a:rect l="l" t="t" r="r" b="b"/>
              <a:pathLst>
                <a:path w="3374390" h="1395729">
                  <a:moveTo>
                    <a:pt x="0" y="0"/>
                  </a:moveTo>
                  <a:lnTo>
                    <a:pt x="0" y="561800"/>
                  </a:lnTo>
                  <a:lnTo>
                    <a:pt x="2024570" y="561800"/>
                  </a:lnTo>
                </a:path>
                <a:path w="3374390" h="1395729">
                  <a:moveTo>
                    <a:pt x="2024570" y="1395284"/>
                  </a:moveTo>
                  <a:lnTo>
                    <a:pt x="3374272" y="1395284"/>
                  </a:lnTo>
                  <a:lnTo>
                    <a:pt x="3374272" y="255408"/>
                  </a:lnTo>
                  <a:lnTo>
                    <a:pt x="2024570" y="255408"/>
                  </a:lnTo>
                  <a:lnTo>
                    <a:pt x="2024570" y="1395284"/>
                  </a:lnTo>
                  <a:close/>
                </a:path>
              </a:pathLst>
            </a:custGeom>
            <a:ln w="238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341035" y="4136666"/>
            <a:ext cx="84709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30" dirty="0">
                <a:latin typeface="Arial"/>
                <a:cs typeface="Arial"/>
              </a:rPr>
              <a:t>Команда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проекта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48737" y="4491689"/>
            <a:ext cx="604520" cy="638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00" spc="-25" dirty="0">
                <a:latin typeface="Microsoft Sans Serif"/>
                <a:cs typeface="Microsoft Sans Serif"/>
              </a:rPr>
              <a:t>Непосредст- </a:t>
            </a:r>
            <a:r>
              <a:rPr sz="800" spc="-20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венные </a:t>
            </a:r>
            <a:r>
              <a:rPr sz="800" spc="-2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ис</a:t>
            </a:r>
            <a:r>
              <a:rPr sz="800" spc="-35" dirty="0">
                <a:latin typeface="Microsoft Sans Serif"/>
                <a:cs typeface="Microsoft Sans Serif"/>
              </a:rPr>
              <a:t>п</a:t>
            </a:r>
            <a:r>
              <a:rPr sz="800" spc="-25" dirty="0">
                <a:latin typeface="Microsoft Sans Serif"/>
                <a:cs typeface="Microsoft Sans Serif"/>
              </a:rPr>
              <a:t>о</a:t>
            </a:r>
            <a:r>
              <a:rPr sz="800" spc="-15" dirty="0">
                <a:latin typeface="Microsoft Sans Serif"/>
                <a:cs typeface="Microsoft Sans Serif"/>
              </a:rPr>
              <a:t>л</a:t>
            </a:r>
            <a:r>
              <a:rPr sz="800" spc="-30" dirty="0">
                <a:latin typeface="Microsoft Sans Serif"/>
                <a:cs typeface="Microsoft Sans Serif"/>
              </a:rPr>
              <a:t>н</a:t>
            </a:r>
            <a:r>
              <a:rPr sz="800" spc="-25" dirty="0">
                <a:latin typeface="Microsoft Sans Serif"/>
                <a:cs typeface="Microsoft Sans Serif"/>
              </a:rPr>
              <a:t>ите</a:t>
            </a:r>
            <a:r>
              <a:rPr sz="800" spc="-15" dirty="0">
                <a:latin typeface="Microsoft Sans Serif"/>
                <a:cs typeface="Microsoft Sans Serif"/>
              </a:rPr>
              <a:t>л</a:t>
            </a:r>
            <a:r>
              <a:rPr sz="800" spc="-20" dirty="0">
                <a:latin typeface="Microsoft Sans Serif"/>
                <a:cs typeface="Microsoft Sans Serif"/>
              </a:rPr>
              <a:t>и  </a:t>
            </a:r>
            <a:r>
              <a:rPr sz="800" spc="-25" dirty="0">
                <a:latin typeface="Microsoft Sans Serif"/>
                <a:cs typeface="Microsoft Sans Serif"/>
              </a:rPr>
              <a:t>отдельных </a:t>
            </a:r>
            <a:r>
              <a:rPr sz="800" spc="-2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работ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89671" y="4565713"/>
            <a:ext cx="575945" cy="393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00" spc="-35" dirty="0">
                <a:latin typeface="Microsoft Sans Serif"/>
                <a:cs typeface="Microsoft Sans Serif"/>
              </a:rPr>
              <a:t>П</a:t>
            </a:r>
            <a:r>
              <a:rPr sz="800" spc="-25" dirty="0">
                <a:latin typeface="Microsoft Sans Serif"/>
                <a:cs typeface="Microsoft Sans Serif"/>
              </a:rPr>
              <a:t>остоя</a:t>
            </a:r>
            <a:r>
              <a:rPr sz="800" spc="-30" dirty="0">
                <a:latin typeface="Microsoft Sans Serif"/>
                <a:cs typeface="Microsoft Sans Serif"/>
              </a:rPr>
              <a:t>нны</a:t>
            </a:r>
            <a:r>
              <a:rPr sz="800" spc="-15" dirty="0">
                <a:latin typeface="Microsoft Sans Serif"/>
                <a:cs typeface="Microsoft Sans Serif"/>
              </a:rPr>
              <a:t>е  </a:t>
            </a:r>
            <a:r>
              <a:rPr sz="800" spc="-25" dirty="0">
                <a:latin typeface="Microsoft Sans Serif"/>
                <a:cs typeface="Microsoft Sans Serif"/>
              </a:rPr>
              <a:t>члены </a:t>
            </a:r>
            <a:r>
              <a:rPr sz="800" spc="-20" dirty="0">
                <a:latin typeface="Microsoft Sans Serif"/>
                <a:cs typeface="Microsoft Sans Serif"/>
              </a:rPr>
              <a:t> </a:t>
            </a:r>
            <a:r>
              <a:rPr sz="800" spc="-40" dirty="0">
                <a:latin typeface="Microsoft Sans Serif"/>
                <a:cs typeface="Microsoft Sans Serif"/>
              </a:rPr>
              <a:t>Команды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89440" y="4390244"/>
            <a:ext cx="1350010" cy="887094"/>
          </a:xfrm>
          <a:custGeom>
            <a:avLst/>
            <a:gdLst/>
            <a:ahLst/>
            <a:cxnLst/>
            <a:rect l="l" t="t" r="r" b="b"/>
            <a:pathLst>
              <a:path w="1350010" h="887095">
                <a:moveTo>
                  <a:pt x="0" y="0"/>
                </a:moveTo>
                <a:lnTo>
                  <a:pt x="1349701" y="0"/>
                </a:lnTo>
              </a:path>
              <a:path w="1350010" h="887095">
                <a:moveTo>
                  <a:pt x="674896" y="0"/>
                </a:moveTo>
                <a:lnTo>
                  <a:pt x="674896" y="886624"/>
                </a:lnTo>
              </a:path>
            </a:pathLst>
          </a:custGeom>
          <a:ln w="79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130391" y="793762"/>
            <a:ext cx="205232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538605" algn="l"/>
              </a:tabLst>
            </a:pPr>
            <a:r>
              <a:rPr sz="950" b="1" spc="-15" dirty="0">
                <a:latin typeface="Times New Roman"/>
                <a:cs typeface="Times New Roman"/>
              </a:rPr>
              <a:t>Пол</a:t>
            </a:r>
            <a:r>
              <a:rPr sz="950" b="1" spc="-20" dirty="0">
                <a:latin typeface="Times New Roman"/>
                <a:cs typeface="Times New Roman"/>
              </a:rPr>
              <a:t>но</a:t>
            </a:r>
            <a:r>
              <a:rPr sz="950" b="1" spc="-15" dirty="0">
                <a:latin typeface="Times New Roman"/>
                <a:cs typeface="Times New Roman"/>
              </a:rPr>
              <a:t>мочия</a:t>
            </a:r>
            <a:r>
              <a:rPr sz="950" b="1" dirty="0">
                <a:latin typeface="Times New Roman"/>
                <a:cs typeface="Times New Roman"/>
              </a:rPr>
              <a:t>	</a:t>
            </a:r>
            <a:r>
              <a:rPr sz="950" b="1" spc="-30" dirty="0">
                <a:latin typeface="Times New Roman"/>
                <a:cs typeface="Times New Roman"/>
              </a:rPr>
              <a:t>Ф</a:t>
            </a:r>
            <a:r>
              <a:rPr sz="950" b="1" spc="-15" dirty="0">
                <a:latin typeface="Times New Roman"/>
                <a:cs typeface="Times New Roman"/>
              </a:rPr>
              <a:t>ункции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66698" y="793762"/>
            <a:ext cx="946785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b="1" spc="-15" dirty="0">
                <a:latin typeface="Times New Roman"/>
                <a:cs typeface="Times New Roman"/>
              </a:rPr>
              <a:t>Ответственность</a:t>
            </a:r>
            <a:endParaRPr sz="95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771454" y="719100"/>
            <a:ext cx="4013835" cy="295275"/>
            <a:chOff x="4771454" y="719100"/>
            <a:chExt cx="4013835" cy="295275"/>
          </a:xfrm>
        </p:grpSpPr>
        <p:sp>
          <p:nvSpPr>
            <p:cNvPr id="28" name="object 28"/>
            <p:cNvSpPr/>
            <p:nvPr/>
          </p:nvSpPr>
          <p:spPr>
            <a:xfrm>
              <a:off x="4771454" y="719100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5083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5083" y="5388"/>
                  </a:lnTo>
                  <a:lnTo>
                    <a:pt x="5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74759" y="722650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0" y="0"/>
                  </a:moveTo>
                  <a:lnTo>
                    <a:pt x="3812" y="0"/>
                  </a:lnTo>
                </a:path>
                <a:path w="3810" h="4445">
                  <a:moveTo>
                    <a:pt x="0" y="0"/>
                  </a:moveTo>
                  <a:lnTo>
                    <a:pt x="0" y="40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71454" y="719100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5083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5083" y="5388"/>
                  </a:lnTo>
                  <a:lnTo>
                    <a:pt x="5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74759" y="722650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0" y="0"/>
                  </a:moveTo>
                  <a:lnTo>
                    <a:pt x="3812" y="0"/>
                  </a:lnTo>
                </a:path>
                <a:path w="3810" h="4445">
                  <a:moveTo>
                    <a:pt x="0" y="0"/>
                  </a:moveTo>
                  <a:lnTo>
                    <a:pt x="0" y="40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76538" y="719100"/>
              <a:ext cx="1419860" cy="5715"/>
            </a:xfrm>
            <a:custGeom>
              <a:avLst/>
              <a:gdLst/>
              <a:ahLst/>
              <a:cxnLst/>
              <a:rect l="l" t="t" r="r" b="b"/>
              <a:pathLst>
                <a:path w="1419860" h="5715">
                  <a:moveTo>
                    <a:pt x="1419714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1419714" y="5388"/>
                  </a:lnTo>
                  <a:lnTo>
                    <a:pt x="14197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79843" y="722650"/>
              <a:ext cx="1418590" cy="0"/>
            </a:xfrm>
            <a:custGeom>
              <a:avLst/>
              <a:gdLst/>
              <a:ahLst/>
              <a:cxnLst/>
              <a:rect l="l" t="t" r="r" b="b"/>
              <a:pathLst>
                <a:path w="1418589">
                  <a:moveTo>
                    <a:pt x="0" y="0"/>
                  </a:moveTo>
                  <a:lnTo>
                    <a:pt x="14184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196269" y="719100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5">
                  <a:moveTo>
                    <a:pt x="5338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5338" y="5388"/>
                  </a:lnTo>
                  <a:lnTo>
                    <a:pt x="53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199533" y="72265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0" y="0"/>
                  </a:moveTo>
                  <a:lnTo>
                    <a:pt x="4080" y="0"/>
                  </a:lnTo>
                </a:path>
                <a:path w="4445" h="4445">
                  <a:moveTo>
                    <a:pt x="0" y="0"/>
                  </a:moveTo>
                  <a:lnTo>
                    <a:pt x="0" y="40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201573" y="719100"/>
              <a:ext cx="1438275" cy="5715"/>
            </a:xfrm>
            <a:custGeom>
              <a:avLst/>
              <a:gdLst/>
              <a:ahLst/>
              <a:cxnLst/>
              <a:rect l="l" t="t" r="r" b="b"/>
              <a:pathLst>
                <a:path w="1438275" h="5715">
                  <a:moveTo>
                    <a:pt x="1437769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1437769" y="5388"/>
                  </a:lnTo>
                  <a:lnTo>
                    <a:pt x="14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204838" y="722650"/>
              <a:ext cx="1437005" cy="0"/>
            </a:xfrm>
            <a:custGeom>
              <a:avLst/>
              <a:gdLst/>
              <a:ahLst/>
              <a:cxnLst/>
              <a:rect l="l" t="t" r="r" b="b"/>
              <a:pathLst>
                <a:path w="1437004">
                  <a:moveTo>
                    <a:pt x="0" y="0"/>
                  </a:moveTo>
                  <a:lnTo>
                    <a:pt x="143654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639343" y="719100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5084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5084" y="5388"/>
                  </a:lnTo>
                  <a:lnTo>
                    <a:pt x="5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642607" y="722650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0" y="0"/>
                  </a:moveTo>
                  <a:lnTo>
                    <a:pt x="3774" y="0"/>
                  </a:lnTo>
                </a:path>
                <a:path w="3809" h="4445">
                  <a:moveTo>
                    <a:pt x="0" y="0"/>
                  </a:moveTo>
                  <a:lnTo>
                    <a:pt x="0" y="40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644444" y="719100"/>
              <a:ext cx="1136015" cy="5715"/>
            </a:xfrm>
            <a:custGeom>
              <a:avLst/>
              <a:gdLst/>
              <a:ahLst/>
              <a:cxnLst/>
              <a:rect l="l" t="t" r="r" b="b"/>
              <a:pathLst>
                <a:path w="1136015" h="5715">
                  <a:moveTo>
                    <a:pt x="1135527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1135527" y="5388"/>
                  </a:lnTo>
                  <a:lnTo>
                    <a:pt x="11355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647708" y="722650"/>
              <a:ext cx="1134745" cy="0"/>
            </a:xfrm>
            <a:custGeom>
              <a:avLst/>
              <a:gdLst/>
              <a:ahLst/>
              <a:cxnLst/>
              <a:rect l="l" t="t" r="r" b="b"/>
              <a:pathLst>
                <a:path w="1134745">
                  <a:moveTo>
                    <a:pt x="0" y="0"/>
                  </a:moveTo>
                  <a:lnTo>
                    <a:pt x="11342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779869" y="719100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5083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5083" y="5388"/>
                  </a:lnTo>
                  <a:lnTo>
                    <a:pt x="5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783235" y="722650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0" y="0"/>
                  </a:moveTo>
                  <a:lnTo>
                    <a:pt x="0" y="0"/>
                  </a:lnTo>
                </a:path>
                <a:path h="4445">
                  <a:moveTo>
                    <a:pt x="0" y="0"/>
                  </a:moveTo>
                  <a:lnTo>
                    <a:pt x="0" y="40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779869" y="719100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5083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5083" y="5388"/>
                  </a:lnTo>
                  <a:lnTo>
                    <a:pt x="5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783235" y="722650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0" y="0"/>
                  </a:moveTo>
                  <a:lnTo>
                    <a:pt x="0" y="0"/>
                  </a:lnTo>
                </a:path>
                <a:path h="4445">
                  <a:moveTo>
                    <a:pt x="0" y="0"/>
                  </a:moveTo>
                  <a:lnTo>
                    <a:pt x="0" y="40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771454" y="724542"/>
              <a:ext cx="5080" cy="286385"/>
            </a:xfrm>
            <a:custGeom>
              <a:avLst/>
              <a:gdLst/>
              <a:ahLst/>
              <a:cxnLst/>
              <a:rect l="l" t="t" r="r" b="b"/>
              <a:pathLst>
                <a:path w="5079" h="286384">
                  <a:moveTo>
                    <a:pt x="5083" y="0"/>
                  </a:moveTo>
                  <a:lnTo>
                    <a:pt x="0" y="0"/>
                  </a:lnTo>
                  <a:lnTo>
                    <a:pt x="0" y="286130"/>
                  </a:lnTo>
                  <a:lnTo>
                    <a:pt x="5083" y="286130"/>
                  </a:lnTo>
                  <a:lnTo>
                    <a:pt x="5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774759" y="728056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5">
                  <a:moveTo>
                    <a:pt x="0" y="0"/>
                  </a:moveTo>
                  <a:lnTo>
                    <a:pt x="0" y="28477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196269" y="724542"/>
              <a:ext cx="5715" cy="286385"/>
            </a:xfrm>
            <a:custGeom>
              <a:avLst/>
              <a:gdLst/>
              <a:ahLst/>
              <a:cxnLst/>
              <a:rect l="l" t="t" r="r" b="b"/>
              <a:pathLst>
                <a:path w="5714" h="286384">
                  <a:moveTo>
                    <a:pt x="5338" y="0"/>
                  </a:moveTo>
                  <a:lnTo>
                    <a:pt x="0" y="0"/>
                  </a:lnTo>
                  <a:lnTo>
                    <a:pt x="0" y="286130"/>
                  </a:lnTo>
                  <a:lnTo>
                    <a:pt x="5338" y="286130"/>
                  </a:lnTo>
                  <a:lnTo>
                    <a:pt x="53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199533" y="728056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5">
                  <a:moveTo>
                    <a:pt x="0" y="0"/>
                  </a:moveTo>
                  <a:lnTo>
                    <a:pt x="0" y="28477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639343" y="724542"/>
              <a:ext cx="5080" cy="286385"/>
            </a:xfrm>
            <a:custGeom>
              <a:avLst/>
              <a:gdLst/>
              <a:ahLst/>
              <a:cxnLst/>
              <a:rect l="l" t="t" r="r" b="b"/>
              <a:pathLst>
                <a:path w="5079" h="286384">
                  <a:moveTo>
                    <a:pt x="5084" y="0"/>
                  </a:moveTo>
                  <a:lnTo>
                    <a:pt x="0" y="0"/>
                  </a:lnTo>
                  <a:lnTo>
                    <a:pt x="0" y="286130"/>
                  </a:lnTo>
                  <a:lnTo>
                    <a:pt x="5084" y="286130"/>
                  </a:lnTo>
                  <a:lnTo>
                    <a:pt x="5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642607" y="728056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5">
                  <a:moveTo>
                    <a:pt x="0" y="0"/>
                  </a:moveTo>
                  <a:lnTo>
                    <a:pt x="0" y="28477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779869" y="724542"/>
              <a:ext cx="5080" cy="286385"/>
            </a:xfrm>
            <a:custGeom>
              <a:avLst/>
              <a:gdLst/>
              <a:ahLst/>
              <a:cxnLst/>
              <a:rect l="l" t="t" r="r" b="b"/>
              <a:pathLst>
                <a:path w="5079" h="286384">
                  <a:moveTo>
                    <a:pt x="5083" y="0"/>
                  </a:moveTo>
                  <a:lnTo>
                    <a:pt x="0" y="0"/>
                  </a:lnTo>
                  <a:lnTo>
                    <a:pt x="0" y="286130"/>
                  </a:lnTo>
                  <a:lnTo>
                    <a:pt x="5083" y="286130"/>
                  </a:lnTo>
                  <a:lnTo>
                    <a:pt x="5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783235" y="728056"/>
              <a:ext cx="0" cy="285115"/>
            </a:xfrm>
            <a:custGeom>
              <a:avLst/>
              <a:gdLst/>
              <a:ahLst/>
              <a:cxnLst/>
              <a:rect l="l" t="t" r="r" b="b"/>
              <a:pathLst>
                <a:path h="285115">
                  <a:moveTo>
                    <a:pt x="0" y="0"/>
                  </a:moveTo>
                  <a:lnTo>
                    <a:pt x="0" y="28477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4819254" y="1063441"/>
            <a:ext cx="1331595" cy="37973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910"/>
              </a:lnSpc>
              <a:spcBef>
                <a:spcPts val="175"/>
              </a:spcBef>
            </a:pPr>
            <a:r>
              <a:rPr sz="800" spc="-30" dirty="0">
                <a:latin typeface="Microsoft Sans Serif"/>
                <a:cs typeface="Microsoft Sans Serif"/>
              </a:rPr>
              <a:t>Принятие</a:t>
            </a:r>
            <a:r>
              <a:rPr sz="800" spc="-5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решений</a:t>
            </a:r>
            <a:r>
              <a:rPr sz="800" spc="-1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о</a:t>
            </a:r>
            <a:r>
              <a:rPr sz="80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начале </a:t>
            </a:r>
            <a:r>
              <a:rPr sz="800" spc="-195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и</a:t>
            </a:r>
            <a:r>
              <a:rPr sz="800" spc="-10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завершении</a:t>
            </a:r>
            <a:r>
              <a:rPr sz="800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реализации </a:t>
            </a:r>
            <a:r>
              <a:rPr sz="800" spc="-25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проектов,</a:t>
            </a:r>
            <a:r>
              <a:rPr sz="800" spc="-15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а</a:t>
            </a:r>
            <a:r>
              <a:rPr sz="800" dirty="0">
                <a:latin typeface="Microsoft Sans Serif"/>
                <a:cs typeface="Microsoft Sans Serif"/>
              </a:rPr>
              <a:t> </a:t>
            </a:r>
            <a:r>
              <a:rPr sz="800" spc="-40" dirty="0">
                <a:latin typeface="Microsoft Sans Serif"/>
                <a:cs typeface="Microsoft Sans Serif"/>
              </a:rPr>
              <a:t>также</a:t>
            </a:r>
            <a:r>
              <a:rPr sz="800" spc="-5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решений</a:t>
            </a:r>
            <a:r>
              <a:rPr sz="800" spc="-15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о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819254" y="1410712"/>
            <a:ext cx="1047750" cy="26416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910"/>
              </a:lnSpc>
              <a:spcBef>
                <a:spcPts val="175"/>
              </a:spcBef>
            </a:pPr>
            <a:r>
              <a:rPr sz="800" spc="-50" dirty="0">
                <a:latin typeface="Microsoft Sans Serif"/>
                <a:cs typeface="Microsoft Sans Serif"/>
              </a:rPr>
              <a:t>ко</a:t>
            </a:r>
            <a:r>
              <a:rPr sz="800" spc="-25" dirty="0">
                <a:latin typeface="Microsoft Sans Serif"/>
                <a:cs typeface="Microsoft Sans Serif"/>
              </a:rPr>
              <a:t>рре</a:t>
            </a:r>
            <a:r>
              <a:rPr sz="800" spc="-35" dirty="0">
                <a:latin typeface="Microsoft Sans Serif"/>
                <a:cs typeface="Microsoft Sans Serif"/>
              </a:rPr>
              <a:t>ктиро</a:t>
            </a:r>
            <a:r>
              <a:rPr sz="800" spc="-55" dirty="0">
                <a:latin typeface="Microsoft Sans Serif"/>
                <a:cs typeface="Microsoft Sans Serif"/>
              </a:rPr>
              <a:t>в</a:t>
            </a:r>
            <a:r>
              <a:rPr sz="800" spc="-45" dirty="0">
                <a:latin typeface="Microsoft Sans Serif"/>
                <a:cs typeface="Microsoft Sans Serif"/>
              </a:rPr>
              <a:t>к</a:t>
            </a:r>
            <a:r>
              <a:rPr sz="800" spc="-25" dirty="0">
                <a:latin typeface="Microsoft Sans Serif"/>
                <a:cs typeface="Microsoft Sans Serif"/>
              </a:rPr>
              <a:t>е</a:t>
            </a:r>
            <a:r>
              <a:rPr sz="800" spc="10" dirty="0">
                <a:latin typeface="Microsoft Sans Serif"/>
                <a:cs typeface="Microsoft Sans Serif"/>
              </a:rPr>
              <a:t> </a:t>
            </a:r>
            <a:r>
              <a:rPr sz="800" spc="-35" dirty="0">
                <a:latin typeface="Microsoft Sans Serif"/>
                <a:cs typeface="Microsoft Sans Serif"/>
              </a:rPr>
              <a:t>биз</a:t>
            </a:r>
            <a:r>
              <a:rPr sz="800" spc="-45" dirty="0">
                <a:latin typeface="Microsoft Sans Serif"/>
                <a:cs typeface="Microsoft Sans Serif"/>
              </a:rPr>
              <a:t>н</a:t>
            </a:r>
            <a:r>
              <a:rPr sz="800" spc="-20" dirty="0">
                <a:latin typeface="Microsoft Sans Serif"/>
                <a:cs typeface="Microsoft Sans Serif"/>
              </a:rPr>
              <a:t>ес-  </a:t>
            </a:r>
            <a:r>
              <a:rPr sz="800" spc="-25" dirty="0">
                <a:latin typeface="Microsoft Sans Serif"/>
                <a:cs typeface="Microsoft Sans Serif"/>
              </a:rPr>
              <a:t>планов.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244059" y="1063441"/>
            <a:ext cx="1185545" cy="26416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0480" marR="5080" indent="-18415">
              <a:lnSpc>
                <a:spcPts val="910"/>
              </a:lnSpc>
              <a:spcBef>
                <a:spcPts val="175"/>
              </a:spcBef>
            </a:pPr>
            <a:r>
              <a:rPr sz="800" spc="-35" dirty="0">
                <a:latin typeface="Microsoft Sans Serif"/>
                <a:cs typeface="Microsoft Sans Serif"/>
              </a:rPr>
              <a:t>Контроль</a:t>
            </a:r>
            <a:r>
              <a:rPr sz="800" spc="-5" dirty="0">
                <a:latin typeface="Microsoft Sans Serif"/>
                <a:cs typeface="Microsoft Sans Serif"/>
              </a:rPr>
              <a:t> </a:t>
            </a:r>
            <a:r>
              <a:rPr sz="800" spc="-45" dirty="0">
                <a:latin typeface="Microsoft Sans Serif"/>
                <a:cs typeface="Microsoft Sans Serif"/>
              </a:rPr>
              <a:t>за</a:t>
            </a:r>
            <a:r>
              <a:rPr sz="800" spc="-5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реализацией </a:t>
            </a:r>
            <a:r>
              <a:rPr sz="800" spc="-20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отдельных</a:t>
            </a:r>
            <a:r>
              <a:rPr sz="800" spc="-20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проектов.</a:t>
            </a:r>
            <a:endParaRPr sz="800">
              <a:latin typeface="Microsoft Sans Serif"/>
              <a:cs typeface="Microsoft Sans Serif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40217" y="1010691"/>
            <a:ext cx="8444865" cy="4443095"/>
            <a:chOff x="340217" y="1010691"/>
            <a:chExt cx="8444865" cy="4443095"/>
          </a:xfrm>
        </p:grpSpPr>
        <p:sp>
          <p:nvSpPr>
            <p:cNvPr id="58" name="object 58"/>
            <p:cNvSpPr/>
            <p:nvPr/>
          </p:nvSpPr>
          <p:spPr>
            <a:xfrm>
              <a:off x="341805" y="4564628"/>
              <a:ext cx="885190" cy="191770"/>
            </a:xfrm>
            <a:custGeom>
              <a:avLst/>
              <a:gdLst/>
              <a:ahLst/>
              <a:cxnLst/>
              <a:rect l="l" t="t" r="r" b="b"/>
              <a:pathLst>
                <a:path w="885190" h="191770">
                  <a:moveTo>
                    <a:pt x="0" y="191521"/>
                  </a:moveTo>
                  <a:lnTo>
                    <a:pt x="884686" y="191521"/>
                  </a:lnTo>
                  <a:lnTo>
                    <a:pt x="884686" y="0"/>
                  </a:lnTo>
                  <a:lnTo>
                    <a:pt x="0" y="0"/>
                  </a:lnTo>
                  <a:lnTo>
                    <a:pt x="0" y="19152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771454" y="1010691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5083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5083" y="5388"/>
                  </a:lnTo>
                  <a:lnTo>
                    <a:pt x="5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774759" y="1014133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0" y="0"/>
                  </a:moveTo>
                  <a:lnTo>
                    <a:pt x="3812" y="0"/>
                  </a:lnTo>
                </a:path>
                <a:path w="3810" h="4444">
                  <a:moveTo>
                    <a:pt x="0" y="0"/>
                  </a:moveTo>
                  <a:lnTo>
                    <a:pt x="0" y="41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776538" y="1010691"/>
              <a:ext cx="1419860" cy="5715"/>
            </a:xfrm>
            <a:custGeom>
              <a:avLst/>
              <a:gdLst/>
              <a:ahLst/>
              <a:cxnLst/>
              <a:rect l="l" t="t" r="r" b="b"/>
              <a:pathLst>
                <a:path w="1419860" h="5715">
                  <a:moveTo>
                    <a:pt x="1419714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1419714" y="5388"/>
                  </a:lnTo>
                  <a:lnTo>
                    <a:pt x="14197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779843" y="1014133"/>
              <a:ext cx="1418590" cy="0"/>
            </a:xfrm>
            <a:custGeom>
              <a:avLst/>
              <a:gdLst/>
              <a:ahLst/>
              <a:cxnLst/>
              <a:rect l="l" t="t" r="r" b="b"/>
              <a:pathLst>
                <a:path w="1418589">
                  <a:moveTo>
                    <a:pt x="0" y="0"/>
                  </a:moveTo>
                  <a:lnTo>
                    <a:pt x="14184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196269" y="1010691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5">
                  <a:moveTo>
                    <a:pt x="5338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5338" y="5388"/>
                  </a:lnTo>
                  <a:lnTo>
                    <a:pt x="53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199533" y="101413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4">
                  <a:moveTo>
                    <a:pt x="0" y="0"/>
                  </a:moveTo>
                  <a:lnTo>
                    <a:pt x="4080" y="0"/>
                  </a:lnTo>
                </a:path>
                <a:path w="4445" h="4444">
                  <a:moveTo>
                    <a:pt x="0" y="0"/>
                  </a:moveTo>
                  <a:lnTo>
                    <a:pt x="0" y="41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201574" y="1010691"/>
              <a:ext cx="1438275" cy="5715"/>
            </a:xfrm>
            <a:custGeom>
              <a:avLst/>
              <a:gdLst/>
              <a:ahLst/>
              <a:cxnLst/>
              <a:rect l="l" t="t" r="r" b="b"/>
              <a:pathLst>
                <a:path w="1438275" h="5715">
                  <a:moveTo>
                    <a:pt x="1437769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1437769" y="5388"/>
                  </a:lnTo>
                  <a:lnTo>
                    <a:pt x="14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204838" y="1014133"/>
              <a:ext cx="1437005" cy="0"/>
            </a:xfrm>
            <a:custGeom>
              <a:avLst/>
              <a:gdLst/>
              <a:ahLst/>
              <a:cxnLst/>
              <a:rect l="l" t="t" r="r" b="b"/>
              <a:pathLst>
                <a:path w="1437004">
                  <a:moveTo>
                    <a:pt x="0" y="0"/>
                  </a:moveTo>
                  <a:lnTo>
                    <a:pt x="143654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639344" y="1010691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5084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5084" y="5388"/>
                  </a:lnTo>
                  <a:lnTo>
                    <a:pt x="5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642608" y="1014133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4">
                  <a:moveTo>
                    <a:pt x="0" y="0"/>
                  </a:moveTo>
                  <a:lnTo>
                    <a:pt x="3774" y="0"/>
                  </a:lnTo>
                </a:path>
                <a:path w="3809" h="4444">
                  <a:moveTo>
                    <a:pt x="0" y="0"/>
                  </a:moveTo>
                  <a:lnTo>
                    <a:pt x="0" y="41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644444" y="1010691"/>
              <a:ext cx="1136015" cy="5715"/>
            </a:xfrm>
            <a:custGeom>
              <a:avLst/>
              <a:gdLst/>
              <a:ahLst/>
              <a:cxnLst/>
              <a:rect l="l" t="t" r="r" b="b"/>
              <a:pathLst>
                <a:path w="1136015" h="5715">
                  <a:moveTo>
                    <a:pt x="1135527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1135527" y="5388"/>
                  </a:lnTo>
                  <a:lnTo>
                    <a:pt x="11355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647708" y="1014133"/>
              <a:ext cx="1134745" cy="0"/>
            </a:xfrm>
            <a:custGeom>
              <a:avLst/>
              <a:gdLst/>
              <a:ahLst/>
              <a:cxnLst/>
              <a:rect l="l" t="t" r="r" b="b"/>
              <a:pathLst>
                <a:path w="1134745">
                  <a:moveTo>
                    <a:pt x="0" y="0"/>
                  </a:moveTo>
                  <a:lnTo>
                    <a:pt x="11342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779869" y="1010691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5">
                  <a:moveTo>
                    <a:pt x="5083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5083" y="5388"/>
                  </a:lnTo>
                  <a:lnTo>
                    <a:pt x="5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783235" y="1014133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4">
                  <a:moveTo>
                    <a:pt x="0" y="0"/>
                  </a:moveTo>
                  <a:lnTo>
                    <a:pt x="0" y="0"/>
                  </a:lnTo>
                </a:path>
                <a:path h="4444">
                  <a:moveTo>
                    <a:pt x="0" y="0"/>
                  </a:moveTo>
                  <a:lnTo>
                    <a:pt x="0" y="41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771454" y="1016014"/>
              <a:ext cx="5080" cy="735965"/>
            </a:xfrm>
            <a:custGeom>
              <a:avLst/>
              <a:gdLst/>
              <a:ahLst/>
              <a:cxnLst/>
              <a:rect l="l" t="t" r="r" b="b"/>
              <a:pathLst>
                <a:path w="5079" h="735964">
                  <a:moveTo>
                    <a:pt x="5083" y="0"/>
                  </a:moveTo>
                  <a:lnTo>
                    <a:pt x="0" y="0"/>
                  </a:lnTo>
                  <a:lnTo>
                    <a:pt x="0" y="735799"/>
                  </a:lnTo>
                  <a:lnTo>
                    <a:pt x="5083" y="735799"/>
                  </a:lnTo>
                  <a:lnTo>
                    <a:pt x="5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774759" y="1019539"/>
              <a:ext cx="0" cy="734695"/>
            </a:xfrm>
            <a:custGeom>
              <a:avLst/>
              <a:gdLst/>
              <a:ahLst/>
              <a:cxnLst/>
              <a:rect l="l" t="t" r="r" b="b"/>
              <a:pathLst>
                <a:path h="734694">
                  <a:moveTo>
                    <a:pt x="0" y="0"/>
                  </a:moveTo>
                  <a:lnTo>
                    <a:pt x="0" y="7344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196269" y="1016014"/>
              <a:ext cx="5715" cy="735965"/>
            </a:xfrm>
            <a:custGeom>
              <a:avLst/>
              <a:gdLst/>
              <a:ahLst/>
              <a:cxnLst/>
              <a:rect l="l" t="t" r="r" b="b"/>
              <a:pathLst>
                <a:path w="5714" h="735964">
                  <a:moveTo>
                    <a:pt x="5338" y="0"/>
                  </a:moveTo>
                  <a:lnTo>
                    <a:pt x="0" y="0"/>
                  </a:lnTo>
                  <a:lnTo>
                    <a:pt x="0" y="735799"/>
                  </a:lnTo>
                  <a:lnTo>
                    <a:pt x="5338" y="735799"/>
                  </a:lnTo>
                  <a:lnTo>
                    <a:pt x="53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199533" y="1019539"/>
              <a:ext cx="0" cy="734695"/>
            </a:xfrm>
            <a:custGeom>
              <a:avLst/>
              <a:gdLst/>
              <a:ahLst/>
              <a:cxnLst/>
              <a:rect l="l" t="t" r="r" b="b"/>
              <a:pathLst>
                <a:path h="734694">
                  <a:moveTo>
                    <a:pt x="0" y="0"/>
                  </a:moveTo>
                  <a:lnTo>
                    <a:pt x="0" y="7344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639344" y="1016014"/>
              <a:ext cx="5080" cy="735965"/>
            </a:xfrm>
            <a:custGeom>
              <a:avLst/>
              <a:gdLst/>
              <a:ahLst/>
              <a:cxnLst/>
              <a:rect l="l" t="t" r="r" b="b"/>
              <a:pathLst>
                <a:path w="5079" h="735964">
                  <a:moveTo>
                    <a:pt x="5084" y="0"/>
                  </a:moveTo>
                  <a:lnTo>
                    <a:pt x="0" y="0"/>
                  </a:lnTo>
                  <a:lnTo>
                    <a:pt x="0" y="735799"/>
                  </a:lnTo>
                  <a:lnTo>
                    <a:pt x="5084" y="735799"/>
                  </a:lnTo>
                  <a:lnTo>
                    <a:pt x="5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642608" y="1019539"/>
              <a:ext cx="0" cy="734695"/>
            </a:xfrm>
            <a:custGeom>
              <a:avLst/>
              <a:gdLst/>
              <a:ahLst/>
              <a:cxnLst/>
              <a:rect l="l" t="t" r="r" b="b"/>
              <a:pathLst>
                <a:path h="734694">
                  <a:moveTo>
                    <a:pt x="0" y="0"/>
                  </a:moveTo>
                  <a:lnTo>
                    <a:pt x="0" y="7344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779869" y="1016014"/>
              <a:ext cx="5080" cy="735965"/>
            </a:xfrm>
            <a:custGeom>
              <a:avLst/>
              <a:gdLst/>
              <a:ahLst/>
              <a:cxnLst/>
              <a:rect l="l" t="t" r="r" b="b"/>
              <a:pathLst>
                <a:path w="5079" h="735964">
                  <a:moveTo>
                    <a:pt x="5083" y="0"/>
                  </a:moveTo>
                  <a:lnTo>
                    <a:pt x="0" y="0"/>
                  </a:lnTo>
                  <a:lnTo>
                    <a:pt x="0" y="735799"/>
                  </a:lnTo>
                  <a:lnTo>
                    <a:pt x="5083" y="735799"/>
                  </a:lnTo>
                  <a:lnTo>
                    <a:pt x="5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783235" y="1019539"/>
              <a:ext cx="0" cy="734695"/>
            </a:xfrm>
            <a:custGeom>
              <a:avLst/>
              <a:gdLst/>
              <a:ahLst/>
              <a:cxnLst/>
              <a:rect l="l" t="t" r="r" b="b"/>
              <a:pathLst>
                <a:path h="734694">
                  <a:moveTo>
                    <a:pt x="0" y="0"/>
                  </a:moveTo>
                  <a:lnTo>
                    <a:pt x="0" y="7344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771454" y="1751831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4">
                  <a:moveTo>
                    <a:pt x="5083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5083" y="5388"/>
                  </a:lnTo>
                  <a:lnTo>
                    <a:pt x="5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774759" y="1755381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0" y="0"/>
                  </a:moveTo>
                  <a:lnTo>
                    <a:pt x="3812" y="0"/>
                  </a:lnTo>
                </a:path>
                <a:path w="3810" h="4444">
                  <a:moveTo>
                    <a:pt x="0" y="0"/>
                  </a:moveTo>
                  <a:lnTo>
                    <a:pt x="0" y="40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776538" y="1751831"/>
              <a:ext cx="1419860" cy="5715"/>
            </a:xfrm>
            <a:custGeom>
              <a:avLst/>
              <a:gdLst/>
              <a:ahLst/>
              <a:cxnLst/>
              <a:rect l="l" t="t" r="r" b="b"/>
              <a:pathLst>
                <a:path w="1419860" h="5714">
                  <a:moveTo>
                    <a:pt x="1419714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1419714" y="5388"/>
                  </a:lnTo>
                  <a:lnTo>
                    <a:pt x="14197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779843" y="1755381"/>
              <a:ext cx="1418590" cy="0"/>
            </a:xfrm>
            <a:custGeom>
              <a:avLst/>
              <a:gdLst/>
              <a:ahLst/>
              <a:cxnLst/>
              <a:rect l="l" t="t" r="r" b="b"/>
              <a:pathLst>
                <a:path w="1418589">
                  <a:moveTo>
                    <a:pt x="0" y="0"/>
                  </a:moveTo>
                  <a:lnTo>
                    <a:pt x="14184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196269" y="1751831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338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5338" y="5388"/>
                  </a:lnTo>
                  <a:lnTo>
                    <a:pt x="53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199533" y="175538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4">
                  <a:moveTo>
                    <a:pt x="0" y="0"/>
                  </a:moveTo>
                  <a:lnTo>
                    <a:pt x="4080" y="0"/>
                  </a:lnTo>
                </a:path>
                <a:path w="4445" h="4444">
                  <a:moveTo>
                    <a:pt x="0" y="0"/>
                  </a:moveTo>
                  <a:lnTo>
                    <a:pt x="0" y="40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201574" y="1751831"/>
              <a:ext cx="1438275" cy="5715"/>
            </a:xfrm>
            <a:custGeom>
              <a:avLst/>
              <a:gdLst/>
              <a:ahLst/>
              <a:cxnLst/>
              <a:rect l="l" t="t" r="r" b="b"/>
              <a:pathLst>
                <a:path w="1438275" h="5714">
                  <a:moveTo>
                    <a:pt x="1437769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1437769" y="5388"/>
                  </a:lnTo>
                  <a:lnTo>
                    <a:pt x="14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204838" y="1755381"/>
              <a:ext cx="1437005" cy="0"/>
            </a:xfrm>
            <a:custGeom>
              <a:avLst/>
              <a:gdLst/>
              <a:ahLst/>
              <a:cxnLst/>
              <a:rect l="l" t="t" r="r" b="b"/>
              <a:pathLst>
                <a:path w="1437004">
                  <a:moveTo>
                    <a:pt x="0" y="0"/>
                  </a:moveTo>
                  <a:lnTo>
                    <a:pt x="143654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639344" y="1751831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4">
                  <a:moveTo>
                    <a:pt x="5084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5084" y="5388"/>
                  </a:lnTo>
                  <a:lnTo>
                    <a:pt x="5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642608" y="1755381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4">
                  <a:moveTo>
                    <a:pt x="0" y="0"/>
                  </a:moveTo>
                  <a:lnTo>
                    <a:pt x="3774" y="0"/>
                  </a:lnTo>
                </a:path>
                <a:path w="3809" h="4444">
                  <a:moveTo>
                    <a:pt x="0" y="0"/>
                  </a:moveTo>
                  <a:lnTo>
                    <a:pt x="0" y="40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644444" y="1751831"/>
              <a:ext cx="1136015" cy="5715"/>
            </a:xfrm>
            <a:custGeom>
              <a:avLst/>
              <a:gdLst/>
              <a:ahLst/>
              <a:cxnLst/>
              <a:rect l="l" t="t" r="r" b="b"/>
              <a:pathLst>
                <a:path w="1136015" h="5714">
                  <a:moveTo>
                    <a:pt x="1135527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1135527" y="5388"/>
                  </a:lnTo>
                  <a:lnTo>
                    <a:pt x="11355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647708" y="1755381"/>
              <a:ext cx="1134745" cy="0"/>
            </a:xfrm>
            <a:custGeom>
              <a:avLst/>
              <a:gdLst/>
              <a:ahLst/>
              <a:cxnLst/>
              <a:rect l="l" t="t" r="r" b="b"/>
              <a:pathLst>
                <a:path w="1134745">
                  <a:moveTo>
                    <a:pt x="0" y="0"/>
                  </a:moveTo>
                  <a:lnTo>
                    <a:pt x="11342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779869" y="1751831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4">
                  <a:moveTo>
                    <a:pt x="5083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5083" y="5388"/>
                  </a:lnTo>
                  <a:lnTo>
                    <a:pt x="5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783235" y="1755381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4">
                  <a:moveTo>
                    <a:pt x="0" y="0"/>
                  </a:moveTo>
                  <a:lnTo>
                    <a:pt x="0" y="0"/>
                  </a:lnTo>
                </a:path>
                <a:path h="4444">
                  <a:moveTo>
                    <a:pt x="0" y="0"/>
                  </a:moveTo>
                  <a:lnTo>
                    <a:pt x="0" y="40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771454" y="1757187"/>
              <a:ext cx="5080" cy="715645"/>
            </a:xfrm>
            <a:custGeom>
              <a:avLst/>
              <a:gdLst/>
              <a:ahLst/>
              <a:cxnLst/>
              <a:rect l="l" t="t" r="r" b="b"/>
              <a:pathLst>
                <a:path w="5079" h="715644">
                  <a:moveTo>
                    <a:pt x="5083" y="0"/>
                  </a:moveTo>
                  <a:lnTo>
                    <a:pt x="0" y="0"/>
                  </a:lnTo>
                  <a:lnTo>
                    <a:pt x="0" y="715332"/>
                  </a:lnTo>
                  <a:lnTo>
                    <a:pt x="5083" y="715332"/>
                  </a:lnTo>
                  <a:lnTo>
                    <a:pt x="5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774759" y="1760679"/>
              <a:ext cx="0" cy="714375"/>
            </a:xfrm>
            <a:custGeom>
              <a:avLst/>
              <a:gdLst/>
              <a:ahLst/>
              <a:cxnLst/>
              <a:rect l="l" t="t" r="r" b="b"/>
              <a:pathLst>
                <a:path h="714375">
                  <a:moveTo>
                    <a:pt x="0" y="0"/>
                  </a:moveTo>
                  <a:lnTo>
                    <a:pt x="0" y="714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196269" y="1757187"/>
              <a:ext cx="5715" cy="715645"/>
            </a:xfrm>
            <a:custGeom>
              <a:avLst/>
              <a:gdLst/>
              <a:ahLst/>
              <a:cxnLst/>
              <a:rect l="l" t="t" r="r" b="b"/>
              <a:pathLst>
                <a:path w="5714" h="715644">
                  <a:moveTo>
                    <a:pt x="5338" y="0"/>
                  </a:moveTo>
                  <a:lnTo>
                    <a:pt x="0" y="0"/>
                  </a:lnTo>
                  <a:lnTo>
                    <a:pt x="0" y="715332"/>
                  </a:lnTo>
                  <a:lnTo>
                    <a:pt x="5338" y="715332"/>
                  </a:lnTo>
                  <a:lnTo>
                    <a:pt x="53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199533" y="1760679"/>
              <a:ext cx="0" cy="714375"/>
            </a:xfrm>
            <a:custGeom>
              <a:avLst/>
              <a:gdLst/>
              <a:ahLst/>
              <a:cxnLst/>
              <a:rect l="l" t="t" r="r" b="b"/>
              <a:pathLst>
                <a:path h="714375">
                  <a:moveTo>
                    <a:pt x="0" y="0"/>
                  </a:moveTo>
                  <a:lnTo>
                    <a:pt x="0" y="714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639344" y="1757187"/>
              <a:ext cx="5080" cy="715645"/>
            </a:xfrm>
            <a:custGeom>
              <a:avLst/>
              <a:gdLst/>
              <a:ahLst/>
              <a:cxnLst/>
              <a:rect l="l" t="t" r="r" b="b"/>
              <a:pathLst>
                <a:path w="5079" h="715644">
                  <a:moveTo>
                    <a:pt x="5084" y="0"/>
                  </a:moveTo>
                  <a:lnTo>
                    <a:pt x="0" y="0"/>
                  </a:lnTo>
                  <a:lnTo>
                    <a:pt x="0" y="715332"/>
                  </a:lnTo>
                  <a:lnTo>
                    <a:pt x="5084" y="715332"/>
                  </a:lnTo>
                  <a:lnTo>
                    <a:pt x="5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642608" y="1760679"/>
              <a:ext cx="0" cy="714375"/>
            </a:xfrm>
            <a:custGeom>
              <a:avLst/>
              <a:gdLst/>
              <a:ahLst/>
              <a:cxnLst/>
              <a:rect l="l" t="t" r="r" b="b"/>
              <a:pathLst>
                <a:path h="714375">
                  <a:moveTo>
                    <a:pt x="0" y="0"/>
                  </a:moveTo>
                  <a:lnTo>
                    <a:pt x="0" y="714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779869" y="1757187"/>
              <a:ext cx="5080" cy="715645"/>
            </a:xfrm>
            <a:custGeom>
              <a:avLst/>
              <a:gdLst/>
              <a:ahLst/>
              <a:cxnLst/>
              <a:rect l="l" t="t" r="r" b="b"/>
              <a:pathLst>
                <a:path w="5079" h="715644">
                  <a:moveTo>
                    <a:pt x="5083" y="0"/>
                  </a:moveTo>
                  <a:lnTo>
                    <a:pt x="0" y="0"/>
                  </a:lnTo>
                  <a:lnTo>
                    <a:pt x="0" y="715332"/>
                  </a:lnTo>
                  <a:lnTo>
                    <a:pt x="5083" y="715332"/>
                  </a:lnTo>
                  <a:lnTo>
                    <a:pt x="5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783235" y="1760679"/>
              <a:ext cx="0" cy="714375"/>
            </a:xfrm>
            <a:custGeom>
              <a:avLst/>
              <a:gdLst/>
              <a:ahLst/>
              <a:cxnLst/>
              <a:rect l="l" t="t" r="r" b="b"/>
              <a:pathLst>
                <a:path h="714375">
                  <a:moveTo>
                    <a:pt x="0" y="0"/>
                  </a:moveTo>
                  <a:lnTo>
                    <a:pt x="0" y="714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771454" y="2472537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4">
                  <a:moveTo>
                    <a:pt x="5083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5083" y="5388"/>
                  </a:lnTo>
                  <a:lnTo>
                    <a:pt x="5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774759" y="2476088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0" y="0"/>
                  </a:moveTo>
                  <a:lnTo>
                    <a:pt x="3812" y="0"/>
                  </a:lnTo>
                </a:path>
                <a:path w="3810" h="4444">
                  <a:moveTo>
                    <a:pt x="0" y="0"/>
                  </a:moveTo>
                  <a:lnTo>
                    <a:pt x="0" y="40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776538" y="2472537"/>
              <a:ext cx="1419860" cy="5715"/>
            </a:xfrm>
            <a:custGeom>
              <a:avLst/>
              <a:gdLst/>
              <a:ahLst/>
              <a:cxnLst/>
              <a:rect l="l" t="t" r="r" b="b"/>
              <a:pathLst>
                <a:path w="1419860" h="5714">
                  <a:moveTo>
                    <a:pt x="1419714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1419714" y="5388"/>
                  </a:lnTo>
                  <a:lnTo>
                    <a:pt x="14197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779843" y="2476088"/>
              <a:ext cx="1418590" cy="0"/>
            </a:xfrm>
            <a:custGeom>
              <a:avLst/>
              <a:gdLst/>
              <a:ahLst/>
              <a:cxnLst/>
              <a:rect l="l" t="t" r="r" b="b"/>
              <a:pathLst>
                <a:path w="1418589">
                  <a:moveTo>
                    <a:pt x="0" y="0"/>
                  </a:moveTo>
                  <a:lnTo>
                    <a:pt x="14184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196269" y="2472537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338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5338" y="5388"/>
                  </a:lnTo>
                  <a:lnTo>
                    <a:pt x="53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199533" y="247608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4">
                  <a:moveTo>
                    <a:pt x="0" y="0"/>
                  </a:moveTo>
                  <a:lnTo>
                    <a:pt x="4080" y="0"/>
                  </a:lnTo>
                </a:path>
                <a:path w="4445" h="4444">
                  <a:moveTo>
                    <a:pt x="0" y="0"/>
                  </a:moveTo>
                  <a:lnTo>
                    <a:pt x="0" y="40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201574" y="2472537"/>
              <a:ext cx="1438275" cy="5715"/>
            </a:xfrm>
            <a:custGeom>
              <a:avLst/>
              <a:gdLst/>
              <a:ahLst/>
              <a:cxnLst/>
              <a:rect l="l" t="t" r="r" b="b"/>
              <a:pathLst>
                <a:path w="1438275" h="5714">
                  <a:moveTo>
                    <a:pt x="1437769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1437769" y="5388"/>
                  </a:lnTo>
                  <a:lnTo>
                    <a:pt x="14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204838" y="2476088"/>
              <a:ext cx="1437005" cy="0"/>
            </a:xfrm>
            <a:custGeom>
              <a:avLst/>
              <a:gdLst/>
              <a:ahLst/>
              <a:cxnLst/>
              <a:rect l="l" t="t" r="r" b="b"/>
              <a:pathLst>
                <a:path w="1437004">
                  <a:moveTo>
                    <a:pt x="0" y="0"/>
                  </a:moveTo>
                  <a:lnTo>
                    <a:pt x="143654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639344" y="2472537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4">
                  <a:moveTo>
                    <a:pt x="5084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5084" y="5388"/>
                  </a:lnTo>
                  <a:lnTo>
                    <a:pt x="5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642608" y="2476088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4">
                  <a:moveTo>
                    <a:pt x="0" y="0"/>
                  </a:moveTo>
                  <a:lnTo>
                    <a:pt x="3774" y="0"/>
                  </a:lnTo>
                </a:path>
                <a:path w="3809" h="4444">
                  <a:moveTo>
                    <a:pt x="0" y="0"/>
                  </a:moveTo>
                  <a:lnTo>
                    <a:pt x="0" y="40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644444" y="2472537"/>
              <a:ext cx="1136015" cy="5715"/>
            </a:xfrm>
            <a:custGeom>
              <a:avLst/>
              <a:gdLst/>
              <a:ahLst/>
              <a:cxnLst/>
              <a:rect l="l" t="t" r="r" b="b"/>
              <a:pathLst>
                <a:path w="1136015" h="5714">
                  <a:moveTo>
                    <a:pt x="1135527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1135527" y="5388"/>
                  </a:lnTo>
                  <a:lnTo>
                    <a:pt x="11355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647708" y="2476088"/>
              <a:ext cx="1134745" cy="0"/>
            </a:xfrm>
            <a:custGeom>
              <a:avLst/>
              <a:gdLst/>
              <a:ahLst/>
              <a:cxnLst/>
              <a:rect l="l" t="t" r="r" b="b"/>
              <a:pathLst>
                <a:path w="1134745">
                  <a:moveTo>
                    <a:pt x="0" y="0"/>
                  </a:moveTo>
                  <a:lnTo>
                    <a:pt x="11342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779869" y="2472537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4">
                  <a:moveTo>
                    <a:pt x="5083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5083" y="5388"/>
                  </a:lnTo>
                  <a:lnTo>
                    <a:pt x="5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783235" y="2476088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4">
                  <a:moveTo>
                    <a:pt x="0" y="0"/>
                  </a:moveTo>
                  <a:lnTo>
                    <a:pt x="0" y="0"/>
                  </a:lnTo>
                </a:path>
                <a:path h="4444">
                  <a:moveTo>
                    <a:pt x="0" y="0"/>
                  </a:moveTo>
                  <a:lnTo>
                    <a:pt x="0" y="40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771454" y="2477893"/>
              <a:ext cx="5080" cy="831215"/>
            </a:xfrm>
            <a:custGeom>
              <a:avLst/>
              <a:gdLst/>
              <a:ahLst/>
              <a:cxnLst/>
              <a:rect l="l" t="t" r="r" b="b"/>
              <a:pathLst>
                <a:path w="5079" h="831214">
                  <a:moveTo>
                    <a:pt x="5083" y="0"/>
                  </a:moveTo>
                  <a:lnTo>
                    <a:pt x="0" y="0"/>
                  </a:lnTo>
                  <a:lnTo>
                    <a:pt x="0" y="830909"/>
                  </a:lnTo>
                  <a:lnTo>
                    <a:pt x="5083" y="830909"/>
                  </a:lnTo>
                  <a:lnTo>
                    <a:pt x="5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774759" y="2481493"/>
              <a:ext cx="0" cy="829944"/>
            </a:xfrm>
            <a:custGeom>
              <a:avLst/>
              <a:gdLst/>
              <a:ahLst/>
              <a:cxnLst/>
              <a:rect l="l" t="t" r="r" b="b"/>
              <a:pathLst>
                <a:path h="829945">
                  <a:moveTo>
                    <a:pt x="0" y="0"/>
                  </a:moveTo>
                  <a:lnTo>
                    <a:pt x="0" y="82947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196269" y="2477893"/>
              <a:ext cx="5715" cy="831215"/>
            </a:xfrm>
            <a:custGeom>
              <a:avLst/>
              <a:gdLst/>
              <a:ahLst/>
              <a:cxnLst/>
              <a:rect l="l" t="t" r="r" b="b"/>
              <a:pathLst>
                <a:path w="5714" h="831214">
                  <a:moveTo>
                    <a:pt x="5338" y="0"/>
                  </a:moveTo>
                  <a:lnTo>
                    <a:pt x="0" y="0"/>
                  </a:lnTo>
                  <a:lnTo>
                    <a:pt x="0" y="830909"/>
                  </a:lnTo>
                  <a:lnTo>
                    <a:pt x="5338" y="830909"/>
                  </a:lnTo>
                  <a:lnTo>
                    <a:pt x="53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199533" y="2481493"/>
              <a:ext cx="0" cy="829944"/>
            </a:xfrm>
            <a:custGeom>
              <a:avLst/>
              <a:gdLst/>
              <a:ahLst/>
              <a:cxnLst/>
              <a:rect l="l" t="t" r="r" b="b"/>
              <a:pathLst>
                <a:path h="829945">
                  <a:moveTo>
                    <a:pt x="0" y="0"/>
                  </a:moveTo>
                  <a:lnTo>
                    <a:pt x="0" y="82947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639344" y="2477893"/>
              <a:ext cx="5080" cy="831215"/>
            </a:xfrm>
            <a:custGeom>
              <a:avLst/>
              <a:gdLst/>
              <a:ahLst/>
              <a:cxnLst/>
              <a:rect l="l" t="t" r="r" b="b"/>
              <a:pathLst>
                <a:path w="5079" h="831214">
                  <a:moveTo>
                    <a:pt x="5084" y="0"/>
                  </a:moveTo>
                  <a:lnTo>
                    <a:pt x="0" y="0"/>
                  </a:lnTo>
                  <a:lnTo>
                    <a:pt x="0" y="830909"/>
                  </a:lnTo>
                  <a:lnTo>
                    <a:pt x="5084" y="830909"/>
                  </a:lnTo>
                  <a:lnTo>
                    <a:pt x="5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642608" y="2481493"/>
              <a:ext cx="0" cy="829944"/>
            </a:xfrm>
            <a:custGeom>
              <a:avLst/>
              <a:gdLst/>
              <a:ahLst/>
              <a:cxnLst/>
              <a:rect l="l" t="t" r="r" b="b"/>
              <a:pathLst>
                <a:path h="829945">
                  <a:moveTo>
                    <a:pt x="0" y="0"/>
                  </a:moveTo>
                  <a:lnTo>
                    <a:pt x="0" y="82947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779869" y="2477893"/>
              <a:ext cx="5080" cy="831215"/>
            </a:xfrm>
            <a:custGeom>
              <a:avLst/>
              <a:gdLst/>
              <a:ahLst/>
              <a:cxnLst/>
              <a:rect l="l" t="t" r="r" b="b"/>
              <a:pathLst>
                <a:path w="5079" h="831214">
                  <a:moveTo>
                    <a:pt x="5083" y="0"/>
                  </a:moveTo>
                  <a:lnTo>
                    <a:pt x="0" y="0"/>
                  </a:lnTo>
                  <a:lnTo>
                    <a:pt x="0" y="830909"/>
                  </a:lnTo>
                  <a:lnTo>
                    <a:pt x="5083" y="830909"/>
                  </a:lnTo>
                  <a:lnTo>
                    <a:pt x="5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783235" y="2481493"/>
              <a:ext cx="0" cy="829944"/>
            </a:xfrm>
            <a:custGeom>
              <a:avLst/>
              <a:gdLst/>
              <a:ahLst/>
              <a:cxnLst/>
              <a:rect l="l" t="t" r="r" b="b"/>
              <a:pathLst>
                <a:path h="829945">
                  <a:moveTo>
                    <a:pt x="0" y="0"/>
                  </a:moveTo>
                  <a:lnTo>
                    <a:pt x="0" y="82947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771454" y="3308820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4">
                  <a:moveTo>
                    <a:pt x="5083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5083" y="5388"/>
                  </a:lnTo>
                  <a:lnTo>
                    <a:pt x="5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774759" y="3312370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0" y="0"/>
                  </a:moveTo>
                  <a:lnTo>
                    <a:pt x="3812" y="0"/>
                  </a:lnTo>
                </a:path>
                <a:path w="3810" h="4445">
                  <a:moveTo>
                    <a:pt x="0" y="0"/>
                  </a:moveTo>
                  <a:lnTo>
                    <a:pt x="0" y="40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776538" y="3308820"/>
              <a:ext cx="1419860" cy="5715"/>
            </a:xfrm>
            <a:custGeom>
              <a:avLst/>
              <a:gdLst/>
              <a:ahLst/>
              <a:cxnLst/>
              <a:rect l="l" t="t" r="r" b="b"/>
              <a:pathLst>
                <a:path w="1419860" h="5714">
                  <a:moveTo>
                    <a:pt x="1419714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1419714" y="5388"/>
                  </a:lnTo>
                  <a:lnTo>
                    <a:pt x="14197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779843" y="3312370"/>
              <a:ext cx="1418590" cy="0"/>
            </a:xfrm>
            <a:custGeom>
              <a:avLst/>
              <a:gdLst/>
              <a:ahLst/>
              <a:cxnLst/>
              <a:rect l="l" t="t" r="r" b="b"/>
              <a:pathLst>
                <a:path w="1418589">
                  <a:moveTo>
                    <a:pt x="0" y="0"/>
                  </a:moveTo>
                  <a:lnTo>
                    <a:pt x="14184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196269" y="3308820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338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5338" y="5388"/>
                  </a:lnTo>
                  <a:lnTo>
                    <a:pt x="53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199533" y="331237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0" y="0"/>
                  </a:moveTo>
                  <a:lnTo>
                    <a:pt x="4080" y="0"/>
                  </a:lnTo>
                </a:path>
                <a:path w="4445" h="4445">
                  <a:moveTo>
                    <a:pt x="0" y="0"/>
                  </a:moveTo>
                  <a:lnTo>
                    <a:pt x="0" y="40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201574" y="3308820"/>
              <a:ext cx="1438275" cy="5715"/>
            </a:xfrm>
            <a:custGeom>
              <a:avLst/>
              <a:gdLst/>
              <a:ahLst/>
              <a:cxnLst/>
              <a:rect l="l" t="t" r="r" b="b"/>
              <a:pathLst>
                <a:path w="1438275" h="5714">
                  <a:moveTo>
                    <a:pt x="1437769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1437769" y="5388"/>
                  </a:lnTo>
                  <a:lnTo>
                    <a:pt x="14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204838" y="3312370"/>
              <a:ext cx="1437005" cy="0"/>
            </a:xfrm>
            <a:custGeom>
              <a:avLst/>
              <a:gdLst/>
              <a:ahLst/>
              <a:cxnLst/>
              <a:rect l="l" t="t" r="r" b="b"/>
              <a:pathLst>
                <a:path w="1437004">
                  <a:moveTo>
                    <a:pt x="0" y="0"/>
                  </a:moveTo>
                  <a:lnTo>
                    <a:pt x="143654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639344" y="3308820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4">
                  <a:moveTo>
                    <a:pt x="5084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5084" y="5388"/>
                  </a:lnTo>
                  <a:lnTo>
                    <a:pt x="5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642608" y="3312370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0" y="0"/>
                  </a:moveTo>
                  <a:lnTo>
                    <a:pt x="3774" y="0"/>
                  </a:lnTo>
                </a:path>
                <a:path w="3809" h="4445">
                  <a:moveTo>
                    <a:pt x="0" y="0"/>
                  </a:moveTo>
                  <a:lnTo>
                    <a:pt x="0" y="40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644444" y="3308820"/>
              <a:ext cx="1136015" cy="5715"/>
            </a:xfrm>
            <a:custGeom>
              <a:avLst/>
              <a:gdLst/>
              <a:ahLst/>
              <a:cxnLst/>
              <a:rect l="l" t="t" r="r" b="b"/>
              <a:pathLst>
                <a:path w="1136015" h="5714">
                  <a:moveTo>
                    <a:pt x="1135527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1135527" y="5388"/>
                  </a:lnTo>
                  <a:lnTo>
                    <a:pt x="11355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647708" y="3312370"/>
              <a:ext cx="1134745" cy="0"/>
            </a:xfrm>
            <a:custGeom>
              <a:avLst/>
              <a:gdLst/>
              <a:ahLst/>
              <a:cxnLst/>
              <a:rect l="l" t="t" r="r" b="b"/>
              <a:pathLst>
                <a:path w="1134745">
                  <a:moveTo>
                    <a:pt x="0" y="0"/>
                  </a:moveTo>
                  <a:lnTo>
                    <a:pt x="11342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779869" y="3308820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4">
                  <a:moveTo>
                    <a:pt x="5083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5083" y="5388"/>
                  </a:lnTo>
                  <a:lnTo>
                    <a:pt x="5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783235" y="3312370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0" y="0"/>
                  </a:moveTo>
                  <a:lnTo>
                    <a:pt x="0" y="0"/>
                  </a:lnTo>
                </a:path>
                <a:path h="4445">
                  <a:moveTo>
                    <a:pt x="0" y="0"/>
                  </a:moveTo>
                  <a:lnTo>
                    <a:pt x="0" y="40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771454" y="3314273"/>
              <a:ext cx="5080" cy="1062990"/>
            </a:xfrm>
            <a:custGeom>
              <a:avLst/>
              <a:gdLst/>
              <a:ahLst/>
              <a:cxnLst/>
              <a:rect l="l" t="t" r="r" b="b"/>
              <a:pathLst>
                <a:path w="5079" h="1062989">
                  <a:moveTo>
                    <a:pt x="5083" y="0"/>
                  </a:moveTo>
                  <a:lnTo>
                    <a:pt x="0" y="0"/>
                  </a:lnTo>
                  <a:lnTo>
                    <a:pt x="0" y="1062614"/>
                  </a:lnTo>
                  <a:lnTo>
                    <a:pt x="5083" y="1062614"/>
                  </a:lnTo>
                  <a:lnTo>
                    <a:pt x="5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774759" y="3317776"/>
              <a:ext cx="0" cy="1061720"/>
            </a:xfrm>
            <a:custGeom>
              <a:avLst/>
              <a:gdLst/>
              <a:ahLst/>
              <a:cxnLst/>
              <a:rect l="l" t="t" r="r" b="b"/>
              <a:pathLst>
                <a:path h="1061720">
                  <a:moveTo>
                    <a:pt x="0" y="0"/>
                  </a:moveTo>
                  <a:lnTo>
                    <a:pt x="0" y="1061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196269" y="3314273"/>
              <a:ext cx="5715" cy="1062990"/>
            </a:xfrm>
            <a:custGeom>
              <a:avLst/>
              <a:gdLst/>
              <a:ahLst/>
              <a:cxnLst/>
              <a:rect l="l" t="t" r="r" b="b"/>
              <a:pathLst>
                <a:path w="5714" h="1062989">
                  <a:moveTo>
                    <a:pt x="5338" y="0"/>
                  </a:moveTo>
                  <a:lnTo>
                    <a:pt x="0" y="0"/>
                  </a:lnTo>
                  <a:lnTo>
                    <a:pt x="0" y="1062614"/>
                  </a:lnTo>
                  <a:lnTo>
                    <a:pt x="5338" y="1062614"/>
                  </a:lnTo>
                  <a:lnTo>
                    <a:pt x="53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199533" y="3317776"/>
              <a:ext cx="0" cy="1061720"/>
            </a:xfrm>
            <a:custGeom>
              <a:avLst/>
              <a:gdLst/>
              <a:ahLst/>
              <a:cxnLst/>
              <a:rect l="l" t="t" r="r" b="b"/>
              <a:pathLst>
                <a:path h="1061720">
                  <a:moveTo>
                    <a:pt x="0" y="0"/>
                  </a:moveTo>
                  <a:lnTo>
                    <a:pt x="0" y="1061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639344" y="3314273"/>
              <a:ext cx="5080" cy="1062990"/>
            </a:xfrm>
            <a:custGeom>
              <a:avLst/>
              <a:gdLst/>
              <a:ahLst/>
              <a:cxnLst/>
              <a:rect l="l" t="t" r="r" b="b"/>
              <a:pathLst>
                <a:path w="5079" h="1062989">
                  <a:moveTo>
                    <a:pt x="5084" y="0"/>
                  </a:moveTo>
                  <a:lnTo>
                    <a:pt x="0" y="0"/>
                  </a:lnTo>
                  <a:lnTo>
                    <a:pt x="0" y="1062614"/>
                  </a:lnTo>
                  <a:lnTo>
                    <a:pt x="5084" y="1062614"/>
                  </a:lnTo>
                  <a:lnTo>
                    <a:pt x="5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642608" y="3317776"/>
              <a:ext cx="0" cy="1061720"/>
            </a:xfrm>
            <a:custGeom>
              <a:avLst/>
              <a:gdLst/>
              <a:ahLst/>
              <a:cxnLst/>
              <a:rect l="l" t="t" r="r" b="b"/>
              <a:pathLst>
                <a:path h="1061720">
                  <a:moveTo>
                    <a:pt x="0" y="0"/>
                  </a:moveTo>
                  <a:lnTo>
                    <a:pt x="0" y="1061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779869" y="3314273"/>
              <a:ext cx="5080" cy="1062990"/>
            </a:xfrm>
            <a:custGeom>
              <a:avLst/>
              <a:gdLst/>
              <a:ahLst/>
              <a:cxnLst/>
              <a:rect l="l" t="t" r="r" b="b"/>
              <a:pathLst>
                <a:path w="5079" h="1062989">
                  <a:moveTo>
                    <a:pt x="5083" y="0"/>
                  </a:moveTo>
                  <a:lnTo>
                    <a:pt x="0" y="0"/>
                  </a:lnTo>
                  <a:lnTo>
                    <a:pt x="0" y="1062614"/>
                  </a:lnTo>
                  <a:lnTo>
                    <a:pt x="5083" y="1062614"/>
                  </a:lnTo>
                  <a:lnTo>
                    <a:pt x="5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783235" y="3317776"/>
              <a:ext cx="0" cy="1061720"/>
            </a:xfrm>
            <a:custGeom>
              <a:avLst/>
              <a:gdLst/>
              <a:ahLst/>
              <a:cxnLst/>
              <a:rect l="l" t="t" r="r" b="b"/>
              <a:pathLst>
                <a:path h="1061720">
                  <a:moveTo>
                    <a:pt x="0" y="0"/>
                  </a:moveTo>
                  <a:lnTo>
                    <a:pt x="0" y="1061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771454" y="4376852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4">
                  <a:moveTo>
                    <a:pt x="5083" y="0"/>
                  </a:moveTo>
                  <a:lnTo>
                    <a:pt x="0" y="0"/>
                  </a:lnTo>
                  <a:lnTo>
                    <a:pt x="0" y="5657"/>
                  </a:lnTo>
                  <a:lnTo>
                    <a:pt x="5083" y="5657"/>
                  </a:lnTo>
                  <a:lnTo>
                    <a:pt x="5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774759" y="4380348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0" y="0"/>
                  </a:moveTo>
                  <a:lnTo>
                    <a:pt x="3812" y="0"/>
                  </a:lnTo>
                </a:path>
                <a:path w="3810" h="4445">
                  <a:moveTo>
                    <a:pt x="0" y="0"/>
                  </a:moveTo>
                  <a:lnTo>
                    <a:pt x="0" y="43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776538" y="4376852"/>
              <a:ext cx="1419860" cy="5715"/>
            </a:xfrm>
            <a:custGeom>
              <a:avLst/>
              <a:gdLst/>
              <a:ahLst/>
              <a:cxnLst/>
              <a:rect l="l" t="t" r="r" b="b"/>
              <a:pathLst>
                <a:path w="1419860" h="5714">
                  <a:moveTo>
                    <a:pt x="1419714" y="0"/>
                  </a:moveTo>
                  <a:lnTo>
                    <a:pt x="0" y="0"/>
                  </a:lnTo>
                  <a:lnTo>
                    <a:pt x="0" y="5657"/>
                  </a:lnTo>
                  <a:lnTo>
                    <a:pt x="1419714" y="5657"/>
                  </a:lnTo>
                  <a:lnTo>
                    <a:pt x="14197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779843" y="4380348"/>
              <a:ext cx="1418590" cy="0"/>
            </a:xfrm>
            <a:custGeom>
              <a:avLst/>
              <a:gdLst/>
              <a:ahLst/>
              <a:cxnLst/>
              <a:rect l="l" t="t" r="r" b="b"/>
              <a:pathLst>
                <a:path w="1418589">
                  <a:moveTo>
                    <a:pt x="0" y="0"/>
                  </a:moveTo>
                  <a:lnTo>
                    <a:pt x="14184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196269" y="4376852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338" y="0"/>
                  </a:moveTo>
                  <a:lnTo>
                    <a:pt x="0" y="0"/>
                  </a:lnTo>
                  <a:lnTo>
                    <a:pt x="0" y="5657"/>
                  </a:lnTo>
                  <a:lnTo>
                    <a:pt x="5338" y="5657"/>
                  </a:lnTo>
                  <a:lnTo>
                    <a:pt x="53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199533" y="438034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0" y="0"/>
                  </a:moveTo>
                  <a:lnTo>
                    <a:pt x="4080" y="0"/>
                  </a:lnTo>
                </a:path>
                <a:path w="4445" h="4445">
                  <a:moveTo>
                    <a:pt x="0" y="0"/>
                  </a:moveTo>
                  <a:lnTo>
                    <a:pt x="0" y="43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201574" y="4376852"/>
              <a:ext cx="1438275" cy="5715"/>
            </a:xfrm>
            <a:custGeom>
              <a:avLst/>
              <a:gdLst/>
              <a:ahLst/>
              <a:cxnLst/>
              <a:rect l="l" t="t" r="r" b="b"/>
              <a:pathLst>
                <a:path w="1438275" h="5714">
                  <a:moveTo>
                    <a:pt x="1437769" y="0"/>
                  </a:moveTo>
                  <a:lnTo>
                    <a:pt x="0" y="0"/>
                  </a:lnTo>
                  <a:lnTo>
                    <a:pt x="0" y="5657"/>
                  </a:lnTo>
                  <a:lnTo>
                    <a:pt x="1437769" y="5657"/>
                  </a:lnTo>
                  <a:lnTo>
                    <a:pt x="14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204838" y="4380348"/>
              <a:ext cx="1437005" cy="0"/>
            </a:xfrm>
            <a:custGeom>
              <a:avLst/>
              <a:gdLst/>
              <a:ahLst/>
              <a:cxnLst/>
              <a:rect l="l" t="t" r="r" b="b"/>
              <a:pathLst>
                <a:path w="1437004">
                  <a:moveTo>
                    <a:pt x="0" y="0"/>
                  </a:moveTo>
                  <a:lnTo>
                    <a:pt x="143654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639344" y="4376852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4">
                  <a:moveTo>
                    <a:pt x="5084" y="0"/>
                  </a:moveTo>
                  <a:lnTo>
                    <a:pt x="0" y="0"/>
                  </a:lnTo>
                  <a:lnTo>
                    <a:pt x="0" y="5657"/>
                  </a:lnTo>
                  <a:lnTo>
                    <a:pt x="5084" y="5657"/>
                  </a:lnTo>
                  <a:lnTo>
                    <a:pt x="5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642608" y="4380348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0" y="0"/>
                  </a:moveTo>
                  <a:lnTo>
                    <a:pt x="3774" y="0"/>
                  </a:lnTo>
                </a:path>
                <a:path w="3809" h="4445">
                  <a:moveTo>
                    <a:pt x="0" y="0"/>
                  </a:moveTo>
                  <a:lnTo>
                    <a:pt x="0" y="43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644444" y="4376852"/>
              <a:ext cx="1136015" cy="5715"/>
            </a:xfrm>
            <a:custGeom>
              <a:avLst/>
              <a:gdLst/>
              <a:ahLst/>
              <a:cxnLst/>
              <a:rect l="l" t="t" r="r" b="b"/>
              <a:pathLst>
                <a:path w="1136015" h="5714">
                  <a:moveTo>
                    <a:pt x="1135527" y="0"/>
                  </a:moveTo>
                  <a:lnTo>
                    <a:pt x="0" y="0"/>
                  </a:lnTo>
                  <a:lnTo>
                    <a:pt x="0" y="5657"/>
                  </a:lnTo>
                  <a:lnTo>
                    <a:pt x="1135527" y="5657"/>
                  </a:lnTo>
                  <a:lnTo>
                    <a:pt x="11355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647708" y="4380348"/>
              <a:ext cx="1134745" cy="0"/>
            </a:xfrm>
            <a:custGeom>
              <a:avLst/>
              <a:gdLst/>
              <a:ahLst/>
              <a:cxnLst/>
              <a:rect l="l" t="t" r="r" b="b"/>
              <a:pathLst>
                <a:path w="1134745">
                  <a:moveTo>
                    <a:pt x="0" y="0"/>
                  </a:moveTo>
                  <a:lnTo>
                    <a:pt x="11342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779869" y="4376852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4">
                  <a:moveTo>
                    <a:pt x="5083" y="0"/>
                  </a:moveTo>
                  <a:lnTo>
                    <a:pt x="0" y="0"/>
                  </a:lnTo>
                  <a:lnTo>
                    <a:pt x="0" y="5657"/>
                  </a:lnTo>
                  <a:lnTo>
                    <a:pt x="5083" y="5657"/>
                  </a:lnTo>
                  <a:lnTo>
                    <a:pt x="5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783235" y="4380348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0" y="0"/>
                  </a:moveTo>
                  <a:lnTo>
                    <a:pt x="0" y="0"/>
                  </a:lnTo>
                </a:path>
                <a:path h="4445">
                  <a:moveTo>
                    <a:pt x="0" y="0"/>
                  </a:moveTo>
                  <a:lnTo>
                    <a:pt x="0" y="43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771454" y="4382521"/>
              <a:ext cx="5080" cy="1062990"/>
            </a:xfrm>
            <a:custGeom>
              <a:avLst/>
              <a:gdLst/>
              <a:ahLst/>
              <a:cxnLst/>
              <a:rect l="l" t="t" r="r" b="b"/>
              <a:pathLst>
                <a:path w="5079" h="1062989">
                  <a:moveTo>
                    <a:pt x="5083" y="0"/>
                  </a:moveTo>
                  <a:lnTo>
                    <a:pt x="0" y="0"/>
                  </a:lnTo>
                  <a:lnTo>
                    <a:pt x="0" y="1062614"/>
                  </a:lnTo>
                  <a:lnTo>
                    <a:pt x="5083" y="1062614"/>
                  </a:lnTo>
                  <a:lnTo>
                    <a:pt x="5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774759" y="4385970"/>
              <a:ext cx="0" cy="1061720"/>
            </a:xfrm>
            <a:custGeom>
              <a:avLst/>
              <a:gdLst/>
              <a:ahLst/>
              <a:cxnLst/>
              <a:rect l="l" t="t" r="r" b="b"/>
              <a:pathLst>
                <a:path h="1061720">
                  <a:moveTo>
                    <a:pt x="0" y="0"/>
                  </a:moveTo>
                  <a:lnTo>
                    <a:pt x="0" y="10613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771454" y="5445142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4">
                  <a:moveTo>
                    <a:pt x="5083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5083" y="5388"/>
                  </a:lnTo>
                  <a:lnTo>
                    <a:pt x="5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774759" y="5448638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0" y="0"/>
                  </a:moveTo>
                  <a:lnTo>
                    <a:pt x="3812" y="0"/>
                  </a:lnTo>
                </a:path>
                <a:path w="3810" h="4445">
                  <a:moveTo>
                    <a:pt x="0" y="0"/>
                  </a:moveTo>
                  <a:lnTo>
                    <a:pt x="0" y="40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771454" y="5445142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4">
                  <a:moveTo>
                    <a:pt x="5083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5083" y="5388"/>
                  </a:lnTo>
                  <a:lnTo>
                    <a:pt x="5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774759" y="5448638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0" y="0"/>
                  </a:moveTo>
                  <a:lnTo>
                    <a:pt x="3812" y="0"/>
                  </a:lnTo>
                </a:path>
                <a:path w="3810" h="4445">
                  <a:moveTo>
                    <a:pt x="0" y="0"/>
                  </a:moveTo>
                  <a:lnTo>
                    <a:pt x="0" y="40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776538" y="5445142"/>
              <a:ext cx="1419860" cy="5715"/>
            </a:xfrm>
            <a:custGeom>
              <a:avLst/>
              <a:gdLst/>
              <a:ahLst/>
              <a:cxnLst/>
              <a:rect l="l" t="t" r="r" b="b"/>
              <a:pathLst>
                <a:path w="1419860" h="5714">
                  <a:moveTo>
                    <a:pt x="1419714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1419714" y="5388"/>
                  </a:lnTo>
                  <a:lnTo>
                    <a:pt x="14197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779843" y="5448638"/>
              <a:ext cx="1418590" cy="0"/>
            </a:xfrm>
            <a:custGeom>
              <a:avLst/>
              <a:gdLst/>
              <a:ahLst/>
              <a:cxnLst/>
              <a:rect l="l" t="t" r="r" b="b"/>
              <a:pathLst>
                <a:path w="1418589">
                  <a:moveTo>
                    <a:pt x="0" y="0"/>
                  </a:moveTo>
                  <a:lnTo>
                    <a:pt x="14184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196269" y="4382521"/>
              <a:ext cx="5715" cy="1062990"/>
            </a:xfrm>
            <a:custGeom>
              <a:avLst/>
              <a:gdLst/>
              <a:ahLst/>
              <a:cxnLst/>
              <a:rect l="l" t="t" r="r" b="b"/>
              <a:pathLst>
                <a:path w="5714" h="1062989">
                  <a:moveTo>
                    <a:pt x="5338" y="0"/>
                  </a:moveTo>
                  <a:lnTo>
                    <a:pt x="0" y="0"/>
                  </a:lnTo>
                  <a:lnTo>
                    <a:pt x="0" y="1062614"/>
                  </a:lnTo>
                  <a:lnTo>
                    <a:pt x="5338" y="1062614"/>
                  </a:lnTo>
                  <a:lnTo>
                    <a:pt x="53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199533" y="4385970"/>
              <a:ext cx="0" cy="1061720"/>
            </a:xfrm>
            <a:custGeom>
              <a:avLst/>
              <a:gdLst/>
              <a:ahLst/>
              <a:cxnLst/>
              <a:rect l="l" t="t" r="r" b="b"/>
              <a:pathLst>
                <a:path h="1061720">
                  <a:moveTo>
                    <a:pt x="0" y="0"/>
                  </a:moveTo>
                  <a:lnTo>
                    <a:pt x="0" y="10613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196269" y="5445142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338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5338" y="5388"/>
                  </a:lnTo>
                  <a:lnTo>
                    <a:pt x="53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199533" y="544863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0" y="0"/>
                  </a:moveTo>
                  <a:lnTo>
                    <a:pt x="4080" y="0"/>
                  </a:lnTo>
                </a:path>
                <a:path w="4445" h="4445">
                  <a:moveTo>
                    <a:pt x="0" y="0"/>
                  </a:moveTo>
                  <a:lnTo>
                    <a:pt x="0" y="40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201574" y="5445142"/>
              <a:ext cx="1438275" cy="5715"/>
            </a:xfrm>
            <a:custGeom>
              <a:avLst/>
              <a:gdLst/>
              <a:ahLst/>
              <a:cxnLst/>
              <a:rect l="l" t="t" r="r" b="b"/>
              <a:pathLst>
                <a:path w="1438275" h="5714">
                  <a:moveTo>
                    <a:pt x="1437769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1437769" y="5388"/>
                  </a:lnTo>
                  <a:lnTo>
                    <a:pt x="1437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204838" y="5448638"/>
              <a:ext cx="1437005" cy="0"/>
            </a:xfrm>
            <a:custGeom>
              <a:avLst/>
              <a:gdLst/>
              <a:ahLst/>
              <a:cxnLst/>
              <a:rect l="l" t="t" r="r" b="b"/>
              <a:pathLst>
                <a:path w="1437004">
                  <a:moveTo>
                    <a:pt x="0" y="0"/>
                  </a:moveTo>
                  <a:lnTo>
                    <a:pt x="143654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639344" y="4382521"/>
              <a:ext cx="5080" cy="1062990"/>
            </a:xfrm>
            <a:custGeom>
              <a:avLst/>
              <a:gdLst/>
              <a:ahLst/>
              <a:cxnLst/>
              <a:rect l="l" t="t" r="r" b="b"/>
              <a:pathLst>
                <a:path w="5079" h="1062989">
                  <a:moveTo>
                    <a:pt x="5084" y="0"/>
                  </a:moveTo>
                  <a:lnTo>
                    <a:pt x="0" y="0"/>
                  </a:lnTo>
                  <a:lnTo>
                    <a:pt x="0" y="1062614"/>
                  </a:lnTo>
                  <a:lnTo>
                    <a:pt x="5084" y="1062614"/>
                  </a:lnTo>
                  <a:lnTo>
                    <a:pt x="5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642608" y="4385970"/>
              <a:ext cx="0" cy="1061720"/>
            </a:xfrm>
            <a:custGeom>
              <a:avLst/>
              <a:gdLst/>
              <a:ahLst/>
              <a:cxnLst/>
              <a:rect l="l" t="t" r="r" b="b"/>
              <a:pathLst>
                <a:path h="1061720">
                  <a:moveTo>
                    <a:pt x="0" y="0"/>
                  </a:moveTo>
                  <a:lnTo>
                    <a:pt x="0" y="10613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639344" y="5445142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4">
                  <a:moveTo>
                    <a:pt x="5084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5084" y="5388"/>
                  </a:lnTo>
                  <a:lnTo>
                    <a:pt x="5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642608" y="5448638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0" y="0"/>
                  </a:moveTo>
                  <a:lnTo>
                    <a:pt x="3774" y="0"/>
                  </a:lnTo>
                </a:path>
                <a:path w="3809" h="4445">
                  <a:moveTo>
                    <a:pt x="0" y="0"/>
                  </a:moveTo>
                  <a:lnTo>
                    <a:pt x="0" y="40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644444" y="5445142"/>
              <a:ext cx="1136015" cy="5715"/>
            </a:xfrm>
            <a:custGeom>
              <a:avLst/>
              <a:gdLst/>
              <a:ahLst/>
              <a:cxnLst/>
              <a:rect l="l" t="t" r="r" b="b"/>
              <a:pathLst>
                <a:path w="1136015" h="5714">
                  <a:moveTo>
                    <a:pt x="1135527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1135527" y="5388"/>
                  </a:lnTo>
                  <a:lnTo>
                    <a:pt x="11355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647708" y="5448638"/>
              <a:ext cx="1134745" cy="0"/>
            </a:xfrm>
            <a:custGeom>
              <a:avLst/>
              <a:gdLst/>
              <a:ahLst/>
              <a:cxnLst/>
              <a:rect l="l" t="t" r="r" b="b"/>
              <a:pathLst>
                <a:path w="1134745">
                  <a:moveTo>
                    <a:pt x="0" y="0"/>
                  </a:moveTo>
                  <a:lnTo>
                    <a:pt x="11342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779869" y="4382521"/>
              <a:ext cx="5080" cy="1062990"/>
            </a:xfrm>
            <a:custGeom>
              <a:avLst/>
              <a:gdLst/>
              <a:ahLst/>
              <a:cxnLst/>
              <a:rect l="l" t="t" r="r" b="b"/>
              <a:pathLst>
                <a:path w="5079" h="1062989">
                  <a:moveTo>
                    <a:pt x="5083" y="0"/>
                  </a:moveTo>
                  <a:lnTo>
                    <a:pt x="0" y="0"/>
                  </a:lnTo>
                  <a:lnTo>
                    <a:pt x="0" y="1062614"/>
                  </a:lnTo>
                  <a:lnTo>
                    <a:pt x="5083" y="1062614"/>
                  </a:lnTo>
                  <a:lnTo>
                    <a:pt x="5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783235" y="4385970"/>
              <a:ext cx="0" cy="1061720"/>
            </a:xfrm>
            <a:custGeom>
              <a:avLst/>
              <a:gdLst/>
              <a:ahLst/>
              <a:cxnLst/>
              <a:rect l="l" t="t" r="r" b="b"/>
              <a:pathLst>
                <a:path h="1061720">
                  <a:moveTo>
                    <a:pt x="0" y="0"/>
                  </a:moveTo>
                  <a:lnTo>
                    <a:pt x="0" y="10613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779869" y="5445142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4">
                  <a:moveTo>
                    <a:pt x="5083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5083" y="5388"/>
                  </a:lnTo>
                  <a:lnTo>
                    <a:pt x="5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783235" y="5448638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0" y="0"/>
                  </a:moveTo>
                  <a:lnTo>
                    <a:pt x="0" y="0"/>
                  </a:lnTo>
                </a:path>
                <a:path h="4445">
                  <a:moveTo>
                    <a:pt x="0" y="0"/>
                  </a:moveTo>
                  <a:lnTo>
                    <a:pt x="0" y="40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779869" y="5445142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4">
                  <a:moveTo>
                    <a:pt x="5083" y="0"/>
                  </a:moveTo>
                  <a:lnTo>
                    <a:pt x="0" y="0"/>
                  </a:lnTo>
                  <a:lnTo>
                    <a:pt x="0" y="5388"/>
                  </a:lnTo>
                  <a:lnTo>
                    <a:pt x="5083" y="5388"/>
                  </a:lnTo>
                  <a:lnTo>
                    <a:pt x="5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783235" y="5448638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0" y="0"/>
                  </a:moveTo>
                  <a:lnTo>
                    <a:pt x="0" y="0"/>
                  </a:lnTo>
                </a:path>
                <a:path h="4445">
                  <a:moveTo>
                    <a:pt x="0" y="0"/>
                  </a:moveTo>
                  <a:lnTo>
                    <a:pt x="0" y="40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7" name="object 187"/>
          <p:cNvSpPr txBox="1"/>
          <p:nvPr/>
        </p:nvSpPr>
        <p:spPr>
          <a:xfrm>
            <a:off x="6244059" y="1804581"/>
            <a:ext cx="1185545" cy="26352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910"/>
              </a:lnSpc>
              <a:spcBef>
                <a:spcPts val="175"/>
              </a:spcBef>
            </a:pPr>
            <a:r>
              <a:rPr sz="800" spc="-35" dirty="0">
                <a:latin typeface="Microsoft Sans Serif"/>
                <a:cs typeface="Microsoft Sans Serif"/>
              </a:rPr>
              <a:t>Контроль</a:t>
            </a:r>
            <a:r>
              <a:rPr sz="800" spc="-5" dirty="0">
                <a:latin typeface="Microsoft Sans Serif"/>
                <a:cs typeface="Microsoft Sans Serif"/>
              </a:rPr>
              <a:t> </a:t>
            </a:r>
            <a:r>
              <a:rPr sz="800" spc="-45" dirty="0">
                <a:latin typeface="Microsoft Sans Serif"/>
                <a:cs typeface="Microsoft Sans Serif"/>
              </a:rPr>
              <a:t>за</a:t>
            </a:r>
            <a:r>
              <a:rPr sz="800" spc="-5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реализацией </a:t>
            </a:r>
            <a:r>
              <a:rPr sz="800" spc="-20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всех</a:t>
            </a:r>
            <a:r>
              <a:rPr sz="800" spc="-15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проектов.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7686826" y="1804581"/>
            <a:ext cx="917575" cy="61150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910"/>
              </a:lnSpc>
              <a:spcBef>
                <a:spcPts val="175"/>
              </a:spcBef>
            </a:pPr>
            <a:r>
              <a:rPr sz="800" spc="-30" dirty="0">
                <a:latin typeface="Microsoft Sans Serif"/>
                <a:cs typeface="Microsoft Sans Serif"/>
              </a:rPr>
              <a:t>Ответственность</a:t>
            </a:r>
            <a:r>
              <a:rPr sz="800" spc="-15" dirty="0">
                <a:latin typeface="Microsoft Sans Serif"/>
                <a:cs typeface="Microsoft Sans Serif"/>
              </a:rPr>
              <a:t> </a:t>
            </a:r>
            <a:r>
              <a:rPr sz="800" spc="-45" dirty="0">
                <a:latin typeface="Microsoft Sans Serif"/>
                <a:cs typeface="Microsoft Sans Serif"/>
              </a:rPr>
              <a:t>за </a:t>
            </a:r>
            <a:r>
              <a:rPr sz="800" spc="-195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своевременное</a:t>
            </a:r>
            <a:endParaRPr sz="800">
              <a:latin typeface="Microsoft Sans Serif"/>
              <a:cs typeface="Microsoft Sans Serif"/>
            </a:endParaRPr>
          </a:p>
          <a:p>
            <a:pPr marL="12700" marR="109220">
              <a:lnSpc>
                <a:spcPts val="910"/>
              </a:lnSpc>
            </a:pPr>
            <a:r>
              <a:rPr sz="800" spc="-25" dirty="0">
                <a:latin typeface="Microsoft Sans Serif"/>
                <a:cs typeface="Microsoft Sans Serif"/>
              </a:rPr>
              <a:t>и</a:t>
            </a:r>
            <a:r>
              <a:rPr sz="800" spc="-30" dirty="0">
                <a:latin typeface="Microsoft Sans Serif"/>
                <a:cs typeface="Microsoft Sans Serif"/>
              </a:rPr>
              <a:t>н</a:t>
            </a:r>
            <a:r>
              <a:rPr sz="800" spc="-40" dirty="0">
                <a:latin typeface="Microsoft Sans Serif"/>
                <a:cs typeface="Microsoft Sans Serif"/>
              </a:rPr>
              <a:t>ф</a:t>
            </a:r>
            <a:r>
              <a:rPr sz="800" spc="-25" dirty="0">
                <a:latin typeface="Microsoft Sans Serif"/>
                <a:cs typeface="Microsoft Sans Serif"/>
              </a:rPr>
              <a:t>ор</a:t>
            </a:r>
            <a:r>
              <a:rPr sz="800" spc="-50" dirty="0">
                <a:latin typeface="Microsoft Sans Serif"/>
                <a:cs typeface="Microsoft Sans Serif"/>
              </a:rPr>
              <a:t>м</a:t>
            </a:r>
            <a:r>
              <a:rPr sz="800" spc="-25" dirty="0">
                <a:latin typeface="Microsoft Sans Serif"/>
                <a:cs typeface="Microsoft Sans Serif"/>
              </a:rPr>
              <a:t>иро</a:t>
            </a:r>
            <a:r>
              <a:rPr sz="800" spc="-30" dirty="0">
                <a:latin typeface="Microsoft Sans Serif"/>
                <a:cs typeface="Microsoft Sans Serif"/>
              </a:rPr>
              <a:t>в</a:t>
            </a:r>
            <a:r>
              <a:rPr sz="800" spc="-25" dirty="0">
                <a:latin typeface="Microsoft Sans Serif"/>
                <a:cs typeface="Microsoft Sans Serif"/>
              </a:rPr>
              <a:t>а</a:t>
            </a:r>
            <a:r>
              <a:rPr sz="800" spc="-35" dirty="0">
                <a:latin typeface="Microsoft Sans Serif"/>
                <a:cs typeface="Microsoft Sans Serif"/>
              </a:rPr>
              <a:t>н</a:t>
            </a:r>
            <a:r>
              <a:rPr sz="800" spc="-20" dirty="0">
                <a:latin typeface="Microsoft Sans Serif"/>
                <a:cs typeface="Microsoft Sans Serif"/>
              </a:rPr>
              <a:t>ие  </a:t>
            </a:r>
            <a:r>
              <a:rPr sz="800" spc="-30" dirty="0">
                <a:latin typeface="Microsoft Sans Serif"/>
                <a:cs typeface="Microsoft Sans Serif"/>
              </a:rPr>
              <a:t>Руководства</a:t>
            </a:r>
            <a:r>
              <a:rPr sz="800" spc="5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об </a:t>
            </a:r>
            <a:r>
              <a:rPr sz="800" spc="-20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отклонениях.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4819254" y="2525072"/>
            <a:ext cx="1326515" cy="495934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176530">
              <a:lnSpc>
                <a:spcPts val="910"/>
              </a:lnSpc>
              <a:spcBef>
                <a:spcPts val="175"/>
              </a:spcBef>
            </a:pPr>
            <a:r>
              <a:rPr sz="800" spc="-30" dirty="0">
                <a:latin typeface="Microsoft Sans Serif"/>
                <a:cs typeface="Microsoft Sans Serif"/>
              </a:rPr>
              <a:t>Принятие</a:t>
            </a:r>
            <a:r>
              <a:rPr sz="800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решений</a:t>
            </a:r>
            <a:r>
              <a:rPr sz="800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по </a:t>
            </a:r>
            <a:r>
              <a:rPr sz="800" spc="-25" dirty="0">
                <a:latin typeface="Microsoft Sans Serif"/>
                <a:cs typeface="Microsoft Sans Serif"/>
              </a:rPr>
              <a:t> </a:t>
            </a:r>
            <a:r>
              <a:rPr sz="800" spc="-35" dirty="0">
                <a:latin typeface="Microsoft Sans Serif"/>
                <a:cs typeface="Microsoft Sans Serif"/>
              </a:rPr>
              <a:t>п</a:t>
            </a:r>
            <a:r>
              <a:rPr sz="800" spc="-25" dirty="0">
                <a:latin typeface="Microsoft Sans Serif"/>
                <a:cs typeface="Microsoft Sans Serif"/>
              </a:rPr>
              <a:t>рое</a:t>
            </a:r>
            <a:r>
              <a:rPr sz="800" spc="-40" dirty="0">
                <a:latin typeface="Microsoft Sans Serif"/>
                <a:cs typeface="Microsoft Sans Serif"/>
              </a:rPr>
              <a:t>кту</a:t>
            </a:r>
            <a:r>
              <a:rPr sz="800" spc="-1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в</a:t>
            </a:r>
            <a:r>
              <a:rPr sz="800" spc="1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ра</a:t>
            </a:r>
            <a:r>
              <a:rPr sz="800" spc="-50" dirty="0">
                <a:latin typeface="Microsoft Sans Serif"/>
                <a:cs typeface="Microsoft Sans Serif"/>
              </a:rPr>
              <a:t>мка</a:t>
            </a:r>
            <a:r>
              <a:rPr sz="800" spc="-25" dirty="0">
                <a:latin typeface="Microsoft Sans Serif"/>
                <a:cs typeface="Microsoft Sans Serif"/>
              </a:rPr>
              <a:t>х</a:t>
            </a:r>
            <a:r>
              <a:rPr sz="800" spc="-15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об</a:t>
            </a:r>
            <a:r>
              <a:rPr sz="800" spc="-30" dirty="0">
                <a:latin typeface="Microsoft Sans Serif"/>
                <a:cs typeface="Microsoft Sans Serif"/>
              </a:rPr>
              <a:t>щ</a:t>
            </a:r>
            <a:r>
              <a:rPr sz="800" spc="-25" dirty="0">
                <a:latin typeface="Microsoft Sans Serif"/>
                <a:cs typeface="Microsoft Sans Serif"/>
              </a:rPr>
              <a:t>е</a:t>
            </a:r>
            <a:r>
              <a:rPr sz="800" spc="-35" dirty="0">
                <a:latin typeface="Microsoft Sans Serif"/>
                <a:cs typeface="Microsoft Sans Serif"/>
              </a:rPr>
              <a:t>г</a:t>
            </a:r>
            <a:r>
              <a:rPr sz="800" spc="-25" dirty="0">
                <a:latin typeface="Microsoft Sans Serif"/>
                <a:cs typeface="Microsoft Sans Serif"/>
              </a:rPr>
              <a:t>о</a:t>
            </a:r>
            <a:endParaRPr sz="800">
              <a:latin typeface="Microsoft Sans Serif"/>
              <a:cs typeface="Microsoft Sans Serif"/>
            </a:endParaRPr>
          </a:p>
          <a:p>
            <a:pPr marL="12700" marR="5080">
              <a:lnSpc>
                <a:spcPts val="910"/>
              </a:lnSpc>
              <a:spcBef>
                <a:spcPts val="5"/>
              </a:spcBef>
            </a:pPr>
            <a:r>
              <a:rPr sz="800" spc="-35" dirty="0">
                <a:latin typeface="Microsoft Sans Serif"/>
                <a:cs typeface="Microsoft Sans Serif"/>
              </a:rPr>
              <a:t>срока</a:t>
            </a:r>
            <a:r>
              <a:rPr sz="800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реализации</a:t>
            </a:r>
            <a:r>
              <a:rPr sz="800" spc="-5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и</a:t>
            </a:r>
            <a:r>
              <a:rPr sz="800" spc="5" dirty="0">
                <a:latin typeface="Microsoft Sans Serif"/>
                <a:cs typeface="Microsoft Sans Serif"/>
              </a:rPr>
              <a:t> </a:t>
            </a:r>
            <a:r>
              <a:rPr sz="800" spc="-35" dirty="0">
                <a:latin typeface="Microsoft Sans Serif"/>
                <a:cs typeface="Microsoft Sans Serif"/>
              </a:rPr>
              <a:t>размера </a:t>
            </a:r>
            <a:r>
              <a:rPr sz="800" spc="-195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бюджета.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6244059" y="2525072"/>
            <a:ext cx="1336040" cy="72707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910"/>
              </a:lnSpc>
              <a:spcBef>
                <a:spcPts val="175"/>
              </a:spcBef>
            </a:pPr>
            <a:r>
              <a:rPr sz="800" spc="-30" dirty="0">
                <a:latin typeface="Microsoft Sans Serif"/>
                <a:cs typeface="Microsoft Sans Serif"/>
              </a:rPr>
              <a:t>Отслеживание</a:t>
            </a:r>
            <a:r>
              <a:rPr sz="800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выполнения </a:t>
            </a:r>
            <a:r>
              <a:rPr sz="800" spc="-25" dirty="0">
                <a:latin typeface="Microsoft Sans Serif"/>
                <a:cs typeface="Microsoft Sans Serif"/>
              </a:rPr>
              <a:t> работ</a:t>
            </a:r>
            <a:r>
              <a:rPr sz="800" spc="-15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и</a:t>
            </a:r>
            <a:r>
              <a:rPr sz="800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финансовых</a:t>
            </a:r>
            <a:r>
              <a:rPr sz="800" spc="-10" dirty="0">
                <a:latin typeface="Microsoft Sans Serif"/>
                <a:cs typeface="Microsoft Sans Serif"/>
              </a:rPr>
              <a:t> </a:t>
            </a:r>
            <a:r>
              <a:rPr sz="800" spc="-35" dirty="0">
                <a:latin typeface="Microsoft Sans Serif"/>
                <a:cs typeface="Microsoft Sans Serif"/>
              </a:rPr>
              <a:t>потоков </a:t>
            </a:r>
            <a:r>
              <a:rPr sz="800" spc="-200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по</a:t>
            </a:r>
            <a:r>
              <a:rPr sz="800" spc="-5" dirty="0">
                <a:latin typeface="Microsoft Sans Serif"/>
                <a:cs typeface="Microsoft Sans Serif"/>
              </a:rPr>
              <a:t> </a:t>
            </a:r>
            <a:r>
              <a:rPr sz="800" spc="-35" dirty="0">
                <a:latin typeface="Microsoft Sans Serif"/>
                <a:cs typeface="Microsoft Sans Serif"/>
              </a:rPr>
              <a:t>проекту</a:t>
            </a:r>
            <a:r>
              <a:rPr sz="800" spc="-1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с</a:t>
            </a:r>
            <a:r>
              <a:rPr sz="800" spc="5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целью</a:t>
            </a:r>
            <a:endParaRPr sz="800">
              <a:latin typeface="Microsoft Sans Serif"/>
              <a:cs typeface="Microsoft Sans Serif"/>
            </a:endParaRPr>
          </a:p>
          <a:p>
            <a:pPr marL="12700" marR="173355" algn="just">
              <a:lnSpc>
                <a:spcPts val="910"/>
              </a:lnSpc>
              <a:spcBef>
                <a:spcPts val="5"/>
              </a:spcBef>
            </a:pPr>
            <a:r>
              <a:rPr sz="800" spc="-30" dirty="0">
                <a:latin typeface="Microsoft Sans Serif"/>
                <a:cs typeface="Microsoft Sans Serif"/>
              </a:rPr>
              <a:t>обеспечения реализации </a:t>
            </a:r>
            <a:r>
              <a:rPr sz="800" spc="-200" dirty="0">
                <a:latin typeface="Microsoft Sans Serif"/>
                <a:cs typeface="Microsoft Sans Serif"/>
              </a:rPr>
              <a:t> </a:t>
            </a:r>
            <a:r>
              <a:rPr sz="800" spc="-35" dirty="0">
                <a:latin typeface="Microsoft Sans Serif"/>
                <a:cs typeface="Microsoft Sans Serif"/>
              </a:rPr>
              <a:t>проекта </a:t>
            </a:r>
            <a:r>
              <a:rPr sz="800" spc="-25" dirty="0">
                <a:latin typeface="Microsoft Sans Serif"/>
                <a:cs typeface="Microsoft Sans Serif"/>
              </a:rPr>
              <a:t>в соответствии с </a:t>
            </a:r>
            <a:r>
              <a:rPr sz="800" spc="-200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требованиями</a:t>
            </a:r>
            <a:r>
              <a:rPr sz="800" spc="-5" dirty="0">
                <a:latin typeface="Microsoft Sans Serif"/>
                <a:cs typeface="Microsoft Sans Serif"/>
              </a:rPr>
              <a:t> </a:t>
            </a:r>
            <a:r>
              <a:rPr sz="800" spc="-45" dirty="0">
                <a:latin typeface="Microsoft Sans Serif"/>
                <a:cs typeface="Microsoft Sans Serif"/>
              </a:rPr>
              <a:t>Заказчика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7686826" y="2525072"/>
            <a:ext cx="917575" cy="37973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910"/>
              </a:lnSpc>
              <a:spcBef>
                <a:spcPts val="175"/>
              </a:spcBef>
            </a:pPr>
            <a:r>
              <a:rPr sz="800" spc="-30" dirty="0">
                <a:latin typeface="Microsoft Sans Serif"/>
                <a:cs typeface="Microsoft Sans Serif"/>
              </a:rPr>
              <a:t>Ответственность</a:t>
            </a:r>
            <a:r>
              <a:rPr sz="800" spc="-15" dirty="0">
                <a:latin typeface="Microsoft Sans Serif"/>
                <a:cs typeface="Microsoft Sans Serif"/>
              </a:rPr>
              <a:t> </a:t>
            </a:r>
            <a:r>
              <a:rPr sz="800" spc="-45" dirty="0">
                <a:latin typeface="Microsoft Sans Serif"/>
                <a:cs typeface="Microsoft Sans Serif"/>
              </a:rPr>
              <a:t>за </a:t>
            </a:r>
            <a:r>
              <a:rPr sz="800" spc="-195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достижение</a:t>
            </a:r>
            <a:r>
              <a:rPr sz="800" spc="-5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цели </a:t>
            </a:r>
            <a:r>
              <a:rPr sz="800" spc="-20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проекта.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4819254" y="3361678"/>
            <a:ext cx="1239520" cy="61150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910"/>
              </a:lnSpc>
              <a:spcBef>
                <a:spcPts val="175"/>
              </a:spcBef>
            </a:pPr>
            <a:r>
              <a:rPr sz="800" spc="-30" dirty="0">
                <a:latin typeface="Microsoft Sans Serif"/>
                <a:cs typeface="Microsoft Sans Serif"/>
              </a:rPr>
              <a:t>Принятие</a:t>
            </a:r>
            <a:r>
              <a:rPr sz="800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решений</a:t>
            </a:r>
            <a:r>
              <a:rPr sz="800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по </a:t>
            </a:r>
            <a:r>
              <a:rPr sz="800" spc="-25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оперативному</a:t>
            </a:r>
            <a:r>
              <a:rPr sz="800" spc="-10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управлению </a:t>
            </a:r>
            <a:r>
              <a:rPr sz="800" spc="-195" dirty="0">
                <a:latin typeface="Microsoft Sans Serif"/>
                <a:cs typeface="Microsoft Sans Serif"/>
              </a:rPr>
              <a:t> </a:t>
            </a:r>
            <a:r>
              <a:rPr sz="800" spc="-35" dirty="0">
                <a:latin typeface="Microsoft Sans Serif"/>
                <a:cs typeface="Microsoft Sans Serif"/>
              </a:rPr>
              <a:t>проектом</a:t>
            </a:r>
            <a:r>
              <a:rPr sz="800" spc="-5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в</a:t>
            </a:r>
            <a:r>
              <a:rPr sz="800" spc="5" dirty="0">
                <a:latin typeface="Microsoft Sans Serif"/>
                <a:cs typeface="Microsoft Sans Serif"/>
              </a:rPr>
              <a:t> </a:t>
            </a:r>
            <a:r>
              <a:rPr sz="800" spc="-35" dirty="0">
                <a:latin typeface="Microsoft Sans Serif"/>
                <a:cs typeface="Microsoft Sans Serif"/>
              </a:rPr>
              <a:t>рамках</a:t>
            </a:r>
            <a:endParaRPr sz="800">
              <a:latin typeface="Microsoft Sans Serif"/>
              <a:cs typeface="Microsoft Sans Serif"/>
            </a:endParaRPr>
          </a:p>
          <a:p>
            <a:pPr marL="12700" marR="29209">
              <a:lnSpc>
                <a:spcPts val="910"/>
              </a:lnSpc>
              <a:spcBef>
                <a:spcPts val="5"/>
              </a:spcBef>
            </a:pPr>
            <a:r>
              <a:rPr sz="800" spc="-25" dirty="0">
                <a:latin typeface="Microsoft Sans Serif"/>
                <a:cs typeface="Microsoft Sans Serif"/>
              </a:rPr>
              <a:t>ор</a:t>
            </a:r>
            <a:r>
              <a:rPr sz="800" spc="-35" dirty="0">
                <a:latin typeface="Microsoft Sans Serif"/>
                <a:cs typeface="Microsoft Sans Serif"/>
              </a:rPr>
              <a:t>г</a:t>
            </a:r>
            <a:r>
              <a:rPr sz="800" spc="-25" dirty="0">
                <a:latin typeface="Microsoft Sans Serif"/>
                <a:cs typeface="Microsoft Sans Serif"/>
              </a:rPr>
              <a:t>а</a:t>
            </a:r>
            <a:r>
              <a:rPr sz="800" spc="-35" dirty="0">
                <a:latin typeface="Microsoft Sans Serif"/>
                <a:cs typeface="Microsoft Sans Serif"/>
              </a:rPr>
              <a:t>н</a:t>
            </a:r>
            <a:r>
              <a:rPr sz="800" spc="-40" dirty="0">
                <a:latin typeface="Microsoft Sans Serif"/>
                <a:cs typeface="Microsoft Sans Serif"/>
              </a:rPr>
              <a:t>и</a:t>
            </a:r>
            <a:r>
              <a:rPr sz="800" spc="-45" dirty="0">
                <a:latin typeface="Microsoft Sans Serif"/>
                <a:cs typeface="Microsoft Sans Serif"/>
              </a:rPr>
              <a:t>з</a:t>
            </a:r>
            <a:r>
              <a:rPr sz="800" spc="-25" dirty="0">
                <a:latin typeface="Microsoft Sans Serif"/>
                <a:cs typeface="Microsoft Sans Serif"/>
              </a:rPr>
              <a:t>ацио</a:t>
            </a:r>
            <a:r>
              <a:rPr sz="800" spc="-35" dirty="0">
                <a:latin typeface="Microsoft Sans Serif"/>
                <a:cs typeface="Microsoft Sans Serif"/>
              </a:rPr>
              <a:t>нн</a:t>
            </a:r>
            <a:r>
              <a:rPr sz="800" spc="-25" dirty="0">
                <a:latin typeface="Microsoft Sans Serif"/>
                <a:cs typeface="Microsoft Sans Serif"/>
              </a:rPr>
              <a:t>о</a:t>
            </a:r>
            <a:r>
              <a:rPr sz="800" spc="-35" dirty="0">
                <a:latin typeface="Microsoft Sans Serif"/>
                <a:cs typeface="Microsoft Sans Serif"/>
              </a:rPr>
              <a:t>г</a:t>
            </a:r>
            <a:r>
              <a:rPr sz="800" spc="-25" dirty="0">
                <a:latin typeface="Microsoft Sans Serif"/>
                <a:cs typeface="Microsoft Sans Serif"/>
              </a:rPr>
              <a:t>о</a:t>
            </a:r>
            <a:r>
              <a:rPr sz="800" spc="15" dirty="0">
                <a:latin typeface="Microsoft Sans Serif"/>
                <a:cs typeface="Microsoft Sans Serif"/>
              </a:rPr>
              <a:t> </a:t>
            </a:r>
            <a:r>
              <a:rPr sz="800" spc="-35" dirty="0">
                <a:latin typeface="Microsoft Sans Serif"/>
                <a:cs typeface="Microsoft Sans Serif"/>
              </a:rPr>
              <a:t>п</a:t>
            </a:r>
            <a:r>
              <a:rPr sz="800" spc="-15" dirty="0">
                <a:latin typeface="Microsoft Sans Serif"/>
                <a:cs typeface="Microsoft Sans Serif"/>
              </a:rPr>
              <a:t>л</a:t>
            </a:r>
            <a:r>
              <a:rPr sz="800" spc="-25" dirty="0">
                <a:latin typeface="Microsoft Sans Serif"/>
                <a:cs typeface="Microsoft Sans Serif"/>
              </a:rPr>
              <a:t>а</a:t>
            </a:r>
            <a:r>
              <a:rPr sz="800" spc="-35" dirty="0">
                <a:latin typeface="Microsoft Sans Serif"/>
                <a:cs typeface="Microsoft Sans Serif"/>
              </a:rPr>
              <a:t>н</a:t>
            </a:r>
            <a:r>
              <a:rPr sz="800" spc="-25" dirty="0">
                <a:latin typeface="Microsoft Sans Serif"/>
                <a:cs typeface="Microsoft Sans Serif"/>
              </a:rPr>
              <a:t>а</a:t>
            </a:r>
            <a:r>
              <a:rPr sz="800" spc="-5" dirty="0">
                <a:latin typeface="Microsoft Sans Serif"/>
                <a:cs typeface="Microsoft Sans Serif"/>
              </a:rPr>
              <a:t> </a:t>
            </a:r>
            <a:r>
              <a:rPr sz="800" spc="-20" dirty="0">
                <a:latin typeface="Microsoft Sans Serif"/>
                <a:cs typeface="Microsoft Sans Serif"/>
              </a:rPr>
              <a:t>и  </a:t>
            </a:r>
            <a:r>
              <a:rPr sz="800" spc="-30" dirty="0">
                <a:latin typeface="Microsoft Sans Serif"/>
                <a:cs typeface="Microsoft Sans Serif"/>
              </a:rPr>
              <a:t>бюджета</a:t>
            </a:r>
            <a:r>
              <a:rPr sz="800" spc="-5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проекта.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6244059" y="3361678"/>
            <a:ext cx="1270635" cy="72707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910"/>
              </a:lnSpc>
              <a:spcBef>
                <a:spcPts val="175"/>
              </a:spcBef>
            </a:pPr>
            <a:r>
              <a:rPr sz="800" spc="-35" dirty="0">
                <a:latin typeface="Microsoft Sans Serif"/>
                <a:cs typeface="Microsoft Sans Serif"/>
              </a:rPr>
              <a:t>Координация</a:t>
            </a:r>
            <a:r>
              <a:rPr sz="800" spc="-1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деятельности </a:t>
            </a:r>
            <a:r>
              <a:rPr sz="800" spc="-200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ответственных</a:t>
            </a:r>
            <a:endParaRPr sz="800">
              <a:latin typeface="Microsoft Sans Serif"/>
              <a:cs typeface="Microsoft Sans Serif"/>
            </a:endParaRPr>
          </a:p>
          <a:p>
            <a:pPr marL="12700" marR="36195">
              <a:lnSpc>
                <a:spcPts val="910"/>
              </a:lnSpc>
              <a:spcBef>
                <a:spcPts val="5"/>
              </a:spcBef>
            </a:pPr>
            <a:r>
              <a:rPr sz="800" spc="-25" dirty="0">
                <a:latin typeface="Microsoft Sans Serif"/>
                <a:cs typeface="Microsoft Sans Serif"/>
              </a:rPr>
              <a:t>исполнителей</a:t>
            </a:r>
            <a:r>
              <a:rPr sz="80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работ</a:t>
            </a:r>
            <a:r>
              <a:rPr sz="800" spc="-1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и </a:t>
            </a:r>
            <a:r>
              <a:rPr sz="800" spc="-2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оперативное</a:t>
            </a:r>
            <a:r>
              <a:rPr sz="800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управление </a:t>
            </a:r>
            <a:r>
              <a:rPr sz="800" spc="-25" dirty="0">
                <a:latin typeface="Microsoft Sans Serif"/>
                <a:cs typeface="Microsoft Sans Serif"/>
              </a:rPr>
              <a:t> </a:t>
            </a:r>
            <a:r>
              <a:rPr sz="800" spc="-35" dirty="0">
                <a:latin typeface="Microsoft Sans Serif"/>
                <a:cs typeface="Microsoft Sans Serif"/>
              </a:rPr>
              <a:t>п</a:t>
            </a:r>
            <a:r>
              <a:rPr sz="800" spc="-25" dirty="0">
                <a:latin typeface="Microsoft Sans Serif"/>
                <a:cs typeface="Microsoft Sans Serif"/>
              </a:rPr>
              <a:t>рое</a:t>
            </a:r>
            <a:r>
              <a:rPr sz="800" spc="-40" dirty="0">
                <a:latin typeface="Microsoft Sans Serif"/>
                <a:cs typeface="Microsoft Sans Serif"/>
              </a:rPr>
              <a:t>ктом</a:t>
            </a:r>
            <a:r>
              <a:rPr sz="800" dirty="0">
                <a:latin typeface="Microsoft Sans Serif"/>
                <a:cs typeface="Microsoft Sans Serif"/>
              </a:rPr>
              <a:t> </a:t>
            </a:r>
            <a:r>
              <a:rPr sz="800" spc="-5" dirty="0">
                <a:latin typeface="Microsoft Sans Serif"/>
                <a:cs typeface="Microsoft Sans Serif"/>
              </a:rPr>
              <a:t>(</a:t>
            </a:r>
            <a:r>
              <a:rPr sz="800" spc="-25" dirty="0">
                <a:latin typeface="Microsoft Sans Serif"/>
                <a:cs typeface="Microsoft Sans Serif"/>
              </a:rPr>
              <a:t>ре</a:t>
            </a:r>
            <a:r>
              <a:rPr sz="800" spc="-35" dirty="0">
                <a:latin typeface="Microsoft Sans Serif"/>
                <a:cs typeface="Microsoft Sans Serif"/>
              </a:rPr>
              <a:t>гу</a:t>
            </a:r>
            <a:r>
              <a:rPr sz="800" spc="-15" dirty="0">
                <a:latin typeface="Microsoft Sans Serif"/>
                <a:cs typeface="Microsoft Sans Serif"/>
              </a:rPr>
              <a:t>л</a:t>
            </a:r>
            <a:r>
              <a:rPr sz="800" spc="-25" dirty="0">
                <a:latin typeface="Microsoft Sans Serif"/>
                <a:cs typeface="Microsoft Sans Serif"/>
              </a:rPr>
              <a:t>иро</a:t>
            </a:r>
            <a:r>
              <a:rPr sz="800" spc="-30" dirty="0">
                <a:latin typeface="Microsoft Sans Serif"/>
                <a:cs typeface="Microsoft Sans Serif"/>
              </a:rPr>
              <a:t>в</a:t>
            </a:r>
            <a:r>
              <a:rPr sz="800" spc="-25" dirty="0">
                <a:latin typeface="Microsoft Sans Serif"/>
                <a:cs typeface="Microsoft Sans Serif"/>
              </a:rPr>
              <a:t>а</a:t>
            </a:r>
            <a:r>
              <a:rPr sz="800" spc="-35" dirty="0">
                <a:latin typeface="Microsoft Sans Serif"/>
                <a:cs typeface="Microsoft Sans Serif"/>
              </a:rPr>
              <a:t>н</a:t>
            </a:r>
            <a:r>
              <a:rPr sz="800" spc="-25" dirty="0">
                <a:latin typeface="Microsoft Sans Serif"/>
                <a:cs typeface="Microsoft Sans Serif"/>
              </a:rPr>
              <a:t>ие</a:t>
            </a:r>
            <a:r>
              <a:rPr sz="800" spc="-15" dirty="0">
                <a:latin typeface="Microsoft Sans Serif"/>
                <a:cs typeface="Microsoft Sans Serif"/>
              </a:rPr>
              <a:t>),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ts val="890"/>
              </a:lnSpc>
            </a:pPr>
            <a:r>
              <a:rPr sz="800" spc="-30" dirty="0">
                <a:latin typeface="Microsoft Sans Serif"/>
                <a:cs typeface="Microsoft Sans Serif"/>
              </a:rPr>
              <a:t>в</a:t>
            </a:r>
            <a:r>
              <a:rPr sz="800" spc="-25" dirty="0">
                <a:latin typeface="Microsoft Sans Serif"/>
                <a:cs typeface="Microsoft Sans Serif"/>
              </a:rPr>
              <a:t>еде</a:t>
            </a:r>
            <a:r>
              <a:rPr sz="800" spc="-35" dirty="0">
                <a:latin typeface="Microsoft Sans Serif"/>
                <a:cs typeface="Microsoft Sans Serif"/>
              </a:rPr>
              <a:t>н</a:t>
            </a:r>
            <a:r>
              <a:rPr sz="800" spc="-25" dirty="0">
                <a:latin typeface="Microsoft Sans Serif"/>
                <a:cs typeface="Microsoft Sans Serif"/>
              </a:rPr>
              <a:t>ие</a:t>
            </a:r>
            <a:r>
              <a:rPr sz="800" spc="10" dirty="0">
                <a:latin typeface="Microsoft Sans Serif"/>
                <a:cs typeface="Microsoft Sans Serif"/>
              </a:rPr>
              <a:t> </a:t>
            </a:r>
            <a:r>
              <a:rPr sz="800" spc="-85" dirty="0">
                <a:latin typeface="Microsoft Sans Serif"/>
                <a:cs typeface="Microsoft Sans Serif"/>
              </a:rPr>
              <a:t>Ф</a:t>
            </a:r>
            <a:r>
              <a:rPr sz="800" spc="-50" dirty="0">
                <a:latin typeface="Microsoft Sans Serif"/>
                <a:cs typeface="Microsoft Sans Serif"/>
              </a:rPr>
              <a:t>а</a:t>
            </a:r>
            <a:r>
              <a:rPr sz="800" spc="-20" dirty="0">
                <a:latin typeface="Microsoft Sans Serif"/>
                <a:cs typeface="Microsoft Sans Serif"/>
              </a:rPr>
              <a:t>йл</a:t>
            </a:r>
            <a:r>
              <a:rPr sz="800" spc="-25" dirty="0">
                <a:latin typeface="Microsoft Sans Serif"/>
                <a:cs typeface="Microsoft Sans Serif"/>
              </a:rPr>
              <a:t>а</a:t>
            </a:r>
            <a:r>
              <a:rPr sz="800" dirty="0">
                <a:latin typeface="Microsoft Sans Serif"/>
                <a:cs typeface="Microsoft Sans Serif"/>
              </a:rPr>
              <a:t> </a:t>
            </a:r>
            <a:r>
              <a:rPr sz="800" spc="-35" dirty="0">
                <a:latin typeface="Microsoft Sans Serif"/>
                <a:cs typeface="Microsoft Sans Serif"/>
              </a:rPr>
              <a:t>п</a:t>
            </a:r>
            <a:r>
              <a:rPr sz="800" spc="-25" dirty="0">
                <a:latin typeface="Microsoft Sans Serif"/>
                <a:cs typeface="Microsoft Sans Serif"/>
              </a:rPr>
              <a:t>рое</a:t>
            </a:r>
            <a:r>
              <a:rPr sz="800" spc="-35" dirty="0">
                <a:latin typeface="Microsoft Sans Serif"/>
                <a:cs typeface="Microsoft Sans Serif"/>
              </a:rPr>
              <a:t>кта.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7686826" y="3361678"/>
            <a:ext cx="1036955" cy="95885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910"/>
              </a:lnSpc>
              <a:spcBef>
                <a:spcPts val="175"/>
              </a:spcBef>
            </a:pPr>
            <a:r>
              <a:rPr sz="800" spc="-30" dirty="0">
                <a:latin typeface="Microsoft Sans Serif"/>
                <a:cs typeface="Microsoft Sans Serif"/>
              </a:rPr>
              <a:t>Ответственность</a:t>
            </a:r>
            <a:r>
              <a:rPr sz="800" spc="5" dirty="0">
                <a:latin typeface="Microsoft Sans Serif"/>
                <a:cs typeface="Microsoft Sans Serif"/>
              </a:rPr>
              <a:t> </a:t>
            </a:r>
            <a:r>
              <a:rPr sz="800" spc="-45" dirty="0">
                <a:latin typeface="Microsoft Sans Serif"/>
                <a:cs typeface="Microsoft Sans Serif"/>
              </a:rPr>
              <a:t>за </a:t>
            </a:r>
            <a:r>
              <a:rPr sz="800" spc="-40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реализацию</a:t>
            </a:r>
            <a:r>
              <a:rPr sz="800" spc="-5" dirty="0">
                <a:latin typeface="Microsoft Sans Serif"/>
                <a:cs typeface="Microsoft Sans Serif"/>
              </a:rPr>
              <a:t> </a:t>
            </a:r>
            <a:r>
              <a:rPr sz="800" spc="-35" dirty="0">
                <a:latin typeface="Microsoft Sans Serif"/>
                <a:cs typeface="Microsoft Sans Serif"/>
              </a:rPr>
              <a:t>проекта</a:t>
            </a:r>
            <a:r>
              <a:rPr sz="800" spc="-1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в </a:t>
            </a:r>
            <a:r>
              <a:rPr sz="800" spc="-20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соответствии</a:t>
            </a:r>
            <a:r>
              <a:rPr sz="800" spc="-1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с</a:t>
            </a:r>
            <a:endParaRPr sz="800">
              <a:latin typeface="Microsoft Sans Serif"/>
              <a:cs typeface="Microsoft Sans Serif"/>
            </a:endParaRPr>
          </a:p>
          <a:p>
            <a:pPr marL="12700" marR="232410">
              <a:lnSpc>
                <a:spcPts val="910"/>
              </a:lnSpc>
              <a:spcBef>
                <a:spcPts val="5"/>
              </a:spcBef>
            </a:pPr>
            <a:r>
              <a:rPr sz="800" spc="-35" dirty="0">
                <a:latin typeface="Microsoft Sans Serif"/>
                <a:cs typeface="Microsoft Sans Serif"/>
              </a:rPr>
              <a:t>биз</a:t>
            </a:r>
            <a:r>
              <a:rPr sz="800" spc="-45" dirty="0">
                <a:latin typeface="Microsoft Sans Serif"/>
                <a:cs typeface="Microsoft Sans Serif"/>
              </a:rPr>
              <a:t>н</a:t>
            </a:r>
            <a:r>
              <a:rPr sz="800" spc="-25" dirty="0">
                <a:latin typeface="Microsoft Sans Serif"/>
                <a:cs typeface="Microsoft Sans Serif"/>
              </a:rPr>
              <a:t>ес-п</a:t>
            </a:r>
            <a:r>
              <a:rPr sz="800" spc="-15" dirty="0">
                <a:latin typeface="Microsoft Sans Serif"/>
                <a:cs typeface="Microsoft Sans Serif"/>
              </a:rPr>
              <a:t>л</a:t>
            </a:r>
            <a:r>
              <a:rPr sz="800" spc="-25" dirty="0">
                <a:latin typeface="Microsoft Sans Serif"/>
                <a:cs typeface="Microsoft Sans Serif"/>
              </a:rPr>
              <a:t>а</a:t>
            </a:r>
            <a:r>
              <a:rPr sz="800" spc="-35" dirty="0">
                <a:latin typeface="Microsoft Sans Serif"/>
                <a:cs typeface="Microsoft Sans Serif"/>
              </a:rPr>
              <a:t>н</a:t>
            </a:r>
            <a:r>
              <a:rPr sz="800" spc="-25" dirty="0">
                <a:latin typeface="Microsoft Sans Serif"/>
                <a:cs typeface="Microsoft Sans Serif"/>
              </a:rPr>
              <a:t>о</a:t>
            </a:r>
            <a:r>
              <a:rPr sz="800" spc="-50" dirty="0">
                <a:latin typeface="Microsoft Sans Serif"/>
                <a:cs typeface="Microsoft Sans Serif"/>
              </a:rPr>
              <a:t>м</a:t>
            </a:r>
            <a:r>
              <a:rPr sz="800" spc="-15" dirty="0">
                <a:latin typeface="Microsoft Sans Serif"/>
                <a:cs typeface="Microsoft Sans Serif"/>
              </a:rPr>
              <a:t>,</a:t>
            </a:r>
            <a:r>
              <a:rPr sz="800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а  </a:t>
            </a:r>
            <a:r>
              <a:rPr sz="800" spc="-40" dirty="0">
                <a:latin typeface="Microsoft Sans Serif"/>
                <a:cs typeface="Microsoft Sans Serif"/>
              </a:rPr>
              <a:t>также</a:t>
            </a:r>
            <a:r>
              <a:rPr sz="800" spc="-5" dirty="0">
                <a:latin typeface="Microsoft Sans Serif"/>
                <a:cs typeface="Microsoft Sans Serif"/>
              </a:rPr>
              <a:t> </a:t>
            </a:r>
            <a:r>
              <a:rPr sz="800" spc="-45" dirty="0">
                <a:latin typeface="Microsoft Sans Serif"/>
                <a:cs typeface="Microsoft Sans Serif"/>
              </a:rPr>
              <a:t>за </a:t>
            </a:r>
            <a:r>
              <a:rPr sz="800" spc="-40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своевременное</a:t>
            </a:r>
            <a:endParaRPr sz="800">
              <a:latin typeface="Microsoft Sans Serif"/>
              <a:cs typeface="Microsoft Sans Serif"/>
            </a:endParaRPr>
          </a:p>
          <a:p>
            <a:pPr marL="12700" marR="228600">
              <a:lnSpc>
                <a:spcPts val="910"/>
              </a:lnSpc>
              <a:spcBef>
                <a:spcPts val="5"/>
              </a:spcBef>
            </a:pPr>
            <a:r>
              <a:rPr sz="800" spc="-25" dirty="0">
                <a:latin typeface="Microsoft Sans Serif"/>
                <a:cs typeface="Microsoft Sans Serif"/>
              </a:rPr>
              <a:t>и</a:t>
            </a:r>
            <a:r>
              <a:rPr sz="800" spc="-30" dirty="0">
                <a:latin typeface="Microsoft Sans Serif"/>
                <a:cs typeface="Microsoft Sans Serif"/>
              </a:rPr>
              <a:t>н</a:t>
            </a:r>
            <a:r>
              <a:rPr sz="800" spc="-40" dirty="0">
                <a:latin typeface="Microsoft Sans Serif"/>
                <a:cs typeface="Microsoft Sans Serif"/>
              </a:rPr>
              <a:t>ф</a:t>
            </a:r>
            <a:r>
              <a:rPr sz="800" spc="-25" dirty="0">
                <a:latin typeface="Microsoft Sans Serif"/>
                <a:cs typeface="Microsoft Sans Serif"/>
              </a:rPr>
              <a:t>ор</a:t>
            </a:r>
            <a:r>
              <a:rPr sz="800" spc="-50" dirty="0">
                <a:latin typeface="Microsoft Sans Serif"/>
                <a:cs typeface="Microsoft Sans Serif"/>
              </a:rPr>
              <a:t>м</a:t>
            </a:r>
            <a:r>
              <a:rPr sz="800" spc="-25" dirty="0">
                <a:latin typeface="Microsoft Sans Serif"/>
                <a:cs typeface="Microsoft Sans Serif"/>
              </a:rPr>
              <a:t>иро</a:t>
            </a:r>
            <a:r>
              <a:rPr sz="800" spc="-30" dirty="0">
                <a:latin typeface="Microsoft Sans Serif"/>
                <a:cs typeface="Microsoft Sans Serif"/>
              </a:rPr>
              <a:t>в</a:t>
            </a:r>
            <a:r>
              <a:rPr sz="800" spc="-25" dirty="0">
                <a:latin typeface="Microsoft Sans Serif"/>
                <a:cs typeface="Microsoft Sans Serif"/>
              </a:rPr>
              <a:t>а</a:t>
            </a:r>
            <a:r>
              <a:rPr sz="800" spc="-35" dirty="0">
                <a:latin typeface="Microsoft Sans Serif"/>
                <a:cs typeface="Microsoft Sans Serif"/>
              </a:rPr>
              <a:t>н</a:t>
            </a:r>
            <a:r>
              <a:rPr sz="800" spc="-20" dirty="0">
                <a:latin typeface="Microsoft Sans Serif"/>
                <a:cs typeface="Microsoft Sans Serif"/>
              </a:rPr>
              <a:t>ие  </a:t>
            </a:r>
            <a:r>
              <a:rPr sz="800" spc="-35" dirty="0">
                <a:latin typeface="Microsoft Sans Serif"/>
                <a:cs typeface="Microsoft Sans Serif"/>
              </a:rPr>
              <a:t>Куратора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6244059" y="4429656"/>
            <a:ext cx="1270635" cy="37973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910"/>
              </a:lnSpc>
              <a:spcBef>
                <a:spcPts val="175"/>
              </a:spcBef>
            </a:pPr>
            <a:r>
              <a:rPr sz="800" spc="-35" dirty="0">
                <a:latin typeface="Microsoft Sans Serif"/>
                <a:cs typeface="Microsoft Sans Serif"/>
              </a:rPr>
              <a:t>Координация</a:t>
            </a:r>
            <a:r>
              <a:rPr sz="800" spc="-1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деятельности </a:t>
            </a:r>
            <a:r>
              <a:rPr sz="800" spc="-20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исполнителей</a:t>
            </a:r>
            <a:r>
              <a:rPr sz="800" spc="-5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отдельных </a:t>
            </a:r>
            <a:r>
              <a:rPr sz="800" spc="-2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работ</a:t>
            </a:r>
            <a:r>
              <a:rPr sz="800" spc="-5" dirty="0">
                <a:latin typeface="Microsoft Sans Serif"/>
                <a:cs typeface="Microsoft Sans Serif"/>
              </a:rPr>
              <a:t> </a:t>
            </a:r>
            <a:r>
              <a:rPr sz="800" spc="-35" dirty="0">
                <a:latin typeface="Microsoft Sans Serif"/>
                <a:cs typeface="Microsoft Sans Serif"/>
              </a:rPr>
              <a:t>проекта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7686826" y="4429656"/>
            <a:ext cx="1006475" cy="95885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93345">
              <a:lnSpc>
                <a:spcPts val="910"/>
              </a:lnSpc>
              <a:spcBef>
                <a:spcPts val="175"/>
              </a:spcBef>
            </a:pPr>
            <a:r>
              <a:rPr sz="800" spc="-30" dirty="0">
                <a:latin typeface="Microsoft Sans Serif"/>
                <a:cs typeface="Microsoft Sans Serif"/>
              </a:rPr>
              <a:t>Ответственность</a:t>
            </a:r>
            <a:r>
              <a:rPr sz="800" spc="-15" dirty="0">
                <a:latin typeface="Microsoft Sans Serif"/>
                <a:cs typeface="Microsoft Sans Serif"/>
              </a:rPr>
              <a:t> </a:t>
            </a:r>
            <a:r>
              <a:rPr sz="800" spc="-45" dirty="0">
                <a:latin typeface="Microsoft Sans Serif"/>
                <a:cs typeface="Microsoft Sans Serif"/>
              </a:rPr>
              <a:t>за </a:t>
            </a:r>
            <a:r>
              <a:rPr sz="800" spc="-195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своевременное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ts val="869"/>
              </a:lnSpc>
            </a:pPr>
            <a:r>
              <a:rPr sz="800" spc="-30" dirty="0">
                <a:latin typeface="Microsoft Sans Serif"/>
                <a:cs typeface="Microsoft Sans Serif"/>
              </a:rPr>
              <a:t>информирование</a:t>
            </a:r>
            <a:endParaRPr sz="800">
              <a:latin typeface="Microsoft Sans Serif"/>
              <a:cs typeface="Microsoft Sans Serif"/>
            </a:endParaRPr>
          </a:p>
          <a:p>
            <a:pPr marL="12700" marR="47625">
              <a:lnSpc>
                <a:spcPts val="910"/>
              </a:lnSpc>
              <a:spcBef>
                <a:spcPts val="50"/>
              </a:spcBef>
            </a:pPr>
            <a:r>
              <a:rPr sz="800" spc="-40" dirty="0">
                <a:latin typeface="Microsoft Sans Serif"/>
                <a:cs typeface="Microsoft Sans Serif"/>
              </a:rPr>
              <a:t>Директора</a:t>
            </a:r>
            <a:r>
              <a:rPr sz="800" spc="-10" dirty="0">
                <a:latin typeface="Microsoft Sans Serif"/>
                <a:cs typeface="Microsoft Sans Serif"/>
              </a:rPr>
              <a:t> </a:t>
            </a:r>
            <a:r>
              <a:rPr sz="800" spc="-35" dirty="0">
                <a:latin typeface="Microsoft Sans Serif"/>
                <a:cs typeface="Microsoft Sans Serif"/>
              </a:rPr>
              <a:t>проекта</a:t>
            </a:r>
            <a:r>
              <a:rPr sz="800" spc="-2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о </a:t>
            </a:r>
            <a:r>
              <a:rPr sz="800" spc="-195" dirty="0">
                <a:latin typeface="Microsoft Sans Serif"/>
                <a:cs typeface="Microsoft Sans Serif"/>
              </a:rPr>
              <a:t> </a:t>
            </a:r>
            <a:r>
              <a:rPr sz="800" spc="-35" dirty="0">
                <a:latin typeface="Microsoft Sans Serif"/>
                <a:cs typeface="Microsoft Sans Serif"/>
              </a:rPr>
              <a:t>возникающих</a:t>
            </a:r>
            <a:endParaRPr sz="800">
              <a:latin typeface="Microsoft Sans Serif"/>
              <a:cs typeface="Microsoft Sans Serif"/>
            </a:endParaRPr>
          </a:p>
          <a:p>
            <a:pPr marL="12700" marR="412115">
              <a:lnSpc>
                <a:spcPts val="910"/>
              </a:lnSpc>
            </a:pPr>
            <a:r>
              <a:rPr sz="800" spc="-35" dirty="0">
                <a:latin typeface="Microsoft Sans Serif"/>
                <a:cs typeface="Microsoft Sans Serif"/>
              </a:rPr>
              <a:t>п</a:t>
            </a:r>
            <a:r>
              <a:rPr sz="800" spc="-25" dirty="0">
                <a:latin typeface="Microsoft Sans Serif"/>
                <a:cs typeface="Microsoft Sans Serif"/>
              </a:rPr>
              <a:t>ро</a:t>
            </a:r>
            <a:r>
              <a:rPr sz="800" spc="-20" dirty="0">
                <a:latin typeface="Microsoft Sans Serif"/>
                <a:cs typeface="Microsoft Sans Serif"/>
              </a:rPr>
              <a:t>б</a:t>
            </a:r>
            <a:r>
              <a:rPr sz="800" spc="-15" dirty="0">
                <a:latin typeface="Microsoft Sans Serif"/>
                <a:cs typeface="Microsoft Sans Serif"/>
              </a:rPr>
              <a:t>л</a:t>
            </a:r>
            <a:r>
              <a:rPr sz="800" spc="-25" dirty="0">
                <a:latin typeface="Microsoft Sans Serif"/>
                <a:cs typeface="Microsoft Sans Serif"/>
              </a:rPr>
              <a:t>е</a:t>
            </a:r>
            <a:r>
              <a:rPr sz="800" spc="-50" dirty="0">
                <a:latin typeface="Microsoft Sans Serif"/>
                <a:cs typeface="Microsoft Sans Serif"/>
              </a:rPr>
              <a:t>м</a:t>
            </a:r>
            <a:r>
              <a:rPr sz="800" spc="-25" dirty="0">
                <a:latin typeface="Microsoft Sans Serif"/>
                <a:cs typeface="Microsoft Sans Serif"/>
              </a:rPr>
              <a:t>ах</a:t>
            </a:r>
            <a:r>
              <a:rPr sz="800" spc="-20" dirty="0">
                <a:latin typeface="Microsoft Sans Serif"/>
                <a:cs typeface="Microsoft Sans Serif"/>
              </a:rPr>
              <a:t> и  </a:t>
            </a:r>
            <a:r>
              <a:rPr sz="800" spc="-35" dirty="0">
                <a:latin typeface="Microsoft Sans Serif"/>
                <a:cs typeface="Microsoft Sans Serif"/>
              </a:rPr>
              <a:t>подготовку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ts val="890"/>
              </a:lnSpc>
            </a:pPr>
            <a:r>
              <a:rPr sz="800" spc="-50" dirty="0">
                <a:latin typeface="Microsoft Sans Serif"/>
                <a:cs typeface="Microsoft Sans Serif"/>
              </a:rPr>
              <a:t>ко</a:t>
            </a:r>
            <a:r>
              <a:rPr sz="800" spc="-25" dirty="0">
                <a:latin typeface="Microsoft Sans Serif"/>
                <a:cs typeface="Microsoft Sans Serif"/>
              </a:rPr>
              <a:t>рре</a:t>
            </a:r>
            <a:r>
              <a:rPr sz="800" spc="-35" dirty="0">
                <a:latin typeface="Microsoft Sans Serif"/>
                <a:cs typeface="Microsoft Sans Serif"/>
              </a:rPr>
              <a:t>ктирующ</a:t>
            </a:r>
            <a:r>
              <a:rPr sz="800" spc="-25" dirty="0">
                <a:latin typeface="Microsoft Sans Serif"/>
                <a:cs typeface="Microsoft Sans Serif"/>
              </a:rPr>
              <a:t>их</a:t>
            </a:r>
            <a:r>
              <a:rPr sz="800" spc="-5" dirty="0">
                <a:latin typeface="Microsoft Sans Serif"/>
                <a:cs typeface="Microsoft Sans Serif"/>
              </a:rPr>
              <a:t> </a:t>
            </a:r>
            <a:r>
              <a:rPr sz="800" spc="-50" dirty="0">
                <a:latin typeface="Microsoft Sans Serif"/>
                <a:cs typeface="Microsoft Sans Serif"/>
              </a:rPr>
              <a:t>м</a:t>
            </a:r>
            <a:r>
              <a:rPr sz="800" spc="-20" dirty="0">
                <a:latin typeface="Microsoft Sans Serif"/>
                <a:cs typeface="Microsoft Sans Serif"/>
              </a:rPr>
              <a:t>ер.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398733" y="1313252"/>
            <a:ext cx="162179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77645" algn="l"/>
              </a:tabLst>
            </a:pPr>
            <a:r>
              <a:rPr sz="800" b="1" spc="-35" dirty="0">
                <a:latin typeface="Arial"/>
                <a:cs typeface="Arial"/>
              </a:rPr>
              <a:t>О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т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spc="-30" dirty="0">
                <a:latin typeface="Arial"/>
                <a:cs typeface="Arial"/>
              </a:rPr>
              <a:t>в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е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т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с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т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spc="-30" dirty="0">
                <a:latin typeface="Arial"/>
                <a:cs typeface="Arial"/>
              </a:rPr>
              <a:t>в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е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н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н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о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с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т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spc="-30" dirty="0">
                <a:latin typeface="Arial"/>
                <a:cs typeface="Arial"/>
              </a:rPr>
              <a:t>ь</a:t>
            </a:r>
            <a:r>
              <a:rPr sz="800" b="1" dirty="0">
                <a:latin typeface="Arial"/>
                <a:cs typeface="Arial"/>
              </a:rPr>
              <a:t>	</a:t>
            </a:r>
            <a:r>
              <a:rPr sz="800" spc="-55" dirty="0">
                <a:latin typeface="Microsoft Sans Serif"/>
                <a:cs typeface="Microsoft Sans Serif"/>
              </a:rPr>
              <a:t>з</a:t>
            </a:r>
            <a:r>
              <a:rPr sz="800" spc="45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а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398733" y="1435808"/>
            <a:ext cx="162179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Microsoft Sans Serif"/>
                <a:cs typeface="Microsoft Sans Serif"/>
              </a:rPr>
              <a:t>формирование</a:t>
            </a:r>
            <a:r>
              <a:rPr sz="800" spc="85" dirty="0">
                <a:latin typeface="Microsoft Sans Serif"/>
                <a:cs typeface="Microsoft Sans Serif"/>
              </a:rPr>
              <a:t> </a:t>
            </a:r>
            <a:r>
              <a:rPr sz="800" spc="-10" dirty="0">
                <a:latin typeface="Microsoft Sans Serif"/>
                <a:cs typeface="Microsoft Sans Serif"/>
              </a:rPr>
              <a:t>текущей</a:t>
            </a:r>
            <a:r>
              <a:rPr sz="800" spc="90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загрузки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398733" y="1558365"/>
            <a:ext cx="1621790" cy="271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800" spc="-25" dirty="0">
                <a:latin typeface="Microsoft Sans Serif"/>
                <a:cs typeface="Microsoft Sans Serif"/>
              </a:rPr>
              <a:t>с</a:t>
            </a:r>
            <a:r>
              <a:rPr sz="800" spc="-45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о</a:t>
            </a:r>
            <a:r>
              <a:rPr sz="800" spc="-45" dirty="0">
                <a:latin typeface="Microsoft Sans Serif"/>
                <a:cs typeface="Microsoft Sans Serif"/>
              </a:rPr>
              <a:t> </a:t>
            </a:r>
            <a:r>
              <a:rPr sz="800" spc="-20" dirty="0">
                <a:latin typeface="Microsoft Sans Serif"/>
                <a:cs typeface="Microsoft Sans Serif"/>
              </a:rPr>
              <a:t>т</a:t>
            </a:r>
            <a:r>
              <a:rPr sz="800" spc="-45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р</a:t>
            </a:r>
            <a:r>
              <a:rPr sz="800" spc="-45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у</a:t>
            </a:r>
            <a:r>
              <a:rPr sz="800" spc="-45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д</a:t>
            </a:r>
            <a:r>
              <a:rPr sz="800" spc="-45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н</a:t>
            </a:r>
            <a:r>
              <a:rPr sz="800" spc="-45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и</a:t>
            </a:r>
            <a:r>
              <a:rPr sz="800" spc="-45" dirty="0">
                <a:latin typeface="Microsoft Sans Serif"/>
                <a:cs typeface="Microsoft Sans Serif"/>
              </a:rPr>
              <a:t> </a:t>
            </a:r>
            <a:r>
              <a:rPr sz="800" spc="-70" dirty="0">
                <a:latin typeface="Microsoft Sans Serif"/>
                <a:cs typeface="Microsoft Sans Serif"/>
              </a:rPr>
              <a:t>к</a:t>
            </a:r>
            <a:r>
              <a:rPr sz="800" spc="-45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а</a:t>
            </a:r>
            <a:r>
              <a:rPr sz="800" dirty="0">
                <a:latin typeface="Microsoft Sans Serif"/>
                <a:cs typeface="Microsoft Sans Serif"/>
              </a:rPr>
              <a:t>  </a:t>
            </a:r>
            <a:r>
              <a:rPr sz="800" spc="-25" dirty="0">
                <a:latin typeface="Microsoft Sans Serif"/>
                <a:cs typeface="Microsoft Sans Serif"/>
              </a:rPr>
              <a:t> с</a:t>
            </a:r>
            <a:r>
              <a:rPr sz="800" dirty="0">
                <a:latin typeface="Microsoft Sans Serif"/>
                <a:cs typeface="Microsoft Sans Serif"/>
              </a:rPr>
              <a:t>  </a:t>
            </a:r>
            <a:r>
              <a:rPr sz="800" spc="-25" dirty="0">
                <a:latin typeface="Microsoft Sans Serif"/>
                <a:cs typeface="Microsoft Sans Serif"/>
              </a:rPr>
              <a:t> у</a:t>
            </a:r>
            <a:r>
              <a:rPr sz="800" spc="-45" dirty="0">
                <a:latin typeface="Microsoft Sans Serif"/>
                <a:cs typeface="Microsoft Sans Serif"/>
              </a:rPr>
              <a:t> </a:t>
            </a:r>
            <a:r>
              <a:rPr sz="800" spc="-35" dirty="0">
                <a:latin typeface="Microsoft Sans Serif"/>
                <a:cs typeface="Microsoft Sans Serif"/>
              </a:rPr>
              <a:t>ч</a:t>
            </a:r>
            <a:r>
              <a:rPr sz="800" spc="-45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е</a:t>
            </a:r>
            <a:r>
              <a:rPr sz="800" spc="-45" dirty="0">
                <a:latin typeface="Microsoft Sans Serif"/>
                <a:cs typeface="Microsoft Sans Serif"/>
              </a:rPr>
              <a:t> </a:t>
            </a:r>
            <a:r>
              <a:rPr sz="800" spc="-20" dirty="0">
                <a:latin typeface="Microsoft Sans Serif"/>
                <a:cs typeface="Microsoft Sans Serif"/>
              </a:rPr>
              <a:t>т</a:t>
            </a:r>
            <a:r>
              <a:rPr sz="800" spc="-45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о</a:t>
            </a:r>
            <a:r>
              <a:rPr sz="800" spc="-45" dirty="0">
                <a:latin typeface="Microsoft Sans Serif"/>
                <a:cs typeface="Microsoft Sans Serif"/>
              </a:rPr>
              <a:t> </a:t>
            </a:r>
            <a:r>
              <a:rPr sz="800" spc="-50" dirty="0">
                <a:latin typeface="Microsoft Sans Serif"/>
                <a:cs typeface="Microsoft Sans Serif"/>
              </a:rPr>
              <a:t>м</a:t>
            </a:r>
            <a:r>
              <a:rPr sz="800" dirty="0">
                <a:latin typeface="Microsoft Sans Serif"/>
                <a:cs typeface="Microsoft Sans Serif"/>
              </a:rPr>
              <a:t>  </a:t>
            </a:r>
            <a:r>
              <a:rPr sz="800" spc="-25" dirty="0">
                <a:latin typeface="Microsoft Sans Serif"/>
                <a:cs typeface="Microsoft Sans Serif"/>
              </a:rPr>
              <a:t> е</a:t>
            </a:r>
            <a:r>
              <a:rPr sz="800" spc="-45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г</a:t>
            </a:r>
            <a:r>
              <a:rPr sz="800" spc="-45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о  </a:t>
            </a:r>
            <a:r>
              <a:rPr sz="800" spc="-30" dirty="0">
                <a:latin typeface="Microsoft Sans Serif"/>
                <a:cs typeface="Microsoft Sans Serif"/>
              </a:rPr>
              <a:t>загруженности</a:t>
            </a:r>
            <a:r>
              <a:rPr sz="800" spc="-10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по</a:t>
            </a:r>
            <a:r>
              <a:rPr sz="800" spc="-10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проекту.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576608" y="5514266"/>
            <a:ext cx="361315" cy="151765"/>
          </a:xfrm>
          <a:custGeom>
            <a:avLst/>
            <a:gdLst/>
            <a:ahLst/>
            <a:cxnLst/>
            <a:rect l="l" t="t" r="r" b="b"/>
            <a:pathLst>
              <a:path w="361315" h="151764">
                <a:moveTo>
                  <a:pt x="0" y="151637"/>
                </a:moveTo>
                <a:lnTo>
                  <a:pt x="360750" y="151637"/>
                </a:lnTo>
                <a:lnTo>
                  <a:pt x="360750" y="0"/>
                </a:lnTo>
                <a:lnTo>
                  <a:pt x="0" y="0"/>
                </a:lnTo>
                <a:lnTo>
                  <a:pt x="0" y="151637"/>
                </a:lnTo>
                <a:close/>
              </a:path>
            </a:pathLst>
          </a:custGeom>
          <a:ln w="24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76608" y="5741722"/>
            <a:ext cx="361315" cy="151765"/>
          </a:xfrm>
          <a:custGeom>
            <a:avLst/>
            <a:gdLst/>
            <a:ahLst/>
            <a:cxnLst/>
            <a:rect l="l" t="t" r="r" b="b"/>
            <a:pathLst>
              <a:path w="361315" h="151764">
                <a:moveTo>
                  <a:pt x="0" y="151637"/>
                </a:moveTo>
                <a:lnTo>
                  <a:pt x="360750" y="151637"/>
                </a:lnTo>
                <a:lnTo>
                  <a:pt x="360750" y="0"/>
                </a:lnTo>
                <a:lnTo>
                  <a:pt x="0" y="0"/>
                </a:lnTo>
                <a:lnTo>
                  <a:pt x="0" y="15163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76608" y="6159856"/>
            <a:ext cx="361315" cy="73660"/>
          </a:xfrm>
          <a:custGeom>
            <a:avLst/>
            <a:gdLst/>
            <a:ahLst/>
            <a:cxnLst/>
            <a:rect l="l" t="t" r="r" b="b"/>
            <a:pathLst>
              <a:path w="361315" h="73660">
                <a:moveTo>
                  <a:pt x="0" y="36776"/>
                </a:moveTo>
                <a:lnTo>
                  <a:pt x="256632" y="36776"/>
                </a:lnTo>
              </a:path>
              <a:path w="361315" h="73660">
                <a:moveTo>
                  <a:pt x="256632" y="73544"/>
                </a:moveTo>
                <a:lnTo>
                  <a:pt x="360750" y="36776"/>
                </a:lnTo>
                <a:lnTo>
                  <a:pt x="256632" y="0"/>
                </a:lnTo>
                <a:lnTo>
                  <a:pt x="256632" y="73544"/>
                </a:lnTo>
              </a:path>
            </a:pathLst>
          </a:custGeom>
          <a:ln w="79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 txBox="1"/>
          <p:nvPr/>
        </p:nvSpPr>
        <p:spPr>
          <a:xfrm>
            <a:off x="547168" y="5321029"/>
            <a:ext cx="2433955" cy="554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060"/>
              </a:lnSpc>
              <a:spcBef>
                <a:spcPts val="90"/>
              </a:spcBef>
            </a:pPr>
            <a:r>
              <a:rPr sz="900" b="1" spc="-40" dirty="0">
                <a:latin typeface="Arial"/>
                <a:cs typeface="Arial"/>
              </a:rPr>
              <a:t>Условные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-35" dirty="0">
                <a:latin typeface="Arial"/>
                <a:cs typeface="Arial"/>
              </a:rPr>
              <a:t>обозначения:</a:t>
            </a:r>
            <a:endParaRPr sz="900">
              <a:latin typeface="Arial"/>
              <a:cs typeface="Arial"/>
            </a:endParaRPr>
          </a:p>
          <a:p>
            <a:pPr marL="548005">
              <a:lnSpc>
                <a:spcPts val="819"/>
              </a:lnSpc>
            </a:pPr>
            <a:r>
              <a:rPr sz="700" spc="-25" dirty="0">
                <a:latin typeface="Microsoft Sans Serif"/>
                <a:cs typeface="Microsoft Sans Serif"/>
              </a:rPr>
              <a:t>Блоки</a:t>
            </a:r>
            <a:r>
              <a:rPr sz="700" spc="-5" dirty="0">
                <a:latin typeface="Microsoft Sans Serif"/>
                <a:cs typeface="Microsoft Sans Serif"/>
              </a:rPr>
              <a:t> </a:t>
            </a:r>
            <a:r>
              <a:rPr sz="700" spc="-20" dirty="0">
                <a:latin typeface="Microsoft Sans Serif"/>
                <a:cs typeface="Microsoft Sans Serif"/>
              </a:rPr>
              <a:t>организационной</a:t>
            </a:r>
            <a:r>
              <a:rPr sz="700" dirty="0">
                <a:latin typeface="Microsoft Sans Serif"/>
                <a:cs typeface="Microsoft Sans Serif"/>
              </a:rPr>
              <a:t> </a:t>
            </a:r>
            <a:r>
              <a:rPr sz="700" spc="-20" dirty="0">
                <a:latin typeface="Microsoft Sans Serif"/>
                <a:cs typeface="Microsoft Sans Serif"/>
              </a:rPr>
              <a:t>структуры</a:t>
            </a:r>
            <a:r>
              <a:rPr sz="700" spc="-5" dirty="0">
                <a:latin typeface="Microsoft Sans Serif"/>
                <a:cs typeface="Microsoft Sans Serif"/>
              </a:rPr>
              <a:t> </a:t>
            </a:r>
            <a:r>
              <a:rPr sz="700" spc="-15" dirty="0">
                <a:latin typeface="Microsoft Sans Serif"/>
                <a:cs typeface="Microsoft Sans Serif"/>
              </a:rPr>
              <a:t>управления</a:t>
            </a:r>
            <a:endParaRPr sz="700">
              <a:latin typeface="Microsoft Sans Serif"/>
              <a:cs typeface="Microsoft Sans Serif"/>
            </a:endParaRPr>
          </a:p>
          <a:p>
            <a:pPr marL="548005">
              <a:lnSpc>
                <a:spcPct val="100000"/>
              </a:lnSpc>
              <a:spcBef>
                <a:spcPts val="20"/>
              </a:spcBef>
            </a:pPr>
            <a:r>
              <a:rPr sz="700" spc="-25" dirty="0">
                <a:latin typeface="Microsoft Sans Serif"/>
                <a:cs typeface="Microsoft Sans Serif"/>
              </a:rPr>
              <a:t>проектом</a:t>
            </a:r>
            <a:endParaRPr sz="700">
              <a:latin typeface="Microsoft Sans Serif"/>
              <a:cs typeface="Microsoft Sans Serif"/>
            </a:endParaRPr>
          </a:p>
          <a:p>
            <a:pPr marL="577850">
              <a:lnSpc>
                <a:spcPct val="100000"/>
              </a:lnSpc>
              <a:spcBef>
                <a:spcPts val="595"/>
              </a:spcBef>
            </a:pPr>
            <a:r>
              <a:rPr sz="700" spc="-20" dirty="0">
                <a:latin typeface="Microsoft Sans Serif"/>
                <a:cs typeface="Microsoft Sans Serif"/>
              </a:rPr>
              <a:t>Прочие</a:t>
            </a:r>
            <a:r>
              <a:rPr sz="700" spc="-15" dirty="0">
                <a:latin typeface="Microsoft Sans Serif"/>
                <a:cs typeface="Microsoft Sans Serif"/>
              </a:rPr>
              <a:t> </a:t>
            </a:r>
            <a:r>
              <a:rPr sz="700" spc="-20" dirty="0">
                <a:latin typeface="Microsoft Sans Serif"/>
                <a:cs typeface="Microsoft Sans Serif"/>
              </a:rPr>
              <a:t>участники</a:t>
            </a:r>
            <a:r>
              <a:rPr sz="700" spc="-10" dirty="0">
                <a:latin typeface="Microsoft Sans Serif"/>
                <a:cs typeface="Microsoft Sans Serif"/>
              </a:rPr>
              <a:t> </a:t>
            </a:r>
            <a:r>
              <a:rPr sz="700" spc="-15" dirty="0">
                <a:latin typeface="Microsoft Sans Serif"/>
                <a:cs typeface="Microsoft Sans Serif"/>
              </a:rPr>
              <a:t>управления</a:t>
            </a:r>
            <a:r>
              <a:rPr sz="700" spc="-10" dirty="0">
                <a:latin typeface="Microsoft Sans Serif"/>
                <a:cs typeface="Microsoft Sans Serif"/>
              </a:rPr>
              <a:t> </a:t>
            </a:r>
            <a:r>
              <a:rPr sz="700" spc="-25" dirty="0">
                <a:latin typeface="Microsoft Sans Serif"/>
                <a:cs typeface="Microsoft Sans Serif"/>
              </a:rPr>
              <a:t>проектом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563908" y="5959259"/>
            <a:ext cx="215265" cy="1346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201930" algn="l"/>
              </a:tabLst>
            </a:pPr>
            <a:r>
              <a:rPr sz="7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1105038" y="5907096"/>
            <a:ext cx="1735455" cy="347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985">
              <a:lnSpc>
                <a:spcPct val="151000"/>
              </a:lnSpc>
              <a:spcBef>
                <a:spcPts val="95"/>
              </a:spcBef>
            </a:pPr>
            <a:r>
              <a:rPr sz="700" spc="-20" dirty="0">
                <a:latin typeface="Microsoft Sans Serif"/>
                <a:cs typeface="Microsoft Sans Serif"/>
              </a:rPr>
              <a:t>Отношения</a:t>
            </a:r>
            <a:r>
              <a:rPr sz="700" spc="5" dirty="0">
                <a:latin typeface="Microsoft Sans Serif"/>
                <a:cs typeface="Microsoft Sans Serif"/>
              </a:rPr>
              <a:t> </a:t>
            </a:r>
            <a:r>
              <a:rPr sz="700" spc="-20" dirty="0">
                <a:latin typeface="Microsoft Sans Serif"/>
                <a:cs typeface="Microsoft Sans Serif"/>
              </a:rPr>
              <a:t>организационного</a:t>
            </a:r>
            <a:r>
              <a:rPr sz="700" spc="10" dirty="0">
                <a:latin typeface="Microsoft Sans Serif"/>
                <a:cs typeface="Microsoft Sans Serif"/>
              </a:rPr>
              <a:t> </a:t>
            </a:r>
            <a:r>
              <a:rPr sz="700" spc="-20" dirty="0">
                <a:latin typeface="Microsoft Sans Serif"/>
                <a:cs typeface="Microsoft Sans Serif"/>
              </a:rPr>
              <a:t>подчинения </a:t>
            </a:r>
            <a:r>
              <a:rPr sz="700" spc="-170" dirty="0">
                <a:latin typeface="Microsoft Sans Serif"/>
                <a:cs typeface="Microsoft Sans Serif"/>
              </a:rPr>
              <a:t> </a:t>
            </a:r>
            <a:r>
              <a:rPr sz="700" spc="-20" dirty="0">
                <a:latin typeface="Microsoft Sans Serif"/>
                <a:cs typeface="Microsoft Sans Serif"/>
              </a:rPr>
              <a:t>Отношения</a:t>
            </a:r>
            <a:r>
              <a:rPr sz="700" spc="-5" dirty="0">
                <a:latin typeface="Microsoft Sans Serif"/>
                <a:cs typeface="Microsoft Sans Serif"/>
              </a:rPr>
              <a:t> </a:t>
            </a:r>
            <a:r>
              <a:rPr sz="700" spc="-20" dirty="0">
                <a:latin typeface="Microsoft Sans Serif"/>
                <a:cs typeface="Microsoft Sans Serif"/>
              </a:rPr>
              <a:t>обмена</a:t>
            </a:r>
            <a:r>
              <a:rPr sz="700" dirty="0">
                <a:latin typeface="Microsoft Sans Serif"/>
                <a:cs typeface="Microsoft Sans Serif"/>
              </a:rPr>
              <a:t> </a:t>
            </a:r>
            <a:r>
              <a:rPr sz="700" spc="-20" dirty="0">
                <a:latin typeface="Microsoft Sans Serif"/>
                <a:cs typeface="Microsoft Sans Serif"/>
              </a:rPr>
              <a:t>информацией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561354" y="4576204"/>
            <a:ext cx="44577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30" dirty="0">
                <a:latin typeface="Arial"/>
                <a:cs typeface="Arial"/>
              </a:rPr>
              <a:t>Функции</a:t>
            </a:r>
            <a:endParaRPr sz="800">
              <a:latin typeface="Arial"/>
              <a:cs typeface="Arial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341805" y="4756110"/>
            <a:ext cx="885190" cy="478790"/>
          </a:xfrm>
          <a:custGeom>
            <a:avLst/>
            <a:gdLst/>
            <a:ahLst/>
            <a:cxnLst/>
            <a:rect l="l" t="t" r="r" b="b"/>
            <a:pathLst>
              <a:path w="885190" h="478789">
                <a:moveTo>
                  <a:pt x="0" y="478795"/>
                </a:moveTo>
                <a:lnTo>
                  <a:pt x="884686" y="478795"/>
                </a:lnTo>
                <a:lnTo>
                  <a:pt x="884686" y="0"/>
                </a:lnTo>
                <a:lnTo>
                  <a:pt x="0" y="0"/>
                </a:lnTo>
                <a:lnTo>
                  <a:pt x="0" y="47879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 txBox="1"/>
          <p:nvPr/>
        </p:nvSpPr>
        <p:spPr>
          <a:xfrm>
            <a:off x="385509" y="4788766"/>
            <a:ext cx="797560" cy="393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00" spc="-25" dirty="0">
                <a:latin typeface="Microsoft Sans Serif"/>
                <a:cs typeface="Microsoft Sans Serif"/>
              </a:rPr>
              <a:t>Выполнение </a:t>
            </a:r>
            <a:r>
              <a:rPr sz="800" spc="-2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отде</a:t>
            </a:r>
            <a:r>
              <a:rPr sz="800" spc="-15" dirty="0">
                <a:latin typeface="Microsoft Sans Serif"/>
                <a:cs typeface="Microsoft Sans Serif"/>
              </a:rPr>
              <a:t>л</a:t>
            </a:r>
            <a:r>
              <a:rPr sz="800" spc="-25" dirty="0">
                <a:latin typeface="Microsoft Sans Serif"/>
                <a:cs typeface="Microsoft Sans Serif"/>
              </a:rPr>
              <a:t>ь</a:t>
            </a:r>
            <a:r>
              <a:rPr sz="800" spc="-30" dirty="0">
                <a:latin typeface="Microsoft Sans Serif"/>
                <a:cs typeface="Microsoft Sans Serif"/>
              </a:rPr>
              <a:t>ны</a:t>
            </a:r>
            <a:r>
              <a:rPr sz="800" spc="-25" dirty="0">
                <a:latin typeface="Microsoft Sans Serif"/>
                <a:cs typeface="Microsoft Sans Serif"/>
              </a:rPr>
              <a:t>х</a:t>
            </a:r>
            <a:r>
              <a:rPr sz="800" spc="-5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раб</a:t>
            </a:r>
            <a:r>
              <a:rPr sz="800" spc="-20" dirty="0">
                <a:latin typeface="Microsoft Sans Serif"/>
                <a:cs typeface="Microsoft Sans Serif"/>
              </a:rPr>
              <a:t>от  </a:t>
            </a:r>
            <a:r>
              <a:rPr sz="800" spc="-30" dirty="0">
                <a:latin typeface="Microsoft Sans Serif"/>
                <a:cs typeface="Microsoft Sans Serif"/>
              </a:rPr>
              <a:t>проекта.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1226491" y="4564627"/>
            <a:ext cx="995680" cy="670560"/>
          </a:xfrm>
          <a:custGeom>
            <a:avLst/>
            <a:gdLst/>
            <a:ahLst/>
            <a:cxnLst/>
            <a:rect l="l" t="t" r="r" b="b"/>
            <a:pathLst>
              <a:path w="995680" h="670560">
                <a:moveTo>
                  <a:pt x="0" y="191521"/>
                </a:moveTo>
                <a:lnTo>
                  <a:pt x="995271" y="191521"/>
                </a:lnTo>
                <a:lnTo>
                  <a:pt x="995271" y="0"/>
                </a:lnTo>
                <a:lnTo>
                  <a:pt x="0" y="0"/>
                </a:lnTo>
                <a:lnTo>
                  <a:pt x="0" y="191521"/>
                </a:lnTo>
                <a:close/>
              </a:path>
              <a:path w="995680" h="670560">
                <a:moveTo>
                  <a:pt x="0" y="670277"/>
                </a:moveTo>
                <a:lnTo>
                  <a:pt x="995271" y="670277"/>
                </a:lnTo>
                <a:lnTo>
                  <a:pt x="995271" y="191482"/>
                </a:lnTo>
                <a:lnTo>
                  <a:pt x="0" y="191482"/>
                </a:lnTo>
                <a:lnTo>
                  <a:pt x="0" y="67027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 txBox="1"/>
          <p:nvPr/>
        </p:nvSpPr>
        <p:spPr>
          <a:xfrm>
            <a:off x="1253880" y="4547492"/>
            <a:ext cx="1591310" cy="69596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R="642620" algn="ctr">
              <a:lnSpc>
                <a:spcPct val="100000"/>
              </a:lnSpc>
              <a:spcBef>
                <a:spcPts val="330"/>
              </a:spcBef>
            </a:pPr>
            <a:r>
              <a:rPr sz="800" b="1" spc="-25" dirty="0">
                <a:latin typeface="Arial"/>
                <a:cs typeface="Arial"/>
              </a:rPr>
              <a:t>Ответственость</a:t>
            </a:r>
            <a:endParaRPr sz="800">
              <a:latin typeface="Arial"/>
              <a:cs typeface="Arial"/>
            </a:endParaRPr>
          </a:p>
          <a:p>
            <a:pPr marL="10795" algn="ctr">
              <a:lnSpc>
                <a:spcPct val="100000"/>
              </a:lnSpc>
              <a:spcBef>
                <a:spcPts val="229"/>
              </a:spcBef>
              <a:tabLst>
                <a:tab pos="1565275" algn="l"/>
              </a:tabLst>
            </a:pPr>
            <a:r>
              <a:rPr sz="800" spc="-25" dirty="0">
                <a:latin typeface="Microsoft Sans Serif"/>
                <a:cs typeface="Microsoft Sans Serif"/>
              </a:rPr>
              <a:t>Ответственность</a:t>
            </a:r>
            <a:r>
              <a:rPr sz="800" spc="-30" dirty="0">
                <a:latin typeface="Microsoft Sans Serif"/>
                <a:cs typeface="Microsoft Sans Serif"/>
              </a:rPr>
              <a:t> </a:t>
            </a:r>
            <a:r>
              <a:rPr sz="800" spc="-40" dirty="0">
                <a:latin typeface="Microsoft Sans Serif"/>
                <a:cs typeface="Microsoft Sans Serif"/>
              </a:rPr>
              <a:t>за </a:t>
            </a:r>
            <a:r>
              <a:rPr sz="800" spc="-25" dirty="0">
                <a:latin typeface="Microsoft Sans Serif"/>
                <a:cs typeface="Microsoft Sans Serif"/>
              </a:rPr>
              <a:t> </a:t>
            </a:r>
            <a:r>
              <a:rPr sz="800" u="dash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00" u="dash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800">
              <a:latin typeface="Times New Roman"/>
              <a:cs typeface="Times New Roman"/>
            </a:endParaRPr>
          </a:p>
          <a:p>
            <a:pPr marL="12065" marR="655320" algn="ctr">
              <a:lnSpc>
                <a:spcPct val="100000"/>
              </a:lnSpc>
              <a:spcBef>
                <a:spcPts val="5"/>
              </a:spcBef>
            </a:pPr>
            <a:r>
              <a:rPr sz="800" spc="-25" dirty="0">
                <a:latin typeface="Microsoft Sans Serif"/>
                <a:cs typeface="Microsoft Sans Serif"/>
              </a:rPr>
              <a:t>в</a:t>
            </a:r>
            <a:r>
              <a:rPr sz="800" spc="-30" dirty="0">
                <a:latin typeface="Microsoft Sans Serif"/>
                <a:cs typeface="Microsoft Sans Serif"/>
              </a:rPr>
              <a:t>ы</a:t>
            </a:r>
            <a:r>
              <a:rPr sz="800" spc="-35" dirty="0">
                <a:latin typeface="Microsoft Sans Serif"/>
                <a:cs typeface="Microsoft Sans Serif"/>
              </a:rPr>
              <a:t>п</a:t>
            </a:r>
            <a:r>
              <a:rPr sz="800" spc="-25" dirty="0">
                <a:latin typeface="Microsoft Sans Serif"/>
                <a:cs typeface="Microsoft Sans Serif"/>
              </a:rPr>
              <a:t>о</a:t>
            </a:r>
            <a:r>
              <a:rPr sz="800" spc="-15" dirty="0">
                <a:latin typeface="Microsoft Sans Serif"/>
                <a:cs typeface="Microsoft Sans Serif"/>
              </a:rPr>
              <a:t>л</a:t>
            </a:r>
            <a:r>
              <a:rPr sz="800" spc="-30" dirty="0">
                <a:latin typeface="Microsoft Sans Serif"/>
                <a:cs typeface="Microsoft Sans Serif"/>
              </a:rPr>
              <a:t>н</a:t>
            </a:r>
            <a:r>
              <a:rPr sz="800" spc="-25" dirty="0">
                <a:latin typeface="Microsoft Sans Serif"/>
                <a:cs typeface="Microsoft Sans Serif"/>
              </a:rPr>
              <a:t>е</a:t>
            </a:r>
            <a:r>
              <a:rPr sz="800" spc="-30" dirty="0">
                <a:latin typeface="Microsoft Sans Serif"/>
                <a:cs typeface="Microsoft Sans Serif"/>
              </a:rPr>
              <a:t>н</a:t>
            </a:r>
            <a:r>
              <a:rPr sz="800" spc="-25" dirty="0">
                <a:latin typeface="Microsoft Sans Serif"/>
                <a:cs typeface="Microsoft Sans Serif"/>
              </a:rPr>
              <a:t>ие</a:t>
            </a:r>
            <a:r>
              <a:rPr sz="800" spc="-5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работ</a:t>
            </a:r>
            <a:r>
              <a:rPr sz="800" spc="-5" dirty="0">
                <a:latin typeface="Microsoft Sans Serif"/>
                <a:cs typeface="Microsoft Sans Serif"/>
              </a:rPr>
              <a:t> </a:t>
            </a:r>
            <a:r>
              <a:rPr sz="800" spc="-15" dirty="0">
                <a:latin typeface="Microsoft Sans Serif"/>
                <a:cs typeface="Microsoft Sans Serif"/>
              </a:rPr>
              <a:t>в  </a:t>
            </a:r>
            <a:r>
              <a:rPr sz="800" spc="-25" dirty="0">
                <a:latin typeface="Microsoft Sans Serif"/>
                <a:cs typeface="Microsoft Sans Serif"/>
              </a:rPr>
              <a:t>соответствии</a:t>
            </a:r>
            <a:r>
              <a:rPr sz="800" spc="-1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с </a:t>
            </a:r>
            <a:r>
              <a:rPr sz="800" spc="-20" dirty="0">
                <a:latin typeface="Microsoft Sans Serif"/>
                <a:cs typeface="Microsoft Sans Serif"/>
              </a:rPr>
              <a:t> </a:t>
            </a:r>
            <a:r>
              <a:rPr sz="800" spc="-30" dirty="0">
                <a:latin typeface="Microsoft Sans Serif"/>
                <a:cs typeface="Microsoft Sans Serif"/>
              </a:rPr>
              <a:t>бизнес-планом.</a:t>
            </a:r>
            <a:endParaRPr sz="800">
              <a:latin typeface="Microsoft Sans Serif"/>
              <a:cs typeface="Microsoft Sans Serif"/>
            </a:endParaRPr>
          </a:p>
        </p:txBody>
      </p:sp>
      <p:grpSp>
        <p:nvGrpSpPr>
          <p:cNvPr id="211" name="object 211"/>
          <p:cNvGrpSpPr/>
          <p:nvPr/>
        </p:nvGrpSpPr>
        <p:grpSpPr>
          <a:xfrm>
            <a:off x="1033994" y="1295278"/>
            <a:ext cx="3887470" cy="3810000"/>
            <a:chOff x="1033994" y="1295278"/>
            <a:chExt cx="3887470" cy="3810000"/>
          </a:xfrm>
        </p:grpSpPr>
        <p:sp>
          <p:nvSpPr>
            <p:cNvPr id="212" name="object 212"/>
            <p:cNvSpPr/>
            <p:nvPr/>
          </p:nvSpPr>
          <p:spPr>
            <a:xfrm>
              <a:off x="3000787" y="4820565"/>
              <a:ext cx="88900" cy="62865"/>
            </a:xfrm>
            <a:custGeom>
              <a:avLst/>
              <a:gdLst/>
              <a:ahLst/>
              <a:cxnLst/>
              <a:rect l="l" t="t" r="r" b="b"/>
              <a:pathLst>
                <a:path w="88900" h="62864">
                  <a:moveTo>
                    <a:pt x="0" y="62651"/>
                  </a:moveTo>
                  <a:lnTo>
                    <a:pt x="88653" y="31374"/>
                  </a:lnTo>
                  <a:lnTo>
                    <a:pt x="0" y="0"/>
                  </a:lnTo>
                  <a:lnTo>
                    <a:pt x="0" y="626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4527888" y="5072542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24356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439142" y="5041266"/>
              <a:ext cx="88900" cy="62865"/>
            </a:xfrm>
            <a:custGeom>
              <a:avLst/>
              <a:gdLst/>
              <a:ahLst/>
              <a:cxnLst/>
              <a:rect l="l" t="t" r="r" b="b"/>
              <a:pathLst>
                <a:path w="88900" h="62864">
                  <a:moveTo>
                    <a:pt x="88746" y="0"/>
                  </a:moveTo>
                  <a:lnTo>
                    <a:pt x="0" y="31276"/>
                  </a:lnTo>
                  <a:lnTo>
                    <a:pt x="88746" y="62651"/>
                  </a:lnTo>
                  <a:lnTo>
                    <a:pt x="8874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4238607" y="3473029"/>
              <a:ext cx="533400" cy="374015"/>
            </a:xfrm>
            <a:custGeom>
              <a:avLst/>
              <a:gdLst/>
              <a:ahLst/>
              <a:cxnLst/>
              <a:rect l="l" t="t" r="r" b="b"/>
              <a:pathLst>
                <a:path w="533400" h="374014">
                  <a:moveTo>
                    <a:pt x="0" y="0"/>
                  </a:moveTo>
                  <a:lnTo>
                    <a:pt x="66721" y="0"/>
                  </a:lnTo>
                  <a:lnTo>
                    <a:pt x="66721" y="373749"/>
                  </a:lnTo>
                  <a:lnTo>
                    <a:pt x="532847" y="373749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4149953" y="2711314"/>
              <a:ext cx="92710" cy="793115"/>
            </a:xfrm>
            <a:custGeom>
              <a:avLst/>
              <a:gdLst/>
              <a:ahLst/>
              <a:cxnLst/>
              <a:rect l="l" t="t" r="r" b="b"/>
              <a:pathLst>
                <a:path w="92710" h="793114">
                  <a:moveTo>
                    <a:pt x="88653" y="730340"/>
                  </a:moveTo>
                  <a:lnTo>
                    <a:pt x="0" y="761714"/>
                  </a:lnTo>
                  <a:lnTo>
                    <a:pt x="88653" y="792991"/>
                  </a:lnTo>
                  <a:lnTo>
                    <a:pt x="88653" y="730340"/>
                  </a:lnTo>
                </a:path>
                <a:path w="92710" h="793114">
                  <a:moveTo>
                    <a:pt x="82453" y="0"/>
                  </a:moveTo>
                  <a:lnTo>
                    <a:pt x="0" y="46669"/>
                  </a:lnTo>
                  <a:lnTo>
                    <a:pt x="92355" y="61768"/>
                  </a:lnTo>
                  <a:lnTo>
                    <a:pt x="824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335034" y="1327991"/>
              <a:ext cx="586740" cy="0"/>
            </a:xfrm>
            <a:custGeom>
              <a:avLst/>
              <a:gdLst/>
              <a:ahLst/>
              <a:cxnLst/>
              <a:rect l="l" t="t" r="r" b="b"/>
              <a:pathLst>
                <a:path w="586739">
                  <a:moveTo>
                    <a:pt x="0" y="0"/>
                  </a:moveTo>
                  <a:lnTo>
                    <a:pt x="58615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246380" y="1296616"/>
              <a:ext cx="88900" cy="62865"/>
            </a:xfrm>
            <a:custGeom>
              <a:avLst/>
              <a:gdLst/>
              <a:ahLst/>
              <a:cxnLst/>
              <a:rect l="l" t="t" r="r" b="b"/>
              <a:pathLst>
                <a:path w="88900" h="62865">
                  <a:moveTo>
                    <a:pt x="88653" y="0"/>
                  </a:moveTo>
                  <a:lnTo>
                    <a:pt x="0" y="31374"/>
                  </a:lnTo>
                  <a:lnTo>
                    <a:pt x="88653" y="62651"/>
                  </a:lnTo>
                  <a:lnTo>
                    <a:pt x="886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888905" y="2264031"/>
              <a:ext cx="1882775" cy="50800"/>
            </a:xfrm>
            <a:custGeom>
              <a:avLst/>
              <a:gdLst/>
              <a:ahLst/>
              <a:cxnLst/>
              <a:rect l="l" t="t" r="r" b="b"/>
              <a:pathLst>
                <a:path w="1882775" h="50800">
                  <a:moveTo>
                    <a:pt x="0" y="34315"/>
                  </a:moveTo>
                  <a:lnTo>
                    <a:pt x="842950" y="34315"/>
                  </a:lnTo>
                  <a:lnTo>
                    <a:pt x="845499" y="20970"/>
                  </a:lnTo>
                  <a:lnTo>
                    <a:pt x="852447" y="10061"/>
                  </a:lnTo>
                  <a:lnTo>
                    <a:pt x="862743" y="2700"/>
                  </a:lnTo>
                  <a:lnTo>
                    <a:pt x="875339" y="0"/>
                  </a:lnTo>
                  <a:lnTo>
                    <a:pt x="887935" y="2687"/>
                  </a:lnTo>
                  <a:lnTo>
                    <a:pt x="898231" y="10025"/>
                  </a:lnTo>
                  <a:lnTo>
                    <a:pt x="905179" y="20929"/>
                  </a:lnTo>
                  <a:lnTo>
                    <a:pt x="907728" y="34315"/>
                  </a:lnTo>
                  <a:lnTo>
                    <a:pt x="971766" y="34315"/>
                  </a:lnTo>
                  <a:lnTo>
                    <a:pt x="971766" y="50689"/>
                  </a:lnTo>
                  <a:lnTo>
                    <a:pt x="1882548" y="50689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800252" y="2266972"/>
              <a:ext cx="88900" cy="62865"/>
            </a:xfrm>
            <a:custGeom>
              <a:avLst/>
              <a:gdLst/>
              <a:ahLst/>
              <a:cxnLst/>
              <a:rect l="l" t="t" r="r" b="b"/>
              <a:pathLst>
                <a:path w="88900" h="62864">
                  <a:moveTo>
                    <a:pt x="88653" y="0"/>
                  </a:moveTo>
                  <a:lnTo>
                    <a:pt x="0" y="31374"/>
                  </a:lnTo>
                  <a:lnTo>
                    <a:pt x="88653" y="62651"/>
                  </a:lnTo>
                  <a:lnTo>
                    <a:pt x="886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064870" y="1940873"/>
              <a:ext cx="0" cy="1029969"/>
            </a:xfrm>
            <a:custGeom>
              <a:avLst/>
              <a:gdLst/>
              <a:ahLst/>
              <a:cxnLst/>
              <a:rect l="l" t="t" r="r" b="b"/>
              <a:pathLst>
                <a:path h="1029969">
                  <a:moveTo>
                    <a:pt x="0" y="102957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035303" y="2970448"/>
              <a:ext cx="59690" cy="93980"/>
            </a:xfrm>
            <a:custGeom>
              <a:avLst/>
              <a:gdLst/>
              <a:ahLst/>
              <a:cxnLst/>
              <a:rect l="l" t="t" r="r" b="b"/>
              <a:pathLst>
                <a:path w="59690" h="93980">
                  <a:moveTo>
                    <a:pt x="0" y="0"/>
                  </a:moveTo>
                  <a:lnTo>
                    <a:pt x="29566" y="93927"/>
                  </a:lnTo>
                  <a:lnTo>
                    <a:pt x="59124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3" name="object 223"/>
          <p:cNvSpPr txBox="1">
            <a:spLocks noGrp="1"/>
          </p:cNvSpPr>
          <p:nvPr>
            <p:ph type="title"/>
          </p:nvPr>
        </p:nvSpPr>
        <p:spPr>
          <a:xfrm>
            <a:off x="2327529" y="210438"/>
            <a:ext cx="46589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Times New Roman"/>
                <a:cs typeface="Times New Roman"/>
              </a:rPr>
              <a:t>Организационная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структура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159509"/>
            <a:ext cx="767715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Организационно-ролевая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структура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проекта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(</a:t>
            </a:r>
            <a:r>
              <a:rPr sz="2000" i="1" spc="-5" dirty="0">
                <a:latin typeface="Calibri"/>
                <a:cs typeface="Calibri"/>
              </a:rPr>
              <a:t>Project Organisation</a:t>
            </a:r>
            <a:r>
              <a:rPr sz="2000" spc="-5" dirty="0">
                <a:latin typeface="Calibri"/>
                <a:cs typeface="Calibri"/>
              </a:rPr>
              <a:t>)</a:t>
            </a:r>
            <a:r>
              <a:rPr sz="2000" dirty="0">
                <a:latin typeface="Calibri"/>
                <a:cs typeface="Calibri"/>
              </a:rPr>
              <a:t> –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наиболее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соответствующая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проекту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временная</a:t>
            </a:r>
            <a:endParaRPr sz="2000">
              <a:latin typeface="Calibri"/>
              <a:cs typeface="Calibri"/>
            </a:endParaRPr>
          </a:p>
          <a:p>
            <a:pPr marL="12700" marR="74676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организационная </a:t>
            </a:r>
            <a:r>
              <a:rPr sz="2000" dirty="0">
                <a:latin typeface="Calibri"/>
                <a:cs typeface="Calibri"/>
              </a:rPr>
              <a:t>структура, включающая </a:t>
            </a:r>
            <a:r>
              <a:rPr sz="2000" spc="-5" dirty="0">
                <a:latin typeface="Calibri"/>
                <a:cs typeface="Calibri"/>
              </a:rPr>
              <a:t>всех </a:t>
            </a:r>
            <a:r>
              <a:rPr sz="2000" spc="-10" dirty="0">
                <a:latin typeface="Calibri"/>
                <a:cs typeface="Calibri"/>
              </a:rPr>
              <a:t>его </a:t>
            </a:r>
            <a:r>
              <a:rPr sz="2000" spc="-5" dirty="0">
                <a:latin typeface="Calibri"/>
                <a:cs typeface="Calibri"/>
              </a:rPr>
              <a:t>участников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создаваемая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для успешного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достижения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целей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проекта.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3523869"/>
            <a:ext cx="6948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Организационная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структура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проекта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позволяет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осуществлять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функции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распределения, координации</a:t>
            </a:r>
            <a:r>
              <a:rPr sz="1800" dirty="0">
                <a:latin typeface="Calibri"/>
                <a:cs typeface="Calibri"/>
              </a:rPr>
              <a:t> и </a:t>
            </a:r>
            <a:r>
              <a:rPr sz="1800" spc="-5" dirty="0">
                <a:latin typeface="Calibri"/>
                <a:cs typeface="Calibri"/>
              </a:rPr>
              <a:t>интеграции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работ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проекта.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07845" y="199771"/>
            <a:ext cx="55530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1F487C"/>
                </a:solidFill>
                <a:latin typeface="Calibri"/>
                <a:cs typeface="Calibri"/>
              </a:rPr>
              <a:t>Организация</a:t>
            </a:r>
            <a:r>
              <a:rPr b="1" spc="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F487C"/>
                </a:solidFill>
                <a:latin typeface="Calibri"/>
                <a:cs typeface="Calibri"/>
              </a:rPr>
              <a:t>управления</a:t>
            </a:r>
            <a:r>
              <a:rPr b="1" spc="7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1F487C"/>
                </a:solidFill>
                <a:latin typeface="Calibri"/>
                <a:cs typeface="Calibri"/>
              </a:rPr>
              <a:t>проектом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6754" y="199771"/>
            <a:ext cx="51568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1F487C"/>
                </a:solidFill>
                <a:latin typeface="Calibri"/>
                <a:cs typeface="Calibri"/>
              </a:rPr>
              <a:t>Виды</a:t>
            </a:r>
            <a:r>
              <a:rPr b="1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F487C"/>
                </a:solidFill>
                <a:latin typeface="Calibri"/>
                <a:cs typeface="Calibri"/>
              </a:rPr>
              <a:t>организационных</a:t>
            </a:r>
            <a:r>
              <a:rPr b="1" spc="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F487C"/>
                </a:solidFill>
                <a:latin typeface="Calibri"/>
                <a:cs typeface="Calibri"/>
              </a:rPr>
              <a:t>структур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99005" y="1504010"/>
            <a:ext cx="5219700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3070" indent="-421005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433705" algn="l"/>
              </a:tabLst>
            </a:pPr>
            <a:r>
              <a:rPr sz="3200" dirty="0">
                <a:latin typeface="Times New Roman"/>
                <a:cs typeface="Times New Roman"/>
              </a:rPr>
              <a:t>Функциональная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структура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"/>
            </a:pPr>
            <a:endParaRPr sz="3300">
              <a:latin typeface="Times New Roman"/>
              <a:cs typeface="Times New Roman"/>
            </a:endParaRPr>
          </a:p>
          <a:p>
            <a:pPr marL="433070" indent="-421005">
              <a:lnSpc>
                <a:spcPct val="100000"/>
              </a:lnSpc>
              <a:buFont typeface="Wingdings"/>
              <a:buChar char=""/>
              <a:tabLst>
                <a:tab pos="433705" algn="l"/>
              </a:tabLst>
            </a:pPr>
            <a:r>
              <a:rPr sz="3200" dirty="0">
                <a:latin typeface="Times New Roman"/>
                <a:cs typeface="Times New Roman"/>
              </a:rPr>
              <a:t>Проектная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структура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"/>
            </a:pPr>
            <a:endParaRPr sz="3300">
              <a:latin typeface="Times New Roman"/>
              <a:cs typeface="Times New Roman"/>
            </a:endParaRPr>
          </a:p>
          <a:p>
            <a:pPr marL="433070" indent="-421005">
              <a:lnSpc>
                <a:spcPct val="100000"/>
              </a:lnSpc>
              <a:buFont typeface="Wingdings"/>
              <a:buChar char=""/>
              <a:tabLst>
                <a:tab pos="433705" algn="l"/>
              </a:tabLst>
            </a:pPr>
            <a:r>
              <a:rPr sz="3200" spc="-5" dirty="0">
                <a:latin typeface="Times New Roman"/>
                <a:cs typeface="Times New Roman"/>
              </a:rPr>
              <a:t>Матричная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структура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"/>
            </a:pPr>
            <a:endParaRPr sz="3300">
              <a:latin typeface="Times New Roman"/>
              <a:cs typeface="Times New Roman"/>
            </a:endParaRPr>
          </a:p>
          <a:p>
            <a:pPr marL="332740" indent="-32067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33375" algn="l"/>
              </a:tabLst>
            </a:pPr>
            <a:r>
              <a:rPr sz="3200" dirty="0">
                <a:latin typeface="Times New Roman"/>
                <a:cs typeface="Times New Roman"/>
              </a:rPr>
              <a:t>Смешанная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2590800"/>
            <a:ext cx="1199375" cy="90144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2590800"/>
            <a:ext cx="1124414" cy="84685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23645" y="762000"/>
            <a:ext cx="6506845" cy="5346700"/>
            <a:chOff x="723645" y="762000"/>
            <a:chExt cx="6506845" cy="53467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600" y="762000"/>
              <a:ext cx="1465704" cy="142513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24000" y="2124455"/>
              <a:ext cx="5699760" cy="1411605"/>
            </a:xfrm>
            <a:custGeom>
              <a:avLst/>
              <a:gdLst/>
              <a:ahLst/>
              <a:cxnLst/>
              <a:rect l="l" t="t" r="r" b="b"/>
              <a:pathLst>
                <a:path w="5699759" h="1411604">
                  <a:moveTo>
                    <a:pt x="2916936" y="641604"/>
                  </a:moveTo>
                  <a:lnTo>
                    <a:pt x="2916936" y="0"/>
                  </a:lnTo>
                </a:path>
                <a:path w="5699759" h="1411604">
                  <a:moveTo>
                    <a:pt x="0" y="525780"/>
                  </a:moveTo>
                  <a:lnTo>
                    <a:pt x="0" y="234696"/>
                  </a:lnTo>
                </a:path>
                <a:path w="5699759" h="1411604">
                  <a:moveTo>
                    <a:pt x="5699759" y="234696"/>
                  </a:moveTo>
                  <a:lnTo>
                    <a:pt x="5699759" y="525780"/>
                  </a:lnTo>
                </a:path>
                <a:path w="5699759" h="1411604">
                  <a:moveTo>
                    <a:pt x="0" y="237744"/>
                  </a:moveTo>
                  <a:lnTo>
                    <a:pt x="5699759" y="237744"/>
                  </a:lnTo>
                </a:path>
                <a:path w="5699759" h="1411604">
                  <a:moveTo>
                    <a:pt x="2121408" y="1281684"/>
                  </a:moveTo>
                  <a:lnTo>
                    <a:pt x="2121408" y="14112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6600" y="2514600"/>
              <a:ext cx="1295400" cy="11567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29995" y="3406139"/>
              <a:ext cx="265430" cy="2184400"/>
            </a:xfrm>
            <a:custGeom>
              <a:avLst/>
              <a:gdLst/>
              <a:ahLst/>
              <a:cxnLst/>
              <a:rect l="l" t="t" r="r" b="b"/>
              <a:pathLst>
                <a:path w="265430" h="2184400">
                  <a:moveTo>
                    <a:pt x="0" y="0"/>
                  </a:moveTo>
                  <a:lnTo>
                    <a:pt x="0" y="2183892"/>
                  </a:lnTo>
                </a:path>
                <a:path w="265430" h="2184400">
                  <a:moveTo>
                    <a:pt x="0" y="2183892"/>
                  </a:moveTo>
                  <a:lnTo>
                    <a:pt x="265176" y="2183892"/>
                  </a:lnTo>
                </a:path>
                <a:path w="265430" h="2184400">
                  <a:moveTo>
                    <a:pt x="0" y="1540764"/>
                  </a:moveTo>
                  <a:lnTo>
                    <a:pt x="265176" y="1540764"/>
                  </a:lnTo>
                </a:path>
                <a:path w="265430" h="2184400">
                  <a:moveTo>
                    <a:pt x="0" y="899160"/>
                  </a:moveTo>
                  <a:lnTo>
                    <a:pt x="265176" y="89916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0600" y="4648200"/>
              <a:ext cx="382524" cy="6979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8131" y="3808696"/>
              <a:ext cx="328292" cy="6209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0600" y="5410200"/>
              <a:ext cx="382524" cy="69799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564635" y="3406139"/>
              <a:ext cx="3129280" cy="2329180"/>
            </a:xfrm>
            <a:custGeom>
              <a:avLst/>
              <a:gdLst/>
              <a:ahLst/>
              <a:cxnLst/>
              <a:rect l="l" t="t" r="r" b="b"/>
              <a:pathLst>
                <a:path w="3129279" h="2329179">
                  <a:moveTo>
                    <a:pt x="16763" y="480060"/>
                  </a:moveTo>
                  <a:lnTo>
                    <a:pt x="0" y="2328672"/>
                  </a:lnTo>
                </a:path>
                <a:path w="3129279" h="2329179">
                  <a:moveTo>
                    <a:pt x="19812" y="1959864"/>
                  </a:moveTo>
                  <a:lnTo>
                    <a:pt x="284988" y="1959864"/>
                  </a:lnTo>
                </a:path>
                <a:path w="3129279" h="2329179">
                  <a:moveTo>
                    <a:pt x="19812" y="1318260"/>
                  </a:moveTo>
                  <a:lnTo>
                    <a:pt x="284988" y="1318260"/>
                  </a:lnTo>
                </a:path>
                <a:path w="3129279" h="2329179">
                  <a:moveTo>
                    <a:pt x="2863596" y="0"/>
                  </a:moveTo>
                  <a:lnTo>
                    <a:pt x="2863596" y="2183892"/>
                  </a:lnTo>
                </a:path>
                <a:path w="3129279" h="2329179">
                  <a:moveTo>
                    <a:pt x="2863596" y="2183892"/>
                  </a:moveTo>
                  <a:lnTo>
                    <a:pt x="3128771" y="2183892"/>
                  </a:lnTo>
                </a:path>
                <a:path w="3129279" h="2329179">
                  <a:moveTo>
                    <a:pt x="2863596" y="1540764"/>
                  </a:moveTo>
                  <a:lnTo>
                    <a:pt x="3128771" y="1540764"/>
                  </a:lnTo>
                </a:path>
                <a:path w="3129279" h="2329179">
                  <a:moveTo>
                    <a:pt x="2863596" y="899160"/>
                  </a:moveTo>
                  <a:lnTo>
                    <a:pt x="3128771" y="89916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57444" y="3736785"/>
              <a:ext cx="324065" cy="61222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444490" y="1296161"/>
            <a:ext cx="19399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Высшее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руководство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88539" y="199771"/>
            <a:ext cx="4599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Calibri"/>
                <a:cs typeface="Calibri"/>
              </a:rPr>
              <a:t>Функциональная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организация</a:t>
            </a: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35810" y="4311537"/>
            <a:ext cx="302930" cy="57131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436109" y="4465446"/>
            <a:ext cx="10223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Исполнитель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22142" y="5465755"/>
            <a:ext cx="335337" cy="635602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7167118" y="5819952"/>
            <a:ext cx="10223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Исполнитель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51228" y="5133847"/>
            <a:ext cx="10223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Исполнитель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70643" y="4626282"/>
            <a:ext cx="315611" cy="596151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7167118" y="4981447"/>
            <a:ext cx="10223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Исполнитель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67118" y="4219447"/>
            <a:ext cx="10223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Исполнитель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15682" y="5033662"/>
            <a:ext cx="322656" cy="610762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4423664" y="5515152"/>
            <a:ext cx="10223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Исполнитель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51228" y="4295647"/>
            <a:ext cx="10223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Исполнитель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51228" y="5972352"/>
            <a:ext cx="10223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Исполнитель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243318" y="2520187"/>
            <a:ext cx="12954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Ру</a:t>
            </a:r>
            <a:r>
              <a:rPr sz="1600" b="1" spc="-25" dirty="0">
                <a:latin typeface="Times New Roman"/>
                <a:cs typeface="Times New Roman"/>
              </a:rPr>
              <a:t>к</a:t>
            </a:r>
            <a:r>
              <a:rPr sz="1600" b="1" spc="-40" dirty="0">
                <a:latin typeface="Times New Roman"/>
                <a:cs typeface="Times New Roman"/>
              </a:rPr>
              <a:t>о</a:t>
            </a:r>
            <a:r>
              <a:rPr sz="1600" b="1" spc="-15" dirty="0">
                <a:latin typeface="Times New Roman"/>
                <a:cs typeface="Times New Roman"/>
              </a:rPr>
              <a:t>в</a:t>
            </a:r>
            <a:r>
              <a:rPr sz="1600" b="1" spc="-50" dirty="0">
                <a:latin typeface="Times New Roman"/>
                <a:cs typeface="Times New Roman"/>
              </a:rPr>
              <a:t>о</a:t>
            </a:r>
            <a:r>
              <a:rPr sz="1600" b="1" spc="-5" dirty="0">
                <a:latin typeface="Times New Roman"/>
                <a:cs typeface="Times New Roman"/>
              </a:rPr>
              <a:t>ди</a:t>
            </a:r>
            <a:r>
              <a:rPr sz="1600" b="1" spc="-20" dirty="0">
                <a:latin typeface="Times New Roman"/>
                <a:cs typeface="Times New Roman"/>
              </a:rPr>
              <a:t>т</a:t>
            </a:r>
            <a:r>
              <a:rPr sz="1600" b="1" spc="-5" dirty="0">
                <a:latin typeface="Times New Roman"/>
                <a:cs typeface="Times New Roman"/>
              </a:rPr>
              <a:t>ель  </a:t>
            </a:r>
            <a:r>
              <a:rPr sz="1600" b="1" spc="-15" dirty="0">
                <a:latin typeface="Times New Roman"/>
                <a:cs typeface="Times New Roman"/>
              </a:rPr>
              <a:t>отдела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6790" y="2520187"/>
            <a:ext cx="12954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Ру</a:t>
            </a:r>
            <a:r>
              <a:rPr sz="1600" b="1" spc="-25" dirty="0">
                <a:latin typeface="Times New Roman"/>
                <a:cs typeface="Times New Roman"/>
              </a:rPr>
              <a:t>к</a:t>
            </a:r>
            <a:r>
              <a:rPr sz="1600" b="1" spc="-40" dirty="0">
                <a:latin typeface="Times New Roman"/>
                <a:cs typeface="Times New Roman"/>
              </a:rPr>
              <a:t>о</a:t>
            </a:r>
            <a:r>
              <a:rPr sz="1600" b="1" spc="-15" dirty="0">
                <a:latin typeface="Times New Roman"/>
                <a:cs typeface="Times New Roman"/>
              </a:rPr>
              <a:t>в</a:t>
            </a:r>
            <a:r>
              <a:rPr sz="1600" b="1" spc="-50" dirty="0">
                <a:latin typeface="Times New Roman"/>
                <a:cs typeface="Times New Roman"/>
              </a:rPr>
              <a:t>о</a:t>
            </a:r>
            <a:r>
              <a:rPr sz="1600" b="1" spc="-5" dirty="0">
                <a:latin typeface="Times New Roman"/>
                <a:cs typeface="Times New Roman"/>
              </a:rPr>
              <a:t>ди</a:t>
            </a:r>
            <a:r>
              <a:rPr sz="1600" b="1" spc="-20" dirty="0">
                <a:latin typeface="Times New Roman"/>
                <a:cs typeface="Times New Roman"/>
              </a:rPr>
              <a:t>т</a:t>
            </a:r>
            <a:r>
              <a:rPr sz="1600" b="1" spc="-5" dirty="0">
                <a:latin typeface="Times New Roman"/>
                <a:cs typeface="Times New Roman"/>
              </a:rPr>
              <a:t>ель  </a:t>
            </a:r>
            <a:r>
              <a:rPr sz="1600" b="1" spc="-15" dirty="0">
                <a:latin typeface="Times New Roman"/>
                <a:cs typeface="Times New Roman"/>
              </a:rPr>
              <a:t>отдела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56029" y="2520187"/>
            <a:ext cx="12954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Ру</a:t>
            </a:r>
            <a:r>
              <a:rPr sz="1600" b="1" spc="-25" dirty="0">
                <a:latin typeface="Times New Roman"/>
                <a:cs typeface="Times New Roman"/>
              </a:rPr>
              <a:t>к</a:t>
            </a:r>
            <a:r>
              <a:rPr sz="1600" b="1" spc="-40" dirty="0">
                <a:latin typeface="Times New Roman"/>
                <a:cs typeface="Times New Roman"/>
              </a:rPr>
              <a:t>о</a:t>
            </a:r>
            <a:r>
              <a:rPr sz="1600" b="1" spc="-15" dirty="0">
                <a:latin typeface="Times New Roman"/>
                <a:cs typeface="Times New Roman"/>
              </a:rPr>
              <a:t>в</a:t>
            </a:r>
            <a:r>
              <a:rPr sz="1600" b="1" spc="-50" dirty="0">
                <a:latin typeface="Times New Roman"/>
                <a:cs typeface="Times New Roman"/>
              </a:rPr>
              <a:t>о</a:t>
            </a:r>
            <a:r>
              <a:rPr sz="1600" b="1" spc="-5" dirty="0">
                <a:latin typeface="Times New Roman"/>
                <a:cs typeface="Times New Roman"/>
              </a:rPr>
              <a:t>ди</a:t>
            </a:r>
            <a:r>
              <a:rPr sz="1600" b="1" spc="-20" dirty="0">
                <a:latin typeface="Times New Roman"/>
                <a:cs typeface="Times New Roman"/>
              </a:rPr>
              <a:t>т</a:t>
            </a:r>
            <a:r>
              <a:rPr sz="1600" b="1" spc="-5" dirty="0">
                <a:latin typeface="Times New Roman"/>
                <a:cs typeface="Times New Roman"/>
              </a:rPr>
              <a:t>ель  </a:t>
            </a:r>
            <a:r>
              <a:rPr sz="1600" b="1" spc="-15" dirty="0">
                <a:latin typeface="Times New Roman"/>
                <a:cs typeface="Times New Roman"/>
              </a:rPr>
              <a:t>отдела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67205" y="1585086"/>
            <a:ext cx="12185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95" dirty="0">
                <a:latin typeface="Times New Roman"/>
                <a:cs typeface="Times New Roman"/>
              </a:rPr>
              <a:t>К</a:t>
            </a:r>
            <a:r>
              <a:rPr sz="1600" b="1" spc="-5" dirty="0">
                <a:latin typeface="Times New Roman"/>
                <a:cs typeface="Times New Roman"/>
              </a:rPr>
              <a:t>оо</a:t>
            </a:r>
            <a:r>
              <a:rPr sz="1600" b="1" spc="-30" dirty="0">
                <a:latin typeface="Times New Roman"/>
                <a:cs typeface="Times New Roman"/>
              </a:rPr>
              <a:t>р</a:t>
            </a:r>
            <a:r>
              <a:rPr sz="1600" b="1" spc="-5" dirty="0">
                <a:latin typeface="Times New Roman"/>
                <a:cs typeface="Times New Roman"/>
              </a:rPr>
              <a:t>ди</a:t>
            </a:r>
            <a:r>
              <a:rPr sz="1600" b="1" dirty="0">
                <a:latin typeface="Times New Roman"/>
                <a:cs typeface="Times New Roman"/>
              </a:rPr>
              <a:t>н</a:t>
            </a:r>
            <a:r>
              <a:rPr sz="1600" b="1" spc="-40" dirty="0">
                <a:latin typeface="Times New Roman"/>
                <a:cs typeface="Times New Roman"/>
              </a:rPr>
              <a:t>а</a:t>
            </a:r>
            <a:r>
              <a:rPr sz="1600" b="1" spc="-50" dirty="0">
                <a:latin typeface="Times New Roman"/>
                <a:cs typeface="Times New Roman"/>
              </a:rPr>
              <a:t>т</a:t>
            </a:r>
            <a:r>
              <a:rPr sz="1600" b="1" spc="-5" dirty="0">
                <a:latin typeface="Times New Roman"/>
                <a:cs typeface="Times New Roman"/>
              </a:rPr>
              <a:t>ор  проекта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73736" y="1841880"/>
            <a:ext cx="8724900" cy="2025014"/>
            <a:chOff x="173736" y="1841880"/>
            <a:chExt cx="8724900" cy="2025014"/>
          </a:xfrm>
        </p:grpSpPr>
        <p:sp>
          <p:nvSpPr>
            <p:cNvPr id="33" name="object 33"/>
            <p:cNvSpPr/>
            <p:nvPr/>
          </p:nvSpPr>
          <p:spPr>
            <a:xfrm>
              <a:off x="179832" y="2133599"/>
              <a:ext cx="8712835" cy="1727200"/>
            </a:xfrm>
            <a:custGeom>
              <a:avLst/>
              <a:gdLst/>
              <a:ahLst/>
              <a:cxnLst/>
              <a:rect l="l" t="t" r="r" b="b"/>
              <a:pathLst>
                <a:path w="8712835" h="1727200">
                  <a:moveTo>
                    <a:pt x="0" y="863346"/>
                  </a:moveTo>
                  <a:lnTo>
                    <a:pt x="5668" y="818923"/>
                  </a:lnTo>
                  <a:lnTo>
                    <a:pt x="22492" y="775082"/>
                  </a:lnTo>
                  <a:lnTo>
                    <a:pt x="50196" y="731879"/>
                  </a:lnTo>
                  <a:lnTo>
                    <a:pt x="88508" y="689367"/>
                  </a:lnTo>
                  <a:lnTo>
                    <a:pt x="119806" y="661436"/>
                  </a:lnTo>
                  <a:lnTo>
                    <a:pt x="155617" y="633853"/>
                  </a:lnTo>
                  <a:lnTo>
                    <a:pt x="195858" y="606633"/>
                  </a:lnTo>
                  <a:lnTo>
                    <a:pt x="240448" y="579793"/>
                  </a:lnTo>
                  <a:lnTo>
                    <a:pt x="289306" y="553348"/>
                  </a:lnTo>
                  <a:lnTo>
                    <a:pt x="342352" y="527315"/>
                  </a:lnTo>
                  <a:lnTo>
                    <a:pt x="399503" y="501710"/>
                  </a:lnTo>
                  <a:lnTo>
                    <a:pt x="460680" y="476549"/>
                  </a:lnTo>
                  <a:lnTo>
                    <a:pt x="525800" y="451848"/>
                  </a:lnTo>
                  <a:lnTo>
                    <a:pt x="594783" y="427623"/>
                  </a:lnTo>
                  <a:lnTo>
                    <a:pt x="667547" y="403890"/>
                  </a:lnTo>
                  <a:lnTo>
                    <a:pt x="705322" y="392213"/>
                  </a:lnTo>
                  <a:lnTo>
                    <a:pt x="744012" y="380665"/>
                  </a:lnTo>
                  <a:lnTo>
                    <a:pt x="783607" y="369248"/>
                  </a:lnTo>
                  <a:lnTo>
                    <a:pt x="824096" y="357964"/>
                  </a:lnTo>
                  <a:lnTo>
                    <a:pt x="865470" y="346815"/>
                  </a:lnTo>
                  <a:lnTo>
                    <a:pt x="907719" y="335804"/>
                  </a:lnTo>
                  <a:lnTo>
                    <a:pt x="950831" y="324931"/>
                  </a:lnTo>
                  <a:lnTo>
                    <a:pt x="994798" y="314200"/>
                  </a:lnTo>
                  <a:lnTo>
                    <a:pt x="1039609" y="303612"/>
                  </a:lnTo>
                  <a:lnTo>
                    <a:pt x="1085254" y="293169"/>
                  </a:lnTo>
                  <a:lnTo>
                    <a:pt x="1131722" y="282873"/>
                  </a:lnTo>
                  <a:lnTo>
                    <a:pt x="1179004" y="272726"/>
                  </a:lnTo>
                  <a:lnTo>
                    <a:pt x="1227090" y="262731"/>
                  </a:lnTo>
                  <a:lnTo>
                    <a:pt x="1275969" y="252888"/>
                  </a:lnTo>
                  <a:lnTo>
                    <a:pt x="1325630" y="243201"/>
                  </a:lnTo>
                  <a:lnTo>
                    <a:pt x="1376065" y="233671"/>
                  </a:lnTo>
                  <a:lnTo>
                    <a:pt x="1427263" y="224300"/>
                  </a:lnTo>
                  <a:lnTo>
                    <a:pt x="1479214" y="215091"/>
                  </a:lnTo>
                  <a:lnTo>
                    <a:pt x="1531907" y="206045"/>
                  </a:lnTo>
                  <a:lnTo>
                    <a:pt x="1585333" y="197163"/>
                  </a:lnTo>
                  <a:lnTo>
                    <a:pt x="1639481" y="188450"/>
                  </a:lnTo>
                  <a:lnTo>
                    <a:pt x="1694341" y="179905"/>
                  </a:lnTo>
                  <a:lnTo>
                    <a:pt x="1749903" y="171532"/>
                  </a:lnTo>
                  <a:lnTo>
                    <a:pt x="1806157" y="163332"/>
                  </a:lnTo>
                  <a:lnTo>
                    <a:pt x="1863093" y="155307"/>
                  </a:lnTo>
                  <a:lnTo>
                    <a:pt x="1920701" y="147460"/>
                  </a:lnTo>
                  <a:lnTo>
                    <a:pt x="1978970" y="139792"/>
                  </a:lnTo>
                  <a:lnTo>
                    <a:pt x="2037890" y="132305"/>
                  </a:lnTo>
                  <a:lnTo>
                    <a:pt x="2097452" y="125002"/>
                  </a:lnTo>
                  <a:lnTo>
                    <a:pt x="2157645" y="117884"/>
                  </a:lnTo>
                  <a:lnTo>
                    <a:pt x="2218459" y="110953"/>
                  </a:lnTo>
                  <a:lnTo>
                    <a:pt x="2279883" y="104212"/>
                  </a:lnTo>
                  <a:lnTo>
                    <a:pt x="2341908" y="97662"/>
                  </a:lnTo>
                  <a:lnTo>
                    <a:pt x="2404524" y="91305"/>
                  </a:lnTo>
                  <a:lnTo>
                    <a:pt x="2467720" y="85144"/>
                  </a:lnTo>
                  <a:lnTo>
                    <a:pt x="2531486" y="79180"/>
                  </a:lnTo>
                  <a:lnTo>
                    <a:pt x="2595813" y="73416"/>
                  </a:lnTo>
                  <a:lnTo>
                    <a:pt x="2660689" y="67853"/>
                  </a:lnTo>
                  <a:lnTo>
                    <a:pt x="2726105" y="62494"/>
                  </a:lnTo>
                  <a:lnTo>
                    <a:pt x="2792051" y="57340"/>
                  </a:lnTo>
                  <a:lnTo>
                    <a:pt x="2858517" y="52393"/>
                  </a:lnTo>
                  <a:lnTo>
                    <a:pt x="2925492" y="47656"/>
                  </a:lnTo>
                  <a:lnTo>
                    <a:pt x="2992966" y="43131"/>
                  </a:lnTo>
                  <a:lnTo>
                    <a:pt x="3060929" y="38819"/>
                  </a:lnTo>
                  <a:lnTo>
                    <a:pt x="3129372" y="34722"/>
                  </a:lnTo>
                  <a:lnTo>
                    <a:pt x="3198283" y="30843"/>
                  </a:lnTo>
                  <a:lnTo>
                    <a:pt x="3267653" y="27183"/>
                  </a:lnTo>
                  <a:lnTo>
                    <a:pt x="3337471" y="23745"/>
                  </a:lnTo>
                  <a:lnTo>
                    <a:pt x="3407728" y="20531"/>
                  </a:lnTo>
                  <a:lnTo>
                    <a:pt x="3478413" y="17542"/>
                  </a:lnTo>
                  <a:lnTo>
                    <a:pt x="3549517" y="14781"/>
                  </a:lnTo>
                  <a:lnTo>
                    <a:pt x="3621028" y="12249"/>
                  </a:lnTo>
                  <a:lnTo>
                    <a:pt x="3692938" y="9948"/>
                  </a:lnTo>
                  <a:lnTo>
                    <a:pt x="3765235" y="7882"/>
                  </a:lnTo>
                  <a:lnTo>
                    <a:pt x="3837909" y="6051"/>
                  </a:lnTo>
                  <a:lnTo>
                    <a:pt x="3910951" y="4457"/>
                  </a:lnTo>
                  <a:lnTo>
                    <a:pt x="3984351" y="3104"/>
                  </a:lnTo>
                  <a:lnTo>
                    <a:pt x="4058098" y="1992"/>
                  </a:lnTo>
                  <a:lnTo>
                    <a:pt x="4132181" y="1123"/>
                  </a:lnTo>
                  <a:lnTo>
                    <a:pt x="4206592" y="500"/>
                  </a:lnTo>
                  <a:lnTo>
                    <a:pt x="4281319" y="125"/>
                  </a:lnTo>
                  <a:lnTo>
                    <a:pt x="4356354" y="0"/>
                  </a:lnTo>
                  <a:lnTo>
                    <a:pt x="4431388" y="125"/>
                  </a:lnTo>
                  <a:lnTo>
                    <a:pt x="4506115" y="500"/>
                  </a:lnTo>
                  <a:lnTo>
                    <a:pt x="4580526" y="1123"/>
                  </a:lnTo>
                  <a:lnTo>
                    <a:pt x="4654609" y="1992"/>
                  </a:lnTo>
                  <a:lnTo>
                    <a:pt x="4728356" y="3104"/>
                  </a:lnTo>
                  <a:lnTo>
                    <a:pt x="4801756" y="4457"/>
                  </a:lnTo>
                  <a:lnTo>
                    <a:pt x="4874798" y="6051"/>
                  </a:lnTo>
                  <a:lnTo>
                    <a:pt x="4947472" y="7882"/>
                  </a:lnTo>
                  <a:lnTo>
                    <a:pt x="5019769" y="9948"/>
                  </a:lnTo>
                  <a:lnTo>
                    <a:pt x="5091679" y="12249"/>
                  </a:lnTo>
                  <a:lnTo>
                    <a:pt x="5163190" y="14781"/>
                  </a:lnTo>
                  <a:lnTo>
                    <a:pt x="5234294" y="17542"/>
                  </a:lnTo>
                  <a:lnTo>
                    <a:pt x="5304979" y="20531"/>
                  </a:lnTo>
                  <a:lnTo>
                    <a:pt x="5375236" y="23745"/>
                  </a:lnTo>
                  <a:lnTo>
                    <a:pt x="5445054" y="27183"/>
                  </a:lnTo>
                  <a:lnTo>
                    <a:pt x="5514424" y="30843"/>
                  </a:lnTo>
                  <a:lnTo>
                    <a:pt x="5583335" y="34722"/>
                  </a:lnTo>
                  <a:lnTo>
                    <a:pt x="5651778" y="38819"/>
                  </a:lnTo>
                  <a:lnTo>
                    <a:pt x="5719741" y="43131"/>
                  </a:lnTo>
                  <a:lnTo>
                    <a:pt x="5787215" y="47656"/>
                  </a:lnTo>
                  <a:lnTo>
                    <a:pt x="5854190" y="52393"/>
                  </a:lnTo>
                  <a:lnTo>
                    <a:pt x="5920656" y="57340"/>
                  </a:lnTo>
                  <a:lnTo>
                    <a:pt x="5986602" y="62494"/>
                  </a:lnTo>
                  <a:lnTo>
                    <a:pt x="6052018" y="67853"/>
                  </a:lnTo>
                  <a:lnTo>
                    <a:pt x="6116894" y="73416"/>
                  </a:lnTo>
                  <a:lnTo>
                    <a:pt x="6181221" y="79180"/>
                  </a:lnTo>
                  <a:lnTo>
                    <a:pt x="6244987" y="85144"/>
                  </a:lnTo>
                  <a:lnTo>
                    <a:pt x="6308183" y="91305"/>
                  </a:lnTo>
                  <a:lnTo>
                    <a:pt x="6370799" y="97662"/>
                  </a:lnTo>
                  <a:lnTo>
                    <a:pt x="6432824" y="104212"/>
                  </a:lnTo>
                  <a:lnTo>
                    <a:pt x="6494248" y="110953"/>
                  </a:lnTo>
                  <a:lnTo>
                    <a:pt x="6555062" y="117884"/>
                  </a:lnTo>
                  <a:lnTo>
                    <a:pt x="6615255" y="125002"/>
                  </a:lnTo>
                  <a:lnTo>
                    <a:pt x="6674817" y="132305"/>
                  </a:lnTo>
                  <a:lnTo>
                    <a:pt x="6733737" y="139792"/>
                  </a:lnTo>
                  <a:lnTo>
                    <a:pt x="6792006" y="147460"/>
                  </a:lnTo>
                  <a:lnTo>
                    <a:pt x="6849614" y="155307"/>
                  </a:lnTo>
                  <a:lnTo>
                    <a:pt x="6906550" y="163332"/>
                  </a:lnTo>
                  <a:lnTo>
                    <a:pt x="6962804" y="171532"/>
                  </a:lnTo>
                  <a:lnTo>
                    <a:pt x="7018366" y="179905"/>
                  </a:lnTo>
                  <a:lnTo>
                    <a:pt x="7073226" y="188450"/>
                  </a:lnTo>
                  <a:lnTo>
                    <a:pt x="7127374" y="197163"/>
                  </a:lnTo>
                  <a:lnTo>
                    <a:pt x="7180800" y="206045"/>
                  </a:lnTo>
                  <a:lnTo>
                    <a:pt x="7233493" y="215091"/>
                  </a:lnTo>
                  <a:lnTo>
                    <a:pt x="7285444" y="224300"/>
                  </a:lnTo>
                  <a:lnTo>
                    <a:pt x="7336642" y="233671"/>
                  </a:lnTo>
                  <a:lnTo>
                    <a:pt x="7387077" y="243201"/>
                  </a:lnTo>
                  <a:lnTo>
                    <a:pt x="7436738" y="252888"/>
                  </a:lnTo>
                  <a:lnTo>
                    <a:pt x="7485617" y="262731"/>
                  </a:lnTo>
                  <a:lnTo>
                    <a:pt x="7533703" y="272726"/>
                  </a:lnTo>
                  <a:lnTo>
                    <a:pt x="7580985" y="282873"/>
                  </a:lnTo>
                  <a:lnTo>
                    <a:pt x="7627453" y="293169"/>
                  </a:lnTo>
                  <a:lnTo>
                    <a:pt x="7673098" y="303612"/>
                  </a:lnTo>
                  <a:lnTo>
                    <a:pt x="7717909" y="314200"/>
                  </a:lnTo>
                  <a:lnTo>
                    <a:pt x="7761876" y="324931"/>
                  </a:lnTo>
                  <a:lnTo>
                    <a:pt x="7804988" y="335804"/>
                  </a:lnTo>
                  <a:lnTo>
                    <a:pt x="7847237" y="346815"/>
                  </a:lnTo>
                  <a:lnTo>
                    <a:pt x="7888611" y="357964"/>
                  </a:lnTo>
                  <a:lnTo>
                    <a:pt x="7929100" y="369248"/>
                  </a:lnTo>
                  <a:lnTo>
                    <a:pt x="7968695" y="380665"/>
                  </a:lnTo>
                  <a:lnTo>
                    <a:pt x="8007385" y="392213"/>
                  </a:lnTo>
                  <a:lnTo>
                    <a:pt x="8045160" y="403890"/>
                  </a:lnTo>
                  <a:lnTo>
                    <a:pt x="8082010" y="415694"/>
                  </a:lnTo>
                  <a:lnTo>
                    <a:pt x="8152893" y="439675"/>
                  </a:lnTo>
                  <a:lnTo>
                    <a:pt x="8219955" y="464140"/>
                  </a:lnTo>
                  <a:lnTo>
                    <a:pt x="8283113" y="489073"/>
                  </a:lnTo>
                  <a:lnTo>
                    <a:pt x="8342288" y="514458"/>
                  </a:lnTo>
                  <a:lnTo>
                    <a:pt x="8397396" y="540279"/>
                  </a:lnTo>
                  <a:lnTo>
                    <a:pt x="8448358" y="566520"/>
                  </a:lnTo>
                  <a:lnTo>
                    <a:pt x="8495093" y="593165"/>
                  </a:lnTo>
                  <a:lnTo>
                    <a:pt x="8537518" y="620197"/>
                  </a:lnTo>
                  <a:lnTo>
                    <a:pt x="8575554" y="647600"/>
                  </a:lnTo>
                  <a:lnTo>
                    <a:pt x="8609119" y="675359"/>
                  </a:lnTo>
                  <a:lnTo>
                    <a:pt x="8638132" y="703457"/>
                  </a:lnTo>
                  <a:lnTo>
                    <a:pt x="8672938" y="746206"/>
                  </a:lnTo>
                  <a:lnTo>
                    <a:pt x="8697046" y="789628"/>
                  </a:lnTo>
                  <a:lnTo>
                    <a:pt x="8710181" y="833668"/>
                  </a:lnTo>
                  <a:lnTo>
                    <a:pt x="8712708" y="863346"/>
                  </a:lnTo>
                  <a:lnTo>
                    <a:pt x="8712074" y="878215"/>
                  </a:lnTo>
                  <a:lnTo>
                    <a:pt x="8702657" y="922449"/>
                  </a:lnTo>
                  <a:lnTo>
                    <a:pt x="8682176" y="966083"/>
                  </a:lnTo>
                  <a:lnTo>
                    <a:pt x="8650906" y="1009062"/>
                  </a:lnTo>
                  <a:lnTo>
                    <a:pt x="8624199" y="1037324"/>
                  </a:lnTo>
                  <a:lnTo>
                    <a:pt x="8592901" y="1065255"/>
                  </a:lnTo>
                  <a:lnTo>
                    <a:pt x="8557090" y="1092838"/>
                  </a:lnTo>
                  <a:lnTo>
                    <a:pt x="8516849" y="1120058"/>
                  </a:lnTo>
                  <a:lnTo>
                    <a:pt x="8472259" y="1146898"/>
                  </a:lnTo>
                  <a:lnTo>
                    <a:pt x="8423401" y="1173343"/>
                  </a:lnTo>
                  <a:lnTo>
                    <a:pt x="8370355" y="1199376"/>
                  </a:lnTo>
                  <a:lnTo>
                    <a:pt x="8313204" y="1224981"/>
                  </a:lnTo>
                  <a:lnTo>
                    <a:pt x="8252027" y="1250142"/>
                  </a:lnTo>
                  <a:lnTo>
                    <a:pt x="8186907" y="1274843"/>
                  </a:lnTo>
                  <a:lnTo>
                    <a:pt x="8117924" y="1299068"/>
                  </a:lnTo>
                  <a:lnTo>
                    <a:pt x="8045160" y="1322801"/>
                  </a:lnTo>
                  <a:lnTo>
                    <a:pt x="8007385" y="1334478"/>
                  </a:lnTo>
                  <a:lnTo>
                    <a:pt x="7968695" y="1346026"/>
                  </a:lnTo>
                  <a:lnTo>
                    <a:pt x="7929100" y="1357443"/>
                  </a:lnTo>
                  <a:lnTo>
                    <a:pt x="7888611" y="1368727"/>
                  </a:lnTo>
                  <a:lnTo>
                    <a:pt x="7847237" y="1379876"/>
                  </a:lnTo>
                  <a:lnTo>
                    <a:pt x="7804988" y="1390887"/>
                  </a:lnTo>
                  <a:lnTo>
                    <a:pt x="7761876" y="1401760"/>
                  </a:lnTo>
                  <a:lnTo>
                    <a:pt x="7717909" y="1412491"/>
                  </a:lnTo>
                  <a:lnTo>
                    <a:pt x="7673098" y="1423079"/>
                  </a:lnTo>
                  <a:lnTo>
                    <a:pt x="7627453" y="1433522"/>
                  </a:lnTo>
                  <a:lnTo>
                    <a:pt x="7580985" y="1443818"/>
                  </a:lnTo>
                  <a:lnTo>
                    <a:pt x="7533703" y="1453965"/>
                  </a:lnTo>
                  <a:lnTo>
                    <a:pt x="7485617" y="1463960"/>
                  </a:lnTo>
                  <a:lnTo>
                    <a:pt x="7436738" y="1473803"/>
                  </a:lnTo>
                  <a:lnTo>
                    <a:pt x="7387077" y="1483490"/>
                  </a:lnTo>
                  <a:lnTo>
                    <a:pt x="7336642" y="1493020"/>
                  </a:lnTo>
                  <a:lnTo>
                    <a:pt x="7285444" y="1502391"/>
                  </a:lnTo>
                  <a:lnTo>
                    <a:pt x="7233493" y="1511600"/>
                  </a:lnTo>
                  <a:lnTo>
                    <a:pt x="7180800" y="1520646"/>
                  </a:lnTo>
                  <a:lnTo>
                    <a:pt x="7127374" y="1529528"/>
                  </a:lnTo>
                  <a:lnTo>
                    <a:pt x="7073226" y="1538241"/>
                  </a:lnTo>
                  <a:lnTo>
                    <a:pt x="7018366" y="1546786"/>
                  </a:lnTo>
                  <a:lnTo>
                    <a:pt x="6962804" y="1555159"/>
                  </a:lnTo>
                  <a:lnTo>
                    <a:pt x="6906550" y="1563359"/>
                  </a:lnTo>
                  <a:lnTo>
                    <a:pt x="6849614" y="1571384"/>
                  </a:lnTo>
                  <a:lnTo>
                    <a:pt x="6792006" y="1579231"/>
                  </a:lnTo>
                  <a:lnTo>
                    <a:pt x="6733737" y="1586899"/>
                  </a:lnTo>
                  <a:lnTo>
                    <a:pt x="6674817" y="1594386"/>
                  </a:lnTo>
                  <a:lnTo>
                    <a:pt x="6615255" y="1601689"/>
                  </a:lnTo>
                  <a:lnTo>
                    <a:pt x="6555062" y="1608807"/>
                  </a:lnTo>
                  <a:lnTo>
                    <a:pt x="6494248" y="1615738"/>
                  </a:lnTo>
                  <a:lnTo>
                    <a:pt x="6432824" y="1622479"/>
                  </a:lnTo>
                  <a:lnTo>
                    <a:pt x="6370799" y="1629029"/>
                  </a:lnTo>
                  <a:lnTo>
                    <a:pt x="6308183" y="1635386"/>
                  </a:lnTo>
                  <a:lnTo>
                    <a:pt x="6244987" y="1641547"/>
                  </a:lnTo>
                  <a:lnTo>
                    <a:pt x="6181221" y="1647511"/>
                  </a:lnTo>
                  <a:lnTo>
                    <a:pt x="6116894" y="1653275"/>
                  </a:lnTo>
                  <a:lnTo>
                    <a:pt x="6052018" y="1658838"/>
                  </a:lnTo>
                  <a:lnTo>
                    <a:pt x="5986602" y="1664197"/>
                  </a:lnTo>
                  <a:lnTo>
                    <a:pt x="5920656" y="1669351"/>
                  </a:lnTo>
                  <a:lnTo>
                    <a:pt x="5854190" y="1674298"/>
                  </a:lnTo>
                  <a:lnTo>
                    <a:pt x="5787215" y="1679035"/>
                  </a:lnTo>
                  <a:lnTo>
                    <a:pt x="5719741" y="1683560"/>
                  </a:lnTo>
                  <a:lnTo>
                    <a:pt x="5651778" y="1687872"/>
                  </a:lnTo>
                  <a:lnTo>
                    <a:pt x="5583335" y="1691969"/>
                  </a:lnTo>
                  <a:lnTo>
                    <a:pt x="5514424" y="1695848"/>
                  </a:lnTo>
                  <a:lnTo>
                    <a:pt x="5445054" y="1699508"/>
                  </a:lnTo>
                  <a:lnTo>
                    <a:pt x="5375236" y="1702946"/>
                  </a:lnTo>
                  <a:lnTo>
                    <a:pt x="5304979" y="1706160"/>
                  </a:lnTo>
                  <a:lnTo>
                    <a:pt x="5234294" y="1709149"/>
                  </a:lnTo>
                  <a:lnTo>
                    <a:pt x="5163190" y="1711910"/>
                  </a:lnTo>
                  <a:lnTo>
                    <a:pt x="5091679" y="1714442"/>
                  </a:lnTo>
                  <a:lnTo>
                    <a:pt x="5019769" y="1716743"/>
                  </a:lnTo>
                  <a:lnTo>
                    <a:pt x="4947472" y="1718809"/>
                  </a:lnTo>
                  <a:lnTo>
                    <a:pt x="4874798" y="1720640"/>
                  </a:lnTo>
                  <a:lnTo>
                    <a:pt x="4801756" y="1722234"/>
                  </a:lnTo>
                  <a:lnTo>
                    <a:pt x="4728356" y="1723587"/>
                  </a:lnTo>
                  <a:lnTo>
                    <a:pt x="4654609" y="1724699"/>
                  </a:lnTo>
                  <a:lnTo>
                    <a:pt x="4580526" y="1725568"/>
                  </a:lnTo>
                  <a:lnTo>
                    <a:pt x="4506115" y="1726191"/>
                  </a:lnTo>
                  <a:lnTo>
                    <a:pt x="4431388" y="1726566"/>
                  </a:lnTo>
                  <a:lnTo>
                    <a:pt x="4356354" y="1726692"/>
                  </a:lnTo>
                  <a:lnTo>
                    <a:pt x="4281319" y="1726566"/>
                  </a:lnTo>
                  <a:lnTo>
                    <a:pt x="4206592" y="1726191"/>
                  </a:lnTo>
                  <a:lnTo>
                    <a:pt x="4132181" y="1725568"/>
                  </a:lnTo>
                  <a:lnTo>
                    <a:pt x="4058098" y="1724699"/>
                  </a:lnTo>
                  <a:lnTo>
                    <a:pt x="3984351" y="1723587"/>
                  </a:lnTo>
                  <a:lnTo>
                    <a:pt x="3910951" y="1722234"/>
                  </a:lnTo>
                  <a:lnTo>
                    <a:pt x="3837909" y="1720640"/>
                  </a:lnTo>
                  <a:lnTo>
                    <a:pt x="3765235" y="1718809"/>
                  </a:lnTo>
                  <a:lnTo>
                    <a:pt x="3692938" y="1716743"/>
                  </a:lnTo>
                  <a:lnTo>
                    <a:pt x="3621028" y="1714442"/>
                  </a:lnTo>
                  <a:lnTo>
                    <a:pt x="3549517" y="1711910"/>
                  </a:lnTo>
                  <a:lnTo>
                    <a:pt x="3478413" y="1709149"/>
                  </a:lnTo>
                  <a:lnTo>
                    <a:pt x="3407728" y="1706160"/>
                  </a:lnTo>
                  <a:lnTo>
                    <a:pt x="3337471" y="1702946"/>
                  </a:lnTo>
                  <a:lnTo>
                    <a:pt x="3267653" y="1699508"/>
                  </a:lnTo>
                  <a:lnTo>
                    <a:pt x="3198283" y="1695848"/>
                  </a:lnTo>
                  <a:lnTo>
                    <a:pt x="3129372" y="1691969"/>
                  </a:lnTo>
                  <a:lnTo>
                    <a:pt x="3060929" y="1687872"/>
                  </a:lnTo>
                  <a:lnTo>
                    <a:pt x="2992966" y="1683560"/>
                  </a:lnTo>
                  <a:lnTo>
                    <a:pt x="2925492" y="1679035"/>
                  </a:lnTo>
                  <a:lnTo>
                    <a:pt x="2858517" y="1674298"/>
                  </a:lnTo>
                  <a:lnTo>
                    <a:pt x="2792051" y="1669351"/>
                  </a:lnTo>
                  <a:lnTo>
                    <a:pt x="2726105" y="1664197"/>
                  </a:lnTo>
                  <a:lnTo>
                    <a:pt x="2660689" y="1658838"/>
                  </a:lnTo>
                  <a:lnTo>
                    <a:pt x="2595813" y="1653275"/>
                  </a:lnTo>
                  <a:lnTo>
                    <a:pt x="2531486" y="1647511"/>
                  </a:lnTo>
                  <a:lnTo>
                    <a:pt x="2467720" y="1641547"/>
                  </a:lnTo>
                  <a:lnTo>
                    <a:pt x="2404524" y="1635386"/>
                  </a:lnTo>
                  <a:lnTo>
                    <a:pt x="2341908" y="1629029"/>
                  </a:lnTo>
                  <a:lnTo>
                    <a:pt x="2279883" y="1622479"/>
                  </a:lnTo>
                  <a:lnTo>
                    <a:pt x="2218459" y="1615738"/>
                  </a:lnTo>
                  <a:lnTo>
                    <a:pt x="2157645" y="1608807"/>
                  </a:lnTo>
                  <a:lnTo>
                    <a:pt x="2097452" y="1601689"/>
                  </a:lnTo>
                  <a:lnTo>
                    <a:pt x="2037890" y="1594386"/>
                  </a:lnTo>
                  <a:lnTo>
                    <a:pt x="1978970" y="1586899"/>
                  </a:lnTo>
                  <a:lnTo>
                    <a:pt x="1920701" y="1579231"/>
                  </a:lnTo>
                  <a:lnTo>
                    <a:pt x="1863093" y="1571384"/>
                  </a:lnTo>
                  <a:lnTo>
                    <a:pt x="1806157" y="1563359"/>
                  </a:lnTo>
                  <a:lnTo>
                    <a:pt x="1749903" y="1555159"/>
                  </a:lnTo>
                  <a:lnTo>
                    <a:pt x="1694341" y="1546786"/>
                  </a:lnTo>
                  <a:lnTo>
                    <a:pt x="1639481" y="1538241"/>
                  </a:lnTo>
                  <a:lnTo>
                    <a:pt x="1585333" y="1529528"/>
                  </a:lnTo>
                  <a:lnTo>
                    <a:pt x="1531907" y="1520646"/>
                  </a:lnTo>
                  <a:lnTo>
                    <a:pt x="1479214" y="1511600"/>
                  </a:lnTo>
                  <a:lnTo>
                    <a:pt x="1427263" y="1502391"/>
                  </a:lnTo>
                  <a:lnTo>
                    <a:pt x="1376065" y="1493020"/>
                  </a:lnTo>
                  <a:lnTo>
                    <a:pt x="1325630" y="1483490"/>
                  </a:lnTo>
                  <a:lnTo>
                    <a:pt x="1275969" y="1473803"/>
                  </a:lnTo>
                  <a:lnTo>
                    <a:pt x="1227090" y="1463960"/>
                  </a:lnTo>
                  <a:lnTo>
                    <a:pt x="1179004" y="1453965"/>
                  </a:lnTo>
                  <a:lnTo>
                    <a:pt x="1131722" y="1443818"/>
                  </a:lnTo>
                  <a:lnTo>
                    <a:pt x="1085254" y="1433522"/>
                  </a:lnTo>
                  <a:lnTo>
                    <a:pt x="1039609" y="1423079"/>
                  </a:lnTo>
                  <a:lnTo>
                    <a:pt x="994798" y="1412491"/>
                  </a:lnTo>
                  <a:lnTo>
                    <a:pt x="950831" y="1401760"/>
                  </a:lnTo>
                  <a:lnTo>
                    <a:pt x="907719" y="1390887"/>
                  </a:lnTo>
                  <a:lnTo>
                    <a:pt x="865470" y="1379876"/>
                  </a:lnTo>
                  <a:lnTo>
                    <a:pt x="824096" y="1368727"/>
                  </a:lnTo>
                  <a:lnTo>
                    <a:pt x="783607" y="1357443"/>
                  </a:lnTo>
                  <a:lnTo>
                    <a:pt x="744012" y="1346026"/>
                  </a:lnTo>
                  <a:lnTo>
                    <a:pt x="705322" y="1334478"/>
                  </a:lnTo>
                  <a:lnTo>
                    <a:pt x="667547" y="1322801"/>
                  </a:lnTo>
                  <a:lnTo>
                    <a:pt x="630697" y="1310997"/>
                  </a:lnTo>
                  <a:lnTo>
                    <a:pt x="559814" y="1287016"/>
                  </a:lnTo>
                  <a:lnTo>
                    <a:pt x="492752" y="1262551"/>
                  </a:lnTo>
                  <a:lnTo>
                    <a:pt x="429594" y="1237618"/>
                  </a:lnTo>
                  <a:lnTo>
                    <a:pt x="370419" y="1212233"/>
                  </a:lnTo>
                  <a:lnTo>
                    <a:pt x="315311" y="1186412"/>
                  </a:lnTo>
                  <a:lnTo>
                    <a:pt x="264349" y="1160171"/>
                  </a:lnTo>
                  <a:lnTo>
                    <a:pt x="217614" y="1133526"/>
                  </a:lnTo>
                  <a:lnTo>
                    <a:pt x="175189" y="1106494"/>
                  </a:lnTo>
                  <a:lnTo>
                    <a:pt x="137153" y="1079091"/>
                  </a:lnTo>
                  <a:lnTo>
                    <a:pt x="103588" y="1051332"/>
                  </a:lnTo>
                  <a:lnTo>
                    <a:pt x="74575" y="1023234"/>
                  </a:lnTo>
                  <a:lnTo>
                    <a:pt x="39769" y="980485"/>
                  </a:lnTo>
                  <a:lnTo>
                    <a:pt x="15661" y="937063"/>
                  </a:lnTo>
                  <a:lnTo>
                    <a:pt x="2526" y="893023"/>
                  </a:lnTo>
                  <a:lnTo>
                    <a:pt x="0" y="86334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90765" y="1841880"/>
              <a:ext cx="302895" cy="795020"/>
            </a:xfrm>
            <a:custGeom>
              <a:avLst/>
              <a:gdLst/>
              <a:ahLst/>
              <a:cxnLst/>
              <a:rect l="l" t="t" r="r" b="b"/>
              <a:pathLst>
                <a:path w="302894" h="795019">
                  <a:moveTo>
                    <a:pt x="0" y="710057"/>
                  </a:moveTo>
                  <a:lnTo>
                    <a:pt x="9918" y="794639"/>
                  </a:lnTo>
                  <a:lnTo>
                    <a:pt x="70450" y="737108"/>
                  </a:lnTo>
                  <a:lnTo>
                    <a:pt x="37477" y="737108"/>
                  </a:lnTo>
                  <a:lnTo>
                    <a:pt x="25539" y="732790"/>
                  </a:lnTo>
                  <a:lnTo>
                    <a:pt x="29855" y="720852"/>
                  </a:lnTo>
                  <a:lnTo>
                    <a:pt x="0" y="710057"/>
                  </a:lnTo>
                  <a:close/>
                </a:path>
                <a:path w="302894" h="795019">
                  <a:moveTo>
                    <a:pt x="29855" y="720852"/>
                  </a:moveTo>
                  <a:lnTo>
                    <a:pt x="25539" y="732790"/>
                  </a:lnTo>
                  <a:lnTo>
                    <a:pt x="37477" y="737108"/>
                  </a:lnTo>
                  <a:lnTo>
                    <a:pt x="41794" y="725168"/>
                  </a:lnTo>
                  <a:lnTo>
                    <a:pt x="29855" y="720852"/>
                  </a:lnTo>
                  <a:close/>
                </a:path>
                <a:path w="302894" h="795019">
                  <a:moveTo>
                    <a:pt x="41794" y="725168"/>
                  </a:moveTo>
                  <a:lnTo>
                    <a:pt x="37477" y="737108"/>
                  </a:lnTo>
                  <a:lnTo>
                    <a:pt x="70450" y="737108"/>
                  </a:lnTo>
                  <a:lnTo>
                    <a:pt x="71653" y="735965"/>
                  </a:lnTo>
                  <a:lnTo>
                    <a:pt x="41794" y="725168"/>
                  </a:lnTo>
                  <a:close/>
                </a:path>
                <a:path w="302894" h="795019">
                  <a:moveTo>
                    <a:pt x="290461" y="0"/>
                  </a:moveTo>
                  <a:lnTo>
                    <a:pt x="29855" y="720852"/>
                  </a:lnTo>
                  <a:lnTo>
                    <a:pt x="41794" y="725168"/>
                  </a:lnTo>
                  <a:lnTo>
                    <a:pt x="302399" y="4318"/>
                  </a:lnTo>
                  <a:lnTo>
                    <a:pt x="2904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349" y="400938"/>
            <a:ext cx="52717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1" spc="-5" dirty="0">
                <a:latin typeface="Times New Roman"/>
                <a:cs typeface="Times New Roman"/>
              </a:rPr>
              <a:t>Функциональная</a:t>
            </a:r>
            <a:r>
              <a:rPr sz="3200" b="1" i="1" spc="-85" dirty="0">
                <a:latin typeface="Times New Roman"/>
                <a:cs typeface="Times New Roman"/>
              </a:rPr>
              <a:t> </a:t>
            </a:r>
            <a:r>
              <a:rPr sz="3200" b="1" i="1" spc="-15" dirty="0">
                <a:latin typeface="Times New Roman"/>
                <a:cs typeface="Times New Roman"/>
              </a:rPr>
              <a:t>структура</a:t>
            </a:r>
            <a:r>
              <a:rPr sz="3200" b="1" spc="-15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349" y="1257122"/>
            <a:ext cx="7830184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Times New Roman"/>
                <a:cs typeface="Times New Roman"/>
              </a:rPr>
              <a:t>Использование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существующей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функциональной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Times New Roman"/>
                <a:cs typeface="Times New Roman"/>
              </a:rPr>
              <a:t>иерархической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структуры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организации.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12700" marR="143129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latin typeface="Times New Roman"/>
                <a:cs typeface="Times New Roman"/>
              </a:rPr>
              <a:t>Пакеты </a:t>
            </a:r>
            <a:r>
              <a:rPr sz="2400" b="1" spc="-20" dirty="0">
                <a:latin typeface="Times New Roman"/>
                <a:cs typeface="Times New Roman"/>
              </a:rPr>
              <a:t>работ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проекта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распределяются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между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функциональными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подразделениями.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20" dirty="0">
                <a:latin typeface="Times New Roman"/>
                <a:cs typeface="Times New Roman"/>
              </a:rPr>
              <a:t>Руководители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подразделений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обеспечивают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выполнение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порученных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им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заданий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 </a:t>
            </a:r>
            <a:r>
              <a:rPr sz="2400" b="1" spc="-5" dirty="0">
                <a:latin typeface="Times New Roman"/>
                <a:cs typeface="Times New Roman"/>
              </a:rPr>
              <a:t>несут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ответственность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за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Times New Roman"/>
                <a:cs typeface="Times New Roman"/>
              </a:rPr>
              <a:t>результаты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задач,</a:t>
            </a:r>
            <a:r>
              <a:rPr sz="2400" b="1" spc="-10" dirty="0">
                <a:latin typeface="Times New Roman"/>
                <a:cs typeface="Times New Roman"/>
              </a:rPr>
              <a:t> поставленных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перед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подразделением.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15" dirty="0">
                <a:latin typeface="Times New Roman"/>
                <a:cs typeface="Times New Roman"/>
              </a:rPr>
              <a:t>Проблема</a:t>
            </a:r>
            <a:r>
              <a:rPr sz="2400" b="1" dirty="0">
                <a:latin typeface="Times New Roman"/>
                <a:cs typeface="Times New Roman"/>
              </a:rPr>
              <a:t> -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проект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имеет низший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приоритет.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9717" y="6276847"/>
            <a:ext cx="1466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ВШУП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НИУ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ВШЭ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73973" y="6276847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78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29000" y="1705355"/>
            <a:ext cx="1219200" cy="1430020"/>
            <a:chOff x="3429000" y="1705355"/>
            <a:chExt cx="1219200" cy="14300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9000" y="2209800"/>
              <a:ext cx="1219200" cy="9250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32375" y="1705355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604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615439" y="1940051"/>
            <a:ext cx="0" cy="291465"/>
          </a:xfrm>
          <a:custGeom>
            <a:avLst/>
            <a:gdLst/>
            <a:ahLst/>
            <a:cxnLst/>
            <a:rect l="l" t="t" r="r" b="b"/>
            <a:pathLst>
              <a:path h="291464">
                <a:moveTo>
                  <a:pt x="0" y="291084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15200" y="1940051"/>
            <a:ext cx="0" cy="291465"/>
          </a:xfrm>
          <a:custGeom>
            <a:avLst/>
            <a:gdLst/>
            <a:ahLst/>
            <a:cxnLst/>
            <a:rect l="l" t="t" r="r" b="b"/>
            <a:pathLst>
              <a:path h="291464">
                <a:moveTo>
                  <a:pt x="0" y="0"/>
                </a:moveTo>
                <a:lnTo>
                  <a:pt x="0" y="291084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2960" y="2987039"/>
            <a:ext cx="265430" cy="2184400"/>
          </a:xfrm>
          <a:custGeom>
            <a:avLst/>
            <a:gdLst/>
            <a:ahLst/>
            <a:cxnLst/>
            <a:rect l="l" t="t" r="r" b="b"/>
            <a:pathLst>
              <a:path w="265430" h="2184400">
                <a:moveTo>
                  <a:pt x="0" y="0"/>
                </a:moveTo>
                <a:lnTo>
                  <a:pt x="0" y="2183892"/>
                </a:lnTo>
              </a:path>
              <a:path w="265430" h="2184400">
                <a:moveTo>
                  <a:pt x="0" y="2183892"/>
                </a:moveTo>
                <a:lnTo>
                  <a:pt x="265176" y="2183892"/>
                </a:lnTo>
              </a:path>
              <a:path w="265430" h="2184400">
                <a:moveTo>
                  <a:pt x="0" y="1540764"/>
                </a:moveTo>
                <a:lnTo>
                  <a:pt x="265176" y="1540764"/>
                </a:lnTo>
              </a:path>
              <a:path w="265430" h="2184400">
                <a:moveTo>
                  <a:pt x="0" y="899160"/>
                </a:moveTo>
                <a:lnTo>
                  <a:pt x="265176" y="89916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36847" y="2987039"/>
            <a:ext cx="265430" cy="2184400"/>
          </a:xfrm>
          <a:custGeom>
            <a:avLst/>
            <a:gdLst/>
            <a:ahLst/>
            <a:cxnLst/>
            <a:rect l="l" t="t" r="r" b="b"/>
            <a:pathLst>
              <a:path w="265429" h="2184400">
                <a:moveTo>
                  <a:pt x="0" y="0"/>
                </a:moveTo>
                <a:lnTo>
                  <a:pt x="0" y="129539"/>
                </a:lnTo>
              </a:path>
              <a:path w="265429" h="2184400">
                <a:moveTo>
                  <a:pt x="0" y="0"/>
                </a:moveTo>
                <a:lnTo>
                  <a:pt x="0" y="2183892"/>
                </a:lnTo>
              </a:path>
              <a:path w="265429" h="2184400">
                <a:moveTo>
                  <a:pt x="0" y="2183892"/>
                </a:moveTo>
                <a:lnTo>
                  <a:pt x="265175" y="2183892"/>
                </a:lnTo>
              </a:path>
              <a:path w="265429" h="2184400">
                <a:moveTo>
                  <a:pt x="0" y="1540764"/>
                </a:moveTo>
                <a:lnTo>
                  <a:pt x="265175" y="1540764"/>
                </a:lnTo>
              </a:path>
              <a:path w="265429" h="2184400">
                <a:moveTo>
                  <a:pt x="0" y="899160"/>
                </a:moveTo>
                <a:lnTo>
                  <a:pt x="265175" y="89916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9671" y="2987039"/>
            <a:ext cx="265430" cy="2184400"/>
          </a:xfrm>
          <a:custGeom>
            <a:avLst/>
            <a:gdLst/>
            <a:ahLst/>
            <a:cxnLst/>
            <a:rect l="l" t="t" r="r" b="b"/>
            <a:pathLst>
              <a:path w="265429" h="2184400">
                <a:moveTo>
                  <a:pt x="0" y="0"/>
                </a:moveTo>
                <a:lnTo>
                  <a:pt x="0" y="2183892"/>
                </a:lnTo>
              </a:path>
              <a:path w="265429" h="2184400">
                <a:moveTo>
                  <a:pt x="0" y="2183892"/>
                </a:moveTo>
                <a:lnTo>
                  <a:pt x="265175" y="2183892"/>
                </a:lnTo>
              </a:path>
              <a:path w="265429" h="2184400">
                <a:moveTo>
                  <a:pt x="0" y="1540764"/>
                </a:moveTo>
                <a:lnTo>
                  <a:pt x="265175" y="1540764"/>
                </a:lnTo>
              </a:path>
              <a:path w="265429" h="2184400">
                <a:moveTo>
                  <a:pt x="0" y="899160"/>
                </a:moveTo>
                <a:lnTo>
                  <a:pt x="265175" y="89916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33400" y="762000"/>
            <a:ext cx="6788150" cy="2372995"/>
            <a:chOff x="533400" y="762000"/>
            <a:chExt cx="6788150" cy="2372995"/>
          </a:xfrm>
        </p:grpSpPr>
        <p:sp>
          <p:nvSpPr>
            <p:cNvPr id="11" name="object 11"/>
            <p:cNvSpPr/>
            <p:nvPr/>
          </p:nvSpPr>
          <p:spPr>
            <a:xfrm>
              <a:off x="1615439" y="1943100"/>
              <a:ext cx="5699760" cy="0"/>
            </a:xfrm>
            <a:custGeom>
              <a:avLst/>
              <a:gdLst/>
              <a:ahLst/>
              <a:cxnLst/>
              <a:rect l="l" t="t" r="r" b="b"/>
              <a:pathLst>
                <a:path w="5699759">
                  <a:moveTo>
                    <a:pt x="0" y="0"/>
                  </a:moveTo>
                  <a:lnTo>
                    <a:pt x="569976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3800" y="762000"/>
              <a:ext cx="1524000" cy="145846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2209800"/>
              <a:ext cx="1219200" cy="925067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756154" y="183896"/>
            <a:ext cx="36341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Calibri"/>
                <a:cs typeface="Calibri"/>
              </a:rPr>
              <a:t>Проектная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организация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515736" y="1080008"/>
            <a:ext cx="19399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Высшее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руководство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62400" y="4191000"/>
            <a:ext cx="382524" cy="69799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423664" y="4752847"/>
            <a:ext cx="10223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Исполнитель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52264" y="2466212"/>
            <a:ext cx="9963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Times New Roman"/>
                <a:cs typeface="Times New Roman"/>
              </a:rPr>
              <a:t>Менеджер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Проекта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2286000"/>
            <a:ext cx="1219200" cy="925067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7395718" y="2466212"/>
            <a:ext cx="10064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Times New Roman"/>
                <a:cs typeface="Times New Roman"/>
              </a:rPr>
              <a:t>Менеджер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Проекта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32229" y="2466212"/>
            <a:ext cx="9969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Times New Roman"/>
                <a:cs typeface="Times New Roman"/>
              </a:rPr>
              <a:t>Менеджер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15" dirty="0">
                <a:latin typeface="Times New Roman"/>
                <a:cs typeface="Times New Roman"/>
              </a:rPr>
              <a:t>П</a:t>
            </a:r>
            <a:r>
              <a:rPr sz="1600" b="1" spc="-10" dirty="0">
                <a:latin typeface="Times New Roman"/>
                <a:cs typeface="Times New Roman"/>
              </a:rPr>
              <a:t>рое</a:t>
            </a:r>
            <a:r>
              <a:rPr sz="1600" b="1" spc="-5" dirty="0">
                <a:latin typeface="Times New Roman"/>
                <a:cs typeface="Times New Roman"/>
              </a:rPr>
              <a:t>кта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60252" y="3374387"/>
            <a:ext cx="353654" cy="669208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4499864" y="3914088"/>
            <a:ext cx="10229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imes New Roman"/>
                <a:cs typeface="Times New Roman"/>
              </a:rPr>
              <a:t>Исполнитель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60252" y="5050787"/>
            <a:ext cx="353654" cy="669208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4499864" y="5591352"/>
            <a:ext cx="10223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Исполнитель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79652" y="3374387"/>
            <a:ext cx="353654" cy="669208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7319518" y="3914088"/>
            <a:ext cx="10229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imes New Roman"/>
                <a:cs typeface="Times New Roman"/>
              </a:rPr>
              <a:t>Исполнитель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79652" y="4212587"/>
            <a:ext cx="353654" cy="669208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7319518" y="4752847"/>
            <a:ext cx="10223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Исполнитель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79652" y="4974587"/>
            <a:ext cx="353654" cy="669208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7319518" y="5515152"/>
            <a:ext cx="10223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Исполнитель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2" name="object 3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4652" y="3526787"/>
            <a:ext cx="353654" cy="669208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1603628" y="4067047"/>
            <a:ext cx="10223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Исполнитель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4" name="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3000" y="4267200"/>
            <a:ext cx="382524" cy="1383792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1603628" y="4829047"/>
            <a:ext cx="10223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Исполнитель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603628" y="5667552"/>
            <a:ext cx="10223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Исполнитель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43483" y="2119883"/>
            <a:ext cx="2620010" cy="3988435"/>
            <a:chOff x="443483" y="2119883"/>
            <a:chExt cx="2620010" cy="3988435"/>
          </a:xfrm>
        </p:grpSpPr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0200" y="4419600"/>
              <a:ext cx="685800" cy="48310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64493" y="3505200"/>
              <a:ext cx="514350" cy="48310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64493" y="5105400"/>
              <a:ext cx="514350" cy="48310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57961" y="2134361"/>
              <a:ext cx="2590800" cy="3959860"/>
            </a:xfrm>
            <a:custGeom>
              <a:avLst/>
              <a:gdLst/>
              <a:ahLst/>
              <a:cxnLst/>
              <a:rect l="l" t="t" r="r" b="b"/>
              <a:pathLst>
                <a:path w="2590800" h="3959860">
                  <a:moveTo>
                    <a:pt x="0" y="431800"/>
                  </a:moveTo>
                  <a:lnTo>
                    <a:pt x="2533" y="384745"/>
                  </a:lnTo>
                  <a:lnTo>
                    <a:pt x="9959" y="339159"/>
                  </a:lnTo>
                  <a:lnTo>
                    <a:pt x="22014" y="295306"/>
                  </a:lnTo>
                  <a:lnTo>
                    <a:pt x="38434" y="253448"/>
                  </a:lnTo>
                  <a:lnTo>
                    <a:pt x="58955" y="213849"/>
                  </a:lnTo>
                  <a:lnTo>
                    <a:pt x="83315" y="176771"/>
                  </a:lnTo>
                  <a:lnTo>
                    <a:pt x="111250" y="142479"/>
                  </a:lnTo>
                  <a:lnTo>
                    <a:pt x="142496" y="111235"/>
                  </a:lnTo>
                  <a:lnTo>
                    <a:pt x="176791" y="83303"/>
                  </a:lnTo>
                  <a:lnTo>
                    <a:pt x="213869" y="58946"/>
                  </a:lnTo>
                  <a:lnTo>
                    <a:pt x="253469" y="38427"/>
                  </a:lnTo>
                  <a:lnTo>
                    <a:pt x="295327" y="22010"/>
                  </a:lnTo>
                  <a:lnTo>
                    <a:pt x="339179" y="9958"/>
                  </a:lnTo>
                  <a:lnTo>
                    <a:pt x="384762" y="2533"/>
                  </a:lnTo>
                  <a:lnTo>
                    <a:pt x="431812" y="0"/>
                  </a:lnTo>
                  <a:lnTo>
                    <a:pt x="2159000" y="0"/>
                  </a:lnTo>
                  <a:lnTo>
                    <a:pt x="2206054" y="2533"/>
                  </a:lnTo>
                  <a:lnTo>
                    <a:pt x="2251640" y="9958"/>
                  </a:lnTo>
                  <a:lnTo>
                    <a:pt x="2295493" y="22010"/>
                  </a:lnTo>
                  <a:lnTo>
                    <a:pt x="2337351" y="38427"/>
                  </a:lnTo>
                  <a:lnTo>
                    <a:pt x="2376950" y="58946"/>
                  </a:lnTo>
                  <a:lnTo>
                    <a:pt x="2414028" y="83303"/>
                  </a:lnTo>
                  <a:lnTo>
                    <a:pt x="2448320" y="111235"/>
                  </a:lnTo>
                  <a:lnTo>
                    <a:pt x="2479564" y="142479"/>
                  </a:lnTo>
                  <a:lnTo>
                    <a:pt x="2507496" y="176771"/>
                  </a:lnTo>
                  <a:lnTo>
                    <a:pt x="2531853" y="213849"/>
                  </a:lnTo>
                  <a:lnTo>
                    <a:pt x="2552372" y="253448"/>
                  </a:lnTo>
                  <a:lnTo>
                    <a:pt x="2568789" y="295306"/>
                  </a:lnTo>
                  <a:lnTo>
                    <a:pt x="2580841" y="339159"/>
                  </a:lnTo>
                  <a:lnTo>
                    <a:pt x="2588266" y="384745"/>
                  </a:lnTo>
                  <a:lnTo>
                    <a:pt x="2590800" y="431800"/>
                  </a:lnTo>
                  <a:lnTo>
                    <a:pt x="2590800" y="3527539"/>
                  </a:lnTo>
                  <a:lnTo>
                    <a:pt x="2588266" y="3574589"/>
                  </a:lnTo>
                  <a:lnTo>
                    <a:pt x="2580841" y="3620172"/>
                  </a:lnTo>
                  <a:lnTo>
                    <a:pt x="2568789" y="3664024"/>
                  </a:lnTo>
                  <a:lnTo>
                    <a:pt x="2552372" y="3705882"/>
                  </a:lnTo>
                  <a:lnTo>
                    <a:pt x="2531853" y="3745482"/>
                  </a:lnTo>
                  <a:lnTo>
                    <a:pt x="2507496" y="3782560"/>
                  </a:lnTo>
                  <a:lnTo>
                    <a:pt x="2479564" y="3816855"/>
                  </a:lnTo>
                  <a:lnTo>
                    <a:pt x="2448320" y="3848101"/>
                  </a:lnTo>
                  <a:lnTo>
                    <a:pt x="2414028" y="3876036"/>
                  </a:lnTo>
                  <a:lnTo>
                    <a:pt x="2376950" y="3900396"/>
                  </a:lnTo>
                  <a:lnTo>
                    <a:pt x="2337351" y="3920917"/>
                  </a:lnTo>
                  <a:lnTo>
                    <a:pt x="2295493" y="3937337"/>
                  </a:lnTo>
                  <a:lnTo>
                    <a:pt x="2251640" y="3949392"/>
                  </a:lnTo>
                  <a:lnTo>
                    <a:pt x="2206054" y="3956818"/>
                  </a:lnTo>
                  <a:lnTo>
                    <a:pt x="2159000" y="3959352"/>
                  </a:lnTo>
                  <a:lnTo>
                    <a:pt x="431812" y="3959352"/>
                  </a:lnTo>
                  <a:lnTo>
                    <a:pt x="384762" y="3956818"/>
                  </a:lnTo>
                  <a:lnTo>
                    <a:pt x="339179" y="3949392"/>
                  </a:lnTo>
                  <a:lnTo>
                    <a:pt x="295327" y="3937337"/>
                  </a:lnTo>
                  <a:lnTo>
                    <a:pt x="253469" y="3920917"/>
                  </a:lnTo>
                  <a:lnTo>
                    <a:pt x="213869" y="3900396"/>
                  </a:lnTo>
                  <a:lnTo>
                    <a:pt x="176791" y="3876036"/>
                  </a:lnTo>
                  <a:lnTo>
                    <a:pt x="142496" y="3848101"/>
                  </a:lnTo>
                  <a:lnTo>
                    <a:pt x="111250" y="3816855"/>
                  </a:lnTo>
                  <a:lnTo>
                    <a:pt x="83315" y="3782560"/>
                  </a:lnTo>
                  <a:lnTo>
                    <a:pt x="58955" y="3745482"/>
                  </a:lnTo>
                  <a:lnTo>
                    <a:pt x="38434" y="3705882"/>
                  </a:lnTo>
                  <a:lnTo>
                    <a:pt x="22014" y="3664024"/>
                  </a:lnTo>
                  <a:lnTo>
                    <a:pt x="9959" y="3620172"/>
                  </a:lnTo>
                  <a:lnTo>
                    <a:pt x="2533" y="3574589"/>
                  </a:lnTo>
                  <a:lnTo>
                    <a:pt x="0" y="3527539"/>
                  </a:lnTo>
                  <a:lnTo>
                    <a:pt x="0" y="4318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683" y="1053083"/>
            <a:ext cx="7559040" cy="44637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5123" y="501777"/>
            <a:ext cx="37452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/>
              <a:t>Географический</a:t>
            </a:r>
            <a:r>
              <a:rPr sz="1800" spc="-55" dirty="0"/>
              <a:t> </a:t>
            </a:r>
            <a:r>
              <a:rPr sz="1800" spc="-20" dirty="0"/>
              <a:t>охват:</a:t>
            </a:r>
            <a:r>
              <a:rPr sz="1800" dirty="0"/>
              <a:t> </a:t>
            </a:r>
            <a:r>
              <a:rPr sz="1800" spc="-5" dirty="0"/>
              <a:t>PMBoK</a:t>
            </a:r>
            <a:r>
              <a:rPr sz="1800" spc="-15" dirty="0"/>
              <a:t> </a:t>
            </a:r>
            <a:r>
              <a:rPr sz="1800" dirty="0"/>
              <a:t>(1969)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979119" y="5688279"/>
            <a:ext cx="7286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США, Россия,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Литва, </a:t>
            </a:r>
            <a:r>
              <a:rPr sz="1800" spc="-5" dirty="0">
                <a:latin typeface="Times New Roman"/>
                <a:cs typeface="Times New Roman"/>
              </a:rPr>
              <a:t>Финляндия,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Норвегия,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Дания,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Швеция,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Китай,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ЮАР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49" y="858138"/>
            <a:ext cx="41567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1" spc="-5" dirty="0">
                <a:solidFill>
                  <a:srgbClr val="00279F"/>
                </a:solidFill>
                <a:latin typeface="Times New Roman"/>
                <a:cs typeface="Times New Roman"/>
              </a:rPr>
              <a:t>Проектная</a:t>
            </a:r>
            <a:r>
              <a:rPr sz="3200" b="1" i="1" spc="-75" dirty="0">
                <a:solidFill>
                  <a:srgbClr val="00279F"/>
                </a:solidFill>
                <a:latin typeface="Times New Roman"/>
                <a:cs typeface="Times New Roman"/>
              </a:rPr>
              <a:t> </a:t>
            </a:r>
            <a:r>
              <a:rPr sz="3200" b="1" i="1" spc="-20" dirty="0">
                <a:solidFill>
                  <a:srgbClr val="00279F"/>
                </a:solidFill>
                <a:latin typeface="Times New Roman"/>
                <a:cs typeface="Times New Roman"/>
              </a:rPr>
              <a:t>структура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49" y="1583816"/>
            <a:ext cx="7927975" cy="2761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Times New Roman"/>
                <a:cs typeface="Times New Roman"/>
              </a:rPr>
              <a:t>Менеджер</a:t>
            </a:r>
            <a:r>
              <a:rPr sz="2400" b="1" spc="-5" dirty="0">
                <a:latin typeface="Times New Roman"/>
                <a:cs typeface="Times New Roman"/>
              </a:rPr>
              <a:t> проекта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Times New Roman"/>
                <a:cs typeface="Times New Roman"/>
              </a:rPr>
              <a:t>руководит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выделенной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ему </a:t>
            </a:r>
            <a:r>
              <a:rPr sz="2400" b="1" spc="-15" dirty="0">
                <a:latin typeface="Times New Roman"/>
                <a:cs typeface="Times New Roman"/>
              </a:rPr>
              <a:t>командой,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а </a:t>
            </a:r>
            <a:r>
              <a:rPr sz="2400" b="1" spc="-10" dirty="0">
                <a:latin typeface="Times New Roman"/>
                <a:cs typeface="Times New Roman"/>
              </a:rPr>
              <a:t>функциональные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менеджеры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не </a:t>
            </a:r>
            <a:r>
              <a:rPr sz="2400" b="1" spc="-15" dirty="0">
                <a:latin typeface="Times New Roman"/>
                <a:cs typeface="Times New Roman"/>
              </a:rPr>
              <a:t>имеют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влияния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на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персонал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проекта.</a:t>
            </a:r>
            <a:endParaRPr sz="2400">
              <a:latin typeface="Times New Roman"/>
              <a:cs typeface="Times New Roman"/>
            </a:endParaRPr>
          </a:p>
          <a:p>
            <a:pPr marL="12700" marR="1019810">
              <a:lnSpc>
                <a:spcPct val="100000"/>
              </a:lnSpc>
              <a:spcBef>
                <a:spcPts val="1380"/>
              </a:spcBef>
            </a:pPr>
            <a:r>
              <a:rPr sz="2400" b="1" spc="-10" dirty="0">
                <a:latin typeface="Times New Roman"/>
                <a:cs typeface="Times New Roman"/>
              </a:rPr>
              <a:t>Основная </a:t>
            </a:r>
            <a:r>
              <a:rPr sz="2400" b="1" spc="-15" dirty="0">
                <a:latin typeface="Times New Roman"/>
                <a:cs typeface="Times New Roman"/>
              </a:rPr>
              <a:t>проблема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данного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Times New Roman"/>
                <a:cs typeface="Times New Roman"/>
              </a:rPr>
              <a:t>подхода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связана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оптимальной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загрузкой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членов</a:t>
            </a:r>
            <a:r>
              <a:rPr sz="2400" b="1" spc="-15" dirty="0">
                <a:latin typeface="Times New Roman"/>
                <a:cs typeface="Times New Roman"/>
              </a:rPr>
              <a:t> команды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работой,</a:t>
            </a:r>
            <a:endParaRPr sz="2400">
              <a:latin typeface="Times New Roman"/>
              <a:cs typeface="Times New Roman"/>
            </a:endParaRPr>
          </a:p>
          <a:p>
            <a:pPr marL="12700" marR="172720">
              <a:lnSpc>
                <a:spcPct val="100000"/>
              </a:lnSpc>
            </a:pPr>
            <a:r>
              <a:rPr sz="2400" b="1" spc="-10" dirty="0">
                <a:latin typeface="Times New Roman"/>
                <a:cs typeface="Times New Roman"/>
              </a:rPr>
              <a:t>соответствующей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их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квалификации,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поскольку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объем</a:t>
            </a:r>
            <a:r>
              <a:rPr sz="2400" b="1" dirty="0">
                <a:latin typeface="Times New Roman"/>
                <a:cs typeface="Times New Roman"/>
              </a:rPr>
              <a:t> и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содержание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работ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изменяются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по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45" dirty="0">
                <a:latin typeface="Times New Roman"/>
                <a:cs typeface="Times New Roman"/>
              </a:rPr>
              <a:t>ходу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проекта.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9717" y="6276847"/>
            <a:ext cx="1466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ВШУП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НИУ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ВШЭ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73973" y="6276847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80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37532" y="1600200"/>
            <a:ext cx="6350" cy="325120"/>
          </a:xfrm>
          <a:custGeom>
            <a:avLst/>
            <a:gdLst/>
            <a:ahLst/>
            <a:cxnLst/>
            <a:rect l="l" t="t" r="r" b="b"/>
            <a:pathLst>
              <a:path w="6350" h="325119">
                <a:moveTo>
                  <a:pt x="0" y="324612"/>
                </a:moveTo>
                <a:lnTo>
                  <a:pt x="609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1905000"/>
            <a:ext cx="152400" cy="3429000"/>
          </a:xfrm>
          <a:custGeom>
            <a:avLst/>
            <a:gdLst/>
            <a:ahLst/>
            <a:cxnLst/>
            <a:rect l="l" t="t" r="r" b="b"/>
            <a:pathLst>
              <a:path w="152400" h="3429000">
                <a:moveTo>
                  <a:pt x="0" y="0"/>
                </a:moveTo>
                <a:lnTo>
                  <a:pt x="0" y="3429000"/>
                </a:lnTo>
              </a:path>
              <a:path w="152400" h="3429000">
                <a:moveTo>
                  <a:pt x="0" y="3429000"/>
                </a:moveTo>
                <a:lnTo>
                  <a:pt x="152400" y="3429000"/>
                </a:lnTo>
              </a:path>
              <a:path w="152400" h="3429000">
                <a:moveTo>
                  <a:pt x="0" y="1295400"/>
                </a:moveTo>
                <a:lnTo>
                  <a:pt x="152400" y="1295400"/>
                </a:lnTo>
              </a:path>
              <a:path w="152400" h="3429000">
                <a:moveTo>
                  <a:pt x="0" y="2362200"/>
                </a:moveTo>
                <a:lnTo>
                  <a:pt x="152400" y="23622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67000" y="2895600"/>
            <a:ext cx="264160" cy="2438400"/>
          </a:xfrm>
          <a:custGeom>
            <a:avLst/>
            <a:gdLst/>
            <a:ahLst/>
            <a:cxnLst/>
            <a:rect l="l" t="t" r="r" b="b"/>
            <a:pathLst>
              <a:path w="264160" h="2438400">
                <a:moveTo>
                  <a:pt x="0" y="0"/>
                </a:moveTo>
                <a:lnTo>
                  <a:pt x="0" y="2438400"/>
                </a:lnTo>
              </a:path>
              <a:path w="264160" h="2438400">
                <a:moveTo>
                  <a:pt x="0" y="2438400"/>
                </a:moveTo>
                <a:lnTo>
                  <a:pt x="263651" y="2438400"/>
                </a:lnTo>
              </a:path>
              <a:path w="264160" h="2438400">
                <a:moveTo>
                  <a:pt x="0" y="1447800"/>
                </a:moveTo>
                <a:lnTo>
                  <a:pt x="263651" y="1447800"/>
                </a:lnTo>
              </a:path>
              <a:path w="264160" h="2438400">
                <a:moveTo>
                  <a:pt x="0" y="609600"/>
                </a:moveTo>
                <a:lnTo>
                  <a:pt x="263651" y="6096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2895600"/>
            <a:ext cx="264160" cy="2514600"/>
          </a:xfrm>
          <a:custGeom>
            <a:avLst/>
            <a:gdLst/>
            <a:ahLst/>
            <a:cxnLst/>
            <a:rect l="l" t="t" r="r" b="b"/>
            <a:pathLst>
              <a:path w="264160" h="2514600">
                <a:moveTo>
                  <a:pt x="0" y="0"/>
                </a:moveTo>
                <a:lnTo>
                  <a:pt x="0" y="2514600"/>
                </a:lnTo>
              </a:path>
              <a:path w="264160" h="2514600">
                <a:moveTo>
                  <a:pt x="0" y="2514600"/>
                </a:moveTo>
                <a:lnTo>
                  <a:pt x="263651" y="2514600"/>
                </a:lnTo>
              </a:path>
              <a:path w="264160" h="2514600">
                <a:moveTo>
                  <a:pt x="0" y="1524000"/>
                </a:moveTo>
                <a:lnTo>
                  <a:pt x="263651" y="1524000"/>
                </a:lnTo>
              </a:path>
              <a:path w="264160" h="2514600">
                <a:moveTo>
                  <a:pt x="0" y="533400"/>
                </a:moveTo>
                <a:lnTo>
                  <a:pt x="263651" y="5334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0" y="2895600"/>
            <a:ext cx="264160" cy="2590800"/>
          </a:xfrm>
          <a:custGeom>
            <a:avLst/>
            <a:gdLst/>
            <a:ahLst/>
            <a:cxnLst/>
            <a:rect l="l" t="t" r="r" b="b"/>
            <a:pathLst>
              <a:path w="264159" h="2590800">
                <a:moveTo>
                  <a:pt x="0" y="2590800"/>
                </a:moveTo>
                <a:lnTo>
                  <a:pt x="0" y="0"/>
                </a:lnTo>
              </a:path>
              <a:path w="264159" h="2590800">
                <a:moveTo>
                  <a:pt x="0" y="2590800"/>
                </a:moveTo>
                <a:lnTo>
                  <a:pt x="263651" y="2590800"/>
                </a:lnTo>
              </a:path>
              <a:path w="264159" h="2590800">
                <a:moveTo>
                  <a:pt x="0" y="1676400"/>
                </a:moveTo>
                <a:lnTo>
                  <a:pt x="263651" y="1676400"/>
                </a:lnTo>
              </a:path>
              <a:path w="264159" h="2590800">
                <a:moveTo>
                  <a:pt x="0" y="609600"/>
                </a:moveTo>
                <a:lnTo>
                  <a:pt x="263651" y="6096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43840" y="1905000"/>
            <a:ext cx="7343140" cy="1102360"/>
            <a:chOff x="243840" y="1905000"/>
            <a:chExt cx="7343140" cy="1102360"/>
          </a:xfrm>
        </p:grpSpPr>
        <p:sp>
          <p:nvSpPr>
            <p:cNvPr id="8" name="object 8"/>
            <p:cNvSpPr/>
            <p:nvPr/>
          </p:nvSpPr>
          <p:spPr>
            <a:xfrm>
              <a:off x="243840" y="1915667"/>
              <a:ext cx="6920865" cy="0"/>
            </a:xfrm>
            <a:custGeom>
              <a:avLst/>
              <a:gdLst/>
              <a:ahLst/>
              <a:cxnLst/>
              <a:rect l="l" t="t" r="r" b="b"/>
              <a:pathLst>
                <a:path w="6920865">
                  <a:moveTo>
                    <a:pt x="0" y="0"/>
                  </a:moveTo>
                  <a:lnTo>
                    <a:pt x="6920483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16935" y="1905000"/>
              <a:ext cx="4247515" cy="304800"/>
            </a:xfrm>
            <a:custGeom>
              <a:avLst/>
              <a:gdLst/>
              <a:ahLst/>
              <a:cxnLst/>
              <a:rect l="l" t="t" r="r" b="b"/>
              <a:pathLst>
                <a:path w="4247515" h="304800">
                  <a:moveTo>
                    <a:pt x="0" y="0"/>
                  </a:moveTo>
                  <a:lnTo>
                    <a:pt x="0" y="304800"/>
                  </a:lnTo>
                </a:path>
                <a:path w="4247515" h="304800">
                  <a:moveTo>
                    <a:pt x="1726691" y="0"/>
                  </a:moveTo>
                  <a:lnTo>
                    <a:pt x="1726691" y="304800"/>
                  </a:lnTo>
                </a:path>
                <a:path w="4247515" h="304800">
                  <a:moveTo>
                    <a:pt x="4247388" y="0"/>
                  </a:moveTo>
                  <a:lnTo>
                    <a:pt x="4247388" y="3048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43472" y="2133600"/>
              <a:ext cx="1143000" cy="873251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0708" y="620268"/>
            <a:ext cx="1143000" cy="109423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444490" y="1008634"/>
            <a:ext cx="19399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Высшее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руководство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2767583"/>
            <a:ext cx="1158239" cy="880871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533400" y="4974587"/>
            <a:ext cx="3398520" cy="902335"/>
            <a:chOff x="533400" y="4974587"/>
            <a:chExt cx="3398520" cy="90233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7093" y="5029200"/>
              <a:ext cx="514350" cy="4831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4995672"/>
              <a:ext cx="1158239" cy="88087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93452" y="4974587"/>
              <a:ext cx="353654" cy="669208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727705" y="199771"/>
            <a:ext cx="37141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Calibri"/>
                <a:cs typeface="Calibri"/>
              </a:rPr>
              <a:t>Матричная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организация</a:t>
            </a: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2335" y="2209800"/>
            <a:ext cx="1143000" cy="87325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676" y="2133600"/>
            <a:ext cx="1135380" cy="86867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3758184"/>
            <a:ext cx="1158239" cy="880871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2995929" y="2017013"/>
            <a:ext cx="114236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Times New Roman"/>
                <a:cs typeface="Times New Roman"/>
              </a:rPr>
              <a:t>Р</a:t>
            </a:r>
            <a:r>
              <a:rPr sz="1400" b="1" dirty="0">
                <a:latin typeface="Times New Roman"/>
                <a:cs typeface="Times New Roman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ко</a:t>
            </a:r>
            <a:r>
              <a:rPr sz="1400" b="1" spc="-15" dirty="0">
                <a:latin typeface="Times New Roman"/>
                <a:cs typeface="Times New Roman"/>
              </a:rPr>
              <a:t>в</a:t>
            </a:r>
            <a:r>
              <a:rPr sz="1400" b="1" spc="-3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д</a:t>
            </a:r>
            <a:r>
              <a:rPr sz="1400" b="1" spc="-10" dirty="0">
                <a:latin typeface="Times New Roman"/>
                <a:cs typeface="Times New Roman"/>
              </a:rPr>
              <a:t>и</a:t>
            </a:r>
            <a:r>
              <a:rPr sz="1400" b="1" spc="5" dirty="0">
                <a:latin typeface="Times New Roman"/>
                <a:cs typeface="Times New Roman"/>
              </a:rPr>
              <a:t>т</a:t>
            </a:r>
            <a:r>
              <a:rPr sz="1400" b="1" dirty="0">
                <a:latin typeface="Times New Roman"/>
                <a:cs typeface="Times New Roman"/>
              </a:rPr>
              <a:t>ель  </a:t>
            </a:r>
            <a:r>
              <a:rPr sz="1400" b="1" spc="-5" dirty="0">
                <a:latin typeface="Times New Roman"/>
                <a:cs typeface="Times New Roman"/>
              </a:rPr>
              <a:t>отдела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28590" y="1983181"/>
            <a:ext cx="11423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Times New Roman"/>
                <a:cs typeface="Times New Roman"/>
              </a:rPr>
              <a:t>Руководитель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Times New Roman"/>
                <a:cs typeface="Times New Roman"/>
              </a:rPr>
              <a:t>отдела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71800" y="2895600"/>
            <a:ext cx="382524" cy="697991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3432809" y="3458717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Исполнитель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93452" y="3907787"/>
            <a:ext cx="353654" cy="669208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3432809" y="4449571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Исполнитель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32809" y="5592876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Исполнитель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53000" y="2971800"/>
            <a:ext cx="382524" cy="697992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5414264" y="3534917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Исполнитель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1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74652" y="3983987"/>
            <a:ext cx="353654" cy="669208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5414264" y="4525771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Исполнитель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3" name="object 3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74652" y="5050787"/>
            <a:ext cx="353654" cy="669208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5490464" y="5592876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Исполнитель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5" name="object 3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60652" y="3069587"/>
            <a:ext cx="353654" cy="669208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7700518" y="3611117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Исполнитель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7" name="object 3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60652" y="4060187"/>
            <a:ext cx="353654" cy="669208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7700518" y="4601971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Исполнитель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67284" y="4863084"/>
            <a:ext cx="8563610" cy="1248410"/>
            <a:chOff x="367284" y="4863084"/>
            <a:chExt cx="8563610" cy="1248410"/>
          </a:xfrm>
        </p:grpSpPr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60652" y="5126987"/>
              <a:ext cx="353654" cy="66920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50693" y="5105400"/>
              <a:ext cx="514350" cy="48310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36693" y="5105400"/>
              <a:ext cx="514350" cy="48310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81762" y="4877562"/>
              <a:ext cx="8534400" cy="1219200"/>
            </a:xfrm>
            <a:custGeom>
              <a:avLst/>
              <a:gdLst/>
              <a:ahLst/>
              <a:cxnLst/>
              <a:rect l="l" t="t" r="r" b="b"/>
              <a:pathLst>
                <a:path w="8534400" h="1219200">
                  <a:moveTo>
                    <a:pt x="0" y="203200"/>
                  </a:moveTo>
                  <a:lnTo>
                    <a:pt x="5367" y="156594"/>
                  </a:lnTo>
                  <a:lnTo>
                    <a:pt x="20654" y="113818"/>
                  </a:lnTo>
                  <a:lnTo>
                    <a:pt x="44642" y="76090"/>
                  </a:lnTo>
                  <a:lnTo>
                    <a:pt x="76111" y="44626"/>
                  </a:lnTo>
                  <a:lnTo>
                    <a:pt x="113840" y="20645"/>
                  </a:lnTo>
                  <a:lnTo>
                    <a:pt x="156610" y="5364"/>
                  </a:lnTo>
                  <a:lnTo>
                    <a:pt x="203200" y="0"/>
                  </a:lnTo>
                  <a:lnTo>
                    <a:pt x="8331200" y="0"/>
                  </a:lnTo>
                  <a:lnTo>
                    <a:pt x="8377805" y="5364"/>
                  </a:lnTo>
                  <a:lnTo>
                    <a:pt x="8420581" y="20645"/>
                  </a:lnTo>
                  <a:lnTo>
                    <a:pt x="8458309" y="44626"/>
                  </a:lnTo>
                  <a:lnTo>
                    <a:pt x="8489773" y="76090"/>
                  </a:lnTo>
                  <a:lnTo>
                    <a:pt x="8513754" y="113818"/>
                  </a:lnTo>
                  <a:lnTo>
                    <a:pt x="8529035" y="156594"/>
                  </a:lnTo>
                  <a:lnTo>
                    <a:pt x="8534400" y="203200"/>
                  </a:lnTo>
                  <a:lnTo>
                    <a:pt x="8534400" y="1015987"/>
                  </a:lnTo>
                  <a:lnTo>
                    <a:pt x="8529035" y="1062581"/>
                  </a:lnTo>
                  <a:lnTo>
                    <a:pt x="8513754" y="1105354"/>
                  </a:lnTo>
                  <a:lnTo>
                    <a:pt x="8489773" y="1143085"/>
                  </a:lnTo>
                  <a:lnTo>
                    <a:pt x="8458309" y="1174556"/>
                  </a:lnTo>
                  <a:lnTo>
                    <a:pt x="8420581" y="1198544"/>
                  </a:lnTo>
                  <a:lnTo>
                    <a:pt x="8377805" y="1213832"/>
                  </a:lnTo>
                  <a:lnTo>
                    <a:pt x="8331200" y="1219200"/>
                  </a:lnTo>
                  <a:lnTo>
                    <a:pt x="203200" y="1219200"/>
                  </a:lnTo>
                  <a:lnTo>
                    <a:pt x="156610" y="1213832"/>
                  </a:lnTo>
                  <a:lnTo>
                    <a:pt x="113840" y="1198544"/>
                  </a:lnTo>
                  <a:lnTo>
                    <a:pt x="76111" y="1174556"/>
                  </a:lnTo>
                  <a:lnTo>
                    <a:pt x="44642" y="1143085"/>
                  </a:lnTo>
                  <a:lnTo>
                    <a:pt x="20654" y="1105354"/>
                  </a:lnTo>
                  <a:lnTo>
                    <a:pt x="5367" y="1062581"/>
                  </a:lnTo>
                  <a:lnTo>
                    <a:pt x="0" y="1015987"/>
                  </a:lnTo>
                  <a:lnTo>
                    <a:pt x="0" y="2032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700529" y="3380994"/>
            <a:ext cx="81280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Times New Roman"/>
                <a:cs typeface="Times New Roman"/>
              </a:rPr>
              <a:t>М</a:t>
            </a:r>
            <a:r>
              <a:rPr sz="1400" dirty="0">
                <a:latin typeface="Times New Roman"/>
                <a:cs typeface="Times New Roman"/>
              </a:rPr>
              <a:t>ен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ер  проекта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700529" y="4295647"/>
            <a:ext cx="8128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Times New Roman"/>
                <a:cs typeface="Times New Roman"/>
              </a:rPr>
              <a:t>М</a:t>
            </a:r>
            <a:r>
              <a:rPr sz="1400" dirty="0">
                <a:latin typeface="Times New Roman"/>
                <a:cs typeface="Times New Roman"/>
              </a:rPr>
              <a:t>ен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ер  проекта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700529" y="5438952"/>
            <a:ext cx="8509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latin typeface="Times New Roman"/>
                <a:cs typeface="Times New Roman"/>
              </a:rPr>
              <a:t>Менеджер </a:t>
            </a:r>
            <a:r>
              <a:rPr sz="1400" b="1" spc="-3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проекта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С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460995" y="2017013"/>
            <a:ext cx="114236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Times New Roman"/>
                <a:cs typeface="Times New Roman"/>
              </a:rPr>
              <a:t>Р</a:t>
            </a:r>
            <a:r>
              <a:rPr sz="1400" b="1" dirty="0">
                <a:latin typeface="Times New Roman"/>
                <a:cs typeface="Times New Roman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ко</a:t>
            </a:r>
            <a:r>
              <a:rPr sz="1400" b="1" spc="-15" dirty="0">
                <a:latin typeface="Times New Roman"/>
                <a:cs typeface="Times New Roman"/>
              </a:rPr>
              <a:t>в</a:t>
            </a:r>
            <a:r>
              <a:rPr sz="1400" b="1" spc="-3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д</a:t>
            </a:r>
            <a:r>
              <a:rPr sz="1400" b="1" spc="-10" dirty="0">
                <a:latin typeface="Times New Roman"/>
                <a:cs typeface="Times New Roman"/>
              </a:rPr>
              <a:t>и</a:t>
            </a:r>
            <a:r>
              <a:rPr sz="1400" b="1" spc="5" dirty="0">
                <a:latin typeface="Times New Roman"/>
                <a:cs typeface="Times New Roman"/>
              </a:rPr>
              <a:t>т</a:t>
            </a:r>
            <a:r>
              <a:rPr sz="1400" b="1" dirty="0">
                <a:latin typeface="Times New Roman"/>
                <a:cs typeface="Times New Roman"/>
              </a:rPr>
              <a:t>ель  </a:t>
            </a:r>
            <a:r>
              <a:rPr sz="1400" b="1" spc="-5" dirty="0">
                <a:latin typeface="Times New Roman"/>
                <a:cs typeface="Times New Roman"/>
              </a:rPr>
              <a:t>отдела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700518" y="5516676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Исполнитель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300" y="613663"/>
            <a:ext cx="42545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1" spc="-5" dirty="0">
                <a:solidFill>
                  <a:srgbClr val="00279F"/>
                </a:solidFill>
                <a:latin typeface="Times New Roman"/>
                <a:cs typeface="Times New Roman"/>
              </a:rPr>
              <a:t>Матричная</a:t>
            </a:r>
            <a:r>
              <a:rPr sz="3200" b="1" i="1" spc="-80" dirty="0">
                <a:solidFill>
                  <a:srgbClr val="00279F"/>
                </a:solidFill>
                <a:latin typeface="Times New Roman"/>
                <a:cs typeface="Times New Roman"/>
              </a:rPr>
              <a:t> </a:t>
            </a:r>
            <a:r>
              <a:rPr sz="3200" b="1" i="1" spc="-20" dirty="0">
                <a:solidFill>
                  <a:srgbClr val="00279F"/>
                </a:solidFill>
                <a:latin typeface="Times New Roman"/>
                <a:cs typeface="Times New Roman"/>
              </a:rPr>
              <a:t>структура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9300" y="1338783"/>
            <a:ext cx="7476490" cy="40214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842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Теоретически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15" dirty="0">
                <a:latin typeface="Times New Roman"/>
                <a:cs typeface="Times New Roman"/>
              </a:rPr>
              <a:t>все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сотрудники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организации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доступны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для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выполнения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работ</a:t>
            </a:r>
            <a:r>
              <a:rPr sz="2400" b="1" dirty="0">
                <a:latin typeface="Times New Roman"/>
                <a:cs typeface="Times New Roman"/>
              </a:rPr>
              <a:t> проекта.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Менеджер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проекта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имеет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возможность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более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разумно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планировать 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назначение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ресурсов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на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задачи.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385"/>
              </a:spcBef>
            </a:pPr>
            <a:r>
              <a:rPr sz="2400" b="1" spc="-10" dirty="0">
                <a:latin typeface="Times New Roman"/>
                <a:cs typeface="Times New Roman"/>
              </a:rPr>
              <a:t>Могут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быть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выделены</a:t>
            </a:r>
            <a:r>
              <a:rPr sz="2400" b="1" spc="5" dirty="0">
                <a:latin typeface="Times New Roman"/>
                <a:cs typeface="Times New Roman"/>
              </a:rPr>
              <a:t> три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разновидности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матричной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структуры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организации: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spcBef>
                <a:spcPts val="1380"/>
              </a:spcBef>
              <a:buSzPct val="95833"/>
              <a:buFont typeface="Times New Roman"/>
              <a:buChar char="•"/>
              <a:tabLst>
                <a:tab pos="12065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Слабая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матрица.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spcBef>
                <a:spcPts val="1385"/>
              </a:spcBef>
              <a:buSzPct val="95833"/>
              <a:buFont typeface="Times New Roman"/>
              <a:buChar char="•"/>
              <a:tabLst>
                <a:tab pos="12065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Сбалансированная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матрица.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spcBef>
                <a:spcPts val="1390"/>
              </a:spcBef>
              <a:buSzPct val="95833"/>
              <a:buFont typeface="Times New Roman"/>
              <a:buChar char="•"/>
              <a:tabLst>
                <a:tab pos="120650" algn="l"/>
              </a:tabLst>
            </a:pPr>
            <a:r>
              <a:rPr sz="2400" b="1" spc="-20" dirty="0">
                <a:latin typeface="Times New Roman"/>
                <a:cs typeface="Times New Roman"/>
              </a:rPr>
              <a:t>Жесткая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матрица.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9717" y="6276847"/>
            <a:ext cx="1466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ВШУП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НИУ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ВШЭ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73973" y="6276847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82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149" y="918463"/>
            <a:ext cx="30619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spc="5" dirty="0">
                <a:solidFill>
                  <a:srgbClr val="00279F"/>
                </a:solidFill>
                <a:latin typeface="Times New Roman"/>
                <a:cs typeface="Times New Roman"/>
              </a:rPr>
              <a:t>Слабая</a:t>
            </a:r>
            <a:r>
              <a:rPr sz="3200" i="1" spc="-65" dirty="0">
                <a:solidFill>
                  <a:srgbClr val="00279F"/>
                </a:solidFill>
                <a:latin typeface="Times New Roman"/>
                <a:cs typeface="Times New Roman"/>
              </a:rPr>
              <a:t> </a:t>
            </a:r>
            <a:r>
              <a:rPr sz="3200" i="1" spc="5" dirty="0">
                <a:solidFill>
                  <a:srgbClr val="00279F"/>
                </a:solidFill>
                <a:latin typeface="Times New Roman"/>
                <a:cs typeface="Times New Roman"/>
              </a:rPr>
              <a:t>матрица</a:t>
            </a:r>
            <a:r>
              <a:rPr sz="3200" spc="5" dirty="0">
                <a:solidFill>
                  <a:srgbClr val="00279F"/>
                </a:solidFill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149" y="1644141"/>
            <a:ext cx="8239759" cy="203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4815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Times New Roman"/>
                <a:cs typeface="Times New Roman"/>
              </a:rPr>
              <a:t>Координатор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проекта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отвечает </a:t>
            </a:r>
            <a:r>
              <a:rPr sz="2400" b="1" dirty="0">
                <a:latin typeface="Times New Roman"/>
                <a:cs typeface="Times New Roman"/>
              </a:rPr>
              <a:t>за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координацию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задач</a:t>
            </a:r>
            <a:r>
              <a:rPr sz="2400" b="1" spc="-5" dirty="0">
                <a:latin typeface="Times New Roman"/>
                <a:cs typeface="Times New Roman"/>
              </a:rPr>
              <a:t> по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Times New Roman"/>
                <a:cs typeface="Times New Roman"/>
              </a:rPr>
              <a:t>проекту,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но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имеет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ограниченную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власть</a:t>
            </a:r>
            <a:r>
              <a:rPr sz="2400" b="1" spc="-5" dirty="0">
                <a:latin typeface="Times New Roman"/>
                <a:cs typeface="Times New Roman"/>
              </a:rPr>
              <a:t> над </a:t>
            </a:r>
            <a:r>
              <a:rPr sz="2400" b="1" dirty="0">
                <a:latin typeface="Times New Roman"/>
                <a:cs typeface="Times New Roman"/>
              </a:rPr>
              <a:t>ресурсами.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380"/>
              </a:spcBef>
            </a:pPr>
            <a:r>
              <a:rPr sz="2400" b="1" spc="-20" dirty="0">
                <a:latin typeface="Times New Roman"/>
                <a:cs typeface="Times New Roman"/>
              </a:rPr>
              <a:t>Недостатком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Times New Roman"/>
                <a:cs typeface="Times New Roman"/>
              </a:rPr>
              <a:t>подхода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Times New Roman"/>
                <a:cs typeface="Times New Roman"/>
              </a:rPr>
              <a:t>может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являться </a:t>
            </a:r>
            <a:r>
              <a:rPr sz="2400" b="1" spc="-5" dirty="0">
                <a:latin typeface="Times New Roman"/>
                <a:cs typeface="Times New Roman"/>
              </a:rPr>
              <a:t> несбалансированность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между</a:t>
            </a:r>
            <a:r>
              <a:rPr sz="2400" b="1" spc="-10" dirty="0">
                <a:latin typeface="Times New Roman"/>
                <a:cs typeface="Times New Roman"/>
              </a:rPr>
              <a:t> высокой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ответственностью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недостатком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полномочий.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9717" y="6276847"/>
            <a:ext cx="1466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ВШУП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НИУ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ВШЭ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73973" y="6276847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83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349" y="918463"/>
            <a:ext cx="51600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1" spc="-5" dirty="0">
                <a:solidFill>
                  <a:srgbClr val="00279F"/>
                </a:solidFill>
                <a:latin typeface="Times New Roman"/>
                <a:cs typeface="Times New Roman"/>
              </a:rPr>
              <a:t>Сбалансированная</a:t>
            </a:r>
            <a:r>
              <a:rPr sz="3200" b="1" i="1" spc="-70" dirty="0">
                <a:solidFill>
                  <a:srgbClr val="00279F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00279F"/>
                </a:solidFill>
                <a:latin typeface="Times New Roman"/>
                <a:cs typeface="Times New Roman"/>
              </a:rPr>
              <a:t>матрица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482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Менеджер</a:t>
            </a:r>
            <a:r>
              <a:rPr spc="-5" dirty="0"/>
              <a:t> </a:t>
            </a:r>
            <a:r>
              <a:rPr dirty="0"/>
              <a:t>проекта</a:t>
            </a:r>
            <a:r>
              <a:rPr spc="15" dirty="0"/>
              <a:t> </a:t>
            </a:r>
            <a:r>
              <a:rPr spc="-20" dirty="0"/>
              <a:t>координирует</a:t>
            </a:r>
            <a:r>
              <a:rPr spc="35" dirty="0"/>
              <a:t> </a:t>
            </a:r>
            <a:r>
              <a:rPr spc="10" dirty="0"/>
              <a:t>все</a:t>
            </a:r>
            <a:r>
              <a:rPr dirty="0"/>
              <a:t> </a:t>
            </a:r>
            <a:r>
              <a:rPr spc="-20" dirty="0"/>
              <a:t>работы</a:t>
            </a:r>
            <a:r>
              <a:rPr dirty="0"/>
              <a:t> и</a:t>
            </a:r>
            <a:r>
              <a:rPr spc="-5" dirty="0"/>
              <a:t> </a:t>
            </a:r>
            <a:r>
              <a:rPr spc="-10" dirty="0"/>
              <a:t>разделяет </a:t>
            </a:r>
            <a:r>
              <a:rPr spc="-585" dirty="0"/>
              <a:t> </a:t>
            </a:r>
            <a:r>
              <a:rPr spc="-5" dirty="0"/>
              <a:t>ответственность</a:t>
            </a:r>
            <a:r>
              <a:rPr spc="5" dirty="0"/>
              <a:t> </a:t>
            </a:r>
            <a:r>
              <a:rPr dirty="0"/>
              <a:t>за </a:t>
            </a:r>
            <a:r>
              <a:rPr spc="-5" dirty="0"/>
              <a:t>достижение</a:t>
            </a:r>
            <a:r>
              <a:rPr spc="5" dirty="0"/>
              <a:t> </a:t>
            </a:r>
            <a:r>
              <a:rPr spc="-5" dirty="0"/>
              <a:t>цели </a:t>
            </a:r>
            <a:r>
              <a:rPr dirty="0"/>
              <a:t>с </a:t>
            </a:r>
            <a:r>
              <a:rPr spc="-20" dirty="0"/>
              <a:t>руководителями </a:t>
            </a:r>
            <a:r>
              <a:rPr spc="-15" dirty="0"/>
              <a:t> </a:t>
            </a:r>
            <a:r>
              <a:rPr spc="-10" dirty="0"/>
              <a:t>функциональных</a:t>
            </a:r>
            <a:r>
              <a:rPr spc="45" dirty="0"/>
              <a:t> </a:t>
            </a:r>
            <a:r>
              <a:rPr spc="-10" dirty="0"/>
              <a:t>подразделений.</a:t>
            </a:r>
          </a:p>
          <a:p>
            <a:pPr marL="12700" marR="371475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Менеджер</a:t>
            </a:r>
            <a:r>
              <a:rPr spc="-10" dirty="0"/>
              <a:t> </a:t>
            </a:r>
            <a:r>
              <a:rPr spc="-5" dirty="0"/>
              <a:t>проекта</a:t>
            </a:r>
            <a:r>
              <a:rPr spc="15" dirty="0"/>
              <a:t> </a:t>
            </a:r>
            <a:r>
              <a:rPr spc="-15" dirty="0"/>
              <a:t>отвечает </a:t>
            </a:r>
            <a:r>
              <a:rPr dirty="0"/>
              <a:t>за</a:t>
            </a:r>
            <a:r>
              <a:rPr spc="-5" dirty="0"/>
              <a:t> временные</a:t>
            </a:r>
            <a:r>
              <a:rPr spc="15" dirty="0"/>
              <a:t> </a:t>
            </a:r>
            <a:r>
              <a:rPr dirty="0"/>
              <a:t>и</a:t>
            </a:r>
            <a:r>
              <a:rPr spc="-10" dirty="0"/>
              <a:t> стоимостные </a:t>
            </a:r>
            <a:r>
              <a:rPr spc="-585" dirty="0"/>
              <a:t> </a:t>
            </a:r>
            <a:r>
              <a:rPr spc="-5" dirty="0"/>
              <a:t>параметры</a:t>
            </a:r>
            <a:r>
              <a:rPr spc="15" dirty="0"/>
              <a:t> </a:t>
            </a:r>
            <a:r>
              <a:rPr spc="-20" dirty="0"/>
              <a:t>задач.</a:t>
            </a:r>
            <a:r>
              <a:rPr dirty="0"/>
              <a:t> </a:t>
            </a:r>
            <a:r>
              <a:rPr spc="-5" dirty="0"/>
              <a:t>Функциональные</a:t>
            </a:r>
            <a:r>
              <a:rPr spc="45" dirty="0"/>
              <a:t> </a:t>
            </a:r>
            <a:r>
              <a:rPr spc="-15" dirty="0"/>
              <a:t>менеджеры</a:t>
            </a:r>
            <a:r>
              <a:rPr spc="25" dirty="0"/>
              <a:t> </a:t>
            </a:r>
            <a:r>
              <a:rPr dirty="0"/>
              <a:t>- за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содержание</a:t>
            </a:r>
            <a:r>
              <a:rPr spc="-20" dirty="0"/>
              <a:t> работ</a:t>
            </a:r>
            <a:r>
              <a:rPr dirty="0"/>
              <a:t> и</a:t>
            </a:r>
            <a:r>
              <a:rPr spc="-20" dirty="0"/>
              <a:t> </a:t>
            </a:r>
            <a:r>
              <a:rPr spc="-15" dirty="0"/>
              <a:t>качество.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/>
          </a:p>
          <a:p>
            <a:pPr marL="12700" marR="5080">
              <a:lnSpc>
                <a:spcPct val="100000"/>
              </a:lnSpc>
            </a:pPr>
            <a:r>
              <a:rPr spc="-5" dirty="0"/>
              <a:t>Баланс</a:t>
            </a:r>
            <a:r>
              <a:rPr spc="15" dirty="0"/>
              <a:t> </a:t>
            </a:r>
            <a:r>
              <a:rPr spc="-5" dirty="0"/>
              <a:t>ответственности</a:t>
            </a:r>
            <a:r>
              <a:rPr spc="5" dirty="0"/>
              <a:t> </a:t>
            </a:r>
            <a:r>
              <a:rPr spc="-30" dirty="0"/>
              <a:t>может</a:t>
            </a:r>
            <a:r>
              <a:rPr spc="10" dirty="0"/>
              <a:t> </a:t>
            </a:r>
            <a:r>
              <a:rPr spc="-5" dirty="0"/>
              <a:t>быть</a:t>
            </a:r>
            <a:r>
              <a:rPr spc="10" dirty="0"/>
              <a:t> </a:t>
            </a:r>
            <a:r>
              <a:rPr spc="-10" dirty="0"/>
              <a:t>нарушен</a:t>
            </a:r>
            <a:r>
              <a:rPr spc="10" dirty="0"/>
              <a:t> </a:t>
            </a:r>
            <a:r>
              <a:rPr spc="-5" dirty="0"/>
              <a:t>при</a:t>
            </a:r>
            <a:r>
              <a:rPr spc="25" dirty="0"/>
              <a:t> </a:t>
            </a:r>
            <a:r>
              <a:rPr spc="-15" dirty="0"/>
              <a:t>усилении </a:t>
            </a:r>
            <a:r>
              <a:rPr spc="-585" dirty="0"/>
              <a:t> </a:t>
            </a:r>
            <a:r>
              <a:rPr spc="-10" dirty="0"/>
              <a:t>власти </a:t>
            </a:r>
            <a:r>
              <a:rPr spc="-15" dirty="0"/>
              <a:t>той</a:t>
            </a:r>
            <a:r>
              <a:rPr spc="5" dirty="0"/>
              <a:t> </a:t>
            </a:r>
            <a:r>
              <a:rPr spc="-5" dirty="0"/>
              <a:t>или</a:t>
            </a:r>
            <a:r>
              <a:rPr spc="10" dirty="0"/>
              <a:t> </a:t>
            </a:r>
            <a:r>
              <a:rPr spc="-5" dirty="0"/>
              <a:t>иной</a:t>
            </a:r>
            <a:r>
              <a:rPr spc="10" dirty="0"/>
              <a:t> </a:t>
            </a:r>
            <a:r>
              <a:rPr spc="-10" dirty="0"/>
              <a:t>стороны</a:t>
            </a:r>
            <a:r>
              <a:rPr dirty="0"/>
              <a:t> </a:t>
            </a:r>
            <a:r>
              <a:rPr spc="-10" dirty="0"/>
              <a:t>(проектного</a:t>
            </a:r>
            <a:r>
              <a:rPr spc="5" dirty="0"/>
              <a:t> </a:t>
            </a:r>
            <a:r>
              <a:rPr spc="-5" dirty="0"/>
              <a:t>или </a:t>
            </a:r>
            <a:r>
              <a:rPr dirty="0"/>
              <a:t> </a:t>
            </a:r>
            <a:r>
              <a:rPr spc="-15" dirty="0"/>
              <a:t>функционального</a:t>
            </a:r>
            <a:r>
              <a:rPr spc="40" dirty="0"/>
              <a:t> </a:t>
            </a:r>
            <a:r>
              <a:rPr spc="-20" dirty="0"/>
              <a:t>руководства).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9717" y="6276847"/>
            <a:ext cx="1466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ВШУП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НИУ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ВШЭ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73973" y="6276847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84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49" y="842263"/>
            <a:ext cx="344042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1" spc="-15" dirty="0">
                <a:solidFill>
                  <a:srgbClr val="00279F"/>
                </a:solidFill>
                <a:latin typeface="Times New Roman"/>
                <a:cs typeface="Times New Roman"/>
              </a:rPr>
              <a:t>Жесткая</a:t>
            </a:r>
            <a:r>
              <a:rPr sz="3200" b="1" i="1" spc="-100" dirty="0">
                <a:solidFill>
                  <a:srgbClr val="00279F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00279F"/>
                </a:solidFill>
                <a:latin typeface="Times New Roman"/>
                <a:cs typeface="Times New Roman"/>
              </a:rPr>
              <a:t>матрица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49" y="1567941"/>
            <a:ext cx="7672705" cy="3302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878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Times New Roman"/>
                <a:cs typeface="Times New Roman"/>
              </a:rPr>
              <a:t>Менеджер</a:t>
            </a:r>
            <a:r>
              <a:rPr sz="2400" b="1" spc="-5" dirty="0">
                <a:latin typeface="Times New Roman"/>
                <a:cs typeface="Times New Roman"/>
              </a:rPr>
              <a:t> проекта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Times New Roman"/>
                <a:cs typeface="Times New Roman"/>
              </a:rPr>
              <a:t>несет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полную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ответственность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за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выполнение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задач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проекта.</a:t>
            </a:r>
            <a:endParaRPr sz="2400">
              <a:latin typeface="Times New Roman"/>
              <a:cs typeface="Times New Roman"/>
            </a:endParaRPr>
          </a:p>
          <a:p>
            <a:pPr marL="12700" marR="544195">
              <a:lnSpc>
                <a:spcPct val="100000"/>
              </a:lnSpc>
              <a:spcBef>
                <a:spcPts val="1380"/>
              </a:spcBef>
            </a:pPr>
            <a:r>
              <a:rPr sz="2400" b="1" spc="-15" dirty="0">
                <a:latin typeface="Times New Roman"/>
                <a:cs typeface="Times New Roman"/>
              </a:rPr>
              <a:t>Менеджеры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подразделений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отвечают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за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назначение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персонала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на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задачи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проекта.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380"/>
              </a:spcBef>
            </a:pPr>
            <a:r>
              <a:rPr sz="2400" b="1" spc="-15" dirty="0">
                <a:latin typeface="Times New Roman"/>
                <a:cs typeface="Times New Roman"/>
              </a:rPr>
              <a:t>Менеджер</a:t>
            </a:r>
            <a:r>
              <a:rPr sz="2400" b="1" spc="-5" dirty="0">
                <a:latin typeface="Times New Roman"/>
                <a:cs typeface="Times New Roman"/>
              </a:rPr>
              <a:t> проекта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10" dirty="0">
                <a:latin typeface="Times New Roman"/>
                <a:cs typeface="Times New Roman"/>
              </a:rPr>
              <a:t> данном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случае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имеет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возможность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осущеcтвлять </a:t>
            </a:r>
            <a:r>
              <a:rPr sz="2400" b="1" spc="-20" dirty="0">
                <a:latin typeface="Times New Roman"/>
                <a:cs typeface="Times New Roman"/>
              </a:rPr>
              <a:t>более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эффективный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контроль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над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проектом,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но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влияние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организации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на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Times New Roman"/>
                <a:cs typeface="Times New Roman"/>
              </a:rPr>
              <a:t>результаты 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проекта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ослабевает.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9717" y="6276847"/>
            <a:ext cx="1466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ВШУП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НИУ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ВШЭ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73973" y="6276847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85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37532" y="1600200"/>
            <a:ext cx="6350" cy="325120"/>
          </a:xfrm>
          <a:custGeom>
            <a:avLst/>
            <a:gdLst/>
            <a:ahLst/>
            <a:cxnLst/>
            <a:rect l="l" t="t" r="r" b="b"/>
            <a:pathLst>
              <a:path w="6350" h="325119">
                <a:moveTo>
                  <a:pt x="0" y="324612"/>
                </a:moveTo>
                <a:lnTo>
                  <a:pt x="609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1905000"/>
            <a:ext cx="152400" cy="3429000"/>
          </a:xfrm>
          <a:custGeom>
            <a:avLst/>
            <a:gdLst/>
            <a:ahLst/>
            <a:cxnLst/>
            <a:rect l="l" t="t" r="r" b="b"/>
            <a:pathLst>
              <a:path w="152400" h="3429000">
                <a:moveTo>
                  <a:pt x="0" y="0"/>
                </a:moveTo>
                <a:lnTo>
                  <a:pt x="0" y="3429000"/>
                </a:lnTo>
              </a:path>
              <a:path w="152400" h="3429000">
                <a:moveTo>
                  <a:pt x="0" y="3429000"/>
                </a:moveTo>
                <a:lnTo>
                  <a:pt x="152400" y="3429000"/>
                </a:lnTo>
              </a:path>
              <a:path w="152400" h="3429000">
                <a:moveTo>
                  <a:pt x="0" y="1295400"/>
                </a:moveTo>
                <a:lnTo>
                  <a:pt x="152400" y="1295400"/>
                </a:lnTo>
              </a:path>
              <a:path w="152400" h="3429000">
                <a:moveTo>
                  <a:pt x="0" y="2362200"/>
                </a:moveTo>
                <a:lnTo>
                  <a:pt x="152400" y="23622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67000" y="2895600"/>
            <a:ext cx="264160" cy="2438400"/>
          </a:xfrm>
          <a:custGeom>
            <a:avLst/>
            <a:gdLst/>
            <a:ahLst/>
            <a:cxnLst/>
            <a:rect l="l" t="t" r="r" b="b"/>
            <a:pathLst>
              <a:path w="264160" h="2438400">
                <a:moveTo>
                  <a:pt x="0" y="0"/>
                </a:moveTo>
                <a:lnTo>
                  <a:pt x="0" y="2438400"/>
                </a:lnTo>
              </a:path>
              <a:path w="264160" h="2438400">
                <a:moveTo>
                  <a:pt x="0" y="2438400"/>
                </a:moveTo>
                <a:lnTo>
                  <a:pt x="263651" y="2438400"/>
                </a:lnTo>
              </a:path>
              <a:path w="264160" h="2438400">
                <a:moveTo>
                  <a:pt x="0" y="1447800"/>
                </a:moveTo>
                <a:lnTo>
                  <a:pt x="263651" y="1447800"/>
                </a:lnTo>
              </a:path>
              <a:path w="264160" h="2438400">
                <a:moveTo>
                  <a:pt x="0" y="609600"/>
                </a:moveTo>
                <a:lnTo>
                  <a:pt x="263651" y="6096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2895600"/>
            <a:ext cx="264160" cy="2514600"/>
          </a:xfrm>
          <a:custGeom>
            <a:avLst/>
            <a:gdLst/>
            <a:ahLst/>
            <a:cxnLst/>
            <a:rect l="l" t="t" r="r" b="b"/>
            <a:pathLst>
              <a:path w="264160" h="2514600">
                <a:moveTo>
                  <a:pt x="0" y="0"/>
                </a:moveTo>
                <a:lnTo>
                  <a:pt x="0" y="2514600"/>
                </a:lnTo>
              </a:path>
              <a:path w="264160" h="2514600">
                <a:moveTo>
                  <a:pt x="0" y="2514600"/>
                </a:moveTo>
                <a:lnTo>
                  <a:pt x="263651" y="2514600"/>
                </a:lnTo>
              </a:path>
              <a:path w="264160" h="2514600">
                <a:moveTo>
                  <a:pt x="0" y="1524000"/>
                </a:moveTo>
                <a:lnTo>
                  <a:pt x="263651" y="1524000"/>
                </a:lnTo>
              </a:path>
              <a:path w="264160" h="2514600">
                <a:moveTo>
                  <a:pt x="0" y="533400"/>
                </a:moveTo>
                <a:lnTo>
                  <a:pt x="263651" y="5334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0" y="2895600"/>
            <a:ext cx="264160" cy="2590800"/>
          </a:xfrm>
          <a:custGeom>
            <a:avLst/>
            <a:gdLst/>
            <a:ahLst/>
            <a:cxnLst/>
            <a:rect l="l" t="t" r="r" b="b"/>
            <a:pathLst>
              <a:path w="264159" h="2590800">
                <a:moveTo>
                  <a:pt x="0" y="2590800"/>
                </a:moveTo>
                <a:lnTo>
                  <a:pt x="0" y="0"/>
                </a:lnTo>
              </a:path>
              <a:path w="264159" h="2590800">
                <a:moveTo>
                  <a:pt x="0" y="2590800"/>
                </a:moveTo>
                <a:lnTo>
                  <a:pt x="263651" y="2590800"/>
                </a:lnTo>
              </a:path>
              <a:path w="264159" h="2590800">
                <a:moveTo>
                  <a:pt x="0" y="1676400"/>
                </a:moveTo>
                <a:lnTo>
                  <a:pt x="263651" y="1676400"/>
                </a:lnTo>
              </a:path>
              <a:path w="264159" h="2590800">
                <a:moveTo>
                  <a:pt x="0" y="609600"/>
                </a:moveTo>
                <a:lnTo>
                  <a:pt x="263651" y="6096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43840" y="1905000"/>
            <a:ext cx="7343140" cy="1102360"/>
            <a:chOff x="243840" y="1905000"/>
            <a:chExt cx="7343140" cy="1102360"/>
          </a:xfrm>
        </p:grpSpPr>
        <p:sp>
          <p:nvSpPr>
            <p:cNvPr id="8" name="object 8"/>
            <p:cNvSpPr/>
            <p:nvPr/>
          </p:nvSpPr>
          <p:spPr>
            <a:xfrm>
              <a:off x="243840" y="1915667"/>
              <a:ext cx="6920865" cy="0"/>
            </a:xfrm>
            <a:custGeom>
              <a:avLst/>
              <a:gdLst/>
              <a:ahLst/>
              <a:cxnLst/>
              <a:rect l="l" t="t" r="r" b="b"/>
              <a:pathLst>
                <a:path w="6920865">
                  <a:moveTo>
                    <a:pt x="0" y="0"/>
                  </a:moveTo>
                  <a:lnTo>
                    <a:pt x="6920483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16935" y="1905000"/>
              <a:ext cx="4247515" cy="304800"/>
            </a:xfrm>
            <a:custGeom>
              <a:avLst/>
              <a:gdLst/>
              <a:ahLst/>
              <a:cxnLst/>
              <a:rect l="l" t="t" r="r" b="b"/>
              <a:pathLst>
                <a:path w="4247515" h="304800">
                  <a:moveTo>
                    <a:pt x="0" y="0"/>
                  </a:moveTo>
                  <a:lnTo>
                    <a:pt x="0" y="304800"/>
                  </a:lnTo>
                </a:path>
                <a:path w="4247515" h="304800">
                  <a:moveTo>
                    <a:pt x="1726691" y="0"/>
                  </a:moveTo>
                  <a:lnTo>
                    <a:pt x="1726691" y="304800"/>
                  </a:lnTo>
                </a:path>
                <a:path w="4247515" h="304800">
                  <a:moveTo>
                    <a:pt x="4247388" y="0"/>
                  </a:moveTo>
                  <a:lnTo>
                    <a:pt x="4247388" y="3048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43472" y="2133600"/>
              <a:ext cx="1143000" cy="873251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0708" y="620268"/>
            <a:ext cx="1143000" cy="109423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444490" y="1008634"/>
            <a:ext cx="19399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Высшее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руководство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2767583"/>
            <a:ext cx="1158239" cy="880871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533400" y="4974587"/>
            <a:ext cx="3398520" cy="902335"/>
            <a:chOff x="533400" y="4974587"/>
            <a:chExt cx="3398520" cy="90233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7093" y="5029200"/>
              <a:ext cx="514350" cy="4831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4995672"/>
              <a:ext cx="1158239" cy="88087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93452" y="4974587"/>
              <a:ext cx="353654" cy="669208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695194" y="199771"/>
            <a:ext cx="37801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Calibri"/>
                <a:cs typeface="Calibri"/>
              </a:rPr>
              <a:t>Смешанная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организация</a:t>
            </a: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2335" y="2209800"/>
            <a:ext cx="1143000" cy="87325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676" y="2133600"/>
            <a:ext cx="1135380" cy="86867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3758184"/>
            <a:ext cx="1158239" cy="880871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2995929" y="2017013"/>
            <a:ext cx="12960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Ру</a:t>
            </a:r>
            <a:r>
              <a:rPr sz="1600" b="1" spc="-25" dirty="0">
                <a:latin typeface="Times New Roman"/>
                <a:cs typeface="Times New Roman"/>
              </a:rPr>
              <a:t>к</a:t>
            </a:r>
            <a:r>
              <a:rPr sz="1600" b="1" spc="-40" dirty="0">
                <a:latin typeface="Times New Roman"/>
                <a:cs typeface="Times New Roman"/>
              </a:rPr>
              <a:t>о</a:t>
            </a:r>
            <a:r>
              <a:rPr sz="1600" b="1" spc="-15" dirty="0">
                <a:latin typeface="Times New Roman"/>
                <a:cs typeface="Times New Roman"/>
              </a:rPr>
              <a:t>в</a:t>
            </a:r>
            <a:r>
              <a:rPr sz="1600" b="1" spc="-50" dirty="0">
                <a:latin typeface="Times New Roman"/>
                <a:cs typeface="Times New Roman"/>
              </a:rPr>
              <a:t>о</a:t>
            </a:r>
            <a:r>
              <a:rPr sz="1600" b="1" spc="-5" dirty="0">
                <a:latin typeface="Times New Roman"/>
                <a:cs typeface="Times New Roman"/>
              </a:rPr>
              <a:t>ди</a:t>
            </a:r>
            <a:r>
              <a:rPr sz="1600" b="1" spc="-20" dirty="0">
                <a:latin typeface="Times New Roman"/>
                <a:cs typeface="Times New Roman"/>
              </a:rPr>
              <a:t>т</a:t>
            </a:r>
            <a:r>
              <a:rPr sz="1600" b="1" spc="-5" dirty="0">
                <a:latin typeface="Times New Roman"/>
                <a:cs typeface="Times New Roman"/>
              </a:rPr>
              <a:t>ель  </a:t>
            </a:r>
            <a:r>
              <a:rPr sz="1600" b="1" spc="-15" dirty="0">
                <a:latin typeface="Times New Roman"/>
                <a:cs typeface="Times New Roman"/>
              </a:rPr>
              <a:t>отдела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28590" y="1983739"/>
            <a:ext cx="12954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Ру</a:t>
            </a:r>
            <a:r>
              <a:rPr sz="1600" b="1" spc="-25" dirty="0">
                <a:latin typeface="Times New Roman"/>
                <a:cs typeface="Times New Roman"/>
              </a:rPr>
              <a:t>к</a:t>
            </a:r>
            <a:r>
              <a:rPr sz="1600" b="1" spc="-40" dirty="0">
                <a:latin typeface="Times New Roman"/>
                <a:cs typeface="Times New Roman"/>
              </a:rPr>
              <a:t>о</a:t>
            </a:r>
            <a:r>
              <a:rPr sz="1600" b="1" spc="-15" dirty="0">
                <a:latin typeface="Times New Roman"/>
                <a:cs typeface="Times New Roman"/>
              </a:rPr>
              <a:t>в</a:t>
            </a:r>
            <a:r>
              <a:rPr sz="1600" b="1" spc="-50" dirty="0">
                <a:latin typeface="Times New Roman"/>
                <a:cs typeface="Times New Roman"/>
              </a:rPr>
              <a:t>о</a:t>
            </a:r>
            <a:r>
              <a:rPr sz="1600" b="1" spc="-5" dirty="0">
                <a:latin typeface="Times New Roman"/>
                <a:cs typeface="Times New Roman"/>
              </a:rPr>
              <a:t>ди</a:t>
            </a:r>
            <a:r>
              <a:rPr sz="1600" b="1" spc="-20" dirty="0">
                <a:latin typeface="Times New Roman"/>
                <a:cs typeface="Times New Roman"/>
              </a:rPr>
              <a:t>т</a:t>
            </a:r>
            <a:r>
              <a:rPr sz="1600" b="1" spc="-5" dirty="0">
                <a:latin typeface="Times New Roman"/>
                <a:cs typeface="Times New Roman"/>
              </a:rPr>
              <a:t>ель  </a:t>
            </a:r>
            <a:r>
              <a:rPr sz="1600" b="1" spc="-15" dirty="0">
                <a:latin typeface="Times New Roman"/>
                <a:cs typeface="Times New Roman"/>
              </a:rPr>
              <a:t>отдела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71800" y="2895600"/>
            <a:ext cx="382524" cy="697991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3432809" y="3458717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Исполнитель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93452" y="3907787"/>
            <a:ext cx="353654" cy="669208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3432809" y="4449571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Исполнитель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32809" y="5592876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Исполнитель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53000" y="2971800"/>
            <a:ext cx="382524" cy="697992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5414264" y="3534917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Исполнитель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1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74652" y="3983987"/>
            <a:ext cx="353654" cy="669208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5414264" y="4525771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Исполнитель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3" name="object 3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74652" y="5050787"/>
            <a:ext cx="353654" cy="669208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5490464" y="5592876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Исполнитель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5" name="object 3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60652" y="3069587"/>
            <a:ext cx="353654" cy="669208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7700518" y="3611117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Исполнитель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7" name="object 3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60652" y="4060187"/>
            <a:ext cx="353654" cy="669208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7700518" y="4601971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Исполнитель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67156" y="4862957"/>
            <a:ext cx="8563610" cy="1248410"/>
            <a:chOff x="367156" y="4862957"/>
            <a:chExt cx="8563610" cy="1248410"/>
          </a:xfrm>
        </p:grpSpPr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60652" y="5126987"/>
              <a:ext cx="353654" cy="66920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50693" y="5105400"/>
              <a:ext cx="514350" cy="48310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36694" y="5105400"/>
              <a:ext cx="514350" cy="48310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81761" y="4877562"/>
              <a:ext cx="8534400" cy="1219200"/>
            </a:xfrm>
            <a:custGeom>
              <a:avLst/>
              <a:gdLst/>
              <a:ahLst/>
              <a:cxnLst/>
              <a:rect l="l" t="t" r="r" b="b"/>
              <a:pathLst>
                <a:path w="8534400" h="1219200">
                  <a:moveTo>
                    <a:pt x="0" y="203200"/>
                  </a:moveTo>
                  <a:lnTo>
                    <a:pt x="5367" y="156594"/>
                  </a:lnTo>
                  <a:lnTo>
                    <a:pt x="20654" y="113818"/>
                  </a:lnTo>
                  <a:lnTo>
                    <a:pt x="44642" y="76090"/>
                  </a:lnTo>
                  <a:lnTo>
                    <a:pt x="76111" y="44626"/>
                  </a:lnTo>
                  <a:lnTo>
                    <a:pt x="113840" y="20645"/>
                  </a:lnTo>
                  <a:lnTo>
                    <a:pt x="156610" y="5364"/>
                  </a:lnTo>
                  <a:lnTo>
                    <a:pt x="203200" y="0"/>
                  </a:lnTo>
                  <a:lnTo>
                    <a:pt x="8331200" y="0"/>
                  </a:lnTo>
                  <a:lnTo>
                    <a:pt x="8377805" y="5364"/>
                  </a:lnTo>
                  <a:lnTo>
                    <a:pt x="8420581" y="20645"/>
                  </a:lnTo>
                  <a:lnTo>
                    <a:pt x="8458309" y="44626"/>
                  </a:lnTo>
                  <a:lnTo>
                    <a:pt x="8489773" y="76090"/>
                  </a:lnTo>
                  <a:lnTo>
                    <a:pt x="8513754" y="113818"/>
                  </a:lnTo>
                  <a:lnTo>
                    <a:pt x="8529035" y="156594"/>
                  </a:lnTo>
                  <a:lnTo>
                    <a:pt x="8534400" y="203200"/>
                  </a:lnTo>
                  <a:lnTo>
                    <a:pt x="8534400" y="1015987"/>
                  </a:lnTo>
                  <a:lnTo>
                    <a:pt x="8529035" y="1062581"/>
                  </a:lnTo>
                  <a:lnTo>
                    <a:pt x="8513754" y="1105354"/>
                  </a:lnTo>
                  <a:lnTo>
                    <a:pt x="8489773" y="1143085"/>
                  </a:lnTo>
                  <a:lnTo>
                    <a:pt x="8458309" y="1174556"/>
                  </a:lnTo>
                  <a:lnTo>
                    <a:pt x="8420581" y="1198544"/>
                  </a:lnTo>
                  <a:lnTo>
                    <a:pt x="8377805" y="1213832"/>
                  </a:lnTo>
                  <a:lnTo>
                    <a:pt x="8331200" y="1219200"/>
                  </a:lnTo>
                  <a:lnTo>
                    <a:pt x="203200" y="1219200"/>
                  </a:lnTo>
                  <a:lnTo>
                    <a:pt x="156610" y="1213832"/>
                  </a:lnTo>
                  <a:lnTo>
                    <a:pt x="113840" y="1198544"/>
                  </a:lnTo>
                  <a:lnTo>
                    <a:pt x="76111" y="1174556"/>
                  </a:lnTo>
                  <a:lnTo>
                    <a:pt x="44642" y="1143085"/>
                  </a:lnTo>
                  <a:lnTo>
                    <a:pt x="20654" y="1105354"/>
                  </a:lnTo>
                  <a:lnTo>
                    <a:pt x="5367" y="1062581"/>
                  </a:lnTo>
                  <a:lnTo>
                    <a:pt x="0" y="1015987"/>
                  </a:lnTo>
                  <a:lnTo>
                    <a:pt x="0" y="2032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700529" y="3380994"/>
            <a:ext cx="81280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Times New Roman"/>
                <a:cs typeface="Times New Roman"/>
              </a:rPr>
              <a:t>М</a:t>
            </a:r>
            <a:r>
              <a:rPr sz="1400" dirty="0">
                <a:latin typeface="Times New Roman"/>
                <a:cs typeface="Times New Roman"/>
              </a:rPr>
              <a:t>ен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ер  проекта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700529" y="4295647"/>
            <a:ext cx="8128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Times New Roman"/>
                <a:cs typeface="Times New Roman"/>
              </a:rPr>
              <a:t>М</a:t>
            </a:r>
            <a:r>
              <a:rPr sz="1400" dirty="0">
                <a:latin typeface="Times New Roman"/>
                <a:cs typeface="Times New Roman"/>
              </a:rPr>
              <a:t>ен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ер  проекта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700529" y="5438952"/>
            <a:ext cx="8509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latin typeface="Times New Roman"/>
                <a:cs typeface="Times New Roman"/>
              </a:rPr>
              <a:t>Менеджер </a:t>
            </a:r>
            <a:r>
              <a:rPr sz="1400" b="1" spc="-3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проекта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С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460995" y="2017013"/>
            <a:ext cx="12954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Ру</a:t>
            </a:r>
            <a:r>
              <a:rPr sz="1600" b="1" spc="-25" dirty="0">
                <a:latin typeface="Times New Roman"/>
                <a:cs typeface="Times New Roman"/>
              </a:rPr>
              <a:t>к</a:t>
            </a:r>
            <a:r>
              <a:rPr sz="1600" b="1" spc="-40" dirty="0">
                <a:latin typeface="Times New Roman"/>
                <a:cs typeface="Times New Roman"/>
              </a:rPr>
              <a:t>о</a:t>
            </a:r>
            <a:r>
              <a:rPr sz="1600" b="1" spc="-15" dirty="0">
                <a:latin typeface="Times New Roman"/>
                <a:cs typeface="Times New Roman"/>
              </a:rPr>
              <a:t>в</a:t>
            </a:r>
            <a:r>
              <a:rPr sz="1600" b="1" spc="-50" dirty="0">
                <a:latin typeface="Times New Roman"/>
                <a:cs typeface="Times New Roman"/>
              </a:rPr>
              <a:t>о</a:t>
            </a:r>
            <a:r>
              <a:rPr sz="1600" b="1" spc="-5" dirty="0">
                <a:latin typeface="Times New Roman"/>
                <a:cs typeface="Times New Roman"/>
              </a:rPr>
              <a:t>ди</a:t>
            </a:r>
            <a:r>
              <a:rPr sz="1600" b="1" spc="-20" dirty="0">
                <a:latin typeface="Times New Roman"/>
                <a:cs typeface="Times New Roman"/>
              </a:rPr>
              <a:t>т</a:t>
            </a:r>
            <a:r>
              <a:rPr sz="1600" b="1" spc="-5" dirty="0">
                <a:latin typeface="Times New Roman"/>
                <a:cs typeface="Times New Roman"/>
              </a:rPr>
              <a:t>ель  </a:t>
            </a:r>
            <a:r>
              <a:rPr sz="1600" b="1" spc="-15" dirty="0">
                <a:latin typeface="Times New Roman"/>
                <a:cs typeface="Times New Roman"/>
              </a:rPr>
              <a:t>отдела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700518" y="5516676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Исполнитель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6143244" y="3055620"/>
            <a:ext cx="2620010" cy="2909570"/>
            <a:chOff x="6143244" y="3055620"/>
            <a:chExt cx="2620010" cy="2909570"/>
          </a:xfrm>
        </p:grpSpPr>
        <p:sp>
          <p:nvSpPr>
            <p:cNvPr id="50" name="object 50"/>
            <p:cNvSpPr/>
            <p:nvPr/>
          </p:nvSpPr>
          <p:spPr>
            <a:xfrm>
              <a:off x="6157722" y="3070098"/>
              <a:ext cx="2590800" cy="2880360"/>
            </a:xfrm>
            <a:custGeom>
              <a:avLst/>
              <a:gdLst/>
              <a:ahLst/>
              <a:cxnLst/>
              <a:rect l="l" t="t" r="r" b="b"/>
              <a:pathLst>
                <a:path w="2590800" h="2880360">
                  <a:moveTo>
                    <a:pt x="0" y="431800"/>
                  </a:moveTo>
                  <a:lnTo>
                    <a:pt x="2533" y="384745"/>
                  </a:lnTo>
                  <a:lnTo>
                    <a:pt x="9958" y="339159"/>
                  </a:lnTo>
                  <a:lnTo>
                    <a:pt x="22010" y="295306"/>
                  </a:lnTo>
                  <a:lnTo>
                    <a:pt x="38427" y="253448"/>
                  </a:lnTo>
                  <a:lnTo>
                    <a:pt x="58946" y="213849"/>
                  </a:lnTo>
                  <a:lnTo>
                    <a:pt x="83303" y="176771"/>
                  </a:lnTo>
                  <a:lnTo>
                    <a:pt x="111235" y="142479"/>
                  </a:lnTo>
                  <a:lnTo>
                    <a:pt x="142479" y="111235"/>
                  </a:lnTo>
                  <a:lnTo>
                    <a:pt x="176771" y="83303"/>
                  </a:lnTo>
                  <a:lnTo>
                    <a:pt x="213849" y="58946"/>
                  </a:lnTo>
                  <a:lnTo>
                    <a:pt x="253448" y="38427"/>
                  </a:lnTo>
                  <a:lnTo>
                    <a:pt x="295306" y="22010"/>
                  </a:lnTo>
                  <a:lnTo>
                    <a:pt x="339159" y="9958"/>
                  </a:lnTo>
                  <a:lnTo>
                    <a:pt x="384745" y="2533"/>
                  </a:lnTo>
                  <a:lnTo>
                    <a:pt x="431800" y="0"/>
                  </a:lnTo>
                  <a:lnTo>
                    <a:pt x="2159000" y="0"/>
                  </a:lnTo>
                  <a:lnTo>
                    <a:pt x="2206054" y="2533"/>
                  </a:lnTo>
                  <a:lnTo>
                    <a:pt x="2251640" y="9958"/>
                  </a:lnTo>
                  <a:lnTo>
                    <a:pt x="2295493" y="22010"/>
                  </a:lnTo>
                  <a:lnTo>
                    <a:pt x="2337351" y="38427"/>
                  </a:lnTo>
                  <a:lnTo>
                    <a:pt x="2376950" y="58946"/>
                  </a:lnTo>
                  <a:lnTo>
                    <a:pt x="2414028" y="83303"/>
                  </a:lnTo>
                  <a:lnTo>
                    <a:pt x="2448320" y="111235"/>
                  </a:lnTo>
                  <a:lnTo>
                    <a:pt x="2479564" y="142479"/>
                  </a:lnTo>
                  <a:lnTo>
                    <a:pt x="2507496" y="176771"/>
                  </a:lnTo>
                  <a:lnTo>
                    <a:pt x="2531853" y="213849"/>
                  </a:lnTo>
                  <a:lnTo>
                    <a:pt x="2552372" y="253448"/>
                  </a:lnTo>
                  <a:lnTo>
                    <a:pt x="2568789" y="295306"/>
                  </a:lnTo>
                  <a:lnTo>
                    <a:pt x="2580841" y="339159"/>
                  </a:lnTo>
                  <a:lnTo>
                    <a:pt x="2588266" y="384745"/>
                  </a:lnTo>
                  <a:lnTo>
                    <a:pt x="2590800" y="431800"/>
                  </a:lnTo>
                  <a:lnTo>
                    <a:pt x="2590800" y="2448560"/>
                  </a:lnTo>
                  <a:lnTo>
                    <a:pt x="2588266" y="2495607"/>
                  </a:lnTo>
                  <a:lnTo>
                    <a:pt x="2580841" y="2541188"/>
                  </a:lnTo>
                  <a:lnTo>
                    <a:pt x="2568789" y="2585038"/>
                  </a:lnTo>
                  <a:lnTo>
                    <a:pt x="2552372" y="2626895"/>
                  </a:lnTo>
                  <a:lnTo>
                    <a:pt x="2531853" y="2666493"/>
                  </a:lnTo>
                  <a:lnTo>
                    <a:pt x="2507496" y="2703571"/>
                  </a:lnTo>
                  <a:lnTo>
                    <a:pt x="2479564" y="2737865"/>
                  </a:lnTo>
                  <a:lnTo>
                    <a:pt x="2448320" y="2769110"/>
                  </a:lnTo>
                  <a:lnTo>
                    <a:pt x="2414028" y="2797045"/>
                  </a:lnTo>
                  <a:lnTo>
                    <a:pt x="2376950" y="2821404"/>
                  </a:lnTo>
                  <a:lnTo>
                    <a:pt x="2337351" y="2841926"/>
                  </a:lnTo>
                  <a:lnTo>
                    <a:pt x="2295493" y="2858345"/>
                  </a:lnTo>
                  <a:lnTo>
                    <a:pt x="2251640" y="2870400"/>
                  </a:lnTo>
                  <a:lnTo>
                    <a:pt x="2206054" y="2877826"/>
                  </a:lnTo>
                  <a:lnTo>
                    <a:pt x="2159000" y="2880360"/>
                  </a:lnTo>
                  <a:lnTo>
                    <a:pt x="431800" y="2880360"/>
                  </a:lnTo>
                  <a:lnTo>
                    <a:pt x="384745" y="2877826"/>
                  </a:lnTo>
                  <a:lnTo>
                    <a:pt x="339159" y="2870400"/>
                  </a:lnTo>
                  <a:lnTo>
                    <a:pt x="295306" y="2858345"/>
                  </a:lnTo>
                  <a:lnTo>
                    <a:pt x="253448" y="2841926"/>
                  </a:lnTo>
                  <a:lnTo>
                    <a:pt x="213849" y="2821404"/>
                  </a:lnTo>
                  <a:lnTo>
                    <a:pt x="176771" y="2797045"/>
                  </a:lnTo>
                  <a:lnTo>
                    <a:pt x="142479" y="2769110"/>
                  </a:lnTo>
                  <a:lnTo>
                    <a:pt x="111235" y="2737865"/>
                  </a:lnTo>
                  <a:lnTo>
                    <a:pt x="83303" y="2703571"/>
                  </a:lnTo>
                  <a:lnTo>
                    <a:pt x="58946" y="2666493"/>
                  </a:lnTo>
                  <a:lnTo>
                    <a:pt x="38427" y="2626895"/>
                  </a:lnTo>
                  <a:lnTo>
                    <a:pt x="22010" y="2585038"/>
                  </a:lnTo>
                  <a:lnTo>
                    <a:pt x="9958" y="2541188"/>
                  </a:lnTo>
                  <a:lnTo>
                    <a:pt x="2533" y="2495607"/>
                  </a:lnTo>
                  <a:lnTo>
                    <a:pt x="0" y="2448560"/>
                  </a:lnTo>
                  <a:lnTo>
                    <a:pt x="0" y="4318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04689" y="4076700"/>
              <a:ext cx="514350" cy="48310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04689" y="3140964"/>
              <a:ext cx="514350" cy="4831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228600"/>
            <a:ext cx="7467600" cy="6477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173973" y="6276847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87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2702" y="486283"/>
            <a:ext cx="13430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Arial"/>
                <a:cs typeface="Arial"/>
              </a:rPr>
              <a:t>Вопр</a:t>
            </a:r>
            <a:r>
              <a:rPr b="1" spc="-20" dirty="0">
                <a:latin typeface="Arial"/>
                <a:cs typeface="Arial"/>
              </a:rPr>
              <a:t>о</a:t>
            </a:r>
            <a:r>
              <a:rPr b="1" spc="-5" dirty="0">
                <a:latin typeface="Arial"/>
                <a:cs typeface="Arial"/>
              </a:rPr>
              <a:t>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0442" y="1432687"/>
            <a:ext cx="7190740" cy="3784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0" marR="5080" indent="-495934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Влияние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внешних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заинтересованных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лиц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может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распространяться: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500">
              <a:latin typeface="Times New Roman"/>
              <a:cs typeface="Times New Roman"/>
            </a:endParaRPr>
          </a:p>
          <a:p>
            <a:pPr marL="508000" indent="-495934">
              <a:lnSpc>
                <a:spcPct val="100000"/>
              </a:lnSpc>
              <a:buAutoNum type="alphaLcParenR"/>
              <a:tabLst>
                <a:tab pos="508000" algn="l"/>
                <a:tab pos="508634" algn="l"/>
              </a:tabLst>
            </a:pPr>
            <a:r>
              <a:rPr sz="2400" spc="-5" dirty="0">
                <a:latin typeface="Times New Roman"/>
                <a:cs typeface="Times New Roman"/>
              </a:rPr>
              <a:t>На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требования</a:t>
            </a:r>
            <a:r>
              <a:rPr sz="2400" dirty="0">
                <a:latin typeface="Times New Roman"/>
                <a:cs typeface="Times New Roman"/>
              </a:rPr>
              <a:t> к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организации работ</a:t>
            </a:r>
            <a:endParaRPr sz="2400">
              <a:latin typeface="Times New Roman"/>
              <a:cs typeface="Times New Roman"/>
            </a:endParaRPr>
          </a:p>
          <a:p>
            <a:pPr marL="508000" indent="-495934">
              <a:lnSpc>
                <a:spcPct val="100000"/>
              </a:lnSpc>
              <a:spcBef>
                <a:spcPts val="575"/>
              </a:spcBef>
              <a:buAutoNum type="alphaLcParenR"/>
              <a:tabLst>
                <a:tab pos="508000" algn="l"/>
                <a:tab pos="508634" algn="l"/>
              </a:tabLst>
            </a:pPr>
            <a:r>
              <a:rPr sz="2400" spc="-5" dirty="0">
                <a:latin typeface="Times New Roman"/>
                <a:cs typeface="Times New Roman"/>
              </a:rPr>
              <a:t>На требования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результатам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их параметрам</a:t>
            </a:r>
            <a:endParaRPr sz="2400">
              <a:latin typeface="Times New Roman"/>
              <a:cs typeface="Times New Roman"/>
            </a:endParaRPr>
          </a:p>
          <a:p>
            <a:pPr marL="508000" indent="-495934">
              <a:lnSpc>
                <a:spcPct val="100000"/>
              </a:lnSpc>
              <a:spcBef>
                <a:spcPts val="580"/>
              </a:spcBef>
              <a:buAutoNum type="alphaLcParenR"/>
              <a:tabLst>
                <a:tab pos="508000" algn="l"/>
                <a:tab pos="508634" algn="l"/>
              </a:tabLst>
            </a:pPr>
            <a:r>
              <a:rPr sz="2400" spc="-5" dirty="0">
                <a:latin typeface="Times New Roman"/>
                <a:cs typeface="Times New Roman"/>
              </a:rPr>
              <a:t>На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состав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участников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проекта</a:t>
            </a:r>
            <a:endParaRPr sz="2400">
              <a:latin typeface="Times New Roman"/>
              <a:cs typeface="Times New Roman"/>
            </a:endParaRPr>
          </a:p>
          <a:p>
            <a:pPr marL="508000" indent="-495934">
              <a:lnSpc>
                <a:spcPct val="100000"/>
              </a:lnSpc>
              <a:spcBef>
                <a:spcPts val="575"/>
              </a:spcBef>
              <a:buAutoNum type="alphaLcParenR"/>
              <a:tabLst>
                <a:tab pos="508000" algn="l"/>
                <a:tab pos="508634" algn="l"/>
              </a:tabLst>
            </a:pP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</a:t>
            </a:r>
            <a:endParaRPr sz="2400">
              <a:latin typeface="Times New Roman"/>
              <a:cs typeface="Times New Roman"/>
            </a:endParaRPr>
          </a:p>
          <a:p>
            <a:pPr marL="508000" indent="-495934">
              <a:lnSpc>
                <a:spcPct val="100000"/>
              </a:lnSpc>
              <a:spcBef>
                <a:spcPts val="575"/>
              </a:spcBef>
              <a:buAutoNum type="alphaLcParenR"/>
              <a:tabLst>
                <a:tab pos="508000" algn="l"/>
                <a:tab pos="508634" algn="l"/>
              </a:tabLst>
            </a:pPr>
            <a:r>
              <a:rPr sz="2400" spc="-5" dirty="0">
                <a:latin typeface="Times New Roman"/>
                <a:cs typeface="Times New Roman"/>
              </a:rPr>
              <a:t>На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все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вышесказанное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59" y="2852927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8513" y="1920316"/>
            <a:ext cx="6137910" cy="1153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6245">
              <a:lnSpc>
                <a:spcPct val="100000"/>
              </a:lnSpc>
              <a:spcBef>
                <a:spcPts val="95"/>
              </a:spcBef>
            </a:pPr>
            <a:r>
              <a:rPr sz="3700" spc="-10" dirty="0">
                <a:solidFill>
                  <a:srgbClr val="006FC0"/>
                </a:solidFill>
                <a:latin typeface="Arial Black"/>
                <a:cs typeface="Arial Black"/>
              </a:rPr>
              <a:t>Группы процессов</a:t>
            </a:r>
            <a:endParaRPr sz="37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700" spc="-10" dirty="0">
                <a:solidFill>
                  <a:srgbClr val="006FC0"/>
                </a:solidFill>
                <a:latin typeface="Arial Black"/>
                <a:cs typeface="Arial Black"/>
              </a:rPr>
              <a:t>управления</a:t>
            </a:r>
            <a:r>
              <a:rPr sz="3700" spc="10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3700" spc="-10" dirty="0">
                <a:solidFill>
                  <a:srgbClr val="006FC0"/>
                </a:solidFill>
                <a:latin typeface="Arial Black"/>
                <a:cs typeface="Arial Black"/>
              </a:rPr>
              <a:t>проектами</a:t>
            </a:r>
            <a:endParaRPr sz="37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32" y="836675"/>
            <a:ext cx="7415783" cy="47533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03347" y="379603"/>
            <a:ext cx="37515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/>
              <a:t>Географический</a:t>
            </a:r>
            <a:r>
              <a:rPr sz="1800" spc="-50" dirty="0"/>
              <a:t> </a:t>
            </a:r>
            <a:r>
              <a:rPr sz="1800" spc="-20" dirty="0"/>
              <a:t>охват:</a:t>
            </a:r>
            <a:r>
              <a:rPr sz="1800" spc="-5" dirty="0"/>
              <a:t> PM</a:t>
            </a:r>
            <a:r>
              <a:rPr sz="1800" spc="-15" dirty="0"/>
              <a:t> </a:t>
            </a:r>
            <a:r>
              <a:rPr sz="1800" dirty="0"/>
              <a:t>ICB</a:t>
            </a:r>
            <a:r>
              <a:rPr sz="1800" spc="-20" dirty="0"/>
              <a:t> </a:t>
            </a:r>
            <a:r>
              <a:rPr sz="1800" dirty="0"/>
              <a:t>(1965)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690168" y="5688583"/>
            <a:ext cx="7418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Индия, Казахстан, Азербайджан, </a:t>
            </a:r>
            <a:r>
              <a:rPr sz="1800" dirty="0">
                <a:latin typeface="Times New Roman"/>
                <a:cs typeface="Times New Roman"/>
              </a:rPr>
              <a:t>Франция, </a:t>
            </a:r>
            <a:r>
              <a:rPr sz="1800" spc="-5" dirty="0">
                <a:latin typeface="Times New Roman"/>
                <a:cs typeface="Times New Roman"/>
              </a:rPr>
              <a:t>Швейцария, </a:t>
            </a:r>
            <a:r>
              <a:rPr sz="1800" spc="-20" dirty="0">
                <a:latin typeface="Times New Roman"/>
                <a:cs typeface="Times New Roman"/>
              </a:rPr>
              <a:t>Германия, </a:t>
            </a:r>
            <a:r>
              <a:rPr sz="1800" dirty="0">
                <a:latin typeface="Times New Roman"/>
                <a:cs typeface="Times New Roman"/>
              </a:rPr>
              <a:t>Австрия,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Китай,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Украина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6237" y="908113"/>
            <a:ext cx="8305165" cy="4808855"/>
            <a:chOff x="376237" y="908113"/>
            <a:chExt cx="8305165" cy="4808855"/>
          </a:xfrm>
        </p:grpSpPr>
        <p:sp>
          <p:nvSpPr>
            <p:cNvPr id="3" name="object 3"/>
            <p:cNvSpPr/>
            <p:nvPr/>
          </p:nvSpPr>
          <p:spPr>
            <a:xfrm>
              <a:off x="1780794" y="1120901"/>
              <a:ext cx="5815965" cy="4558665"/>
            </a:xfrm>
            <a:custGeom>
              <a:avLst/>
              <a:gdLst/>
              <a:ahLst/>
              <a:cxnLst/>
              <a:rect l="l" t="t" r="r" b="b"/>
              <a:pathLst>
                <a:path w="5815965" h="4558665">
                  <a:moveTo>
                    <a:pt x="0" y="759713"/>
                  </a:moveTo>
                  <a:lnTo>
                    <a:pt x="1494" y="711665"/>
                  </a:lnTo>
                  <a:lnTo>
                    <a:pt x="5918" y="664411"/>
                  </a:lnTo>
                  <a:lnTo>
                    <a:pt x="13183" y="618040"/>
                  </a:lnTo>
                  <a:lnTo>
                    <a:pt x="23200" y="572642"/>
                  </a:lnTo>
                  <a:lnTo>
                    <a:pt x="35880" y="528306"/>
                  </a:lnTo>
                  <a:lnTo>
                    <a:pt x="51133" y="485120"/>
                  </a:lnTo>
                  <a:lnTo>
                    <a:pt x="68872" y="443173"/>
                  </a:lnTo>
                  <a:lnTo>
                    <a:pt x="89006" y="402555"/>
                  </a:lnTo>
                  <a:lnTo>
                    <a:pt x="111447" y="363354"/>
                  </a:lnTo>
                  <a:lnTo>
                    <a:pt x="136107" y="325660"/>
                  </a:lnTo>
                  <a:lnTo>
                    <a:pt x="162895" y="289560"/>
                  </a:lnTo>
                  <a:lnTo>
                    <a:pt x="191724" y="255145"/>
                  </a:lnTo>
                  <a:lnTo>
                    <a:pt x="222503" y="222504"/>
                  </a:lnTo>
                  <a:lnTo>
                    <a:pt x="255145" y="191724"/>
                  </a:lnTo>
                  <a:lnTo>
                    <a:pt x="289560" y="162895"/>
                  </a:lnTo>
                  <a:lnTo>
                    <a:pt x="325660" y="136107"/>
                  </a:lnTo>
                  <a:lnTo>
                    <a:pt x="363354" y="111447"/>
                  </a:lnTo>
                  <a:lnTo>
                    <a:pt x="402555" y="89006"/>
                  </a:lnTo>
                  <a:lnTo>
                    <a:pt x="443173" y="68872"/>
                  </a:lnTo>
                  <a:lnTo>
                    <a:pt x="485120" y="51133"/>
                  </a:lnTo>
                  <a:lnTo>
                    <a:pt x="528306" y="35880"/>
                  </a:lnTo>
                  <a:lnTo>
                    <a:pt x="572642" y="23200"/>
                  </a:lnTo>
                  <a:lnTo>
                    <a:pt x="618040" y="13183"/>
                  </a:lnTo>
                  <a:lnTo>
                    <a:pt x="664411" y="5918"/>
                  </a:lnTo>
                  <a:lnTo>
                    <a:pt x="711665" y="1494"/>
                  </a:lnTo>
                  <a:lnTo>
                    <a:pt x="759713" y="0"/>
                  </a:lnTo>
                  <a:lnTo>
                    <a:pt x="5055870" y="0"/>
                  </a:lnTo>
                  <a:lnTo>
                    <a:pt x="5103918" y="1494"/>
                  </a:lnTo>
                  <a:lnTo>
                    <a:pt x="5151172" y="5918"/>
                  </a:lnTo>
                  <a:lnTo>
                    <a:pt x="5197543" y="13183"/>
                  </a:lnTo>
                  <a:lnTo>
                    <a:pt x="5242941" y="23200"/>
                  </a:lnTo>
                  <a:lnTo>
                    <a:pt x="5287277" y="35880"/>
                  </a:lnTo>
                  <a:lnTo>
                    <a:pt x="5330463" y="51133"/>
                  </a:lnTo>
                  <a:lnTo>
                    <a:pt x="5372410" y="68872"/>
                  </a:lnTo>
                  <a:lnTo>
                    <a:pt x="5413028" y="89006"/>
                  </a:lnTo>
                  <a:lnTo>
                    <a:pt x="5452229" y="111447"/>
                  </a:lnTo>
                  <a:lnTo>
                    <a:pt x="5489923" y="136107"/>
                  </a:lnTo>
                  <a:lnTo>
                    <a:pt x="5526023" y="162895"/>
                  </a:lnTo>
                  <a:lnTo>
                    <a:pt x="5560438" y="191724"/>
                  </a:lnTo>
                  <a:lnTo>
                    <a:pt x="5593080" y="222504"/>
                  </a:lnTo>
                  <a:lnTo>
                    <a:pt x="5623859" y="255145"/>
                  </a:lnTo>
                  <a:lnTo>
                    <a:pt x="5652688" y="289560"/>
                  </a:lnTo>
                  <a:lnTo>
                    <a:pt x="5679476" y="325660"/>
                  </a:lnTo>
                  <a:lnTo>
                    <a:pt x="5704136" y="363354"/>
                  </a:lnTo>
                  <a:lnTo>
                    <a:pt x="5726577" y="402555"/>
                  </a:lnTo>
                  <a:lnTo>
                    <a:pt x="5746711" y="443173"/>
                  </a:lnTo>
                  <a:lnTo>
                    <a:pt x="5764450" y="485120"/>
                  </a:lnTo>
                  <a:lnTo>
                    <a:pt x="5779703" y="528306"/>
                  </a:lnTo>
                  <a:lnTo>
                    <a:pt x="5792383" y="572642"/>
                  </a:lnTo>
                  <a:lnTo>
                    <a:pt x="5802400" y="618040"/>
                  </a:lnTo>
                  <a:lnTo>
                    <a:pt x="5809665" y="664411"/>
                  </a:lnTo>
                  <a:lnTo>
                    <a:pt x="5814089" y="711665"/>
                  </a:lnTo>
                  <a:lnTo>
                    <a:pt x="5815583" y="759713"/>
                  </a:lnTo>
                  <a:lnTo>
                    <a:pt x="5815583" y="3798570"/>
                  </a:lnTo>
                  <a:lnTo>
                    <a:pt x="5814089" y="3846618"/>
                  </a:lnTo>
                  <a:lnTo>
                    <a:pt x="5809665" y="3893872"/>
                  </a:lnTo>
                  <a:lnTo>
                    <a:pt x="5802400" y="3940243"/>
                  </a:lnTo>
                  <a:lnTo>
                    <a:pt x="5792383" y="3985641"/>
                  </a:lnTo>
                  <a:lnTo>
                    <a:pt x="5779703" y="4029977"/>
                  </a:lnTo>
                  <a:lnTo>
                    <a:pt x="5764450" y="4073163"/>
                  </a:lnTo>
                  <a:lnTo>
                    <a:pt x="5746711" y="4115110"/>
                  </a:lnTo>
                  <a:lnTo>
                    <a:pt x="5726577" y="4155728"/>
                  </a:lnTo>
                  <a:lnTo>
                    <a:pt x="5704136" y="4194929"/>
                  </a:lnTo>
                  <a:lnTo>
                    <a:pt x="5679476" y="4232623"/>
                  </a:lnTo>
                  <a:lnTo>
                    <a:pt x="5652688" y="4268723"/>
                  </a:lnTo>
                  <a:lnTo>
                    <a:pt x="5623859" y="4303138"/>
                  </a:lnTo>
                  <a:lnTo>
                    <a:pt x="5593079" y="4335780"/>
                  </a:lnTo>
                  <a:lnTo>
                    <a:pt x="5560438" y="4366559"/>
                  </a:lnTo>
                  <a:lnTo>
                    <a:pt x="5526023" y="4395388"/>
                  </a:lnTo>
                  <a:lnTo>
                    <a:pt x="5489923" y="4422176"/>
                  </a:lnTo>
                  <a:lnTo>
                    <a:pt x="5452229" y="4446836"/>
                  </a:lnTo>
                  <a:lnTo>
                    <a:pt x="5413028" y="4469277"/>
                  </a:lnTo>
                  <a:lnTo>
                    <a:pt x="5372410" y="4489411"/>
                  </a:lnTo>
                  <a:lnTo>
                    <a:pt x="5330463" y="4507150"/>
                  </a:lnTo>
                  <a:lnTo>
                    <a:pt x="5287277" y="4522403"/>
                  </a:lnTo>
                  <a:lnTo>
                    <a:pt x="5242941" y="4535083"/>
                  </a:lnTo>
                  <a:lnTo>
                    <a:pt x="5197543" y="4545100"/>
                  </a:lnTo>
                  <a:lnTo>
                    <a:pt x="5151172" y="4552365"/>
                  </a:lnTo>
                  <a:lnTo>
                    <a:pt x="5103918" y="4556789"/>
                  </a:lnTo>
                  <a:lnTo>
                    <a:pt x="5055870" y="4558284"/>
                  </a:lnTo>
                  <a:lnTo>
                    <a:pt x="759713" y="4558284"/>
                  </a:lnTo>
                  <a:lnTo>
                    <a:pt x="711665" y="4556789"/>
                  </a:lnTo>
                  <a:lnTo>
                    <a:pt x="664411" y="4552365"/>
                  </a:lnTo>
                  <a:lnTo>
                    <a:pt x="618040" y="4545100"/>
                  </a:lnTo>
                  <a:lnTo>
                    <a:pt x="572642" y="4535083"/>
                  </a:lnTo>
                  <a:lnTo>
                    <a:pt x="528306" y="4522403"/>
                  </a:lnTo>
                  <a:lnTo>
                    <a:pt x="485120" y="4507150"/>
                  </a:lnTo>
                  <a:lnTo>
                    <a:pt x="443173" y="4489411"/>
                  </a:lnTo>
                  <a:lnTo>
                    <a:pt x="402555" y="4469277"/>
                  </a:lnTo>
                  <a:lnTo>
                    <a:pt x="363354" y="4446836"/>
                  </a:lnTo>
                  <a:lnTo>
                    <a:pt x="325660" y="4422176"/>
                  </a:lnTo>
                  <a:lnTo>
                    <a:pt x="289560" y="4395388"/>
                  </a:lnTo>
                  <a:lnTo>
                    <a:pt x="255145" y="4366559"/>
                  </a:lnTo>
                  <a:lnTo>
                    <a:pt x="222503" y="4335780"/>
                  </a:lnTo>
                  <a:lnTo>
                    <a:pt x="191724" y="4303138"/>
                  </a:lnTo>
                  <a:lnTo>
                    <a:pt x="162895" y="4268723"/>
                  </a:lnTo>
                  <a:lnTo>
                    <a:pt x="136107" y="4232623"/>
                  </a:lnTo>
                  <a:lnTo>
                    <a:pt x="111447" y="4194929"/>
                  </a:lnTo>
                  <a:lnTo>
                    <a:pt x="89006" y="4155728"/>
                  </a:lnTo>
                  <a:lnTo>
                    <a:pt x="68872" y="4115110"/>
                  </a:lnTo>
                  <a:lnTo>
                    <a:pt x="51133" y="4073163"/>
                  </a:lnTo>
                  <a:lnTo>
                    <a:pt x="35880" y="4029977"/>
                  </a:lnTo>
                  <a:lnTo>
                    <a:pt x="23200" y="3985641"/>
                  </a:lnTo>
                  <a:lnTo>
                    <a:pt x="13183" y="3940243"/>
                  </a:lnTo>
                  <a:lnTo>
                    <a:pt x="5918" y="3893872"/>
                  </a:lnTo>
                  <a:lnTo>
                    <a:pt x="1494" y="3846618"/>
                  </a:lnTo>
                  <a:lnTo>
                    <a:pt x="0" y="3798570"/>
                  </a:lnTo>
                  <a:lnTo>
                    <a:pt x="0" y="759713"/>
                  </a:lnTo>
                  <a:close/>
                </a:path>
              </a:pathLst>
            </a:custGeom>
            <a:ln w="381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48227" y="1339595"/>
              <a:ext cx="2748280" cy="4338955"/>
            </a:xfrm>
            <a:custGeom>
              <a:avLst/>
              <a:gdLst/>
              <a:ahLst/>
              <a:cxnLst/>
              <a:rect l="l" t="t" r="r" b="b"/>
              <a:pathLst>
                <a:path w="2748279" h="4338955">
                  <a:moveTo>
                    <a:pt x="2737104" y="0"/>
                  </a:moveTo>
                  <a:lnTo>
                    <a:pt x="2747772" y="4338828"/>
                  </a:lnTo>
                </a:path>
                <a:path w="2748279" h="4338955">
                  <a:moveTo>
                    <a:pt x="0" y="0"/>
                  </a:moveTo>
                  <a:lnTo>
                    <a:pt x="4572" y="433882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52800" y="2287523"/>
              <a:ext cx="304800" cy="3429000"/>
            </a:xfrm>
            <a:custGeom>
              <a:avLst/>
              <a:gdLst/>
              <a:ahLst/>
              <a:cxnLst/>
              <a:rect l="l" t="t" r="r" b="b"/>
              <a:pathLst>
                <a:path w="304800" h="3429000">
                  <a:moveTo>
                    <a:pt x="304800" y="3390900"/>
                  </a:moveTo>
                  <a:lnTo>
                    <a:pt x="292100" y="3384550"/>
                  </a:lnTo>
                  <a:lnTo>
                    <a:pt x="228600" y="3352800"/>
                  </a:lnTo>
                  <a:lnTo>
                    <a:pt x="228600" y="3384550"/>
                  </a:lnTo>
                  <a:lnTo>
                    <a:pt x="0" y="3384550"/>
                  </a:lnTo>
                  <a:lnTo>
                    <a:pt x="0" y="3397250"/>
                  </a:lnTo>
                  <a:lnTo>
                    <a:pt x="228600" y="3397250"/>
                  </a:lnTo>
                  <a:lnTo>
                    <a:pt x="228600" y="3429000"/>
                  </a:lnTo>
                  <a:lnTo>
                    <a:pt x="292100" y="3397250"/>
                  </a:lnTo>
                  <a:lnTo>
                    <a:pt x="304800" y="3390900"/>
                  </a:lnTo>
                  <a:close/>
                </a:path>
                <a:path w="304800" h="3429000">
                  <a:moveTo>
                    <a:pt x="304800" y="1790700"/>
                  </a:moveTo>
                  <a:lnTo>
                    <a:pt x="292100" y="1784350"/>
                  </a:lnTo>
                  <a:lnTo>
                    <a:pt x="228600" y="1752600"/>
                  </a:lnTo>
                  <a:lnTo>
                    <a:pt x="228600" y="1784350"/>
                  </a:lnTo>
                  <a:lnTo>
                    <a:pt x="0" y="1784350"/>
                  </a:lnTo>
                  <a:lnTo>
                    <a:pt x="0" y="1797050"/>
                  </a:lnTo>
                  <a:lnTo>
                    <a:pt x="228600" y="1797050"/>
                  </a:lnTo>
                  <a:lnTo>
                    <a:pt x="228600" y="1828800"/>
                  </a:lnTo>
                  <a:lnTo>
                    <a:pt x="292100" y="1797050"/>
                  </a:lnTo>
                  <a:lnTo>
                    <a:pt x="304800" y="1790700"/>
                  </a:lnTo>
                  <a:close/>
                </a:path>
                <a:path w="304800" h="3429000">
                  <a:moveTo>
                    <a:pt x="304800" y="38100"/>
                  </a:moveTo>
                  <a:lnTo>
                    <a:pt x="292100" y="31750"/>
                  </a:lnTo>
                  <a:lnTo>
                    <a:pt x="228600" y="0"/>
                  </a:lnTo>
                  <a:lnTo>
                    <a:pt x="228600" y="31750"/>
                  </a:lnTo>
                  <a:lnTo>
                    <a:pt x="0" y="31750"/>
                  </a:lnTo>
                  <a:lnTo>
                    <a:pt x="0" y="44450"/>
                  </a:lnTo>
                  <a:lnTo>
                    <a:pt x="228600" y="44450"/>
                  </a:lnTo>
                  <a:lnTo>
                    <a:pt x="228600" y="76200"/>
                  </a:lnTo>
                  <a:lnTo>
                    <a:pt x="292100" y="44450"/>
                  </a:lnTo>
                  <a:lnTo>
                    <a:pt x="30480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000" y="1339595"/>
              <a:ext cx="8295640" cy="4262755"/>
            </a:xfrm>
            <a:custGeom>
              <a:avLst/>
              <a:gdLst/>
              <a:ahLst/>
              <a:cxnLst/>
              <a:rect l="l" t="t" r="r" b="b"/>
              <a:pathLst>
                <a:path w="8295640" h="4262755">
                  <a:moveTo>
                    <a:pt x="8295132" y="0"/>
                  </a:moveTo>
                  <a:lnTo>
                    <a:pt x="0" y="0"/>
                  </a:lnTo>
                </a:path>
                <a:path w="8295640" h="4262755">
                  <a:moveTo>
                    <a:pt x="13715" y="0"/>
                  </a:moveTo>
                  <a:lnTo>
                    <a:pt x="0" y="426262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1000" y="2211323"/>
              <a:ext cx="6096000" cy="3505200"/>
            </a:xfrm>
            <a:custGeom>
              <a:avLst/>
              <a:gdLst/>
              <a:ahLst/>
              <a:cxnLst/>
              <a:rect l="l" t="t" r="r" b="b"/>
              <a:pathLst>
                <a:path w="6096000" h="3505200">
                  <a:moveTo>
                    <a:pt x="304800" y="3390900"/>
                  </a:moveTo>
                  <a:lnTo>
                    <a:pt x="292100" y="3384550"/>
                  </a:lnTo>
                  <a:lnTo>
                    <a:pt x="228600" y="3352800"/>
                  </a:lnTo>
                  <a:lnTo>
                    <a:pt x="228600" y="3384550"/>
                  </a:lnTo>
                  <a:lnTo>
                    <a:pt x="0" y="3384550"/>
                  </a:lnTo>
                  <a:lnTo>
                    <a:pt x="0" y="3397250"/>
                  </a:lnTo>
                  <a:lnTo>
                    <a:pt x="228600" y="3397250"/>
                  </a:lnTo>
                  <a:lnTo>
                    <a:pt x="228600" y="3429000"/>
                  </a:lnTo>
                  <a:lnTo>
                    <a:pt x="292100" y="3397250"/>
                  </a:lnTo>
                  <a:lnTo>
                    <a:pt x="304800" y="3390900"/>
                  </a:lnTo>
                  <a:close/>
                </a:path>
                <a:path w="6096000" h="3505200">
                  <a:moveTo>
                    <a:pt x="381000" y="1866900"/>
                  </a:moveTo>
                  <a:lnTo>
                    <a:pt x="368300" y="1860550"/>
                  </a:lnTo>
                  <a:lnTo>
                    <a:pt x="304800" y="1828800"/>
                  </a:lnTo>
                  <a:lnTo>
                    <a:pt x="304800" y="1860550"/>
                  </a:lnTo>
                  <a:lnTo>
                    <a:pt x="0" y="1860550"/>
                  </a:lnTo>
                  <a:lnTo>
                    <a:pt x="0" y="1873250"/>
                  </a:lnTo>
                  <a:lnTo>
                    <a:pt x="304800" y="1873250"/>
                  </a:lnTo>
                  <a:lnTo>
                    <a:pt x="304800" y="1905000"/>
                  </a:lnTo>
                  <a:lnTo>
                    <a:pt x="368300" y="1873250"/>
                  </a:lnTo>
                  <a:lnTo>
                    <a:pt x="381000" y="1866900"/>
                  </a:lnTo>
                  <a:close/>
                </a:path>
                <a:path w="6096000" h="3505200">
                  <a:moveTo>
                    <a:pt x="381000" y="114300"/>
                  </a:moveTo>
                  <a:lnTo>
                    <a:pt x="368300" y="107950"/>
                  </a:lnTo>
                  <a:lnTo>
                    <a:pt x="304800" y="76200"/>
                  </a:lnTo>
                  <a:lnTo>
                    <a:pt x="304800" y="107950"/>
                  </a:lnTo>
                  <a:lnTo>
                    <a:pt x="0" y="107950"/>
                  </a:lnTo>
                  <a:lnTo>
                    <a:pt x="0" y="120650"/>
                  </a:lnTo>
                  <a:lnTo>
                    <a:pt x="304800" y="120650"/>
                  </a:lnTo>
                  <a:lnTo>
                    <a:pt x="304800" y="152400"/>
                  </a:lnTo>
                  <a:lnTo>
                    <a:pt x="368300" y="120650"/>
                  </a:lnTo>
                  <a:lnTo>
                    <a:pt x="381000" y="114300"/>
                  </a:lnTo>
                  <a:close/>
                </a:path>
                <a:path w="6096000" h="3505200">
                  <a:moveTo>
                    <a:pt x="6019800" y="38100"/>
                  </a:moveTo>
                  <a:lnTo>
                    <a:pt x="6007100" y="31750"/>
                  </a:lnTo>
                  <a:lnTo>
                    <a:pt x="5943600" y="0"/>
                  </a:lnTo>
                  <a:lnTo>
                    <a:pt x="5943600" y="31750"/>
                  </a:lnTo>
                  <a:lnTo>
                    <a:pt x="5715000" y="31750"/>
                  </a:lnTo>
                  <a:lnTo>
                    <a:pt x="5715000" y="44450"/>
                  </a:lnTo>
                  <a:lnTo>
                    <a:pt x="5943600" y="44450"/>
                  </a:lnTo>
                  <a:lnTo>
                    <a:pt x="5943600" y="76200"/>
                  </a:lnTo>
                  <a:lnTo>
                    <a:pt x="6007100" y="44450"/>
                  </a:lnTo>
                  <a:lnTo>
                    <a:pt x="6019800" y="38100"/>
                  </a:lnTo>
                  <a:close/>
                </a:path>
                <a:path w="6096000" h="3505200">
                  <a:moveTo>
                    <a:pt x="6096000" y="3467100"/>
                  </a:moveTo>
                  <a:lnTo>
                    <a:pt x="6083300" y="3460750"/>
                  </a:lnTo>
                  <a:lnTo>
                    <a:pt x="6019800" y="3429000"/>
                  </a:lnTo>
                  <a:lnTo>
                    <a:pt x="6019800" y="3460750"/>
                  </a:lnTo>
                  <a:lnTo>
                    <a:pt x="5715000" y="3460750"/>
                  </a:lnTo>
                  <a:lnTo>
                    <a:pt x="5715000" y="3473450"/>
                  </a:lnTo>
                  <a:lnTo>
                    <a:pt x="6019800" y="3473450"/>
                  </a:lnTo>
                  <a:lnTo>
                    <a:pt x="6019800" y="3505200"/>
                  </a:lnTo>
                  <a:lnTo>
                    <a:pt x="6083300" y="3473450"/>
                  </a:lnTo>
                  <a:lnTo>
                    <a:pt x="6096000" y="3467100"/>
                  </a:lnTo>
                  <a:close/>
                </a:path>
                <a:path w="6096000" h="3505200">
                  <a:moveTo>
                    <a:pt x="6096000" y="1866900"/>
                  </a:moveTo>
                  <a:lnTo>
                    <a:pt x="6083300" y="1860550"/>
                  </a:lnTo>
                  <a:lnTo>
                    <a:pt x="6019800" y="1828800"/>
                  </a:lnTo>
                  <a:lnTo>
                    <a:pt x="6019800" y="1860550"/>
                  </a:lnTo>
                  <a:lnTo>
                    <a:pt x="5715000" y="1860550"/>
                  </a:lnTo>
                  <a:lnTo>
                    <a:pt x="5715000" y="1873250"/>
                  </a:lnTo>
                  <a:lnTo>
                    <a:pt x="6019800" y="1873250"/>
                  </a:lnTo>
                  <a:lnTo>
                    <a:pt x="6019800" y="1905000"/>
                  </a:lnTo>
                  <a:lnTo>
                    <a:pt x="6083300" y="1873250"/>
                  </a:lnTo>
                  <a:lnTo>
                    <a:pt x="6096000" y="18669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97808" y="912875"/>
              <a:ext cx="1438910" cy="376555"/>
            </a:xfrm>
            <a:custGeom>
              <a:avLst/>
              <a:gdLst/>
              <a:ahLst/>
              <a:cxnLst/>
              <a:rect l="l" t="t" r="r" b="b"/>
              <a:pathLst>
                <a:path w="1438910" h="376555">
                  <a:moveTo>
                    <a:pt x="1438656" y="0"/>
                  </a:moveTo>
                  <a:lnTo>
                    <a:pt x="0" y="0"/>
                  </a:lnTo>
                  <a:lnTo>
                    <a:pt x="0" y="376427"/>
                  </a:lnTo>
                  <a:lnTo>
                    <a:pt x="1438656" y="376427"/>
                  </a:lnTo>
                  <a:lnTo>
                    <a:pt x="1438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97808" y="912875"/>
              <a:ext cx="1438910" cy="376555"/>
            </a:xfrm>
            <a:custGeom>
              <a:avLst/>
              <a:gdLst/>
              <a:ahLst/>
              <a:cxnLst/>
              <a:rect l="l" t="t" r="r" b="b"/>
              <a:pathLst>
                <a:path w="1438910" h="376555">
                  <a:moveTo>
                    <a:pt x="0" y="376427"/>
                  </a:moveTo>
                  <a:lnTo>
                    <a:pt x="1438656" y="376427"/>
                  </a:lnTo>
                  <a:lnTo>
                    <a:pt x="1438656" y="0"/>
                  </a:lnTo>
                  <a:lnTo>
                    <a:pt x="0" y="0"/>
                  </a:lnTo>
                  <a:lnTo>
                    <a:pt x="0" y="37642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864611" y="38480"/>
            <a:ext cx="2990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1F487C"/>
                </a:solidFill>
                <a:latin typeface="Calibri"/>
                <a:cs typeface="Calibri"/>
              </a:rPr>
              <a:t>Области</a:t>
            </a:r>
            <a:r>
              <a:rPr b="1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F487C"/>
                </a:solidFill>
                <a:latin typeface="Calibri"/>
                <a:cs typeface="Calibri"/>
              </a:rPr>
              <a:t>знаний </a:t>
            </a:r>
            <a:r>
              <a:rPr b="1" spc="-10" dirty="0">
                <a:solidFill>
                  <a:srgbClr val="1F487C"/>
                </a:solidFill>
                <a:latin typeface="Calibri"/>
                <a:cs typeface="Calibri"/>
              </a:rPr>
              <a:t>УП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97808" y="912875"/>
            <a:ext cx="1438910" cy="37655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94310">
              <a:lnSpc>
                <a:spcPct val="100000"/>
              </a:lnSpc>
              <a:spcBef>
                <a:spcPts val="244"/>
              </a:spcBef>
            </a:pPr>
            <a:r>
              <a:rPr sz="1800" b="1" spc="-10" dirty="0">
                <a:latin typeface="Calibri"/>
                <a:cs typeface="Calibri"/>
              </a:rPr>
              <a:t>Integration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42187" y="4995671"/>
            <a:ext cx="2400300" cy="1333500"/>
            <a:chOff x="742187" y="4995671"/>
            <a:chExt cx="2400300" cy="1333500"/>
          </a:xfrm>
        </p:grpSpPr>
        <p:sp>
          <p:nvSpPr>
            <p:cNvPr id="13" name="object 13"/>
            <p:cNvSpPr/>
            <p:nvPr/>
          </p:nvSpPr>
          <p:spPr>
            <a:xfrm>
              <a:off x="761237" y="5014721"/>
              <a:ext cx="2362200" cy="1295400"/>
            </a:xfrm>
            <a:custGeom>
              <a:avLst/>
              <a:gdLst/>
              <a:ahLst/>
              <a:cxnLst/>
              <a:rect l="l" t="t" r="r" b="b"/>
              <a:pathLst>
                <a:path w="2362200" h="1295400">
                  <a:moveTo>
                    <a:pt x="2146300" y="0"/>
                  </a:moveTo>
                  <a:lnTo>
                    <a:pt x="215900" y="0"/>
                  </a:lnTo>
                  <a:lnTo>
                    <a:pt x="166395" y="5701"/>
                  </a:lnTo>
                  <a:lnTo>
                    <a:pt x="120951" y="21941"/>
                  </a:lnTo>
                  <a:lnTo>
                    <a:pt x="80864" y="47426"/>
                  </a:lnTo>
                  <a:lnTo>
                    <a:pt x="47430" y="80859"/>
                  </a:lnTo>
                  <a:lnTo>
                    <a:pt x="21943" y="120946"/>
                  </a:lnTo>
                  <a:lnTo>
                    <a:pt x="5701" y="166391"/>
                  </a:lnTo>
                  <a:lnTo>
                    <a:pt x="0" y="215900"/>
                  </a:lnTo>
                  <a:lnTo>
                    <a:pt x="0" y="1079499"/>
                  </a:lnTo>
                  <a:lnTo>
                    <a:pt x="5701" y="1129004"/>
                  </a:lnTo>
                  <a:lnTo>
                    <a:pt x="21943" y="1174448"/>
                  </a:lnTo>
                  <a:lnTo>
                    <a:pt x="47430" y="1214535"/>
                  </a:lnTo>
                  <a:lnTo>
                    <a:pt x="80864" y="1247969"/>
                  </a:lnTo>
                  <a:lnTo>
                    <a:pt x="120951" y="1273456"/>
                  </a:lnTo>
                  <a:lnTo>
                    <a:pt x="166395" y="1289698"/>
                  </a:lnTo>
                  <a:lnTo>
                    <a:pt x="215900" y="1295399"/>
                  </a:lnTo>
                  <a:lnTo>
                    <a:pt x="2146300" y="1295399"/>
                  </a:lnTo>
                  <a:lnTo>
                    <a:pt x="2195808" y="1289698"/>
                  </a:lnTo>
                  <a:lnTo>
                    <a:pt x="2241253" y="1273456"/>
                  </a:lnTo>
                  <a:lnTo>
                    <a:pt x="2281340" y="1247969"/>
                  </a:lnTo>
                  <a:lnTo>
                    <a:pt x="2314773" y="1214535"/>
                  </a:lnTo>
                  <a:lnTo>
                    <a:pt x="2340258" y="1174448"/>
                  </a:lnTo>
                  <a:lnTo>
                    <a:pt x="2356498" y="1129004"/>
                  </a:lnTo>
                  <a:lnTo>
                    <a:pt x="2362200" y="1079499"/>
                  </a:lnTo>
                  <a:lnTo>
                    <a:pt x="2362200" y="215900"/>
                  </a:lnTo>
                  <a:lnTo>
                    <a:pt x="2356498" y="166391"/>
                  </a:lnTo>
                  <a:lnTo>
                    <a:pt x="2340258" y="120946"/>
                  </a:lnTo>
                  <a:lnTo>
                    <a:pt x="2314773" y="80859"/>
                  </a:lnTo>
                  <a:lnTo>
                    <a:pt x="2281340" y="47426"/>
                  </a:lnTo>
                  <a:lnTo>
                    <a:pt x="2241253" y="21941"/>
                  </a:lnTo>
                  <a:lnTo>
                    <a:pt x="2195808" y="5701"/>
                  </a:lnTo>
                  <a:lnTo>
                    <a:pt x="2146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1237" y="5014721"/>
              <a:ext cx="2362200" cy="1295400"/>
            </a:xfrm>
            <a:custGeom>
              <a:avLst/>
              <a:gdLst/>
              <a:ahLst/>
              <a:cxnLst/>
              <a:rect l="l" t="t" r="r" b="b"/>
              <a:pathLst>
                <a:path w="2362200" h="1295400">
                  <a:moveTo>
                    <a:pt x="0" y="215900"/>
                  </a:moveTo>
                  <a:lnTo>
                    <a:pt x="5701" y="166391"/>
                  </a:lnTo>
                  <a:lnTo>
                    <a:pt x="21943" y="120946"/>
                  </a:lnTo>
                  <a:lnTo>
                    <a:pt x="47430" y="80859"/>
                  </a:lnTo>
                  <a:lnTo>
                    <a:pt x="80864" y="47426"/>
                  </a:lnTo>
                  <a:lnTo>
                    <a:pt x="120951" y="21941"/>
                  </a:lnTo>
                  <a:lnTo>
                    <a:pt x="166395" y="5701"/>
                  </a:lnTo>
                  <a:lnTo>
                    <a:pt x="215900" y="0"/>
                  </a:lnTo>
                  <a:lnTo>
                    <a:pt x="2146300" y="0"/>
                  </a:lnTo>
                  <a:lnTo>
                    <a:pt x="2195808" y="5701"/>
                  </a:lnTo>
                  <a:lnTo>
                    <a:pt x="2241253" y="21941"/>
                  </a:lnTo>
                  <a:lnTo>
                    <a:pt x="2281340" y="47426"/>
                  </a:lnTo>
                  <a:lnTo>
                    <a:pt x="2314773" y="80859"/>
                  </a:lnTo>
                  <a:lnTo>
                    <a:pt x="2340258" y="120946"/>
                  </a:lnTo>
                  <a:lnTo>
                    <a:pt x="2356498" y="166391"/>
                  </a:lnTo>
                  <a:lnTo>
                    <a:pt x="2362200" y="215900"/>
                  </a:lnTo>
                  <a:lnTo>
                    <a:pt x="2362200" y="1079499"/>
                  </a:lnTo>
                  <a:lnTo>
                    <a:pt x="2356498" y="1129004"/>
                  </a:lnTo>
                  <a:lnTo>
                    <a:pt x="2340258" y="1174448"/>
                  </a:lnTo>
                  <a:lnTo>
                    <a:pt x="2314773" y="1214535"/>
                  </a:lnTo>
                  <a:lnTo>
                    <a:pt x="2281340" y="1247969"/>
                  </a:lnTo>
                  <a:lnTo>
                    <a:pt x="2241253" y="1273456"/>
                  </a:lnTo>
                  <a:lnTo>
                    <a:pt x="2195808" y="1289698"/>
                  </a:lnTo>
                  <a:lnTo>
                    <a:pt x="2146300" y="1295399"/>
                  </a:lnTo>
                  <a:lnTo>
                    <a:pt x="215900" y="1295399"/>
                  </a:lnTo>
                  <a:lnTo>
                    <a:pt x="166395" y="1289698"/>
                  </a:lnTo>
                  <a:lnTo>
                    <a:pt x="120951" y="1273456"/>
                  </a:lnTo>
                  <a:lnTo>
                    <a:pt x="80864" y="1247969"/>
                  </a:lnTo>
                  <a:lnTo>
                    <a:pt x="47430" y="1214535"/>
                  </a:lnTo>
                  <a:lnTo>
                    <a:pt x="21943" y="1174448"/>
                  </a:lnTo>
                  <a:lnTo>
                    <a:pt x="5701" y="1129004"/>
                  </a:lnTo>
                  <a:lnTo>
                    <a:pt x="0" y="1079499"/>
                  </a:lnTo>
                  <a:lnTo>
                    <a:pt x="0" y="215900"/>
                  </a:lnTo>
                  <a:close/>
                </a:path>
              </a:pathLst>
            </a:custGeom>
            <a:ln w="381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55014" y="5335320"/>
            <a:ext cx="177228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5880" algn="ctr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Times New Roman"/>
                <a:cs typeface="Times New Roman"/>
              </a:rPr>
              <a:t>Управление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стейкхолдерами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69619" y="1639823"/>
            <a:ext cx="2247900" cy="1333500"/>
            <a:chOff x="769619" y="1639823"/>
            <a:chExt cx="2247900" cy="1333500"/>
          </a:xfrm>
        </p:grpSpPr>
        <p:sp>
          <p:nvSpPr>
            <p:cNvPr id="17" name="object 17"/>
            <p:cNvSpPr/>
            <p:nvPr/>
          </p:nvSpPr>
          <p:spPr>
            <a:xfrm>
              <a:off x="788669" y="1658873"/>
              <a:ext cx="2209800" cy="1295400"/>
            </a:xfrm>
            <a:custGeom>
              <a:avLst/>
              <a:gdLst/>
              <a:ahLst/>
              <a:cxnLst/>
              <a:rect l="l" t="t" r="r" b="b"/>
              <a:pathLst>
                <a:path w="2209800" h="1295400">
                  <a:moveTo>
                    <a:pt x="1993900" y="0"/>
                  </a:moveTo>
                  <a:lnTo>
                    <a:pt x="215899" y="0"/>
                  </a:lnTo>
                  <a:lnTo>
                    <a:pt x="166395" y="5701"/>
                  </a:lnTo>
                  <a:lnTo>
                    <a:pt x="120951" y="21941"/>
                  </a:lnTo>
                  <a:lnTo>
                    <a:pt x="80864" y="47426"/>
                  </a:lnTo>
                  <a:lnTo>
                    <a:pt x="47430" y="80859"/>
                  </a:lnTo>
                  <a:lnTo>
                    <a:pt x="21943" y="120946"/>
                  </a:lnTo>
                  <a:lnTo>
                    <a:pt x="5701" y="166391"/>
                  </a:lnTo>
                  <a:lnTo>
                    <a:pt x="0" y="215900"/>
                  </a:lnTo>
                  <a:lnTo>
                    <a:pt x="0" y="1079500"/>
                  </a:lnTo>
                  <a:lnTo>
                    <a:pt x="5701" y="1129008"/>
                  </a:lnTo>
                  <a:lnTo>
                    <a:pt x="21943" y="1174453"/>
                  </a:lnTo>
                  <a:lnTo>
                    <a:pt x="47430" y="1214540"/>
                  </a:lnTo>
                  <a:lnTo>
                    <a:pt x="80864" y="1247973"/>
                  </a:lnTo>
                  <a:lnTo>
                    <a:pt x="120951" y="1273458"/>
                  </a:lnTo>
                  <a:lnTo>
                    <a:pt x="166395" y="1289698"/>
                  </a:lnTo>
                  <a:lnTo>
                    <a:pt x="215899" y="1295400"/>
                  </a:lnTo>
                  <a:lnTo>
                    <a:pt x="1993900" y="1295400"/>
                  </a:lnTo>
                  <a:lnTo>
                    <a:pt x="2043408" y="1289698"/>
                  </a:lnTo>
                  <a:lnTo>
                    <a:pt x="2088853" y="1273458"/>
                  </a:lnTo>
                  <a:lnTo>
                    <a:pt x="2128940" y="1247973"/>
                  </a:lnTo>
                  <a:lnTo>
                    <a:pt x="2162373" y="1214540"/>
                  </a:lnTo>
                  <a:lnTo>
                    <a:pt x="2187858" y="1174453"/>
                  </a:lnTo>
                  <a:lnTo>
                    <a:pt x="2204098" y="1129008"/>
                  </a:lnTo>
                  <a:lnTo>
                    <a:pt x="2209800" y="1079500"/>
                  </a:lnTo>
                  <a:lnTo>
                    <a:pt x="2209800" y="215900"/>
                  </a:lnTo>
                  <a:lnTo>
                    <a:pt x="2204098" y="166391"/>
                  </a:lnTo>
                  <a:lnTo>
                    <a:pt x="2187858" y="120946"/>
                  </a:lnTo>
                  <a:lnTo>
                    <a:pt x="2162373" y="80859"/>
                  </a:lnTo>
                  <a:lnTo>
                    <a:pt x="2128940" y="47426"/>
                  </a:lnTo>
                  <a:lnTo>
                    <a:pt x="2088853" y="21941"/>
                  </a:lnTo>
                  <a:lnTo>
                    <a:pt x="2043408" y="5701"/>
                  </a:lnTo>
                  <a:lnTo>
                    <a:pt x="1993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88669" y="1658873"/>
              <a:ext cx="2209800" cy="1295400"/>
            </a:xfrm>
            <a:custGeom>
              <a:avLst/>
              <a:gdLst/>
              <a:ahLst/>
              <a:cxnLst/>
              <a:rect l="l" t="t" r="r" b="b"/>
              <a:pathLst>
                <a:path w="2209800" h="1295400">
                  <a:moveTo>
                    <a:pt x="0" y="215900"/>
                  </a:moveTo>
                  <a:lnTo>
                    <a:pt x="5701" y="166391"/>
                  </a:lnTo>
                  <a:lnTo>
                    <a:pt x="21943" y="120946"/>
                  </a:lnTo>
                  <a:lnTo>
                    <a:pt x="47430" y="80859"/>
                  </a:lnTo>
                  <a:lnTo>
                    <a:pt x="80864" y="47426"/>
                  </a:lnTo>
                  <a:lnTo>
                    <a:pt x="120951" y="21941"/>
                  </a:lnTo>
                  <a:lnTo>
                    <a:pt x="166395" y="5701"/>
                  </a:lnTo>
                  <a:lnTo>
                    <a:pt x="215899" y="0"/>
                  </a:lnTo>
                  <a:lnTo>
                    <a:pt x="1993900" y="0"/>
                  </a:lnTo>
                  <a:lnTo>
                    <a:pt x="2043408" y="5701"/>
                  </a:lnTo>
                  <a:lnTo>
                    <a:pt x="2088853" y="21941"/>
                  </a:lnTo>
                  <a:lnTo>
                    <a:pt x="2128940" y="47426"/>
                  </a:lnTo>
                  <a:lnTo>
                    <a:pt x="2162373" y="80859"/>
                  </a:lnTo>
                  <a:lnTo>
                    <a:pt x="2187858" y="120946"/>
                  </a:lnTo>
                  <a:lnTo>
                    <a:pt x="2204098" y="166391"/>
                  </a:lnTo>
                  <a:lnTo>
                    <a:pt x="2209800" y="215900"/>
                  </a:lnTo>
                  <a:lnTo>
                    <a:pt x="2209800" y="1079500"/>
                  </a:lnTo>
                  <a:lnTo>
                    <a:pt x="2204098" y="1129008"/>
                  </a:lnTo>
                  <a:lnTo>
                    <a:pt x="2187858" y="1174453"/>
                  </a:lnTo>
                  <a:lnTo>
                    <a:pt x="2162373" y="1214540"/>
                  </a:lnTo>
                  <a:lnTo>
                    <a:pt x="2128940" y="1247973"/>
                  </a:lnTo>
                  <a:lnTo>
                    <a:pt x="2088853" y="1273458"/>
                  </a:lnTo>
                  <a:lnTo>
                    <a:pt x="2043408" y="1289698"/>
                  </a:lnTo>
                  <a:lnTo>
                    <a:pt x="1993900" y="1295400"/>
                  </a:lnTo>
                  <a:lnTo>
                    <a:pt x="215899" y="1295400"/>
                  </a:lnTo>
                  <a:lnTo>
                    <a:pt x="166395" y="1289698"/>
                  </a:lnTo>
                  <a:lnTo>
                    <a:pt x="120951" y="1273458"/>
                  </a:lnTo>
                  <a:lnTo>
                    <a:pt x="80864" y="1247973"/>
                  </a:lnTo>
                  <a:lnTo>
                    <a:pt x="47430" y="1214540"/>
                  </a:lnTo>
                  <a:lnTo>
                    <a:pt x="21943" y="1174453"/>
                  </a:lnTo>
                  <a:lnTo>
                    <a:pt x="5701" y="1129008"/>
                  </a:lnTo>
                  <a:lnTo>
                    <a:pt x="0" y="1079500"/>
                  </a:lnTo>
                  <a:lnTo>
                    <a:pt x="0" y="215900"/>
                  </a:lnTo>
                  <a:close/>
                </a:path>
              </a:pathLst>
            </a:custGeom>
            <a:ln w="381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236065" y="1826513"/>
            <a:ext cx="131381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715" algn="just">
              <a:lnSpc>
                <a:spcPct val="100000"/>
              </a:lnSpc>
              <a:spcBef>
                <a:spcPts val="105"/>
              </a:spcBef>
            </a:pPr>
            <a:r>
              <a:rPr sz="2000" spc="-185" dirty="0">
                <a:latin typeface="Times New Roman"/>
                <a:cs typeface="Times New Roman"/>
              </a:rPr>
              <a:t>У</a:t>
            </a:r>
            <a:r>
              <a:rPr sz="2000" spc="-5" dirty="0">
                <a:latin typeface="Times New Roman"/>
                <a:cs typeface="Times New Roman"/>
              </a:rPr>
              <a:t>пра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ле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ие  пр</a:t>
            </a:r>
            <a:r>
              <a:rPr sz="2000" spc="-3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дмет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ой  </a:t>
            </a:r>
            <a:r>
              <a:rPr sz="2000" spc="-5" dirty="0">
                <a:latin typeface="Times New Roman"/>
                <a:cs typeface="Times New Roman"/>
              </a:rPr>
              <a:t>областью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382511" y="1621536"/>
            <a:ext cx="2400300" cy="1333500"/>
            <a:chOff x="6382511" y="1621536"/>
            <a:chExt cx="2400300" cy="1333500"/>
          </a:xfrm>
        </p:grpSpPr>
        <p:sp>
          <p:nvSpPr>
            <p:cNvPr id="21" name="object 21"/>
            <p:cNvSpPr/>
            <p:nvPr/>
          </p:nvSpPr>
          <p:spPr>
            <a:xfrm>
              <a:off x="6401561" y="1640586"/>
              <a:ext cx="2362200" cy="1295400"/>
            </a:xfrm>
            <a:custGeom>
              <a:avLst/>
              <a:gdLst/>
              <a:ahLst/>
              <a:cxnLst/>
              <a:rect l="l" t="t" r="r" b="b"/>
              <a:pathLst>
                <a:path w="2362200" h="1295400">
                  <a:moveTo>
                    <a:pt x="2146299" y="0"/>
                  </a:moveTo>
                  <a:lnTo>
                    <a:pt x="215899" y="0"/>
                  </a:lnTo>
                  <a:lnTo>
                    <a:pt x="166391" y="5701"/>
                  </a:lnTo>
                  <a:lnTo>
                    <a:pt x="120946" y="21941"/>
                  </a:lnTo>
                  <a:lnTo>
                    <a:pt x="80859" y="47426"/>
                  </a:lnTo>
                  <a:lnTo>
                    <a:pt x="47426" y="80859"/>
                  </a:lnTo>
                  <a:lnTo>
                    <a:pt x="21941" y="120946"/>
                  </a:lnTo>
                  <a:lnTo>
                    <a:pt x="5701" y="166391"/>
                  </a:lnTo>
                  <a:lnTo>
                    <a:pt x="0" y="215900"/>
                  </a:lnTo>
                  <a:lnTo>
                    <a:pt x="0" y="1079500"/>
                  </a:lnTo>
                  <a:lnTo>
                    <a:pt x="5701" y="1129008"/>
                  </a:lnTo>
                  <a:lnTo>
                    <a:pt x="21941" y="1174453"/>
                  </a:lnTo>
                  <a:lnTo>
                    <a:pt x="47426" y="1214540"/>
                  </a:lnTo>
                  <a:lnTo>
                    <a:pt x="80859" y="1247973"/>
                  </a:lnTo>
                  <a:lnTo>
                    <a:pt x="120946" y="1273458"/>
                  </a:lnTo>
                  <a:lnTo>
                    <a:pt x="166391" y="1289698"/>
                  </a:lnTo>
                  <a:lnTo>
                    <a:pt x="215899" y="1295400"/>
                  </a:lnTo>
                  <a:lnTo>
                    <a:pt x="2146299" y="1295400"/>
                  </a:lnTo>
                  <a:lnTo>
                    <a:pt x="2195808" y="1289698"/>
                  </a:lnTo>
                  <a:lnTo>
                    <a:pt x="2241253" y="1273458"/>
                  </a:lnTo>
                  <a:lnTo>
                    <a:pt x="2281340" y="1247973"/>
                  </a:lnTo>
                  <a:lnTo>
                    <a:pt x="2314773" y="1214540"/>
                  </a:lnTo>
                  <a:lnTo>
                    <a:pt x="2340258" y="1174453"/>
                  </a:lnTo>
                  <a:lnTo>
                    <a:pt x="2356498" y="1129008"/>
                  </a:lnTo>
                  <a:lnTo>
                    <a:pt x="2362199" y="1079500"/>
                  </a:lnTo>
                  <a:lnTo>
                    <a:pt x="2362199" y="215900"/>
                  </a:lnTo>
                  <a:lnTo>
                    <a:pt x="2356498" y="166391"/>
                  </a:lnTo>
                  <a:lnTo>
                    <a:pt x="2340258" y="120946"/>
                  </a:lnTo>
                  <a:lnTo>
                    <a:pt x="2314773" y="80859"/>
                  </a:lnTo>
                  <a:lnTo>
                    <a:pt x="2281340" y="47426"/>
                  </a:lnTo>
                  <a:lnTo>
                    <a:pt x="2241253" y="21941"/>
                  </a:lnTo>
                  <a:lnTo>
                    <a:pt x="2195808" y="5701"/>
                  </a:lnTo>
                  <a:lnTo>
                    <a:pt x="21462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401561" y="1640586"/>
              <a:ext cx="2362200" cy="1295400"/>
            </a:xfrm>
            <a:custGeom>
              <a:avLst/>
              <a:gdLst/>
              <a:ahLst/>
              <a:cxnLst/>
              <a:rect l="l" t="t" r="r" b="b"/>
              <a:pathLst>
                <a:path w="2362200" h="1295400">
                  <a:moveTo>
                    <a:pt x="0" y="215900"/>
                  </a:moveTo>
                  <a:lnTo>
                    <a:pt x="5701" y="166391"/>
                  </a:lnTo>
                  <a:lnTo>
                    <a:pt x="21941" y="120946"/>
                  </a:lnTo>
                  <a:lnTo>
                    <a:pt x="47426" y="80859"/>
                  </a:lnTo>
                  <a:lnTo>
                    <a:pt x="80859" y="47426"/>
                  </a:lnTo>
                  <a:lnTo>
                    <a:pt x="120946" y="21941"/>
                  </a:lnTo>
                  <a:lnTo>
                    <a:pt x="166391" y="5701"/>
                  </a:lnTo>
                  <a:lnTo>
                    <a:pt x="215899" y="0"/>
                  </a:lnTo>
                  <a:lnTo>
                    <a:pt x="2146299" y="0"/>
                  </a:lnTo>
                  <a:lnTo>
                    <a:pt x="2195808" y="5701"/>
                  </a:lnTo>
                  <a:lnTo>
                    <a:pt x="2241253" y="21941"/>
                  </a:lnTo>
                  <a:lnTo>
                    <a:pt x="2281340" y="47426"/>
                  </a:lnTo>
                  <a:lnTo>
                    <a:pt x="2314773" y="80859"/>
                  </a:lnTo>
                  <a:lnTo>
                    <a:pt x="2340258" y="120946"/>
                  </a:lnTo>
                  <a:lnTo>
                    <a:pt x="2356498" y="166391"/>
                  </a:lnTo>
                  <a:lnTo>
                    <a:pt x="2362199" y="215900"/>
                  </a:lnTo>
                  <a:lnTo>
                    <a:pt x="2362199" y="1079500"/>
                  </a:lnTo>
                  <a:lnTo>
                    <a:pt x="2356498" y="1129008"/>
                  </a:lnTo>
                  <a:lnTo>
                    <a:pt x="2340258" y="1174453"/>
                  </a:lnTo>
                  <a:lnTo>
                    <a:pt x="2314773" y="1214540"/>
                  </a:lnTo>
                  <a:lnTo>
                    <a:pt x="2281340" y="1247973"/>
                  </a:lnTo>
                  <a:lnTo>
                    <a:pt x="2241253" y="1273458"/>
                  </a:lnTo>
                  <a:lnTo>
                    <a:pt x="2195808" y="1289698"/>
                  </a:lnTo>
                  <a:lnTo>
                    <a:pt x="2146299" y="1295400"/>
                  </a:lnTo>
                  <a:lnTo>
                    <a:pt x="215899" y="1295400"/>
                  </a:lnTo>
                  <a:lnTo>
                    <a:pt x="166391" y="1289698"/>
                  </a:lnTo>
                  <a:lnTo>
                    <a:pt x="120946" y="1273458"/>
                  </a:lnTo>
                  <a:lnTo>
                    <a:pt x="80859" y="1247973"/>
                  </a:lnTo>
                  <a:lnTo>
                    <a:pt x="47426" y="1214540"/>
                  </a:lnTo>
                  <a:lnTo>
                    <a:pt x="21941" y="1174453"/>
                  </a:lnTo>
                  <a:lnTo>
                    <a:pt x="5701" y="1129008"/>
                  </a:lnTo>
                  <a:lnTo>
                    <a:pt x="0" y="1079500"/>
                  </a:lnTo>
                  <a:lnTo>
                    <a:pt x="0" y="215900"/>
                  </a:lnTo>
                  <a:close/>
                </a:path>
              </a:pathLst>
            </a:custGeom>
            <a:ln w="381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932803" y="1961514"/>
            <a:ext cx="130048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5"/>
              </a:spcBef>
            </a:pPr>
            <a:r>
              <a:rPr sz="2000" spc="-185" dirty="0">
                <a:latin typeface="Times New Roman"/>
                <a:cs typeface="Times New Roman"/>
              </a:rPr>
              <a:t>У</a:t>
            </a:r>
            <a:r>
              <a:rPr sz="2000" spc="-5" dirty="0">
                <a:latin typeface="Times New Roman"/>
                <a:cs typeface="Times New Roman"/>
              </a:rPr>
              <a:t>пра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ле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ие  </a:t>
            </a:r>
            <a:r>
              <a:rPr sz="2000" dirty="0">
                <a:latin typeface="Times New Roman"/>
                <a:cs typeface="Times New Roman"/>
              </a:rPr>
              <a:t>временем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35502" y="1654301"/>
            <a:ext cx="2242185" cy="1295400"/>
          </a:xfrm>
          <a:custGeom>
            <a:avLst/>
            <a:gdLst/>
            <a:ahLst/>
            <a:cxnLst/>
            <a:rect l="l" t="t" r="r" b="b"/>
            <a:pathLst>
              <a:path w="2242185" h="1295400">
                <a:moveTo>
                  <a:pt x="0" y="215900"/>
                </a:moveTo>
                <a:lnTo>
                  <a:pt x="5701" y="166391"/>
                </a:lnTo>
                <a:lnTo>
                  <a:pt x="21941" y="120946"/>
                </a:lnTo>
                <a:lnTo>
                  <a:pt x="47426" y="80859"/>
                </a:lnTo>
                <a:lnTo>
                  <a:pt x="80859" y="47426"/>
                </a:lnTo>
                <a:lnTo>
                  <a:pt x="120946" y="21941"/>
                </a:lnTo>
                <a:lnTo>
                  <a:pt x="166391" y="5701"/>
                </a:lnTo>
                <a:lnTo>
                  <a:pt x="215900" y="0"/>
                </a:lnTo>
                <a:lnTo>
                  <a:pt x="2025903" y="0"/>
                </a:lnTo>
                <a:lnTo>
                  <a:pt x="2075412" y="5701"/>
                </a:lnTo>
                <a:lnTo>
                  <a:pt x="2120857" y="21941"/>
                </a:lnTo>
                <a:lnTo>
                  <a:pt x="2160944" y="47426"/>
                </a:lnTo>
                <a:lnTo>
                  <a:pt x="2194377" y="80859"/>
                </a:lnTo>
                <a:lnTo>
                  <a:pt x="2219862" y="120946"/>
                </a:lnTo>
                <a:lnTo>
                  <a:pt x="2236102" y="166391"/>
                </a:lnTo>
                <a:lnTo>
                  <a:pt x="2241804" y="215900"/>
                </a:lnTo>
                <a:lnTo>
                  <a:pt x="2241804" y="1079500"/>
                </a:lnTo>
                <a:lnTo>
                  <a:pt x="2236102" y="1129008"/>
                </a:lnTo>
                <a:lnTo>
                  <a:pt x="2219862" y="1174453"/>
                </a:lnTo>
                <a:lnTo>
                  <a:pt x="2194377" y="1214540"/>
                </a:lnTo>
                <a:lnTo>
                  <a:pt x="2160944" y="1247973"/>
                </a:lnTo>
                <a:lnTo>
                  <a:pt x="2120857" y="1273458"/>
                </a:lnTo>
                <a:lnTo>
                  <a:pt x="2075412" y="1289698"/>
                </a:lnTo>
                <a:lnTo>
                  <a:pt x="2025903" y="1295400"/>
                </a:lnTo>
                <a:lnTo>
                  <a:pt x="215900" y="1295400"/>
                </a:lnTo>
                <a:lnTo>
                  <a:pt x="166391" y="1289698"/>
                </a:lnTo>
                <a:lnTo>
                  <a:pt x="120946" y="1273458"/>
                </a:lnTo>
                <a:lnTo>
                  <a:pt x="80859" y="1247973"/>
                </a:lnTo>
                <a:lnTo>
                  <a:pt x="47426" y="1214540"/>
                </a:lnTo>
                <a:lnTo>
                  <a:pt x="21941" y="1174453"/>
                </a:lnTo>
                <a:lnTo>
                  <a:pt x="5701" y="1129008"/>
                </a:lnTo>
                <a:lnTo>
                  <a:pt x="0" y="1079500"/>
                </a:lnTo>
                <a:lnTo>
                  <a:pt x="0" y="215900"/>
                </a:lnTo>
                <a:close/>
              </a:path>
            </a:pathLst>
          </a:custGeom>
          <a:ln w="381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107307" y="1975866"/>
            <a:ext cx="135001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034" marR="5080" indent="-1397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Times New Roman"/>
                <a:cs typeface="Times New Roman"/>
              </a:rPr>
              <a:t>Управление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3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оим</a:t>
            </a:r>
            <a:r>
              <a:rPr sz="2000" spc="5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стью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58361" y="3393185"/>
            <a:ext cx="2209800" cy="1295400"/>
          </a:xfrm>
          <a:custGeom>
            <a:avLst/>
            <a:gdLst/>
            <a:ahLst/>
            <a:cxnLst/>
            <a:rect l="l" t="t" r="r" b="b"/>
            <a:pathLst>
              <a:path w="2209800" h="1295400">
                <a:moveTo>
                  <a:pt x="0" y="215900"/>
                </a:moveTo>
                <a:lnTo>
                  <a:pt x="5701" y="166391"/>
                </a:lnTo>
                <a:lnTo>
                  <a:pt x="21941" y="120946"/>
                </a:lnTo>
                <a:lnTo>
                  <a:pt x="47426" y="80859"/>
                </a:lnTo>
                <a:lnTo>
                  <a:pt x="80859" y="47426"/>
                </a:lnTo>
                <a:lnTo>
                  <a:pt x="120946" y="21941"/>
                </a:lnTo>
                <a:lnTo>
                  <a:pt x="166391" y="5701"/>
                </a:lnTo>
                <a:lnTo>
                  <a:pt x="215900" y="0"/>
                </a:lnTo>
                <a:lnTo>
                  <a:pt x="1993900" y="0"/>
                </a:lnTo>
                <a:lnTo>
                  <a:pt x="2043408" y="5701"/>
                </a:lnTo>
                <a:lnTo>
                  <a:pt x="2088853" y="21941"/>
                </a:lnTo>
                <a:lnTo>
                  <a:pt x="2128940" y="47426"/>
                </a:lnTo>
                <a:lnTo>
                  <a:pt x="2162373" y="80859"/>
                </a:lnTo>
                <a:lnTo>
                  <a:pt x="2187858" y="120946"/>
                </a:lnTo>
                <a:lnTo>
                  <a:pt x="2204098" y="166391"/>
                </a:lnTo>
                <a:lnTo>
                  <a:pt x="2209800" y="215900"/>
                </a:lnTo>
                <a:lnTo>
                  <a:pt x="2209800" y="1079500"/>
                </a:lnTo>
                <a:lnTo>
                  <a:pt x="2204098" y="1129008"/>
                </a:lnTo>
                <a:lnTo>
                  <a:pt x="2187858" y="1174453"/>
                </a:lnTo>
                <a:lnTo>
                  <a:pt x="2162373" y="1214540"/>
                </a:lnTo>
                <a:lnTo>
                  <a:pt x="2128940" y="1247973"/>
                </a:lnTo>
                <a:lnTo>
                  <a:pt x="2088853" y="1273458"/>
                </a:lnTo>
                <a:lnTo>
                  <a:pt x="2043408" y="1289698"/>
                </a:lnTo>
                <a:lnTo>
                  <a:pt x="1993900" y="1295400"/>
                </a:lnTo>
                <a:lnTo>
                  <a:pt x="215900" y="1295400"/>
                </a:lnTo>
                <a:lnTo>
                  <a:pt x="166391" y="1289698"/>
                </a:lnTo>
                <a:lnTo>
                  <a:pt x="120946" y="1273458"/>
                </a:lnTo>
                <a:lnTo>
                  <a:pt x="80859" y="1247973"/>
                </a:lnTo>
                <a:lnTo>
                  <a:pt x="47426" y="1214540"/>
                </a:lnTo>
                <a:lnTo>
                  <a:pt x="21941" y="1174453"/>
                </a:lnTo>
                <a:lnTo>
                  <a:pt x="5701" y="1129008"/>
                </a:lnTo>
                <a:lnTo>
                  <a:pt x="0" y="1079500"/>
                </a:lnTo>
                <a:lnTo>
                  <a:pt x="0" y="215900"/>
                </a:lnTo>
                <a:close/>
              </a:path>
            </a:pathLst>
          </a:custGeom>
          <a:ln w="381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112767" y="3714063"/>
            <a:ext cx="129984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Times New Roman"/>
                <a:cs typeface="Times New Roman"/>
              </a:rPr>
              <a:t>Управление</a:t>
            </a:r>
            <a:endParaRPr sz="2000">
              <a:latin typeface="Times New Roman"/>
              <a:cs typeface="Times New Roman"/>
            </a:endParaRPr>
          </a:p>
          <a:p>
            <a:pPr marL="134620">
              <a:lnSpc>
                <a:spcPct val="100000"/>
              </a:lnSpc>
              <a:spcBef>
                <a:spcPts val="5"/>
              </a:spcBef>
            </a:pPr>
            <a:r>
              <a:rPr sz="2000" spc="-15" dirty="0">
                <a:latin typeface="Times New Roman"/>
                <a:cs typeface="Times New Roman"/>
              </a:rPr>
              <a:t>качеством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458711" y="3374135"/>
            <a:ext cx="2324100" cy="1333500"/>
            <a:chOff x="6458711" y="3374135"/>
            <a:chExt cx="2324100" cy="1333500"/>
          </a:xfrm>
        </p:grpSpPr>
        <p:sp>
          <p:nvSpPr>
            <p:cNvPr id="29" name="object 29"/>
            <p:cNvSpPr/>
            <p:nvPr/>
          </p:nvSpPr>
          <p:spPr>
            <a:xfrm>
              <a:off x="6477761" y="3393185"/>
              <a:ext cx="2286000" cy="1295400"/>
            </a:xfrm>
            <a:custGeom>
              <a:avLst/>
              <a:gdLst/>
              <a:ahLst/>
              <a:cxnLst/>
              <a:rect l="l" t="t" r="r" b="b"/>
              <a:pathLst>
                <a:path w="2286000" h="1295400">
                  <a:moveTo>
                    <a:pt x="2070099" y="0"/>
                  </a:moveTo>
                  <a:lnTo>
                    <a:pt x="215899" y="0"/>
                  </a:lnTo>
                  <a:lnTo>
                    <a:pt x="166391" y="5701"/>
                  </a:lnTo>
                  <a:lnTo>
                    <a:pt x="120946" y="21941"/>
                  </a:lnTo>
                  <a:lnTo>
                    <a:pt x="80859" y="47426"/>
                  </a:lnTo>
                  <a:lnTo>
                    <a:pt x="47426" y="80859"/>
                  </a:lnTo>
                  <a:lnTo>
                    <a:pt x="21941" y="120946"/>
                  </a:lnTo>
                  <a:lnTo>
                    <a:pt x="5701" y="166391"/>
                  </a:lnTo>
                  <a:lnTo>
                    <a:pt x="0" y="215900"/>
                  </a:lnTo>
                  <a:lnTo>
                    <a:pt x="0" y="1079500"/>
                  </a:lnTo>
                  <a:lnTo>
                    <a:pt x="5701" y="1129008"/>
                  </a:lnTo>
                  <a:lnTo>
                    <a:pt x="21941" y="1174453"/>
                  </a:lnTo>
                  <a:lnTo>
                    <a:pt x="47426" y="1214540"/>
                  </a:lnTo>
                  <a:lnTo>
                    <a:pt x="80859" y="1247973"/>
                  </a:lnTo>
                  <a:lnTo>
                    <a:pt x="120946" y="1273458"/>
                  </a:lnTo>
                  <a:lnTo>
                    <a:pt x="166391" y="1289698"/>
                  </a:lnTo>
                  <a:lnTo>
                    <a:pt x="215899" y="1295400"/>
                  </a:lnTo>
                  <a:lnTo>
                    <a:pt x="2070099" y="1295400"/>
                  </a:lnTo>
                  <a:lnTo>
                    <a:pt x="2119608" y="1289698"/>
                  </a:lnTo>
                  <a:lnTo>
                    <a:pt x="2165053" y="1273458"/>
                  </a:lnTo>
                  <a:lnTo>
                    <a:pt x="2205140" y="1247973"/>
                  </a:lnTo>
                  <a:lnTo>
                    <a:pt x="2238573" y="1214540"/>
                  </a:lnTo>
                  <a:lnTo>
                    <a:pt x="2264058" y="1174453"/>
                  </a:lnTo>
                  <a:lnTo>
                    <a:pt x="2280298" y="1129008"/>
                  </a:lnTo>
                  <a:lnTo>
                    <a:pt x="2285999" y="1079500"/>
                  </a:lnTo>
                  <a:lnTo>
                    <a:pt x="2285999" y="215900"/>
                  </a:lnTo>
                  <a:lnTo>
                    <a:pt x="2280298" y="166391"/>
                  </a:lnTo>
                  <a:lnTo>
                    <a:pt x="2264058" y="120946"/>
                  </a:lnTo>
                  <a:lnTo>
                    <a:pt x="2238573" y="80859"/>
                  </a:lnTo>
                  <a:lnTo>
                    <a:pt x="2205140" y="47426"/>
                  </a:lnTo>
                  <a:lnTo>
                    <a:pt x="2165053" y="21941"/>
                  </a:lnTo>
                  <a:lnTo>
                    <a:pt x="2119608" y="5701"/>
                  </a:lnTo>
                  <a:lnTo>
                    <a:pt x="2070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477761" y="3393185"/>
              <a:ext cx="2286000" cy="1295400"/>
            </a:xfrm>
            <a:custGeom>
              <a:avLst/>
              <a:gdLst/>
              <a:ahLst/>
              <a:cxnLst/>
              <a:rect l="l" t="t" r="r" b="b"/>
              <a:pathLst>
                <a:path w="2286000" h="1295400">
                  <a:moveTo>
                    <a:pt x="0" y="215900"/>
                  </a:moveTo>
                  <a:lnTo>
                    <a:pt x="5701" y="166391"/>
                  </a:lnTo>
                  <a:lnTo>
                    <a:pt x="21941" y="120946"/>
                  </a:lnTo>
                  <a:lnTo>
                    <a:pt x="47426" y="80859"/>
                  </a:lnTo>
                  <a:lnTo>
                    <a:pt x="80859" y="47426"/>
                  </a:lnTo>
                  <a:lnTo>
                    <a:pt x="120946" y="21941"/>
                  </a:lnTo>
                  <a:lnTo>
                    <a:pt x="166391" y="5701"/>
                  </a:lnTo>
                  <a:lnTo>
                    <a:pt x="215899" y="0"/>
                  </a:lnTo>
                  <a:lnTo>
                    <a:pt x="2070099" y="0"/>
                  </a:lnTo>
                  <a:lnTo>
                    <a:pt x="2119608" y="5701"/>
                  </a:lnTo>
                  <a:lnTo>
                    <a:pt x="2165053" y="21941"/>
                  </a:lnTo>
                  <a:lnTo>
                    <a:pt x="2205140" y="47426"/>
                  </a:lnTo>
                  <a:lnTo>
                    <a:pt x="2238573" y="80859"/>
                  </a:lnTo>
                  <a:lnTo>
                    <a:pt x="2264058" y="120946"/>
                  </a:lnTo>
                  <a:lnTo>
                    <a:pt x="2280298" y="166391"/>
                  </a:lnTo>
                  <a:lnTo>
                    <a:pt x="2285999" y="215900"/>
                  </a:lnTo>
                  <a:lnTo>
                    <a:pt x="2285999" y="1079500"/>
                  </a:lnTo>
                  <a:lnTo>
                    <a:pt x="2280298" y="1129008"/>
                  </a:lnTo>
                  <a:lnTo>
                    <a:pt x="2264058" y="1174453"/>
                  </a:lnTo>
                  <a:lnTo>
                    <a:pt x="2238573" y="1214540"/>
                  </a:lnTo>
                  <a:lnTo>
                    <a:pt x="2205140" y="1247973"/>
                  </a:lnTo>
                  <a:lnTo>
                    <a:pt x="2165053" y="1273458"/>
                  </a:lnTo>
                  <a:lnTo>
                    <a:pt x="2119608" y="1289698"/>
                  </a:lnTo>
                  <a:lnTo>
                    <a:pt x="2070099" y="1295400"/>
                  </a:lnTo>
                  <a:lnTo>
                    <a:pt x="215899" y="1295400"/>
                  </a:lnTo>
                  <a:lnTo>
                    <a:pt x="166391" y="1289698"/>
                  </a:lnTo>
                  <a:lnTo>
                    <a:pt x="120946" y="1273458"/>
                  </a:lnTo>
                  <a:lnTo>
                    <a:pt x="80859" y="1247973"/>
                  </a:lnTo>
                  <a:lnTo>
                    <a:pt x="47426" y="1214540"/>
                  </a:lnTo>
                  <a:lnTo>
                    <a:pt x="21941" y="1174453"/>
                  </a:lnTo>
                  <a:lnTo>
                    <a:pt x="5701" y="1129008"/>
                  </a:lnTo>
                  <a:lnTo>
                    <a:pt x="0" y="1079500"/>
                  </a:lnTo>
                  <a:lnTo>
                    <a:pt x="0" y="215900"/>
                  </a:lnTo>
                  <a:close/>
                </a:path>
              </a:pathLst>
            </a:custGeom>
            <a:ln w="381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970903" y="3714063"/>
            <a:ext cx="133350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Times New Roman"/>
                <a:cs typeface="Times New Roman"/>
              </a:rPr>
              <a:t>Управление</a:t>
            </a:r>
            <a:endParaRPr sz="2000">
              <a:latin typeface="Times New Roman"/>
              <a:cs typeface="Times New Roman"/>
            </a:endParaRPr>
          </a:p>
          <a:p>
            <a:pPr marL="4254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imes New Roman"/>
                <a:cs typeface="Times New Roman"/>
              </a:rPr>
              <a:t>персоналом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806195" y="3471671"/>
            <a:ext cx="2417445" cy="1181100"/>
            <a:chOff x="806195" y="3471671"/>
            <a:chExt cx="2417445" cy="1181100"/>
          </a:xfrm>
        </p:grpSpPr>
        <p:sp>
          <p:nvSpPr>
            <p:cNvPr id="33" name="object 33"/>
            <p:cNvSpPr/>
            <p:nvPr/>
          </p:nvSpPr>
          <p:spPr>
            <a:xfrm>
              <a:off x="825245" y="3490721"/>
              <a:ext cx="2379345" cy="1143000"/>
            </a:xfrm>
            <a:custGeom>
              <a:avLst/>
              <a:gdLst/>
              <a:ahLst/>
              <a:cxnLst/>
              <a:rect l="l" t="t" r="r" b="b"/>
              <a:pathLst>
                <a:path w="2379345" h="1143000">
                  <a:moveTo>
                    <a:pt x="2188464" y="0"/>
                  </a:moveTo>
                  <a:lnTo>
                    <a:pt x="190500" y="0"/>
                  </a:lnTo>
                  <a:lnTo>
                    <a:pt x="146821" y="5034"/>
                  </a:lnTo>
                  <a:lnTo>
                    <a:pt x="106724" y="19372"/>
                  </a:lnTo>
                  <a:lnTo>
                    <a:pt x="71353" y="41867"/>
                  </a:lnTo>
                  <a:lnTo>
                    <a:pt x="41851" y="71374"/>
                  </a:lnTo>
                  <a:lnTo>
                    <a:pt x="19363" y="106746"/>
                  </a:lnTo>
                  <a:lnTo>
                    <a:pt x="5031" y="146837"/>
                  </a:lnTo>
                  <a:lnTo>
                    <a:pt x="0" y="190500"/>
                  </a:lnTo>
                  <a:lnTo>
                    <a:pt x="0" y="952500"/>
                  </a:lnTo>
                  <a:lnTo>
                    <a:pt x="5031" y="996162"/>
                  </a:lnTo>
                  <a:lnTo>
                    <a:pt x="19363" y="1036253"/>
                  </a:lnTo>
                  <a:lnTo>
                    <a:pt x="41851" y="1071625"/>
                  </a:lnTo>
                  <a:lnTo>
                    <a:pt x="71353" y="1101132"/>
                  </a:lnTo>
                  <a:lnTo>
                    <a:pt x="106724" y="1123627"/>
                  </a:lnTo>
                  <a:lnTo>
                    <a:pt x="146821" y="1137965"/>
                  </a:lnTo>
                  <a:lnTo>
                    <a:pt x="190500" y="1143000"/>
                  </a:lnTo>
                  <a:lnTo>
                    <a:pt x="2188464" y="1143000"/>
                  </a:lnTo>
                  <a:lnTo>
                    <a:pt x="2232126" y="1137965"/>
                  </a:lnTo>
                  <a:lnTo>
                    <a:pt x="2272217" y="1123627"/>
                  </a:lnTo>
                  <a:lnTo>
                    <a:pt x="2307589" y="1101132"/>
                  </a:lnTo>
                  <a:lnTo>
                    <a:pt x="2337096" y="1071625"/>
                  </a:lnTo>
                  <a:lnTo>
                    <a:pt x="2359591" y="1036253"/>
                  </a:lnTo>
                  <a:lnTo>
                    <a:pt x="2373929" y="996162"/>
                  </a:lnTo>
                  <a:lnTo>
                    <a:pt x="2378964" y="952500"/>
                  </a:lnTo>
                  <a:lnTo>
                    <a:pt x="2378964" y="190500"/>
                  </a:lnTo>
                  <a:lnTo>
                    <a:pt x="2373929" y="146837"/>
                  </a:lnTo>
                  <a:lnTo>
                    <a:pt x="2359591" y="106746"/>
                  </a:lnTo>
                  <a:lnTo>
                    <a:pt x="2337096" y="71374"/>
                  </a:lnTo>
                  <a:lnTo>
                    <a:pt x="2307589" y="41867"/>
                  </a:lnTo>
                  <a:lnTo>
                    <a:pt x="2272217" y="19372"/>
                  </a:lnTo>
                  <a:lnTo>
                    <a:pt x="2232126" y="5034"/>
                  </a:lnTo>
                  <a:lnTo>
                    <a:pt x="2188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25245" y="3490721"/>
              <a:ext cx="2379345" cy="1143000"/>
            </a:xfrm>
            <a:custGeom>
              <a:avLst/>
              <a:gdLst/>
              <a:ahLst/>
              <a:cxnLst/>
              <a:rect l="l" t="t" r="r" b="b"/>
              <a:pathLst>
                <a:path w="2379345" h="1143000">
                  <a:moveTo>
                    <a:pt x="0" y="190500"/>
                  </a:moveTo>
                  <a:lnTo>
                    <a:pt x="5031" y="146837"/>
                  </a:lnTo>
                  <a:lnTo>
                    <a:pt x="19363" y="106746"/>
                  </a:lnTo>
                  <a:lnTo>
                    <a:pt x="41851" y="71374"/>
                  </a:lnTo>
                  <a:lnTo>
                    <a:pt x="71353" y="41867"/>
                  </a:lnTo>
                  <a:lnTo>
                    <a:pt x="106724" y="19372"/>
                  </a:lnTo>
                  <a:lnTo>
                    <a:pt x="146821" y="5034"/>
                  </a:lnTo>
                  <a:lnTo>
                    <a:pt x="190500" y="0"/>
                  </a:lnTo>
                  <a:lnTo>
                    <a:pt x="2188464" y="0"/>
                  </a:lnTo>
                  <a:lnTo>
                    <a:pt x="2232126" y="5034"/>
                  </a:lnTo>
                  <a:lnTo>
                    <a:pt x="2272217" y="19372"/>
                  </a:lnTo>
                  <a:lnTo>
                    <a:pt x="2307589" y="41867"/>
                  </a:lnTo>
                  <a:lnTo>
                    <a:pt x="2337096" y="71374"/>
                  </a:lnTo>
                  <a:lnTo>
                    <a:pt x="2359591" y="106746"/>
                  </a:lnTo>
                  <a:lnTo>
                    <a:pt x="2373929" y="146837"/>
                  </a:lnTo>
                  <a:lnTo>
                    <a:pt x="2378964" y="190500"/>
                  </a:lnTo>
                  <a:lnTo>
                    <a:pt x="2378964" y="952500"/>
                  </a:lnTo>
                  <a:lnTo>
                    <a:pt x="2373929" y="996162"/>
                  </a:lnTo>
                  <a:lnTo>
                    <a:pt x="2359591" y="1036253"/>
                  </a:lnTo>
                  <a:lnTo>
                    <a:pt x="2337096" y="1071625"/>
                  </a:lnTo>
                  <a:lnTo>
                    <a:pt x="2307589" y="1101132"/>
                  </a:lnTo>
                  <a:lnTo>
                    <a:pt x="2272217" y="1123627"/>
                  </a:lnTo>
                  <a:lnTo>
                    <a:pt x="2232126" y="1137965"/>
                  </a:lnTo>
                  <a:lnTo>
                    <a:pt x="2188464" y="1143000"/>
                  </a:lnTo>
                  <a:lnTo>
                    <a:pt x="190500" y="1143000"/>
                  </a:lnTo>
                  <a:lnTo>
                    <a:pt x="146821" y="1137965"/>
                  </a:lnTo>
                  <a:lnTo>
                    <a:pt x="106724" y="1123627"/>
                  </a:lnTo>
                  <a:lnTo>
                    <a:pt x="71353" y="1101132"/>
                  </a:lnTo>
                  <a:lnTo>
                    <a:pt x="41851" y="1071625"/>
                  </a:lnTo>
                  <a:lnTo>
                    <a:pt x="19363" y="1036253"/>
                  </a:lnTo>
                  <a:lnTo>
                    <a:pt x="5031" y="996162"/>
                  </a:lnTo>
                  <a:lnTo>
                    <a:pt x="0" y="952500"/>
                  </a:lnTo>
                  <a:lnTo>
                    <a:pt x="0" y="190500"/>
                  </a:lnTo>
                  <a:close/>
                </a:path>
              </a:pathLst>
            </a:custGeom>
            <a:ln w="381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064158" y="3735070"/>
            <a:ext cx="189992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Times New Roman"/>
                <a:cs typeface="Times New Roman"/>
              </a:rPr>
              <a:t>Управление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spc="-15" dirty="0">
                <a:latin typeface="Times New Roman"/>
                <a:cs typeface="Times New Roman"/>
              </a:rPr>
              <a:t>коммуникациями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639311" y="5126735"/>
            <a:ext cx="2247900" cy="1181100"/>
            <a:chOff x="3639311" y="5126735"/>
            <a:chExt cx="2247900" cy="1181100"/>
          </a:xfrm>
        </p:grpSpPr>
        <p:sp>
          <p:nvSpPr>
            <p:cNvPr id="37" name="object 37"/>
            <p:cNvSpPr/>
            <p:nvPr/>
          </p:nvSpPr>
          <p:spPr>
            <a:xfrm>
              <a:off x="3658361" y="5145785"/>
              <a:ext cx="2209800" cy="1143000"/>
            </a:xfrm>
            <a:custGeom>
              <a:avLst/>
              <a:gdLst/>
              <a:ahLst/>
              <a:cxnLst/>
              <a:rect l="l" t="t" r="r" b="b"/>
              <a:pathLst>
                <a:path w="2209800" h="1143000">
                  <a:moveTo>
                    <a:pt x="2019300" y="0"/>
                  </a:moveTo>
                  <a:lnTo>
                    <a:pt x="190500" y="0"/>
                  </a:lnTo>
                  <a:lnTo>
                    <a:pt x="146837" y="5034"/>
                  </a:lnTo>
                  <a:lnTo>
                    <a:pt x="106746" y="19372"/>
                  </a:lnTo>
                  <a:lnTo>
                    <a:pt x="71374" y="41867"/>
                  </a:lnTo>
                  <a:lnTo>
                    <a:pt x="41867" y="71374"/>
                  </a:lnTo>
                  <a:lnTo>
                    <a:pt x="19372" y="106746"/>
                  </a:lnTo>
                  <a:lnTo>
                    <a:pt x="5034" y="146837"/>
                  </a:lnTo>
                  <a:lnTo>
                    <a:pt x="0" y="190500"/>
                  </a:lnTo>
                  <a:lnTo>
                    <a:pt x="0" y="952500"/>
                  </a:lnTo>
                  <a:lnTo>
                    <a:pt x="5034" y="996178"/>
                  </a:lnTo>
                  <a:lnTo>
                    <a:pt x="19372" y="1036275"/>
                  </a:lnTo>
                  <a:lnTo>
                    <a:pt x="41867" y="1071646"/>
                  </a:lnTo>
                  <a:lnTo>
                    <a:pt x="71374" y="1101148"/>
                  </a:lnTo>
                  <a:lnTo>
                    <a:pt x="106746" y="1123636"/>
                  </a:lnTo>
                  <a:lnTo>
                    <a:pt x="146837" y="1137968"/>
                  </a:lnTo>
                  <a:lnTo>
                    <a:pt x="190500" y="1143000"/>
                  </a:lnTo>
                  <a:lnTo>
                    <a:pt x="2019300" y="1143000"/>
                  </a:lnTo>
                  <a:lnTo>
                    <a:pt x="2062962" y="1137968"/>
                  </a:lnTo>
                  <a:lnTo>
                    <a:pt x="2103053" y="1123636"/>
                  </a:lnTo>
                  <a:lnTo>
                    <a:pt x="2138425" y="1101148"/>
                  </a:lnTo>
                  <a:lnTo>
                    <a:pt x="2167932" y="1071646"/>
                  </a:lnTo>
                  <a:lnTo>
                    <a:pt x="2190427" y="1036275"/>
                  </a:lnTo>
                  <a:lnTo>
                    <a:pt x="2204765" y="996178"/>
                  </a:lnTo>
                  <a:lnTo>
                    <a:pt x="2209800" y="952500"/>
                  </a:lnTo>
                  <a:lnTo>
                    <a:pt x="2209800" y="190500"/>
                  </a:lnTo>
                  <a:lnTo>
                    <a:pt x="2204765" y="146837"/>
                  </a:lnTo>
                  <a:lnTo>
                    <a:pt x="2190427" y="106746"/>
                  </a:lnTo>
                  <a:lnTo>
                    <a:pt x="2167932" y="71374"/>
                  </a:lnTo>
                  <a:lnTo>
                    <a:pt x="2138425" y="41867"/>
                  </a:lnTo>
                  <a:lnTo>
                    <a:pt x="2103053" y="19372"/>
                  </a:lnTo>
                  <a:lnTo>
                    <a:pt x="2062962" y="5034"/>
                  </a:lnTo>
                  <a:lnTo>
                    <a:pt x="2019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658361" y="5145785"/>
              <a:ext cx="2209800" cy="1143000"/>
            </a:xfrm>
            <a:custGeom>
              <a:avLst/>
              <a:gdLst/>
              <a:ahLst/>
              <a:cxnLst/>
              <a:rect l="l" t="t" r="r" b="b"/>
              <a:pathLst>
                <a:path w="2209800" h="1143000">
                  <a:moveTo>
                    <a:pt x="0" y="190500"/>
                  </a:moveTo>
                  <a:lnTo>
                    <a:pt x="5034" y="146837"/>
                  </a:lnTo>
                  <a:lnTo>
                    <a:pt x="19372" y="106746"/>
                  </a:lnTo>
                  <a:lnTo>
                    <a:pt x="41867" y="71374"/>
                  </a:lnTo>
                  <a:lnTo>
                    <a:pt x="71374" y="41867"/>
                  </a:lnTo>
                  <a:lnTo>
                    <a:pt x="106746" y="19372"/>
                  </a:lnTo>
                  <a:lnTo>
                    <a:pt x="146837" y="5034"/>
                  </a:lnTo>
                  <a:lnTo>
                    <a:pt x="190500" y="0"/>
                  </a:lnTo>
                  <a:lnTo>
                    <a:pt x="2019300" y="0"/>
                  </a:lnTo>
                  <a:lnTo>
                    <a:pt x="2062962" y="5034"/>
                  </a:lnTo>
                  <a:lnTo>
                    <a:pt x="2103053" y="19372"/>
                  </a:lnTo>
                  <a:lnTo>
                    <a:pt x="2138425" y="41867"/>
                  </a:lnTo>
                  <a:lnTo>
                    <a:pt x="2167932" y="71374"/>
                  </a:lnTo>
                  <a:lnTo>
                    <a:pt x="2190427" y="106746"/>
                  </a:lnTo>
                  <a:lnTo>
                    <a:pt x="2204765" y="146837"/>
                  </a:lnTo>
                  <a:lnTo>
                    <a:pt x="2209800" y="190500"/>
                  </a:lnTo>
                  <a:lnTo>
                    <a:pt x="2209800" y="952500"/>
                  </a:lnTo>
                  <a:lnTo>
                    <a:pt x="2204765" y="996178"/>
                  </a:lnTo>
                  <a:lnTo>
                    <a:pt x="2190427" y="1036275"/>
                  </a:lnTo>
                  <a:lnTo>
                    <a:pt x="2167932" y="1071646"/>
                  </a:lnTo>
                  <a:lnTo>
                    <a:pt x="2138425" y="1101148"/>
                  </a:lnTo>
                  <a:lnTo>
                    <a:pt x="2103053" y="1123636"/>
                  </a:lnTo>
                  <a:lnTo>
                    <a:pt x="2062962" y="1137968"/>
                  </a:lnTo>
                  <a:lnTo>
                    <a:pt x="2019300" y="1143000"/>
                  </a:lnTo>
                  <a:lnTo>
                    <a:pt x="190500" y="1143000"/>
                  </a:lnTo>
                  <a:lnTo>
                    <a:pt x="146837" y="1137968"/>
                  </a:lnTo>
                  <a:lnTo>
                    <a:pt x="106746" y="1123636"/>
                  </a:lnTo>
                  <a:lnTo>
                    <a:pt x="71374" y="1101148"/>
                  </a:lnTo>
                  <a:lnTo>
                    <a:pt x="41867" y="1071646"/>
                  </a:lnTo>
                  <a:lnTo>
                    <a:pt x="19372" y="1036275"/>
                  </a:lnTo>
                  <a:lnTo>
                    <a:pt x="5034" y="996178"/>
                  </a:lnTo>
                  <a:lnTo>
                    <a:pt x="0" y="952500"/>
                  </a:lnTo>
                  <a:lnTo>
                    <a:pt x="0" y="190500"/>
                  </a:lnTo>
                  <a:close/>
                </a:path>
              </a:pathLst>
            </a:custGeom>
            <a:ln w="381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113403" y="5391403"/>
            <a:ext cx="13004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indent="-216535">
              <a:lnSpc>
                <a:spcPct val="100000"/>
              </a:lnSpc>
              <a:spcBef>
                <a:spcPts val="100"/>
              </a:spcBef>
            </a:pPr>
            <a:r>
              <a:rPr sz="2000" spc="-185" dirty="0">
                <a:latin typeface="Times New Roman"/>
                <a:cs typeface="Times New Roman"/>
              </a:rPr>
              <a:t>У</a:t>
            </a:r>
            <a:r>
              <a:rPr sz="2000" spc="-5" dirty="0">
                <a:latin typeface="Times New Roman"/>
                <a:cs typeface="Times New Roman"/>
              </a:rPr>
              <a:t>пра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ле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ие  рисками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458711" y="5126735"/>
            <a:ext cx="2247900" cy="1181100"/>
            <a:chOff x="6458711" y="5126735"/>
            <a:chExt cx="2247900" cy="1181100"/>
          </a:xfrm>
        </p:grpSpPr>
        <p:sp>
          <p:nvSpPr>
            <p:cNvPr id="41" name="object 41"/>
            <p:cNvSpPr/>
            <p:nvPr/>
          </p:nvSpPr>
          <p:spPr>
            <a:xfrm>
              <a:off x="6477761" y="5145785"/>
              <a:ext cx="2209800" cy="1143000"/>
            </a:xfrm>
            <a:custGeom>
              <a:avLst/>
              <a:gdLst/>
              <a:ahLst/>
              <a:cxnLst/>
              <a:rect l="l" t="t" r="r" b="b"/>
              <a:pathLst>
                <a:path w="2209800" h="1143000">
                  <a:moveTo>
                    <a:pt x="2019299" y="0"/>
                  </a:moveTo>
                  <a:lnTo>
                    <a:pt x="190499" y="0"/>
                  </a:lnTo>
                  <a:lnTo>
                    <a:pt x="146837" y="5034"/>
                  </a:lnTo>
                  <a:lnTo>
                    <a:pt x="106746" y="19372"/>
                  </a:lnTo>
                  <a:lnTo>
                    <a:pt x="71374" y="41867"/>
                  </a:lnTo>
                  <a:lnTo>
                    <a:pt x="41867" y="71374"/>
                  </a:lnTo>
                  <a:lnTo>
                    <a:pt x="19372" y="106746"/>
                  </a:lnTo>
                  <a:lnTo>
                    <a:pt x="5034" y="146837"/>
                  </a:lnTo>
                  <a:lnTo>
                    <a:pt x="0" y="190500"/>
                  </a:lnTo>
                  <a:lnTo>
                    <a:pt x="0" y="952500"/>
                  </a:lnTo>
                  <a:lnTo>
                    <a:pt x="5034" y="996178"/>
                  </a:lnTo>
                  <a:lnTo>
                    <a:pt x="19372" y="1036275"/>
                  </a:lnTo>
                  <a:lnTo>
                    <a:pt x="41867" y="1071646"/>
                  </a:lnTo>
                  <a:lnTo>
                    <a:pt x="71374" y="1101148"/>
                  </a:lnTo>
                  <a:lnTo>
                    <a:pt x="106746" y="1123636"/>
                  </a:lnTo>
                  <a:lnTo>
                    <a:pt x="146837" y="1137968"/>
                  </a:lnTo>
                  <a:lnTo>
                    <a:pt x="190499" y="1143000"/>
                  </a:lnTo>
                  <a:lnTo>
                    <a:pt x="2019299" y="1143000"/>
                  </a:lnTo>
                  <a:lnTo>
                    <a:pt x="2062962" y="1137968"/>
                  </a:lnTo>
                  <a:lnTo>
                    <a:pt x="2103053" y="1123636"/>
                  </a:lnTo>
                  <a:lnTo>
                    <a:pt x="2138425" y="1101148"/>
                  </a:lnTo>
                  <a:lnTo>
                    <a:pt x="2167932" y="1071646"/>
                  </a:lnTo>
                  <a:lnTo>
                    <a:pt x="2190427" y="1036275"/>
                  </a:lnTo>
                  <a:lnTo>
                    <a:pt x="2204765" y="996178"/>
                  </a:lnTo>
                  <a:lnTo>
                    <a:pt x="2209799" y="952500"/>
                  </a:lnTo>
                  <a:lnTo>
                    <a:pt x="2209799" y="190500"/>
                  </a:lnTo>
                  <a:lnTo>
                    <a:pt x="2204765" y="146837"/>
                  </a:lnTo>
                  <a:lnTo>
                    <a:pt x="2190427" y="106746"/>
                  </a:lnTo>
                  <a:lnTo>
                    <a:pt x="2167932" y="71374"/>
                  </a:lnTo>
                  <a:lnTo>
                    <a:pt x="2138425" y="41867"/>
                  </a:lnTo>
                  <a:lnTo>
                    <a:pt x="2103053" y="19372"/>
                  </a:lnTo>
                  <a:lnTo>
                    <a:pt x="2062962" y="5034"/>
                  </a:lnTo>
                  <a:lnTo>
                    <a:pt x="20192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77761" y="5145785"/>
              <a:ext cx="2209800" cy="1143000"/>
            </a:xfrm>
            <a:custGeom>
              <a:avLst/>
              <a:gdLst/>
              <a:ahLst/>
              <a:cxnLst/>
              <a:rect l="l" t="t" r="r" b="b"/>
              <a:pathLst>
                <a:path w="2209800" h="1143000">
                  <a:moveTo>
                    <a:pt x="0" y="190500"/>
                  </a:moveTo>
                  <a:lnTo>
                    <a:pt x="5034" y="146837"/>
                  </a:lnTo>
                  <a:lnTo>
                    <a:pt x="19372" y="106746"/>
                  </a:lnTo>
                  <a:lnTo>
                    <a:pt x="41867" y="71374"/>
                  </a:lnTo>
                  <a:lnTo>
                    <a:pt x="71374" y="41867"/>
                  </a:lnTo>
                  <a:lnTo>
                    <a:pt x="106746" y="19372"/>
                  </a:lnTo>
                  <a:lnTo>
                    <a:pt x="146837" y="5034"/>
                  </a:lnTo>
                  <a:lnTo>
                    <a:pt x="190499" y="0"/>
                  </a:lnTo>
                  <a:lnTo>
                    <a:pt x="2019299" y="0"/>
                  </a:lnTo>
                  <a:lnTo>
                    <a:pt x="2062962" y="5034"/>
                  </a:lnTo>
                  <a:lnTo>
                    <a:pt x="2103053" y="19372"/>
                  </a:lnTo>
                  <a:lnTo>
                    <a:pt x="2138425" y="41867"/>
                  </a:lnTo>
                  <a:lnTo>
                    <a:pt x="2167932" y="71374"/>
                  </a:lnTo>
                  <a:lnTo>
                    <a:pt x="2190427" y="106746"/>
                  </a:lnTo>
                  <a:lnTo>
                    <a:pt x="2204765" y="146837"/>
                  </a:lnTo>
                  <a:lnTo>
                    <a:pt x="2209799" y="190500"/>
                  </a:lnTo>
                  <a:lnTo>
                    <a:pt x="2209799" y="952500"/>
                  </a:lnTo>
                  <a:lnTo>
                    <a:pt x="2204765" y="996178"/>
                  </a:lnTo>
                  <a:lnTo>
                    <a:pt x="2190427" y="1036275"/>
                  </a:lnTo>
                  <a:lnTo>
                    <a:pt x="2167932" y="1071646"/>
                  </a:lnTo>
                  <a:lnTo>
                    <a:pt x="2138425" y="1101148"/>
                  </a:lnTo>
                  <a:lnTo>
                    <a:pt x="2103053" y="1123636"/>
                  </a:lnTo>
                  <a:lnTo>
                    <a:pt x="2062962" y="1137968"/>
                  </a:lnTo>
                  <a:lnTo>
                    <a:pt x="2019299" y="1143000"/>
                  </a:lnTo>
                  <a:lnTo>
                    <a:pt x="190499" y="1143000"/>
                  </a:lnTo>
                  <a:lnTo>
                    <a:pt x="146837" y="1137968"/>
                  </a:lnTo>
                  <a:lnTo>
                    <a:pt x="106746" y="1123636"/>
                  </a:lnTo>
                  <a:lnTo>
                    <a:pt x="71374" y="1101148"/>
                  </a:lnTo>
                  <a:lnTo>
                    <a:pt x="41867" y="1071646"/>
                  </a:lnTo>
                  <a:lnTo>
                    <a:pt x="19372" y="1036275"/>
                  </a:lnTo>
                  <a:lnTo>
                    <a:pt x="5034" y="996178"/>
                  </a:lnTo>
                  <a:lnTo>
                    <a:pt x="0" y="952500"/>
                  </a:lnTo>
                  <a:lnTo>
                    <a:pt x="0" y="190500"/>
                  </a:lnTo>
                  <a:close/>
                </a:path>
              </a:pathLst>
            </a:custGeom>
            <a:ln w="38099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933056" y="5391403"/>
            <a:ext cx="13004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indent="-7620">
              <a:lnSpc>
                <a:spcPct val="100000"/>
              </a:lnSpc>
              <a:spcBef>
                <a:spcPts val="100"/>
              </a:spcBef>
            </a:pPr>
            <a:r>
              <a:rPr sz="2000" spc="-185" dirty="0">
                <a:latin typeface="Times New Roman"/>
                <a:cs typeface="Times New Roman"/>
              </a:rPr>
              <a:t>У</a:t>
            </a:r>
            <a:r>
              <a:rPr sz="2000" spc="-5" dirty="0">
                <a:latin typeface="Times New Roman"/>
                <a:cs typeface="Times New Roman"/>
              </a:rPr>
              <a:t>пра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ле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ие  </a:t>
            </a:r>
            <a:r>
              <a:rPr sz="2000" dirty="0">
                <a:latin typeface="Times New Roman"/>
                <a:cs typeface="Times New Roman"/>
              </a:rPr>
              <a:t>поставками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252537" y="4780597"/>
            <a:ext cx="1449705" cy="384810"/>
            <a:chOff x="1252537" y="4780597"/>
            <a:chExt cx="1449705" cy="384810"/>
          </a:xfrm>
        </p:grpSpPr>
        <p:sp>
          <p:nvSpPr>
            <p:cNvPr id="45" name="object 45"/>
            <p:cNvSpPr/>
            <p:nvPr/>
          </p:nvSpPr>
          <p:spPr>
            <a:xfrm>
              <a:off x="1257300" y="4785359"/>
              <a:ext cx="1440180" cy="375285"/>
            </a:xfrm>
            <a:custGeom>
              <a:avLst/>
              <a:gdLst/>
              <a:ahLst/>
              <a:cxnLst/>
              <a:rect l="l" t="t" r="r" b="b"/>
              <a:pathLst>
                <a:path w="1440180" h="375285">
                  <a:moveTo>
                    <a:pt x="1440180" y="0"/>
                  </a:moveTo>
                  <a:lnTo>
                    <a:pt x="0" y="0"/>
                  </a:lnTo>
                  <a:lnTo>
                    <a:pt x="0" y="374904"/>
                  </a:lnTo>
                  <a:lnTo>
                    <a:pt x="1440180" y="374904"/>
                  </a:lnTo>
                  <a:lnTo>
                    <a:pt x="1440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57300" y="4785359"/>
              <a:ext cx="1440180" cy="375285"/>
            </a:xfrm>
            <a:custGeom>
              <a:avLst/>
              <a:gdLst/>
              <a:ahLst/>
              <a:cxnLst/>
              <a:rect l="l" t="t" r="r" b="b"/>
              <a:pathLst>
                <a:path w="1440180" h="375285">
                  <a:moveTo>
                    <a:pt x="0" y="374904"/>
                  </a:moveTo>
                  <a:lnTo>
                    <a:pt x="1440180" y="374904"/>
                  </a:lnTo>
                  <a:lnTo>
                    <a:pt x="1440180" y="0"/>
                  </a:lnTo>
                  <a:lnTo>
                    <a:pt x="0" y="0"/>
                  </a:lnTo>
                  <a:lnTo>
                    <a:pt x="0" y="37490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257300" y="4785359"/>
            <a:ext cx="1440180" cy="37528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461009">
              <a:lnSpc>
                <a:spcPct val="100000"/>
              </a:lnSpc>
              <a:spcBef>
                <a:spcPts val="245"/>
              </a:spcBef>
            </a:pPr>
            <a:r>
              <a:rPr sz="1800" b="1" spc="-15" dirty="0">
                <a:latin typeface="Calibri"/>
                <a:cs typeface="Calibri"/>
              </a:rPr>
              <a:t>Stake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4207573" y="1468945"/>
            <a:ext cx="1033780" cy="386080"/>
            <a:chOff x="4207573" y="1468945"/>
            <a:chExt cx="1033780" cy="386080"/>
          </a:xfrm>
        </p:grpSpPr>
        <p:sp>
          <p:nvSpPr>
            <p:cNvPr id="49" name="object 49"/>
            <p:cNvSpPr/>
            <p:nvPr/>
          </p:nvSpPr>
          <p:spPr>
            <a:xfrm>
              <a:off x="4212335" y="1473708"/>
              <a:ext cx="1024255" cy="376555"/>
            </a:xfrm>
            <a:custGeom>
              <a:avLst/>
              <a:gdLst/>
              <a:ahLst/>
              <a:cxnLst/>
              <a:rect l="l" t="t" r="r" b="b"/>
              <a:pathLst>
                <a:path w="1024254" h="376555">
                  <a:moveTo>
                    <a:pt x="1024127" y="0"/>
                  </a:moveTo>
                  <a:lnTo>
                    <a:pt x="0" y="0"/>
                  </a:lnTo>
                  <a:lnTo>
                    <a:pt x="0" y="376427"/>
                  </a:lnTo>
                  <a:lnTo>
                    <a:pt x="1024127" y="376427"/>
                  </a:lnTo>
                  <a:lnTo>
                    <a:pt x="1024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212335" y="1473708"/>
              <a:ext cx="1024255" cy="376555"/>
            </a:xfrm>
            <a:custGeom>
              <a:avLst/>
              <a:gdLst/>
              <a:ahLst/>
              <a:cxnLst/>
              <a:rect l="l" t="t" r="r" b="b"/>
              <a:pathLst>
                <a:path w="1024254" h="376555">
                  <a:moveTo>
                    <a:pt x="0" y="376427"/>
                  </a:moveTo>
                  <a:lnTo>
                    <a:pt x="1024127" y="376427"/>
                  </a:lnTo>
                  <a:lnTo>
                    <a:pt x="1024127" y="0"/>
                  </a:lnTo>
                  <a:lnTo>
                    <a:pt x="0" y="0"/>
                  </a:lnTo>
                  <a:lnTo>
                    <a:pt x="0" y="37642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4212335" y="1473708"/>
            <a:ext cx="1024255" cy="37655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06705">
              <a:lnSpc>
                <a:spcPct val="100000"/>
              </a:lnSpc>
              <a:spcBef>
                <a:spcPts val="240"/>
              </a:spcBef>
            </a:pPr>
            <a:r>
              <a:rPr sz="1800" b="1" spc="-10" dirty="0">
                <a:latin typeface="Calibri"/>
                <a:cs typeface="Calibri"/>
              </a:rPr>
              <a:t>Cost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207573" y="3206305"/>
            <a:ext cx="1162050" cy="386080"/>
            <a:chOff x="4207573" y="3206305"/>
            <a:chExt cx="1162050" cy="386080"/>
          </a:xfrm>
        </p:grpSpPr>
        <p:sp>
          <p:nvSpPr>
            <p:cNvPr id="53" name="object 53"/>
            <p:cNvSpPr/>
            <p:nvPr/>
          </p:nvSpPr>
          <p:spPr>
            <a:xfrm>
              <a:off x="4212335" y="3211067"/>
              <a:ext cx="1152525" cy="376555"/>
            </a:xfrm>
            <a:custGeom>
              <a:avLst/>
              <a:gdLst/>
              <a:ahLst/>
              <a:cxnLst/>
              <a:rect l="l" t="t" r="r" b="b"/>
              <a:pathLst>
                <a:path w="1152525" h="376554">
                  <a:moveTo>
                    <a:pt x="1152143" y="0"/>
                  </a:moveTo>
                  <a:lnTo>
                    <a:pt x="0" y="0"/>
                  </a:lnTo>
                  <a:lnTo>
                    <a:pt x="0" y="376427"/>
                  </a:lnTo>
                  <a:lnTo>
                    <a:pt x="1152143" y="376427"/>
                  </a:lnTo>
                  <a:lnTo>
                    <a:pt x="11521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212335" y="3211067"/>
              <a:ext cx="1152525" cy="376555"/>
            </a:xfrm>
            <a:custGeom>
              <a:avLst/>
              <a:gdLst/>
              <a:ahLst/>
              <a:cxnLst/>
              <a:rect l="l" t="t" r="r" b="b"/>
              <a:pathLst>
                <a:path w="1152525" h="376554">
                  <a:moveTo>
                    <a:pt x="0" y="376427"/>
                  </a:moveTo>
                  <a:lnTo>
                    <a:pt x="1152143" y="376427"/>
                  </a:lnTo>
                  <a:lnTo>
                    <a:pt x="1152143" y="0"/>
                  </a:lnTo>
                  <a:lnTo>
                    <a:pt x="0" y="0"/>
                  </a:lnTo>
                  <a:lnTo>
                    <a:pt x="0" y="37642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4212335" y="3211067"/>
            <a:ext cx="1152525" cy="37655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29235">
              <a:lnSpc>
                <a:spcPct val="100000"/>
              </a:lnSpc>
              <a:spcBef>
                <a:spcPts val="250"/>
              </a:spcBef>
            </a:pPr>
            <a:r>
              <a:rPr sz="1800" b="1" dirty="0">
                <a:latin typeface="Calibri"/>
                <a:cs typeface="Calibri"/>
              </a:rPr>
              <a:t>Quality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6943153" y="3206305"/>
            <a:ext cx="1235075" cy="386080"/>
            <a:chOff x="6943153" y="3206305"/>
            <a:chExt cx="1235075" cy="386080"/>
          </a:xfrm>
        </p:grpSpPr>
        <p:sp>
          <p:nvSpPr>
            <p:cNvPr id="57" name="object 57"/>
            <p:cNvSpPr/>
            <p:nvPr/>
          </p:nvSpPr>
          <p:spPr>
            <a:xfrm>
              <a:off x="6947916" y="3211067"/>
              <a:ext cx="1225550" cy="376555"/>
            </a:xfrm>
            <a:custGeom>
              <a:avLst/>
              <a:gdLst/>
              <a:ahLst/>
              <a:cxnLst/>
              <a:rect l="l" t="t" r="r" b="b"/>
              <a:pathLst>
                <a:path w="1225550" h="376554">
                  <a:moveTo>
                    <a:pt x="1225296" y="0"/>
                  </a:moveTo>
                  <a:lnTo>
                    <a:pt x="0" y="0"/>
                  </a:lnTo>
                  <a:lnTo>
                    <a:pt x="0" y="376427"/>
                  </a:lnTo>
                  <a:lnTo>
                    <a:pt x="1225296" y="376427"/>
                  </a:lnTo>
                  <a:lnTo>
                    <a:pt x="12252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947916" y="3211067"/>
              <a:ext cx="1225550" cy="376555"/>
            </a:xfrm>
            <a:custGeom>
              <a:avLst/>
              <a:gdLst/>
              <a:ahLst/>
              <a:cxnLst/>
              <a:rect l="l" t="t" r="r" b="b"/>
              <a:pathLst>
                <a:path w="1225550" h="376554">
                  <a:moveTo>
                    <a:pt x="0" y="376427"/>
                  </a:moveTo>
                  <a:lnTo>
                    <a:pt x="1225296" y="376427"/>
                  </a:lnTo>
                  <a:lnTo>
                    <a:pt x="1225296" y="0"/>
                  </a:lnTo>
                  <a:lnTo>
                    <a:pt x="0" y="0"/>
                  </a:lnTo>
                  <a:lnTo>
                    <a:pt x="0" y="37642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6947916" y="3211067"/>
            <a:ext cx="1225550" cy="37655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67970">
              <a:lnSpc>
                <a:spcPct val="100000"/>
              </a:lnSpc>
              <a:spcBef>
                <a:spcPts val="250"/>
              </a:spcBef>
            </a:pPr>
            <a:r>
              <a:rPr sz="1800" b="1" spc="-5" dirty="0">
                <a:latin typeface="Calibri"/>
                <a:cs typeface="Calibri"/>
              </a:rPr>
              <a:t>Human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7014781" y="1406461"/>
            <a:ext cx="1018540" cy="386080"/>
            <a:chOff x="7014781" y="1406461"/>
            <a:chExt cx="1018540" cy="386080"/>
          </a:xfrm>
        </p:grpSpPr>
        <p:sp>
          <p:nvSpPr>
            <p:cNvPr id="61" name="object 61"/>
            <p:cNvSpPr/>
            <p:nvPr/>
          </p:nvSpPr>
          <p:spPr>
            <a:xfrm>
              <a:off x="7019543" y="1411224"/>
              <a:ext cx="1009015" cy="376555"/>
            </a:xfrm>
            <a:custGeom>
              <a:avLst/>
              <a:gdLst/>
              <a:ahLst/>
              <a:cxnLst/>
              <a:rect l="l" t="t" r="r" b="b"/>
              <a:pathLst>
                <a:path w="1009015" h="376555">
                  <a:moveTo>
                    <a:pt x="1008888" y="0"/>
                  </a:moveTo>
                  <a:lnTo>
                    <a:pt x="0" y="0"/>
                  </a:lnTo>
                  <a:lnTo>
                    <a:pt x="0" y="376427"/>
                  </a:lnTo>
                  <a:lnTo>
                    <a:pt x="1008888" y="376427"/>
                  </a:lnTo>
                  <a:lnTo>
                    <a:pt x="1008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019543" y="1411224"/>
              <a:ext cx="1009015" cy="376555"/>
            </a:xfrm>
            <a:custGeom>
              <a:avLst/>
              <a:gdLst/>
              <a:ahLst/>
              <a:cxnLst/>
              <a:rect l="l" t="t" r="r" b="b"/>
              <a:pathLst>
                <a:path w="1009015" h="376555">
                  <a:moveTo>
                    <a:pt x="0" y="376427"/>
                  </a:moveTo>
                  <a:lnTo>
                    <a:pt x="1008888" y="376427"/>
                  </a:lnTo>
                  <a:lnTo>
                    <a:pt x="1008888" y="0"/>
                  </a:lnTo>
                  <a:lnTo>
                    <a:pt x="0" y="0"/>
                  </a:lnTo>
                  <a:lnTo>
                    <a:pt x="0" y="37642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7019543" y="1411224"/>
            <a:ext cx="1009015" cy="37655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245"/>
              </a:spcBef>
            </a:pPr>
            <a:r>
              <a:rPr sz="1800" b="1" spc="-5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1407985" y="1424749"/>
            <a:ext cx="946785" cy="384810"/>
            <a:chOff x="1407985" y="1424749"/>
            <a:chExt cx="946785" cy="384810"/>
          </a:xfrm>
        </p:grpSpPr>
        <p:sp>
          <p:nvSpPr>
            <p:cNvPr id="65" name="object 65"/>
            <p:cNvSpPr/>
            <p:nvPr/>
          </p:nvSpPr>
          <p:spPr>
            <a:xfrm>
              <a:off x="1412747" y="1429511"/>
              <a:ext cx="937260" cy="375285"/>
            </a:xfrm>
            <a:custGeom>
              <a:avLst/>
              <a:gdLst/>
              <a:ahLst/>
              <a:cxnLst/>
              <a:rect l="l" t="t" r="r" b="b"/>
              <a:pathLst>
                <a:path w="937260" h="375285">
                  <a:moveTo>
                    <a:pt x="937260" y="0"/>
                  </a:moveTo>
                  <a:lnTo>
                    <a:pt x="0" y="0"/>
                  </a:lnTo>
                  <a:lnTo>
                    <a:pt x="0" y="374903"/>
                  </a:lnTo>
                  <a:lnTo>
                    <a:pt x="937260" y="374903"/>
                  </a:lnTo>
                  <a:lnTo>
                    <a:pt x="9372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412747" y="1429511"/>
              <a:ext cx="937260" cy="375285"/>
            </a:xfrm>
            <a:custGeom>
              <a:avLst/>
              <a:gdLst/>
              <a:ahLst/>
              <a:cxnLst/>
              <a:rect l="l" t="t" r="r" b="b"/>
              <a:pathLst>
                <a:path w="937260" h="375285">
                  <a:moveTo>
                    <a:pt x="0" y="374903"/>
                  </a:moveTo>
                  <a:lnTo>
                    <a:pt x="937260" y="374903"/>
                  </a:lnTo>
                  <a:lnTo>
                    <a:pt x="937260" y="0"/>
                  </a:lnTo>
                  <a:lnTo>
                    <a:pt x="0" y="0"/>
                  </a:lnTo>
                  <a:lnTo>
                    <a:pt x="0" y="374903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1412747" y="1429511"/>
            <a:ext cx="937260" cy="37528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240"/>
              </a:spcBef>
            </a:pPr>
            <a:r>
              <a:rPr sz="1800" b="1" spc="-5" dirty="0">
                <a:latin typeface="Calibri"/>
                <a:cs typeface="Calibri"/>
              </a:rPr>
              <a:t>Scope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4350829" y="4936045"/>
            <a:ext cx="873760" cy="386080"/>
            <a:chOff x="4350829" y="4936045"/>
            <a:chExt cx="873760" cy="386080"/>
          </a:xfrm>
        </p:grpSpPr>
        <p:sp>
          <p:nvSpPr>
            <p:cNvPr id="69" name="object 69"/>
            <p:cNvSpPr/>
            <p:nvPr/>
          </p:nvSpPr>
          <p:spPr>
            <a:xfrm>
              <a:off x="4355591" y="4940808"/>
              <a:ext cx="864235" cy="376555"/>
            </a:xfrm>
            <a:custGeom>
              <a:avLst/>
              <a:gdLst/>
              <a:ahLst/>
              <a:cxnLst/>
              <a:rect l="l" t="t" r="r" b="b"/>
              <a:pathLst>
                <a:path w="864235" h="376554">
                  <a:moveTo>
                    <a:pt x="864108" y="0"/>
                  </a:moveTo>
                  <a:lnTo>
                    <a:pt x="0" y="0"/>
                  </a:lnTo>
                  <a:lnTo>
                    <a:pt x="0" y="376427"/>
                  </a:lnTo>
                  <a:lnTo>
                    <a:pt x="864108" y="376427"/>
                  </a:lnTo>
                  <a:lnTo>
                    <a:pt x="864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355591" y="4940808"/>
              <a:ext cx="864235" cy="376555"/>
            </a:xfrm>
            <a:custGeom>
              <a:avLst/>
              <a:gdLst/>
              <a:ahLst/>
              <a:cxnLst/>
              <a:rect l="l" t="t" r="r" b="b"/>
              <a:pathLst>
                <a:path w="864235" h="376554">
                  <a:moveTo>
                    <a:pt x="0" y="376427"/>
                  </a:moveTo>
                  <a:lnTo>
                    <a:pt x="864108" y="376427"/>
                  </a:lnTo>
                  <a:lnTo>
                    <a:pt x="864108" y="0"/>
                  </a:lnTo>
                  <a:lnTo>
                    <a:pt x="0" y="0"/>
                  </a:lnTo>
                  <a:lnTo>
                    <a:pt x="0" y="37642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4355591" y="4940808"/>
            <a:ext cx="864235" cy="37655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39395">
              <a:lnSpc>
                <a:spcPct val="100000"/>
              </a:lnSpc>
              <a:spcBef>
                <a:spcPts val="250"/>
              </a:spcBef>
            </a:pPr>
            <a:r>
              <a:rPr sz="1800" b="1" spc="-5" dirty="0">
                <a:latin typeface="Calibri"/>
                <a:cs typeface="Calibri"/>
              </a:rPr>
              <a:t>Risk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6728269" y="4936045"/>
            <a:ext cx="1736725" cy="386080"/>
            <a:chOff x="6728269" y="4936045"/>
            <a:chExt cx="1736725" cy="386080"/>
          </a:xfrm>
        </p:grpSpPr>
        <p:sp>
          <p:nvSpPr>
            <p:cNvPr id="73" name="object 73"/>
            <p:cNvSpPr/>
            <p:nvPr/>
          </p:nvSpPr>
          <p:spPr>
            <a:xfrm>
              <a:off x="6733031" y="4940808"/>
              <a:ext cx="1727200" cy="376555"/>
            </a:xfrm>
            <a:custGeom>
              <a:avLst/>
              <a:gdLst/>
              <a:ahLst/>
              <a:cxnLst/>
              <a:rect l="l" t="t" r="r" b="b"/>
              <a:pathLst>
                <a:path w="1727200" h="376554">
                  <a:moveTo>
                    <a:pt x="1726692" y="0"/>
                  </a:moveTo>
                  <a:lnTo>
                    <a:pt x="0" y="0"/>
                  </a:lnTo>
                  <a:lnTo>
                    <a:pt x="0" y="376427"/>
                  </a:lnTo>
                  <a:lnTo>
                    <a:pt x="1726692" y="376427"/>
                  </a:lnTo>
                  <a:lnTo>
                    <a:pt x="17266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733031" y="4940808"/>
              <a:ext cx="1727200" cy="376555"/>
            </a:xfrm>
            <a:custGeom>
              <a:avLst/>
              <a:gdLst/>
              <a:ahLst/>
              <a:cxnLst/>
              <a:rect l="l" t="t" r="r" b="b"/>
              <a:pathLst>
                <a:path w="1727200" h="376554">
                  <a:moveTo>
                    <a:pt x="0" y="376427"/>
                  </a:moveTo>
                  <a:lnTo>
                    <a:pt x="1726692" y="376427"/>
                  </a:lnTo>
                  <a:lnTo>
                    <a:pt x="1726692" y="0"/>
                  </a:lnTo>
                  <a:lnTo>
                    <a:pt x="0" y="0"/>
                  </a:lnTo>
                  <a:lnTo>
                    <a:pt x="0" y="37642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6733031" y="4940808"/>
            <a:ext cx="1727200" cy="37655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45110">
              <a:lnSpc>
                <a:spcPct val="100000"/>
              </a:lnSpc>
              <a:spcBef>
                <a:spcPts val="250"/>
              </a:spcBef>
            </a:pPr>
            <a:r>
              <a:rPr sz="1800" b="1" spc="-10" dirty="0">
                <a:latin typeface="Calibri"/>
                <a:cs typeface="Calibri"/>
              </a:rPr>
              <a:t>Procurement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1091183" y="3279647"/>
            <a:ext cx="1836420" cy="379730"/>
            <a:chOff x="1091183" y="3279647"/>
            <a:chExt cx="1836420" cy="379730"/>
          </a:xfrm>
        </p:grpSpPr>
        <p:sp>
          <p:nvSpPr>
            <p:cNvPr id="77" name="object 77"/>
            <p:cNvSpPr/>
            <p:nvPr/>
          </p:nvSpPr>
          <p:spPr>
            <a:xfrm>
              <a:off x="1095755" y="3284219"/>
              <a:ext cx="1827530" cy="370840"/>
            </a:xfrm>
            <a:custGeom>
              <a:avLst/>
              <a:gdLst/>
              <a:ahLst/>
              <a:cxnLst/>
              <a:rect l="l" t="t" r="r" b="b"/>
              <a:pathLst>
                <a:path w="1827530" h="370839">
                  <a:moveTo>
                    <a:pt x="1827276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1827276" y="370332"/>
                  </a:lnTo>
                  <a:lnTo>
                    <a:pt x="18272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95755" y="3284219"/>
              <a:ext cx="1827530" cy="370840"/>
            </a:xfrm>
            <a:custGeom>
              <a:avLst/>
              <a:gdLst/>
              <a:ahLst/>
              <a:cxnLst/>
              <a:rect l="l" t="t" r="r" b="b"/>
              <a:pathLst>
                <a:path w="1827530" h="370839">
                  <a:moveTo>
                    <a:pt x="0" y="370332"/>
                  </a:moveTo>
                  <a:lnTo>
                    <a:pt x="1827276" y="370332"/>
                  </a:lnTo>
                  <a:lnTo>
                    <a:pt x="1827276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1095755" y="3284220"/>
            <a:ext cx="1827530" cy="37084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250"/>
              </a:spcBef>
            </a:pPr>
            <a:r>
              <a:rPr sz="1800" b="1" spc="-10" dirty="0">
                <a:latin typeface="Calibri"/>
                <a:cs typeface="Calibri"/>
              </a:rPr>
              <a:t>Communications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202051" y="594105"/>
            <a:ext cx="2479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Управление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интеграцией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479805"/>
            <a:ext cx="7767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Times New Roman"/>
                <a:cs typeface="Times New Roman"/>
              </a:rPr>
              <a:t>ГРУППЫ</a:t>
            </a:r>
            <a:r>
              <a:rPr sz="2400" b="1" spc="-5" dirty="0">
                <a:latin typeface="Times New Roman"/>
                <a:cs typeface="Times New Roman"/>
              </a:rPr>
              <a:t> ПРОЦЕССОВ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45" dirty="0">
                <a:latin typeface="Times New Roman"/>
                <a:cs typeface="Times New Roman"/>
              </a:rPr>
              <a:t>УПРАВЛЕНИЯ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ПРОЕКТАМИ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243330"/>
            <a:ext cx="8493125" cy="3991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latin typeface="Times New Roman"/>
                <a:cs typeface="Times New Roman"/>
              </a:rPr>
              <a:t>Группа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процессов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инициирования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Определяет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авторизует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проект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или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фазу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проекта.</a:t>
            </a:r>
            <a:endParaRPr sz="1600">
              <a:latin typeface="Times New Roman"/>
              <a:cs typeface="Times New Roman"/>
            </a:endParaRPr>
          </a:p>
          <a:p>
            <a:pPr marL="12700" marR="970915">
              <a:lnSpc>
                <a:spcPct val="100699"/>
              </a:lnSpc>
              <a:spcBef>
                <a:spcPts val="1905"/>
              </a:spcBef>
            </a:pPr>
            <a:r>
              <a:rPr sz="2000" b="1" spc="-25" dirty="0">
                <a:latin typeface="Times New Roman"/>
                <a:cs typeface="Times New Roman"/>
              </a:rPr>
              <a:t>Группа </a:t>
            </a:r>
            <a:r>
              <a:rPr sz="2000" b="1" spc="-5" dirty="0">
                <a:latin typeface="Times New Roman"/>
                <a:cs typeface="Times New Roman"/>
              </a:rPr>
              <a:t>процессов </a:t>
            </a:r>
            <a:r>
              <a:rPr sz="2000" b="1" spc="-10" dirty="0">
                <a:latin typeface="Times New Roman"/>
                <a:cs typeface="Times New Roman"/>
              </a:rPr>
              <a:t>планирования.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Определяет </a:t>
            </a:r>
            <a:r>
              <a:rPr sz="1600" spc="-5" dirty="0">
                <a:latin typeface="Times New Roman"/>
                <a:cs typeface="Times New Roman"/>
              </a:rPr>
              <a:t>и </a:t>
            </a:r>
            <a:r>
              <a:rPr sz="1600" spc="-15" dirty="0">
                <a:latin typeface="Times New Roman"/>
                <a:cs typeface="Times New Roman"/>
              </a:rPr>
              <a:t>уточняет </a:t>
            </a:r>
            <a:r>
              <a:rPr sz="1600" spc="-10" dirty="0">
                <a:latin typeface="Times New Roman"/>
                <a:cs typeface="Times New Roman"/>
              </a:rPr>
              <a:t>цели </a:t>
            </a:r>
            <a:r>
              <a:rPr sz="1600" spc="-5" dirty="0">
                <a:latin typeface="Times New Roman"/>
                <a:cs typeface="Times New Roman"/>
              </a:rPr>
              <a:t>и </a:t>
            </a:r>
            <a:r>
              <a:rPr sz="1600" spc="-15" dirty="0">
                <a:latin typeface="Times New Roman"/>
                <a:cs typeface="Times New Roman"/>
              </a:rPr>
              <a:t>планирует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действия,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необходимые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для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достижения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целей,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ради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которых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был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предпринят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проект.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725805">
              <a:lnSpc>
                <a:spcPct val="100699"/>
              </a:lnSpc>
            </a:pPr>
            <a:r>
              <a:rPr sz="2000" b="1" spc="-25" dirty="0">
                <a:latin typeface="Times New Roman"/>
                <a:cs typeface="Times New Roman"/>
              </a:rPr>
              <a:t>Группа </a:t>
            </a:r>
            <a:r>
              <a:rPr sz="2000" b="1" spc="-5" dirty="0">
                <a:latin typeface="Times New Roman"/>
                <a:cs typeface="Times New Roman"/>
              </a:rPr>
              <a:t>процессов исполнения. </a:t>
            </a:r>
            <a:r>
              <a:rPr sz="1600" spc="-10" dirty="0">
                <a:latin typeface="Times New Roman"/>
                <a:cs typeface="Times New Roman"/>
              </a:rPr>
              <a:t>Объединяет </a:t>
            </a:r>
            <a:r>
              <a:rPr sz="1600" spc="-5" dirty="0">
                <a:latin typeface="Times New Roman"/>
                <a:cs typeface="Times New Roman"/>
              </a:rPr>
              <a:t>человеческие и </a:t>
            </a:r>
            <a:r>
              <a:rPr sz="1600" spc="-10" dirty="0">
                <a:latin typeface="Times New Roman"/>
                <a:cs typeface="Times New Roman"/>
              </a:rPr>
              <a:t>другие </a:t>
            </a:r>
            <a:r>
              <a:rPr sz="1600" spc="-5" dirty="0">
                <a:latin typeface="Times New Roman"/>
                <a:cs typeface="Times New Roman"/>
              </a:rPr>
              <a:t>ресурсы для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выполнения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плана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управления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проектом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данного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проекта.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 marL="12700" marR="452120">
              <a:lnSpc>
                <a:spcPct val="100299"/>
              </a:lnSpc>
            </a:pPr>
            <a:r>
              <a:rPr sz="2000" b="1" spc="-25" dirty="0">
                <a:latin typeface="Times New Roman"/>
                <a:cs typeface="Times New Roman"/>
              </a:rPr>
              <a:t>Группа </a:t>
            </a:r>
            <a:r>
              <a:rPr sz="2000" b="1" spc="-5" dirty="0">
                <a:latin typeface="Times New Roman"/>
                <a:cs typeface="Times New Roman"/>
              </a:rPr>
              <a:t>процессов мониторинга </a:t>
            </a:r>
            <a:r>
              <a:rPr sz="2000" b="1" dirty="0">
                <a:latin typeface="Times New Roman"/>
                <a:cs typeface="Times New Roman"/>
              </a:rPr>
              <a:t>и </a:t>
            </a:r>
            <a:r>
              <a:rPr sz="2000" b="1" spc="-5" dirty="0">
                <a:latin typeface="Times New Roman"/>
                <a:cs typeface="Times New Roman"/>
              </a:rPr>
              <a:t>управления. </a:t>
            </a:r>
            <a:r>
              <a:rPr sz="1600" spc="-20" dirty="0">
                <a:latin typeface="Times New Roman"/>
                <a:cs typeface="Times New Roman"/>
              </a:rPr>
              <a:t>Регулярно </a:t>
            </a:r>
            <a:r>
              <a:rPr sz="1600" spc="-10" dirty="0">
                <a:latin typeface="Times New Roman"/>
                <a:cs typeface="Times New Roman"/>
              </a:rPr>
              <a:t>оценивает </a:t>
            </a:r>
            <a:r>
              <a:rPr sz="1600" dirty="0">
                <a:latin typeface="Times New Roman"/>
                <a:cs typeface="Times New Roman"/>
              </a:rPr>
              <a:t>прогресс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проекта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осуществляет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мониторинг,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чтобы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обнаружить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отклонения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от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плана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управления 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проектом,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и,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случае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необходимости,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провести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корректирующие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действия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для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достижения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целей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проекта.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768350">
              <a:lnSpc>
                <a:spcPct val="100699"/>
              </a:lnSpc>
              <a:spcBef>
                <a:spcPts val="5"/>
              </a:spcBef>
            </a:pPr>
            <a:r>
              <a:rPr sz="2000" b="1" spc="-25" dirty="0">
                <a:latin typeface="Times New Roman"/>
                <a:cs typeface="Times New Roman"/>
              </a:rPr>
              <a:t>Группа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завершающих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процессов.</a:t>
            </a:r>
            <a:r>
              <a:rPr sz="2000" b="1" spc="-13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Формализует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приемку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продукта,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услуги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или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результата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подводит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проект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или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фазу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проекта </a:t>
            </a:r>
            <a:r>
              <a:rPr sz="1600" spc="-5" dirty="0">
                <a:latin typeface="Times New Roman"/>
                <a:cs typeface="Times New Roman"/>
              </a:rPr>
              <a:t>к </a:t>
            </a:r>
            <a:r>
              <a:rPr sz="1600" spc="-10" dirty="0">
                <a:latin typeface="Times New Roman"/>
                <a:cs typeface="Times New Roman"/>
              </a:rPr>
              <a:t>правильному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завершению.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9717" y="6276847"/>
            <a:ext cx="1466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ВШУП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НИУ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ВШЭ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73973" y="6276847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92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14" y="0"/>
            <a:ext cx="43522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70050" algn="l"/>
              </a:tabLst>
            </a:pPr>
            <a:r>
              <a:rPr spc="-10" dirty="0">
                <a:latin typeface="Calibri"/>
                <a:cs typeface="Calibri"/>
              </a:rPr>
              <a:t>Процессы	</a:t>
            </a:r>
            <a:r>
              <a:rPr spc="-5" dirty="0">
                <a:latin typeface="Calibri"/>
                <a:cs typeface="Calibri"/>
              </a:rPr>
              <a:t>и</a:t>
            </a:r>
            <a:r>
              <a:rPr spc="-15" dirty="0">
                <a:latin typeface="Calibri"/>
                <a:cs typeface="Calibri"/>
              </a:rPr>
              <a:t> Области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УП</a:t>
            </a:r>
            <a:r>
              <a:rPr spc="-10" dirty="0">
                <a:latin typeface="Calibri"/>
                <a:cs typeface="Calibri"/>
              </a:rPr>
              <a:t> (47)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1600" y="469900"/>
          <a:ext cx="8983980" cy="620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0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9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4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52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73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245" marR="96520" indent="-7810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Группа процессов </a:t>
                      </a:r>
                      <a:r>
                        <a:rPr sz="1000" b="1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инициирования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1035" marR="533400" indent="-12065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Группа процессов </a:t>
                      </a:r>
                      <a:r>
                        <a:rPr sz="1000" b="1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планирования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0" marR="99695" indent="-19812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Группа процессов </a:t>
                      </a:r>
                      <a:r>
                        <a:rPr sz="1000" b="1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исполнения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8625" marR="138430" indent="-28194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Группа процессов </a:t>
                      </a:r>
                      <a:r>
                        <a:rPr sz="1000" b="1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контроля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50" marR="118745" indent="-19748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Группа процессов </a:t>
                      </a:r>
                      <a:r>
                        <a:rPr sz="1000" b="1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завершения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0970" marR="135255" indent="196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Управление </a:t>
                      </a:r>
                      <a:r>
                        <a:rPr sz="1100" b="1" spc="-2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инте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ци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ей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92075" marR="314960">
                        <a:lnSpc>
                          <a:spcPct val="100000"/>
                        </a:lnSpc>
                        <a:buSzPct val="87500"/>
                        <a:buChar char="•"/>
                        <a:tabLst>
                          <a:tab pos="128905" algn="l"/>
                        </a:tabLst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рабо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Уст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ва  </a:t>
                      </a:r>
                      <a:r>
                        <a:rPr sz="800" spc="-15" dirty="0">
                          <a:latin typeface="Microsoft Sans Serif"/>
                          <a:cs typeface="Microsoft Sans Serif"/>
                        </a:rPr>
                        <a:t>проекта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  <a:p>
                      <a:pPr marL="92075" marR="252095">
                        <a:lnSpc>
                          <a:spcPct val="100000"/>
                        </a:lnSpc>
                        <a:buSzPct val="87500"/>
                        <a:buChar char="•"/>
                        <a:tabLst>
                          <a:tab pos="128905" algn="l"/>
                        </a:tabLst>
                      </a:pP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Cбор требований</a:t>
                      </a:r>
                      <a:r>
                        <a:rPr sz="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по </a:t>
                      </a:r>
                      <a:r>
                        <a:rPr sz="800" spc="-19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5" dirty="0">
                          <a:latin typeface="Microsoft Sans Serif"/>
                          <a:cs typeface="Microsoft Sans Serif"/>
                        </a:rPr>
                        <a:t>проекту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28905" indent="-37465">
                        <a:lnSpc>
                          <a:spcPct val="100000"/>
                        </a:lnSpc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Разработка</a:t>
                      </a:r>
                      <a:r>
                        <a:rPr sz="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Плана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управления</a:t>
                      </a:r>
                      <a:r>
                        <a:rPr sz="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5" dirty="0">
                          <a:latin typeface="Microsoft Sans Serif"/>
                          <a:cs typeface="Microsoft Sans Serif"/>
                        </a:rPr>
                        <a:t>проектом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2710" marR="167640">
                        <a:lnSpc>
                          <a:spcPts val="950"/>
                        </a:lnSpc>
                        <a:spcBef>
                          <a:spcPts val="790"/>
                        </a:spcBef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Управление работами </a:t>
                      </a:r>
                      <a:r>
                        <a:rPr sz="800" spc="-204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проекта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200660">
                        <a:lnSpc>
                          <a:spcPct val="100000"/>
                        </a:lnSpc>
                        <a:spcBef>
                          <a:spcPts val="345"/>
                        </a:spcBef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Мониторинг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 и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 контроль </a:t>
                      </a:r>
                      <a:r>
                        <a:rPr sz="800" spc="-19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5" dirty="0">
                          <a:latin typeface="Microsoft Sans Serif"/>
                          <a:cs typeface="Microsoft Sans Serif"/>
                        </a:rPr>
                        <a:t>проекту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  <a:p>
                      <a:pPr marL="92710" marR="370205">
                        <a:lnSpc>
                          <a:spcPct val="99400"/>
                        </a:lnSpc>
                        <a:spcBef>
                          <a:spcPts val="5"/>
                        </a:spcBef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Осуществление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интегрированного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 кон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рол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зм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енен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й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3345" marR="210185">
                        <a:lnSpc>
                          <a:spcPts val="950"/>
                        </a:lnSpc>
                        <a:spcBef>
                          <a:spcPts val="790"/>
                        </a:spcBef>
                        <a:buSzPct val="87500"/>
                        <a:buChar char="•"/>
                        <a:tabLst>
                          <a:tab pos="130175" algn="l"/>
                        </a:tabLst>
                      </a:pPr>
                      <a:r>
                        <a:rPr sz="800" spc="-15" dirty="0">
                          <a:latin typeface="Microsoft Sans Serif"/>
                          <a:cs typeface="Microsoft Sans Serif"/>
                        </a:rPr>
                        <a:t>Закрытие</a:t>
                      </a:r>
                      <a:r>
                        <a:rPr sz="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5" dirty="0">
                          <a:latin typeface="Microsoft Sans Serif"/>
                          <a:cs typeface="Microsoft Sans Serif"/>
                        </a:rPr>
                        <a:t>проекта</a:t>
                      </a:r>
                      <a:r>
                        <a:rPr sz="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или </a:t>
                      </a:r>
                      <a:r>
                        <a:rPr sz="800" spc="-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фазы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995">
                <a:tc>
                  <a:txBody>
                    <a:bodyPr/>
                    <a:lstStyle/>
                    <a:p>
                      <a:pPr marL="157480" marR="150495" indent="254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Управле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ние  пр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ме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ной  областью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 indent="-37465">
                        <a:lnSpc>
                          <a:spcPct val="100000"/>
                        </a:lnSpc>
                        <a:spcBef>
                          <a:spcPts val="405"/>
                        </a:spcBef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5" dirty="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Планирование</a:t>
                      </a:r>
                      <a:r>
                        <a:rPr sz="800" spc="10" dirty="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содержания</a:t>
                      </a:r>
                      <a:r>
                        <a:rPr sz="800" spc="10" dirty="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5" dirty="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проекта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  <a:p>
                      <a:pPr marL="128905" indent="-37465">
                        <a:lnSpc>
                          <a:spcPts val="955"/>
                        </a:lnSpc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Сбор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требований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  <a:p>
                      <a:pPr marL="128905" indent="-37465">
                        <a:lnSpc>
                          <a:spcPts val="955"/>
                        </a:lnSpc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Определение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содержания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  <a:p>
                      <a:pPr marL="128905" indent="-37465">
                        <a:lnSpc>
                          <a:spcPct val="100000"/>
                        </a:lnSpc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Разработка</a:t>
                      </a:r>
                      <a:r>
                        <a:rPr sz="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10" dirty="0">
                          <a:latin typeface="Microsoft Sans Serif"/>
                          <a:cs typeface="Microsoft Sans Serif"/>
                        </a:rPr>
                        <a:t>WBS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92710" marR="669290">
                        <a:lnSpc>
                          <a:spcPct val="100000"/>
                        </a:lnSpc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800" spc="-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80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spc="-1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ф</a:t>
                      </a:r>
                      <a:r>
                        <a:rPr sz="800" spc="-1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spc="-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кац</a:t>
                      </a:r>
                      <a:r>
                        <a:rPr sz="800" spc="-1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я  </a:t>
                      </a:r>
                      <a:r>
                        <a:rPr sz="800" spc="-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содержания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  <a:p>
                      <a:pPr marL="128905" indent="-36830">
                        <a:lnSpc>
                          <a:spcPts val="950"/>
                        </a:lnSpc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он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рол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ь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одер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жан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я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30504" marR="153670" indent="-7048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Управле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ние  временем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 indent="-37465">
                        <a:lnSpc>
                          <a:spcPts val="955"/>
                        </a:lnSpc>
                        <a:spcBef>
                          <a:spcPts val="345"/>
                        </a:spcBef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5" dirty="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Планирование</a:t>
                      </a:r>
                      <a:r>
                        <a:rPr sz="800" spc="15" dirty="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управления</a:t>
                      </a:r>
                      <a:r>
                        <a:rPr sz="800" spc="20" dirty="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расписанием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  <a:p>
                      <a:pPr marL="128905" indent="-37465">
                        <a:lnSpc>
                          <a:spcPts val="955"/>
                        </a:lnSpc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Определение</a:t>
                      </a:r>
                      <a:r>
                        <a:rPr sz="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состава</a:t>
                      </a:r>
                      <a:r>
                        <a:rPr sz="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работ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  <a:p>
                      <a:pPr marL="128905" indent="-37465">
                        <a:lnSpc>
                          <a:spcPct val="100000"/>
                        </a:lnSpc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Упорядочивание</a:t>
                      </a:r>
                      <a:r>
                        <a:rPr sz="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действий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  <a:p>
                      <a:pPr marL="128905" indent="-37465">
                        <a:lnSpc>
                          <a:spcPct val="100000"/>
                        </a:lnSpc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15" dirty="0">
                          <a:latin typeface="Microsoft Sans Serif"/>
                          <a:cs typeface="Microsoft Sans Serif"/>
                        </a:rPr>
                        <a:t>Оценка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 ресурсов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  <a:p>
                      <a:pPr marL="128905" indent="-37465">
                        <a:lnSpc>
                          <a:spcPct val="100000"/>
                        </a:lnSpc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15" dirty="0">
                          <a:latin typeface="Microsoft Sans Serif"/>
                          <a:cs typeface="Microsoft Sans Serif"/>
                        </a:rPr>
                        <a:t>Оценка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длительности</a:t>
                      </a:r>
                      <a:r>
                        <a:rPr sz="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работ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  <a:p>
                      <a:pPr marL="128905" indent="-37465">
                        <a:lnSpc>
                          <a:spcPct val="100000"/>
                        </a:lnSpc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Разработка</a:t>
                      </a:r>
                      <a:r>
                        <a:rPr sz="8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расписания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8905" indent="-36830">
                        <a:lnSpc>
                          <a:spcPct val="100000"/>
                        </a:lnSpc>
                        <a:spcBef>
                          <a:spcPts val="665"/>
                        </a:spcBef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он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рол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ь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ра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ан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я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834">
                <a:tc>
                  <a:txBody>
                    <a:bodyPr/>
                    <a:lstStyle/>
                    <a:p>
                      <a:pPr marL="149860" marR="142240" indent="1016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Управление </a:t>
                      </a:r>
                      <a:r>
                        <a:rPr sz="1100" b="1" spc="-2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ст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им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остью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 indent="-37465">
                        <a:lnSpc>
                          <a:spcPts val="955"/>
                        </a:lnSpc>
                        <a:spcBef>
                          <a:spcPts val="345"/>
                        </a:spcBef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5" dirty="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Планирование</a:t>
                      </a:r>
                      <a:r>
                        <a:rPr sz="800" spc="20" dirty="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управления</a:t>
                      </a:r>
                      <a:r>
                        <a:rPr sz="800" spc="20" dirty="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стоимостью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  <a:p>
                      <a:pPr marL="128905" indent="-37465">
                        <a:lnSpc>
                          <a:spcPts val="955"/>
                        </a:lnSpc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15" dirty="0">
                          <a:latin typeface="Microsoft Sans Serif"/>
                          <a:cs typeface="Microsoft Sans Serif"/>
                        </a:rPr>
                        <a:t>Оценка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 стоимости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  <a:p>
                      <a:pPr marL="128905" indent="-37465">
                        <a:lnSpc>
                          <a:spcPct val="100000"/>
                        </a:lnSpc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Разработка</a:t>
                      </a:r>
                      <a:r>
                        <a:rPr sz="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бюджета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затрат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8905" indent="-36830">
                        <a:lnSpc>
                          <a:spcPct val="100000"/>
                        </a:lnSpc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Контроль</a:t>
                      </a:r>
                      <a:r>
                        <a:rPr sz="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стоимости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355">
                <a:tc>
                  <a:txBody>
                    <a:bodyPr/>
                    <a:lstStyle/>
                    <a:p>
                      <a:pPr marL="215265" marR="153670" indent="-55244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Управле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ние 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качеством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8905" indent="-37465">
                        <a:lnSpc>
                          <a:spcPct val="100000"/>
                        </a:lnSpc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Планирование</a:t>
                      </a:r>
                      <a:r>
                        <a:rPr sz="800" spc="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управления</a:t>
                      </a:r>
                      <a:r>
                        <a:rPr sz="800" spc="1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качеством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140335">
                        <a:lnSpc>
                          <a:spcPts val="950"/>
                        </a:lnSpc>
                        <a:spcBef>
                          <a:spcPts val="750"/>
                        </a:spcBef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Обеспечение 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гарантий </a:t>
                      </a:r>
                      <a:r>
                        <a:rPr sz="800" spc="-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качества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8905" indent="-36830">
                        <a:lnSpc>
                          <a:spcPct val="100000"/>
                        </a:lnSpc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1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Контроль</a:t>
                      </a:r>
                      <a:r>
                        <a:rPr sz="800" spc="-4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качества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754"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Управление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43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персоналом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8905" indent="-37465">
                        <a:lnSpc>
                          <a:spcPts val="955"/>
                        </a:lnSpc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Планирование</a:t>
                      </a:r>
                      <a:r>
                        <a:rPr sz="80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управления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  <a:p>
                      <a:pPr marL="92075">
                        <a:lnSpc>
                          <a:spcPts val="955"/>
                        </a:lnSpc>
                      </a:pPr>
                      <a:r>
                        <a:rPr sz="800" spc="-1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человеческими</a:t>
                      </a:r>
                      <a:r>
                        <a:rPr sz="800" spc="-1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ресурсами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 indent="-36830">
                        <a:lnSpc>
                          <a:spcPts val="955"/>
                        </a:lnSpc>
                        <a:spcBef>
                          <a:spcPts val="350"/>
                        </a:spcBef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Набор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5" dirty="0">
                          <a:latin typeface="Microsoft Sans Serif"/>
                          <a:cs typeface="Microsoft Sans Serif"/>
                        </a:rPr>
                        <a:t>команды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  <a:p>
                      <a:pPr marL="92710">
                        <a:lnSpc>
                          <a:spcPts val="955"/>
                        </a:lnSpc>
                      </a:pP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проекта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  <a:p>
                      <a:pPr marL="128905" indent="-36830">
                        <a:lnSpc>
                          <a:spcPts val="955"/>
                        </a:lnSpc>
                        <a:spcBef>
                          <a:spcPts val="15"/>
                        </a:spcBef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Развитие</a:t>
                      </a:r>
                      <a:r>
                        <a:rPr sz="8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5" dirty="0">
                          <a:latin typeface="Microsoft Sans Serif"/>
                          <a:cs typeface="Microsoft Sans Serif"/>
                        </a:rPr>
                        <a:t>команды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  <a:p>
                      <a:pPr marL="128905" indent="-36830">
                        <a:lnSpc>
                          <a:spcPts val="955"/>
                        </a:lnSpc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Управление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5" dirty="0">
                          <a:latin typeface="Microsoft Sans Serif"/>
                          <a:cs typeface="Microsoft Sans Serif"/>
                        </a:rPr>
                        <a:t>командой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995">
                <a:tc>
                  <a:txBody>
                    <a:bodyPr/>
                    <a:lstStyle/>
                    <a:p>
                      <a:pPr marL="160655" marR="1536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Управле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ние 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коммуни-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 кациями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2075" marR="815340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Планирование управления </a:t>
                      </a:r>
                      <a:r>
                        <a:rPr sz="800" spc="-20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коммуникациями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710" marR="462915">
                        <a:lnSpc>
                          <a:spcPts val="950"/>
                        </a:lnSpc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Управление </a:t>
                      </a:r>
                      <a:r>
                        <a:rPr sz="80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ко</a:t>
                      </a:r>
                      <a:r>
                        <a:rPr sz="80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мм</a:t>
                      </a:r>
                      <a:r>
                        <a:rPr sz="800" spc="-1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800" spc="-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spc="-1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spc="-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кац</a:t>
                      </a:r>
                      <a:r>
                        <a:rPr sz="800" spc="-1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spc="-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80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ми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8905" indent="-36830">
                        <a:lnSpc>
                          <a:spcPct val="100000"/>
                        </a:lnSpc>
                        <a:spcBef>
                          <a:spcPts val="805"/>
                        </a:spcBef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1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Контроль</a:t>
                      </a:r>
                      <a:r>
                        <a:rPr sz="800" spc="-2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2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коммуникаций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1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85750" marR="153670" indent="-12509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Управле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ние  рисками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 indent="-37465">
                        <a:lnSpc>
                          <a:spcPct val="100000"/>
                        </a:lnSpc>
                        <a:spcBef>
                          <a:spcPts val="340"/>
                        </a:spcBef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Планирование</a:t>
                      </a:r>
                      <a:r>
                        <a:rPr sz="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управления</a:t>
                      </a:r>
                      <a:r>
                        <a:rPr sz="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5" dirty="0">
                          <a:latin typeface="Microsoft Sans Serif"/>
                          <a:cs typeface="Microsoft Sans Serif"/>
                        </a:rPr>
                        <a:t>рисками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  <a:p>
                      <a:pPr marL="128905" indent="-37465">
                        <a:lnSpc>
                          <a:spcPct val="100000"/>
                        </a:lnSpc>
                        <a:spcBef>
                          <a:spcPts val="15"/>
                        </a:spcBef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Идентификация</a:t>
                      </a:r>
                      <a:r>
                        <a:rPr sz="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5" dirty="0">
                          <a:latin typeface="Microsoft Sans Serif"/>
                          <a:cs typeface="Microsoft Sans Serif"/>
                        </a:rPr>
                        <a:t>рисков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  <a:p>
                      <a:pPr marL="128905" indent="-37465">
                        <a:lnSpc>
                          <a:spcPct val="100000"/>
                        </a:lnSpc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Качественный</a:t>
                      </a:r>
                      <a:r>
                        <a:rPr sz="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анализ</a:t>
                      </a:r>
                      <a:r>
                        <a:rPr sz="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5" dirty="0">
                          <a:latin typeface="Microsoft Sans Serif"/>
                          <a:cs typeface="Microsoft Sans Serif"/>
                        </a:rPr>
                        <a:t>рисков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  <a:p>
                      <a:pPr marL="128905" indent="-37465">
                        <a:lnSpc>
                          <a:spcPts val="955"/>
                        </a:lnSpc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Количественный</a:t>
                      </a:r>
                      <a:r>
                        <a:rPr sz="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анализ</a:t>
                      </a:r>
                      <a:r>
                        <a:rPr sz="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5" dirty="0">
                          <a:latin typeface="Microsoft Sans Serif"/>
                          <a:cs typeface="Microsoft Sans Serif"/>
                        </a:rPr>
                        <a:t>рисков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  <a:p>
                      <a:pPr marL="128905" indent="-37465">
                        <a:lnSpc>
                          <a:spcPts val="955"/>
                        </a:lnSpc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Планирование</a:t>
                      </a:r>
                      <a:r>
                        <a:rPr sz="800" spc="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реагирования</a:t>
                      </a:r>
                      <a:r>
                        <a:rPr sz="800" spc="3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80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риски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 indent="-36830">
                        <a:lnSpc>
                          <a:spcPct val="100000"/>
                        </a:lnSpc>
                        <a:spcBef>
                          <a:spcPts val="470"/>
                        </a:spcBef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нтрол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ь</a:t>
                      </a:r>
                      <a:r>
                        <a:rPr sz="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ко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в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355">
                <a:tc>
                  <a:txBody>
                    <a:bodyPr/>
                    <a:lstStyle/>
                    <a:p>
                      <a:pPr marL="169545" marR="153670" indent="-95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Управле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ние  по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тавками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8905" indent="-37465">
                        <a:lnSpc>
                          <a:spcPct val="100000"/>
                        </a:lnSpc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Планирование</a:t>
                      </a:r>
                      <a:r>
                        <a:rPr sz="800" spc="1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управления</a:t>
                      </a:r>
                      <a:r>
                        <a:rPr sz="800" spc="2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2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закупками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8905" indent="-36830">
                        <a:lnSpc>
                          <a:spcPct val="100000"/>
                        </a:lnSpc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Осуществление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25" dirty="0">
                          <a:latin typeface="Microsoft Sans Serif"/>
                          <a:cs typeface="Microsoft Sans Serif"/>
                        </a:rPr>
                        <a:t>закупок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8905" indent="-36830">
                        <a:lnSpc>
                          <a:spcPct val="100000"/>
                        </a:lnSpc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1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Контроль</a:t>
                      </a:r>
                      <a:r>
                        <a:rPr sz="800" spc="-4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2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закупок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9539" indent="-36830">
                        <a:lnSpc>
                          <a:spcPct val="100000"/>
                        </a:lnSpc>
                        <a:buSzPct val="87500"/>
                        <a:buChar char="•"/>
                        <a:tabLst>
                          <a:tab pos="130175" algn="l"/>
                        </a:tabLst>
                      </a:pPr>
                      <a:r>
                        <a:rPr sz="800" spc="-15" dirty="0">
                          <a:latin typeface="Microsoft Sans Serif"/>
                          <a:cs typeface="Microsoft Sans Serif"/>
                        </a:rPr>
                        <a:t>Закрытие</a:t>
                      </a:r>
                      <a:r>
                        <a:rPr sz="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5" dirty="0">
                          <a:latin typeface="Microsoft Sans Serif"/>
                          <a:cs typeface="Microsoft Sans Serif"/>
                        </a:rPr>
                        <a:t>контрактов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834">
                <a:tc>
                  <a:txBody>
                    <a:bodyPr/>
                    <a:lstStyle/>
                    <a:p>
                      <a:pPr marL="206375" marR="153670" indent="-4572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Управле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ние 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заинтерес.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69545">
                        <a:lnSpc>
                          <a:spcPct val="100000"/>
                        </a:lnSpc>
                        <a:spcBef>
                          <a:spcPts val="355"/>
                        </a:spcBef>
                        <a:buSzPct val="87500"/>
                        <a:buChar char="•"/>
                        <a:tabLst>
                          <a:tab pos="128905" algn="l"/>
                        </a:tabLst>
                      </a:pPr>
                      <a:r>
                        <a:rPr sz="800" spc="-1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Идентификация </a:t>
                      </a:r>
                      <a:r>
                        <a:rPr sz="800" spc="-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800" spc="-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800" spc="-1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spc="-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spc="-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ере</a:t>
                      </a:r>
                      <a:r>
                        <a:rPr sz="80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spc="-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80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800" spc="-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анны</a:t>
                      </a:r>
                      <a:r>
                        <a:rPr sz="80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800" spc="-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 л</a:t>
                      </a:r>
                      <a:r>
                        <a:rPr sz="800" spc="-1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ц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8905" indent="-37465">
                        <a:lnSpc>
                          <a:spcPct val="100000"/>
                        </a:lnSpc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5" dirty="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Планирование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управления</a:t>
                      </a:r>
                      <a:r>
                        <a:rPr sz="800" spc="15" dirty="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40" dirty="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ЗЛ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128905">
                        <a:lnSpc>
                          <a:spcPct val="100000"/>
                        </a:lnSpc>
                        <a:spcBef>
                          <a:spcPts val="355"/>
                        </a:spcBef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Управление </a:t>
                      </a:r>
                      <a:r>
                        <a:rPr sz="80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обя</a:t>
                      </a:r>
                      <a:r>
                        <a:rPr sz="80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800" spc="-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80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spc="-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ель</a:t>
                      </a:r>
                      <a:r>
                        <a:rPr sz="800" spc="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тв</a:t>
                      </a:r>
                      <a:r>
                        <a:rPr sz="800" spc="-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80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ми</a:t>
                      </a:r>
                      <a:r>
                        <a:rPr sz="800" spc="-1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пере</a:t>
                      </a:r>
                      <a:r>
                        <a:rPr sz="80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д  </a:t>
                      </a:r>
                      <a:r>
                        <a:rPr sz="800" spc="-40" dirty="0">
                          <a:solidFill>
                            <a:srgbClr val="00AF50"/>
                          </a:solidFill>
                          <a:latin typeface="Microsoft Sans Serif"/>
                          <a:cs typeface="Microsoft Sans Serif"/>
                        </a:rPr>
                        <a:t>ЗЛ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8905" indent="-36830">
                        <a:lnSpc>
                          <a:spcPct val="100000"/>
                        </a:lnSpc>
                        <a:buSzPct val="87500"/>
                        <a:buChar char="•"/>
                        <a:tabLst>
                          <a:tab pos="129539" algn="l"/>
                        </a:tabLst>
                      </a:pPr>
                      <a:r>
                        <a:rPr sz="800" spc="-10" dirty="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Контроль</a:t>
                      </a:r>
                      <a:r>
                        <a:rPr sz="800" spc="180" dirty="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обязательств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46075"/>
            <a:ext cx="59105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Общий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обзор</a:t>
            </a:r>
            <a:r>
              <a:rPr sz="1800" b="1" spc="-10" dirty="0">
                <a:latin typeface="Calibri"/>
                <a:cs typeface="Calibri"/>
              </a:rPr>
              <a:t> взаимодействий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между </a:t>
            </a:r>
            <a:r>
              <a:rPr sz="1800" b="1" spc="-5" dirty="0">
                <a:latin typeface="Calibri"/>
                <a:cs typeface="Calibri"/>
              </a:rPr>
              <a:t>группами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процессов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28827" y="757427"/>
          <a:ext cx="1623695" cy="847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Факторы внешней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дп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тия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33400" y="1752600"/>
            <a:ext cx="152400" cy="838200"/>
          </a:xfrm>
          <a:custGeom>
            <a:avLst/>
            <a:gdLst/>
            <a:ahLst/>
            <a:cxnLst/>
            <a:rect l="l" t="t" r="r" b="b"/>
            <a:pathLst>
              <a:path w="152400" h="838200">
                <a:moveTo>
                  <a:pt x="0" y="838200"/>
                </a:moveTo>
                <a:lnTo>
                  <a:pt x="152400" y="838200"/>
                </a:lnTo>
                <a:lnTo>
                  <a:pt x="1524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371600" y="900557"/>
            <a:ext cx="6591300" cy="5591810"/>
            <a:chOff x="1371600" y="900557"/>
            <a:chExt cx="6591300" cy="5591810"/>
          </a:xfrm>
        </p:grpSpPr>
        <p:sp>
          <p:nvSpPr>
            <p:cNvPr id="6" name="object 6"/>
            <p:cNvSpPr/>
            <p:nvPr/>
          </p:nvSpPr>
          <p:spPr>
            <a:xfrm>
              <a:off x="3505961" y="915162"/>
              <a:ext cx="1752600" cy="685800"/>
            </a:xfrm>
            <a:custGeom>
              <a:avLst/>
              <a:gdLst/>
              <a:ahLst/>
              <a:cxnLst/>
              <a:rect l="l" t="t" r="r" b="b"/>
              <a:pathLst>
                <a:path w="1752600" h="6858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638300" y="0"/>
                  </a:lnTo>
                  <a:lnTo>
                    <a:pt x="1682787" y="8983"/>
                  </a:lnTo>
                  <a:lnTo>
                    <a:pt x="1719119" y="33480"/>
                  </a:lnTo>
                  <a:lnTo>
                    <a:pt x="1743616" y="69812"/>
                  </a:lnTo>
                  <a:lnTo>
                    <a:pt x="1752600" y="114300"/>
                  </a:lnTo>
                  <a:lnTo>
                    <a:pt x="1752600" y="571500"/>
                  </a:lnTo>
                  <a:lnTo>
                    <a:pt x="1743616" y="615987"/>
                  </a:lnTo>
                  <a:lnTo>
                    <a:pt x="1719119" y="652319"/>
                  </a:lnTo>
                  <a:lnTo>
                    <a:pt x="1682787" y="676816"/>
                  </a:lnTo>
                  <a:lnTo>
                    <a:pt x="1638300" y="685800"/>
                  </a:lnTo>
                  <a:lnTo>
                    <a:pt x="114300" y="685800"/>
                  </a:lnTo>
                  <a:lnTo>
                    <a:pt x="69812" y="676816"/>
                  </a:lnTo>
                  <a:lnTo>
                    <a:pt x="33480" y="652319"/>
                  </a:lnTo>
                  <a:lnTo>
                    <a:pt x="8983" y="615987"/>
                  </a:lnTo>
                  <a:lnTo>
                    <a:pt x="0" y="571500"/>
                  </a:lnTo>
                  <a:lnTo>
                    <a:pt x="0" y="1143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33600" y="1181099"/>
              <a:ext cx="4419600" cy="76200"/>
            </a:xfrm>
            <a:custGeom>
              <a:avLst/>
              <a:gdLst/>
              <a:ahLst/>
              <a:cxnLst/>
              <a:rect l="l" t="t" r="r" b="b"/>
              <a:pathLst>
                <a:path w="4419600" h="76200">
                  <a:moveTo>
                    <a:pt x="1371600" y="38100"/>
                  </a:moveTo>
                  <a:lnTo>
                    <a:pt x="1358900" y="31750"/>
                  </a:lnTo>
                  <a:lnTo>
                    <a:pt x="1295400" y="0"/>
                  </a:lnTo>
                  <a:lnTo>
                    <a:pt x="1295400" y="31750"/>
                  </a:lnTo>
                  <a:lnTo>
                    <a:pt x="0" y="31750"/>
                  </a:lnTo>
                  <a:lnTo>
                    <a:pt x="0" y="44450"/>
                  </a:lnTo>
                  <a:lnTo>
                    <a:pt x="1295400" y="44450"/>
                  </a:lnTo>
                  <a:lnTo>
                    <a:pt x="1295400" y="76200"/>
                  </a:lnTo>
                  <a:lnTo>
                    <a:pt x="1358900" y="44450"/>
                  </a:lnTo>
                  <a:lnTo>
                    <a:pt x="1371600" y="38100"/>
                  </a:lnTo>
                  <a:close/>
                </a:path>
                <a:path w="4419600" h="76200">
                  <a:moveTo>
                    <a:pt x="4419600" y="31750"/>
                  </a:moveTo>
                  <a:lnTo>
                    <a:pt x="3200400" y="31750"/>
                  </a:lnTo>
                  <a:lnTo>
                    <a:pt x="3200400" y="0"/>
                  </a:lnTo>
                  <a:lnTo>
                    <a:pt x="3124200" y="38100"/>
                  </a:lnTo>
                  <a:lnTo>
                    <a:pt x="3200400" y="76200"/>
                  </a:lnTo>
                  <a:lnTo>
                    <a:pt x="3200400" y="44450"/>
                  </a:lnTo>
                  <a:lnTo>
                    <a:pt x="4419600" y="44450"/>
                  </a:lnTo>
                  <a:lnTo>
                    <a:pt x="4419600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05961" y="1829562"/>
              <a:ext cx="1752600" cy="685800"/>
            </a:xfrm>
            <a:custGeom>
              <a:avLst/>
              <a:gdLst/>
              <a:ahLst/>
              <a:cxnLst/>
              <a:rect l="l" t="t" r="r" b="b"/>
              <a:pathLst>
                <a:path w="1752600" h="6858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638300" y="0"/>
                  </a:lnTo>
                  <a:lnTo>
                    <a:pt x="1682787" y="8983"/>
                  </a:lnTo>
                  <a:lnTo>
                    <a:pt x="1719119" y="33480"/>
                  </a:lnTo>
                  <a:lnTo>
                    <a:pt x="1743616" y="69812"/>
                  </a:lnTo>
                  <a:lnTo>
                    <a:pt x="1752600" y="114300"/>
                  </a:lnTo>
                  <a:lnTo>
                    <a:pt x="1752600" y="571500"/>
                  </a:lnTo>
                  <a:lnTo>
                    <a:pt x="1743616" y="615987"/>
                  </a:lnTo>
                  <a:lnTo>
                    <a:pt x="1719119" y="652319"/>
                  </a:lnTo>
                  <a:lnTo>
                    <a:pt x="1682787" y="676816"/>
                  </a:lnTo>
                  <a:lnTo>
                    <a:pt x="1638300" y="685800"/>
                  </a:lnTo>
                  <a:lnTo>
                    <a:pt x="114300" y="685800"/>
                  </a:lnTo>
                  <a:lnTo>
                    <a:pt x="69812" y="676816"/>
                  </a:lnTo>
                  <a:lnTo>
                    <a:pt x="33480" y="652319"/>
                  </a:lnTo>
                  <a:lnTo>
                    <a:pt x="8983" y="615987"/>
                  </a:lnTo>
                  <a:lnTo>
                    <a:pt x="0" y="571500"/>
                  </a:lnTo>
                  <a:lnTo>
                    <a:pt x="0" y="1143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05300" y="1600200"/>
              <a:ext cx="76200" cy="2286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505961" y="2820161"/>
              <a:ext cx="1752600" cy="685800"/>
            </a:xfrm>
            <a:custGeom>
              <a:avLst/>
              <a:gdLst/>
              <a:ahLst/>
              <a:cxnLst/>
              <a:rect l="l" t="t" r="r" b="b"/>
              <a:pathLst>
                <a:path w="1752600" h="6858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638300" y="0"/>
                  </a:lnTo>
                  <a:lnTo>
                    <a:pt x="1682787" y="8983"/>
                  </a:lnTo>
                  <a:lnTo>
                    <a:pt x="1719119" y="33480"/>
                  </a:lnTo>
                  <a:lnTo>
                    <a:pt x="1743616" y="69812"/>
                  </a:lnTo>
                  <a:lnTo>
                    <a:pt x="1752600" y="114300"/>
                  </a:lnTo>
                  <a:lnTo>
                    <a:pt x="1752600" y="571500"/>
                  </a:lnTo>
                  <a:lnTo>
                    <a:pt x="1743616" y="615987"/>
                  </a:lnTo>
                  <a:lnTo>
                    <a:pt x="1719119" y="652319"/>
                  </a:lnTo>
                  <a:lnTo>
                    <a:pt x="1682787" y="676816"/>
                  </a:lnTo>
                  <a:lnTo>
                    <a:pt x="1638300" y="685800"/>
                  </a:lnTo>
                  <a:lnTo>
                    <a:pt x="114300" y="685800"/>
                  </a:lnTo>
                  <a:lnTo>
                    <a:pt x="69812" y="676816"/>
                  </a:lnTo>
                  <a:lnTo>
                    <a:pt x="33480" y="652319"/>
                  </a:lnTo>
                  <a:lnTo>
                    <a:pt x="8983" y="615987"/>
                  </a:lnTo>
                  <a:lnTo>
                    <a:pt x="0" y="571500"/>
                  </a:lnTo>
                  <a:lnTo>
                    <a:pt x="0" y="1143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05300" y="2514600"/>
              <a:ext cx="76200" cy="304800"/>
            </a:xfrm>
            <a:custGeom>
              <a:avLst/>
              <a:gdLst/>
              <a:ahLst/>
              <a:cxnLst/>
              <a:rect l="l" t="t" r="r" b="b"/>
              <a:pathLst>
                <a:path w="76200" h="304800">
                  <a:moveTo>
                    <a:pt x="31750" y="228600"/>
                  </a:moveTo>
                  <a:lnTo>
                    <a:pt x="0" y="228600"/>
                  </a:lnTo>
                  <a:lnTo>
                    <a:pt x="38100" y="304800"/>
                  </a:lnTo>
                  <a:lnTo>
                    <a:pt x="69850" y="241300"/>
                  </a:lnTo>
                  <a:lnTo>
                    <a:pt x="31750" y="241300"/>
                  </a:lnTo>
                  <a:lnTo>
                    <a:pt x="31750" y="228600"/>
                  </a:lnTo>
                  <a:close/>
                </a:path>
                <a:path w="76200" h="304800">
                  <a:moveTo>
                    <a:pt x="44450" y="0"/>
                  </a:moveTo>
                  <a:lnTo>
                    <a:pt x="31750" y="0"/>
                  </a:lnTo>
                  <a:lnTo>
                    <a:pt x="31750" y="241300"/>
                  </a:lnTo>
                  <a:lnTo>
                    <a:pt x="44450" y="241300"/>
                  </a:lnTo>
                  <a:lnTo>
                    <a:pt x="44450" y="0"/>
                  </a:lnTo>
                  <a:close/>
                </a:path>
                <a:path w="76200" h="304800">
                  <a:moveTo>
                    <a:pt x="76200" y="228600"/>
                  </a:moveTo>
                  <a:lnTo>
                    <a:pt x="44450" y="228600"/>
                  </a:lnTo>
                  <a:lnTo>
                    <a:pt x="44450" y="241300"/>
                  </a:lnTo>
                  <a:lnTo>
                    <a:pt x="69850" y="241300"/>
                  </a:lnTo>
                  <a:lnTo>
                    <a:pt x="76200" y="228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81200" y="1752600"/>
              <a:ext cx="152400" cy="838200"/>
            </a:xfrm>
            <a:custGeom>
              <a:avLst/>
              <a:gdLst/>
              <a:ahLst/>
              <a:cxnLst/>
              <a:rect l="l" t="t" r="r" b="b"/>
              <a:pathLst>
                <a:path w="152400" h="838200">
                  <a:moveTo>
                    <a:pt x="0" y="838200"/>
                  </a:moveTo>
                  <a:lnTo>
                    <a:pt x="152400" y="8382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838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33600" y="1219199"/>
              <a:ext cx="1181100" cy="1028700"/>
            </a:xfrm>
            <a:custGeom>
              <a:avLst/>
              <a:gdLst/>
              <a:ahLst/>
              <a:cxnLst/>
              <a:rect l="l" t="t" r="r" b="b"/>
              <a:pathLst>
                <a:path w="1181100" h="1028700">
                  <a:moveTo>
                    <a:pt x="1181100" y="76200"/>
                  </a:moveTo>
                  <a:lnTo>
                    <a:pt x="1174750" y="63500"/>
                  </a:lnTo>
                  <a:lnTo>
                    <a:pt x="1143000" y="0"/>
                  </a:lnTo>
                  <a:lnTo>
                    <a:pt x="1104900" y="76200"/>
                  </a:lnTo>
                  <a:lnTo>
                    <a:pt x="1136650" y="76200"/>
                  </a:lnTo>
                  <a:lnTo>
                    <a:pt x="1136650" y="987425"/>
                  </a:lnTo>
                  <a:lnTo>
                    <a:pt x="1130300" y="984250"/>
                  </a:lnTo>
                  <a:lnTo>
                    <a:pt x="1066800" y="952500"/>
                  </a:lnTo>
                  <a:lnTo>
                    <a:pt x="1066800" y="984250"/>
                  </a:lnTo>
                  <a:lnTo>
                    <a:pt x="0" y="984250"/>
                  </a:lnTo>
                  <a:lnTo>
                    <a:pt x="0" y="996950"/>
                  </a:lnTo>
                  <a:lnTo>
                    <a:pt x="1066800" y="996950"/>
                  </a:lnTo>
                  <a:lnTo>
                    <a:pt x="1066800" y="1028700"/>
                  </a:lnTo>
                  <a:lnTo>
                    <a:pt x="1130300" y="996950"/>
                  </a:lnTo>
                  <a:lnTo>
                    <a:pt x="1143000" y="990600"/>
                  </a:lnTo>
                  <a:lnTo>
                    <a:pt x="1149350" y="990600"/>
                  </a:lnTo>
                  <a:lnTo>
                    <a:pt x="1149350" y="76200"/>
                  </a:lnTo>
                  <a:lnTo>
                    <a:pt x="1181100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05961" y="4039361"/>
              <a:ext cx="1752600" cy="685800"/>
            </a:xfrm>
            <a:custGeom>
              <a:avLst/>
              <a:gdLst/>
              <a:ahLst/>
              <a:cxnLst/>
              <a:rect l="l" t="t" r="r" b="b"/>
              <a:pathLst>
                <a:path w="1752600" h="6858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638300" y="0"/>
                  </a:lnTo>
                  <a:lnTo>
                    <a:pt x="1682787" y="8983"/>
                  </a:lnTo>
                  <a:lnTo>
                    <a:pt x="1719119" y="33480"/>
                  </a:lnTo>
                  <a:lnTo>
                    <a:pt x="1743616" y="69812"/>
                  </a:lnTo>
                  <a:lnTo>
                    <a:pt x="1752600" y="114300"/>
                  </a:lnTo>
                  <a:lnTo>
                    <a:pt x="1752600" y="571500"/>
                  </a:lnTo>
                  <a:lnTo>
                    <a:pt x="1743616" y="615987"/>
                  </a:lnTo>
                  <a:lnTo>
                    <a:pt x="1719119" y="652319"/>
                  </a:lnTo>
                  <a:lnTo>
                    <a:pt x="1682787" y="676816"/>
                  </a:lnTo>
                  <a:lnTo>
                    <a:pt x="1638300" y="685800"/>
                  </a:lnTo>
                  <a:lnTo>
                    <a:pt x="114300" y="685800"/>
                  </a:lnTo>
                  <a:lnTo>
                    <a:pt x="69812" y="676816"/>
                  </a:lnTo>
                  <a:lnTo>
                    <a:pt x="33480" y="652319"/>
                  </a:lnTo>
                  <a:lnTo>
                    <a:pt x="8983" y="615987"/>
                  </a:lnTo>
                  <a:lnTo>
                    <a:pt x="0" y="571500"/>
                  </a:lnTo>
                  <a:lnTo>
                    <a:pt x="0" y="1143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05300" y="3505200"/>
              <a:ext cx="76200" cy="533400"/>
            </a:xfrm>
            <a:custGeom>
              <a:avLst/>
              <a:gdLst/>
              <a:ahLst/>
              <a:cxnLst/>
              <a:rect l="l" t="t" r="r" b="b"/>
              <a:pathLst>
                <a:path w="76200" h="533400">
                  <a:moveTo>
                    <a:pt x="31750" y="457200"/>
                  </a:moveTo>
                  <a:lnTo>
                    <a:pt x="0" y="457200"/>
                  </a:lnTo>
                  <a:lnTo>
                    <a:pt x="38100" y="533400"/>
                  </a:lnTo>
                  <a:lnTo>
                    <a:pt x="69850" y="469900"/>
                  </a:lnTo>
                  <a:lnTo>
                    <a:pt x="31750" y="469900"/>
                  </a:lnTo>
                  <a:lnTo>
                    <a:pt x="31750" y="457200"/>
                  </a:lnTo>
                  <a:close/>
                </a:path>
                <a:path w="76200" h="533400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69900"/>
                  </a:lnTo>
                  <a:lnTo>
                    <a:pt x="44450" y="469900"/>
                  </a:lnTo>
                  <a:lnTo>
                    <a:pt x="44450" y="63500"/>
                  </a:lnTo>
                  <a:close/>
                </a:path>
                <a:path w="76200" h="533400">
                  <a:moveTo>
                    <a:pt x="76200" y="457200"/>
                  </a:moveTo>
                  <a:lnTo>
                    <a:pt x="44450" y="457200"/>
                  </a:lnTo>
                  <a:lnTo>
                    <a:pt x="44450" y="469900"/>
                  </a:lnTo>
                  <a:lnTo>
                    <a:pt x="69850" y="469900"/>
                  </a:lnTo>
                  <a:lnTo>
                    <a:pt x="76200" y="457200"/>
                  </a:lnTo>
                  <a:close/>
                </a:path>
                <a:path w="76200" h="533400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533400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05961" y="5791961"/>
              <a:ext cx="1752600" cy="685800"/>
            </a:xfrm>
            <a:custGeom>
              <a:avLst/>
              <a:gdLst/>
              <a:ahLst/>
              <a:cxnLst/>
              <a:rect l="l" t="t" r="r" b="b"/>
              <a:pathLst>
                <a:path w="1752600" h="6858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638300" y="0"/>
                  </a:lnTo>
                  <a:lnTo>
                    <a:pt x="1682787" y="8983"/>
                  </a:lnTo>
                  <a:lnTo>
                    <a:pt x="1719119" y="33480"/>
                  </a:lnTo>
                  <a:lnTo>
                    <a:pt x="1743616" y="69812"/>
                  </a:lnTo>
                  <a:lnTo>
                    <a:pt x="1752600" y="114300"/>
                  </a:lnTo>
                  <a:lnTo>
                    <a:pt x="1752600" y="571500"/>
                  </a:lnTo>
                  <a:lnTo>
                    <a:pt x="1743616" y="615987"/>
                  </a:lnTo>
                  <a:lnTo>
                    <a:pt x="1719119" y="652319"/>
                  </a:lnTo>
                  <a:lnTo>
                    <a:pt x="1682787" y="676816"/>
                  </a:lnTo>
                  <a:lnTo>
                    <a:pt x="1638300" y="685800"/>
                  </a:lnTo>
                  <a:lnTo>
                    <a:pt x="114300" y="685800"/>
                  </a:lnTo>
                  <a:lnTo>
                    <a:pt x="69812" y="676816"/>
                  </a:lnTo>
                  <a:lnTo>
                    <a:pt x="33480" y="652319"/>
                  </a:lnTo>
                  <a:lnTo>
                    <a:pt x="8983" y="615987"/>
                  </a:lnTo>
                  <a:lnTo>
                    <a:pt x="0" y="571500"/>
                  </a:lnTo>
                  <a:lnTo>
                    <a:pt x="0" y="1143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71600" y="2438399"/>
              <a:ext cx="3009900" cy="3848100"/>
            </a:xfrm>
            <a:custGeom>
              <a:avLst/>
              <a:gdLst/>
              <a:ahLst/>
              <a:cxnLst/>
              <a:rect l="l" t="t" r="r" b="b"/>
              <a:pathLst>
                <a:path w="3009900" h="3848100">
                  <a:moveTo>
                    <a:pt x="2133600" y="3803650"/>
                  </a:moveTo>
                  <a:lnTo>
                    <a:pt x="914400" y="3803650"/>
                  </a:lnTo>
                  <a:lnTo>
                    <a:pt x="914400" y="3771900"/>
                  </a:lnTo>
                  <a:lnTo>
                    <a:pt x="838200" y="3810000"/>
                  </a:lnTo>
                  <a:lnTo>
                    <a:pt x="914400" y="3848100"/>
                  </a:lnTo>
                  <a:lnTo>
                    <a:pt x="914400" y="3816350"/>
                  </a:lnTo>
                  <a:lnTo>
                    <a:pt x="2133600" y="3816350"/>
                  </a:lnTo>
                  <a:lnTo>
                    <a:pt x="2133600" y="3803650"/>
                  </a:lnTo>
                  <a:close/>
                </a:path>
                <a:path w="3009900" h="3848100">
                  <a:moveTo>
                    <a:pt x="2133600" y="679450"/>
                  </a:moveTo>
                  <a:lnTo>
                    <a:pt x="152400" y="679450"/>
                  </a:lnTo>
                  <a:lnTo>
                    <a:pt x="152400" y="647700"/>
                  </a:lnTo>
                  <a:lnTo>
                    <a:pt x="82550" y="682625"/>
                  </a:lnTo>
                  <a:lnTo>
                    <a:pt x="82550" y="76200"/>
                  </a:lnTo>
                  <a:lnTo>
                    <a:pt x="114300" y="76200"/>
                  </a:lnTo>
                  <a:lnTo>
                    <a:pt x="107950" y="63500"/>
                  </a:lnTo>
                  <a:lnTo>
                    <a:pt x="76200" y="0"/>
                  </a:lnTo>
                  <a:lnTo>
                    <a:pt x="38100" y="76200"/>
                  </a:lnTo>
                  <a:lnTo>
                    <a:pt x="69850" y="76200"/>
                  </a:lnTo>
                  <a:lnTo>
                    <a:pt x="69850" y="3317875"/>
                  </a:lnTo>
                  <a:lnTo>
                    <a:pt x="0" y="3352800"/>
                  </a:lnTo>
                  <a:lnTo>
                    <a:pt x="76200" y="3390900"/>
                  </a:lnTo>
                  <a:lnTo>
                    <a:pt x="76200" y="3359150"/>
                  </a:lnTo>
                  <a:lnTo>
                    <a:pt x="1136650" y="3359150"/>
                  </a:lnTo>
                  <a:lnTo>
                    <a:pt x="1136650" y="3546475"/>
                  </a:lnTo>
                  <a:lnTo>
                    <a:pt x="1066800" y="3581400"/>
                  </a:lnTo>
                  <a:lnTo>
                    <a:pt x="1143000" y="3619500"/>
                  </a:lnTo>
                  <a:lnTo>
                    <a:pt x="1143000" y="3587750"/>
                  </a:lnTo>
                  <a:lnTo>
                    <a:pt x="2133600" y="3587750"/>
                  </a:lnTo>
                  <a:lnTo>
                    <a:pt x="2133600" y="3575050"/>
                  </a:lnTo>
                  <a:lnTo>
                    <a:pt x="1149350" y="3575050"/>
                  </a:lnTo>
                  <a:lnTo>
                    <a:pt x="1149350" y="3352800"/>
                  </a:lnTo>
                  <a:lnTo>
                    <a:pt x="1181100" y="3352800"/>
                  </a:lnTo>
                  <a:lnTo>
                    <a:pt x="1174750" y="3340100"/>
                  </a:lnTo>
                  <a:lnTo>
                    <a:pt x="1143000" y="3276600"/>
                  </a:lnTo>
                  <a:lnTo>
                    <a:pt x="1108075" y="3346450"/>
                  </a:lnTo>
                  <a:lnTo>
                    <a:pt x="82550" y="3346450"/>
                  </a:lnTo>
                  <a:lnTo>
                    <a:pt x="82550" y="1984375"/>
                  </a:lnTo>
                  <a:lnTo>
                    <a:pt x="152400" y="2019300"/>
                  </a:lnTo>
                  <a:lnTo>
                    <a:pt x="152400" y="1987550"/>
                  </a:lnTo>
                  <a:lnTo>
                    <a:pt x="2133600" y="1987550"/>
                  </a:lnTo>
                  <a:lnTo>
                    <a:pt x="2133600" y="1974850"/>
                  </a:lnTo>
                  <a:lnTo>
                    <a:pt x="152400" y="1974850"/>
                  </a:lnTo>
                  <a:lnTo>
                    <a:pt x="152400" y="1943100"/>
                  </a:lnTo>
                  <a:lnTo>
                    <a:pt x="82550" y="1978025"/>
                  </a:lnTo>
                  <a:lnTo>
                    <a:pt x="82550" y="688975"/>
                  </a:lnTo>
                  <a:lnTo>
                    <a:pt x="152400" y="723900"/>
                  </a:lnTo>
                  <a:lnTo>
                    <a:pt x="152400" y="692150"/>
                  </a:lnTo>
                  <a:lnTo>
                    <a:pt x="2133600" y="692150"/>
                  </a:lnTo>
                  <a:lnTo>
                    <a:pt x="2133600" y="679450"/>
                  </a:lnTo>
                  <a:close/>
                </a:path>
                <a:path w="3009900" h="3848100">
                  <a:moveTo>
                    <a:pt x="3009900" y="2362200"/>
                  </a:moveTo>
                  <a:lnTo>
                    <a:pt x="3003550" y="2349500"/>
                  </a:lnTo>
                  <a:lnTo>
                    <a:pt x="2971800" y="2286000"/>
                  </a:lnTo>
                  <a:lnTo>
                    <a:pt x="2933700" y="2362200"/>
                  </a:lnTo>
                  <a:lnTo>
                    <a:pt x="2965450" y="2362200"/>
                  </a:lnTo>
                  <a:lnTo>
                    <a:pt x="2965450" y="3276600"/>
                  </a:lnTo>
                  <a:lnTo>
                    <a:pt x="2933700" y="3276600"/>
                  </a:lnTo>
                  <a:lnTo>
                    <a:pt x="2971800" y="3352800"/>
                  </a:lnTo>
                  <a:lnTo>
                    <a:pt x="3003550" y="3289300"/>
                  </a:lnTo>
                  <a:lnTo>
                    <a:pt x="3009900" y="3276600"/>
                  </a:lnTo>
                  <a:lnTo>
                    <a:pt x="2978150" y="3276600"/>
                  </a:lnTo>
                  <a:lnTo>
                    <a:pt x="2978150" y="2362200"/>
                  </a:lnTo>
                  <a:lnTo>
                    <a:pt x="3009900" y="2362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52800" y="2209800"/>
              <a:ext cx="152400" cy="609600"/>
            </a:xfrm>
            <a:custGeom>
              <a:avLst/>
              <a:gdLst/>
              <a:ahLst/>
              <a:cxnLst/>
              <a:rect l="l" t="t" r="r" b="b"/>
              <a:pathLst>
                <a:path w="152400" h="609600">
                  <a:moveTo>
                    <a:pt x="152400" y="0"/>
                  </a:moveTo>
                  <a:lnTo>
                    <a:pt x="0" y="0"/>
                  </a:lnTo>
                </a:path>
                <a:path w="152400" h="609600">
                  <a:moveTo>
                    <a:pt x="0" y="0"/>
                  </a:moveTo>
                  <a:lnTo>
                    <a:pt x="0" y="6096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47800" y="2781300"/>
              <a:ext cx="1905000" cy="76200"/>
            </a:xfrm>
            <a:custGeom>
              <a:avLst/>
              <a:gdLst/>
              <a:ahLst/>
              <a:cxnLst/>
              <a:rect l="l" t="t" r="r" b="b"/>
              <a:pathLst>
                <a:path w="19050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190500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1905000" h="76200">
                  <a:moveTo>
                    <a:pt x="1905000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1905000" y="44450"/>
                  </a:lnTo>
                  <a:lnTo>
                    <a:pt x="1905000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7800" y="1409700"/>
              <a:ext cx="228600" cy="762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486400" y="1447800"/>
              <a:ext cx="914400" cy="304800"/>
            </a:xfrm>
            <a:custGeom>
              <a:avLst/>
              <a:gdLst/>
              <a:ahLst/>
              <a:cxnLst/>
              <a:rect l="l" t="t" r="r" b="b"/>
              <a:pathLst>
                <a:path w="914400" h="304800">
                  <a:moveTo>
                    <a:pt x="0" y="0"/>
                  </a:moveTo>
                  <a:lnTo>
                    <a:pt x="914400" y="0"/>
                  </a:lnTo>
                </a:path>
                <a:path w="914400" h="304800">
                  <a:moveTo>
                    <a:pt x="914400" y="0"/>
                  </a:moveTo>
                  <a:lnTo>
                    <a:pt x="914400" y="3048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57800" y="1714499"/>
              <a:ext cx="2705100" cy="4572000"/>
            </a:xfrm>
            <a:custGeom>
              <a:avLst/>
              <a:gdLst/>
              <a:ahLst/>
              <a:cxnLst/>
              <a:rect l="l" t="t" r="r" b="b"/>
              <a:pathLst>
                <a:path w="2705100" h="4572000">
                  <a:moveTo>
                    <a:pt x="2667000" y="4533900"/>
                  </a:moveTo>
                  <a:lnTo>
                    <a:pt x="2654300" y="4527550"/>
                  </a:lnTo>
                  <a:lnTo>
                    <a:pt x="2590800" y="4495800"/>
                  </a:lnTo>
                  <a:lnTo>
                    <a:pt x="2590800" y="4527550"/>
                  </a:lnTo>
                  <a:lnTo>
                    <a:pt x="76200" y="4527550"/>
                  </a:lnTo>
                  <a:lnTo>
                    <a:pt x="76200" y="4495800"/>
                  </a:lnTo>
                  <a:lnTo>
                    <a:pt x="0" y="4533900"/>
                  </a:lnTo>
                  <a:lnTo>
                    <a:pt x="76200" y="4572000"/>
                  </a:lnTo>
                  <a:lnTo>
                    <a:pt x="76200" y="4540250"/>
                  </a:lnTo>
                  <a:lnTo>
                    <a:pt x="2590800" y="4540250"/>
                  </a:lnTo>
                  <a:lnTo>
                    <a:pt x="2590800" y="4572000"/>
                  </a:lnTo>
                  <a:lnTo>
                    <a:pt x="2654300" y="4540250"/>
                  </a:lnTo>
                  <a:lnTo>
                    <a:pt x="2667000" y="4533900"/>
                  </a:lnTo>
                  <a:close/>
                </a:path>
                <a:path w="2705100" h="4572000">
                  <a:moveTo>
                    <a:pt x="2667000" y="2476500"/>
                  </a:moveTo>
                  <a:lnTo>
                    <a:pt x="2654300" y="2470150"/>
                  </a:lnTo>
                  <a:lnTo>
                    <a:pt x="2590800" y="2438400"/>
                  </a:lnTo>
                  <a:lnTo>
                    <a:pt x="2590800" y="2470150"/>
                  </a:lnTo>
                  <a:lnTo>
                    <a:pt x="76200" y="2470150"/>
                  </a:lnTo>
                  <a:lnTo>
                    <a:pt x="76200" y="2438400"/>
                  </a:lnTo>
                  <a:lnTo>
                    <a:pt x="0" y="2476500"/>
                  </a:lnTo>
                  <a:lnTo>
                    <a:pt x="76200" y="2514600"/>
                  </a:lnTo>
                  <a:lnTo>
                    <a:pt x="76200" y="2482850"/>
                  </a:lnTo>
                  <a:lnTo>
                    <a:pt x="2590800" y="2482850"/>
                  </a:lnTo>
                  <a:lnTo>
                    <a:pt x="2590800" y="2514600"/>
                  </a:lnTo>
                  <a:lnTo>
                    <a:pt x="2654300" y="2482850"/>
                  </a:lnTo>
                  <a:lnTo>
                    <a:pt x="2667000" y="2476500"/>
                  </a:lnTo>
                  <a:close/>
                </a:path>
                <a:path w="2705100" h="4572000">
                  <a:moveTo>
                    <a:pt x="2667000" y="1257300"/>
                  </a:moveTo>
                  <a:lnTo>
                    <a:pt x="2654300" y="1250950"/>
                  </a:lnTo>
                  <a:lnTo>
                    <a:pt x="2590800" y="1219200"/>
                  </a:lnTo>
                  <a:lnTo>
                    <a:pt x="2590800" y="1250950"/>
                  </a:lnTo>
                  <a:lnTo>
                    <a:pt x="76200" y="1250950"/>
                  </a:lnTo>
                  <a:lnTo>
                    <a:pt x="76200" y="1219200"/>
                  </a:lnTo>
                  <a:lnTo>
                    <a:pt x="0" y="1257300"/>
                  </a:lnTo>
                  <a:lnTo>
                    <a:pt x="76200" y="1295400"/>
                  </a:lnTo>
                  <a:lnTo>
                    <a:pt x="76200" y="1263650"/>
                  </a:lnTo>
                  <a:lnTo>
                    <a:pt x="2590800" y="1263650"/>
                  </a:lnTo>
                  <a:lnTo>
                    <a:pt x="2590800" y="1295400"/>
                  </a:lnTo>
                  <a:lnTo>
                    <a:pt x="2654300" y="1263650"/>
                  </a:lnTo>
                  <a:lnTo>
                    <a:pt x="2667000" y="1257300"/>
                  </a:lnTo>
                  <a:close/>
                </a:path>
                <a:path w="2705100" h="4572000">
                  <a:moveTo>
                    <a:pt x="2667000" y="495300"/>
                  </a:moveTo>
                  <a:lnTo>
                    <a:pt x="2654300" y="488950"/>
                  </a:lnTo>
                  <a:lnTo>
                    <a:pt x="2590800" y="457200"/>
                  </a:lnTo>
                  <a:lnTo>
                    <a:pt x="2590800" y="488950"/>
                  </a:lnTo>
                  <a:lnTo>
                    <a:pt x="76200" y="488950"/>
                  </a:lnTo>
                  <a:lnTo>
                    <a:pt x="76200" y="457200"/>
                  </a:lnTo>
                  <a:lnTo>
                    <a:pt x="0" y="495300"/>
                  </a:lnTo>
                  <a:lnTo>
                    <a:pt x="76200" y="533400"/>
                  </a:lnTo>
                  <a:lnTo>
                    <a:pt x="76200" y="501650"/>
                  </a:lnTo>
                  <a:lnTo>
                    <a:pt x="2590800" y="501650"/>
                  </a:lnTo>
                  <a:lnTo>
                    <a:pt x="2590800" y="533400"/>
                  </a:lnTo>
                  <a:lnTo>
                    <a:pt x="2654300" y="501650"/>
                  </a:lnTo>
                  <a:lnTo>
                    <a:pt x="2667000" y="495300"/>
                  </a:lnTo>
                  <a:close/>
                </a:path>
                <a:path w="2705100" h="4572000">
                  <a:moveTo>
                    <a:pt x="2705100" y="419100"/>
                  </a:moveTo>
                  <a:lnTo>
                    <a:pt x="2673350" y="419100"/>
                  </a:lnTo>
                  <a:lnTo>
                    <a:pt x="2673350" y="38100"/>
                  </a:lnTo>
                  <a:lnTo>
                    <a:pt x="2667000" y="38100"/>
                  </a:lnTo>
                  <a:lnTo>
                    <a:pt x="2654300" y="31750"/>
                  </a:lnTo>
                  <a:lnTo>
                    <a:pt x="2590800" y="0"/>
                  </a:lnTo>
                  <a:lnTo>
                    <a:pt x="2590800" y="31750"/>
                  </a:lnTo>
                  <a:lnTo>
                    <a:pt x="1143000" y="31750"/>
                  </a:lnTo>
                  <a:lnTo>
                    <a:pt x="1143000" y="44450"/>
                  </a:lnTo>
                  <a:lnTo>
                    <a:pt x="2590800" y="44450"/>
                  </a:lnTo>
                  <a:lnTo>
                    <a:pt x="2590800" y="76200"/>
                  </a:lnTo>
                  <a:lnTo>
                    <a:pt x="2654300" y="44450"/>
                  </a:lnTo>
                  <a:lnTo>
                    <a:pt x="2660650" y="41275"/>
                  </a:lnTo>
                  <a:lnTo>
                    <a:pt x="2660650" y="419100"/>
                  </a:lnTo>
                  <a:lnTo>
                    <a:pt x="2628900" y="419100"/>
                  </a:lnTo>
                  <a:lnTo>
                    <a:pt x="2667000" y="495300"/>
                  </a:lnTo>
                  <a:lnTo>
                    <a:pt x="2698750" y="431800"/>
                  </a:lnTo>
                  <a:lnTo>
                    <a:pt x="2705100" y="419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85800" y="1905000"/>
            <a:ext cx="1295400" cy="5334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5240" marR="19685">
              <a:lnSpc>
                <a:spcPct val="100000"/>
              </a:lnSpc>
              <a:spcBef>
                <a:spcPts val="290"/>
              </a:spcBef>
            </a:pPr>
            <a:r>
              <a:rPr sz="1200" spc="-5" dirty="0">
                <a:latin typeface="Calibri"/>
                <a:cs typeface="Calibri"/>
              </a:rPr>
              <a:t>Активы организа- </a:t>
            </a:r>
            <a:r>
              <a:rPr sz="1200" dirty="0">
                <a:latin typeface="Calibri"/>
                <a:cs typeface="Calibri"/>
              </a:rPr>
              <a:t> цио</a:t>
            </a:r>
            <a:r>
              <a:rPr sz="1200" spc="-10" dirty="0">
                <a:latin typeface="Calibri"/>
                <a:cs typeface="Calibri"/>
              </a:rPr>
              <a:t>нн</a:t>
            </a:r>
            <a:r>
              <a:rPr sz="1200" spc="-5" dirty="0">
                <a:latin typeface="Calibri"/>
                <a:cs typeface="Calibri"/>
              </a:rPr>
              <a:t>ог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пр</a:t>
            </a:r>
            <a:r>
              <a:rPr sz="1200" spc="-5" dirty="0">
                <a:latin typeface="Calibri"/>
                <a:cs typeface="Calibri"/>
              </a:rPr>
              <a:t>о</a:t>
            </a:r>
            <a:r>
              <a:rPr sz="1200" spc="-15" dirty="0">
                <a:latin typeface="Calibri"/>
                <a:cs typeface="Calibri"/>
              </a:rPr>
              <a:t>ц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15" dirty="0">
                <a:latin typeface="Calibri"/>
                <a:cs typeface="Calibri"/>
              </a:rPr>
              <a:t>с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а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6548628" y="757427"/>
          <a:ext cx="1614170" cy="847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125095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Инициатор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или 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спонсор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проекта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605027" y="5862828"/>
          <a:ext cx="1614170" cy="847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24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Заказчик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object 26"/>
          <p:cNvSpPr txBox="1"/>
          <p:nvPr/>
        </p:nvSpPr>
        <p:spPr>
          <a:xfrm>
            <a:off x="3695191" y="1014729"/>
            <a:ext cx="1374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5080" indent="-5651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Г</a:t>
            </a:r>
            <a:r>
              <a:rPr sz="1200" b="1" spc="-20" dirty="0">
                <a:latin typeface="Calibri"/>
                <a:cs typeface="Calibri"/>
              </a:rPr>
              <a:t>Р</a:t>
            </a:r>
            <a:r>
              <a:rPr sz="1200" b="1" dirty="0">
                <a:latin typeface="Calibri"/>
                <a:cs typeface="Calibri"/>
              </a:rPr>
              <a:t>УППА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ПРОЦ</a:t>
            </a:r>
            <a:r>
              <a:rPr sz="1200" b="1" spc="-25" dirty="0">
                <a:latin typeface="Calibri"/>
                <a:cs typeface="Calibri"/>
              </a:rPr>
              <a:t>Е</a:t>
            </a:r>
            <a:r>
              <a:rPr sz="1200" b="1" spc="-15" dirty="0">
                <a:latin typeface="Calibri"/>
                <a:cs typeface="Calibri"/>
              </a:rPr>
              <a:t>С</a:t>
            </a:r>
            <a:r>
              <a:rPr sz="1200" b="1" spc="-5" dirty="0">
                <a:latin typeface="Calibri"/>
                <a:cs typeface="Calibri"/>
              </a:rPr>
              <a:t>С</a:t>
            </a:r>
            <a:r>
              <a:rPr sz="1200" b="1" dirty="0">
                <a:latin typeface="Calibri"/>
                <a:cs typeface="Calibri"/>
              </a:rPr>
              <a:t>ОВ  </a:t>
            </a:r>
            <a:r>
              <a:rPr sz="1200" b="1" spc="-5" dirty="0">
                <a:latin typeface="Calibri"/>
                <a:cs typeface="Calibri"/>
              </a:rPr>
              <a:t>ИНИЦИИРОВАНИЯ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94303" y="1929510"/>
            <a:ext cx="1374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marR="5080" indent="-11303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Г</a:t>
            </a:r>
            <a:r>
              <a:rPr sz="1200" b="1" spc="-20" dirty="0">
                <a:latin typeface="Calibri"/>
                <a:cs typeface="Calibri"/>
              </a:rPr>
              <a:t>Р</a:t>
            </a:r>
            <a:r>
              <a:rPr sz="1200" b="1" dirty="0">
                <a:latin typeface="Calibri"/>
                <a:cs typeface="Calibri"/>
              </a:rPr>
              <a:t>УППА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ПРОЦ</a:t>
            </a:r>
            <a:r>
              <a:rPr sz="1200" b="1" spc="-25" dirty="0">
                <a:latin typeface="Calibri"/>
                <a:cs typeface="Calibri"/>
              </a:rPr>
              <a:t>Е</a:t>
            </a:r>
            <a:r>
              <a:rPr sz="1200" b="1" spc="-15" dirty="0">
                <a:latin typeface="Calibri"/>
                <a:cs typeface="Calibri"/>
              </a:rPr>
              <a:t>С</a:t>
            </a:r>
            <a:r>
              <a:rPr sz="1200" b="1" spc="-5" dirty="0">
                <a:latin typeface="Calibri"/>
                <a:cs typeface="Calibri"/>
              </a:rPr>
              <a:t>С</a:t>
            </a:r>
            <a:r>
              <a:rPr sz="1200" b="1" dirty="0">
                <a:latin typeface="Calibri"/>
                <a:cs typeface="Calibri"/>
              </a:rPr>
              <a:t>ОВ  </a:t>
            </a:r>
            <a:r>
              <a:rPr sz="1200" b="1" spc="-5" dirty="0">
                <a:latin typeface="Calibri"/>
                <a:cs typeface="Calibri"/>
              </a:rPr>
              <a:t>ПЛАНИРОВАНИЯ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73602" y="2920365"/>
            <a:ext cx="1374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060" marR="5080" indent="-21336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Г</a:t>
            </a:r>
            <a:r>
              <a:rPr sz="1200" b="1" spc="-20" dirty="0">
                <a:latin typeface="Calibri"/>
                <a:cs typeface="Calibri"/>
              </a:rPr>
              <a:t>Р</a:t>
            </a:r>
            <a:r>
              <a:rPr sz="1200" b="1" dirty="0">
                <a:latin typeface="Calibri"/>
                <a:cs typeface="Calibri"/>
              </a:rPr>
              <a:t>УППА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ПРОЦ</a:t>
            </a:r>
            <a:r>
              <a:rPr sz="1200" b="1" spc="-25" dirty="0">
                <a:latin typeface="Calibri"/>
                <a:cs typeface="Calibri"/>
              </a:rPr>
              <a:t>Е</a:t>
            </a:r>
            <a:r>
              <a:rPr sz="1200" b="1" spc="-15" dirty="0">
                <a:latin typeface="Calibri"/>
                <a:cs typeface="Calibri"/>
              </a:rPr>
              <a:t>С</a:t>
            </a:r>
            <a:r>
              <a:rPr sz="1200" b="1" spc="-5" dirty="0">
                <a:latin typeface="Calibri"/>
                <a:cs typeface="Calibri"/>
              </a:rPr>
              <a:t>С</a:t>
            </a:r>
            <a:r>
              <a:rPr sz="1200" b="1" dirty="0">
                <a:latin typeface="Calibri"/>
                <a:cs typeface="Calibri"/>
              </a:rPr>
              <a:t>ОВ  </a:t>
            </a:r>
            <a:r>
              <a:rPr sz="1200" b="1" spc="-5" dirty="0">
                <a:latin typeface="Calibri"/>
                <a:cs typeface="Calibri"/>
              </a:rPr>
              <a:t>ИСПОЛНЕНИЯ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78428" y="4099941"/>
            <a:ext cx="13741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Г</a:t>
            </a:r>
            <a:r>
              <a:rPr sz="1200" b="1" spc="-20" dirty="0">
                <a:latin typeface="Calibri"/>
                <a:cs typeface="Calibri"/>
              </a:rPr>
              <a:t>Р</a:t>
            </a:r>
            <a:r>
              <a:rPr sz="1200" b="1" dirty="0">
                <a:latin typeface="Calibri"/>
                <a:cs typeface="Calibri"/>
              </a:rPr>
              <a:t>УППА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ПРОЦ</a:t>
            </a:r>
            <a:r>
              <a:rPr sz="1200" b="1" spc="-25" dirty="0">
                <a:latin typeface="Calibri"/>
                <a:cs typeface="Calibri"/>
              </a:rPr>
              <a:t>Е</a:t>
            </a:r>
            <a:r>
              <a:rPr sz="1200" b="1" spc="-15" dirty="0">
                <a:latin typeface="Calibri"/>
                <a:cs typeface="Calibri"/>
              </a:rPr>
              <a:t>С</a:t>
            </a:r>
            <a:r>
              <a:rPr sz="1200" b="1" spc="-5" dirty="0">
                <a:latin typeface="Calibri"/>
                <a:cs typeface="Calibri"/>
              </a:rPr>
              <a:t>С</a:t>
            </a:r>
            <a:r>
              <a:rPr sz="1200" b="1" dirty="0">
                <a:latin typeface="Calibri"/>
                <a:cs typeface="Calibri"/>
              </a:rPr>
              <a:t>ОВ  </a:t>
            </a:r>
            <a:r>
              <a:rPr sz="1200" b="1" spc="-15" dirty="0">
                <a:latin typeface="Calibri"/>
                <a:cs typeface="Calibri"/>
              </a:rPr>
              <a:t>МОНИТОРИНГА</a:t>
            </a:r>
            <a:r>
              <a:rPr sz="1200" b="1" dirty="0">
                <a:latin typeface="Calibri"/>
                <a:cs typeface="Calibri"/>
              </a:rPr>
              <a:t> И 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УПРАВЛЕНИЯ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73602" y="5892800"/>
            <a:ext cx="1374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marR="5080" indent="-22606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Г</a:t>
            </a:r>
            <a:r>
              <a:rPr sz="1200" b="1" spc="-20" dirty="0">
                <a:latin typeface="Calibri"/>
                <a:cs typeface="Calibri"/>
              </a:rPr>
              <a:t>Р</a:t>
            </a:r>
            <a:r>
              <a:rPr sz="1200" b="1" dirty="0">
                <a:latin typeface="Calibri"/>
                <a:cs typeface="Calibri"/>
              </a:rPr>
              <a:t>УППА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ПРОЦ</a:t>
            </a:r>
            <a:r>
              <a:rPr sz="1200" b="1" spc="-25" dirty="0">
                <a:latin typeface="Calibri"/>
                <a:cs typeface="Calibri"/>
              </a:rPr>
              <a:t>Е</a:t>
            </a:r>
            <a:r>
              <a:rPr sz="1200" b="1" spc="-15" dirty="0">
                <a:latin typeface="Calibri"/>
                <a:cs typeface="Calibri"/>
              </a:rPr>
              <a:t>С</a:t>
            </a:r>
            <a:r>
              <a:rPr sz="1200" b="1" spc="-5" dirty="0">
                <a:latin typeface="Calibri"/>
                <a:cs typeface="Calibri"/>
              </a:rPr>
              <a:t>С</a:t>
            </a:r>
            <a:r>
              <a:rPr sz="1200" b="1" dirty="0">
                <a:latin typeface="Calibri"/>
                <a:cs typeface="Calibri"/>
              </a:rPr>
              <a:t>ОВ  </a:t>
            </a:r>
            <a:r>
              <a:rPr sz="1200" b="1" spc="-5" dirty="0">
                <a:latin typeface="Calibri"/>
                <a:cs typeface="Calibri"/>
              </a:rPr>
              <a:t>ЗАВЕРШЕНИЯ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96845" y="695705"/>
            <a:ext cx="135699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Корпоративная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культура </a:t>
            </a:r>
            <a:r>
              <a:rPr sz="1000" spc="-21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ИСУП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Человеческие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ресурсы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96845" y="1549654"/>
            <a:ext cx="1068070" cy="1152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" marR="6985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Принципы, проце- </a:t>
            </a:r>
            <a:r>
              <a:rPr sz="1000" spc="-2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дуры,стандарты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Формализованные </a:t>
            </a:r>
            <a:r>
              <a:rPr sz="1000" spc="-2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Процедуры</a:t>
            </a:r>
            <a:endParaRPr sz="1000">
              <a:latin typeface="Calibri"/>
              <a:cs typeface="Calibri"/>
            </a:endParaRPr>
          </a:p>
          <a:p>
            <a:pPr marL="12700" marR="306070">
              <a:lnSpc>
                <a:spcPct val="100000"/>
              </a:lnSpc>
              <a:spcBef>
                <a:spcPts val="475"/>
              </a:spcBef>
            </a:pPr>
            <a:r>
              <a:rPr sz="1000" spc="-10" dirty="0">
                <a:latin typeface="Calibri"/>
                <a:cs typeface="Calibri"/>
              </a:rPr>
              <a:t>И</a:t>
            </a:r>
            <a:r>
              <a:rPr sz="1000" spc="-5" dirty="0">
                <a:latin typeface="Calibri"/>
                <a:cs typeface="Calibri"/>
              </a:rPr>
              <a:t>сториче</a:t>
            </a:r>
            <a:r>
              <a:rPr sz="1000" spc="-10" dirty="0">
                <a:latin typeface="Calibri"/>
                <a:cs typeface="Calibri"/>
              </a:rPr>
              <a:t>с</a:t>
            </a:r>
            <a:r>
              <a:rPr sz="1000" dirty="0">
                <a:latin typeface="Calibri"/>
                <a:cs typeface="Calibri"/>
              </a:rPr>
              <a:t>к</a:t>
            </a:r>
            <a:r>
              <a:rPr sz="1000" spc="-5" dirty="0">
                <a:latin typeface="Calibri"/>
                <a:cs typeface="Calibri"/>
              </a:rPr>
              <a:t>ая  информация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Накопленный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опыт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413628" y="940054"/>
            <a:ext cx="11334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Содержание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работы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13628" y="1244854"/>
            <a:ext cx="5130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Кон</a:t>
            </a:r>
            <a:r>
              <a:rPr sz="1000" spc="-10" dirty="0">
                <a:latin typeface="Calibri"/>
                <a:cs typeface="Calibri"/>
              </a:rPr>
              <a:t>т</a:t>
            </a:r>
            <a:r>
              <a:rPr sz="1000" spc="-5" dirty="0">
                <a:latin typeface="Calibri"/>
                <a:cs typeface="Calibri"/>
              </a:rPr>
              <a:t>ра</a:t>
            </a:r>
            <a:r>
              <a:rPr sz="1000" dirty="0">
                <a:latin typeface="Calibri"/>
                <a:cs typeface="Calibri"/>
              </a:rPr>
              <a:t>к</a:t>
            </a:r>
            <a:r>
              <a:rPr sz="1000" spc="-5" dirty="0">
                <a:latin typeface="Calibri"/>
                <a:cs typeface="Calibri"/>
              </a:rPr>
              <a:t>т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21553" y="1610105"/>
            <a:ext cx="7753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Устав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про</a:t>
            </a:r>
            <a:r>
              <a:rPr sz="1000" spc="-10" dirty="0">
                <a:latin typeface="Calibri"/>
                <a:cs typeface="Calibri"/>
              </a:rPr>
              <a:t>е</a:t>
            </a:r>
            <a:r>
              <a:rPr sz="1000" dirty="0">
                <a:latin typeface="Calibri"/>
                <a:cs typeface="Calibri"/>
              </a:rPr>
              <a:t>к</a:t>
            </a:r>
            <a:r>
              <a:rPr sz="1000" spc="-10" dirty="0">
                <a:latin typeface="Calibri"/>
                <a:cs typeface="Calibri"/>
              </a:rPr>
              <a:t>та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321553" y="1762201"/>
            <a:ext cx="15405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Предварительное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описание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Calibri"/>
                <a:cs typeface="Calibri"/>
              </a:rPr>
              <a:t>содержания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проекта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97753" y="2524760"/>
            <a:ext cx="15144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План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управления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проектом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37428" y="2998088"/>
            <a:ext cx="240474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00125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Результаты 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Запрошенные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изменения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Обработанные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запросы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на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изменения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Выполненные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корректирующие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действия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Выполненные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предупреждающие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действия </a:t>
            </a:r>
            <a:r>
              <a:rPr sz="1000" spc="-2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Выполненное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исправление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дефекта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Информация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об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исполнении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работ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87246" y="5420995"/>
            <a:ext cx="14516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Ак</a:t>
            </a:r>
            <a:r>
              <a:rPr sz="1000" spc="-10" dirty="0">
                <a:latin typeface="Calibri"/>
                <a:cs typeface="Calibri"/>
              </a:rPr>
              <a:t>тив</a:t>
            </a:r>
            <a:r>
              <a:rPr sz="1000" spc="-5" dirty="0">
                <a:latin typeface="Calibri"/>
                <a:cs typeface="Calibri"/>
              </a:rPr>
              <a:t>ы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организацио</a:t>
            </a:r>
            <a:r>
              <a:rPr sz="1000" spc="-10" dirty="0">
                <a:latin typeface="Calibri"/>
                <a:cs typeface="Calibri"/>
              </a:rPr>
              <a:t>нн</a:t>
            </a:r>
            <a:r>
              <a:rPr sz="1000" spc="-5" dirty="0">
                <a:latin typeface="Calibri"/>
                <a:cs typeface="Calibri"/>
              </a:rPr>
              <a:t>ого  процесса (обновления)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517394" y="6046723"/>
            <a:ext cx="89154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Окончательный </a:t>
            </a:r>
            <a:r>
              <a:rPr sz="1000" spc="-2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про</a:t>
            </a:r>
            <a:r>
              <a:rPr sz="1000" spc="-10" dirty="0">
                <a:latin typeface="Calibri"/>
                <a:cs typeface="Calibri"/>
              </a:rPr>
              <a:t>д</a:t>
            </a:r>
            <a:r>
              <a:rPr sz="1000" spc="-5" dirty="0">
                <a:latin typeface="Calibri"/>
                <a:cs typeface="Calibri"/>
              </a:rPr>
              <a:t>у</a:t>
            </a:r>
            <a:r>
              <a:rPr sz="1000" dirty="0">
                <a:latin typeface="Calibri"/>
                <a:cs typeface="Calibri"/>
              </a:rPr>
              <a:t>к</a:t>
            </a:r>
            <a:r>
              <a:rPr sz="1000" spc="-10" dirty="0">
                <a:latin typeface="Calibri"/>
                <a:cs typeface="Calibri"/>
              </a:rPr>
              <a:t>т</a:t>
            </a:r>
            <a:r>
              <a:rPr sz="1000" spc="-5" dirty="0">
                <a:latin typeface="Calibri"/>
                <a:cs typeface="Calibri"/>
              </a:rPr>
              <a:t>,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ус</a:t>
            </a:r>
            <a:r>
              <a:rPr sz="1000" spc="-10" dirty="0">
                <a:latin typeface="Calibri"/>
                <a:cs typeface="Calibri"/>
              </a:rPr>
              <a:t>л</a:t>
            </a:r>
            <a:r>
              <a:rPr sz="1000" spc="-5" dirty="0">
                <a:latin typeface="Calibri"/>
                <a:cs typeface="Calibri"/>
              </a:rPr>
              <a:t>уга,  результат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337428" y="4217670"/>
            <a:ext cx="2549525" cy="2371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1336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Одобренные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запросы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на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изменения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Отклоненные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запросы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на изменения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Одобренные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корректирующие действия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Одобренные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предупреждающие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действия </a:t>
            </a:r>
            <a:r>
              <a:rPr sz="1000" spc="-2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Одобренное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исправление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дефекта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План управления проектом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(обновления)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Рекомендованные корректирующие действия </a:t>
            </a:r>
            <a:r>
              <a:rPr sz="1000" spc="-2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Рекомендованные предупреждающ. действия </a:t>
            </a:r>
            <a:r>
              <a:rPr sz="1000" spc="-2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Отчеты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об исполнении</a:t>
            </a:r>
            <a:endParaRPr sz="1000">
              <a:latin typeface="Calibri"/>
              <a:cs typeface="Calibri"/>
            </a:endParaRPr>
          </a:p>
          <a:p>
            <a:pPr marL="12700" marR="32766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Рекомендованное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исправление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дефекта </a:t>
            </a:r>
            <a:r>
              <a:rPr sz="1000" spc="-2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Прогнозы</a:t>
            </a:r>
            <a:endParaRPr sz="1000">
              <a:latin typeface="Calibri"/>
              <a:cs typeface="Calibri"/>
            </a:endParaRPr>
          </a:p>
          <a:p>
            <a:pPr marL="12700" marR="528955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Утвержденное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исправление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дефекта </a:t>
            </a:r>
            <a:r>
              <a:rPr sz="1000" spc="-21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Одобренные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результаты</a:t>
            </a:r>
            <a:endParaRPr sz="1000">
              <a:latin typeface="Calibri"/>
              <a:cs typeface="Calibri"/>
            </a:endParaRPr>
          </a:p>
          <a:p>
            <a:pPr marL="73025" marR="233679">
              <a:lnSpc>
                <a:spcPct val="100000"/>
              </a:lnSpc>
              <a:spcBef>
                <a:spcPts val="475"/>
              </a:spcBef>
            </a:pPr>
            <a:r>
              <a:rPr sz="1000" spc="-5" dirty="0">
                <a:latin typeface="Calibri"/>
                <a:cs typeface="Calibri"/>
              </a:rPr>
              <a:t>Процедура административного закрытия </a:t>
            </a:r>
            <a:r>
              <a:rPr sz="1000" spc="-2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Процедура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закрытия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контракта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886700" y="2209799"/>
            <a:ext cx="76200" cy="4038600"/>
          </a:xfrm>
          <a:custGeom>
            <a:avLst/>
            <a:gdLst/>
            <a:ahLst/>
            <a:cxnLst/>
            <a:rect l="l" t="t" r="r" b="b"/>
            <a:pathLst>
              <a:path w="76200" h="4038600">
                <a:moveTo>
                  <a:pt x="76200" y="2057400"/>
                </a:moveTo>
                <a:lnTo>
                  <a:pt x="69850" y="2044700"/>
                </a:lnTo>
                <a:lnTo>
                  <a:pt x="38100" y="1981200"/>
                </a:lnTo>
                <a:lnTo>
                  <a:pt x="0" y="2057400"/>
                </a:lnTo>
                <a:lnTo>
                  <a:pt x="31750" y="2057400"/>
                </a:lnTo>
                <a:lnTo>
                  <a:pt x="31750" y="3962400"/>
                </a:lnTo>
                <a:lnTo>
                  <a:pt x="0" y="3962400"/>
                </a:lnTo>
                <a:lnTo>
                  <a:pt x="38100" y="4038600"/>
                </a:lnTo>
                <a:lnTo>
                  <a:pt x="69850" y="3975100"/>
                </a:lnTo>
                <a:lnTo>
                  <a:pt x="76200" y="3962400"/>
                </a:lnTo>
                <a:lnTo>
                  <a:pt x="44450" y="3962400"/>
                </a:lnTo>
                <a:lnTo>
                  <a:pt x="44450" y="2057400"/>
                </a:lnTo>
                <a:lnTo>
                  <a:pt x="76200" y="2057400"/>
                </a:lnTo>
                <a:close/>
              </a:path>
              <a:path w="76200" h="4038600">
                <a:moveTo>
                  <a:pt x="76200" y="838200"/>
                </a:moveTo>
                <a:lnTo>
                  <a:pt x="69850" y="825500"/>
                </a:lnTo>
                <a:lnTo>
                  <a:pt x="38100" y="762000"/>
                </a:lnTo>
                <a:lnTo>
                  <a:pt x="0" y="838200"/>
                </a:lnTo>
                <a:lnTo>
                  <a:pt x="31750" y="838200"/>
                </a:lnTo>
                <a:lnTo>
                  <a:pt x="31750" y="1905000"/>
                </a:lnTo>
                <a:lnTo>
                  <a:pt x="0" y="1905000"/>
                </a:lnTo>
                <a:lnTo>
                  <a:pt x="38100" y="1981200"/>
                </a:lnTo>
                <a:lnTo>
                  <a:pt x="69850" y="1917700"/>
                </a:lnTo>
                <a:lnTo>
                  <a:pt x="76200" y="1905000"/>
                </a:lnTo>
                <a:lnTo>
                  <a:pt x="44450" y="1905000"/>
                </a:lnTo>
                <a:lnTo>
                  <a:pt x="44450" y="838200"/>
                </a:lnTo>
                <a:lnTo>
                  <a:pt x="76200" y="838200"/>
                </a:lnTo>
                <a:close/>
              </a:path>
              <a:path w="76200" h="4038600">
                <a:moveTo>
                  <a:pt x="76200" y="76200"/>
                </a:moveTo>
                <a:lnTo>
                  <a:pt x="69850" y="63500"/>
                </a:lnTo>
                <a:lnTo>
                  <a:pt x="38100" y="0"/>
                </a:lnTo>
                <a:lnTo>
                  <a:pt x="0" y="76200"/>
                </a:lnTo>
                <a:lnTo>
                  <a:pt x="31750" y="76200"/>
                </a:lnTo>
                <a:lnTo>
                  <a:pt x="31750" y="685800"/>
                </a:lnTo>
                <a:lnTo>
                  <a:pt x="0" y="685800"/>
                </a:lnTo>
                <a:lnTo>
                  <a:pt x="38100" y="762000"/>
                </a:lnTo>
                <a:lnTo>
                  <a:pt x="69850" y="698500"/>
                </a:lnTo>
                <a:lnTo>
                  <a:pt x="76200" y="685800"/>
                </a:lnTo>
                <a:lnTo>
                  <a:pt x="44450" y="685800"/>
                </a:lnTo>
                <a:lnTo>
                  <a:pt x="44450" y="7620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1046" y="440182"/>
            <a:ext cx="4063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ГРУППА</a:t>
            </a:r>
            <a:r>
              <a:rPr sz="1800" b="1" spc="4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ПРОЦЕССОВ</a:t>
            </a:r>
            <a:r>
              <a:rPr sz="1800" b="1" spc="4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ИНИЦИИРОВАНИЯ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43683" y="2119883"/>
          <a:ext cx="2710815" cy="132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R="787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Разработка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R="78105" algn="ctr">
                        <a:lnSpc>
                          <a:spcPct val="100000"/>
                        </a:lnSpc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Устава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проекта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43683" y="3872484"/>
          <a:ext cx="2710815" cy="132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73025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Сбор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требований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R="26034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проекту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1214437" y="1214437"/>
            <a:ext cx="5876925" cy="4962525"/>
            <a:chOff x="1214437" y="1214437"/>
            <a:chExt cx="5876925" cy="4962525"/>
          </a:xfrm>
        </p:grpSpPr>
        <p:sp>
          <p:nvSpPr>
            <p:cNvPr id="6" name="object 6"/>
            <p:cNvSpPr/>
            <p:nvPr/>
          </p:nvSpPr>
          <p:spPr>
            <a:xfrm>
              <a:off x="1219200" y="1219200"/>
              <a:ext cx="5867400" cy="4953000"/>
            </a:xfrm>
            <a:custGeom>
              <a:avLst/>
              <a:gdLst/>
              <a:ahLst/>
              <a:cxnLst/>
              <a:rect l="l" t="t" r="r" b="b"/>
              <a:pathLst>
                <a:path w="5867400" h="4953000">
                  <a:moveTo>
                    <a:pt x="0" y="4953000"/>
                  </a:moveTo>
                  <a:lnTo>
                    <a:pt x="5867400" y="4953000"/>
                  </a:lnTo>
                  <a:lnTo>
                    <a:pt x="5867400" y="0"/>
                  </a:lnTo>
                  <a:lnTo>
                    <a:pt x="0" y="0"/>
                  </a:lnTo>
                  <a:lnTo>
                    <a:pt x="0" y="49530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14700" y="3429000"/>
              <a:ext cx="76200" cy="457200"/>
            </a:xfrm>
            <a:custGeom>
              <a:avLst/>
              <a:gdLst/>
              <a:ahLst/>
              <a:cxnLst/>
              <a:rect l="l" t="t" r="r" b="b"/>
              <a:pathLst>
                <a:path w="76200" h="457200">
                  <a:moveTo>
                    <a:pt x="31750" y="381000"/>
                  </a:moveTo>
                  <a:lnTo>
                    <a:pt x="0" y="381000"/>
                  </a:lnTo>
                  <a:lnTo>
                    <a:pt x="38100" y="457200"/>
                  </a:lnTo>
                  <a:lnTo>
                    <a:pt x="69850" y="393700"/>
                  </a:lnTo>
                  <a:lnTo>
                    <a:pt x="31750" y="393700"/>
                  </a:lnTo>
                  <a:lnTo>
                    <a:pt x="31750" y="381000"/>
                  </a:lnTo>
                  <a:close/>
                </a:path>
                <a:path w="76200" h="457200">
                  <a:moveTo>
                    <a:pt x="44450" y="0"/>
                  </a:moveTo>
                  <a:lnTo>
                    <a:pt x="31750" y="0"/>
                  </a:lnTo>
                  <a:lnTo>
                    <a:pt x="31750" y="393700"/>
                  </a:lnTo>
                  <a:lnTo>
                    <a:pt x="44450" y="393700"/>
                  </a:lnTo>
                  <a:lnTo>
                    <a:pt x="44450" y="0"/>
                  </a:lnTo>
                  <a:close/>
                </a:path>
                <a:path w="76200" h="457200">
                  <a:moveTo>
                    <a:pt x="76200" y="381000"/>
                  </a:moveTo>
                  <a:lnTo>
                    <a:pt x="44450" y="381000"/>
                  </a:lnTo>
                  <a:lnTo>
                    <a:pt x="44450" y="393700"/>
                  </a:lnTo>
                  <a:lnTo>
                    <a:pt x="69850" y="393700"/>
                  </a:lnTo>
                  <a:lnTo>
                    <a:pt x="76200" y="381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938837" y="2814637"/>
            <a:ext cx="2752725" cy="1457325"/>
            <a:chOff x="5938837" y="2814637"/>
            <a:chExt cx="2752725" cy="1457325"/>
          </a:xfrm>
        </p:grpSpPr>
        <p:sp>
          <p:nvSpPr>
            <p:cNvPr id="9" name="object 9"/>
            <p:cNvSpPr/>
            <p:nvPr/>
          </p:nvSpPr>
          <p:spPr>
            <a:xfrm>
              <a:off x="5943600" y="2819400"/>
              <a:ext cx="2743200" cy="1447800"/>
            </a:xfrm>
            <a:custGeom>
              <a:avLst/>
              <a:gdLst/>
              <a:ahLst/>
              <a:cxnLst/>
              <a:rect l="l" t="t" r="r" b="b"/>
              <a:pathLst>
                <a:path w="2743200" h="1447800">
                  <a:moveTo>
                    <a:pt x="548639" y="0"/>
                  </a:moveTo>
                  <a:lnTo>
                    <a:pt x="0" y="723900"/>
                  </a:lnTo>
                  <a:lnTo>
                    <a:pt x="548639" y="1447800"/>
                  </a:lnTo>
                  <a:lnTo>
                    <a:pt x="548639" y="0"/>
                  </a:lnTo>
                  <a:close/>
                </a:path>
                <a:path w="2743200" h="1447800">
                  <a:moveTo>
                    <a:pt x="2194559" y="1085850"/>
                  </a:moveTo>
                  <a:lnTo>
                    <a:pt x="548639" y="1085850"/>
                  </a:lnTo>
                  <a:lnTo>
                    <a:pt x="548639" y="1447800"/>
                  </a:lnTo>
                  <a:lnTo>
                    <a:pt x="2194559" y="1447800"/>
                  </a:lnTo>
                  <a:lnTo>
                    <a:pt x="2194559" y="1085850"/>
                  </a:lnTo>
                  <a:close/>
                </a:path>
                <a:path w="2743200" h="1447800">
                  <a:moveTo>
                    <a:pt x="2194559" y="0"/>
                  </a:moveTo>
                  <a:lnTo>
                    <a:pt x="2194559" y="1447800"/>
                  </a:lnTo>
                  <a:lnTo>
                    <a:pt x="2743200" y="723900"/>
                  </a:lnTo>
                  <a:lnTo>
                    <a:pt x="2194559" y="0"/>
                  </a:lnTo>
                  <a:close/>
                </a:path>
                <a:path w="2743200" h="1447800">
                  <a:moveTo>
                    <a:pt x="2194559" y="0"/>
                  </a:moveTo>
                  <a:lnTo>
                    <a:pt x="548639" y="0"/>
                  </a:lnTo>
                  <a:lnTo>
                    <a:pt x="548639" y="361950"/>
                  </a:lnTo>
                  <a:lnTo>
                    <a:pt x="2194559" y="361950"/>
                  </a:lnTo>
                  <a:lnTo>
                    <a:pt x="2194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43600" y="2819400"/>
              <a:ext cx="2743200" cy="1447800"/>
            </a:xfrm>
            <a:custGeom>
              <a:avLst/>
              <a:gdLst/>
              <a:ahLst/>
              <a:cxnLst/>
              <a:rect l="l" t="t" r="r" b="b"/>
              <a:pathLst>
                <a:path w="2743200" h="1447800">
                  <a:moveTo>
                    <a:pt x="0" y="723900"/>
                  </a:moveTo>
                  <a:lnTo>
                    <a:pt x="548639" y="0"/>
                  </a:lnTo>
                </a:path>
                <a:path w="2743200" h="1447800">
                  <a:moveTo>
                    <a:pt x="548639" y="1447800"/>
                  </a:moveTo>
                  <a:lnTo>
                    <a:pt x="0" y="723900"/>
                  </a:lnTo>
                </a:path>
                <a:path w="2743200" h="1447800">
                  <a:moveTo>
                    <a:pt x="2194559" y="1447800"/>
                  </a:moveTo>
                  <a:lnTo>
                    <a:pt x="2194559" y="1085850"/>
                  </a:lnTo>
                  <a:lnTo>
                    <a:pt x="548639" y="1085850"/>
                  </a:lnTo>
                  <a:lnTo>
                    <a:pt x="548639" y="1447800"/>
                  </a:lnTo>
                </a:path>
                <a:path w="2743200" h="1447800">
                  <a:moveTo>
                    <a:pt x="2194559" y="0"/>
                  </a:moveTo>
                  <a:lnTo>
                    <a:pt x="2743200" y="723900"/>
                  </a:lnTo>
                  <a:lnTo>
                    <a:pt x="2194559" y="1447800"/>
                  </a:lnTo>
                </a:path>
                <a:path w="2743200" h="1447800">
                  <a:moveTo>
                    <a:pt x="548639" y="0"/>
                  </a:moveTo>
                  <a:lnTo>
                    <a:pt x="548639" y="361950"/>
                  </a:lnTo>
                  <a:lnTo>
                    <a:pt x="2194559" y="361950"/>
                  </a:lnTo>
                  <a:lnTo>
                    <a:pt x="2194559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43600" y="2819400"/>
              <a:ext cx="2743200" cy="1447800"/>
            </a:xfrm>
            <a:custGeom>
              <a:avLst/>
              <a:gdLst/>
              <a:ahLst/>
              <a:cxnLst/>
              <a:rect l="l" t="t" r="r" b="b"/>
              <a:pathLst>
                <a:path w="2743200" h="1447800">
                  <a:moveTo>
                    <a:pt x="2194559" y="0"/>
                  </a:moveTo>
                  <a:lnTo>
                    <a:pt x="2194559" y="361950"/>
                  </a:lnTo>
                  <a:lnTo>
                    <a:pt x="548639" y="361950"/>
                  </a:lnTo>
                  <a:lnTo>
                    <a:pt x="548639" y="0"/>
                  </a:lnTo>
                  <a:lnTo>
                    <a:pt x="0" y="723900"/>
                  </a:lnTo>
                  <a:lnTo>
                    <a:pt x="548639" y="1447800"/>
                  </a:lnTo>
                  <a:lnTo>
                    <a:pt x="548639" y="1085850"/>
                  </a:lnTo>
                  <a:lnTo>
                    <a:pt x="2194559" y="1085850"/>
                  </a:lnTo>
                  <a:lnTo>
                    <a:pt x="2194559" y="1447800"/>
                  </a:lnTo>
                  <a:lnTo>
                    <a:pt x="2743200" y="723900"/>
                  </a:lnTo>
                  <a:lnTo>
                    <a:pt x="2194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43600" y="2819400"/>
              <a:ext cx="2743200" cy="1447800"/>
            </a:xfrm>
            <a:custGeom>
              <a:avLst/>
              <a:gdLst/>
              <a:ahLst/>
              <a:cxnLst/>
              <a:rect l="l" t="t" r="r" b="b"/>
              <a:pathLst>
                <a:path w="2743200" h="1447800">
                  <a:moveTo>
                    <a:pt x="0" y="723900"/>
                  </a:moveTo>
                  <a:lnTo>
                    <a:pt x="548639" y="0"/>
                  </a:lnTo>
                  <a:lnTo>
                    <a:pt x="548639" y="361950"/>
                  </a:lnTo>
                  <a:lnTo>
                    <a:pt x="2194559" y="361950"/>
                  </a:lnTo>
                  <a:lnTo>
                    <a:pt x="2194559" y="0"/>
                  </a:lnTo>
                  <a:lnTo>
                    <a:pt x="2743200" y="723900"/>
                  </a:lnTo>
                  <a:lnTo>
                    <a:pt x="2194559" y="1447800"/>
                  </a:lnTo>
                  <a:lnTo>
                    <a:pt x="2194559" y="1085850"/>
                  </a:lnTo>
                  <a:lnTo>
                    <a:pt x="548639" y="1085850"/>
                  </a:lnTo>
                  <a:lnTo>
                    <a:pt x="548639" y="1447800"/>
                  </a:lnTo>
                  <a:lnTo>
                    <a:pt x="0" y="7239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514338" y="3275457"/>
            <a:ext cx="15538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Calibri"/>
                <a:cs typeface="Calibri"/>
              </a:rPr>
              <a:t>Группа </a:t>
            </a:r>
            <a:r>
              <a:rPr sz="1600" spc="-10" dirty="0">
                <a:latin typeface="Calibri"/>
                <a:cs typeface="Calibri"/>
              </a:rPr>
              <a:t>процессов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исполнения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938837" y="1290637"/>
            <a:ext cx="2752725" cy="1457325"/>
            <a:chOff x="5938837" y="1290637"/>
            <a:chExt cx="2752725" cy="1457325"/>
          </a:xfrm>
        </p:grpSpPr>
        <p:sp>
          <p:nvSpPr>
            <p:cNvPr id="15" name="object 15"/>
            <p:cNvSpPr/>
            <p:nvPr/>
          </p:nvSpPr>
          <p:spPr>
            <a:xfrm>
              <a:off x="5943600" y="1295400"/>
              <a:ext cx="2743200" cy="1447800"/>
            </a:xfrm>
            <a:custGeom>
              <a:avLst/>
              <a:gdLst/>
              <a:ahLst/>
              <a:cxnLst/>
              <a:rect l="l" t="t" r="r" b="b"/>
              <a:pathLst>
                <a:path w="2743200" h="1447800">
                  <a:moveTo>
                    <a:pt x="548639" y="0"/>
                  </a:moveTo>
                  <a:lnTo>
                    <a:pt x="0" y="723900"/>
                  </a:lnTo>
                  <a:lnTo>
                    <a:pt x="548639" y="1447800"/>
                  </a:lnTo>
                  <a:lnTo>
                    <a:pt x="548639" y="0"/>
                  </a:lnTo>
                  <a:close/>
                </a:path>
                <a:path w="2743200" h="1447800">
                  <a:moveTo>
                    <a:pt x="2194559" y="1085850"/>
                  </a:moveTo>
                  <a:lnTo>
                    <a:pt x="548639" y="1085850"/>
                  </a:lnTo>
                  <a:lnTo>
                    <a:pt x="548639" y="1447800"/>
                  </a:lnTo>
                  <a:lnTo>
                    <a:pt x="2194559" y="1447800"/>
                  </a:lnTo>
                  <a:lnTo>
                    <a:pt x="2194559" y="1085850"/>
                  </a:lnTo>
                  <a:close/>
                </a:path>
                <a:path w="2743200" h="1447800">
                  <a:moveTo>
                    <a:pt x="2194559" y="0"/>
                  </a:moveTo>
                  <a:lnTo>
                    <a:pt x="2194559" y="1447800"/>
                  </a:lnTo>
                  <a:lnTo>
                    <a:pt x="2743200" y="723900"/>
                  </a:lnTo>
                  <a:lnTo>
                    <a:pt x="2194559" y="0"/>
                  </a:lnTo>
                  <a:close/>
                </a:path>
                <a:path w="2743200" h="1447800">
                  <a:moveTo>
                    <a:pt x="2194559" y="0"/>
                  </a:moveTo>
                  <a:lnTo>
                    <a:pt x="548639" y="0"/>
                  </a:lnTo>
                  <a:lnTo>
                    <a:pt x="548639" y="361950"/>
                  </a:lnTo>
                  <a:lnTo>
                    <a:pt x="2194559" y="361950"/>
                  </a:lnTo>
                  <a:lnTo>
                    <a:pt x="2194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43600" y="1295400"/>
              <a:ext cx="2743200" cy="1447800"/>
            </a:xfrm>
            <a:custGeom>
              <a:avLst/>
              <a:gdLst/>
              <a:ahLst/>
              <a:cxnLst/>
              <a:rect l="l" t="t" r="r" b="b"/>
              <a:pathLst>
                <a:path w="2743200" h="1447800">
                  <a:moveTo>
                    <a:pt x="0" y="723900"/>
                  </a:moveTo>
                  <a:lnTo>
                    <a:pt x="548639" y="0"/>
                  </a:lnTo>
                </a:path>
                <a:path w="2743200" h="1447800">
                  <a:moveTo>
                    <a:pt x="548639" y="1447800"/>
                  </a:moveTo>
                  <a:lnTo>
                    <a:pt x="0" y="723900"/>
                  </a:lnTo>
                </a:path>
                <a:path w="2743200" h="1447800">
                  <a:moveTo>
                    <a:pt x="2194559" y="1447800"/>
                  </a:moveTo>
                  <a:lnTo>
                    <a:pt x="2194559" y="1085850"/>
                  </a:lnTo>
                  <a:lnTo>
                    <a:pt x="548639" y="1085850"/>
                  </a:lnTo>
                  <a:lnTo>
                    <a:pt x="548639" y="1447800"/>
                  </a:lnTo>
                </a:path>
                <a:path w="2743200" h="1447800">
                  <a:moveTo>
                    <a:pt x="2194559" y="0"/>
                  </a:moveTo>
                  <a:lnTo>
                    <a:pt x="2743200" y="723900"/>
                  </a:lnTo>
                  <a:lnTo>
                    <a:pt x="2194559" y="1447800"/>
                  </a:lnTo>
                </a:path>
                <a:path w="2743200" h="1447800">
                  <a:moveTo>
                    <a:pt x="548639" y="0"/>
                  </a:moveTo>
                  <a:lnTo>
                    <a:pt x="548639" y="361950"/>
                  </a:lnTo>
                  <a:lnTo>
                    <a:pt x="2194559" y="361950"/>
                  </a:lnTo>
                  <a:lnTo>
                    <a:pt x="2194559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43600" y="1295400"/>
              <a:ext cx="2743200" cy="1447800"/>
            </a:xfrm>
            <a:custGeom>
              <a:avLst/>
              <a:gdLst/>
              <a:ahLst/>
              <a:cxnLst/>
              <a:rect l="l" t="t" r="r" b="b"/>
              <a:pathLst>
                <a:path w="2743200" h="1447800">
                  <a:moveTo>
                    <a:pt x="2194559" y="0"/>
                  </a:moveTo>
                  <a:lnTo>
                    <a:pt x="2194559" y="361950"/>
                  </a:lnTo>
                  <a:lnTo>
                    <a:pt x="548639" y="361950"/>
                  </a:lnTo>
                  <a:lnTo>
                    <a:pt x="548639" y="0"/>
                  </a:lnTo>
                  <a:lnTo>
                    <a:pt x="0" y="723900"/>
                  </a:lnTo>
                  <a:lnTo>
                    <a:pt x="548639" y="1447800"/>
                  </a:lnTo>
                  <a:lnTo>
                    <a:pt x="548639" y="1085850"/>
                  </a:lnTo>
                  <a:lnTo>
                    <a:pt x="2194559" y="1085850"/>
                  </a:lnTo>
                  <a:lnTo>
                    <a:pt x="2194559" y="1447800"/>
                  </a:lnTo>
                  <a:lnTo>
                    <a:pt x="2743200" y="723900"/>
                  </a:lnTo>
                  <a:lnTo>
                    <a:pt x="2194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43600" y="1295400"/>
              <a:ext cx="2743200" cy="1447800"/>
            </a:xfrm>
            <a:custGeom>
              <a:avLst/>
              <a:gdLst/>
              <a:ahLst/>
              <a:cxnLst/>
              <a:rect l="l" t="t" r="r" b="b"/>
              <a:pathLst>
                <a:path w="2743200" h="1447800">
                  <a:moveTo>
                    <a:pt x="0" y="723900"/>
                  </a:moveTo>
                  <a:lnTo>
                    <a:pt x="548639" y="0"/>
                  </a:lnTo>
                  <a:lnTo>
                    <a:pt x="548639" y="361950"/>
                  </a:lnTo>
                  <a:lnTo>
                    <a:pt x="2194559" y="361950"/>
                  </a:lnTo>
                  <a:lnTo>
                    <a:pt x="2194559" y="0"/>
                  </a:lnTo>
                  <a:lnTo>
                    <a:pt x="2743200" y="723900"/>
                  </a:lnTo>
                  <a:lnTo>
                    <a:pt x="2194559" y="1447800"/>
                  </a:lnTo>
                  <a:lnTo>
                    <a:pt x="2194559" y="1085850"/>
                  </a:lnTo>
                  <a:lnTo>
                    <a:pt x="548639" y="1085850"/>
                  </a:lnTo>
                  <a:lnTo>
                    <a:pt x="548639" y="1447800"/>
                  </a:lnTo>
                  <a:lnTo>
                    <a:pt x="0" y="7239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514338" y="1751202"/>
            <a:ext cx="15538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8435" marR="5080" indent="-16637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Calibri"/>
                <a:cs typeface="Calibri"/>
              </a:rPr>
              <a:t>Группа </a:t>
            </a:r>
            <a:r>
              <a:rPr sz="1600" spc="-10" dirty="0">
                <a:latin typeface="Calibri"/>
                <a:cs typeface="Calibri"/>
              </a:rPr>
              <a:t>процессов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планирования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939028" y="4338828"/>
            <a:ext cx="2752725" cy="1457325"/>
            <a:chOff x="5939028" y="4338828"/>
            <a:chExt cx="2752725" cy="1457325"/>
          </a:xfrm>
        </p:grpSpPr>
        <p:sp>
          <p:nvSpPr>
            <p:cNvPr id="21" name="object 21"/>
            <p:cNvSpPr/>
            <p:nvPr/>
          </p:nvSpPr>
          <p:spPr>
            <a:xfrm>
              <a:off x="5943600" y="4343400"/>
              <a:ext cx="2743200" cy="1447800"/>
            </a:xfrm>
            <a:custGeom>
              <a:avLst/>
              <a:gdLst/>
              <a:ahLst/>
              <a:cxnLst/>
              <a:rect l="l" t="t" r="r" b="b"/>
              <a:pathLst>
                <a:path w="2743200" h="1447800">
                  <a:moveTo>
                    <a:pt x="548639" y="0"/>
                  </a:moveTo>
                  <a:lnTo>
                    <a:pt x="0" y="723900"/>
                  </a:lnTo>
                  <a:lnTo>
                    <a:pt x="548639" y="1447800"/>
                  </a:lnTo>
                  <a:lnTo>
                    <a:pt x="548639" y="0"/>
                  </a:lnTo>
                  <a:close/>
                </a:path>
                <a:path w="2743200" h="1447800">
                  <a:moveTo>
                    <a:pt x="2194559" y="1085850"/>
                  </a:moveTo>
                  <a:lnTo>
                    <a:pt x="548639" y="1085850"/>
                  </a:lnTo>
                  <a:lnTo>
                    <a:pt x="548639" y="1447800"/>
                  </a:lnTo>
                  <a:lnTo>
                    <a:pt x="2194559" y="1447800"/>
                  </a:lnTo>
                  <a:lnTo>
                    <a:pt x="2194559" y="1085850"/>
                  </a:lnTo>
                  <a:close/>
                </a:path>
                <a:path w="2743200" h="1447800">
                  <a:moveTo>
                    <a:pt x="2194559" y="0"/>
                  </a:moveTo>
                  <a:lnTo>
                    <a:pt x="2194559" y="1447800"/>
                  </a:lnTo>
                  <a:lnTo>
                    <a:pt x="2743200" y="723900"/>
                  </a:lnTo>
                  <a:lnTo>
                    <a:pt x="2194559" y="0"/>
                  </a:lnTo>
                  <a:close/>
                </a:path>
                <a:path w="2743200" h="1447800">
                  <a:moveTo>
                    <a:pt x="2194559" y="0"/>
                  </a:moveTo>
                  <a:lnTo>
                    <a:pt x="548639" y="0"/>
                  </a:lnTo>
                  <a:lnTo>
                    <a:pt x="548639" y="361950"/>
                  </a:lnTo>
                  <a:lnTo>
                    <a:pt x="2194559" y="361950"/>
                  </a:lnTo>
                  <a:lnTo>
                    <a:pt x="2194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43600" y="4343400"/>
              <a:ext cx="2743200" cy="1447800"/>
            </a:xfrm>
            <a:custGeom>
              <a:avLst/>
              <a:gdLst/>
              <a:ahLst/>
              <a:cxnLst/>
              <a:rect l="l" t="t" r="r" b="b"/>
              <a:pathLst>
                <a:path w="2743200" h="1447800">
                  <a:moveTo>
                    <a:pt x="0" y="723900"/>
                  </a:moveTo>
                  <a:lnTo>
                    <a:pt x="548639" y="0"/>
                  </a:lnTo>
                </a:path>
                <a:path w="2743200" h="1447800">
                  <a:moveTo>
                    <a:pt x="548639" y="1447800"/>
                  </a:moveTo>
                  <a:lnTo>
                    <a:pt x="0" y="723900"/>
                  </a:lnTo>
                </a:path>
                <a:path w="2743200" h="1447800">
                  <a:moveTo>
                    <a:pt x="2194559" y="1447800"/>
                  </a:moveTo>
                  <a:lnTo>
                    <a:pt x="2194559" y="1085850"/>
                  </a:lnTo>
                  <a:lnTo>
                    <a:pt x="548639" y="1085850"/>
                  </a:lnTo>
                  <a:lnTo>
                    <a:pt x="548639" y="1447800"/>
                  </a:lnTo>
                </a:path>
                <a:path w="2743200" h="1447800">
                  <a:moveTo>
                    <a:pt x="2194559" y="0"/>
                  </a:moveTo>
                  <a:lnTo>
                    <a:pt x="2743200" y="723900"/>
                  </a:lnTo>
                  <a:lnTo>
                    <a:pt x="2194559" y="1447800"/>
                  </a:lnTo>
                </a:path>
                <a:path w="2743200" h="1447800">
                  <a:moveTo>
                    <a:pt x="548639" y="0"/>
                  </a:moveTo>
                  <a:lnTo>
                    <a:pt x="548639" y="361950"/>
                  </a:lnTo>
                  <a:lnTo>
                    <a:pt x="2194559" y="361950"/>
                  </a:lnTo>
                  <a:lnTo>
                    <a:pt x="2194559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43600" y="4343400"/>
              <a:ext cx="2743200" cy="1447800"/>
            </a:xfrm>
            <a:custGeom>
              <a:avLst/>
              <a:gdLst/>
              <a:ahLst/>
              <a:cxnLst/>
              <a:rect l="l" t="t" r="r" b="b"/>
              <a:pathLst>
                <a:path w="2743200" h="1447800">
                  <a:moveTo>
                    <a:pt x="2194559" y="0"/>
                  </a:moveTo>
                  <a:lnTo>
                    <a:pt x="2194559" y="361950"/>
                  </a:lnTo>
                  <a:lnTo>
                    <a:pt x="548639" y="361950"/>
                  </a:lnTo>
                  <a:lnTo>
                    <a:pt x="548639" y="0"/>
                  </a:lnTo>
                  <a:lnTo>
                    <a:pt x="0" y="723900"/>
                  </a:lnTo>
                  <a:lnTo>
                    <a:pt x="548639" y="1447800"/>
                  </a:lnTo>
                  <a:lnTo>
                    <a:pt x="548639" y="1085850"/>
                  </a:lnTo>
                  <a:lnTo>
                    <a:pt x="2194559" y="1085850"/>
                  </a:lnTo>
                  <a:lnTo>
                    <a:pt x="2194559" y="1447800"/>
                  </a:lnTo>
                  <a:lnTo>
                    <a:pt x="2743200" y="723900"/>
                  </a:lnTo>
                  <a:lnTo>
                    <a:pt x="2194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43600" y="4343400"/>
              <a:ext cx="2743200" cy="1447800"/>
            </a:xfrm>
            <a:custGeom>
              <a:avLst/>
              <a:gdLst/>
              <a:ahLst/>
              <a:cxnLst/>
              <a:rect l="l" t="t" r="r" b="b"/>
              <a:pathLst>
                <a:path w="2743200" h="1447800">
                  <a:moveTo>
                    <a:pt x="0" y="723900"/>
                  </a:moveTo>
                  <a:lnTo>
                    <a:pt x="548639" y="0"/>
                  </a:lnTo>
                  <a:lnTo>
                    <a:pt x="548639" y="361950"/>
                  </a:lnTo>
                  <a:lnTo>
                    <a:pt x="2194559" y="361950"/>
                  </a:lnTo>
                  <a:lnTo>
                    <a:pt x="2194559" y="0"/>
                  </a:lnTo>
                  <a:lnTo>
                    <a:pt x="2743200" y="723900"/>
                  </a:lnTo>
                  <a:lnTo>
                    <a:pt x="2194559" y="1447800"/>
                  </a:lnTo>
                  <a:lnTo>
                    <a:pt x="2194559" y="1085850"/>
                  </a:lnTo>
                  <a:lnTo>
                    <a:pt x="548639" y="1085850"/>
                  </a:lnTo>
                  <a:lnTo>
                    <a:pt x="548639" y="1447800"/>
                  </a:lnTo>
                  <a:lnTo>
                    <a:pt x="0" y="7239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127241" y="4799838"/>
            <a:ext cx="23793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86715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Calibri"/>
                <a:cs typeface="Calibri"/>
              </a:rPr>
              <a:t>Группа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процессов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мониторинга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-10" dirty="0">
                <a:latin typeface="Calibri"/>
                <a:cs typeface="Calibri"/>
              </a:rPr>
              <a:t> управления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990600"/>
            <a:ext cx="1752600" cy="6096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R="30480" algn="ctr">
              <a:lnSpc>
                <a:spcPct val="100000"/>
              </a:lnSpc>
              <a:spcBef>
                <a:spcPts val="630"/>
              </a:spcBef>
            </a:pPr>
            <a:r>
              <a:rPr sz="1400" spc="-10" dirty="0">
                <a:latin typeface="Calibri"/>
                <a:cs typeface="Calibri"/>
              </a:rPr>
              <a:t>Разработка </a:t>
            </a:r>
            <a:r>
              <a:rPr sz="1400" dirty="0">
                <a:latin typeface="Calibri"/>
                <a:cs typeface="Calibri"/>
              </a:rPr>
              <a:t>плана</a:t>
            </a:r>
            <a:endParaRPr sz="14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управления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проектом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" y="533400"/>
            <a:ext cx="8229600" cy="5486400"/>
          </a:xfrm>
          <a:custGeom>
            <a:avLst/>
            <a:gdLst/>
            <a:ahLst/>
            <a:cxnLst/>
            <a:rect l="l" t="t" r="r" b="b"/>
            <a:pathLst>
              <a:path w="8229600" h="5486400">
                <a:moveTo>
                  <a:pt x="0" y="1066800"/>
                </a:moveTo>
                <a:lnTo>
                  <a:pt x="76200" y="1066800"/>
                </a:lnTo>
                <a:lnTo>
                  <a:pt x="76200" y="457200"/>
                </a:lnTo>
                <a:lnTo>
                  <a:pt x="0" y="457200"/>
                </a:lnTo>
                <a:lnTo>
                  <a:pt x="0" y="1066800"/>
                </a:lnTo>
                <a:close/>
              </a:path>
              <a:path w="8229600" h="5486400">
                <a:moveTo>
                  <a:pt x="1828800" y="1066800"/>
                </a:moveTo>
                <a:lnTo>
                  <a:pt x="1905000" y="1066800"/>
                </a:lnTo>
                <a:lnTo>
                  <a:pt x="1905000" y="457200"/>
                </a:lnTo>
                <a:lnTo>
                  <a:pt x="1828800" y="457200"/>
                </a:lnTo>
                <a:lnTo>
                  <a:pt x="1828800" y="1066800"/>
                </a:lnTo>
                <a:close/>
              </a:path>
              <a:path w="8229600" h="5486400">
                <a:moveTo>
                  <a:pt x="2133600" y="533400"/>
                </a:moveTo>
                <a:lnTo>
                  <a:pt x="3886200" y="533400"/>
                </a:lnTo>
                <a:lnTo>
                  <a:pt x="3886200" y="0"/>
                </a:lnTo>
                <a:lnTo>
                  <a:pt x="2133600" y="0"/>
                </a:lnTo>
                <a:lnTo>
                  <a:pt x="2133600" y="533400"/>
                </a:lnTo>
                <a:close/>
              </a:path>
              <a:path w="8229600" h="5486400">
                <a:moveTo>
                  <a:pt x="2057400" y="533400"/>
                </a:moveTo>
                <a:lnTo>
                  <a:pt x="2133600" y="533400"/>
                </a:lnTo>
                <a:lnTo>
                  <a:pt x="2133600" y="0"/>
                </a:lnTo>
                <a:lnTo>
                  <a:pt x="2057400" y="0"/>
                </a:lnTo>
                <a:lnTo>
                  <a:pt x="2057400" y="533400"/>
                </a:lnTo>
                <a:close/>
              </a:path>
              <a:path w="8229600" h="5486400">
                <a:moveTo>
                  <a:pt x="3886200" y="533400"/>
                </a:moveTo>
                <a:lnTo>
                  <a:pt x="3962400" y="533400"/>
                </a:lnTo>
                <a:lnTo>
                  <a:pt x="3962400" y="0"/>
                </a:lnTo>
                <a:lnTo>
                  <a:pt x="3886200" y="0"/>
                </a:lnTo>
                <a:lnTo>
                  <a:pt x="3886200" y="533400"/>
                </a:lnTo>
                <a:close/>
              </a:path>
              <a:path w="8229600" h="5486400">
                <a:moveTo>
                  <a:pt x="2057400" y="1676400"/>
                </a:moveTo>
                <a:lnTo>
                  <a:pt x="2133600" y="1676400"/>
                </a:lnTo>
                <a:lnTo>
                  <a:pt x="2133600" y="1066800"/>
                </a:lnTo>
                <a:lnTo>
                  <a:pt x="2057400" y="1066800"/>
                </a:lnTo>
                <a:lnTo>
                  <a:pt x="2057400" y="1676400"/>
                </a:lnTo>
                <a:close/>
              </a:path>
              <a:path w="8229600" h="5486400">
                <a:moveTo>
                  <a:pt x="3886200" y="1676400"/>
                </a:moveTo>
                <a:lnTo>
                  <a:pt x="3962400" y="1676400"/>
                </a:lnTo>
                <a:lnTo>
                  <a:pt x="3962400" y="1066800"/>
                </a:lnTo>
                <a:lnTo>
                  <a:pt x="3886200" y="1066800"/>
                </a:lnTo>
                <a:lnTo>
                  <a:pt x="3886200" y="1676400"/>
                </a:lnTo>
                <a:close/>
              </a:path>
              <a:path w="8229600" h="5486400">
                <a:moveTo>
                  <a:pt x="4191000" y="609600"/>
                </a:moveTo>
                <a:lnTo>
                  <a:pt x="4267200" y="609600"/>
                </a:lnTo>
                <a:lnTo>
                  <a:pt x="4267200" y="0"/>
                </a:lnTo>
                <a:lnTo>
                  <a:pt x="4191000" y="0"/>
                </a:lnTo>
                <a:lnTo>
                  <a:pt x="4191000" y="609600"/>
                </a:lnTo>
                <a:close/>
              </a:path>
              <a:path w="8229600" h="5486400">
                <a:moveTo>
                  <a:pt x="6019800" y="609600"/>
                </a:moveTo>
                <a:lnTo>
                  <a:pt x="6096000" y="609600"/>
                </a:lnTo>
                <a:lnTo>
                  <a:pt x="6096000" y="0"/>
                </a:lnTo>
                <a:lnTo>
                  <a:pt x="6019800" y="0"/>
                </a:lnTo>
                <a:lnTo>
                  <a:pt x="6019800" y="609600"/>
                </a:lnTo>
                <a:close/>
              </a:path>
              <a:path w="8229600" h="5486400">
                <a:moveTo>
                  <a:pt x="6324600" y="838200"/>
                </a:moveTo>
                <a:lnTo>
                  <a:pt x="6400800" y="838200"/>
                </a:lnTo>
                <a:lnTo>
                  <a:pt x="6400800" y="228600"/>
                </a:lnTo>
                <a:lnTo>
                  <a:pt x="6324600" y="228600"/>
                </a:lnTo>
                <a:lnTo>
                  <a:pt x="6324600" y="838200"/>
                </a:lnTo>
                <a:close/>
              </a:path>
              <a:path w="8229600" h="5486400">
                <a:moveTo>
                  <a:pt x="8153400" y="838200"/>
                </a:moveTo>
                <a:lnTo>
                  <a:pt x="8229600" y="838200"/>
                </a:lnTo>
                <a:lnTo>
                  <a:pt x="8229600" y="228600"/>
                </a:lnTo>
                <a:lnTo>
                  <a:pt x="8153400" y="228600"/>
                </a:lnTo>
                <a:lnTo>
                  <a:pt x="8153400" y="838200"/>
                </a:lnTo>
                <a:close/>
              </a:path>
              <a:path w="8229600" h="5486400">
                <a:moveTo>
                  <a:pt x="4191000" y="1371600"/>
                </a:moveTo>
                <a:lnTo>
                  <a:pt x="4267200" y="1371600"/>
                </a:lnTo>
                <a:lnTo>
                  <a:pt x="4267200" y="762000"/>
                </a:lnTo>
                <a:lnTo>
                  <a:pt x="4191000" y="762000"/>
                </a:lnTo>
                <a:lnTo>
                  <a:pt x="4191000" y="1371600"/>
                </a:lnTo>
                <a:close/>
              </a:path>
              <a:path w="8229600" h="5486400">
                <a:moveTo>
                  <a:pt x="6019800" y="1371600"/>
                </a:moveTo>
                <a:lnTo>
                  <a:pt x="6096000" y="1371600"/>
                </a:lnTo>
                <a:lnTo>
                  <a:pt x="6096000" y="762000"/>
                </a:lnTo>
                <a:lnTo>
                  <a:pt x="6019800" y="762000"/>
                </a:lnTo>
                <a:lnTo>
                  <a:pt x="6019800" y="1371600"/>
                </a:lnTo>
                <a:close/>
              </a:path>
              <a:path w="8229600" h="5486400">
                <a:moveTo>
                  <a:pt x="4191000" y="2057400"/>
                </a:moveTo>
                <a:lnTo>
                  <a:pt x="4267200" y="2057400"/>
                </a:lnTo>
                <a:lnTo>
                  <a:pt x="4267200" y="1447800"/>
                </a:lnTo>
                <a:lnTo>
                  <a:pt x="4191000" y="1447800"/>
                </a:lnTo>
                <a:lnTo>
                  <a:pt x="4191000" y="2057400"/>
                </a:lnTo>
                <a:close/>
              </a:path>
              <a:path w="8229600" h="5486400">
                <a:moveTo>
                  <a:pt x="6019800" y="2057400"/>
                </a:moveTo>
                <a:lnTo>
                  <a:pt x="6096000" y="2057400"/>
                </a:lnTo>
                <a:lnTo>
                  <a:pt x="6096000" y="1447800"/>
                </a:lnTo>
                <a:lnTo>
                  <a:pt x="6019800" y="1447800"/>
                </a:lnTo>
                <a:lnTo>
                  <a:pt x="6019800" y="2057400"/>
                </a:lnTo>
                <a:close/>
              </a:path>
              <a:path w="8229600" h="5486400">
                <a:moveTo>
                  <a:pt x="4267200" y="3505200"/>
                </a:moveTo>
                <a:lnTo>
                  <a:pt x="6019800" y="3505200"/>
                </a:lnTo>
                <a:lnTo>
                  <a:pt x="6019800" y="2895600"/>
                </a:lnTo>
                <a:lnTo>
                  <a:pt x="4267200" y="2895600"/>
                </a:lnTo>
                <a:lnTo>
                  <a:pt x="4267200" y="3505200"/>
                </a:lnTo>
                <a:close/>
              </a:path>
              <a:path w="8229600" h="5486400">
                <a:moveTo>
                  <a:pt x="4191000" y="3505200"/>
                </a:moveTo>
                <a:lnTo>
                  <a:pt x="4267200" y="3505200"/>
                </a:lnTo>
                <a:lnTo>
                  <a:pt x="4267200" y="2895600"/>
                </a:lnTo>
                <a:lnTo>
                  <a:pt x="4191000" y="2895600"/>
                </a:lnTo>
                <a:lnTo>
                  <a:pt x="4191000" y="3505200"/>
                </a:lnTo>
                <a:close/>
              </a:path>
              <a:path w="8229600" h="5486400">
                <a:moveTo>
                  <a:pt x="6019800" y="3505200"/>
                </a:moveTo>
                <a:lnTo>
                  <a:pt x="6096000" y="3505200"/>
                </a:lnTo>
                <a:lnTo>
                  <a:pt x="6096000" y="2895600"/>
                </a:lnTo>
                <a:lnTo>
                  <a:pt x="6019800" y="2895600"/>
                </a:lnTo>
                <a:lnTo>
                  <a:pt x="6019800" y="3505200"/>
                </a:lnTo>
                <a:close/>
              </a:path>
              <a:path w="8229600" h="5486400">
                <a:moveTo>
                  <a:pt x="6324600" y="1600200"/>
                </a:moveTo>
                <a:lnTo>
                  <a:pt x="6400800" y="1600200"/>
                </a:lnTo>
                <a:lnTo>
                  <a:pt x="6400800" y="990600"/>
                </a:lnTo>
                <a:lnTo>
                  <a:pt x="6324600" y="990600"/>
                </a:lnTo>
                <a:lnTo>
                  <a:pt x="6324600" y="1600200"/>
                </a:lnTo>
                <a:close/>
              </a:path>
              <a:path w="8229600" h="5486400">
                <a:moveTo>
                  <a:pt x="8153400" y="1600200"/>
                </a:moveTo>
                <a:lnTo>
                  <a:pt x="8229600" y="1600200"/>
                </a:lnTo>
                <a:lnTo>
                  <a:pt x="8229600" y="990600"/>
                </a:lnTo>
                <a:lnTo>
                  <a:pt x="8153400" y="990600"/>
                </a:lnTo>
                <a:lnTo>
                  <a:pt x="8153400" y="1600200"/>
                </a:lnTo>
                <a:close/>
              </a:path>
              <a:path w="8229600" h="5486400">
                <a:moveTo>
                  <a:pt x="6324600" y="2362200"/>
                </a:moveTo>
                <a:lnTo>
                  <a:pt x="6400800" y="2362200"/>
                </a:lnTo>
                <a:lnTo>
                  <a:pt x="6400800" y="1752600"/>
                </a:lnTo>
                <a:lnTo>
                  <a:pt x="6324600" y="1752600"/>
                </a:lnTo>
                <a:lnTo>
                  <a:pt x="6324600" y="2362200"/>
                </a:lnTo>
                <a:close/>
              </a:path>
              <a:path w="8229600" h="5486400">
                <a:moveTo>
                  <a:pt x="8153400" y="2362200"/>
                </a:moveTo>
                <a:lnTo>
                  <a:pt x="8229600" y="2362200"/>
                </a:lnTo>
                <a:lnTo>
                  <a:pt x="8229600" y="1752600"/>
                </a:lnTo>
                <a:lnTo>
                  <a:pt x="8153400" y="1752600"/>
                </a:lnTo>
                <a:lnTo>
                  <a:pt x="8153400" y="2362200"/>
                </a:lnTo>
                <a:close/>
              </a:path>
              <a:path w="8229600" h="5486400">
                <a:moveTo>
                  <a:pt x="6400800" y="3505200"/>
                </a:moveTo>
                <a:lnTo>
                  <a:pt x="8153400" y="3505200"/>
                </a:lnTo>
                <a:lnTo>
                  <a:pt x="8153400" y="2895600"/>
                </a:lnTo>
                <a:lnTo>
                  <a:pt x="6400800" y="2895600"/>
                </a:lnTo>
                <a:lnTo>
                  <a:pt x="6400800" y="3505200"/>
                </a:lnTo>
                <a:close/>
              </a:path>
              <a:path w="8229600" h="5486400">
                <a:moveTo>
                  <a:pt x="6324600" y="3505200"/>
                </a:moveTo>
                <a:lnTo>
                  <a:pt x="6400800" y="3505200"/>
                </a:lnTo>
                <a:lnTo>
                  <a:pt x="6400800" y="2895600"/>
                </a:lnTo>
                <a:lnTo>
                  <a:pt x="6324600" y="2895600"/>
                </a:lnTo>
                <a:lnTo>
                  <a:pt x="6324600" y="3505200"/>
                </a:lnTo>
                <a:close/>
              </a:path>
              <a:path w="8229600" h="5486400">
                <a:moveTo>
                  <a:pt x="8153400" y="3505200"/>
                </a:moveTo>
                <a:lnTo>
                  <a:pt x="8229600" y="3505200"/>
                </a:lnTo>
                <a:lnTo>
                  <a:pt x="8229600" y="2895600"/>
                </a:lnTo>
                <a:lnTo>
                  <a:pt x="8153400" y="2895600"/>
                </a:lnTo>
                <a:lnTo>
                  <a:pt x="8153400" y="3505200"/>
                </a:lnTo>
                <a:close/>
              </a:path>
              <a:path w="8229600" h="5486400">
                <a:moveTo>
                  <a:pt x="2133600" y="5486400"/>
                </a:moveTo>
                <a:lnTo>
                  <a:pt x="3886200" y="5486400"/>
                </a:lnTo>
                <a:lnTo>
                  <a:pt x="3886200" y="4876800"/>
                </a:lnTo>
                <a:lnTo>
                  <a:pt x="2133600" y="4876800"/>
                </a:lnTo>
                <a:lnTo>
                  <a:pt x="2133600" y="5486400"/>
                </a:lnTo>
                <a:close/>
              </a:path>
              <a:path w="8229600" h="5486400">
                <a:moveTo>
                  <a:pt x="2133600" y="5486400"/>
                </a:moveTo>
                <a:lnTo>
                  <a:pt x="2209800" y="5486400"/>
                </a:lnTo>
                <a:lnTo>
                  <a:pt x="2209800" y="4876800"/>
                </a:lnTo>
                <a:lnTo>
                  <a:pt x="2133600" y="4876800"/>
                </a:lnTo>
                <a:lnTo>
                  <a:pt x="2133600" y="5486400"/>
                </a:lnTo>
                <a:close/>
              </a:path>
              <a:path w="8229600" h="5486400">
                <a:moveTo>
                  <a:pt x="3886200" y="5486400"/>
                </a:moveTo>
                <a:lnTo>
                  <a:pt x="3962400" y="5486400"/>
                </a:lnTo>
                <a:lnTo>
                  <a:pt x="3962400" y="4876800"/>
                </a:lnTo>
                <a:lnTo>
                  <a:pt x="3886200" y="4876800"/>
                </a:lnTo>
                <a:lnTo>
                  <a:pt x="3886200" y="54864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42666" y="554482"/>
            <a:ext cx="114490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8585" marR="5080" indent="-9652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П</a:t>
            </a:r>
            <a:r>
              <a:rPr sz="1400" spc="5" dirty="0">
                <a:latin typeface="Calibri"/>
                <a:cs typeface="Calibri"/>
              </a:rPr>
              <a:t>л</a:t>
            </a:r>
            <a:r>
              <a:rPr sz="1400" dirty="0">
                <a:latin typeface="Calibri"/>
                <a:cs typeface="Calibri"/>
              </a:rPr>
              <a:t>ани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spc="-5" dirty="0">
                <a:latin typeface="Calibri"/>
                <a:cs typeface="Calibri"/>
              </a:rPr>
              <a:t>ова</a:t>
            </a:r>
            <a:r>
              <a:rPr sz="1400" spc="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ие  </a:t>
            </a:r>
            <a:r>
              <a:rPr sz="1400" spc="-10" dirty="0">
                <a:latin typeface="Calibri"/>
                <a:cs typeface="Calibri"/>
              </a:rPr>
              <a:t>содержания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6800" y="533400"/>
            <a:ext cx="1752600" cy="6096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435609" marR="329565" indent="-53340">
              <a:lnSpc>
                <a:spcPct val="100000"/>
              </a:lnSpc>
              <a:spcBef>
                <a:spcPts val="270"/>
              </a:spcBef>
            </a:pPr>
            <a:r>
              <a:rPr sz="1400" spc="-10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п</a:t>
            </a:r>
            <a:r>
              <a:rPr sz="1400" spc="-5" dirty="0">
                <a:latin typeface="Calibri"/>
                <a:cs typeface="Calibri"/>
              </a:rPr>
              <a:t>р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spc="-20" dirty="0">
                <a:latin typeface="Calibri"/>
                <a:cs typeface="Calibri"/>
              </a:rPr>
              <a:t>д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spc="-5" dirty="0">
                <a:latin typeface="Calibri"/>
                <a:cs typeface="Calibri"/>
              </a:rPr>
              <a:t>ле</a:t>
            </a:r>
            <a:r>
              <a:rPr sz="1400" dirty="0">
                <a:latin typeface="Calibri"/>
                <a:cs typeface="Calibri"/>
              </a:rPr>
              <a:t>ние  </a:t>
            </a:r>
            <a:r>
              <a:rPr sz="1400" spc="-10" dirty="0">
                <a:latin typeface="Calibri"/>
                <a:cs typeface="Calibri"/>
              </a:rPr>
              <a:t>содержания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43200" y="1600200"/>
            <a:ext cx="1752600" cy="6096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Times New Roman"/>
              <a:cs typeface="Times New Roman"/>
            </a:endParaRPr>
          </a:p>
          <a:p>
            <a:pPr marL="39687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Создание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ИСР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81227" y="2586227"/>
          <a:ext cx="1918970" cy="3743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Планирование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управления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рисками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66750" marR="210820" indent="-34290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ент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фи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ия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рисков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32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Качественный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68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анализ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ов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224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Количественный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428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анализ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рисков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668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2819400" y="5410200"/>
            <a:ext cx="1676400" cy="6096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25400" marR="90170" indent="-10795">
              <a:lnSpc>
                <a:spcPct val="100000"/>
              </a:lnSpc>
              <a:spcBef>
                <a:spcPts val="280"/>
              </a:spcBef>
            </a:pPr>
            <a:r>
              <a:rPr sz="1400" dirty="0">
                <a:latin typeface="Calibri"/>
                <a:cs typeface="Calibri"/>
              </a:rPr>
              <a:t>П</a:t>
            </a:r>
            <a:r>
              <a:rPr sz="1400" spc="5" dirty="0">
                <a:latin typeface="Calibri"/>
                <a:cs typeface="Calibri"/>
              </a:rPr>
              <a:t>л</a:t>
            </a:r>
            <a:r>
              <a:rPr sz="1400" dirty="0">
                <a:latin typeface="Calibri"/>
                <a:cs typeface="Calibri"/>
              </a:rPr>
              <a:t>ани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spc="-5" dirty="0">
                <a:latin typeface="Calibri"/>
                <a:cs typeface="Calibri"/>
              </a:rPr>
              <a:t>ова</a:t>
            </a:r>
            <a:r>
              <a:rPr sz="1400" spc="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ие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поку-  пок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приобретений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0400" y="762000"/>
            <a:ext cx="1752600" cy="6096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60020" marR="233679" indent="158115">
              <a:lnSpc>
                <a:spcPct val="100000"/>
              </a:lnSpc>
              <a:spcBef>
                <a:spcPts val="270"/>
              </a:spcBef>
            </a:pPr>
            <a:r>
              <a:rPr sz="1400" spc="-10" dirty="0">
                <a:latin typeface="Calibri"/>
                <a:cs typeface="Calibri"/>
              </a:rPr>
              <a:t>Определение </a:t>
            </a:r>
            <a:r>
              <a:rPr sz="1400" spc="-5" dirty="0">
                <a:latin typeface="Calibri"/>
                <a:cs typeface="Calibri"/>
              </a:rPr>
              <a:t> состава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операций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10400" y="1524000"/>
            <a:ext cx="1752600" cy="6096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244475">
              <a:lnSpc>
                <a:spcPct val="100000"/>
              </a:lnSpc>
              <a:spcBef>
                <a:spcPts val="270"/>
              </a:spcBef>
            </a:pPr>
            <a:r>
              <a:rPr sz="1400" spc="-10" dirty="0">
                <a:latin typeface="Calibri"/>
                <a:cs typeface="Calibri"/>
              </a:rPr>
              <a:t>Оценка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длитель-</a:t>
            </a:r>
            <a:endParaRPr sz="1400">
              <a:latin typeface="Calibri"/>
              <a:cs typeface="Calibri"/>
            </a:endParaRPr>
          </a:p>
          <a:p>
            <a:pPr marL="24447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ности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операций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10400" y="2286000"/>
            <a:ext cx="1765300" cy="6096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266700" indent="-200025">
              <a:lnSpc>
                <a:spcPct val="100000"/>
              </a:lnSpc>
              <a:spcBef>
                <a:spcPts val="270"/>
              </a:spcBef>
            </a:pPr>
            <a:r>
              <a:rPr sz="1400" spc="-10" dirty="0">
                <a:latin typeface="Calibri"/>
                <a:cs typeface="Calibri"/>
              </a:rPr>
              <a:t>Определение </a:t>
            </a:r>
            <a:r>
              <a:rPr sz="1400" dirty="0">
                <a:latin typeface="Calibri"/>
                <a:cs typeface="Calibri"/>
              </a:rPr>
              <a:t>взаимо-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связей </a:t>
            </a:r>
            <a:r>
              <a:rPr sz="1400" spc="-5" dirty="0">
                <a:latin typeface="Calibri"/>
                <a:cs typeface="Calibri"/>
              </a:rPr>
              <a:t>операций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68869" y="3450716"/>
            <a:ext cx="90424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Разработка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пи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ания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76800" y="1295400"/>
            <a:ext cx="1752600" cy="6096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500380" marR="229235" indent="-271780">
              <a:lnSpc>
                <a:spcPct val="100000"/>
              </a:lnSpc>
              <a:spcBef>
                <a:spcPts val="355"/>
              </a:spcBef>
            </a:pPr>
            <a:r>
              <a:rPr sz="1400" spc="-10" dirty="0">
                <a:latin typeface="Calibri"/>
                <a:cs typeface="Calibri"/>
              </a:rPr>
              <a:t>Оценка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ресурсов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операций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76800" y="1981200"/>
            <a:ext cx="1752600" cy="6096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626110" marR="360680" indent="-218440">
              <a:lnSpc>
                <a:spcPct val="100000"/>
              </a:lnSpc>
              <a:spcBef>
                <a:spcPts val="270"/>
              </a:spcBef>
            </a:pPr>
            <a:r>
              <a:rPr sz="1400" spc="-5" dirty="0">
                <a:latin typeface="Calibri"/>
                <a:cs typeface="Calibri"/>
              </a:rPr>
              <a:t>С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spc="-5" dirty="0">
                <a:latin typeface="Calibri"/>
                <a:cs typeface="Calibri"/>
              </a:rPr>
              <a:t>оимос</a:t>
            </a:r>
            <a:r>
              <a:rPr sz="1400" spc="-10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ная  </a:t>
            </a:r>
            <a:r>
              <a:rPr sz="1400" spc="-10" dirty="0">
                <a:latin typeface="Calibri"/>
                <a:cs typeface="Calibri"/>
              </a:rPr>
              <a:t>оценка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-4762" y="376237"/>
            <a:ext cx="9001125" cy="6334125"/>
            <a:chOff x="-4762" y="376237"/>
            <a:chExt cx="9001125" cy="6334125"/>
          </a:xfrm>
        </p:grpSpPr>
        <p:sp>
          <p:nvSpPr>
            <p:cNvPr id="16" name="object 16"/>
            <p:cNvSpPr/>
            <p:nvPr/>
          </p:nvSpPr>
          <p:spPr>
            <a:xfrm>
              <a:off x="152400" y="381000"/>
              <a:ext cx="8839200" cy="6324600"/>
            </a:xfrm>
            <a:custGeom>
              <a:avLst/>
              <a:gdLst/>
              <a:ahLst/>
              <a:cxnLst/>
              <a:rect l="l" t="t" r="r" b="b"/>
              <a:pathLst>
                <a:path w="8839200" h="6324600">
                  <a:moveTo>
                    <a:pt x="0" y="6324600"/>
                  </a:moveTo>
                  <a:lnTo>
                    <a:pt x="8839200" y="6324600"/>
                  </a:lnTo>
                  <a:lnTo>
                    <a:pt x="8839200" y="0"/>
                  </a:lnTo>
                  <a:lnTo>
                    <a:pt x="0" y="0"/>
                  </a:lnTo>
                  <a:lnTo>
                    <a:pt x="0" y="6324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53100" y="2590800"/>
              <a:ext cx="76200" cy="1524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0" y="838200"/>
              <a:ext cx="609600" cy="914400"/>
            </a:xfrm>
            <a:custGeom>
              <a:avLst/>
              <a:gdLst/>
              <a:ahLst/>
              <a:cxnLst/>
              <a:rect l="l" t="t" r="r" b="b"/>
              <a:pathLst>
                <a:path w="609600" h="914400">
                  <a:moveTo>
                    <a:pt x="487680" y="0"/>
                  </a:moveTo>
                  <a:lnTo>
                    <a:pt x="487680" y="228600"/>
                  </a:lnTo>
                  <a:lnTo>
                    <a:pt x="121920" y="228600"/>
                  </a:lnTo>
                  <a:lnTo>
                    <a:pt x="121920" y="0"/>
                  </a:lnTo>
                  <a:lnTo>
                    <a:pt x="0" y="457200"/>
                  </a:lnTo>
                  <a:lnTo>
                    <a:pt x="121920" y="914400"/>
                  </a:lnTo>
                  <a:lnTo>
                    <a:pt x="121920" y="685800"/>
                  </a:lnTo>
                  <a:lnTo>
                    <a:pt x="487680" y="685800"/>
                  </a:lnTo>
                  <a:lnTo>
                    <a:pt x="487680" y="914400"/>
                  </a:lnTo>
                  <a:lnTo>
                    <a:pt x="609600" y="457200"/>
                  </a:lnTo>
                  <a:lnTo>
                    <a:pt x="487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838200"/>
              <a:ext cx="609600" cy="914400"/>
            </a:xfrm>
            <a:custGeom>
              <a:avLst/>
              <a:gdLst/>
              <a:ahLst/>
              <a:cxnLst/>
              <a:rect l="l" t="t" r="r" b="b"/>
              <a:pathLst>
                <a:path w="609600" h="914400">
                  <a:moveTo>
                    <a:pt x="0" y="457200"/>
                  </a:moveTo>
                  <a:lnTo>
                    <a:pt x="121920" y="0"/>
                  </a:lnTo>
                  <a:lnTo>
                    <a:pt x="121920" y="228600"/>
                  </a:lnTo>
                  <a:lnTo>
                    <a:pt x="487680" y="228600"/>
                  </a:lnTo>
                  <a:lnTo>
                    <a:pt x="487680" y="0"/>
                  </a:lnTo>
                  <a:lnTo>
                    <a:pt x="609600" y="457200"/>
                  </a:lnTo>
                  <a:lnTo>
                    <a:pt x="487680" y="914400"/>
                  </a:lnTo>
                  <a:lnTo>
                    <a:pt x="487680" y="685800"/>
                  </a:lnTo>
                  <a:lnTo>
                    <a:pt x="121920" y="685800"/>
                  </a:lnTo>
                  <a:lnTo>
                    <a:pt x="121920" y="914400"/>
                  </a:lnTo>
                  <a:lnTo>
                    <a:pt x="0" y="457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562100" y="800100"/>
            <a:ext cx="7391400" cy="5562600"/>
            <a:chOff x="1562100" y="800100"/>
            <a:chExt cx="7391400" cy="5562600"/>
          </a:xfrm>
        </p:grpSpPr>
        <p:sp>
          <p:nvSpPr>
            <p:cNvPr id="21" name="object 21"/>
            <p:cNvSpPr/>
            <p:nvPr/>
          </p:nvSpPr>
          <p:spPr>
            <a:xfrm>
              <a:off x="1600200" y="1905000"/>
              <a:ext cx="1066800" cy="0"/>
            </a:xfrm>
            <a:custGeom>
              <a:avLst/>
              <a:gdLst/>
              <a:ahLst/>
              <a:cxnLst/>
              <a:rect l="l" t="t" r="r" b="b"/>
              <a:pathLst>
                <a:path w="1066800">
                  <a:moveTo>
                    <a:pt x="10668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62100" y="1904999"/>
              <a:ext cx="3238500" cy="4457700"/>
            </a:xfrm>
            <a:custGeom>
              <a:avLst/>
              <a:gdLst/>
              <a:ahLst/>
              <a:cxnLst/>
              <a:rect l="l" t="t" r="r" b="b"/>
              <a:pathLst>
                <a:path w="3238500" h="4457700">
                  <a:moveTo>
                    <a:pt x="76200" y="609600"/>
                  </a:moveTo>
                  <a:lnTo>
                    <a:pt x="44450" y="609600"/>
                  </a:lnTo>
                  <a:lnTo>
                    <a:pt x="44450" y="0"/>
                  </a:lnTo>
                  <a:lnTo>
                    <a:pt x="31750" y="0"/>
                  </a:lnTo>
                  <a:lnTo>
                    <a:pt x="31750" y="609600"/>
                  </a:lnTo>
                  <a:lnTo>
                    <a:pt x="0" y="609600"/>
                  </a:lnTo>
                  <a:lnTo>
                    <a:pt x="38100" y="685800"/>
                  </a:lnTo>
                  <a:lnTo>
                    <a:pt x="69850" y="622300"/>
                  </a:lnTo>
                  <a:lnTo>
                    <a:pt x="76200" y="609600"/>
                  </a:lnTo>
                  <a:close/>
                </a:path>
                <a:path w="3238500" h="4457700">
                  <a:moveTo>
                    <a:pt x="3238500" y="4419600"/>
                  </a:moveTo>
                  <a:lnTo>
                    <a:pt x="3225800" y="4413250"/>
                  </a:lnTo>
                  <a:lnTo>
                    <a:pt x="3162300" y="4381500"/>
                  </a:lnTo>
                  <a:lnTo>
                    <a:pt x="3162300" y="4413250"/>
                  </a:lnTo>
                  <a:lnTo>
                    <a:pt x="38100" y="4413250"/>
                  </a:lnTo>
                  <a:lnTo>
                    <a:pt x="38100" y="4425950"/>
                  </a:lnTo>
                  <a:lnTo>
                    <a:pt x="3162300" y="4425950"/>
                  </a:lnTo>
                  <a:lnTo>
                    <a:pt x="3162300" y="4457700"/>
                  </a:lnTo>
                  <a:lnTo>
                    <a:pt x="3225800" y="4425950"/>
                  </a:lnTo>
                  <a:lnTo>
                    <a:pt x="3238500" y="4419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800100"/>
              <a:ext cx="228600" cy="7620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514600" y="129540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14600" y="1295400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52700" y="838200"/>
              <a:ext cx="76200" cy="457200"/>
            </a:xfrm>
            <a:custGeom>
              <a:avLst/>
              <a:gdLst/>
              <a:ahLst/>
              <a:cxnLst/>
              <a:rect l="l" t="t" r="r" b="b"/>
              <a:pathLst>
                <a:path w="76200" h="457200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57200"/>
                  </a:lnTo>
                  <a:lnTo>
                    <a:pt x="44450" y="457200"/>
                  </a:lnTo>
                  <a:lnTo>
                    <a:pt x="44450" y="63500"/>
                  </a:lnTo>
                  <a:close/>
                </a:path>
                <a:path w="76200" h="457200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57200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90800" y="838200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43300" y="1219200"/>
              <a:ext cx="76200" cy="381000"/>
            </a:xfrm>
            <a:custGeom>
              <a:avLst/>
              <a:gdLst/>
              <a:ahLst/>
              <a:cxnLst/>
              <a:rect l="l" t="t" r="r" b="b"/>
              <a:pathLst>
                <a:path w="76200" h="381000">
                  <a:moveTo>
                    <a:pt x="31750" y="304800"/>
                  </a:moveTo>
                  <a:lnTo>
                    <a:pt x="0" y="304800"/>
                  </a:lnTo>
                  <a:lnTo>
                    <a:pt x="38100" y="381000"/>
                  </a:lnTo>
                  <a:lnTo>
                    <a:pt x="69850" y="317500"/>
                  </a:lnTo>
                  <a:lnTo>
                    <a:pt x="31750" y="317500"/>
                  </a:lnTo>
                  <a:lnTo>
                    <a:pt x="31750" y="304800"/>
                  </a:lnTo>
                  <a:close/>
                </a:path>
                <a:path w="76200" h="381000">
                  <a:moveTo>
                    <a:pt x="44450" y="0"/>
                  </a:moveTo>
                  <a:lnTo>
                    <a:pt x="31750" y="0"/>
                  </a:lnTo>
                  <a:lnTo>
                    <a:pt x="31750" y="317500"/>
                  </a:lnTo>
                  <a:lnTo>
                    <a:pt x="44450" y="317500"/>
                  </a:lnTo>
                  <a:lnTo>
                    <a:pt x="44450" y="0"/>
                  </a:lnTo>
                  <a:close/>
                </a:path>
                <a:path w="76200" h="381000">
                  <a:moveTo>
                    <a:pt x="76200" y="304800"/>
                  </a:moveTo>
                  <a:lnTo>
                    <a:pt x="44450" y="304800"/>
                  </a:lnTo>
                  <a:lnTo>
                    <a:pt x="44450" y="317500"/>
                  </a:lnTo>
                  <a:lnTo>
                    <a:pt x="69850" y="317500"/>
                  </a:lnTo>
                  <a:lnTo>
                    <a:pt x="76200" y="30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72000" y="1524000"/>
              <a:ext cx="76200" cy="381000"/>
            </a:xfrm>
            <a:custGeom>
              <a:avLst/>
              <a:gdLst/>
              <a:ahLst/>
              <a:cxnLst/>
              <a:rect l="l" t="t" r="r" b="b"/>
              <a:pathLst>
                <a:path w="76200" h="381000">
                  <a:moveTo>
                    <a:pt x="0" y="381000"/>
                  </a:moveTo>
                  <a:lnTo>
                    <a:pt x="76200" y="381000"/>
                  </a:lnTo>
                </a:path>
                <a:path w="76200" h="381000">
                  <a:moveTo>
                    <a:pt x="76200" y="381000"/>
                  </a:moveTo>
                  <a:lnTo>
                    <a:pt x="762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3627" y="1290827"/>
              <a:ext cx="156972" cy="27127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410200" y="1181100"/>
              <a:ext cx="1524000" cy="76200"/>
            </a:xfrm>
            <a:custGeom>
              <a:avLst/>
              <a:gdLst/>
              <a:ahLst/>
              <a:cxnLst/>
              <a:rect l="l" t="t" r="r" b="b"/>
              <a:pathLst>
                <a:path w="1524000" h="76200">
                  <a:moveTo>
                    <a:pt x="1447800" y="0"/>
                  </a:moveTo>
                  <a:lnTo>
                    <a:pt x="1447800" y="76200"/>
                  </a:lnTo>
                  <a:lnTo>
                    <a:pt x="1511300" y="44450"/>
                  </a:lnTo>
                  <a:lnTo>
                    <a:pt x="1460500" y="44450"/>
                  </a:lnTo>
                  <a:lnTo>
                    <a:pt x="1460500" y="31750"/>
                  </a:lnTo>
                  <a:lnTo>
                    <a:pt x="1511300" y="31750"/>
                  </a:lnTo>
                  <a:lnTo>
                    <a:pt x="1447800" y="0"/>
                  </a:lnTo>
                  <a:close/>
                </a:path>
                <a:path w="1524000" h="76200">
                  <a:moveTo>
                    <a:pt x="144780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1447800" y="44450"/>
                  </a:lnTo>
                  <a:lnTo>
                    <a:pt x="1447800" y="31750"/>
                  </a:lnTo>
                  <a:close/>
                </a:path>
                <a:path w="1524000" h="76200">
                  <a:moveTo>
                    <a:pt x="1511300" y="31750"/>
                  </a:moveTo>
                  <a:lnTo>
                    <a:pt x="1460500" y="31750"/>
                  </a:lnTo>
                  <a:lnTo>
                    <a:pt x="1460500" y="44450"/>
                  </a:lnTo>
                  <a:lnTo>
                    <a:pt x="1511300" y="44450"/>
                  </a:lnTo>
                  <a:lnTo>
                    <a:pt x="1524000" y="38100"/>
                  </a:lnTo>
                  <a:lnTo>
                    <a:pt x="1511300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48200" y="1219200"/>
              <a:ext cx="762000" cy="76200"/>
            </a:xfrm>
            <a:custGeom>
              <a:avLst/>
              <a:gdLst/>
              <a:ahLst/>
              <a:cxnLst/>
              <a:rect l="l" t="t" r="r" b="b"/>
              <a:pathLst>
                <a:path w="762000" h="76200">
                  <a:moveTo>
                    <a:pt x="762000" y="0"/>
                  </a:moveTo>
                  <a:lnTo>
                    <a:pt x="0" y="0"/>
                  </a:lnTo>
                </a:path>
                <a:path w="762000"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81400" y="121920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81400" y="1143000"/>
              <a:ext cx="1219200" cy="76200"/>
            </a:xfrm>
            <a:custGeom>
              <a:avLst/>
              <a:gdLst/>
              <a:ahLst/>
              <a:cxnLst/>
              <a:rect l="l" t="t" r="r" b="b"/>
              <a:pathLst>
                <a:path w="1219200" h="76200">
                  <a:moveTo>
                    <a:pt x="0" y="76200"/>
                  </a:moveTo>
                  <a:lnTo>
                    <a:pt x="990600" y="76200"/>
                  </a:lnTo>
                </a:path>
                <a:path w="1219200" h="76200">
                  <a:moveTo>
                    <a:pt x="990600" y="76200"/>
                  </a:moveTo>
                  <a:lnTo>
                    <a:pt x="990600" y="0"/>
                  </a:lnTo>
                </a:path>
                <a:path w="1219200" h="76200">
                  <a:moveTo>
                    <a:pt x="990600" y="0"/>
                  </a:moveTo>
                  <a:lnTo>
                    <a:pt x="12192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543300" y="2209799"/>
              <a:ext cx="1257300" cy="3200400"/>
            </a:xfrm>
            <a:custGeom>
              <a:avLst/>
              <a:gdLst/>
              <a:ahLst/>
              <a:cxnLst/>
              <a:rect l="l" t="t" r="r" b="b"/>
              <a:pathLst>
                <a:path w="1257300" h="3200400">
                  <a:moveTo>
                    <a:pt x="1257300" y="152400"/>
                  </a:moveTo>
                  <a:lnTo>
                    <a:pt x="1244600" y="146050"/>
                  </a:lnTo>
                  <a:lnTo>
                    <a:pt x="1181100" y="114300"/>
                  </a:lnTo>
                  <a:lnTo>
                    <a:pt x="1181100" y="146050"/>
                  </a:lnTo>
                  <a:lnTo>
                    <a:pt x="44450" y="146050"/>
                  </a:lnTo>
                  <a:lnTo>
                    <a:pt x="44450" y="0"/>
                  </a:lnTo>
                  <a:lnTo>
                    <a:pt x="31750" y="0"/>
                  </a:lnTo>
                  <a:lnTo>
                    <a:pt x="31750" y="3124200"/>
                  </a:lnTo>
                  <a:lnTo>
                    <a:pt x="0" y="3124200"/>
                  </a:lnTo>
                  <a:lnTo>
                    <a:pt x="38100" y="3200400"/>
                  </a:lnTo>
                  <a:lnTo>
                    <a:pt x="69850" y="3136900"/>
                  </a:lnTo>
                  <a:lnTo>
                    <a:pt x="76200" y="3124200"/>
                  </a:lnTo>
                  <a:lnTo>
                    <a:pt x="44450" y="3124200"/>
                  </a:lnTo>
                  <a:lnTo>
                    <a:pt x="44450" y="2825750"/>
                  </a:lnTo>
                  <a:lnTo>
                    <a:pt x="1181100" y="2825750"/>
                  </a:lnTo>
                  <a:lnTo>
                    <a:pt x="1181100" y="2857500"/>
                  </a:lnTo>
                  <a:lnTo>
                    <a:pt x="1244600" y="2825750"/>
                  </a:lnTo>
                  <a:lnTo>
                    <a:pt x="1257300" y="2819400"/>
                  </a:lnTo>
                  <a:lnTo>
                    <a:pt x="1244600" y="2813050"/>
                  </a:lnTo>
                  <a:lnTo>
                    <a:pt x="1181100" y="2781300"/>
                  </a:lnTo>
                  <a:lnTo>
                    <a:pt x="1181100" y="2813050"/>
                  </a:lnTo>
                  <a:lnTo>
                    <a:pt x="44450" y="2813050"/>
                  </a:lnTo>
                  <a:lnTo>
                    <a:pt x="44450" y="2216150"/>
                  </a:lnTo>
                  <a:lnTo>
                    <a:pt x="1181100" y="2216150"/>
                  </a:lnTo>
                  <a:lnTo>
                    <a:pt x="1181100" y="2247900"/>
                  </a:lnTo>
                  <a:lnTo>
                    <a:pt x="1244600" y="2216150"/>
                  </a:lnTo>
                  <a:lnTo>
                    <a:pt x="1257300" y="2209800"/>
                  </a:lnTo>
                  <a:lnTo>
                    <a:pt x="1244600" y="2203450"/>
                  </a:lnTo>
                  <a:lnTo>
                    <a:pt x="1181100" y="2171700"/>
                  </a:lnTo>
                  <a:lnTo>
                    <a:pt x="1181100" y="2203450"/>
                  </a:lnTo>
                  <a:lnTo>
                    <a:pt x="44450" y="2203450"/>
                  </a:lnTo>
                  <a:lnTo>
                    <a:pt x="44450" y="1530350"/>
                  </a:lnTo>
                  <a:lnTo>
                    <a:pt x="1181100" y="1530350"/>
                  </a:lnTo>
                  <a:lnTo>
                    <a:pt x="1181100" y="1562100"/>
                  </a:lnTo>
                  <a:lnTo>
                    <a:pt x="1244600" y="1530350"/>
                  </a:lnTo>
                  <a:lnTo>
                    <a:pt x="1257300" y="1524000"/>
                  </a:lnTo>
                  <a:lnTo>
                    <a:pt x="1244600" y="1517650"/>
                  </a:lnTo>
                  <a:lnTo>
                    <a:pt x="1181100" y="1485900"/>
                  </a:lnTo>
                  <a:lnTo>
                    <a:pt x="1181100" y="1517650"/>
                  </a:lnTo>
                  <a:lnTo>
                    <a:pt x="44450" y="1517650"/>
                  </a:lnTo>
                  <a:lnTo>
                    <a:pt x="44450" y="844550"/>
                  </a:lnTo>
                  <a:lnTo>
                    <a:pt x="1181100" y="844550"/>
                  </a:lnTo>
                  <a:lnTo>
                    <a:pt x="1181100" y="876300"/>
                  </a:lnTo>
                  <a:lnTo>
                    <a:pt x="1244600" y="844550"/>
                  </a:lnTo>
                  <a:lnTo>
                    <a:pt x="1257300" y="838200"/>
                  </a:lnTo>
                  <a:lnTo>
                    <a:pt x="1244600" y="831850"/>
                  </a:lnTo>
                  <a:lnTo>
                    <a:pt x="1181100" y="800100"/>
                  </a:lnTo>
                  <a:lnTo>
                    <a:pt x="1181100" y="831850"/>
                  </a:lnTo>
                  <a:lnTo>
                    <a:pt x="44450" y="831850"/>
                  </a:lnTo>
                  <a:lnTo>
                    <a:pt x="44450" y="158750"/>
                  </a:lnTo>
                  <a:lnTo>
                    <a:pt x="1181100" y="158750"/>
                  </a:lnTo>
                  <a:lnTo>
                    <a:pt x="1181100" y="190500"/>
                  </a:lnTo>
                  <a:lnTo>
                    <a:pt x="1244600" y="158750"/>
                  </a:lnTo>
                  <a:lnTo>
                    <a:pt x="1257300" y="152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839200" y="1066800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877300" y="1066800"/>
              <a:ext cx="76200" cy="1524000"/>
            </a:xfrm>
            <a:custGeom>
              <a:avLst/>
              <a:gdLst/>
              <a:ahLst/>
              <a:cxnLst/>
              <a:rect l="l" t="t" r="r" b="b"/>
              <a:pathLst>
                <a:path w="76200" h="1524000">
                  <a:moveTo>
                    <a:pt x="31750" y="1447800"/>
                  </a:moveTo>
                  <a:lnTo>
                    <a:pt x="0" y="1447800"/>
                  </a:lnTo>
                  <a:lnTo>
                    <a:pt x="38100" y="1524000"/>
                  </a:lnTo>
                  <a:lnTo>
                    <a:pt x="69850" y="1460500"/>
                  </a:lnTo>
                  <a:lnTo>
                    <a:pt x="31750" y="1460500"/>
                  </a:lnTo>
                  <a:lnTo>
                    <a:pt x="31750" y="1447800"/>
                  </a:lnTo>
                  <a:close/>
                </a:path>
                <a:path w="76200" h="1524000">
                  <a:moveTo>
                    <a:pt x="44450" y="0"/>
                  </a:moveTo>
                  <a:lnTo>
                    <a:pt x="31750" y="0"/>
                  </a:lnTo>
                  <a:lnTo>
                    <a:pt x="31750" y="1460500"/>
                  </a:lnTo>
                  <a:lnTo>
                    <a:pt x="44450" y="1460500"/>
                  </a:lnTo>
                  <a:lnTo>
                    <a:pt x="44450" y="0"/>
                  </a:lnTo>
                  <a:close/>
                </a:path>
                <a:path w="76200" h="1524000">
                  <a:moveTo>
                    <a:pt x="76200" y="1447800"/>
                  </a:moveTo>
                  <a:lnTo>
                    <a:pt x="44450" y="1447800"/>
                  </a:lnTo>
                  <a:lnTo>
                    <a:pt x="44450" y="1460500"/>
                  </a:lnTo>
                  <a:lnTo>
                    <a:pt x="69850" y="1460500"/>
                  </a:lnTo>
                  <a:lnTo>
                    <a:pt x="76200" y="1447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705600" y="1600200"/>
              <a:ext cx="2209800" cy="990600"/>
            </a:xfrm>
            <a:custGeom>
              <a:avLst/>
              <a:gdLst/>
              <a:ahLst/>
              <a:cxnLst/>
              <a:rect l="l" t="t" r="r" b="b"/>
              <a:pathLst>
                <a:path w="2209800" h="990600">
                  <a:moveTo>
                    <a:pt x="2209800" y="990600"/>
                  </a:moveTo>
                  <a:lnTo>
                    <a:pt x="2133600" y="990600"/>
                  </a:lnTo>
                </a:path>
                <a:path w="2209800" h="990600">
                  <a:moveTo>
                    <a:pt x="0" y="0"/>
                  </a:moveTo>
                  <a:lnTo>
                    <a:pt x="76200" y="0"/>
                  </a:lnTo>
                </a:path>
                <a:path w="2209800" h="990600">
                  <a:moveTo>
                    <a:pt x="76200" y="0"/>
                  </a:moveTo>
                  <a:lnTo>
                    <a:pt x="76200" y="685800"/>
                  </a:lnTo>
                </a:path>
                <a:path w="2209800" h="990600">
                  <a:moveTo>
                    <a:pt x="76200" y="685800"/>
                  </a:moveTo>
                  <a:lnTo>
                    <a:pt x="0" y="6858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1800" y="1866900"/>
              <a:ext cx="152400" cy="7620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5600" y="3695700"/>
              <a:ext cx="228600" cy="7620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810500" y="2895600"/>
              <a:ext cx="76200" cy="533400"/>
            </a:xfrm>
            <a:custGeom>
              <a:avLst/>
              <a:gdLst/>
              <a:ahLst/>
              <a:cxnLst/>
              <a:rect l="l" t="t" r="r" b="b"/>
              <a:pathLst>
                <a:path w="76200" h="533400">
                  <a:moveTo>
                    <a:pt x="31750" y="457200"/>
                  </a:moveTo>
                  <a:lnTo>
                    <a:pt x="0" y="457200"/>
                  </a:lnTo>
                  <a:lnTo>
                    <a:pt x="38100" y="533400"/>
                  </a:lnTo>
                  <a:lnTo>
                    <a:pt x="69850" y="469900"/>
                  </a:lnTo>
                  <a:lnTo>
                    <a:pt x="31750" y="469900"/>
                  </a:lnTo>
                  <a:lnTo>
                    <a:pt x="31750" y="457200"/>
                  </a:lnTo>
                  <a:close/>
                </a:path>
                <a:path w="76200" h="533400">
                  <a:moveTo>
                    <a:pt x="44450" y="0"/>
                  </a:moveTo>
                  <a:lnTo>
                    <a:pt x="31750" y="0"/>
                  </a:lnTo>
                  <a:lnTo>
                    <a:pt x="31750" y="469900"/>
                  </a:lnTo>
                  <a:lnTo>
                    <a:pt x="44450" y="469900"/>
                  </a:lnTo>
                  <a:lnTo>
                    <a:pt x="44450" y="0"/>
                  </a:lnTo>
                  <a:close/>
                </a:path>
                <a:path w="76200" h="533400">
                  <a:moveTo>
                    <a:pt x="76200" y="457200"/>
                  </a:moveTo>
                  <a:lnTo>
                    <a:pt x="44450" y="457200"/>
                  </a:lnTo>
                  <a:lnTo>
                    <a:pt x="44450" y="469900"/>
                  </a:lnTo>
                  <a:lnTo>
                    <a:pt x="69850" y="469900"/>
                  </a:lnTo>
                  <a:lnTo>
                    <a:pt x="76200" y="457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858000" y="2133600"/>
              <a:ext cx="990600" cy="762000"/>
            </a:xfrm>
            <a:custGeom>
              <a:avLst/>
              <a:gdLst/>
              <a:ahLst/>
              <a:cxnLst/>
              <a:rect l="l" t="t" r="r" b="b"/>
              <a:pathLst>
                <a:path w="990600" h="762000">
                  <a:moveTo>
                    <a:pt x="990600" y="0"/>
                  </a:moveTo>
                  <a:lnTo>
                    <a:pt x="990600" y="76200"/>
                  </a:lnTo>
                </a:path>
                <a:path w="990600" h="762000">
                  <a:moveTo>
                    <a:pt x="990600" y="76200"/>
                  </a:moveTo>
                  <a:lnTo>
                    <a:pt x="0" y="76200"/>
                  </a:lnTo>
                </a:path>
                <a:path w="990600" h="762000">
                  <a:moveTo>
                    <a:pt x="0" y="76200"/>
                  </a:moveTo>
                  <a:lnTo>
                    <a:pt x="0" y="7620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819900" y="2895600"/>
              <a:ext cx="76200" cy="685800"/>
            </a:xfrm>
            <a:custGeom>
              <a:avLst/>
              <a:gdLst/>
              <a:ahLst/>
              <a:cxnLst/>
              <a:rect l="l" t="t" r="r" b="b"/>
              <a:pathLst>
                <a:path w="76200" h="685800">
                  <a:moveTo>
                    <a:pt x="31750" y="609600"/>
                  </a:moveTo>
                  <a:lnTo>
                    <a:pt x="0" y="609600"/>
                  </a:lnTo>
                  <a:lnTo>
                    <a:pt x="38100" y="685800"/>
                  </a:lnTo>
                  <a:lnTo>
                    <a:pt x="69850" y="622300"/>
                  </a:lnTo>
                  <a:lnTo>
                    <a:pt x="31750" y="622300"/>
                  </a:lnTo>
                  <a:lnTo>
                    <a:pt x="31750" y="609600"/>
                  </a:lnTo>
                  <a:close/>
                </a:path>
                <a:path w="76200" h="685800">
                  <a:moveTo>
                    <a:pt x="44450" y="0"/>
                  </a:moveTo>
                  <a:lnTo>
                    <a:pt x="31750" y="0"/>
                  </a:lnTo>
                  <a:lnTo>
                    <a:pt x="31750" y="622300"/>
                  </a:lnTo>
                  <a:lnTo>
                    <a:pt x="44450" y="622300"/>
                  </a:lnTo>
                  <a:lnTo>
                    <a:pt x="44450" y="0"/>
                  </a:lnTo>
                  <a:close/>
                </a:path>
                <a:path w="76200" h="685800">
                  <a:moveTo>
                    <a:pt x="76200" y="609600"/>
                  </a:moveTo>
                  <a:lnTo>
                    <a:pt x="44450" y="609600"/>
                  </a:lnTo>
                  <a:lnTo>
                    <a:pt x="44450" y="622300"/>
                  </a:lnTo>
                  <a:lnTo>
                    <a:pt x="69850" y="622300"/>
                  </a:lnTo>
                  <a:lnTo>
                    <a:pt x="76200" y="609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858000" y="3581400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4796028" y="2738627"/>
          <a:ext cx="1995170" cy="3900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67359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Разработка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11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бюджета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4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 gridSpan="4">
                  <a:txBody>
                    <a:bodyPr/>
                    <a:lstStyle/>
                    <a:p>
                      <a:pPr marL="240665" marR="245110" indent="-8128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ани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ова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ие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веческих ресурсов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45465" marR="313055" indent="-233679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ани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ова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ие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качества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49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94335" marR="210820" indent="88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ани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ова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ие 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ом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уни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49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20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08000" marR="252729" indent="-13589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ани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ова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ие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контрактов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3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620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33045" marR="24130" indent="-14986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Планирование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реаги-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рования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риски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1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55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2517394" y="16256"/>
            <a:ext cx="36429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latin typeface="Calibri"/>
                <a:cs typeface="Calibri"/>
              </a:rPr>
              <a:t>Группа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процессов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планирования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31140" y="1069594"/>
            <a:ext cx="1454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ГП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7884" y="1206753"/>
            <a:ext cx="433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Иниции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р</a:t>
            </a:r>
            <a:r>
              <a:rPr sz="900" dirty="0">
                <a:latin typeface="Calibri"/>
                <a:cs typeface="Calibri"/>
              </a:rPr>
              <a:t>ования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7920037" y="4414837"/>
            <a:ext cx="1228725" cy="771525"/>
            <a:chOff x="7920037" y="4414837"/>
            <a:chExt cx="1228725" cy="771525"/>
          </a:xfrm>
        </p:grpSpPr>
        <p:sp>
          <p:nvSpPr>
            <p:cNvPr id="50" name="object 50"/>
            <p:cNvSpPr/>
            <p:nvPr/>
          </p:nvSpPr>
          <p:spPr>
            <a:xfrm>
              <a:off x="7924800" y="4419600"/>
              <a:ext cx="1219200" cy="762000"/>
            </a:xfrm>
            <a:custGeom>
              <a:avLst/>
              <a:gdLst/>
              <a:ahLst/>
              <a:cxnLst/>
              <a:rect l="l" t="t" r="r" b="b"/>
              <a:pathLst>
                <a:path w="1219200" h="762000">
                  <a:moveTo>
                    <a:pt x="975359" y="0"/>
                  </a:moveTo>
                  <a:lnTo>
                    <a:pt x="975359" y="190500"/>
                  </a:lnTo>
                  <a:lnTo>
                    <a:pt x="243840" y="190500"/>
                  </a:lnTo>
                  <a:lnTo>
                    <a:pt x="243840" y="0"/>
                  </a:lnTo>
                  <a:lnTo>
                    <a:pt x="0" y="381000"/>
                  </a:lnTo>
                  <a:lnTo>
                    <a:pt x="243840" y="762000"/>
                  </a:lnTo>
                  <a:lnTo>
                    <a:pt x="243840" y="571500"/>
                  </a:lnTo>
                  <a:lnTo>
                    <a:pt x="975359" y="571500"/>
                  </a:lnTo>
                  <a:lnTo>
                    <a:pt x="975359" y="762000"/>
                  </a:lnTo>
                  <a:lnTo>
                    <a:pt x="1219200" y="381000"/>
                  </a:lnTo>
                  <a:lnTo>
                    <a:pt x="9753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924800" y="4419600"/>
              <a:ext cx="1219200" cy="762000"/>
            </a:xfrm>
            <a:custGeom>
              <a:avLst/>
              <a:gdLst/>
              <a:ahLst/>
              <a:cxnLst/>
              <a:rect l="l" t="t" r="r" b="b"/>
              <a:pathLst>
                <a:path w="1219200" h="762000">
                  <a:moveTo>
                    <a:pt x="0" y="381000"/>
                  </a:moveTo>
                  <a:lnTo>
                    <a:pt x="243840" y="0"/>
                  </a:lnTo>
                  <a:lnTo>
                    <a:pt x="243840" y="190500"/>
                  </a:lnTo>
                  <a:lnTo>
                    <a:pt x="975359" y="190500"/>
                  </a:lnTo>
                  <a:lnTo>
                    <a:pt x="975359" y="0"/>
                  </a:lnTo>
                  <a:lnTo>
                    <a:pt x="1219200" y="381000"/>
                  </a:lnTo>
                  <a:lnTo>
                    <a:pt x="975359" y="762000"/>
                  </a:lnTo>
                  <a:lnTo>
                    <a:pt x="975359" y="571500"/>
                  </a:lnTo>
                  <a:lnTo>
                    <a:pt x="243840" y="571500"/>
                  </a:lnTo>
                  <a:lnTo>
                    <a:pt x="243840" y="762000"/>
                  </a:lnTo>
                  <a:lnTo>
                    <a:pt x="0" y="3810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8230616" y="4644390"/>
            <a:ext cx="610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ГП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исполнения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7920037" y="5481637"/>
            <a:ext cx="1228725" cy="771525"/>
            <a:chOff x="7920037" y="5481637"/>
            <a:chExt cx="1228725" cy="771525"/>
          </a:xfrm>
        </p:grpSpPr>
        <p:sp>
          <p:nvSpPr>
            <p:cNvPr id="54" name="object 54"/>
            <p:cNvSpPr/>
            <p:nvPr/>
          </p:nvSpPr>
          <p:spPr>
            <a:xfrm>
              <a:off x="7924800" y="5486400"/>
              <a:ext cx="1219200" cy="762000"/>
            </a:xfrm>
            <a:custGeom>
              <a:avLst/>
              <a:gdLst/>
              <a:ahLst/>
              <a:cxnLst/>
              <a:rect l="l" t="t" r="r" b="b"/>
              <a:pathLst>
                <a:path w="1219200" h="762000">
                  <a:moveTo>
                    <a:pt x="975359" y="0"/>
                  </a:moveTo>
                  <a:lnTo>
                    <a:pt x="975359" y="190500"/>
                  </a:lnTo>
                  <a:lnTo>
                    <a:pt x="243840" y="190500"/>
                  </a:lnTo>
                  <a:lnTo>
                    <a:pt x="243840" y="0"/>
                  </a:lnTo>
                  <a:lnTo>
                    <a:pt x="0" y="381000"/>
                  </a:lnTo>
                  <a:lnTo>
                    <a:pt x="243840" y="762000"/>
                  </a:lnTo>
                  <a:lnTo>
                    <a:pt x="243840" y="571500"/>
                  </a:lnTo>
                  <a:lnTo>
                    <a:pt x="975359" y="571500"/>
                  </a:lnTo>
                  <a:lnTo>
                    <a:pt x="975359" y="762000"/>
                  </a:lnTo>
                  <a:lnTo>
                    <a:pt x="1219200" y="381000"/>
                  </a:lnTo>
                  <a:lnTo>
                    <a:pt x="9753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924800" y="5486400"/>
              <a:ext cx="1219200" cy="762000"/>
            </a:xfrm>
            <a:custGeom>
              <a:avLst/>
              <a:gdLst/>
              <a:ahLst/>
              <a:cxnLst/>
              <a:rect l="l" t="t" r="r" b="b"/>
              <a:pathLst>
                <a:path w="1219200" h="762000">
                  <a:moveTo>
                    <a:pt x="0" y="381000"/>
                  </a:moveTo>
                  <a:lnTo>
                    <a:pt x="243840" y="0"/>
                  </a:lnTo>
                  <a:lnTo>
                    <a:pt x="243840" y="190500"/>
                  </a:lnTo>
                  <a:lnTo>
                    <a:pt x="975359" y="190500"/>
                  </a:lnTo>
                  <a:lnTo>
                    <a:pt x="975359" y="0"/>
                  </a:lnTo>
                  <a:lnTo>
                    <a:pt x="1219200" y="381000"/>
                  </a:lnTo>
                  <a:lnTo>
                    <a:pt x="975359" y="762000"/>
                  </a:lnTo>
                  <a:lnTo>
                    <a:pt x="975359" y="571500"/>
                  </a:lnTo>
                  <a:lnTo>
                    <a:pt x="243840" y="571500"/>
                  </a:lnTo>
                  <a:lnTo>
                    <a:pt x="243840" y="762000"/>
                  </a:lnTo>
                  <a:lnTo>
                    <a:pt x="0" y="3810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8226043" y="5711444"/>
            <a:ext cx="617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ГП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завершения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7081837" y="0"/>
            <a:ext cx="1685925" cy="619125"/>
            <a:chOff x="7081837" y="0"/>
            <a:chExt cx="1685925" cy="619125"/>
          </a:xfrm>
        </p:grpSpPr>
        <p:sp>
          <p:nvSpPr>
            <p:cNvPr id="58" name="object 58"/>
            <p:cNvSpPr/>
            <p:nvPr/>
          </p:nvSpPr>
          <p:spPr>
            <a:xfrm>
              <a:off x="7086600" y="0"/>
              <a:ext cx="1676400" cy="609600"/>
            </a:xfrm>
            <a:custGeom>
              <a:avLst/>
              <a:gdLst/>
              <a:ahLst/>
              <a:cxnLst/>
              <a:rect l="l" t="t" r="r" b="b"/>
              <a:pathLst>
                <a:path w="1676400" h="609600">
                  <a:moveTo>
                    <a:pt x="838200" y="0"/>
                  </a:moveTo>
                  <a:lnTo>
                    <a:pt x="0" y="121920"/>
                  </a:lnTo>
                  <a:lnTo>
                    <a:pt x="419100" y="121920"/>
                  </a:lnTo>
                  <a:lnTo>
                    <a:pt x="419100" y="487679"/>
                  </a:lnTo>
                  <a:lnTo>
                    <a:pt x="0" y="487679"/>
                  </a:lnTo>
                  <a:lnTo>
                    <a:pt x="838200" y="609600"/>
                  </a:lnTo>
                  <a:lnTo>
                    <a:pt x="1676400" y="487679"/>
                  </a:lnTo>
                  <a:lnTo>
                    <a:pt x="1257300" y="487679"/>
                  </a:lnTo>
                  <a:lnTo>
                    <a:pt x="1257300" y="121920"/>
                  </a:lnTo>
                  <a:lnTo>
                    <a:pt x="1676400" y="121920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086600" y="0"/>
              <a:ext cx="1676400" cy="609600"/>
            </a:xfrm>
            <a:custGeom>
              <a:avLst/>
              <a:gdLst/>
              <a:ahLst/>
              <a:cxnLst/>
              <a:rect l="l" t="t" r="r" b="b"/>
              <a:pathLst>
                <a:path w="1676400" h="609600">
                  <a:moveTo>
                    <a:pt x="838200" y="609600"/>
                  </a:moveTo>
                  <a:lnTo>
                    <a:pt x="0" y="487679"/>
                  </a:lnTo>
                  <a:lnTo>
                    <a:pt x="419100" y="487679"/>
                  </a:lnTo>
                  <a:lnTo>
                    <a:pt x="419100" y="121920"/>
                  </a:lnTo>
                  <a:lnTo>
                    <a:pt x="0" y="121920"/>
                  </a:lnTo>
                  <a:lnTo>
                    <a:pt x="838200" y="0"/>
                  </a:lnTo>
                  <a:lnTo>
                    <a:pt x="1676400" y="121920"/>
                  </a:lnTo>
                  <a:lnTo>
                    <a:pt x="1257300" y="121920"/>
                  </a:lnTo>
                  <a:lnTo>
                    <a:pt x="1257300" y="487679"/>
                  </a:lnTo>
                  <a:lnTo>
                    <a:pt x="1676400" y="487679"/>
                  </a:lnTo>
                  <a:lnTo>
                    <a:pt x="838200" y="609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7548118" y="25400"/>
            <a:ext cx="75311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ГП</a:t>
            </a:r>
            <a:endParaRPr sz="9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мони</a:t>
            </a:r>
            <a:r>
              <a:rPr sz="900" spc="-5" dirty="0">
                <a:latin typeface="Calibri"/>
                <a:cs typeface="Calibri"/>
              </a:rPr>
              <a:t>т</a:t>
            </a:r>
            <a:r>
              <a:rPr sz="900" dirty="0">
                <a:latin typeface="Calibri"/>
                <a:cs typeface="Calibri"/>
              </a:rPr>
              <a:t>о</a:t>
            </a:r>
            <a:r>
              <a:rPr sz="900" spc="-5" dirty="0">
                <a:latin typeface="Calibri"/>
                <a:cs typeface="Calibri"/>
              </a:rPr>
              <a:t>р</a:t>
            </a:r>
            <a:r>
              <a:rPr sz="900" dirty="0">
                <a:latin typeface="Calibri"/>
                <a:cs typeface="Calibri"/>
              </a:rPr>
              <a:t>инга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и  </a:t>
            </a:r>
            <a:r>
              <a:rPr sz="900" spc="-5" dirty="0">
                <a:latin typeface="Calibri"/>
                <a:cs typeface="Calibri"/>
              </a:rPr>
              <a:t>управления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61" name="object 6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05600" y="2857500"/>
            <a:ext cx="152400" cy="762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2819400"/>
            <a:ext cx="1981200" cy="6858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R="33655" algn="ctr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Calibri"/>
                <a:cs typeface="Calibri"/>
              </a:rPr>
              <a:t>Руководство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управление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исполнением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проекта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4837" y="1519237"/>
            <a:ext cx="7477125" cy="2981325"/>
            <a:chOff x="604837" y="1519237"/>
            <a:chExt cx="7477125" cy="2981325"/>
          </a:xfrm>
        </p:grpSpPr>
        <p:sp>
          <p:nvSpPr>
            <p:cNvPr id="4" name="object 4"/>
            <p:cNvSpPr/>
            <p:nvPr/>
          </p:nvSpPr>
          <p:spPr>
            <a:xfrm>
              <a:off x="609600" y="1524000"/>
              <a:ext cx="2895600" cy="1981200"/>
            </a:xfrm>
            <a:custGeom>
              <a:avLst/>
              <a:gdLst/>
              <a:ahLst/>
              <a:cxnLst/>
              <a:rect l="l" t="t" r="r" b="b"/>
              <a:pathLst>
                <a:path w="2895600" h="1981200">
                  <a:moveTo>
                    <a:pt x="0" y="1981200"/>
                  </a:moveTo>
                  <a:lnTo>
                    <a:pt x="152400" y="1981200"/>
                  </a:lnTo>
                  <a:lnTo>
                    <a:pt x="152400" y="1295400"/>
                  </a:lnTo>
                  <a:lnTo>
                    <a:pt x="0" y="1295400"/>
                  </a:lnTo>
                  <a:lnTo>
                    <a:pt x="0" y="1981200"/>
                  </a:lnTo>
                  <a:close/>
                </a:path>
                <a:path w="2895600" h="1981200">
                  <a:moveTo>
                    <a:pt x="2133600" y="1981200"/>
                  </a:moveTo>
                  <a:lnTo>
                    <a:pt x="2286000" y="1981200"/>
                  </a:lnTo>
                  <a:lnTo>
                    <a:pt x="2286000" y="1295400"/>
                  </a:lnTo>
                  <a:lnTo>
                    <a:pt x="2133600" y="1295400"/>
                  </a:lnTo>
                  <a:lnTo>
                    <a:pt x="2133600" y="1981200"/>
                  </a:lnTo>
                  <a:close/>
                </a:path>
                <a:path w="2895600" h="1981200">
                  <a:moveTo>
                    <a:pt x="2743200" y="685800"/>
                  </a:moveTo>
                  <a:lnTo>
                    <a:pt x="2895600" y="685800"/>
                  </a:lnTo>
                  <a:lnTo>
                    <a:pt x="2895600" y="0"/>
                  </a:lnTo>
                  <a:lnTo>
                    <a:pt x="2743200" y="0"/>
                  </a:lnTo>
                  <a:lnTo>
                    <a:pt x="2743200" y="685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67000" y="320040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86400" y="1524000"/>
              <a:ext cx="152400" cy="685800"/>
            </a:xfrm>
            <a:custGeom>
              <a:avLst/>
              <a:gdLst/>
              <a:ahLst/>
              <a:cxnLst/>
              <a:rect l="l" t="t" r="r" b="b"/>
              <a:pathLst>
                <a:path w="152400" h="685800">
                  <a:moveTo>
                    <a:pt x="0" y="685800"/>
                  </a:moveTo>
                  <a:lnTo>
                    <a:pt x="152400" y="6858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0200" y="190500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77200" y="365760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10200" y="2743200"/>
              <a:ext cx="0" cy="1752600"/>
            </a:xfrm>
            <a:custGeom>
              <a:avLst/>
              <a:gdLst/>
              <a:ahLst/>
              <a:cxnLst/>
              <a:rect l="l" t="t" r="r" b="b"/>
              <a:pathLst>
                <a:path h="1752600">
                  <a:moveTo>
                    <a:pt x="0" y="0"/>
                  </a:moveTo>
                  <a:lnTo>
                    <a:pt x="0" y="0"/>
                  </a:lnTo>
                </a:path>
                <a:path h="1752600">
                  <a:moveTo>
                    <a:pt x="0" y="914400"/>
                  </a:moveTo>
                  <a:lnTo>
                    <a:pt x="0" y="914400"/>
                  </a:lnTo>
                </a:path>
                <a:path h="1752600">
                  <a:moveTo>
                    <a:pt x="0" y="1752600"/>
                  </a:moveTo>
                  <a:lnTo>
                    <a:pt x="0" y="17526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77200" y="449580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669794" y="246075"/>
            <a:ext cx="30295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Группа </a:t>
            </a:r>
            <a:r>
              <a:rPr sz="1800" b="1" spc="-5" dirty="0">
                <a:latin typeface="Calibri"/>
                <a:cs typeface="Calibri"/>
              </a:rPr>
              <a:t>процессов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исполнения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05200" y="1524000"/>
            <a:ext cx="1981200" cy="6858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1048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69"/>
              </a:spcBef>
            </a:pPr>
            <a:r>
              <a:rPr sz="1400" spc="-5" dirty="0">
                <a:latin typeface="Calibri"/>
                <a:cs typeface="Calibri"/>
              </a:rPr>
              <a:t>Процесс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обеспечения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качества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348228" y="2357627"/>
          <a:ext cx="2299970" cy="695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3410" marR="449580" indent="-30353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Набор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команды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проекта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048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348228" y="3272028"/>
          <a:ext cx="2299970" cy="695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5645" marR="242570" indent="-407034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Развитие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команды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проекта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348228" y="4110228"/>
          <a:ext cx="2299970" cy="695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7210" marR="189865" indent="-30353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Запрос информации </a:t>
                      </a:r>
                      <a:r>
                        <a:rPr sz="1400" spc="-3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продавцов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6015228" y="3272028"/>
          <a:ext cx="2299970" cy="695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8790" marR="342265" indent="-1663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рос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анение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информации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6015228" y="4110228"/>
          <a:ext cx="2299970" cy="695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968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Выбор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продавцов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8" name="object 18"/>
          <p:cNvGrpSpPr/>
          <p:nvPr/>
        </p:nvGrpSpPr>
        <p:grpSpPr>
          <a:xfrm>
            <a:off x="147637" y="833437"/>
            <a:ext cx="8696325" cy="5419725"/>
            <a:chOff x="147637" y="833437"/>
            <a:chExt cx="8696325" cy="5419725"/>
          </a:xfrm>
        </p:grpSpPr>
        <p:sp>
          <p:nvSpPr>
            <p:cNvPr id="19" name="object 19"/>
            <p:cNvSpPr/>
            <p:nvPr/>
          </p:nvSpPr>
          <p:spPr>
            <a:xfrm>
              <a:off x="2895600" y="1905000"/>
              <a:ext cx="152400" cy="2590800"/>
            </a:xfrm>
            <a:custGeom>
              <a:avLst/>
              <a:gdLst/>
              <a:ahLst/>
              <a:cxnLst/>
              <a:rect l="l" t="t" r="r" b="b"/>
              <a:pathLst>
                <a:path w="152400" h="2590800">
                  <a:moveTo>
                    <a:pt x="152400" y="0"/>
                  </a:moveTo>
                  <a:lnTo>
                    <a:pt x="152400" y="2590800"/>
                  </a:lnTo>
                </a:path>
                <a:path w="152400" h="2590800">
                  <a:moveTo>
                    <a:pt x="0" y="1219200"/>
                  </a:moveTo>
                  <a:lnTo>
                    <a:pt x="152400" y="12192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48000" y="1866899"/>
              <a:ext cx="4000500" cy="2667000"/>
            </a:xfrm>
            <a:custGeom>
              <a:avLst/>
              <a:gdLst/>
              <a:ahLst/>
              <a:cxnLst/>
              <a:rect l="l" t="t" r="r" b="b"/>
              <a:pathLst>
                <a:path w="4000500" h="2667000">
                  <a:moveTo>
                    <a:pt x="304800" y="2628900"/>
                  </a:moveTo>
                  <a:lnTo>
                    <a:pt x="292100" y="2622550"/>
                  </a:lnTo>
                  <a:lnTo>
                    <a:pt x="228600" y="2590800"/>
                  </a:lnTo>
                  <a:lnTo>
                    <a:pt x="228600" y="2622550"/>
                  </a:lnTo>
                  <a:lnTo>
                    <a:pt x="0" y="2622550"/>
                  </a:lnTo>
                  <a:lnTo>
                    <a:pt x="0" y="2635250"/>
                  </a:lnTo>
                  <a:lnTo>
                    <a:pt x="228600" y="2635250"/>
                  </a:lnTo>
                  <a:lnTo>
                    <a:pt x="228600" y="2667000"/>
                  </a:lnTo>
                  <a:lnTo>
                    <a:pt x="292100" y="2635250"/>
                  </a:lnTo>
                  <a:lnTo>
                    <a:pt x="304800" y="2628900"/>
                  </a:lnTo>
                  <a:close/>
                </a:path>
                <a:path w="4000500" h="2667000">
                  <a:moveTo>
                    <a:pt x="304800" y="1790700"/>
                  </a:moveTo>
                  <a:lnTo>
                    <a:pt x="292100" y="1784350"/>
                  </a:lnTo>
                  <a:lnTo>
                    <a:pt x="228600" y="1752600"/>
                  </a:lnTo>
                  <a:lnTo>
                    <a:pt x="228600" y="1784350"/>
                  </a:lnTo>
                  <a:lnTo>
                    <a:pt x="0" y="1784350"/>
                  </a:lnTo>
                  <a:lnTo>
                    <a:pt x="0" y="1797050"/>
                  </a:lnTo>
                  <a:lnTo>
                    <a:pt x="228600" y="1797050"/>
                  </a:lnTo>
                  <a:lnTo>
                    <a:pt x="228600" y="1828800"/>
                  </a:lnTo>
                  <a:lnTo>
                    <a:pt x="292100" y="1797050"/>
                  </a:lnTo>
                  <a:lnTo>
                    <a:pt x="304800" y="1790700"/>
                  </a:lnTo>
                  <a:close/>
                </a:path>
                <a:path w="4000500" h="2667000">
                  <a:moveTo>
                    <a:pt x="304800" y="876300"/>
                  </a:moveTo>
                  <a:lnTo>
                    <a:pt x="292100" y="869950"/>
                  </a:lnTo>
                  <a:lnTo>
                    <a:pt x="228600" y="838200"/>
                  </a:lnTo>
                  <a:lnTo>
                    <a:pt x="228600" y="869950"/>
                  </a:lnTo>
                  <a:lnTo>
                    <a:pt x="0" y="869950"/>
                  </a:lnTo>
                  <a:lnTo>
                    <a:pt x="0" y="882650"/>
                  </a:lnTo>
                  <a:lnTo>
                    <a:pt x="228600" y="882650"/>
                  </a:lnTo>
                  <a:lnTo>
                    <a:pt x="228600" y="914400"/>
                  </a:lnTo>
                  <a:lnTo>
                    <a:pt x="292100" y="882650"/>
                  </a:lnTo>
                  <a:lnTo>
                    <a:pt x="304800" y="876300"/>
                  </a:lnTo>
                  <a:close/>
                </a:path>
                <a:path w="4000500" h="2667000">
                  <a:moveTo>
                    <a:pt x="304800" y="38100"/>
                  </a:moveTo>
                  <a:lnTo>
                    <a:pt x="292100" y="31750"/>
                  </a:lnTo>
                  <a:lnTo>
                    <a:pt x="228600" y="0"/>
                  </a:lnTo>
                  <a:lnTo>
                    <a:pt x="228600" y="31750"/>
                  </a:lnTo>
                  <a:lnTo>
                    <a:pt x="0" y="31750"/>
                  </a:lnTo>
                  <a:lnTo>
                    <a:pt x="0" y="44450"/>
                  </a:lnTo>
                  <a:lnTo>
                    <a:pt x="228600" y="44450"/>
                  </a:lnTo>
                  <a:lnTo>
                    <a:pt x="228600" y="76200"/>
                  </a:lnTo>
                  <a:lnTo>
                    <a:pt x="292100" y="44450"/>
                  </a:lnTo>
                  <a:lnTo>
                    <a:pt x="304800" y="38100"/>
                  </a:lnTo>
                  <a:close/>
                </a:path>
                <a:path w="4000500" h="2667000">
                  <a:moveTo>
                    <a:pt x="4000500" y="1333500"/>
                  </a:moveTo>
                  <a:lnTo>
                    <a:pt x="3968750" y="1333500"/>
                  </a:lnTo>
                  <a:lnTo>
                    <a:pt x="3968750" y="38100"/>
                  </a:lnTo>
                  <a:lnTo>
                    <a:pt x="3956050" y="38100"/>
                  </a:lnTo>
                  <a:lnTo>
                    <a:pt x="3956050" y="1333500"/>
                  </a:lnTo>
                  <a:lnTo>
                    <a:pt x="3924300" y="1333500"/>
                  </a:lnTo>
                  <a:lnTo>
                    <a:pt x="3962400" y="1409700"/>
                  </a:lnTo>
                  <a:lnTo>
                    <a:pt x="3994150" y="1346200"/>
                  </a:lnTo>
                  <a:lnTo>
                    <a:pt x="4000500" y="133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38800" y="1905000"/>
              <a:ext cx="1371600" cy="0"/>
            </a:xfrm>
            <a:custGeom>
              <a:avLst/>
              <a:gdLst/>
              <a:ahLst/>
              <a:cxnLst/>
              <a:rect l="l" t="t" r="r" b="b"/>
              <a:pathLst>
                <a:path w="1371600">
                  <a:moveTo>
                    <a:pt x="13716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38800" y="3619499"/>
              <a:ext cx="381000" cy="914400"/>
            </a:xfrm>
            <a:custGeom>
              <a:avLst/>
              <a:gdLst/>
              <a:ahLst/>
              <a:cxnLst/>
              <a:rect l="l" t="t" r="r" b="b"/>
              <a:pathLst>
                <a:path w="381000" h="914400">
                  <a:moveTo>
                    <a:pt x="381000" y="876300"/>
                  </a:moveTo>
                  <a:lnTo>
                    <a:pt x="368300" y="869950"/>
                  </a:lnTo>
                  <a:lnTo>
                    <a:pt x="304800" y="838200"/>
                  </a:lnTo>
                  <a:lnTo>
                    <a:pt x="304800" y="869950"/>
                  </a:lnTo>
                  <a:lnTo>
                    <a:pt x="0" y="869950"/>
                  </a:lnTo>
                  <a:lnTo>
                    <a:pt x="0" y="882650"/>
                  </a:lnTo>
                  <a:lnTo>
                    <a:pt x="304800" y="882650"/>
                  </a:lnTo>
                  <a:lnTo>
                    <a:pt x="304800" y="914400"/>
                  </a:lnTo>
                  <a:lnTo>
                    <a:pt x="368300" y="882650"/>
                  </a:lnTo>
                  <a:lnTo>
                    <a:pt x="381000" y="876300"/>
                  </a:lnTo>
                  <a:close/>
                </a:path>
                <a:path w="381000" h="914400">
                  <a:moveTo>
                    <a:pt x="381000" y="38100"/>
                  </a:moveTo>
                  <a:lnTo>
                    <a:pt x="368300" y="31750"/>
                  </a:lnTo>
                  <a:lnTo>
                    <a:pt x="304800" y="0"/>
                  </a:lnTo>
                  <a:lnTo>
                    <a:pt x="304800" y="31750"/>
                  </a:lnTo>
                  <a:lnTo>
                    <a:pt x="0" y="31750"/>
                  </a:lnTo>
                  <a:lnTo>
                    <a:pt x="0" y="44450"/>
                  </a:lnTo>
                  <a:lnTo>
                    <a:pt x="304800" y="44450"/>
                  </a:lnTo>
                  <a:lnTo>
                    <a:pt x="304800" y="76200"/>
                  </a:lnTo>
                  <a:lnTo>
                    <a:pt x="368300" y="44450"/>
                  </a:lnTo>
                  <a:lnTo>
                    <a:pt x="38100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72300" y="3962400"/>
              <a:ext cx="76200" cy="15240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81000" y="838200"/>
              <a:ext cx="8458200" cy="5410200"/>
            </a:xfrm>
            <a:custGeom>
              <a:avLst/>
              <a:gdLst/>
              <a:ahLst/>
              <a:cxnLst/>
              <a:rect l="l" t="t" r="r" b="b"/>
              <a:pathLst>
                <a:path w="8458200" h="5410200">
                  <a:moveTo>
                    <a:pt x="0" y="5410200"/>
                  </a:moveTo>
                  <a:lnTo>
                    <a:pt x="8458200" y="5410200"/>
                  </a:lnTo>
                  <a:lnTo>
                    <a:pt x="8458200" y="0"/>
                  </a:lnTo>
                  <a:lnTo>
                    <a:pt x="0" y="0"/>
                  </a:lnTo>
                  <a:lnTo>
                    <a:pt x="0" y="5410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2400" y="1447800"/>
              <a:ext cx="2133600" cy="1066800"/>
            </a:xfrm>
            <a:custGeom>
              <a:avLst/>
              <a:gdLst/>
              <a:ahLst/>
              <a:cxnLst/>
              <a:rect l="l" t="t" r="r" b="b"/>
              <a:pathLst>
                <a:path w="2133600" h="1066800">
                  <a:moveTo>
                    <a:pt x="1706880" y="0"/>
                  </a:moveTo>
                  <a:lnTo>
                    <a:pt x="1706880" y="266700"/>
                  </a:lnTo>
                  <a:lnTo>
                    <a:pt x="426720" y="266700"/>
                  </a:lnTo>
                  <a:lnTo>
                    <a:pt x="426720" y="0"/>
                  </a:lnTo>
                  <a:lnTo>
                    <a:pt x="0" y="533400"/>
                  </a:lnTo>
                  <a:lnTo>
                    <a:pt x="426720" y="1066800"/>
                  </a:lnTo>
                  <a:lnTo>
                    <a:pt x="426720" y="800100"/>
                  </a:lnTo>
                  <a:lnTo>
                    <a:pt x="1706880" y="800100"/>
                  </a:lnTo>
                  <a:lnTo>
                    <a:pt x="1706880" y="1066800"/>
                  </a:lnTo>
                  <a:lnTo>
                    <a:pt x="2133600" y="533400"/>
                  </a:lnTo>
                  <a:lnTo>
                    <a:pt x="1706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2400" y="1447800"/>
              <a:ext cx="2133600" cy="1066800"/>
            </a:xfrm>
            <a:custGeom>
              <a:avLst/>
              <a:gdLst/>
              <a:ahLst/>
              <a:cxnLst/>
              <a:rect l="l" t="t" r="r" b="b"/>
              <a:pathLst>
                <a:path w="2133600" h="1066800">
                  <a:moveTo>
                    <a:pt x="0" y="533400"/>
                  </a:moveTo>
                  <a:lnTo>
                    <a:pt x="426720" y="0"/>
                  </a:lnTo>
                  <a:lnTo>
                    <a:pt x="426720" y="266700"/>
                  </a:lnTo>
                  <a:lnTo>
                    <a:pt x="1706880" y="266700"/>
                  </a:lnTo>
                  <a:lnTo>
                    <a:pt x="1706880" y="0"/>
                  </a:lnTo>
                  <a:lnTo>
                    <a:pt x="2133600" y="533400"/>
                  </a:lnTo>
                  <a:lnTo>
                    <a:pt x="1706880" y="1066800"/>
                  </a:lnTo>
                  <a:lnTo>
                    <a:pt x="1706880" y="800100"/>
                  </a:lnTo>
                  <a:lnTo>
                    <a:pt x="426720" y="800100"/>
                  </a:lnTo>
                  <a:lnTo>
                    <a:pt x="426720" y="1066800"/>
                  </a:lnTo>
                  <a:lnTo>
                    <a:pt x="0" y="533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88644" y="1777110"/>
            <a:ext cx="1061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ГП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инициирования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1437" y="3729037"/>
            <a:ext cx="2143125" cy="1076325"/>
            <a:chOff x="71437" y="3729037"/>
            <a:chExt cx="2143125" cy="1076325"/>
          </a:xfrm>
        </p:grpSpPr>
        <p:sp>
          <p:nvSpPr>
            <p:cNvPr id="29" name="object 29"/>
            <p:cNvSpPr/>
            <p:nvPr/>
          </p:nvSpPr>
          <p:spPr>
            <a:xfrm>
              <a:off x="76200" y="3733800"/>
              <a:ext cx="2133600" cy="1066800"/>
            </a:xfrm>
            <a:custGeom>
              <a:avLst/>
              <a:gdLst/>
              <a:ahLst/>
              <a:cxnLst/>
              <a:rect l="l" t="t" r="r" b="b"/>
              <a:pathLst>
                <a:path w="2133600" h="1066800">
                  <a:moveTo>
                    <a:pt x="1706880" y="0"/>
                  </a:moveTo>
                  <a:lnTo>
                    <a:pt x="1706880" y="266700"/>
                  </a:lnTo>
                  <a:lnTo>
                    <a:pt x="426720" y="266700"/>
                  </a:lnTo>
                  <a:lnTo>
                    <a:pt x="426720" y="0"/>
                  </a:lnTo>
                  <a:lnTo>
                    <a:pt x="0" y="533400"/>
                  </a:lnTo>
                  <a:lnTo>
                    <a:pt x="426720" y="1066800"/>
                  </a:lnTo>
                  <a:lnTo>
                    <a:pt x="426720" y="800100"/>
                  </a:lnTo>
                  <a:lnTo>
                    <a:pt x="1706880" y="800100"/>
                  </a:lnTo>
                  <a:lnTo>
                    <a:pt x="1706880" y="1066800"/>
                  </a:lnTo>
                  <a:lnTo>
                    <a:pt x="2133600" y="533400"/>
                  </a:lnTo>
                  <a:lnTo>
                    <a:pt x="1706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6200" y="3733800"/>
              <a:ext cx="2133600" cy="1066800"/>
            </a:xfrm>
            <a:custGeom>
              <a:avLst/>
              <a:gdLst/>
              <a:ahLst/>
              <a:cxnLst/>
              <a:rect l="l" t="t" r="r" b="b"/>
              <a:pathLst>
                <a:path w="2133600" h="1066800">
                  <a:moveTo>
                    <a:pt x="0" y="533400"/>
                  </a:moveTo>
                  <a:lnTo>
                    <a:pt x="426720" y="0"/>
                  </a:lnTo>
                  <a:lnTo>
                    <a:pt x="426720" y="266700"/>
                  </a:lnTo>
                  <a:lnTo>
                    <a:pt x="1706880" y="266700"/>
                  </a:lnTo>
                  <a:lnTo>
                    <a:pt x="1706880" y="0"/>
                  </a:lnTo>
                  <a:lnTo>
                    <a:pt x="2133600" y="533400"/>
                  </a:lnTo>
                  <a:lnTo>
                    <a:pt x="1706880" y="1066800"/>
                  </a:lnTo>
                  <a:lnTo>
                    <a:pt x="1706880" y="800100"/>
                  </a:lnTo>
                  <a:lnTo>
                    <a:pt x="426720" y="800100"/>
                  </a:lnTo>
                  <a:lnTo>
                    <a:pt x="426720" y="1066800"/>
                  </a:lnTo>
                  <a:lnTo>
                    <a:pt x="0" y="533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62431" y="4063365"/>
            <a:ext cx="9620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ГП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планирования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777037" y="4872037"/>
            <a:ext cx="2143125" cy="1076325"/>
            <a:chOff x="6777037" y="4872037"/>
            <a:chExt cx="2143125" cy="1076325"/>
          </a:xfrm>
        </p:grpSpPr>
        <p:sp>
          <p:nvSpPr>
            <p:cNvPr id="33" name="object 33"/>
            <p:cNvSpPr/>
            <p:nvPr/>
          </p:nvSpPr>
          <p:spPr>
            <a:xfrm>
              <a:off x="6781800" y="4876800"/>
              <a:ext cx="2133600" cy="1066800"/>
            </a:xfrm>
            <a:custGeom>
              <a:avLst/>
              <a:gdLst/>
              <a:ahLst/>
              <a:cxnLst/>
              <a:rect l="l" t="t" r="r" b="b"/>
              <a:pathLst>
                <a:path w="2133600" h="1066800">
                  <a:moveTo>
                    <a:pt x="1706879" y="0"/>
                  </a:moveTo>
                  <a:lnTo>
                    <a:pt x="1706879" y="266700"/>
                  </a:lnTo>
                  <a:lnTo>
                    <a:pt x="426720" y="266700"/>
                  </a:lnTo>
                  <a:lnTo>
                    <a:pt x="426720" y="0"/>
                  </a:lnTo>
                  <a:lnTo>
                    <a:pt x="0" y="533400"/>
                  </a:lnTo>
                  <a:lnTo>
                    <a:pt x="426720" y="1066800"/>
                  </a:lnTo>
                  <a:lnTo>
                    <a:pt x="426720" y="800100"/>
                  </a:lnTo>
                  <a:lnTo>
                    <a:pt x="1706879" y="800100"/>
                  </a:lnTo>
                  <a:lnTo>
                    <a:pt x="1706879" y="1066800"/>
                  </a:lnTo>
                  <a:lnTo>
                    <a:pt x="2133600" y="533400"/>
                  </a:lnTo>
                  <a:lnTo>
                    <a:pt x="1706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781800" y="4876800"/>
              <a:ext cx="2133600" cy="1066800"/>
            </a:xfrm>
            <a:custGeom>
              <a:avLst/>
              <a:gdLst/>
              <a:ahLst/>
              <a:cxnLst/>
              <a:rect l="l" t="t" r="r" b="b"/>
              <a:pathLst>
                <a:path w="2133600" h="1066800">
                  <a:moveTo>
                    <a:pt x="0" y="533400"/>
                  </a:moveTo>
                  <a:lnTo>
                    <a:pt x="426720" y="0"/>
                  </a:lnTo>
                  <a:lnTo>
                    <a:pt x="426720" y="266700"/>
                  </a:lnTo>
                  <a:lnTo>
                    <a:pt x="1706879" y="266700"/>
                  </a:lnTo>
                  <a:lnTo>
                    <a:pt x="1706879" y="0"/>
                  </a:lnTo>
                  <a:lnTo>
                    <a:pt x="2133600" y="533400"/>
                  </a:lnTo>
                  <a:lnTo>
                    <a:pt x="1706879" y="1066800"/>
                  </a:lnTo>
                  <a:lnTo>
                    <a:pt x="1706879" y="800100"/>
                  </a:lnTo>
                  <a:lnTo>
                    <a:pt x="426720" y="800100"/>
                  </a:lnTo>
                  <a:lnTo>
                    <a:pt x="426720" y="1066800"/>
                  </a:lnTo>
                  <a:lnTo>
                    <a:pt x="0" y="533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442454" y="5206746"/>
            <a:ext cx="815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ГП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завершения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853428" y="1062227"/>
            <a:ext cx="2143125" cy="1076325"/>
            <a:chOff x="6853428" y="1062227"/>
            <a:chExt cx="2143125" cy="1076325"/>
          </a:xfrm>
        </p:grpSpPr>
        <p:sp>
          <p:nvSpPr>
            <p:cNvPr id="37" name="object 37"/>
            <p:cNvSpPr/>
            <p:nvPr/>
          </p:nvSpPr>
          <p:spPr>
            <a:xfrm>
              <a:off x="6858000" y="1066799"/>
              <a:ext cx="2133600" cy="1066800"/>
            </a:xfrm>
            <a:custGeom>
              <a:avLst/>
              <a:gdLst/>
              <a:ahLst/>
              <a:cxnLst/>
              <a:rect l="l" t="t" r="r" b="b"/>
              <a:pathLst>
                <a:path w="2133600" h="1066800">
                  <a:moveTo>
                    <a:pt x="1706879" y="0"/>
                  </a:moveTo>
                  <a:lnTo>
                    <a:pt x="1706879" y="266700"/>
                  </a:lnTo>
                  <a:lnTo>
                    <a:pt x="426720" y="266700"/>
                  </a:lnTo>
                  <a:lnTo>
                    <a:pt x="426720" y="0"/>
                  </a:lnTo>
                  <a:lnTo>
                    <a:pt x="0" y="533400"/>
                  </a:lnTo>
                  <a:lnTo>
                    <a:pt x="426720" y="1066800"/>
                  </a:lnTo>
                  <a:lnTo>
                    <a:pt x="426720" y="800100"/>
                  </a:lnTo>
                  <a:lnTo>
                    <a:pt x="1706879" y="800100"/>
                  </a:lnTo>
                  <a:lnTo>
                    <a:pt x="1706879" y="1066800"/>
                  </a:lnTo>
                  <a:lnTo>
                    <a:pt x="2133600" y="533400"/>
                  </a:lnTo>
                  <a:lnTo>
                    <a:pt x="1706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858000" y="1066799"/>
              <a:ext cx="2133600" cy="1066800"/>
            </a:xfrm>
            <a:custGeom>
              <a:avLst/>
              <a:gdLst/>
              <a:ahLst/>
              <a:cxnLst/>
              <a:rect l="l" t="t" r="r" b="b"/>
              <a:pathLst>
                <a:path w="2133600" h="1066800">
                  <a:moveTo>
                    <a:pt x="0" y="533400"/>
                  </a:moveTo>
                  <a:lnTo>
                    <a:pt x="426720" y="0"/>
                  </a:lnTo>
                  <a:lnTo>
                    <a:pt x="426720" y="266700"/>
                  </a:lnTo>
                  <a:lnTo>
                    <a:pt x="1706879" y="266700"/>
                  </a:lnTo>
                  <a:lnTo>
                    <a:pt x="1706879" y="0"/>
                  </a:lnTo>
                  <a:lnTo>
                    <a:pt x="2133600" y="533400"/>
                  </a:lnTo>
                  <a:lnTo>
                    <a:pt x="1706879" y="1066800"/>
                  </a:lnTo>
                  <a:lnTo>
                    <a:pt x="1706879" y="800100"/>
                  </a:lnTo>
                  <a:lnTo>
                    <a:pt x="426720" y="800100"/>
                  </a:lnTo>
                  <a:lnTo>
                    <a:pt x="426720" y="1066800"/>
                  </a:lnTo>
                  <a:lnTo>
                    <a:pt x="0" y="533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472933" y="1304290"/>
            <a:ext cx="9055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40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ГП</a:t>
            </a:r>
            <a:endParaRPr sz="12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мониторинга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 у</a:t>
            </a:r>
            <a:r>
              <a:rPr sz="1200" spc="-5" dirty="0">
                <a:latin typeface="Calibri"/>
                <a:cs typeface="Calibri"/>
              </a:rPr>
              <a:t>п</a:t>
            </a:r>
            <a:r>
              <a:rPr sz="1200" dirty="0">
                <a:latin typeface="Calibri"/>
                <a:cs typeface="Calibri"/>
              </a:rPr>
              <a:t>ра</a:t>
            </a:r>
            <a:r>
              <a:rPr sz="1200" spc="-10" dirty="0">
                <a:latin typeface="Calibri"/>
                <a:cs typeface="Calibri"/>
              </a:rPr>
              <a:t>в</a:t>
            </a:r>
            <a:r>
              <a:rPr sz="1200" spc="-5" dirty="0">
                <a:latin typeface="Calibri"/>
                <a:cs typeface="Calibri"/>
              </a:rPr>
              <a:t>лен</a:t>
            </a:r>
            <a:r>
              <a:rPr sz="1200" dirty="0">
                <a:latin typeface="Calibri"/>
                <a:cs typeface="Calibri"/>
              </a:rPr>
              <a:t>ия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81227" y="2814827"/>
          <a:ext cx="2299970" cy="695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Мониторинг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97815" marR="291465" indent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управление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работами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проекта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27432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729228" y="909827"/>
          <a:ext cx="3138170" cy="390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Подтверждение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содержания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60194" y="170179"/>
            <a:ext cx="4558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Группа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процессов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мониторинга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 </a:t>
            </a:r>
            <a:r>
              <a:rPr sz="1800" b="1" spc="-5" dirty="0">
                <a:latin typeface="Calibri"/>
                <a:cs typeface="Calibri"/>
              </a:rPr>
              <a:t>управления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81227" y="3881628"/>
          <a:ext cx="2299970" cy="695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Общее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управление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изменениями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729228" y="1443227"/>
          <a:ext cx="3138170" cy="390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Управление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содержанием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729228" y="1976627"/>
          <a:ext cx="3138170" cy="390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Управление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расписанием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729228" y="2510027"/>
          <a:ext cx="3138170" cy="390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Управление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стоимостью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729228" y="3043427"/>
          <a:ext cx="3138170" cy="390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Процесс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контроля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качества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729228" y="3576828"/>
          <a:ext cx="3138170" cy="390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Управление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командой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проекта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729228" y="4110228"/>
          <a:ext cx="3138170" cy="390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Отчетность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исполнению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729228" y="4643628"/>
          <a:ext cx="3138170" cy="390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Управление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участниками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проекта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729228" y="5177028"/>
          <a:ext cx="3138170" cy="390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Мониторинг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управление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рисками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729228" y="5710428"/>
          <a:ext cx="3138170" cy="390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Администрирование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контрактов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27432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452437" y="681037"/>
            <a:ext cx="8467725" cy="5800725"/>
            <a:chOff x="452437" y="681037"/>
            <a:chExt cx="8467725" cy="5800725"/>
          </a:xfrm>
        </p:grpSpPr>
        <p:sp>
          <p:nvSpPr>
            <p:cNvPr id="18" name="object 18"/>
            <p:cNvSpPr/>
            <p:nvPr/>
          </p:nvSpPr>
          <p:spPr>
            <a:xfrm>
              <a:off x="3352800" y="1143000"/>
              <a:ext cx="0" cy="4800600"/>
            </a:xfrm>
            <a:custGeom>
              <a:avLst/>
              <a:gdLst/>
              <a:ahLst/>
              <a:cxnLst/>
              <a:rect l="l" t="t" r="r" b="b"/>
              <a:pathLst>
                <a:path h="4800600">
                  <a:moveTo>
                    <a:pt x="0" y="0"/>
                  </a:moveTo>
                  <a:lnTo>
                    <a:pt x="0" y="48006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14500" y="1104899"/>
              <a:ext cx="2019300" cy="4876800"/>
            </a:xfrm>
            <a:custGeom>
              <a:avLst/>
              <a:gdLst/>
              <a:ahLst/>
              <a:cxnLst/>
              <a:rect l="l" t="t" r="r" b="b"/>
              <a:pathLst>
                <a:path w="2019300" h="4876800">
                  <a:moveTo>
                    <a:pt x="76200" y="2476500"/>
                  </a:moveTo>
                  <a:lnTo>
                    <a:pt x="69850" y="2463800"/>
                  </a:lnTo>
                  <a:lnTo>
                    <a:pt x="38100" y="2400300"/>
                  </a:lnTo>
                  <a:lnTo>
                    <a:pt x="0" y="2476500"/>
                  </a:lnTo>
                  <a:lnTo>
                    <a:pt x="31750" y="2476500"/>
                  </a:lnTo>
                  <a:lnTo>
                    <a:pt x="31750" y="2705100"/>
                  </a:lnTo>
                  <a:lnTo>
                    <a:pt x="0" y="2705100"/>
                  </a:lnTo>
                  <a:lnTo>
                    <a:pt x="38100" y="2781300"/>
                  </a:lnTo>
                  <a:lnTo>
                    <a:pt x="69850" y="2717800"/>
                  </a:lnTo>
                  <a:lnTo>
                    <a:pt x="76200" y="2705100"/>
                  </a:lnTo>
                  <a:lnTo>
                    <a:pt x="44450" y="2705100"/>
                  </a:lnTo>
                  <a:lnTo>
                    <a:pt x="44450" y="2476500"/>
                  </a:lnTo>
                  <a:lnTo>
                    <a:pt x="76200" y="2476500"/>
                  </a:lnTo>
                  <a:close/>
                </a:path>
                <a:path w="2019300" h="4876800">
                  <a:moveTo>
                    <a:pt x="1638300" y="3086100"/>
                  </a:moveTo>
                  <a:lnTo>
                    <a:pt x="1625600" y="3079750"/>
                  </a:lnTo>
                  <a:lnTo>
                    <a:pt x="1562100" y="3048000"/>
                  </a:lnTo>
                  <a:lnTo>
                    <a:pt x="1562100" y="3079750"/>
                  </a:lnTo>
                  <a:lnTo>
                    <a:pt x="1257300" y="3079750"/>
                  </a:lnTo>
                  <a:lnTo>
                    <a:pt x="1257300" y="3092450"/>
                  </a:lnTo>
                  <a:lnTo>
                    <a:pt x="1562100" y="3092450"/>
                  </a:lnTo>
                  <a:lnTo>
                    <a:pt x="1562100" y="3124200"/>
                  </a:lnTo>
                  <a:lnTo>
                    <a:pt x="1625600" y="3092450"/>
                  </a:lnTo>
                  <a:lnTo>
                    <a:pt x="1638300" y="3086100"/>
                  </a:lnTo>
                  <a:close/>
                </a:path>
                <a:path w="2019300" h="4876800">
                  <a:moveTo>
                    <a:pt x="1638300" y="2019300"/>
                  </a:moveTo>
                  <a:lnTo>
                    <a:pt x="1625600" y="2012950"/>
                  </a:lnTo>
                  <a:lnTo>
                    <a:pt x="1562100" y="1981200"/>
                  </a:lnTo>
                  <a:lnTo>
                    <a:pt x="1562100" y="2012950"/>
                  </a:lnTo>
                  <a:lnTo>
                    <a:pt x="1333500" y="2012950"/>
                  </a:lnTo>
                  <a:lnTo>
                    <a:pt x="1333500" y="1981200"/>
                  </a:lnTo>
                  <a:lnTo>
                    <a:pt x="1257300" y="2019300"/>
                  </a:lnTo>
                  <a:lnTo>
                    <a:pt x="1333500" y="2057400"/>
                  </a:lnTo>
                  <a:lnTo>
                    <a:pt x="1333500" y="2025650"/>
                  </a:lnTo>
                  <a:lnTo>
                    <a:pt x="1562100" y="2025650"/>
                  </a:lnTo>
                  <a:lnTo>
                    <a:pt x="1562100" y="2057400"/>
                  </a:lnTo>
                  <a:lnTo>
                    <a:pt x="1625600" y="2025650"/>
                  </a:lnTo>
                  <a:lnTo>
                    <a:pt x="1638300" y="2019300"/>
                  </a:lnTo>
                  <a:close/>
                </a:path>
                <a:path w="2019300" h="4876800">
                  <a:moveTo>
                    <a:pt x="2019300" y="4838700"/>
                  </a:moveTo>
                  <a:lnTo>
                    <a:pt x="2006600" y="4832350"/>
                  </a:lnTo>
                  <a:lnTo>
                    <a:pt x="1943100" y="4800600"/>
                  </a:lnTo>
                  <a:lnTo>
                    <a:pt x="1943100" y="4832350"/>
                  </a:lnTo>
                  <a:lnTo>
                    <a:pt x="1638300" y="4832350"/>
                  </a:lnTo>
                  <a:lnTo>
                    <a:pt x="1638300" y="4845050"/>
                  </a:lnTo>
                  <a:lnTo>
                    <a:pt x="1943100" y="4845050"/>
                  </a:lnTo>
                  <a:lnTo>
                    <a:pt x="1943100" y="4876800"/>
                  </a:lnTo>
                  <a:lnTo>
                    <a:pt x="2006600" y="4845050"/>
                  </a:lnTo>
                  <a:lnTo>
                    <a:pt x="2019300" y="4838700"/>
                  </a:lnTo>
                  <a:close/>
                </a:path>
                <a:path w="2019300" h="4876800">
                  <a:moveTo>
                    <a:pt x="2019300" y="4229100"/>
                  </a:moveTo>
                  <a:lnTo>
                    <a:pt x="2006600" y="4222750"/>
                  </a:lnTo>
                  <a:lnTo>
                    <a:pt x="1943100" y="4191000"/>
                  </a:lnTo>
                  <a:lnTo>
                    <a:pt x="1943100" y="4222750"/>
                  </a:lnTo>
                  <a:lnTo>
                    <a:pt x="1638300" y="4222750"/>
                  </a:lnTo>
                  <a:lnTo>
                    <a:pt x="1638300" y="4235450"/>
                  </a:lnTo>
                  <a:lnTo>
                    <a:pt x="1943100" y="4235450"/>
                  </a:lnTo>
                  <a:lnTo>
                    <a:pt x="1943100" y="4267200"/>
                  </a:lnTo>
                  <a:lnTo>
                    <a:pt x="2006600" y="4235450"/>
                  </a:lnTo>
                  <a:lnTo>
                    <a:pt x="2019300" y="4229100"/>
                  </a:lnTo>
                  <a:close/>
                </a:path>
                <a:path w="2019300" h="4876800">
                  <a:moveTo>
                    <a:pt x="2019300" y="3695700"/>
                  </a:moveTo>
                  <a:lnTo>
                    <a:pt x="2006600" y="3689350"/>
                  </a:lnTo>
                  <a:lnTo>
                    <a:pt x="1943100" y="3657600"/>
                  </a:lnTo>
                  <a:lnTo>
                    <a:pt x="1943100" y="3689350"/>
                  </a:lnTo>
                  <a:lnTo>
                    <a:pt x="1638300" y="3689350"/>
                  </a:lnTo>
                  <a:lnTo>
                    <a:pt x="1638300" y="3702050"/>
                  </a:lnTo>
                  <a:lnTo>
                    <a:pt x="1943100" y="3702050"/>
                  </a:lnTo>
                  <a:lnTo>
                    <a:pt x="1943100" y="3733800"/>
                  </a:lnTo>
                  <a:lnTo>
                    <a:pt x="2006600" y="3702050"/>
                  </a:lnTo>
                  <a:lnTo>
                    <a:pt x="2019300" y="3695700"/>
                  </a:lnTo>
                  <a:close/>
                </a:path>
                <a:path w="2019300" h="4876800">
                  <a:moveTo>
                    <a:pt x="2019300" y="3162300"/>
                  </a:moveTo>
                  <a:lnTo>
                    <a:pt x="2006600" y="3155950"/>
                  </a:lnTo>
                  <a:lnTo>
                    <a:pt x="1943100" y="3124200"/>
                  </a:lnTo>
                  <a:lnTo>
                    <a:pt x="1943100" y="3155950"/>
                  </a:lnTo>
                  <a:lnTo>
                    <a:pt x="1638300" y="3155950"/>
                  </a:lnTo>
                  <a:lnTo>
                    <a:pt x="1638300" y="3168650"/>
                  </a:lnTo>
                  <a:lnTo>
                    <a:pt x="1943100" y="3168650"/>
                  </a:lnTo>
                  <a:lnTo>
                    <a:pt x="1943100" y="3200400"/>
                  </a:lnTo>
                  <a:lnTo>
                    <a:pt x="2006600" y="3168650"/>
                  </a:lnTo>
                  <a:lnTo>
                    <a:pt x="2019300" y="3162300"/>
                  </a:lnTo>
                  <a:close/>
                </a:path>
                <a:path w="2019300" h="4876800">
                  <a:moveTo>
                    <a:pt x="2019300" y="2628900"/>
                  </a:moveTo>
                  <a:lnTo>
                    <a:pt x="2006600" y="2622550"/>
                  </a:lnTo>
                  <a:lnTo>
                    <a:pt x="1943100" y="2590800"/>
                  </a:lnTo>
                  <a:lnTo>
                    <a:pt x="1943100" y="2622550"/>
                  </a:lnTo>
                  <a:lnTo>
                    <a:pt x="1638300" y="2622550"/>
                  </a:lnTo>
                  <a:lnTo>
                    <a:pt x="1638300" y="2635250"/>
                  </a:lnTo>
                  <a:lnTo>
                    <a:pt x="1943100" y="2635250"/>
                  </a:lnTo>
                  <a:lnTo>
                    <a:pt x="1943100" y="2667000"/>
                  </a:lnTo>
                  <a:lnTo>
                    <a:pt x="2006600" y="2635250"/>
                  </a:lnTo>
                  <a:lnTo>
                    <a:pt x="2019300" y="2628900"/>
                  </a:lnTo>
                  <a:close/>
                </a:path>
                <a:path w="2019300" h="4876800">
                  <a:moveTo>
                    <a:pt x="2019300" y="2095500"/>
                  </a:moveTo>
                  <a:lnTo>
                    <a:pt x="2006600" y="2089150"/>
                  </a:lnTo>
                  <a:lnTo>
                    <a:pt x="1943100" y="2057400"/>
                  </a:lnTo>
                  <a:lnTo>
                    <a:pt x="1943100" y="2089150"/>
                  </a:lnTo>
                  <a:lnTo>
                    <a:pt x="1638300" y="2089150"/>
                  </a:lnTo>
                  <a:lnTo>
                    <a:pt x="1638300" y="2101850"/>
                  </a:lnTo>
                  <a:lnTo>
                    <a:pt x="1943100" y="2101850"/>
                  </a:lnTo>
                  <a:lnTo>
                    <a:pt x="1943100" y="2133600"/>
                  </a:lnTo>
                  <a:lnTo>
                    <a:pt x="2006600" y="2101850"/>
                  </a:lnTo>
                  <a:lnTo>
                    <a:pt x="2019300" y="2095500"/>
                  </a:lnTo>
                  <a:close/>
                </a:path>
                <a:path w="2019300" h="4876800">
                  <a:moveTo>
                    <a:pt x="2019300" y="1562100"/>
                  </a:moveTo>
                  <a:lnTo>
                    <a:pt x="2006600" y="1555750"/>
                  </a:lnTo>
                  <a:lnTo>
                    <a:pt x="1943100" y="1524000"/>
                  </a:lnTo>
                  <a:lnTo>
                    <a:pt x="1943100" y="1555750"/>
                  </a:lnTo>
                  <a:lnTo>
                    <a:pt x="1638300" y="1555750"/>
                  </a:lnTo>
                  <a:lnTo>
                    <a:pt x="1638300" y="1568450"/>
                  </a:lnTo>
                  <a:lnTo>
                    <a:pt x="1943100" y="1568450"/>
                  </a:lnTo>
                  <a:lnTo>
                    <a:pt x="1943100" y="1600200"/>
                  </a:lnTo>
                  <a:lnTo>
                    <a:pt x="2006600" y="1568450"/>
                  </a:lnTo>
                  <a:lnTo>
                    <a:pt x="2019300" y="1562100"/>
                  </a:lnTo>
                  <a:close/>
                </a:path>
                <a:path w="2019300" h="4876800">
                  <a:moveTo>
                    <a:pt x="2019300" y="1028700"/>
                  </a:moveTo>
                  <a:lnTo>
                    <a:pt x="2006600" y="1022350"/>
                  </a:lnTo>
                  <a:lnTo>
                    <a:pt x="1943100" y="990600"/>
                  </a:lnTo>
                  <a:lnTo>
                    <a:pt x="1943100" y="1022350"/>
                  </a:lnTo>
                  <a:lnTo>
                    <a:pt x="1638300" y="1022350"/>
                  </a:lnTo>
                  <a:lnTo>
                    <a:pt x="1638300" y="1035050"/>
                  </a:lnTo>
                  <a:lnTo>
                    <a:pt x="1943100" y="1035050"/>
                  </a:lnTo>
                  <a:lnTo>
                    <a:pt x="1943100" y="1066800"/>
                  </a:lnTo>
                  <a:lnTo>
                    <a:pt x="2006600" y="1035050"/>
                  </a:lnTo>
                  <a:lnTo>
                    <a:pt x="2019300" y="1028700"/>
                  </a:lnTo>
                  <a:close/>
                </a:path>
                <a:path w="2019300" h="4876800">
                  <a:moveTo>
                    <a:pt x="2019300" y="495300"/>
                  </a:moveTo>
                  <a:lnTo>
                    <a:pt x="2006600" y="488950"/>
                  </a:lnTo>
                  <a:lnTo>
                    <a:pt x="1943100" y="457200"/>
                  </a:lnTo>
                  <a:lnTo>
                    <a:pt x="1943100" y="488950"/>
                  </a:lnTo>
                  <a:lnTo>
                    <a:pt x="1638300" y="488950"/>
                  </a:lnTo>
                  <a:lnTo>
                    <a:pt x="1638300" y="501650"/>
                  </a:lnTo>
                  <a:lnTo>
                    <a:pt x="1943100" y="501650"/>
                  </a:lnTo>
                  <a:lnTo>
                    <a:pt x="1943100" y="533400"/>
                  </a:lnTo>
                  <a:lnTo>
                    <a:pt x="2006600" y="501650"/>
                  </a:lnTo>
                  <a:lnTo>
                    <a:pt x="2019300" y="495300"/>
                  </a:lnTo>
                  <a:close/>
                </a:path>
                <a:path w="2019300" h="4876800">
                  <a:moveTo>
                    <a:pt x="2019300" y="38100"/>
                  </a:moveTo>
                  <a:lnTo>
                    <a:pt x="2006600" y="31750"/>
                  </a:lnTo>
                  <a:lnTo>
                    <a:pt x="1943100" y="0"/>
                  </a:lnTo>
                  <a:lnTo>
                    <a:pt x="1943100" y="31750"/>
                  </a:lnTo>
                  <a:lnTo>
                    <a:pt x="1638300" y="31750"/>
                  </a:lnTo>
                  <a:lnTo>
                    <a:pt x="1638300" y="44450"/>
                  </a:lnTo>
                  <a:lnTo>
                    <a:pt x="1943100" y="44450"/>
                  </a:lnTo>
                  <a:lnTo>
                    <a:pt x="1943100" y="76200"/>
                  </a:lnTo>
                  <a:lnTo>
                    <a:pt x="2006600" y="44450"/>
                  </a:lnTo>
                  <a:lnTo>
                    <a:pt x="201930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7200" y="685800"/>
              <a:ext cx="8153400" cy="5791200"/>
            </a:xfrm>
            <a:custGeom>
              <a:avLst/>
              <a:gdLst/>
              <a:ahLst/>
              <a:cxnLst/>
              <a:rect l="l" t="t" r="r" b="b"/>
              <a:pathLst>
                <a:path w="8153400" h="5791200">
                  <a:moveTo>
                    <a:pt x="0" y="5791200"/>
                  </a:moveTo>
                  <a:lnTo>
                    <a:pt x="8153400" y="57912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5791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62800" y="3124200"/>
              <a:ext cx="1752600" cy="1143000"/>
            </a:xfrm>
            <a:custGeom>
              <a:avLst/>
              <a:gdLst/>
              <a:ahLst/>
              <a:cxnLst/>
              <a:rect l="l" t="t" r="r" b="b"/>
              <a:pathLst>
                <a:path w="1752600" h="1143000">
                  <a:moveTo>
                    <a:pt x="1402079" y="0"/>
                  </a:moveTo>
                  <a:lnTo>
                    <a:pt x="1402079" y="285750"/>
                  </a:lnTo>
                  <a:lnTo>
                    <a:pt x="350520" y="285750"/>
                  </a:lnTo>
                  <a:lnTo>
                    <a:pt x="350520" y="0"/>
                  </a:lnTo>
                  <a:lnTo>
                    <a:pt x="0" y="571500"/>
                  </a:lnTo>
                  <a:lnTo>
                    <a:pt x="350520" y="1143000"/>
                  </a:lnTo>
                  <a:lnTo>
                    <a:pt x="350520" y="857250"/>
                  </a:lnTo>
                  <a:lnTo>
                    <a:pt x="1402079" y="857250"/>
                  </a:lnTo>
                  <a:lnTo>
                    <a:pt x="1402079" y="1143000"/>
                  </a:lnTo>
                  <a:lnTo>
                    <a:pt x="1752600" y="571500"/>
                  </a:lnTo>
                  <a:lnTo>
                    <a:pt x="14020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62800" y="3124200"/>
              <a:ext cx="1752600" cy="1143000"/>
            </a:xfrm>
            <a:custGeom>
              <a:avLst/>
              <a:gdLst/>
              <a:ahLst/>
              <a:cxnLst/>
              <a:rect l="l" t="t" r="r" b="b"/>
              <a:pathLst>
                <a:path w="1752600" h="1143000">
                  <a:moveTo>
                    <a:pt x="0" y="571500"/>
                  </a:moveTo>
                  <a:lnTo>
                    <a:pt x="350520" y="0"/>
                  </a:lnTo>
                  <a:lnTo>
                    <a:pt x="350520" y="285750"/>
                  </a:lnTo>
                  <a:lnTo>
                    <a:pt x="1402079" y="285750"/>
                  </a:lnTo>
                  <a:lnTo>
                    <a:pt x="1402079" y="0"/>
                  </a:lnTo>
                  <a:lnTo>
                    <a:pt x="1752600" y="571500"/>
                  </a:lnTo>
                  <a:lnTo>
                    <a:pt x="1402079" y="1143000"/>
                  </a:lnTo>
                  <a:lnTo>
                    <a:pt x="1402079" y="857250"/>
                  </a:lnTo>
                  <a:lnTo>
                    <a:pt x="350520" y="857250"/>
                  </a:lnTo>
                  <a:lnTo>
                    <a:pt x="350520" y="1143000"/>
                  </a:lnTo>
                  <a:lnTo>
                    <a:pt x="0" y="5715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632318" y="3491865"/>
            <a:ext cx="815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ГП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завершения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23837" y="1671637"/>
            <a:ext cx="1762125" cy="1076325"/>
            <a:chOff x="223837" y="1671637"/>
            <a:chExt cx="1762125" cy="1076325"/>
          </a:xfrm>
        </p:grpSpPr>
        <p:sp>
          <p:nvSpPr>
            <p:cNvPr id="25" name="object 25"/>
            <p:cNvSpPr/>
            <p:nvPr/>
          </p:nvSpPr>
          <p:spPr>
            <a:xfrm>
              <a:off x="228600" y="1676400"/>
              <a:ext cx="1752600" cy="1066800"/>
            </a:xfrm>
            <a:custGeom>
              <a:avLst/>
              <a:gdLst/>
              <a:ahLst/>
              <a:cxnLst/>
              <a:rect l="l" t="t" r="r" b="b"/>
              <a:pathLst>
                <a:path w="1752600" h="1066800">
                  <a:moveTo>
                    <a:pt x="1402080" y="0"/>
                  </a:moveTo>
                  <a:lnTo>
                    <a:pt x="1402080" y="266700"/>
                  </a:lnTo>
                  <a:lnTo>
                    <a:pt x="350520" y="266700"/>
                  </a:lnTo>
                  <a:lnTo>
                    <a:pt x="350520" y="0"/>
                  </a:lnTo>
                  <a:lnTo>
                    <a:pt x="0" y="533400"/>
                  </a:lnTo>
                  <a:lnTo>
                    <a:pt x="350520" y="1066800"/>
                  </a:lnTo>
                  <a:lnTo>
                    <a:pt x="350520" y="800100"/>
                  </a:lnTo>
                  <a:lnTo>
                    <a:pt x="1402080" y="800100"/>
                  </a:lnTo>
                  <a:lnTo>
                    <a:pt x="1402080" y="1066800"/>
                  </a:lnTo>
                  <a:lnTo>
                    <a:pt x="1752600" y="533400"/>
                  </a:lnTo>
                  <a:lnTo>
                    <a:pt x="1402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8600" y="1676400"/>
              <a:ext cx="1752600" cy="1066800"/>
            </a:xfrm>
            <a:custGeom>
              <a:avLst/>
              <a:gdLst/>
              <a:ahLst/>
              <a:cxnLst/>
              <a:rect l="l" t="t" r="r" b="b"/>
              <a:pathLst>
                <a:path w="1752600" h="1066800">
                  <a:moveTo>
                    <a:pt x="0" y="533400"/>
                  </a:moveTo>
                  <a:lnTo>
                    <a:pt x="350520" y="0"/>
                  </a:lnTo>
                  <a:lnTo>
                    <a:pt x="350520" y="266700"/>
                  </a:lnTo>
                  <a:lnTo>
                    <a:pt x="1402080" y="266700"/>
                  </a:lnTo>
                  <a:lnTo>
                    <a:pt x="1402080" y="0"/>
                  </a:lnTo>
                  <a:lnTo>
                    <a:pt x="1752600" y="533400"/>
                  </a:lnTo>
                  <a:lnTo>
                    <a:pt x="1402080" y="1066800"/>
                  </a:lnTo>
                  <a:lnTo>
                    <a:pt x="1402080" y="800100"/>
                  </a:lnTo>
                  <a:lnTo>
                    <a:pt x="350520" y="800100"/>
                  </a:lnTo>
                  <a:lnTo>
                    <a:pt x="350520" y="1066800"/>
                  </a:lnTo>
                  <a:lnTo>
                    <a:pt x="0" y="533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24331" y="2005710"/>
            <a:ext cx="962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ГП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планирования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47637" y="5253037"/>
            <a:ext cx="1762125" cy="1076325"/>
            <a:chOff x="147637" y="5253037"/>
            <a:chExt cx="1762125" cy="1076325"/>
          </a:xfrm>
        </p:grpSpPr>
        <p:sp>
          <p:nvSpPr>
            <p:cNvPr id="29" name="object 29"/>
            <p:cNvSpPr/>
            <p:nvPr/>
          </p:nvSpPr>
          <p:spPr>
            <a:xfrm>
              <a:off x="152400" y="5257800"/>
              <a:ext cx="1752600" cy="1066800"/>
            </a:xfrm>
            <a:custGeom>
              <a:avLst/>
              <a:gdLst/>
              <a:ahLst/>
              <a:cxnLst/>
              <a:rect l="l" t="t" r="r" b="b"/>
              <a:pathLst>
                <a:path w="1752600" h="1066800">
                  <a:moveTo>
                    <a:pt x="1402080" y="0"/>
                  </a:moveTo>
                  <a:lnTo>
                    <a:pt x="1402080" y="266700"/>
                  </a:lnTo>
                  <a:lnTo>
                    <a:pt x="350520" y="266700"/>
                  </a:lnTo>
                  <a:lnTo>
                    <a:pt x="350520" y="0"/>
                  </a:lnTo>
                  <a:lnTo>
                    <a:pt x="0" y="533400"/>
                  </a:lnTo>
                  <a:lnTo>
                    <a:pt x="350520" y="1066800"/>
                  </a:lnTo>
                  <a:lnTo>
                    <a:pt x="350520" y="800100"/>
                  </a:lnTo>
                  <a:lnTo>
                    <a:pt x="1402080" y="800100"/>
                  </a:lnTo>
                  <a:lnTo>
                    <a:pt x="1402080" y="1066800"/>
                  </a:lnTo>
                  <a:lnTo>
                    <a:pt x="1752600" y="533400"/>
                  </a:lnTo>
                  <a:lnTo>
                    <a:pt x="1402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2400" y="5257800"/>
              <a:ext cx="1752600" cy="1066800"/>
            </a:xfrm>
            <a:custGeom>
              <a:avLst/>
              <a:gdLst/>
              <a:ahLst/>
              <a:cxnLst/>
              <a:rect l="l" t="t" r="r" b="b"/>
              <a:pathLst>
                <a:path w="1752600" h="1066800">
                  <a:moveTo>
                    <a:pt x="0" y="533400"/>
                  </a:moveTo>
                  <a:lnTo>
                    <a:pt x="350520" y="0"/>
                  </a:lnTo>
                  <a:lnTo>
                    <a:pt x="350520" y="266700"/>
                  </a:lnTo>
                  <a:lnTo>
                    <a:pt x="1402080" y="266700"/>
                  </a:lnTo>
                  <a:lnTo>
                    <a:pt x="1402080" y="0"/>
                  </a:lnTo>
                  <a:lnTo>
                    <a:pt x="1752600" y="533400"/>
                  </a:lnTo>
                  <a:lnTo>
                    <a:pt x="1402080" y="1066800"/>
                  </a:lnTo>
                  <a:lnTo>
                    <a:pt x="1402080" y="800100"/>
                  </a:lnTo>
                  <a:lnTo>
                    <a:pt x="350520" y="800100"/>
                  </a:lnTo>
                  <a:lnTo>
                    <a:pt x="350520" y="1066800"/>
                  </a:lnTo>
                  <a:lnTo>
                    <a:pt x="0" y="533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28904" y="5588000"/>
            <a:ext cx="799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ГП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исполнения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24027" y="605027"/>
            <a:ext cx="1762125" cy="1076325"/>
            <a:chOff x="224027" y="605027"/>
            <a:chExt cx="1762125" cy="1076325"/>
          </a:xfrm>
        </p:grpSpPr>
        <p:sp>
          <p:nvSpPr>
            <p:cNvPr id="33" name="object 33"/>
            <p:cNvSpPr/>
            <p:nvPr/>
          </p:nvSpPr>
          <p:spPr>
            <a:xfrm>
              <a:off x="228599" y="609599"/>
              <a:ext cx="1752600" cy="1066800"/>
            </a:xfrm>
            <a:custGeom>
              <a:avLst/>
              <a:gdLst/>
              <a:ahLst/>
              <a:cxnLst/>
              <a:rect l="l" t="t" r="r" b="b"/>
              <a:pathLst>
                <a:path w="1752600" h="1066800">
                  <a:moveTo>
                    <a:pt x="1402080" y="0"/>
                  </a:moveTo>
                  <a:lnTo>
                    <a:pt x="1402080" y="266700"/>
                  </a:lnTo>
                  <a:lnTo>
                    <a:pt x="350520" y="266700"/>
                  </a:lnTo>
                  <a:lnTo>
                    <a:pt x="350520" y="0"/>
                  </a:lnTo>
                  <a:lnTo>
                    <a:pt x="0" y="533400"/>
                  </a:lnTo>
                  <a:lnTo>
                    <a:pt x="350520" y="1066800"/>
                  </a:lnTo>
                  <a:lnTo>
                    <a:pt x="350520" y="800100"/>
                  </a:lnTo>
                  <a:lnTo>
                    <a:pt x="1402080" y="800100"/>
                  </a:lnTo>
                  <a:lnTo>
                    <a:pt x="1402080" y="1066800"/>
                  </a:lnTo>
                  <a:lnTo>
                    <a:pt x="1752600" y="533400"/>
                  </a:lnTo>
                  <a:lnTo>
                    <a:pt x="1402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8599" y="609599"/>
              <a:ext cx="1752600" cy="1066800"/>
            </a:xfrm>
            <a:custGeom>
              <a:avLst/>
              <a:gdLst/>
              <a:ahLst/>
              <a:cxnLst/>
              <a:rect l="l" t="t" r="r" b="b"/>
              <a:pathLst>
                <a:path w="1752600" h="1066800">
                  <a:moveTo>
                    <a:pt x="0" y="533400"/>
                  </a:moveTo>
                  <a:lnTo>
                    <a:pt x="350520" y="0"/>
                  </a:lnTo>
                  <a:lnTo>
                    <a:pt x="350520" y="266700"/>
                  </a:lnTo>
                  <a:lnTo>
                    <a:pt x="1402080" y="266700"/>
                  </a:lnTo>
                  <a:lnTo>
                    <a:pt x="1402080" y="0"/>
                  </a:lnTo>
                  <a:lnTo>
                    <a:pt x="1752600" y="533400"/>
                  </a:lnTo>
                  <a:lnTo>
                    <a:pt x="1402080" y="1066800"/>
                  </a:lnTo>
                  <a:lnTo>
                    <a:pt x="1402080" y="800100"/>
                  </a:lnTo>
                  <a:lnTo>
                    <a:pt x="350520" y="800100"/>
                  </a:lnTo>
                  <a:lnTo>
                    <a:pt x="350520" y="1066800"/>
                  </a:lnTo>
                  <a:lnTo>
                    <a:pt x="0" y="533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26744" y="938529"/>
            <a:ext cx="755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ГП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инициации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81628" y="2738627"/>
          <a:ext cx="2299970" cy="695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0924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Закрытие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проекта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5943600" y="3124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12594" y="551434"/>
            <a:ext cx="3269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Группа</a:t>
            </a:r>
            <a:r>
              <a:rPr sz="1800" b="1" spc="-5" dirty="0">
                <a:latin typeface="Calibri"/>
                <a:cs typeface="Calibri"/>
              </a:rPr>
              <a:t> завершающих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процессов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881628" y="3805428"/>
          <a:ext cx="2299970" cy="695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3431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Закрытие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контракта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604837" y="1443037"/>
            <a:ext cx="7172325" cy="4505325"/>
            <a:chOff x="604837" y="1443037"/>
            <a:chExt cx="7172325" cy="4505325"/>
          </a:xfrm>
        </p:grpSpPr>
        <p:sp>
          <p:nvSpPr>
            <p:cNvPr id="7" name="object 7"/>
            <p:cNvSpPr/>
            <p:nvPr/>
          </p:nvSpPr>
          <p:spPr>
            <a:xfrm>
              <a:off x="5943600" y="419100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14900" y="3429000"/>
              <a:ext cx="76200" cy="381000"/>
            </a:xfrm>
            <a:custGeom>
              <a:avLst/>
              <a:gdLst/>
              <a:ahLst/>
              <a:cxnLst/>
              <a:rect l="l" t="t" r="r" b="b"/>
              <a:pathLst>
                <a:path w="76200" h="381000">
                  <a:moveTo>
                    <a:pt x="31750" y="304800"/>
                  </a:moveTo>
                  <a:lnTo>
                    <a:pt x="0" y="304800"/>
                  </a:lnTo>
                  <a:lnTo>
                    <a:pt x="38100" y="381000"/>
                  </a:lnTo>
                  <a:lnTo>
                    <a:pt x="69850" y="317500"/>
                  </a:lnTo>
                  <a:lnTo>
                    <a:pt x="31750" y="317500"/>
                  </a:lnTo>
                  <a:lnTo>
                    <a:pt x="31750" y="304800"/>
                  </a:lnTo>
                  <a:close/>
                </a:path>
                <a:path w="76200" h="381000">
                  <a:moveTo>
                    <a:pt x="44450" y="0"/>
                  </a:moveTo>
                  <a:lnTo>
                    <a:pt x="31750" y="0"/>
                  </a:lnTo>
                  <a:lnTo>
                    <a:pt x="31750" y="317500"/>
                  </a:lnTo>
                  <a:lnTo>
                    <a:pt x="44450" y="317500"/>
                  </a:lnTo>
                  <a:lnTo>
                    <a:pt x="44450" y="0"/>
                  </a:lnTo>
                  <a:close/>
                </a:path>
                <a:path w="76200" h="381000">
                  <a:moveTo>
                    <a:pt x="76200" y="304800"/>
                  </a:moveTo>
                  <a:lnTo>
                    <a:pt x="44450" y="304800"/>
                  </a:lnTo>
                  <a:lnTo>
                    <a:pt x="44450" y="317500"/>
                  </a:lnTo>
                  <a:lnTo>
                    <a:pt x="69850" y="317500"/>
                  </a:lnTo>
                  <a:lnTo>
                    <a:pt x="76200" y="30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43000" y="1447800"/>
              <a:ext cx="6629400" cy="4495800"/>
            </a:xfrm>
            <a:custGeom>
              <a:avLst/>
              <a:gdLst/>
              <a:ahLst/>
              <a:cxnLst/>
              <a:rect l="l" t="t" r="r" b="b"/>
              <a:pathLst>
                <a:path w="6629400" h="4495800">
                  <a:moveTo>
                    <a:pt x="0" y="4495800"/>
                  </a:moveTo>
                  <a:lnTo>
                    <a:pt x="6629400" y="4495800"/>
                  </a:lnTo>
                  <a:lnTo>
                    <a:pt x="6629400" y="0"/>
                  </a:lnTo>
                  <a:lnTo>
                    <a:pt x="0" y="0"/>
                  </a:lnTo>
                  <a:lnTo>
                    <a:pt x="0" y="4495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9600" y="1752600"/>
              <a:ext cx="1752600" cy="1066800"/>
            </a:xfrm>
            <a:custGeom>
              <a:avLst/>
              <a:gdLst/>
              <a:ahLst/>
              <a:cxnLst/>
              <a:rect l="l" t="t" r="r" b="b"/>
              <a:pathLst>
                <a:path w="1752600" h="1066800">
                  <a:moveTo>
                    <a:pt x="1402080" y="0"/>
                  </a:moveTo>
                  <a:lnTo>
                    <a:pt x="1402080" y="266700"/>
                  </a:lnTo>
                  <a:lnTo>
                    <a:pt x="350519" y="266700"/>
                  </a:lnTo>
                  <a:lnTo>
                    <a:pt x="350519" y="0"/>
                  </a:lnTo>
                  <a:lnTo>
                    <a:pt x="0" y="533400"/>
                  </a:lnTo>
                  <a:lnTo>
                    <a:pt x="350519" y="1066800"/>
                  </a:lnTo>
                  <a:lnTo>
                    <a:pt x="350519" y="800100"/>
                  </a:lnTo>
                  <a:lnTo>
                    <a:pt x="1402080" y="800100"/>
                  </a:lnTo>
                  <a:lnTo>
                    <a:pt x="1402080" y="1066800"/>
                  </a:lnTo>
                  <a:lnTo>
                    <a:pt x="1752600" y="533400"/>
                  </a:lnTo>
                  <a:lnTo>
                    <a:pt x="1402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9600" y="1752600"/>
              <a:ext cx="1752600" cy="1066800"/>
            </a:xfrm>
            <a:custGeom>
              <a:avLst/>
              <a:gdLst/>
              <a:ahLst/>
              <a:cxnLst/>
              <a:rect l="l" t="t" r="r" b="b"/>
              <a:pathLst>
                <a:path w="1752600" h="1066800">
                  <a:moveTo>
                    <a:pt x="0" y="533400"/>
                  </a:moveTo>
                  <a:lnTo>
                    <a:pt x="350519" y="0"/>
                  </a:lnTo>
                  <a:lnTo>
                    <a:pt x="350519" y="266700"/>
                  </a:lnTo>
                  <a:lnTo>
                    <a:pt x="1402080" y="266700"/>
                  </a:lnTo>
                  <a:lnTo>
                    <a:pt x="1402080" y="0"/>
                  </a:lnTo>
                  <a:lnTo>
                    <a:pt x="1752600" y="533400"/>
                  </a:lnTo>
                  <a:lnTo>
                    <a:pt x="1402080" y="1066800"/>
                  </a:lnTo>
                  <a:lnTo>
                    <a:pt x="1402080" y="800100"/>
                  </a:lnTo>
                  <a:lnTo>
                    <a:pt x="350519" y="800100"/>
                  </a:lnTo>
                  <a:lnTo>
                    <a:pt x="350519" y="1066800"/>
                  </a:lnTo>
                  <a:lnTo>
                    <a:pt x="0" y="533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05636" y="2081910"/>
            <a:ext cx="962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ГП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планирования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04837" y="3043237"/>
            <a:ext cx="1762125" cy="1076325"/>
            <a:chOff x="604837" y="3043237"/>
            <a:chExt cx="1762125" cy="1076325"/>
          </a:xfrm>
        </p:grpSpPr>
        <p:sp>
          <p:nvSpPr>
            <p:cNvPr id="14" name="object 14"/>
            <p:cNvSpPr/>
            <p:nvPr/>
          </p:nvSpPr>
          <p:spPr>
            <a:xfrm>
              <a:off x="609600" y="3048000"/>
              <a:ext cx="1752600" cy="1066800"/>
            </a:xfrm>
            <a:custGeom>
              <a:avLst/>
              <a:gdLst/>
              <a:ahLst/>
              <a:cxnLst/>
              <a:rect l="l" t="t" r="r" b="b"/>
              <a:pathLst>
                <a:path w="1752600" h="1066800">
                  <a:moveTo>
                    <a:pt x="1402080" y="0"/>
                  </a:moveTo>
                  <a:lnTo>
                    <a:pt x="1402080" y="266700"/>
                  </a:lnTo>
                  <a:lnTo>
                    <a:pt x="350519" y="266700"/>
                  </a:lnTo>
                  <a:lnTo>
                    <a:pt x="350519" y="0"/>
                  </a:lnTo>
                  <a:lnTo>
                    <a:pt x="0" y="533400"/>
                  </a:lnTo>
                  <a:lnTo>
                    <a:pt x="350519" y="1066800"/>
                  </a:lnTo>
                  <a:lnTo>
                    <a:pt x="350519" y="800100"/>
                  </a:lnTo>
                  <a:lnTo>
                    <a:pt x="1402080" y="800100"/>
                  </a:lnTo>
                  <a:lnTo>
                    <a:pt x="1402080" y="1066800"/>
                  </a:lnTo>
                  <a:lnTo>
                    <a:pt x="1752600" y="533400"/>
                  </a:lnTo>
                  <a:lnTo>
                    <a:pt x="1402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9600" y="3048000"/>
              <a:ext cx="1752600" cy="1066800"/>
            </a:xfrm>
            <a:custGeom>
              <a:avLst/>
              <a:gdLst/>
              <a:ahLst/>
              <a:cxnLst/>
              <a:rect l="l" t="t" r="r" b="b"/>
              <a:pathLst>
                <a:path w="1752600" h="1066800">
                  <a:moveTo>
                    <a:pt x="0" y="533400"/>
                  </a:moveTo>
                  <a:lnTo>
                    <a:pt x="350519" y="0"/>
                  </a:lnTo>
                  <a:lnTo>
                    <a:pt x="350519" y="266700"/>
                  </a:lnTo>
                  <a:lnTo>
                    <a:pt x="1402080" y="266700"/>
                  </a:lnTo>
                  <a:lnTo>
                    <a:pt x="1402080" y="0"/>
                  </a:lnTo>
                  <a:lnTo>
                    <a:pt x="1752600" y="533400"/>
                  </a:lnTo>
                  <a:lnTo>
                    <a:pt x="1402080" y="1066800"/>
                  </a:lnTo>
                  <a:lnTo>
                    <a:pt x="1402080" y="800100"/>
                  </a:lnTo>
                  <a:lnTo>
                    <a:pt x="350519" y="800100"/>
                  </a:lnTo>
                  <a:lnTo>
                    <a:pt x="350519" y="1066800"/>
                  </a:lnTo>
                  <a:lnTo>
                    <a:pt x="0" y="533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86408" y="3377565"/>
            <a:ext cx="799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ГП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исполнения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05027" y="4338828"/>
            <a:ext cx="1762125" cy="1152525"/>
            <a:chOff x="605027" y="4338828"/>
            <a:chExt cx="1762125" cy="1152525"/>
          </a:xfrm>
        </p:grpSpPr>
        <p:sp>
          <p:nvSpPr>
            <p:cNvPr id="18" name="object 18"/>
            <p:cNvSpPr/>
            <p:nvPr/>
          </p:nvSpPr>
          <p:spPr>
            <a:xfrm>
              <a:off x="609599" y="4343400"/>
              <a:ext cx="1752600" cy="1143000"/>
            </a:xfrm>
            <a:custGeom>
              <a:avLst/>
              <a:gdLst/>
              <a:ahLst/>
              <a:cxnLst/>
              <a:rect l="l" t="t" r="r" b="b"/>
              <a:pathLst>
                <a:path w="1752600" h="1143000">
                  <a:moveTo>
                    <a:pt x="1402080" y="0"/>
                  </a:moveTo>
                  <a:lnTo>
                    <a:pt x="1402080" y="285750"/>
                  </a:lnTo>
                  <a:lnTo>
                    <a:pt x="350519" y="285750"/>
                  </a:lnTo>
                  <a:lnTo>
                    <a:pt x="350519" y="0"/>
                  </a:lnTo>
                  <a:lnTo>
                    <a:pt x="0" y="571500"/>
                  </a:lnTo>
                  <a:lnTo>
                    <a:pt x="350519" y="1143000"/>
                  </a:lnTo>
                  <a:lnTo>
                    <a:pt x="350519" y="857250"/>
                  </a:lnTo>
                  <a:lnTo>
                    <a:pt x="1402080" y="857250"/>
                  </a:lnTo>
                  <a:lnTo>
                    <a:pt x="1402080" y="1143000"/>
                  </a:lnTo>
                  <a:lnTo>
                    <a:pt x="1752600" y="571500"/>
                  </a:lnTo>
                  <a:lnTo>
                    <a:pt x="1402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9599" y="4343400"/>
              <a:ext cx="1752600" cy="1143000"/>
            </a:xfrm>
            <a:custGeom>
              <a:avLst/>
              <a:gdLst/>
              <a:ahLst/>
              <a:cxnLst/>
              <a:rect l="l" t="t" r="r" b="b"/>
              <a:pathLst>
                <a:path w="1752600" h="1143000">
                  <a:moveTo>
                    <a:pt x="0" y="571500"/>
                  </a:moveTo>
                  <a:lnTo>
                    <a:pt x="350519" y="0"/>
                  </a:lnTo>
                  <a:lnTo>
                    <a:pt x="350519" y="285750"/>
                  </a:lnTo>
                  <a:lnTo>
                    <a:pt x="1402080" y="285750"/>
                  </a:lnTo>
                  <a:lnTo>
                    <a:pt x="1402080" y="0"/>
                  </a:lnTo>
                  <a:lnTo>
                    <a:pt x="1752600" y="571500"/>
                  </a:lnTo>
                  <a:lnTo>
                    <a:pt x="1402080" y="1143000"/>
                  </a:lnTo>
                  <a:lnTo>
                    <a:pt x="1402080" y="857250"/>
                  </a:lnTo>
                  <a:lnTo>
                    <a:pt x="350519" y="857250"/>
                  </a:lnTo>
                  <a:lnTo>
                    <a:pt x="350519" y="1143000"/>
                  </a:lnTo>
                  <a:lnTo>
                    <a:pt x="0" y="5715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44346" y="4620005"/>
            <a:ext cx="911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685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ГП</a:t>
            </a:r>
            <a:endParaRPr sz="1200">
              <a:latin typeface="Calibri"/>
              <a:cs typeface="Calibri"/>
            </a:endParaRPr>
          </a:p>
          <a:p>
            <a:pPr marL="12700" marR="5080" indent="-30480" algn="ct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мониторинга </a:t>
            </a:r>
            <a:r>
              <a:rPr sz="1200" dirty="0">
                <a:latin typeface="Calibri"/>
                <a:cs typeface="Calibri"/>
              </a:rPr>
              <a:t> и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управления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122" y="1507508"/>
            <a:ext cx="494665" cy="21685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845"/>
              </a:lnSpc>
            </a:pPr>
            <a:r>
              <a:rPr sz="1600" spc="-30" dirty="0">
                <a:latin typeface="Times New Roman"/>
                <a:cs typeface="Times New Roman"/>
              </a:rPr>
              <a:t>Уровень</a:t>
            </a:r>
            <a:r>
              <a:rPr sz="1600" spc="-10" dirty="0">
                <a:latin typeface="Times New Roman"/>
                <a:cs typeface="Times New Roman"/>
              </a:rPr>
              <a:t> взаимодействия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процессов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10996" y="1601724"/>
            <a:ext cx="7534909" cy="2304415"/>
            <a:chOff x="1110996" y="1601724"/>
            <a:chExt cx="7534909" cy="2304415"/>
          </a:xfrm>
        </p:grpSpPr>
        <p:sp>
          <p:nvSpPr>
            <p:cNvPr id="4" name="object 4"/>
            <p:cNvSpPr/>
            <p:nvPr/>
          </p:nvSpPr>
          <p:spPr>
            <a:xfrm>
              <a:off x="1197864" y="2147811"/>
              <a:ext cx="6967855" cy="1749425"/>
            </a:xfrm>
            <a:custGeom>
              <a:avLst/>
              <a:gdLst/>
              <a:ahLst/>
              <a:cxnLst/>
              <a:rect l="l" t="t" r="r" b="b"/>
              <a:pathLst>
                <a:path w="6967855" h="1749425">
                  <a:moveTo>
                    <a:pt x="6967728" y="1746008"/>
                  </a:moveTo>
                  <a:lnTo>
                    <a:pt x="6930606" y="1725612"/>
                  </a:lnTo>
                  <a:lnTo>
                    <a:pt x="6882358" y="1699628"/>
                  </a:lnTo>
                  <a:lnTo>
                    <a:pt x="6830466" y="1667789"/>
                  </a:lnTo>
                  <a:lnTo>
                    <a:pt x="6782435" y="1629803"/>
                  </a:lnTo>
                  <a:lnTo>
                    <a:pt x="6747738" y="1594015"/>
                  </a:lnTo>
                  <a:lnTo>
                    <a:pt x="6713690" y="1553400"/>
                  </a:lnTo>
                  <a:lnTo>
                    <a:pt x="6680632" y="1509382"/>
                  </a:lnTo>
                  <a:lnTo>
                    <a:pt x="6648907" y="1463344"/>
                  </a:lnTo>
                  <a:lnTo>
                    <a:pt x="6618859" y="1416710"/>
                  </a:lnTo>
                  <a:lnTo>
                    <a:pt x="6596164" y="1373822"/>
                  </a:lnTo>
                  <a:lnTo>
                    <a:pt x="6575679" y="1325460"/>
                  </a:lnTo>
                  <a:lnTo>
                    <a:pt x="6556197" y="1275842"/>
                  </a:lnTo>
                  <a:lnTo>
                    <a:pt x="6536512" y="1229182"/>
                  </a:lnTo>
                  <a:lnTo>
                    <a:pt x="6515417" y="1189672"/>
                  </a:lnTo>
                  <a:lnTo>
                    <a:pt x="6491732" y="1161554"/>
                  </a:lnTo>
                  <a:lnTo>
                    <a:pt x="6451384" y="1139342"/>
                  </a:lnTo>
                  <a:lnTo>
                    <a:pt x="6407188" y="1133741"/>
                  </a:lnTo>
                  <a:lnTo>
                    <a:pt x="6359830" y="1142060"/>
                  </a:lnTo>
                  <a:lnTo>
                    <a:pt x="6309995" y="1161554"/>
                  </a:lnTo>
                  <a:lnTo>
                    <a:pt x="6277254" y="1181696"/>
                  </a:lnTo>
                  <a:lnTo>
                    <a:pt x="6245530" y="1208735"/>
                  </a:lnTo>
                  <a:lnTo>
                    <a:pt x="6228169" y="1225905"/>
                  </a:lnTo>
                  <a:lnTo>
                    <a:pt x="6196584" y="1200137"/>
                  </a:lnTo>
                  <a:lnTo>
                    <a:pt x="6155207" y="1165898"/>
                  </a:lnTo>
                  <a:lnTo>
                    <a:pt x="6114542" y="1131862"/>
                  </a:lnTo>
                  <a:lnTo>
                    <a:pt x="6074969" y="1098283"/>
                  </a:lnTo>
                  <a:lnTo>
                    <a:pt x="6036881" y="1065403"/>
                  </a:lnTo>
                  <a:lnTo>
                    <a:pt x="6000635" y="1033475"/>
                  </a:lnTo>
                  <a:lnTo>
                    <a:pt x="5966612" y="1002779"/>
                  </a:lnTo>
                  <a:lnTo>
                    <a:pt x="5935192" y="973543"/>
                  </a:lnTo>
                  <a:lnTo>
                    <a:pt x="5906770" y="946035"/>
                  </a:lnTo>
                  <a:lnTo>
                    <a:pt x="5861456" y="899248"/>
                  </a:lnTo>
                  <a:lnTo>
                    <a:pt x="5824131" y="856754"/>
                  </a:lnTo>
                  <a:lnTo>
                    <a:pt x="5793143" y="817600"/>
                  </a:lnTo>
                  <a:lnTo>
                    <a:pt x="5766841" y="780821"/>
                  </a:lnTo>
                  <a:lnTo>
                    <a:pt x="5743562" y="745464"/>
                  </a:lnTo>
                  <a:lnTo>
                    <a:pt x="5699506" y="675144"/>
                  </a:lnTo>
                  <a:lnTo>
                    <a:pt x="5672353" y="626656"/>
                  </a:lnTo>
                  <a:lnTo>
                    <a:pt x="5651855" y="580745"/>
                  </a:lnTo>
                  <a:lnTo>
                    <a:pt x="5633669" y="535851"/>
                  </a:lnTo>
                  <a:lnTo>
                    <a:pt x="5613451" y="490448"/>
                  </a:lnTo>
                  <a:lnTo>
                    <a:pt x="5586857" y="442988"/>
                  </a:lnTo>
                  <a:lnTo>
                    <a:pt x="5563565" y="406438"/>
                  </a:lnTo>
                  <a:lnTo>
                    <a:pt x="5538368" y="367614"/>
                  </a:lnTo>
                  <a:lnTo>
                    <a:pt x="5511228" y="327825"/>
                  </a:lnTo>
                  <a:lnTo>
                    <a:pt x="5482158" y="288378"/>
                  </a:lnTo>
                  <a:lnTo>
                    <a:pt x="5451170" y="250571"/>
                  </a:lnTo>
                  <a:lnTo>
                    <a:pt x="5418252" y="215696"/>
                  </a:lnTo>
                  <a:lnTo>
                    <a:pt x="5383403" y="185051"/>
                  </a:lnTo>
                  <a:lnTo>
                    <a:pt x="5346751" y="158457"/>
                  </a:lnTo>
                  <a:lnTo>
                    <a:pt x="5308384" y="134747"/>
                  </a:lnTo>
                  <a:lnTo>
                    <a:pt x="5268049" y="113639"/>
                  </a:lnTo>
                  <a:lnTo>
                    <a:pt x="5225453" y="94843"/>
                  </a:lnTo>
                  <a:lnTo>
                    <a:pt x="5180368" y="78092"/>
                  </a:lnTo>
                  <a:lnTo>
                    <a:pt x="5132514" y="63080"/>
                  </a:lnTo>
                  <a:lnTo>
                    <a:pt x="5081651" y="49542"/>
                  </a:lnTo>
                  <a:lnTo>
                    <a:pt x="5039271" y="40284"/>
                  </a:lnTo>
                  <a:lnTo>
                    <a:pt x="4994084" y="32461"/>
                  </a:lnTo>
                  <a:lnTo>
                    <a:pt x="4946675" y="25920"/>
                  </a:lnTo>
                  <a:lnTo>
                    <a:pt x="4897640" y="20497"/>
                  </a:lnTo>
                  <a:lnTo>
                    <a:pt x="4847602" y="16027"/>
                  </a:lnTo>
                  <a:lnTo>
                    <a:pt x="4797133" y="12344"/>
                  </a:lnTo>
                  <a:lnTo>
                    <a:pt x="4746853" y="9296"/>
                  </a:lnTo>
                  <a:lnTo>
                    <a:pt x="4649216" y="4457"/>
                  </a:lnTo>
                  <a:lnTo>
                    <a:pt x="4596422" y="2349"/>
                  </a:lnTo>
                  <a:lnTo>
                    <a:pt x="4544199" y="876"/>
                  </a:lnTo>
                  <a:lnTo>
                    <a:pt x="4492358" y="76"/>
                  </a:lnTo>
                  <a:lnTo>
                    <a:pt x="4440656" y="0"/>
                  </a:lnTo>
                  <a:lnTo>
                    <a:pt x="4388917" y="685"/>
                  </a:lnTo>
                  <a:lnTo>
                    <a:pt x="4336897" y="2159"/>
                  </a:lnTo>
                  <a:lnTo>
                    <a:pt x="4284421" y="4470"/>
                  </a:lnTo>
                  <a:lnTo>
                    <a:pt x="4084497" y="16840"/>
                  </a:lnTo>
                  <a:lnTo>
                    <a:pt x="4034561" y="20688"/>
                  </a:lnTo>
                  <a:lnTo>
                    <a:pt x="3984498" y="25552"/>
                  </a:lnTo>
                  <a:lnTo>
                    <a:pt x="3934561" y="31800"/>
                  </a:lnTo>
                  <a:lnTo>
                    <a:pt x="3884993" y="39789"/>
                  </a:lnTo>
                  <a:lnTo>
                    <a:pt x="3836022" y="49898"/>
                  </a:lnTo>
                  <a:lnTo>
                    <a:pt x="3787902" y="62496"/>
                  </a:lnTo>
                  <a:lnTo>
                    <a:pt x="3739527" y="77698"/>
                  </a:lnTo>
                  <a:lnTo>
                    <a:pt x="3690213" y="95186"/>
                  </a:lnTo>
                  <a:lnTo>
                    <a:pt x="3640607" y="114693"/>
                  </a:lnTo>
                  <a:lnTo>
                    <a:pt x="3591356" y="135940"/>
                  </a:lnTo>
                  <a:lnTo>
                    <a:pt x="3543122" y="158686"/>
                  </a:lnTo>
                  <a:lnTo>
                    <a:pt x="3496564" y="182651"/>
                  </a:lnTo>
                  <a:lnTo>
                    <a:pt x="3452342" y="207581"/>
                  </a:lnTo>
                  <a:lnTo>
                    <a:pt x="3411093" y="233184"/>
                  </a:lnTo>
                  <a:lnTo>
                    <a:pt x="3373501" y="259219"/>
                  </a:lnTo>
                  <a:lnTo>
                    <a:pt x="3330943" y="294386"/>
                  </a:lnTo>
                  <a:lnTo>
                    <a:pt x="3293783" y="332168"/>
                  </a:lnTo>
                  <a:lnTo>
                    <a:pt x="3260750" y="371868"/>
                  </a:lnTo>
                  <a:lnTo>
                    <a:pt x="3230575" y="412838"/>
                  </a:lnTo>
                  <a:lnTo>
                    <a:pt x="3173717" y="495871"/>
                  </a:lnTo>
                  <a:lnTo>
                    <a:pt x="3114776" y="577850"/>
                  </a:lnTo>
                  <a:lnTo>
                    <a:pt x="3085782" y="620750"/>
                  </a:lnTo>
                  <a:lnTo>
                    <a:pt x="3057512" y="664146"/>
                  </a:lnTo>
                  <a:lnTo>
                    <a:pt x="3029991" y="706932"/>
                  </a:lnTo>
                  <a:lnTo>
                    <a:pt x="3003207" y="747979"/>
                  </a:lnTo>
                  <a:lnTo>
                    <a:pt x="2977159" y="786142"/>
                  </a:lnTo>
                  <a:lnTo>
                    <a:pt x="2951861" y="820305"/>
                  </a:lnTo>
                  <a:lnTo>
                    <a:pt x="2913176" y="868641"/>
                  </a:lnTo>
                  <a:lnTo>
                    <a:pt x="2879229" y="907008"/>
                  </a:lnTo>
                  <a:lnTo>
                    <a:pt x="2842539" y="942340"/>
                  </a:lnTo>
                  <a:lnTo>
                    <a:pt x="2795651" y="981595"/>
                  </a:lnTo>
                  <a:lnTo>
                    <a:pt x="2762732" y="1007414"/>
                  </a:lnTo>
                  <a:lnTo>
                    <a:pt x="2726626" y="1034643"/>
                  </a:lnTo>
                  <a:lnTo>
                    <a:pt x="2687815" y="1062634"/>
                  </a:lnTo>
                  <a:lnTo>
                    <a:pt x="2646807" y="1090688"/>
                  </a:lnTo>
                  <a:lnTo>
                    <a:pt x="2604122" y="1118146"/>
                  </a:lnTo>
                  <a:lnTo>
                    <a:pt x="2585936" y="1129004"/>
                  </a:lnTo>
                  <a:lnTo>
                    <a:pt x="2566073" y="1113358"/>
                  </a:lnTo>
                  <a:lnTo>
                    <a:pt x="2526944" y="1082154"/>
                  </a:lnTo>
                  <a:lnTo>
                    <a:pt x="2467483" y="1036332"/>
                  </a:lnTo>
                  <a:lnTo>
                    <a:pt x="2438666" y="1013587"/>
                  </a:lnTo>
                  <a:lnTo>
                    <a:pt x="2406167" y="986536"/>
                  </a:lnTo>
                  <a:lnTo>
                    <a:pt x="2332393" y="923671"/>
                  </a:lnTo>
                  <a:lnTo>
                    <a:pt x="2292261" y="889927"/>
                  </a:lnTo>
                  <a:lnTo>
                    <a:pt x="2250744" y="856005"/>
                  </a:lnTo>
                  <a:lnTo>
                    <a:pt x="2208403" y="822947"/>
                  </a:lnTo>
                  <a:lnTo>
                    <a:pt x="2165807" y="791794"/>
                  </a:lnTo>
                  <a:lnTo>
                    <a:pt x="2123541" y="763549"/>
                  </a:lnTo>
                  <a:lnTo>
                    <a:pt x="2082177" y="739267"/>
                  </a:lnTo>
                  <a:lnTo>
                    <a:pt x="2042287" y="719975"/>
                  </a:lnTo>
                  <a:lnTo>
                    <a:pt x="1976107" y="690740"/>
                  </a:lnTo>
                  <a:lnTo>
                    <a:pt x="1917331" y="670877"/>
                  </a:lnTo>
                  <a:lnTo>
                    <a:pt x="1864715" y="658926"/>
                  </a:lnTo>
                  <a:lnTo>
                    <a:pt x="1817039" y="653427"/>
                  </a:lnTo>
                  <a:lnTo>
                    <a:pt x="1773059" y="652919"/>
                  </a:lnTo>
                  <a:lnTo>
                    <a:pt x="1731568" y="655942"/>
                  </a:lnTo>
                  <a:lnTo>
                    <a:pt x="1691335" y="661035"/>
                  </a:lnTo>
                  <a:lnTo>
                    <a:pt x="1651127" y="666750"/>
                  </a:lnTo>
                  <a:lnTo>
                    <a:pt x="1609725" y="671588"/>
                  </a:lnTo>
                  <a:lnTo>
                    <a:pt x="1555915" y="679564"/>
                  </a:lnTo>
                  <a:lnTo>
                    <a:pt x="1503768" y="692543"/>
                  </a:lnTo>
                  <a:lnTo>
                    <a:pt x="1453603" y="709345"/>
                  </a:lnTo>
                  <a:lnTo>
                    <a:pt x="1405737" y="728776"/>
                  </a:lnTo>
                  <a:lnTo>
                    <a:pt x="1360474" y="749655"/>
                  </a:lnTo>
                  <a:lnTo>
                    <a:pt x="1318120" y="770788"/>
                  </a:lnTo>
                  <a:lnTo>
                    <a:pt x="1279017" y="790968"/>
                  </a:lnTo>
                  <a:lnTo>
                    <a:pt x="1235506" y="815505"/>
                  </a:lnTo>
                  <a:lnTo>
                    <a:pt x="1196873" y="840486"/>
                  </a:lnTo>
                  <a:lnTo>
                    <a:pt x="1160868" y="867257"/>
                  </a:lnTo>
                  <a:lnTo>
                    <a:pt x="1125270" y="897166"/>
                  </a:lnTo>
                  <a:lnTo>
                    <a:pt x="1087831" y="931570"/>
                  </a:lnTo>
                  <a:lnTo>
                    <a:pt x="1046353" y="971816"/>
                  </a:lnTo>
                  <a:lnTo>
                    <a:pt x="1015834" y="1003312"/>
                  </a:lnTo>
                  <a:lnTo>
                    <a:pt x="983564" y="1038974"/>
                  </a:lnTo>
                  <a:lnTo>
                    <a:pt x="949985" y="1077709"/>
                  </a:lnTo>
                  <a:lnTo>
                    <a:pt x="915606" y="1118438"/>
                  </a:lnTo>
                  <a:lnTo>
                    <a:pt x="881519" y="1159306"/>
                  </a:lnTo>
                  <a:lnTo>
                    <a:pt x="817499" y="1161300"/>
                  </a:lnTo>
                  <a:lnTo>
                    <a:pt x="759891" y="1167726"/>
                  </a:lnTo>
                  <a:lnTo>
                    <a:pt x="705116" y="1181976"/>
                  </a:lnTo>
                  <a:lnTo>
                    <a:pt x="653986" y="1201254"/>
                  </a:lnTo>
                  <a:lnTo>
                    <a:pt x="607288" y="1222768"/>
                  </a:lnTo>
                  <a:lnTo>
                    <a:pt x="530479" y="1261376"/>
                  </a:lnTo>
                  <a:lnTo>
                    <a:pt x="432308" y="1342148"/>
                  </a:lnTo>
                  <a:lnTo>
                    <a:pt x="406019" y="1371269"/>
                  </a:lnTo>
                  <a:lnTo>
                    <a:pt x="374878" y="1407896"/>
                  </a:lnTo>
                  <a:lnTo>
                    <a:pt x="304152" y="1492643"/>
                  </a:lnTo>
                  <a:lnTo>
                    <a:pt x="267601" y="1535214"/>
                  </a:lnTo>
                  <a:lnTo>
                    <a:pt x="232295" y="1574241"/>
                  </a:lnTo>
                  <a:lnTo>
                    <a:pt x="199771" y="1606943"/>
                  </a:lnTo>
                  <a:lnTo>
                    <a:pt x="154838" y="1644777"/>
                  </a:lnTo>
                  <a:lnTo>
                    <a:pt x="108381" y="1677873"/>
                  </a:lnTo>
                  <a:lnTo>
                    <a:pt x="64401" y="1705965"/>
                  </a:lnTo>
                  <a:lnTo>
                    <a:pt x="26936" y="1728736"/>
                  </a:lnTo>
                  <a:lnTo>
                    <a:pt x="0" y="1745881"/>
                  </a:lnTo>
                  <a:lnTo>
                    <a:pt x="2005584" y="1749056"/>
                  </a:lnTo>
                  <a:lnTo>
                    <a:pt x="2001824" y="1746554"/>
                  </a:lnTo>
                  <a:lnTo>
                    <a:pt x="6877037" y="1749044"/>
                  </a:lnTo>
                  <a:lnTo>
                    <a:pt x="6883908" y="1749056"/>
                  </a:lnTo>
                  <a:lnTo>
                    <a:pt x="6909816" y="1749056"/>
                  </a:lnTo>
                  <a:lnTo>
                    <a:pt x="6905739" y="1746008"/>
                  </a:lnTo>
                  <a:lnTo>
                    <a:pt x="6967728" y="1746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00912" y="2146284"/>
              <a:ext cx="6967855" cy="1750695"/>
            </a:xfrm>
            <a:custGeom>
              <a:avLst/>
              <a:gdLst/>
              <a:ahLst/>
              <a:cxnLst/>
              <a:rect l="l" t="t" r="r" b="b"/>
              <a:pathLst>
                <a:path w="6967855" h="1750695">
                  <a:moveTo>
                    <a:pt x="208787" y="1750583"/>
                  </a:moveTo>
                  <a:lnTo>
                    <a:pt x="334518" y="1682765"/>
                  </a:lnTo>
                  <a:lnTo>
                    <a:pt x="501650" y="1553606"/>
                  </a:lnTo>
                  <a:lnTo>
                    <a:pt x="748538" y="1314465"/>
                  </a:lnTo>
                  <a:lnTo>
                    <a:pt x="779665" y="1280175"/>
                  </a:lnTo>
                  <a:lnTo>
                    <a:pt x="812439" y="1242386"/>
                  </a:lnTo>
                  <a:lnTo>
                    <a:pt x="846370" y="1202197"/>
                  </a:lnTo>
                  <a:lnTo>
                    <a:pt x="880969" y="1160711"/>
                  </a:lnTo>
                  <a:lnTo>
                    <a:pt x="915746" y="1119026"/>
                  </a:lnTo>
                  <a:lnTo>
                    <a:pt x="950214" y="1078245"/>
                  </a:lnTo>
                  <a:lnTo>
                    <a:pt x="983881" y="1039468"/>
                  </a:lnTo>
                  <a:lnTo>
                    <a:pt x="1016260" y="1003795"/>
                  </a:lnTo>
                  <a:lnTo>
                    <a:pt x="1046861" y="972327"/>
                  </a:lnTo>
                  <a:lnTo>
                    <a:pt x="1088074" y="931926"/>
                  </a:lnTo>
                  <a:lnTo>
                    <a:pt x="1125403" y="897440"/>
                  </a:lnTo>
                  <a:lnTo>
                    <a:pt x="1161018" y="867505"/>
                  </a:lnTo>
                  <a:lnTo>
                    <a:pt x="1197087" y="840755"/>
                  </a:lnTo>
                  <a:lnTo>
                    <a:pt x="1235782" y="815826"/>
                  </a:lnTo>
                  <a:lnTo>
                    <a:pt x="1279270" y="791352"/>
                  </a:lnTo>
                  <a:lnTo>
                    <a:pt x="1318217" y="771036"/>
                  </a:lnTo>
                  <a:lnTo>
                    <a:pt x="1360488" y="749840"/>
                  </a:lnTo>
                  <a:lnTo>
                    <a:pt x="1405750" y="728937"/>
                  </a:lnTo>
                  <a:lnTo>
                    <a:pt x="1453674" y="709501"/>
                  </a:lnTo>
                  <a:lnTo>
                    <a:pt x="1503929" y="692703"/>
                  </a:lnTo>
                  <a:lnTo>
                    <a:pt x="1556183" y="679718"/>
                  </a:lnTo>
                  <a:lnTo>
                    <a:pt x="1610106" y="671718"/>
                  </a:lnTo>
                  <a:lnTo>
                    <a:pt x="1651338" y="666831"/>
                  </a:lnTo>
                  <a:lnTo>
                    <a:pt x="1691434" y="661101"/>
                  </a:lnTo>
                  <a:lnTo>
                    <a:pt x="1731607" y="655994"/>
                  </a:lnTo>
                  <a:lnTo>
                    <a:pt x="1773072" y="652972"/>
                  </a:lnTo>
                  <a:lnTo>
                    <a:pt x="1817043" y="653498"/>
                  </a:lnTo>
                  <a:lnTo>
                    <a:pt x="1864736" y="659037"/>
                  </a:lnTo>
                  <a:lnTo>
                    <a:pt x="1917364" y="671051"/>
                  </a:lnTo>
                  <a:lnTo>
                    <a:pt x="1976143" y="691004"/>
                  </a:lnTo>
                  <a:lnTo>
                    <a:pt x="2042287" y="720359"/>
                  </a:lnTo>
                  <a:lnTo>
                    <a:pt x="2082186" y="739544"/>
                  </a:lnTo>
                  <a:lnTo>
                    <a:pt x="2123571" y="763776"/>
                  </a:lnTo>
                  <a:lnTo>
                    <a:pt x="2165867" y="792013"/>
                  </a:lnTo>
                  <a:lnTo>
                    <a:pt x="2208499" y="823212"/>
                  </a:lnTo>
                  <a:lnTo>
                    <a:pt x="2250894" y="856330"/>
                  </a:lnTo>
                  <a:lnTo>
                    <a:pt x="2292477" y="890325"/>
                  </a:lnTo>
                  <a:lnTo>
                    <a:pt x="2332674" y="924155"/>
                  </a:lnTo>
                  <a:lnTo>
                    <a:pt x="2370911" y="956777"/>
                  </a:lnTo>
                  <a:lnTo>
                    <a:pt x="2406613" y="987149"/>
                  </a:lnTo>
                  <a:lnTo>
                    <a:pt x="2439207" y="1014227"/>
                  </a:lnTo>
                  <a:lnTo>
                    <a:pt x="2468117" y="1036970"/>
                  </a:lnTo>
                  <a:lnTo>
                    <a:pt x="2527238" y="1082784"/>
                  </a:lnTo>
                  <a:lnTo>
                    <a:pt x="2566082" y="1114012"/>
                  </a:lnTo>
                  <a:lnTo>
                    <a:pt x="2596616" y="1138215"/>
                  </a:lnTo>
                  <a:lnTo>
                    <a:pt x="2630804" y="1162954"/>
                  </a:lnTo>
                  <a:lnTo>
                    <a:pt x="2790825" y="1256172"/>
                  </a:lnTo>
                  <a:lnTo>
                    <a:pt x="2911093" y="1311290"/>
                  </a:lnTo>
                  <a:lnTo>
                    <a:pt x="2981671" y="1331728"/>
                  </a:lnTo>
                  <a:lnTo>
                    <a:pt x="3023752" y="1343384"/>
                  </a:lnTo>
                  <a:lnTo>
                    <a:pt x="3069537" y="1355673"/>
                  </a:lnTo>
                  <a:lnTo>
                    <a:pt x="3118406" y="1368352"/>
                  </a:lnTo>
                  <a:lnTo>
                    <a:pt x="3169741" y="1381178"/>
                  </a:lnTo>
                  <a:lnTo>
                    <a:pt x="3222923" y="1393906"/>
                  </a:lnTo>
                  <a:lnTo>
                    <a:pt x="3277333" y="1406294"/>
                  </a:lnTo>
                  <a:lnTo>
                    <a:pt x="3332353" y="1418097"/>
                  </a:lnTo>
                  <a:lnTo>
                    <a:pt x="3371986" y="1426275"/>
                  </a:lnTo>
                  <a:lnTo>
                    <a:pt x="3443565" y="1440904"/>
                  </a:lnTo>
                  <a:lnTo>
                    <a:pt x="3513938" y="1454671"/>
                  </a:lnTo>
                  <a:lnTo>
                    <a:pt x="3552063" y="1461770"/>
                  </a:lnTo>
                  <a:lnTo>
                    <a:pt x="3593955" y="1469300"/>
                  </a:lnTo>
                  <a:lnTo>
                    <a:pt x="3640972" y="1477477"/>
                  </a:lnTo>
                  <a:lnTo>
                    <a:pt x="3694469" y="1486517"/>
                  </a:lnTo>
                  <a:lnTo>
                    <a:pt x="3755803" y="1496635"/>
                  </a:lnTo>
                  <a:lnTo>
                    <a:pt x="3826331" y="1508046"/>
                  </a:lnTo>
                  <a:lnTo>
                    <a:pt x="3907409" y="1520967"/>
                  </a:lnTo>
                  <a:lnTo>
                    <a:pt x="3983189" y="1532858"/>
                  </a:lnTo>
                  <a:lnTo>
                    <a:pt x="4025507" y="1539423"/>
                  </a:lnTo>
                  <a:lnTo>
                    <a:pt x="4070470" y="1546358"/>
                  </a:lnTo>
                  <a:lnTo>
                    <a:pt x="4117850" y="1553628"/>
                  </a:lnTo>
                  <a:lnTo>
                    <a:pt x="4167416" y="1561202"/>
                  </a:lnTo>
                  <a:lnTo>
                    <a:pt x="4218940" y="1569046"/>
                  </a:lnTo>
                  <a:lnTo>
                    <a:pt x="4272191" y="1577127"/>
                  </a:lnTo>
                  <a:lnTo>
                    <a:pt x="4326940" y="1585413"/>
                  </a:lnTo>
                  <a:lnTo>
                    <a:pt x="4382958" y="1593870"/>
                  </a:lnTo>
                  <a:lnTo>
                    <a:pt x="4440015" y="1602465"/>
                  </a:lnTo>
                  <a:lnTo>
                    <a:pt x="4497881" y="1611166"/>
                  </a:lnTo>
                  <a:lnTo>
                    <a:pt x="4556328" y="1619939"/>
                  </a:lnTo>
                  <a:lnTo>
                    <a:pt x="4615125" y="1628751"/>
                  </a:lnTo>
                  <a:lnTo>
                    <a:pt x="4674044" y="1637569"/>
                  </a:lnTo>
                  <a:lnTo>
                    <a:pt x="4732854" y="1646361"/>
                  </a:lnTo>
                  <a:lnTo>
                    <a:pt x="4791326" y="1655093"/>
                  </a:lnTo>
                  <a:lnTo>
                    <a:pt x="4849231" y="1663733"/>
                  </a:lnTo>
                  <a:lnTo>
                    <a:pt x="4906339" y="1672246"/>
                  </a:lnTo>
                  <a:lnTo>
                    <a:pt x="4962421" y="1680602"/>
                  </a:lnTo>
                  <a:lnTo>
                    <a:pt x="5017247" y="1688765"/>
                  </a:lnTo>
                  <a:lnTo>
                    <a:pt x="5070587" y="1696704"/>
                  </a:lnTo>
                  <a:lnTo>
                    <a:pt x="5122213" y="1704386"/>
                  </a:lnTo>
                  <a:lnTo>
                    <a:pt x="5171894" y="1711776"/>
                  </a:lnTo>
                  <a:lnTo>
                    <a:pt x="5219401" y="1718843"/>
                  </a:lnTo>
                  <a:lnTo>
                    <a:pt x="5264505" y="1725554"/>
                  </a:lnTo>
                  <a:lnTo>
                    <a:pt x="5306975" y="1731875"/>
                  </a:lnTo>
                  <a:lnTo>
                    <a:pt x="5346584" y="1737773"/>
                  </a:lnTo>
                  <a:lnTo>
                    <a:pt x="5383100" y="1743216"/>
                  </a:lnTo>
                  <a:lnTo>
                    <a:pt x="5416295" y="1748170"/>
                  </a:lnTo>
                </a:path>
                <a:path w="6967855" h="1750695">
                  <a:moveTo>
                    <a:pt x="0" y="1747408"/>
                  </a:moveTo>
                  <a:lnTo>
                    <a:pt x="27111" y="1730169"/>
                  </a:lnTo>
                  <a:lnTo>
                    <a:pt x="64598" y="1707333"/>
                  </a:lnTo>
                  <a:lnTo>
                    <a:pt x="108508" y="1679249"/>
                  </a:lnTo>
                  <a:lnTo>
                    <a:pt x="154883" y="1646264"/>
                  </a:lnTo>
                  <a:lnTo>
                    <a:pt x="199771" y="1608724"/>
                  </a:lnTo>
                  <a:lnTo>
                    <a:pt x="232265" y="1575962"/>
                  </a:lnTo>
                  <a:lnTo>
                    <a:pt x="267548" y="1536893"/>
                  </a:lnTo>
                  <a:lnTo>
                    <a:pt x="304083" y="1494291"/>
                  </a:lnTo>
                  <a:lnTo>
                    <a:pt x="340337" y="1450932"/>
                  </a:lnTo>
                  <a:lnTo>
                    <a:pt x="374773" y="1409590"/>
                  </a:lnTo>
                  <a:lnTo>
                    <a:pt x="405857" y="1373040"/>
                  </a:lnTo>
                  <a:lnTo>
                    <a:pt x="432054" y="1344056"/>
                  </a:lnTo>
                  <a:lnTo>
                    <a:pt x="530479" y="1262776"/>
                  </a:lnTo>
                  <a:lnTo>
                    <a:pt x="565857" y="1245337"/>
                  </a:lnTo>
                  <a:lnTo>
                    <a:pt x="607215" y="1224484"/>
                  </a:lnTo>
                  <a:lnTo>
                    <a:pt x="653780" y="1203023"/>
                  </a:lnTo>
                  <a:lnTo>
                    <a:pt x="704779" y="1183764"/>
                  </a:lnTo>
                  <a:lnTo>
                    <a:pt x="759440" y="1169514"/>
                  </a:lnTo>
                  <a:lnTo>
                    <a:pt x="816990" y="1163081"/>
                  </a:lnTo>
                  <a:lnTo>
                    <a:pt x="855772" y="1161779"/>
                  </a:lnTo>
                  <a:lnTo>
                    <a:pt x="894419" y="1160665"/>
                  </a:lnTo>
                  <a:lnTo>
                    <a:pt x="933859" y="1160758"/>
                  </a:lnTo>
                  <a:lnTo>
                    <a:pt x="975020" y="1163074"/>
                  </a:lnTo>
                  <a:lnTo>
                    <a:pt x="1018832" y="1168630"/>
                  </a:lnTo>
                  <a:lnTo>
                    <a:pt x="1066221" y="1178444"/>
                  </a:lnTo>
                  <a:lnTo>
                    <a:pt x="1118116" y="1193532"/>
                  </a:lnTo>
                  <a:lnTo>
                    <a:pt x="1175446" y="1214911"/>
                  </a:lnTo>
                  <a:lnTo>
                    <a:pt x="1239139" y="1243599"/>
                  </a:lnTo>
                  <a:lnTo>
                    <a:pt x="1274681" y="1261775"/>
                  </a:lnTo>
                  <a:lnTo>
                    <a:pt x="1313800" y="1283342"/>
                  </a:lnTo>
                  <a:lnTo>
                    <a:pt x="1356003" y="1307885"/>
                  </a:lnTo>
                  <a:lnTo>
                    <a:pt x="1400799" y="1334990"/>
                  </a:lnTo>
                  <a:lnTo>
                    <a:pt x="1447699" y="1364239"/>
                  </a:lnTo>
                  <a:lnTo>
                    <a:pt x="1496210" y="1395219"/>
                  </a:lnTo>
                  <a:lnTo>
                    <a:pt x="1545842" y="1427512"/>
                  </a:lnTo>
                  <a:lnTo>
                    <a:pt x="1596105" y="1460703"/>
                  </a:lnTo>
                  <a:lnTo>
                    <a:pt x="1646507" y="1494377"/>
                  </a:lnTo>
                  <a:lnTo>
                    <a:pt x="1696557" y="1528118"/>
                  </a:lnTo>
                  <a:lnTo>
                    <a:pt x="1745765" y="1561510"/>
                  </a:lnTo>
                  <a:lnTo>
                    <a:pt x="1793639" y="1594138"/>
                  </a:lnTo>
                  <a:lnTo>
                    <a:pt x="1839689" y="1625586"/>
                  </a:lnTo>
                  <a:lnTo>
                    <a:pt x="1883424" y="1655439"/>
                  </a:lnTo>
                  <a:lnTo>
                    <a:pt x="1924353" y="1683281"/>
                  </a:lnTo>
                  <a:lnTo>
                    <a:pt x="1961986" y="1708696"/>
                  </a:lnTo>
                  <a:lnTo>
                    <a:pt x="1995830" y="1731269"/>
                  </a:lnTo>
                  <a:lnTo>
                    <a:pt x="2025395" y="1750583"/>
                  </a:lnTo>
                </a:path>
                <a:path w="6967855" h="1750695">
                  <a:moveTo>
                    <a:pt x="243840" y="1745757"/>
                  </a:moveTo>
                  <a:lnTo>
                    <a:pt x="299682" y="1737590"/>
                  </a:lnTo>
                  <a:lnTo>
                    <a:pt x="365218" y="1727906"/>
                  </a:lnTo>
                  <a:lnTo>
                    <a:pt x="439667" y="1716835"/>
                  </a:lnTo>
                  <a:lnTo>
                    <a:pt x="479991" y="1710820"/>
                  </a:lnTo>
                  <a:lnTo>
                    <a:pt x="522251" y="1704506"/>
                  </a:lnTo>
                  <a:lnTo>
                    <a:pt x="566349" y="1697910"/>
                  </a:lnTo>
                  <a:lnTo>
                    <a:pt x="612189" y="1691048"/>
                  </a:lnTo>
                  <a:lnTo>
                    <a:pt x="659673" y="1683936"/>
                  </a:lnTo>
                  <a:lnTo>
                    <a:pt x="708703" y="1676590"/>
                  </a:lnTo>
                  <a:lnTo>
                    <a:pt x="759183" y="1669027"/>
                  </a:lnTo>
                  <a:lnTo>
                    <a:pt x="811014" y="1661262"/>
                  </a:lnTo>
                  <a:lnTo>
                    <a:pt x="864099" y="1653312"/>
                  </a:lnTo>
                  <a:lnTo>
                    <a:pt x="918341" y="1645192"/>
                  </a:lnTo>
                  <a:lnTo>
                    <a:pt x="973643" y="1636920"/>
                  </a:lnTo>
                  <a:lnTo>
                    <a:pt x="1029906" y="1628511"/>
                  </a:lnTo>
                  <a:lnTo>
                    <a:pt x="1087035" y="1619981"/>
                  </a:lnTo>
                  <a:lnTo>
                    <a:pt x="1144930" y="1611346"/>
                  </a:lnTo>
                  <a:lnTo>
                    <a:pt x="1203495" y="1602623"/>
                  </a:lnTo>
                  <a:lnTo>
                    <a:pt x="1262633" y="1593828"/>
                  </a:lnTo>
                  <a:lnTo>
                    <a:pt x="1322246" y="1584977"/>
                  </a:lnTo>
                  <a:lnTo>
                    <a:pt x="1382236" y="1576085"/>
                  </a:lnTo>
                  <a:lnTo>
                    <a:pt x="1442506" y="1567170"/>
                  </a:lnTo>
                  <a:lnTo>
                    <a:pt x="1502959" y="1558248"/>
                  </a:lnTo>
                  <a:lnTo>
                    <a:pt x="1563497" y="1549333"/>
                  </a:lnTo>
                  <a:lnTo>
                    <a:pt x="1624023" y="1540444"/>
                  </a:lnTo>
                  <a:lnTo>
                    <a:pt x="1684440" y="1531595"/>
                  </a:lnTo>
                  <a:lnTo>
                    <a:pt x="1744650" y="1522803"/>
                  </a:lnTo>
                  <a:lnTo>
                    <a:pt x="1804555" y="1514084"/>
                  </a:lnTo>
                  <a:lnTo>
                    <a:pt x="1864058" y="1505455"/>
                  </a:lnTo>
                  <a:lnTo>
                    <a:pt x="1923063" y="1496930"/>
                  </a:lnTo>
                  <a:lnTo>
                    <a:pt x="1981471" y="1488528"/>
                  </a:lnTo>
                  <a:lnTo>
                    <a:pt x="2039184" y="1480263"/>
                  </a:lnTo>
                  <a:lnTo>
                    <a:pt x="2096107" y="1472152"/>
                  </a:lnTo>
                  <a:lnTo>
                    <a:pt x="2152140" y="1464211"/>
                  </a:lnTo>
                  <a:lnTo>
                    <a:pt x="2207187" y="1456456"/>
                  </a:lnTo>
                  <a:lnTo>
                    <a:pt x="2261151" y="1448903"/>
                  </a:lnTo>
                  <a:lnTo>
                    <a:pt x="2313934" y="1441569"/>
                  </a:lnTo>
                  <a:lnTo>
                    <a:pt x="2365438" y="1434469"/>
                  </a:lnTo>
                  <a:lnTo>
                    <a:pt x="2415566" y="1427620"/>
                  </a:lnTo>
                  <a:lnTo>
                    <a:pt x="2464221" y="1421038"/>
                  </a:lnTo>
                  <a:lnTo>
                    <a:pt x="2511305" y="1414740"/>
                  </a:lnTo>
                  <a:lnTo>
                    <a:pt x="2556721" y="1408740"/>
                  </a:lnTo>
                  <a:lnTo>
                    <a:pt x="2600371" y="1403055"/>
                  </a:lnTo>
                  <a:lnTo>
                    <a:pt x="2642158" y="1397703"/>
                  </a:lnTo>
                  <a:lnTo>
                    <a:pt x="2681986" y="1392697"/>
                  </a:lnTo>
                  <a:lnTo>
                    <a:pt x="2752419" y="1384035"/>
                  </a:lnTo>
                  <a:lnTo>
                    <a:pt x="2820464" y="1375885"/>
                  </a:lnTo>
                  <a:lnTo>
                    <a:pt x="2886211" y="1368226"/>
                  </a:lnTo>
                  <a:lnTo>
                    <a:pt x="2949752" y="1361038"/>
                  </a:lnTo>
                  <a:lnTo>
                    <a:pt x="3011177" y="1354304"/>
                  </a:lnTo>
                  <a:lnTo>
                    <a:pt x="3070577" y="1348002"/>
                  </a:lnTo>
                  <a:lnTo>
                    <a:pt x="3128042" y="1342113"/>
                  </a:lnTo>
                  <a:lnTo>
                    <a:pt x="3183663" y="1336617"/>
                  </a:lnTo>
                  <a:lnTo>
                    <a:pt x="3237531" y="1331496"/>
                  </a:lnTo>
                  <a:lnTo>
                    <a:pt x="3289737" y="1326728"/>
                  </a:lnTo>
                  <a:lnTo>
                    <a:pt x="3340371" y="1322295"/>
                  </a:lnTo>
                  <a:lnTo>
                    <a:pt x="3389524" y="1318177"/>
                  </a:lnTo>
                  <a:lnTo>
                    <a:pt x="3437286" y="1314354"/>
                  </a:lnTo>
                  <a:lnTo>
                    <a:pt x="3483749" y="1310807"/>
                  </a:lnTo>
                  <a:lnTo>
                    <a:pt x="3529003" y="1307516"/>
                  </a:lnTo>
                  <a:lnTo>
                    <a:pt x="3573138" y="1304461"/>
                  </a:lnTo>
                  <a:lnTo>
                    <a:pt x="3616246" y="1301622"/>
                  </a:lnTo>
                  <a:lnTo>
                    <a:pt x="3658417" y="1298981"/>
                  </a:lnTo>
                  <a:lnTo>
                    <a:pt x="3699742" y="1296517"/>
                  </a:lnTo>
                  <a:lnTo>
                    <a:pt x="3740311" y="1294211"/>
                  </a:lnTo>
                  <a:lnTo>
                    <a:pt x="3780216" y="1292043"/>
                  </a:lnTo>
                  <a:lnTo>
                    <a:pt x="3819546" y="1289994"/>
                  </a:lnTo>
                  <a:lnTo>
                    <a:pt x="3858393" y="1288043"/>
                  </a:lnTo>
                  <a:lnTo>
                    <a:pt x="3896847" y="1286172"/>
                  </a:lnTo>
                  <a:lnTo>
                    <a:pt x="3935000" y="1284360"/>
                  </a:lnTo>
                  <a:lnTo>
                    <a:pt x="4044860" y="1279550"/>
                  </a:lnTo>
                  <a:lnTo>
                    <a:pt x="4109826" y="1277393"/>
                  </a:lnTo>
                  <a:lnTo>
                    <a:pt x="4168842" y="1276095"/>
                  </a:lnTo>
                  <a:lnTo>
                    <a:pt x="4222913" y="1275629"/>
                  </a:lnTo>
                  <a:lnTo>
                    <a:pt x="4273045" y="1275973"/>
                  </a:lnTo>
                  <a:lnTo>
                    <a:pt x="4320240" y="1277102"/>
                  </a:lnTo>
                  <a:lnTo>
                    <a:pt x="4365503" y="1278991"/>
                  </a:lnTo>
                  <a:lnTo>
                    <a:pt x="4409840" y="1281617"/>
                  </a:lnTo>
                  <a:lnTo>
                    <a:pt x="4454254" y="1284954"/>
                  </a:lnTo>
                  <a:lnTo>
                    <a:pt x="4499749" y="1288980"/>
                  </a:lnTo>
                  <a:lnTo>
                    <a:pt x="4547331" y="1293669"/>
                  </a:lnTo>
                  <a:lnTo>
                    <a:pt x="4598004" y="1298997"/>
                  </a:lnTo>
                  <a:lnTo>
                    <a:pt x="4652772" y="1304940"/>
                  </a:lnTo>
                  <a:lnTo>
                    <a:pt x="4698411" y="1310178"/>
                  </a:lnTo>
                  <a:lnTo>
                    <a:pt x="4743030" y="1315766"/>
                  </a:lnTo>
                  <a:lnTo>
                    <a:pt x="4786983" y="1321732"/>
                  </a:lnTo>
                  <a:lnTo>
                    <a:pt x="4830625" y="1328106"/>
                  </a:lnTo>
                  <a:lnTo>
                    <a:pt x="4874311" y="1334916"/>
                  </a:lnTo>
                  <a:lnTo>
                    <a:pt x="4918396" y="1342191"/>
                  </a:lnTo>
                  <a:lnTo>
                    <a:pt x="4963235" y="1349959"/>
                  </a:lnTo>
                  <a:lnTo>
                    <a:pt x="5009181" y="1358249"/>
                  </a:lnTo>
                  <a:lnTo>
                    <a:pt x="5056591" y="1367089"/>
                  </a:lnTo>
                  <a:lnTo>
                    <a:pt x="5105818" y="1376509"/>
                  </a:lnTo>
                  <a:lnTo>
                    <a:pt x="5157218" y="1386537"/>
                  </a:lnTo>
                  <a:lnTo>
                    <a:pt x="5211145" y="1397202"/>
                  </a:lnTo>
                  <a:lnTo>
                    <a:pt x="5267954" y="1408532"/>
                  </a:lnTo>
                  <a:lnTo>
                    <a:pt x="5328000" y="1420556"/>
                  </a:lnTo>
                  <a:lnTo>
                    <a:pt x="5391638" y="1433302"/>
                  </a:lnTo>
                  <a:lnTo>
                    <a:pt x="5459221" y="1446799"/>
                  </a:lnTo>
                  <a:lnTo>
                    <a:pt x="5498989" y="1454865"/>
                  </a:lnTo>
                  <a:lnTo>
                    <a:pt x="5541297" y="1463526"/>
                  </a:lnTo>
                  <a:lnTo>
                    <a:pt x="5585937" y="1472736"/>
                  </a:lnTo>
                  <a:lnTo>
                    <a:pt x="5632702" y="1482449"/>
                  </a:lnTo>
                  <a:lnTo>
                    <a:pt x="5681382" y="1492616"/>
                  </a:lnTo>
                  <a:lnTo>
                    <a:pt x="5731771" y="1503191"/>
                  </a:lnTo>
                  <a:lnTo>
                    <a:pt x="5783661" y="1514127"/>
                  </a:lnTo>
                  <a:lnTo>
                    <a:pt x="5836842" y="1525376"/>
                  </a:lnTo>
                  <a:lnTo>
                    <a:pt x="5891108" y="1536891"/>
                  </a:lnTo>
                  <a:lnTo>
                    <a:pt x="5946251" y="1548626"/>
                  </a:lnTo>
                  <a:lnTo>
                    <a:pt x="6002062" y="1560533"/>
                  </a:lnTo>
                  <a:lnTo>
                    <a:pt x="6058334" y="1572565"/>
                  </a:lnTo>
                  <a:lnTo>
                    <a:pt x="6114858" y="1584675"/>
                  </a:lnTo>
                  <a:lnTo>
                    <a:pt x="6171427" y="1596815"/>
                  </a:lnTo>
                  <a:lnTo>
                    <a:pt x="6227833" y="1608940"/>
                  </a:lnTo>
                  <a:lnTo>
                    <a:pt x="6283867" y="1621000"/>
                  </a:lnTo>
                  <a:lnTo>
                    <a:pt x="6339322" y="1632951"/>
                  </a:lnTo>
                  <a:lnTo>
                    <a:pt x="6393990" y="1644744"/>
                  </a:lnTo>
                  <a:lnTo>
                    <a:pt x="6447663" y="1656332"/>
                  </a:lnTo>
                  <a:lnTo>
                    <a:pt x="6500133" y="1667668"/>
                  </a:lnTo>
                  <a:lnTo>
                    <a:pt x="6551191" y="1678705"/>
                  </a:lnTo>
                  <a:lnTo>
                    <a:pt x="6600631" y="1689396"/>
                  </a:lnTo>
                  <a:lnTo>
                    <a:pt x="6648243" y="1699693"/>
                  </a:lnTo>
                  <a:lnTo>
                    <a:pt x="6693821" y="1709551"/>
                  </a:lnTo>
                  <a:lnTo>
                    <a:pt x="6737156" y="1718921"/>
                  </a:lnTo>
                  <a:lnTo>
                    <a:pt x="6778040" y="1727756"/>
                  </a:lnTo>
                  <a:lnTo>
                    <a:pt x="6816265" y="1736010"/>
                  </a:lnTo>
                  <a:lnTo>
                    <a:pt x="6851624" y="1743634"/>
                  </a:lnTo>
                  <a:lnTo>
                    <a:pt x="6883908" y="1750583"/>
                  </a:lnTo>
                </a:path>
                <a:path w="6967855" h="1750695">
                  <a:moveTo>
                    <a:pt x="693419" y="1747408"/>
                  </a:moveTo>
                  <a:lnTo>
                    <a:pt x="721745" y="1740887"/>
                  </a:lnTo>
                  <a:lnTo>
                    <a:pt x="755688" y="1733477"/>
                  </a:lnTo>
                  <a:lnTo>
                    <a:pt x="795054" y="1725004"/>
                  </a:lnTo>
                  <a:lnTo>
                    <a:pt x="839646" y="1715297"/>
                  </a:lnTo>
                  <a:lnTo>
                    <a:pt x="889269" y="1704181"/>
                  </a:lnTo>
                  <a:lnTo>
                    <a:pt x="943727" y="1691484"/>
                  </a:lnTo>
                  <a:lnTo>
                    <a:pt x="1002824" y="1677032"/>
                  </a:lnTo>
                  <a:lnTo>
                    <a:pt x="1066365" y="1660654"/>
                  </a:lnTo>
                  <a:lnTo>
                    <a:pt x="1134152" y="1642176"/>
                  </a:lnTo>
                  <a:lnTo>
                    <a:pt x="1205992" y="1621424"/>
                  </a:lnTo>
                  <a:lnTo>
                    <a:pt x="1244724" y="1609765"/>
                  </a:lnTo>
                  <a:lnTo>
                    <a:pt x="1286854" y="1596827"/>
                  </a:lnTo>
                  <a:lnTo>
                    <a:pt x="1331981" y="1582751"/>
                  </a:lnTo>
                  <a:lnTo>
                    <a:pt x="1379705" y="1567676"/>
                  </a:lnTo>
                  <a:lnTo>
                    <a:pt x="1429625" y="1551743"/>
                  </a:lnTo>
                  <a:lnTo>
                    <a:pt x="1481339" y="1535092"/>
                  </a:lnTo>
                  <a:lnTo>
                    <a:pt x="1534448" y="1517864"/>
                  </a:lnTo>
                  <a:lnTo>
                    <a:pt x="1588550" y="1500199"/>
                  </a:lnTo>
                  <a:lnTo>
                    <a:pt x="1643245" y="1482237"/>
                  </a:lnTo>
                  <a:lnTo>
                    <a:pt x="1698132" y="1464119"/>
                  </a:lnTo>
                  <a:lnTo>
                    <a:pt x="1752811" y="1445984"/>
                  </a:lnTo>
                  <a:lnTo>
                    <a:pt x="1806880" y="1427974"/>
                  </a:lnTo>
                  <a:lnTo>
                    <a:pt x="1859940" y="1410228"/>
                  </a:lnTo>
                  <a:lnTo>
                    <a:pt x="1911588" y="1392886"/>
                  </a:lnTo>
                  <a:lnTo>
                    <a:pt x="1961425" y="1376090"/>
                  </a:lnTo>
                  <a:lnTo>
                    <a:pt x="2009050" y="1359979"/>
                  </a:lnTo>
                  <a:lnTo>
                    <a:pt x="2054062" y="1344694"/>
                  </a:lnTo>
                  <a:lnTo>
                    <a:pt x="2096060" y="1330374"/>
                  </a:lnTo>
                  <a:lnTo>
                    <a:pt x="2134645" y="1317161"/>
                  </a:lnTo>
                  <a:lnTo>
                    <a:pt x="2251730" y="1276794"/>
                  </a:lnTo>
                  <a:lnTo>
                    <a:pt x="2314994" y="1254789"/>
                  </a:lnTo>
                  <a:lnTo>
                    <a:pt x="2364040" y="1237148"/>
                  </a:lnTo>
                  <a:lnTo>
                    <a:pt x="2403702" y="1221836"/>
                  </a:lnTo>
                  <a:lnTo>
                    <a:pt x="2438815" y="1206823"/>
                  </a:lnTo>
                  <a:lnTo>
                    <a:pt x="2474211" y="1190075"/>
                  </a:lnTo>
                  <a:lnTo>
                    <a:pt x="2514727" y="1169558"/>
                  </a:lnTo>
                  <a:lnTo>
                    <a:pt x="2559210" y="1145326"/>
                  </a:lnTo>
                  <a:lnTo>
                    <a:pt x="2603053" y="1119128"/>
                  </a:lnTo>
                  <a:lnTo>
                    <a:pt x="2645742" y="1091641"/>
                  </a:lnTo>
                  <a:lnTo>
                    <a:pt x="2686759" y="1063543"/>
                  </a:lnTo>
                  <a:lnTo>
                    <a:pt x="2725591" y="1035512"/>
                  </a:lnTo>
                  <a:lnTo>
                    <a:pt x="2761721" y="1008225"/>
                  </a:lnTo>
                  <a:lnTo>
                    <a:pt x="2794635" y="982360"/>
                  </a:lnTo>
                  <a:lnTo>
                    <a:pt x="2841529" y="943103"/>
                  </a:lnTo>
                  <a:lnTo>
                    <a:pt x="2878232" y="907764"/>
                  </a:lnTo>
                  <a:lnTo>
                    <a:pt x="2912221" y="869400"/>
                  </a:lnTo>
                  <a:lnTo>
                    <a:pt x="2950972" y="821070"/>
                  </a:lnTo>
                  <a:lnTo>
                    <a:pt x="2976273" y="786852"/>
                  </a:lnTo>
                  <a:lnTo>
                    <a:pt x="3002318" y="748630"/>
                  </a:lnTo>
                  <a:lnTo>
                    <a:pt x="3029105" y="707533"/>
                  </a:lnTo>
                  <a:lnTo>
                    <a:pt x="3056633" y="664691"/>
                  </a:lnTo>
                  <a:lnTo>
                    <a:pt x="3084897" y="621231"/>
                  </a:lnTo>
                  <a:lnTo>
                    <a:pt x="3113897" y="578281"/>
                  </a:lnTo>
                  <a:lnTo>
                    <a:pt x="3143630" y="536971"/>
                  </a:lnTo>
                  <a:lnTo>
                    <a:pt x="3172836" y="496247"/>
                  </a:lnTo>
                  <a:lnTo>
                    <a:pt x="3201100" y="454755"/>
                  </a:lnTo>
                  <a:lnTo>
                    <a:pt x="3229689" y="413171"/>
                  </a:lnTo>
                  <a:lnTo>
                    <a:pt x="3259868" y="372174"/>
                  </a:lnTo>
                  <a:lnTo>
                    <a:pt x="3292904" y="332440"/>
                  </a:lnTo>
                  <a:lnTo>
                    <a:pt x="3330063" y="294649"/>
                  </a:lnTo>
                  <a:lnTo>
                    <a:pt x="3372612" y="259476"/>
                  </a:lnTo>
                  <a:lnTo>
                    <a:pt x="3410216" y="233401"/>
                  </a:lnTo>
                  <a:lnTo>
                    <a:pt x="3451469" y="207758"/>
                  </a:lnTo>
                  <a:lnTo>
                    <a:pt x="3495712" y="182811"/>
                  </a:lnTo>
                  <a:lnTo>
                    <a:pt x="3542285" y="158823"/>
                  </a:lnTo>
                  <a:lnTo>
                    <a:pt x="3590528" y="136059"/>
                  </a:lnTo>
                  <a:lnTo>
                    <a:pt x="3639782" y="114781"/>
                  </a:lnTo>
                  <a:lnTo>
                    <a:pt x="3689387" y="95253"/>
                  </a:lnTo>
                  <a:lnTo>
                    <a:pt x="3738684" y="77738"/>
                  </a:lnTo>
                  <a:lnTo>
                    <a:pt x="3787013" y="62499"/>
                  </a:lnTo>
                  <a:lnTo>
                    <a:pt x="3835181" y="49898"/>
                  </a:lnTo>
                  <a:lnTo>
                    <a:pt x="3884190" y="39786"/>
                  </a:lnTo>
                  <a:lnTo>
                    <a:pt x="3933801" y="31794"/>
                  </a:lnTo>
                  <a:lnTo>
                    <a:pt x="3983772" y="25551"/>
                  </a:lnTo>
                  <a:lnTo>
                    <a:pt x="4033864" y="20689"/>
                  </a:lnTo>
                  <a:lnTo>
                    <a:pt x="4083835" y="16836"/>
                  </a:lnTo>
                  <a:lnTo>
                    <a:pt x="4133446" y="13623"/>
                  </a:lnTo>
                  <a:lnTo>
                    <a:pt x="4182455" y="10679"/>
                  </a:lnTo>
                  <a:lnTo>
                    <a:pt x="4230624" y="7635"/>
                  </a:lnTo>
                  <a:lnTo>
                    <a:pt x="4283827" y="4462"/>
                  </a:lnTo>
                  <a:lnTo>
                    <a:pt x="4336329" y="2157"/>
                  </a:lnTo>
                  <a:lnTo>
                    <a:pt x="4388346" y="681"/>
                  </a:lnTo>
                  <a:lnTo>
                    <a:pt x="4440094" y="0"/>
                  </a:lnTo>
                  <a:lnTo>
                    <a:pt x="4491788" y="74"/>
                  </a:lnTo>
                  <a:lnTo>
                    <a:pt x="4543645" y="867"/>
                  </a:lnTo>
                  <a:lnTo>
                    <a:pt x="4595879" y="2341"/>
                  </a:lnTo>
                  <a:lnTo>
                    <a:pt x="4648708" y="4460"/>
                  </a:lnTo>
                  <a:lnTo>
                    <a:pt x="4696840" y="6722"/>
                  </a:lnTo>
                  <a:lnTo>
                    <a:pt x="4746349" y="9295"/>
                  </a:lnTo>
                  <a:lnTo>
                    <a:pt x="4796639" y="12344"/>
                  </a:lnTo>
                  <a:lnTo>
                    <a:pt x="4847110" y="16029"/>
                  </a:lnTo>
                  <a:lnTo>
                    <a:pt x="4897166" y="20512"/>
                  </a:lnTo>
                  <a:lnTo>
                    <a:pt x="4946207" y="25956"/>
                  </a:lnTo>
                  <a:lnTo>
                    <a:pt x="4993637" y="32523"/>
                  </a:lnTo>
                  <a:lnTo>
                    <a:pt x="5038857" y="40374"/>
                  </a:lnTo>
                  <a:lnTo>
                    <a:pt x="5081270" y="49672"/>
                  </a:lnTo>
                  <a:lnTo>
                    <a:pt x="5132141" y="63210"/>
                  </a:lnTo>
                  <a:lnTo>
                    <a:pt x="5179992" y="78214"/>
                  </a:lnTo>
                  <a:lnTo>
                    <a:pt x="5225081" y="94969"/>
                  </a:lnTo>
                  <a:lnTo>
                    <a:pt x="5267668" y="113759"/>
                  </a:lnTo>
                  <a:lnTo>
                    <a:pt x="5308014" y="134868"/>
                  </a:lnTo>
                  <a:lnTo>
                    <a:pt x="5346379" y="158581"/>
                  </a:lnTo>
                  <a:lnTo>
                    <a:pt x="5383021" y="185181"/>
                  </a:lnTo>
                  <a:lnTo>
                    <a:pt x="5417872" y="215865"/>
                  </a:lnTo>
                  <a:lnTo>
                    <a:pt x="5450796" y="250775"/>
                  </a:lnTo>
                  <a:lnTo>
                    <a:pt x="5481796" y="288615"/>
                  </a:lnTo>
                  <a:lnTo>
                    <a:pt x="5510875" y="328089"/>
                  </a:lnTo>
                  <a:lnTo>
                    <a:pt x="5538034" y="367904"/>
                  </a:lnTo>
                  <a:lnTo>
                    <a:pt x="5563276" y="406763"/>
                  </a:lnTo>
                  <a:lnTo>
                    <a:pt x="5586603" y="443372"/>
                  </a:lnTo>
                  <a:lnTo>
                    <a:pt x="5613192" y="490891"/>
                  </a:lnTo>
                  <a:lnTo>
                    <a:pt x="5633387" y="536336"/>
                  </a:lnTo>
                  <a:lnTo>
                    <a:pt x="5651552" y="581264"/>
                  </a:lnTo>
                  <a:lnTo>
                    <a:pt x="5672052" y="627228"/>
                  </a:lnTo>
                  <a:lnTo>
                    <a:pt x="5699252" y="675782"/>
                  </a:lnTo>
                  <a:lnTo>
                    <a:pt x="5721423" y="711189"/>
                  </a:lnTo>
                  <a:lnTo>
                    <a:pt x="5743319" y="746099"/>
                  </a:lnTo>
                  <a:lnTo>
                    <a:pt x="5766592" y="781475"/>
                  </a:lnTo>
                  <a:lnTo>
                    <a:pt x="5792895" y="818282"/>
                  </a:lnTo>
                  <a:lnTo>
                    <a:pt x="5823882" y="857483"/>
                  </a:lnTo>
                  <a:lnTo>
                    <a:pt x="5861204" y="900044"/>
                  </a:lnTo>
                  <a:lnTo>
                    <a:pt x="5906516" y="946927"/>
                  </a:lnTo>
                  <a:lnTo>
                    <a:pt x="5934976" y="974432"/>
                  </a:lnTo>
                  <a:lnTo>
                    <a:pt x="5966414" y="1003669"/>
                  </a:lnTo>
                  <a:lnTo>
                    <a:pt x="6000452" y="1034383"/>
                  </a:lnTo>
                  <a:lnTo>
                    <a:pt x="6036714" y="1066319"/>
                  </a:lnTo>
                  <a:lnTo>
                    <a:pt x="6074823" y="1099221"/>
                  </a:lnTo>
                  <a:lnTo>
                    <a:pt x="6114401" y="1132833"/>
                  </a:lnTo>
                  <a:lnTo>
                    <a:pt x="6155072" y="1166900"/>
                  </a:lnTo>
                  <a:lnTo>
                    <a:pt x="6196458" y="1201166"/>
                  </a:lnTo>
                  <a:lnTo>
                    <a:pt x="6238183" y="1235375"/>
                  </a:lnTo>
                  <a:lnTo>
                    <a:pt x="6279869" y="1269273"/>
                  </a:lnTo>
                  <a:lnTo>
                    <a:pt x="6321140" y="1302602"/>
                  </a:lnTo>
                  <a:lnTo>
                    <a:pt x="6361618" y="1335108"/>
                  </a:lnTo>
                  <a:lnTo>
                    <a:pt x="6400927" y="1366535"/>
                  </a:lnTo>
                  <a:lnTo>
                    <a:pt x="6440633" y="1397919"/>
                  </a:lnTo>
                  <a:lnTo>
                    <a:pt x="6482250" y="1430289"/>
                  </a:lnTo>
                  <a:lnTo>
                    <a:pt x="6525232" y="1463293"/>
                  </a:lnTo>
                  <a:lnTo>
                    <a:pt x="6569030" y="1496578"/>
                  </a:lnTo>
                  <a:lnTo>
                    <a:pt x="6613100" y="1529791"/>
                  </a:lnTo>
                  <a:lnTo>
                    <a:pt x="6656894" y="1562580"/>
                  </a:lnTo>
                  <a:lnTo>
                    <a:pt x="6699866" y="1594591"/>
                  </a:lnTo>
                  <a:lnTo>
                    <a:pt x="6741468" y="1625472"/>
                  </a:lnTo>
                  <a:lnTo>
                    <a:pt x="6781155" y="1654871"/>
                  </a:lnTo>
                  <a:lnTo>
                    <a:pt x="6818380" y="1682434"/>
                  </a:lnTo>
                  <a:lnTo>
                    <a:pt x="6852596" y="1707809"/>
                  </a:lnTo>
                  <a:lnTo>
                    <a:pt x="6883257" y="1730643"/>
                  </a:lnTo>
                  <a:lnTo>
                    <a:pt x="6909815" y="1750583"/>
                  </a:lnTo>
                </a:path>
                <a:path w="6967855" h="1750695">
                  <a:moveTo>
                    <a:pt x="5349240" y="1747535"/>
                  </a:moveTo>
                  <a:lnTo>
                    <a:pt x="5378840" y="1739085"/>
                  </a:lnTo>
                  <a:lnTo>
                    <a:pt x="5418327" y="1729070"/>
                  </a:lnTo>
                  <a:lnTo>
                    <a:pt x="5465409" y="1716984"/>
                  </a:lnTo>
                  <a:lnTo>
                    <a:pt x="5517796" y="1702322"/>
                  </a:lnTo>
                  <a:lnTo>
                    <a:pt x="5573198" y="1684576"/>
                  </a:lnTo>
                  <a:lnTo>
                    <a:pt x="5629324" y="1663240"/>
                  </a:lnTo>
                  <a:lnTo>
                    <a:pt x="5683885" y="1637807"/>
                  </a:lnTo>
                  <a:lnTo>
                    <a:pt x="5722402" y="1616352"/>
                  </a:lnTo>
                  <a:lnTo>
                    <a:pt x="5763314" y="1591303"/>
                  </a:lnTo>
                  <a:lnTo>
                    <a:pt x="5805879" y="1563454"/>
                  </a:lnTo>
                  <a:lnTo>
                    <a:pt x="5849352" y="1533600"/>
                  </a:lnTo>
                  <a:lnTo>
                    <a:pt x="5892990" y="1502537"/>
                  </a:lnTo>
                  <a:lnTo>
                    <a:pt x="5936049" y="1471057"/>
                  </a:lnTo>
                  <a:lnTo>
                    <a:pt x="5977784" y="1439958"/>
                  </a:lnTo>
                  <a:lnTo>
                    <a:pt x="6017454" y="1410032"/>
                  </a:lnTo>
                  <a:lnTo>
                    <a:pt x="6054313" y="1382076"/>
                  </a:lnTo>
                  <a:lnTo>
                    <a:pt x="6087618" y="1356883"/>
                  </a:lnTo>
                  <a:lnTo>
                    <a:pt x="6135537" y="1317480"/>
                  </a:lnTo>
                  <a:lnTo>
                    <a:pt x="6176376" y="1278896"/>
                  </a:lnTo>
                  <a:lnTo>
                    <a:pt x="6212157" y="1242647"/>
                  </a:lnTo>
                  <a:lnTo>
                    <a:pt x="6244900" y="1210250"/>
                  </a:lnTo>
                  <a:lnTo>
                    <a:pt x="6276627" y="1183223"/>
                  </a:lnTo>
                  <a:lnTo>
                    <a:pt x="6309360" y="1163081"/>
                  </a:lnTo>
                  <a:lnTo>
                    <a:pt x="6359278" y="1143579"/>
                  </a:lnTo>
                  <a:lnTo>
                    <a:pt x="6406673" y="1135268"/>
                  </a:lnTo>
                  <a:lnTo>
                    <a:pt x="6450877" y="1140864"/>
                  </a:lnTo>
                  <a:lnTo>
                    <a:pt x="6491223" y="1163081"/>
                  </a:lnTo>
                  <a:lnTo>
                    <a:pt x="6536102" y="1230697"/>
                  </a:lnTo>
                  <a:lnTo>
                    <a:pt x="6555819" y="1277366"/>
                  </a:lnTo>
                  <a:lnTo>
                    <a:pt x="6575335" y="1326987"/>
                  </a:lnTo>
                  <a:lnTo>
                    <a:pt x="6595860" y="1375345"/>
                  </a:lnTo>
                  <a:lnTo>
                    <a:pt x="6618605" y="1418224"/>
                  </a:lnTo>
                  <a:lnTo>
                    <a:pt x="6648662" y="1464869"/>
                  </a:lnTo>
                  <a:lnTo>
                    <a:pt x="6680389" y="1510904"/>
                  </a:lnTo>
                  <a:lnTo>
                    <a:pt x="6713446" y="1554927"/>
                  </a:lnTo>
                  <a:lnTo>
                    <a:pt x="6747490" y="1595537"/>
                  </a:lnTo>
                  <a:lnTo>
                    <a:pt x="6782181" y="1631330"/>
                  </a:lnTo>
                  <a:lnTo>
                    <a:pt x="6830317" y="1669311"/>
                  </a:lnTo>
                  <a:lnTo>
                    <a:pt x="6882288" y="1701149"/>
                  </a:lnTo>
                  <a:lnTo>
                    <a:pt x="6930592" y="1727128"/>
                  </a:lnTo>
                  <a:lnTo>
                    <a:pt x="6967728" y="1747535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10996" y="1601724"/>
              <a:ext cx="7534909" cy="2304415"/>
            </a:xfrm>
            <a:custGeom>
              <a:avLst/>
              <a:gdLst/>
              <a:ahLst/>
              <a:cxnLst/>
              <a:rect l="l" t="t" r="r" b="b"/>
              <a:pathLst>
                <a:path w="7534909" h="2304415">
                  <a:moveTo>
                    <a:pt x="0" y="2295144"/>
                  </a:moveTo>
                  <a:lnTo>
                    <a:pt x="7534656" y="2295144"/>
                  </a:lnTo>
                </a:path>
                <a:path w="7534909" h="2304415">
                  <a:moveTo>
                    <a:pt x="10667" y="0"/>
                  </a:moveTo>
                  <a:lnTo>
                    <a:pt x="10667" y="2304288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502911" y="3984497"/>
            <a:ext cx="6121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Вре</a:t>
            </a:r>
            <a:r>
              <a:rPr sz="1600" b="1" dirty="0">
                <a:latin typeface="Times New Roman"/>
                <a:cs typeface="Times New Roman"/>
              </a:rPr>
              <a:t>м</a:t>
            </a:r>
            <a:r>
              <a:rPr sz="1600" b="1" spc="-5" dirty="0">
                <a:latin typeface="Times New Roman"/>
                <a:cs typeface="Times New Roman"/>
              </a:rPr>
              <a:t>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07329" y="4066794"/>
            <a:ext cx="563880" cy="76200"/>
          </a:xfrm>
          <a:custGeom>
            <a:avLst/>
            <a:gdLst/>
            <a:ahLst/>
            <a:cxnLst/>
            <a:rect l="l" t="t" r="r" b="b"/>
            <a:pathLst>
              <a:path w="563879" h="76200">
                <a:moveTo>
                  <a:pt x="487680" y="0"/>
                </a:moveTo>
                <a:lnTo>
                  <a:pt x="487680" y="76199"/>
                </a:lnTo>
                <a:lnTo>
                  <a:pt x="544068" y="48005"/>
                </a:lnTo>
                <a:lnTo>
                  <a:pt x="500380" y="48005"/>
                </a:lnTo>
                <a:lnTo>
                  <a:pt x="500380" y="28193"/>
                </a:lnTo>
                <a:lnTo>
                  <a:pt x="544068" y="28193"/>
                </a:lnTo>
                <a:lnTo>
                  <a:pt x="487680" y="0"/>
                </a:lnTo>
                <a:close/>
              </a:path>
              <a:path w="563879" h="76200">
                <a:moveTo>
                  <a:pt x="487680" y="28193"/>
                </a:moveTo>
                <a:lnTo>
                  <a:pt x="0" y="28193"/>
                </a:lnTo>
                <a:lnTo>
                  <a:pt x="0" y="48005"/>
                </a:lnTo>
                <a:lnTo>
                  <a:pt x="487680" y="48005"/>
                </a:lnTo>
                <a:lnTo>
                  <a:pt x="487680" y="28193"/>
                </a:lnTo>
                <a:close/>
              </a:path>
              <a:path w="563879" h="76200">
                <a:moveTo>
                  <a:pt x="544068" y="28193"/>
                </a:moveTo>
                <a:lnTo>
                  <a:pt x="500380" y="28193"/>
                </a:lnTo>
                <a:lnTo>
                  <a:pt x="500380" y="48005"/>
                </a:lnTo>
                <a:lnTo>
                  <a:pt x="544068" y="48005"/>
                </a:lnTo>
                <a:lnTo>
                  <a:pt x="563880" y="38099"/>
                </a:lnTo>
                <a:lnTo>
                  <a:pt x="544068" y="281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14469" y="2877692"/>
            <a:ext cx="25431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ГП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latin typeface="Times New Roman"/>
                <a:cs typeface="Times New Roman"/>
              </a:rPr>
              <a:t>мониторинга</a:t>
            </a:r>
            <a:r>
              <a:rPr sz="1600" b="1" spc="-5" dirty="0">
                <a:latin typeface="Times New Roman"/>
                <a:cs typeface="Times New Roman"/>
              </a:rPr>
              <a:t> и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управления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39309" y="1581353"/>
            <a:ext cx="1115060" cy="51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imes New Roman"/>
                <a:cs typeface="Times New Roman"/>
              </a:rPr>
              <a:t>ГП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Times New Roman"/>
                <a:cs typeface="Times New Roman"/>
              </a:rPr>
              <a:t>исполнения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37297" y="2648838"/>
            <a:ext cx="11258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ГП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latin typeface="Times New Roman"/>
                <a:cs typeface="Times New Roman"/>
              </a:rPr>
              <a:t>завершения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58900" y="2636266"/>
            <a:ext cx="10655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ГП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инициации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40254" y="2191638"/>
            <a:ext cx="13595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ГП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latin typeface="Times New Roman"/>
                <a:cs typeface="Times New Roman"/>
              </a:rPr>
              <a:t>планирования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83969" y="3928617"/>
            <a:ext cx="709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Times New Roman"/>
                <a:cs typeface="Times New Roman"/>
              </a:rPr>
              <a:t>Н</a:t>
            </a:r>
            <a:r>
              <a:rPr sz="1600" b="1" spc="-60" dirty="0">
                <a:latin typeface="Times New Roman"/>
                <a:cs typeface="Times New Roman"/>
              </a:rPr>
              <a:t>а</a:t>
            </a:r>
            <a:r>
              <a:rPr sz="1600" b="1" spc="-5" dirty="0">
                <a:latin typeface="Times New Roman"/>
                <a:cs typeface="Times New Roman"/>
              </a:rPr>
              <a:t>ч</a:t>
            </a:r>
            <a:r>
              <a:rPr sz="1600" b="1" spc="10" dirty="0">
                <a:latin typeface="Times New Roman"/>
                <a:cs typeface="Times New Roman"/>
              </a:rPr>
              <a:t>а</a:t>
            </a:r>
            <a:r>
              <a:rPr sz="1600" b="1" spc="-10" dirty="0">
                <a:latin typeface="Times New Roman"/>
                <a:cs typeface="Times New Roman"/>
              </a:rPr>
              <a:t>ло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07985" y="3928617"/>
            <a:ext cx="10566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imes New Roman"/>
                <a:cs typeface="Times New Roman"/>
              </a:rPr>
              <a:t>Окончание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663954" y="586485"/>
            <a:ext cx="6017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Взаимодействие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групп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процессов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проекте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39717" y="6276847"/>
            <a:ext cx="1466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ВШУП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НИУ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ВШЭ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84057" y="6276847"/>
            <a:ext cx="2952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100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989064" y="5922264"/>
            <a:ext cx="805180" cy="805180"/>
            <a:chOff x="6989064" y="5922264"/>
            <a:chExt cx="805180" cy="805180"/>
          </a:xfrm>
        </p:grpSpPr>
        <p:sp>
          <p:nvSpPr>
            <p:cNvPr id="20" name="object 20"/>
            <p:cNvSpPr/>
            <p:nvPr/>
          </p:nvSpPr>
          <p:spPr>
            <a:xfrm>
              <a:off x="6995160" y="5928360"/>
              <a:ext cx="792480" cy="792480"/>
            </a:xfrm>
            <a:custGeom>
              <a:avLst/>
              <a:gdLst/>
              <a:ahLst/>
              <a:cxnLst/>
              <a:rect l="l" t="t" r="r" b="b"/>
              <a:pathLst>
                <a:path w="792479" h="792479">
                  <a:moveTo>
                    <a:pt x="396240" y="0"/>
                  </a:moveTo>
                  <a:lnTo>
                    <a:pt x="302641" y="302704"/>
                  </a:lnTo>
                  <a:lnTo>
                    <a:pt x="0" y="302704"/>
                  </a:lnTo>
                  <a:lnTo>
                    <a:pt x="244856" y="489775"/>
                  </a:lnTo>
                  <a:lnTo>
                    <a:pt x="151384" y="792479"/>
                  </a:lnTo>
                  <a:lnTo>
                    <a:pt x="396240" y="605396"/>
                  </a:lnTo>
                  <a:lnTo>
                    <a:pt x="641096" y="792479"/>
                  </a:lnTo>
                  <a:lnTo>
                    <a:pt x="547624" y="489775"/>
                  </a:lnTo>
                  <a:lnTo>
                    <a:pt x="792480" y="302704"/>
                  </a:lnTo>
                  <a:lnTo>
                    <a:pt x="489839" y="302704"/>
                  </a:lnTo>
                  <a:lnTo>
                    <a:pt x="39624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95160" y="5928360"/>
              <a:ext cx="792480" cy="792480"/>
            </a:xfrm>
            <a:custGeom>
              <a:avLst/>
              <a:gdLst/>
              <a:ahLst/>
              <a:cxnLst/>
              <a:rect l="l" t="t" r="r" b="b"/>
              <a:pathLst>
                <a:path w="792479" h="792479">
                  <a:moveTo>
                    <a:pt x="0" y="302704"/>
                  </a:moveTo>
                  <a:lnTo>
                    <a:pt x="302641" y="302704"/>
                  </a:lnTo>
                  <a:lnTo>
                    <a:pt x="396240" y="0"/>
                  </a:lnTo>
                  <a:lnTo>
                    <a:pt x="489839" y="302704"/>
                  </a:lnTo>
                  <a:lnTo>
                    <a:pt x="792480" y="302704"/>
                  </a:lnTo>
                  <a:lnTo>
                    <a:pt x="547624" y="489775"/>
                  </a:lnTo>
                  <a:lnTo>
                    <a:pt x="641096" y="792479"/>
                  </a:lnTo>
                  <a:lnTo>
                    <a:pt x="396240" y="605396"/>
                  </a:lnTo>
                  <a:lnTo>
                    <a:pt x="151384" y="792479"/>
                  </a:lnTo>
                  <a:lnTo>
                    <a:pt x="244856" y="489775"/>
                  </a:lnTo>
                  <a:lnTo>
                    <a:pt x="0" y="30270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6503</Words>
  <Application>Microsoft Office PowerPoint</Application>
  <PresentationFormat>Экран (4:3)</PresentationFormat>
  <Paragraphs>1752</Paragraphs>
  <Slides>120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120</vt:i4>
      </vt:variant>
    </vt:vector>
  </HeadingPairs>
  <TitlesOfParts>
    <vt:vector size="129" baseType="lpstr">
      <vt:lpstr>Arial</vt:lpstr>
      <vt:lpstr>Arial Black</vt:lpstr>
      <vt:lpstr>Calibri</vt:lpstr>
      <vt:lpstr>Courier New</vt:lpstr>
      <vt:lpstr>Microsoft Sans Serif</vt:lpstr>
      <vt:lpstr>Tahoma</vt:lpstr>
      <vt:lpstr>Times New Roman</vt:lpstr>
      <vt:lpstr>Wingdings</vt:lpstr>
      <vt:lpstr>Office Theme</vt:lpstr>
      <vt:lpstr>Презентация PowerPoint</vt:lpstr>
      <vt:lpstr>Презентация PowerPoint</vt:lpstr>
      <vt:lpstr>Интернет-источники:</vt:lpstr>
      <vt:lpstr>История управления  проектами</vt:lpstr>
      <vt:lpstr>Международные  стандарты по управлению проектами</vt:lpstr>
      <vt:lpstr>Международные стандарты по управлению проектами</vt:lpstr>
      <vt:lpstr>Презентация PowerPoint</vt:lpstr>
      <vt:lpstr>Географический охват: PMBoK (1969)</vt:lpstr>
      <vt:lpstr>Географический охват: PM ICB (1965)</vt:lpstr>
      <vt:lpstr>Географический охват: PRINCE2 (1989)</vt:lpstr>
      <vt:lpstr>Презентация PowerPoint</vt:lpstr>
      <vt:lpstr>Основана в 1965</vt:lpstr>
      <vt:lpstr>Уровни сертификации IPMA</vt:lpstr>
      <vt:lpstr>Основан в 1969 году в США</vt:lpstr>
      <vt:lpstr>Сертификация IPMA и PMI</vt:lpstr>
      <vt:lpstr>Управление проектами (PMI)</vt:lpstr>
      <vt:lpstr>Системная модель УП (Англия)</vt:lpstr>
      <vt:lpstr>Системная модель УП (Япония)</vt:lpstr>
      <vt:lpstr>Системная модель УП (IPMA)</vt:lpstr>
      <vt:lpstr>Зачем нужны стандарты в УП?</vt:lpstr>
      <vt:lpstr>Современные подходы к  управлению проектами</vt:lpstr>
      <vt:lpstr>Тенденции влияющие на УП</vt:lpstr>
      <vt:lpstr>Что такое проект</vt:lpstr>
      <vt:lpstr>Как может развиваться проект</vt:lpstr>
      <vt:lpstr>Проблемы</vt:lpstr>
      <vt:lpstr>Причины неудач</vt:lpstr>
      <vt:lpstr>Факторы, влияющие на успех</vt:lpstr>
      <vt:lpstr>Подходы к систематизации  проектной деятельности</vt:lpstr>
      <vt:lpstr>Система управления проектами</vt:lpstr>
      <vt:lpstr>УПРАВЛЕНИЕ ПРОЕКТОМ</vt:lpstr>
      <vt:lpstr>Управление проектом (УП) – это приложение знаний, навыков,  инструментов и методов к операциям проекта для удовлетворения требований, предъявляемых к проекту.</vt:lpstr>
      <vt:lpstr>Уровни зрелости компании по применению УП</vt:lpstr>
      <vt:lpstr>Модели оценки зрелости проектного управления</vt:lpstr>
      <vt:lpstr>Модель зрелости Гарольда Керцнера</vt:lpstr>
      <vt:lpstr>PMMM - Project Management Maturity Model</vt:lpstr>
      <vt:lpstr>Цикл OPM3 (PMI)</vt:lpstr>
      <vt:lpstr>Структура системы УП</vt:lpstr>
      <vt:lpstr>Нормативно – методические документы</vt:lpstr>
      <vt:lpstr>Проект как объект  управления</vt:lpstr>
      <vt:lpstr>ЧТО ТАКОЕ ПРОЕКТ?</vt:lpstr>
      <vt:lpstr>Взаимосвязь портфеля, программ и проектов</vt:lpstr>
      <vt:lpstr>Проекты и программы</vt:lpstr>
      <vt:lpstr>Портфель проектов</vt:lpstr>
      <vt:lpstr>Организационный контекст управления портфелем</vt:lpstr>
      <vt:lpstr>Презентация PowerPoint</vt:lpstr>
      <vt:lpstr>Понятие Цели проекта</vt:lpstr>
      <vt:lpstr>Жизненный цикл проекта</vt:lpstr>
      <vt:lpstr>ЖИЗНЕННЫЙ ЦИКЛ ПРОЕКТА</vt:lpstr>
      <vt:lpstr>Критерии успеха проекта</vt:lpstr>
      <vt:lpstr>Управление приоритетом проекта</vt:lpstr>
      <vt:lpstr>Уровни конфликтов проектов в компании</vt:lpstr>
      <vt:lpstr>Внешний конфликт проектов</vt:lpstr>
      <vt:lpstr>Симптомы отсутствия управления приоритетами</vt:lpstr>
      <vt:lpstr>Симптомы отсутствия управления приоритетами</vt:lpstr>
      <vt:lpstr>Разрешение конфликтов проектов</vt:lpstr>
      <vt:lpstr>Формирование стратегии</vt:lpstr>
      <vt:lpstr>Кто разрешает конфликт</vt:lpstr>
      <vt:lpstr>Результат разрешения внешнего конфликта проекта:</vt:lpstr>
      <vt:lpstr>Управление приоритетами проектов</vt:lpstr>
      <vt:lpstr>Метод весовых коэффициентов</vt:lpstr>
      <vt:lpstr>Классификация проектов</vt:lpstr>
      <vt:lpstr>Портфель проектов как пирамида</vt:lpstr>
      <vt:lpstr>Инвестиции в системы обработки транзакций</vt:lpstr>
      <vt:lpstr>Вложения в информационные системы</vt:lpstr>
      <vt:lpstr>Стратегические инвестиции</vt:lpstr>
      <vt:lpstr>Экономические методы управления  приоритетами</vt:lpstr>
      <vt:lpstr>Субъекты управления  проектом</vt:lpstr>
      <vt:lpstr>Ключевые участники проекта</vt:lpstr>
      <vt:lpstr>УЧАСТНИКИ ПРОЕКТА</vt:lpstr>
      <vt:lpstr>Команда проекта</vt:lpstr>
      <vt:lpstr>Менеджер проекта</vt:lpstr>
      <vt:lpstr>Навыки менеджера проекта</vt:lpstr>
      <vt:lpstr>Уровни ответственности</vt:lpstr>
      <vt:lpstr>Организационная структура</vt:lpstr>
      <vt:lpstr>Организация управления проектом</vt:lpstr>
      <vt:lpstr>Виды организационных структур</vt:lpstr>
      <vt:lpstr>Функциональная организация</vt:lpstr>
      <vt:lpstr>Функциональная структура.</vt:lpstr>
      <vt:lpstr>Проектная организация</vt:lpstr>
      <vt:lpstr>Проектная структура</vt:lpstr>
      <vt:lpstr>Матричная организация</vt:lpstr>
      <vt:lpstr>Матричная структура</vt:lpstr>
      <vt:lpstr>Слабая матрица.</vt:lpstr>
      <vt:lpstr>Сбалансированная матрица</vt:lpstr>
      <vt:lpstr>Жесткая матрица</vt:lpstr>
      <vt:lpstr>Смешанная организация</vt:lpstr>
      <vt:lpstr>Презентация PowerPoint</vt:lpstr>
      <vt:lpstr>Вопрос</vt:lpstr>
      <vt:lpstr>Группы процессов управления проектами</vt:lpstr>
      <vt:lpstr>Области знаний УП</vt:lpstr>
      <vt:lpstr>ГРУППЫ ПРОЦЕССОВ УПРАВЛЕНИЯ ПРОЕКТАМИ</vt:lpstr>
      <vt:lpstr>Процессы и Области УП (47)</vt:lpstr>
      <vt:lpstr>Общий обзор взаимодействий между группами процессов</vt:lpstr>
      <vt:lpstr>ГРУППА ПРОЦЕССОВ ИНИЦИИРОВАНИЯ</vt:lpstr>
      <vt:lpstr>Группа процессов планирования</vt:lpstr>
      <vt:lpstr>Группа процессов исполнения</vt:lpstr>
      <vt:lpstr>Группа процессов мониторинга и управления</vt:lpstr>
      <vt:lpstr>Презентация PowerPoint</vt:lpstr>
      <vt:lpstr>Взаимодействие групп процессов в проекте</vt:lpstr>
      <vt:lpstr>Планирование содержания проекта</vt:lpstr>
      <vt:lpstr>Предметная область проекта</vt:lpstr>
      <vt:lpstr>Презентация PowerPoint</vt:lpstr>
      <vt:lpstr>Сбор информации</vt:lpstr>
      <vt:lpstr>Анализ продукта</vt:lpstr>
      <vt:lpstr>Анализ участников проекта</vt:lpstr>
      <vt:lpstr>Ожидания Заказчика</vt:lpstr>
      <vt:lpstr>Описание предметной области</vt:lpstr>
      <vt:lpstr>Термин WBS</vt:lpstr>
      <vt:lpstr>Иерархическая структура работ</vt:lpstr>
      <vt:lpstr>Иерархическая структура работ  проекта</vt:lpstr>
      <vt:lpstr>Система кодировок</vt:lpstr>
      <vt:lpstr>Разработка WBS Используемые подходы</vt:lpstr>
      <vt:lpstr>Принципы построения WBS</vt:lpstr>
      <vt:lpstr>Принципы построения WBS</vt:lpstr>
      <vt:lpstr>Принципы построения WBS</vt:lpstr>
      <vt:lpstr>Принципы построения WBS</vt:lpstr>
      <vt:lpstr>Другие структурные декомпозиции</vt:lpstr>
      <vt:lpstr>Матрица ответственности</vt:lpstr>
      <vt:lpstr>Какой из ниже перечисленных этапов не   является декомпозицией: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Lenovo</cp:lastModifiedBy>
  <cp:revision>1</cp:revision>
  <dcterms:created xsi:type="dcterms:W3CDTF">2024-04-17T09:28:17Z</dcterms:created>
  <dcterms:modified xsi:type="dcterms:W3CDTF">2024-04-17T09:34:44Z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2024-04-17T00:00:00Z</vt:filetime>
  </property>
</Properties>
</file>