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5" r:id="rId6"/>
    <p:sldId id="266" r:id="rId7"/>
    <p:sldId id="267" r:id="rId8"/>
    <p:sldId id="269" r:id="rId9"/>
    <p:sldId id="260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8" autoAdjust="0"/>
    <p:restoredTop sz="94660"/>
  </p:normalViewPr>
  <p:slideViewPr>
    <p:cSldViewPr>
      <p:cViewPr varScale="1">
        <p:scale>
          <a:sx n="65" d="100"/>
          <a:sy n="65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852936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>ТЕМА ЛЕКЦИИ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Понятие </a:t>
            </a:r>
            <a:r>
              <a:rPr lang="ru-RU" dirty="0" smtClean="0"/>
              <a:t>о коммуникации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НК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Кинесика</a:t>
            </a:r>
            <a:r>
              <a:rPr lang="ru-RU" dirty="0" smtClean="0"/>
              <a:t> - совокупность телодвижений, (жестов, мимики), применяемых в процессе человеческого общения (за исключением движений речевого аппарата). Важно учитывать, что в разных культурах один и тот же жест может трактоваться по разному.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Такесика</a:t>
            </a:r>
            <a:r>
              <a:rPr lang="ru-RU" dirty="0" smtClean="0"/>
              <a:t> – общение с помощью прикосновений (похлопываний, рукопожатий, поцелуев, ударов и т.д.).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Проксемика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- </a:t>
            </a:r>
            <a:r>
              <a:rPr lang="ru-RU" dirty="0" err="1" smtClean="0"/>
              <a:t>пространственнпя</a:t>
            </a:r>
            <a:r>
              <a:rPr lang="ru-RU" dirty="0" smtClean="0"/>
              <a:t> и временная знаковая система общения.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Соотношение понятий язык – речь – речевая деятельность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язык – это система знаков, единицы которой и отношения между ними образуют иерархически </a:t>
            </a:r>
            <a:r>
              <a:rPr lang="ru-RU" dirty="0" smtClean="0"/>
              <a:t>упорядоченную </a:t>
            </a:r>
            <a:r>
              <a:rPr lang="ru-RU" dirty="0" smtClean="0"/>
              <a:t>структуру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речью </a:t>
            </a:r>
            <a:r>
              <a:rPr lang="ru-RU" dirty="0" smtClean="0"/>
              <a:t>называется один из видов коммуникативной деятельности человека: использование языка для общения с другими </a:t>
            </a:r>
            <a:r>
              <a:rPr lang="ru-RU" dirty="0" smtClean="0"/>
              <a:t>людьми.</a:t>
            </a:r>
          </a:p>
          <a:p>
            <a:r>
              <a:rPr lang="ru-RU" dirty="0" smtClean="0"/>
              <a:t>в слове «язык» преобладающим значением является «система, структура», а в слове «речь» – «деятельность».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Функции </a:t>
            </a:r>
            <a:r>
              <a:rPr lang="ru-RU" dirty="0" smtClean="0">
                <a:solidFill>
                  <a:srgbClr val="FF0000"/>
                </a:solidFill>
              </a:rPr>
              <a:t>языка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 smtClean="0"/>
              <a:t>) информационная – передача информации, сообщение о мыслях, намерениях людей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2</a:t>
            </a:r>
            <a:r>
              <a:rPr lang="ru-RU" dirty="0" smtClean="0"/>
              <a:t>) агитационная – побуждение, призыв, просьба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3</a:t>
            </a:r>
            <a:r>
              <a:rPr lang="ru-RU" dirty="0" smtClean="0"/>
              <a:t>) </a:t>
            </a:r>
            <a:r>
              <a:rPr lang="ru-RU" dirty="0" err="1" smtClean="0"/>
              <a:t>эмотивная</a:t>
            </a:r>
            <a:r>
              <a:rPr lang="ru-RU" dirty="0" smtClean="0"/>
              <a:t> – непосредственное выражение чувств, эмоций.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Формирование </a:t>
            </a:r>
            <a:r>
              <a:rPr lang="ru-RU" dirty="0" smtClean="0">
                <a:solidFill>
                  <a:srgbClr val="FF0000"/>
                </a:solidFill>
              </a:rPr>
              <a:t>коммуникативного опыта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связано с особенностями мышления </a:t>
            </a:r>
            <a:r>
              <a:rPr lang="ru-RU" dirty="0" smtClean="0"/>
              <a:t>человека.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мыслить </a:t>
            </a:r>
            <a:r>
              <a:rPr lang="ru-RU" dirty="0" smtClean="0"/>
              <a:t>– это значит оперировать понятиями. Чтобы мыслить, необходимо знать слова, </a:t>
            </a:r>
            <a:r>
              <a:rPr lang="ru-RU" dirty="0" smtClean="0"/>
              <a:t>обозначающие </a:t>
            </a:r>
            <a:r>
              <a:rPr lang="ru-RU" dirty="0" smtClean="0"/>
              <a:t>эти понятия</a:t>
            </a:r>
            <a:r>
              <a:rPr lang="ru-RU" dirty="0" smtClean="0"/>
              <a:t>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мышление </a:t>
            </a:r>
            <a:r>
              <a:rPr lang="ru-RU" dirty="0" smtClean="0"/>
              <a:t>шире, чем речь, поскольку оно использует не </a:t>
            </a:r>
            <a:r>
              <a:rPr lang="ru-RU" smtClean="0"/>
              <a:t>только </a:t>
            </a:r>
            <a:r>
              <a:rPr lang="ru-RU" smtClean="0"/>
              <a:t>язык.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1. Понятие </a:t>
            </a:r>
            <a:r>
              <a:rPr lang="ru-RU" dirty="0" smtClean="0"/>
              <a:t>«коммуникация» как научная дефиниция. </a:t>
            </a:r>
          </a:p>
          <a:p>
            <a:pPr lvl="0">
              <a:buNone/>
            </a:pPr>
            <a:r>
              <a:rPr lang="ru-RU" dirty="0" smtClean="0"/>
              <a:t>2. Вербальная </a:t>
            </a:r>
            <a:r>
              <a:rPr lang="ru-RU" dirty="0" smtClean="0"/>
              <a:t>и невербальная коммуникация.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dirty="0" smtClean="0"/>
              <a:t>Соотношение понятий язык – речь – речевая деятельность. Виды речевой деятельности. Функции языка и речи. </a:t>
            </a:r>
          </a:p>
          <a:p>
            <a:pPr>
              <a:buNone/>
            </a:pPr>
            <a:r>
              <a:rPr lang="ru-RU" dirty="0" smtClean="0"/>
              <a:t>4. Жизненный и коммуникативный опыт. Социальный статус.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Понятие коммуникации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Слово «коммуникация» происходит от латинского слова </a:t>
            </a:r>
            <a:r>
              <a:rPr lang="ru-RU" b="1" i="1" dirty="0" err="1" smtClean="0"/>
              <a:t>communico</a:t>
            </a:r>
            <a:r>
              <a:rPr lang="ru-RU" i="1" dirty="0" err="1" smtClean="0"/>
              <a:t>,</a:t>
            </a:r>
            <a:r>
              <a:rPr lang="ru-RU" dirty="0" err="1" smtClean="0"/>
              <a:t>что</a:t>
            </a:r>
            <a:r>
              <a:rPr lang="ru-RU" dirty="0" smtClean="0"/>
              <a:t> означает «делаю общим, связываю, общаюсь», поэтому наиболее близким к нему по значению является русское слово «общение». </a:t>
            </a:r>
            <a:endParaRPr lang="ru-RU" dirty="0" smtClean="0"/>
          </a:p>
          <a:p>
            <a:r>
              <a:rPr lang="ru-RU" dirty="0" smtClean="0"/>
              <a:t>От слова «коммуникация» происходят такие слова, как «коммуникабельность» (способность к общению, общительность), «коммуникабельный» (общительный) человек, а также «коммуникативный» (относящийся к коммуникации; например коммуникативный тип высказывания).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Научное определение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709160"/>
          </a:xfrm>
        </p:spPr>
        <p:txBody>
          <a:bodyPr>
            <a:normAutofit/>
          </a:bodyPr>
          <a:lstStyle/>
          <a:p>
            <a:r>
              <a:rPr lang="ru-RU" dirty="0" smtClean="0"/>
              <a:t>«Коммуникация – специфическая форма взаимодействия людей в процессе их познавательно-трудовой деятельности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Специфичность взаимодействия людей в процессе их жизнедеятельности состоит в использовании </a:t>
            </a:r>
            <a:r>
              <a:rPr lang="ru-RU" b="1" i="1" dirty="0" smtClean="0"/>
              <a:t>языка</a:t>
            </a:r>
            <a:r>
              <a:rPr lang="ru-RU" i="1" dirty="0" smtClean="0"/>
              <a:t>.</a:t>
            </a:r>
          </a:p>
          <a:p>
            <a:endParaRPr lang="ru-RU" i="1" dirty="0" smtClean="0"/>
          </a:p>
          <a:p>
            <a:r>
              <a:rPr lang="ru-RU" dirty="0" smtClean="0"/>
              <a:t>Язык выступает </a:t>
            </a:r>
            <a:r>
              <a:rPr lang="ru-RU" dirty="0" smtClean="0"/>
              <a:t>также как орудие познания, как инструмент мышления.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Цель </a:t>
            </a:r>
            <a:r>
              <a:rPr lang="ru-RU" dirty="0" smtClean="0">
                <a:solidFill>
                  <a:srgbClr val="FF0000"/>
                </a:solidFill>
              </a:rPr>
              <a:t>речевой коммуникации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- обмен </a:t>
            </a:r>
            <a:r>
              <a:rPr lang="ru-RU" dirty="0" smtClean="0"/>
              <a:t>информацией вербальным способом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ОДНАКО общение </a:t>
            </a:r>
            <a:r>
              <a:rPr lang="ru-RU" dirty="0" smtClean="0"/>
              <a:t>и обмен информацией между людьми осуществляются не только с помощью </a:t>
            </a:r>
            <a:r>
              <a:rPr lang="ru-RU" dirty="0" smtClean="0"/>
              <a:t>языка!</a:t>
            </a:r>
          </a:p>
          <a:p>
            <a:pPr>
              <a:buNone/>
            </a:pPr>
            <a:r>
              <a:rPr lang="ru-RU" dirty="0" smtClean="0"/>
              <a:t>Примеры: язык </a:t>
            </a:r>
            <a:r>
              <a:rPr lang="ru-RU" dirty="0" smtClean="0"/>
              <a:t>свиста, сигналы барабанов, колокольчиков, </a:t>
            </a:r>
            <a:r>
              <a:rPr lang="ru-RU" dirty="0" smtClean="0"/>
              <a:t>гонга, язык цветов, дорожные </a:t>
            </a:r>
            <a:r>
              <a:rPr lang="ru-RU" dirty="0" smtClean="0"/>
              <a:t>знаки, сигналы светофора, сигнализация флагами 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Сущность знаковых систем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    Знаковые </a:t>
            </a:r>
            <a:r>
              <a:rPr lang="ru-RU" dirty="0" smtClean="0"/>
              <a:t>системы, которые используются в коммуникативном процессе, лежат в основе двух традиционно выделяемых видов коммуникации: </a:t>
            </a:r>
            <a:r>
              <a:rPr lang="ru-RU" dirty="0" smtClean="0">
                <a:solidFill>
                  <a:srgbClr val="FF0000"/>
                </a:solidFill>
              </a:rPr>
              <a:t>вербальной</a:t>
            </a:r>
            <a:r>
              <a:rPr lang="ru-RU" dirty="0" smtClean="0"/>
              <a:t> (с речью в качестве знаковой системы</a:t>
            </a:r>
            <a:r>
              <a:rPr lang="ru-RU" dirty="0" smtClean="0"/>
              <a:t>), </a:t>
            </a:r>
          </a:p>
          <a:p>
            <a:pPr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невербальной</a:t>
            </a:r>
            <a:r>
              <a:rPr lang="ru-RU" dirty="0" smtClean="0"/>
              <a:t> </a:t>
            </a:r>
            <a:r>
              <a:rPr lang="ru-RU" dirty="0" smtClean="0"/>
              <a:t>(с использованием различных неречевых знаковых систем).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Вербальная коммуникация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процесс двустороннего речевого обмена информацией, ведущей ко взаимному пониманию.</a:t>
            </a:r>
          </a:p>
          <a:p>
            <a:r>
              <a:rPr lang="ru-RU" dirty="0" smtClean="0"/>
              <a:t>использует </a:t>
            </a:r>
            <a:r>
              <a:rPr lang="ru-RU" dirty="0" smtClean="0"/>
              <a:t>в качестве знаковой системы человеческую речь, естественный звуковой язык, т.е. систему фонетических знаков, включающую два принципа: лексический и синтаксический.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</a:t>
            </a:r>
            <a:r>
              <a:rPr lang="ru-RU" dirty="0" smtClean="0"/>
              <a:t>ВК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Устная речь </a:t>
            </a:r>
            <a:r>
              <a:rPr lang="ru-RU" dirty="0" smtClean="0"/>
              <a:t>– это речь звучащая, она создается в процессе разговора. Для нее характерны словесная импровизация и некоторые языковые особенности: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Письменная речь </a:t>
            </a:r>
            <a:r>
              <a:rPr lang="ru-RU" dirty="0" smtClean="0"/>
              <a:t>– это графически закрепленная речь, заранее обдуманная и исправленная. Для нее характерны преобладание книжной лексики, наличие сложных предлогов, строгое соблюдение языковых норм, отсутствие внеязыковых </a:t>
            </a:r>
            <a:r>
              <a:rPr lang="ru-RU" dirty="0" smtClean="0"/>
              <a:t>элементов. Письменная </a:t>
            </a:r>
            <a:r>
              <a:rPr lang="ru-RU" dirty="0" smtClean="0"/>
              <a:t>речь обычно обращена на зрительное восприятие.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Устно-письменная речь </a:t>
            </a:r>
            <a:r>
              <a:rPr lang="ru-RU" dirty="0" smtClean="0"/>
              <a:t>- графически оформленная речь, организованная на основе буквенных и прочих изображений, которая, несмотря на письменную форму, обладает характеристиками устной речи с точки зрения структуры и лексики.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Невербальная коммуникация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23500"/>
          </a:xfrm>
        </p:spPr>
        <p:txBody>
          <a:bodyPr>
            <a:normAutofit/>
          </a:bodyPr>
          <a:lstStyle/>
          <a:p>
            <a:r>
              <a:rPr lang="ru-RU" dirty="0" smtClean="0"/>
              <a:t>это общение, обмен информацией без помощи слов. Это жесты, мимика, различные сигнальные и знаковые системы.</a:t>
            </a:r>
          </a:p>
          <a:p>
            <a:r>
              <a:rPr lang="ru-RU" dirty="0" smtClean="0"/>
              <a:t>Все эти способы общения по аналогии иногда также называют языками – первичными и вторичными, или естественными и искусственным.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192</TotalTime>
  <Words>530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 ТЕМА ЛЕКЦИИ   Понятие о коммуникации </vt:lpstr>
      <vt:lpstr>План:</vt:lpstr>
      <vt:lpstr>Понятие коммуникации</vt:lpstr>
      <vt:lpstr>Научное определение</vt:lpstr>
      <vt:lpstr>Цель речевой коммуникации </vt:lpstr>
      <vt:lpstr>Сущность знаковых систем</vt:lpstr>
      <vt:lpstr>Вербальная коммуникация </vt:lpstr>
      <vt:lpstr>Формы ВК</vt:lpstr>
      <vt:lpstr>Невербальная коммуникация</vt:lpstr>
      <vt:lpstr>Формы НК</vt:lpstr>
      <vt:lpstr>Соотношение понятий язык – речь – речевая деятельность</vt:lpstr>
      <vt:lpstr>Функции языка</vt:lpstr>
      <vt:lpstr>Формирование коммуникативного опыта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Философия, и её роль в жизни общества </dc:title>
  <cp:lastModifiedBy>Admin</cp:lastModifiedBy>
  <cp:revision>26</cp:revision>
  <dcterms:modified xsi:type="dcterms:W3CDTF">2024-05-17T16:30:52Z</dcterms:modified>
</cp:coreProperties>
</file>