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3"/>
    <p:sldId id="259" r:id="rId4"/>
    <p:sldId id="265" r:id="rId5"/>
    <p:sldId id="263" r:id="rId6"/>
    <p:sldId id="266" r:id="rId7"/>
    <p:sldId id="267" r:id="rId8"/>
    <p:sldId id="268" r:id="rId9"/>
    <p:sldId id="269" r:id="rId11"/>
    <p:sldId id="276" r:id="rId12"/>
    <p:sldId id="270" r:id="rId13"/>
    <p:sldId id="271" r:id="rId14"/>
    <p:sldId id="277" r:id="rId15"/>
    <p:sldId id="272" r:id="rId16"/>
    <p:sldId id="278" r:id="rId17"/>
    <p:sldId id="273" r:id="rId18"/>
    <p:sldId id="274" r:id="rId19"/>
    <p:sldId id="279" r:id="rId20"/>
    <p:sldId id="275" r:id="rId21"/>
    <p:sldId id="280"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956" y="-480"/>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F50BB-2FCA-40C1-9F3A-1303BD244F46}"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A994D-9DDC-4B2B-B456-235564836A4A}"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1EA994D-9DDC-4B2B-B456-235564836A4A}"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449F0D2A-07B4-4223-8F2B-9C4E754C7ECA}" type="datetimeFigureOut">
              <a:rPr lang="ru-RU" smtClean="0"/>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9F987328-5F68-4C2D-ADA8-1C3AB10A98BE}" type="slidenum">
              <a:rPr lang="ru-RU" smtClean="0"/>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9F0D2A-07B4-4223-8F2B-9C4E754C7ECA}"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87328-5F68-4C2D-ADA8-1C3AB10A98BE}"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9F0D2A-07B4-4223-8F2B-9C4E754C7ECA}"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87328-5F68-4C2D-ADA8-1C3AB10A98BE}"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449F0D2A-07B4-4223-8F2B-9C4E754C7ECA}"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87328-5F68-4C2D-ADA8-1C3AB10A98BE}" type="slidenum">
              <a:rPr lang="ru-RU" smtClean="0"/>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
        <p:nvSpPr>
          <p:cNvPr id="4" name="Дата 3"/>
          <p:cNvSpPr>
            <a:spLocks noGrp="1"/>
          </p:cNvSpPr>
          <p:nvPr>
            <p:ph type="dt" sz="half" idx="10"/>
          </p:nvPr>
        </p:nvSpPr>
        <p:spPr/>
        <p:txBody>
          <a:bodyPr/>
          <a:lstStyle/>
          <a:p>
            <a:fld id="{449F0D2A-07B4-4223-8F2B-9C4E754C7ECA}" type="datetimeFigureOut">
              <a:rPr lang="ru-RU" smtClean="0"/>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9F987328-5F68-4C2D-ADA8-1C3AB10A98BE}" type="slidenum">
              <a:rPr lang="ru-RU" smtClean="0"/>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49F0D2A-07B4-4223-8F2B-9C4E754C7ECA}"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87328-5F68-4C2D-ADA8-1C3AB10A98BE}" type="slidenum">
              <a:rPr lang="ru-RU" smtClean="0"/>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7" name="Дата 6"/>
          <p:cNvSpPr>
            <a:spLocks noGrp="1"/>
          </p:cNvSpPr>
          <p:nvPr>
            <p:ph type="dt" sz="half" idx="10"/>
          </p:nvPr>
        </p:nvSpPr>
        <p:spPr/>
        <p:txBody>
          <a:bodyPr/>
          <a:lstStyle/>
          <a:p>
            <a:fld id="{449F0D2A-07B4-4223-8F2B-9C4E754C7ECA}"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987328-5F68-4C2D-ADA8-1C3AB10A98BE}" type="slidenum">
              <a:rPr lang="ru-RU" smtClean="0"/>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49F0D2A-07B4-4223-8F2B-9C4E754C7ECA}"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987328-5F68-4C2D-ADA8-1C3AB10A98BE}"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9F0D2A-07B4-4223-8F2B-9C4E754C7ECA}"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987328-5F68-4C2D-ADA8-1C3AB10A98BE}"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5" name="Дата 4"/>
          <p:cNvSpPr>
            <a:spLocks noGrp="1"/>
          </p:cNvSpPr>
          <p:nvPr>
            <p:ph type="dt" sz="half" idx="10"/>
          </p:nvPr>
        </p:nvSpPr>
        <p:spPr/>
        <p:txBody>
          <a:bodyPr/>
          <a:lstStyle/>
          <a:p>
            <a:fld id="{449F0D2A-07B4-4223-8F2B-9C4E754C7ECA}"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87328-5F68-4C2D-ADA8-1C3AB10A98BE}" type="slidenum">
              <a:rPr lang="ru-RU" smtClean="0"/>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
        <p:nvSpPr>
          <p:cNvPr id="5" name="Дата 4"/>
          <p:cNvSpPr>
            <a:spLocks noGrp="1"/>
          </p:cNvSpPr>
          <p:nvPr>
            <p:ph type="dt" sz="half" idx="10"/>
          </p:nvPr>
        </p:nvSpPr>
        <p:spPr/>
        <p:txBody>
          <a:bodyPr/>
          <a:lstStyle/>
          <a:p>
            <a:fld id="{449F0D2A-07B4-4223-8F2B-9C4E754C7ECA}" type="datetimeFigureOut">
              <a:rPr lang="ru-RU" smtClean="0"/>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9F987328-5F68-4C2D-ADA8-1C3AB10A98BE}" type="slidenum">
              <a:rPr lang="ru-RU" smtClean="0"/>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49F0D2A-07B4-4223-8F2B-9C4E754C7ECA}" type="datetimeFigureOut">
              <a:rPr lang="ru-RU" smtClean="0"/>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F987328-5F68-4C2D-ADA8-1C3AB10A98BE}"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sz="4800" smtClean="0">
                <a:latin typeface="+mn-lt"/>
              </a:rPr>
              <a:t>Washington D.C.</a:t>
            </a:r>
            <a:endParaRPr lang="ru-RU" sz="4800" dirty="0">
              <a:latin typeface="+mn-lt"/>
            </a:endParaRPr>
          </a:p>
        </p:txBody>
      </p:sp>
      <p:sp>
        <p:nvSpPr>
          <p:cNvPr id="4" name="Подзаголовок 2"/>
          <p:cNvSpPr>
            <a:spLocks noGrp="1"/>
          </p:cNvSpPr>
          <p:nvPr>
            <p:ph type="subTitle" idx="1"/>
          </p:nvPr>
        </p:nvSpPr>
        <p:spPr>
          <a:xfrm>
            <a:off x="5071749" y="5089854"/>
            <a:ext cx="4000496" cy="1600200"/>
          </a:xfrm>
        </p:spPr>
        <p:txBody>
          <a:bodyPr/>
          <a:lstStyle/>
          <a:p>
            <a:pPr algn="l"/>
            <a:r>
              <a:rPr lang="en-US" dirty="0" smtClean="0"/>
              <a:t>Student: </a:t>
            </a:r>
            <a:r>
              <a:rPr lang="en-US" dirty="0" err="1" smtClean="0"/>
              <a:t>Shaydullin</a:t>
            </a:r>
            <a:r>
              <a:rPr lang="en-US" dirty="0" smtClean="0"/>
              <a:t> D.</a:t>
            </a:r>
            <a:endParaRPr lang="en-US" dirty="0" smtClean="0"/>
          </a:p>
          <a:p>
            <a:pPr algn="l"/>
            <a:r>
              <a:rPr lang="en-US" dirty="0" smtClean="0"/>
              <a:t>Teacher: </a:t>
            </a:r>
            <a:r>
              <a:rPr lang="en-US" dirty="0" err="1" smtClean="0"/>
              <a:t>Aitouganova</a:t>
            </a:r>
            <a:r>
              <a:rPr lang="en-US" dirty="0" smtClean="0"/>
              <a:t> </a:t>
            </a:r>
            <a:r>
              <a:rPr lang="en-US" dirty="0" err="1" smtClean="0"/>
              <a:t>Jh.I</a:t>
            </a:r>
            <a:r>
              <a:rPr lang="en-US" dirty="0" smtClean="0"/>
              <a:t>.</a:t>
            </a:r>
            <a:endParaRPr lang="ru-RU" dirty="0"/>
          </a:p>
        </p:txBody>
      </p:sp>
      <p:sp>
        <p:nvSpPr>
          <p:cNvPr id="5" name="Подзаголовок 2"/>
          <p:cNvSpPr txBox="1"/>
          <p:nvPr/>
        </p:nvSpPr>
        <p:spPr>
          <a:xfrm>
            <a:off x="642910" y="642918"/>
            <a:ext cx="7715304" cy="16002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KAZAN</a:t>
            </a:r>
            <a:r>
              <a:rPr kumimoji="0" lang="en-US" sz="2800" b="0" i="0" u="none" strike="noStrike" kern="1200" cap="none" spc="0" normalizeH="0" noProof="0" dirty="0" smtClean="0">
                <a:ln>
                  <a:noFill/>
                </a:ln>
                <a:solidFill>
                  <a:schemeClr val="tx2"/>
                </a:solidFill>
                <a:effectLst/>
                <a:uLnTx/>
                <a:uFillTx/>
                <a:latin typeface="+mn-lt"/>
                <a:ea typeface="+mn-ea"/>
                <a:cs typeface="+mn-cs"/>
              </a:rPr>
              <a:t> STATE POWER ENGINEERING UNIVERSITY</a:t>
            </a:r>
            <a:endParaRPr kumimoji="0" lang="ru-RU" sz="2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Libraries of Washington </a:t>
            </a:r>
            <a:endParaRPr lang="ru-RU" dirty="0"/>
          </a:p>
        </p:txBody>
      </p:sp>
      <p:sp>
        <p:nvSpPr>
          <p:cNvPr id="3" name="Содержимое 2"/>
          <p:cNvSpPr>
            <a:spLocks noGrp="1"/>
          </p:cNvSpPr>
          <p:nvPr>
            <p:ph sz="quarter" idx="1"/>
          </p:nvPr>
        </p:nvSpPr>
        <p:spPr/>
        <p:txBody>
          <a:bodyPr/>
          <a:lstStyle/>
          <a:p>
            <a:r>
              <a:rPr lang="en-US" dirty="0" smtClean="0"/>
              <a:t>Seattle Public Library</a:t>
            </a:r>
            <a:endParaRPr lang="en-US" dirty="0" smtClean="0"/>
          </a:p>
          <a:p>
            <a:r>
              <a:rPr lang="en-US" dirty="0" smtClean="0"/>
              <a:t>Library of Congress</a:t>
            </a:r>
            <a:endParaRPr lang="en-US" dirty="0" smtClean="0"/>
          </a:p>
          <a:p>
            <a:r>
              <a:rPr lang="en-US" dirty="0" err="1" smtClean="0"/>
              <a:t>Folger</a:t>
            </a:r>
            <a:r>
              <a:rPr lang="en-US" dirty="0" smtClean="0"/>
              <a:t> Shakespeare library</a:t>
            </a:r>
            <a:endParaRPr lang="en-US" dirty="0" smtClean="0"/>
          </a:p>
          <a:p>
            <a:r>
              <a:rPr lang="en-US" dirty="0" smtClean="0"/>
              <a:t>Puyallup Public Library</a:t>
            </a:r>
            <a:endParaRPr lang="en-US" dirty="0" smtClean="0"/>
          </a:p>
          <a:p>
            <a:r>
              <a:rPr lang="en-US" dirty="0" smtClean="0"/>
              <a:t>Spokane Public Library</a:t>
            </a:r>
            <a:endParaRPr lang="en-US" dirty="0" smtClean="0"/>
          </a:p>
          <a:p>
            <a:r>
              <a:rPr lang="en-US" dirty="0" smtClean="0"/>
              <a:t>Richmond Beach Library</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Seattle Public Library</a:t>
            </a:r>
            <a:endParaRPr lang="ru-RU" dirty="0"/>
          </a:p>
        </p:txBody>
      </p:sp>
      <p:sp>
        <p:nvSpPr>
          <p:cNvPr id="3" name="Содержимое 2"/>
          <p:cNvSpPr>
            <a:spLocks noGrp="1"/>
          </p:cNvSpPr>
          <p:nvPr>
            <p:ph sz="quarter" idx="1"/>
          </p:nvPr>
        </p:nvSpPr>
        <p:spPr>
          <a:xfrm>
            <a:off x="914400" y="1447800"/>
            <a:ext cx="7618040" cy="4572000"/>
          </a:xfrm>
        </p:spPr>
        <p:txBody>
          <a:bodyPr/>
          <a:lstStyle/>
          <a:p>
            <a:r>
              <a:rPr lang="en-US" dirty="0" smtClean="0"/>
              <a:t>The Seattle Public Library is the public library system serving Seattle, Washington. It was officially established by the city in 1890, though there had been efforts to start a Seattle library as early as 1868. </a:t>
            </a:r>
            <a:endParaRPr lang="ru-RU" dirty="0"/>
          </a:p>
        </p:txBody>
      </p:sp>
      <p:pic>
        <p:nvPicPr>
          <p:cNvPr id="5123" name="Picture 3" descr="C:\Users\дом\Desktop\1500x500.jpg"/>
          <p:cNvPicPr>
            <a:picLocks noChangeAspect="1" noChangeArrowheads="1"/>
          </p:cNvPicPr>
          <p:nvPr/>
        </p:nvPicPr>
        <p:blipFill>
          <a:blip r:embed="rId1" cstate="email"/>
          <a:srcRect/>
          <a:stretch>
            <a:fillRect/>
          </a:stretch>
        </p:blipFill>
        <p:spPr bwMode="auto">
          <a:xfrm>
            <a:off x="1619672" y="3645024"/>
            <a:ext cx="6215106" cy="20717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683260" y="702310"/>
            <a:ext cx="3789680" cy="5802630"/>
          </a:xfrm>
        </p:spPr>
        <p:txBody>
          <a:bodyPr>
            <a:normAutofit/>
          </a:bodyPr>
          <a:lstStyle/>
          <a:p>
            <a:pPr algn="ctr"/>
            <a:r>
              <a:rPr lang="en-US" sz="2300" dirty="0"/>
              <a:t>There are 26 branches in the system, most of them named after the neighborhoods in which they are located. Also included are Mobile Services and the Central Library. The Seattle Public Library also founded, and until July 2008 administered, the Washington Talking Book &amp; Braille Library. </a:t>
            </a:r>
            <a:endParaRPr lang="en-US" sz="2300" dirty="0"/>
          </a:p>
          <a:p>
            <a:endParaRPr lang="ru-RU" dirty="0"/>
          </a:p>
        </p:txBody>
      </p:sp>
      <p:pic>
        <p:nvPicPr>
          <p:cNvPr id="4" name="Picture 4" descr="C:\Users\дом\Desktop\Picture45.png"/>
          <p:cNvPicPr>
            <a:picLocks noChangeAspect="1" noChangeArrowheads="1"/>
          </p:cNvPicPr>
          <p:nvPr/>
        </p:nvPicPr>
        <p:blipFill>
          <a:blip r:embed="rId1" cstate="email"/>
          <a:srcRect/>
          <a:stretch>
            <a:fillRect/>
          </a:stretch>
        </p:blipFill>
        <p:spPr bwMode="auto">
          <a:xfrm>
            <a:off x="5148064" y="836712"/>
            <a:ext cx="3262311" cy="2545905"/>
          </a:xfrm>
          <a:prstGeom prst="rect">
            <a:avLst/>
          </a:prstGeom>
          <a:noFill/>
        </p:spPr>
      </p:pic>
      <p:pic>
        <p:nvPicPr>
          <p:cNvPr id="5" name="Picture 2" descr="C:\Users\дом\Desktop\IMG_8027-Edit_1140.jpg"/>
          <p:cNvPicPr>
            <a:picLocks noChangeAspect="1" noChangeArrowheads="1"/>
          </p:cNvPicPr>
          <p:nvPr/>
        </p:nvPicPr>
        <p:blipFill>
          <a:blip r:embed="rId2" cstate="email"/>
          <a:srcRect/>
          <a:stretch>
            <a:fillRect/>
          </a:stretch>
        </p:blipFill>
        <p:spPr bwMode="auto">
          <a:xfrm>
            <a:off x="4810082" y="3717032"/>
            <a:ext cx="3938273" cy="249078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772400" cy="1143000"/>
          </a:xfrm>
        </p:spPr>
        <p:txBody>
          <a:bodyPr/>
          <a:lstStyle/>
          <a:p>
            <a:r>
              <a:rPr lang="en-US" dirty="0" smtClean="0"/>
              <a:t>The Library of Congress</a:t>
            </a:r>
            <a:endParaRPr lang="ru-RU" dirty="0"/>
          </a:p>
        </p:txBody>
      </p:sp>
      <p:sp>
        <p:nvSpPr>
          <p:cNvPr id="3" name="Содержимое 2"/>
          <p:cNvSpPr>
            <a:spLocks noGrp="1"/>
          </p:cNvSpPr>
          <p:nvPr>
            <p:ph sz="quarter" idx="1"/>
          </p:nvPr>
        </p:nvSpPr>
        <p:spPr>
          <a:xfrm>
            <a:off x="323528" y="1097752"/>
            <a:ext cx="4721178" cy="5286412"/>
          </a:xfrm>
        </p:spPr>
        <p:txBody>
          <a:bodyPr>
            <a:noAutofit/>
          </a:bodyPr>
          <a:lstStyle/>
          <a:p>
            <a:pPr algn="ctr"/>
            <a:r>
              <a:rPr lang="en-US" sz="2100" dirty="0" smtClean="0"/>
              <a:t>The library of Congress is the national library of the United States, the largest library in the world. Located in Washington, DC. Is a scientific library of the U.S. Congress, serving government agencies, research institutions, researchers, private firms and industrial companies, schools. It was founded on April 24, 1800, when US President John Adams signed the law on the transfer of the state capital from Philadelphia to Washington.</a:t>
            </a:r>
            <a:r>
              <a:rPr lang="en-US" sz="2500" dirty="0" smtClean="0"/>
              <a:t> </a:t>
            </a:r>
            <a:endParaRPr lang="ru-RU" sz="2500" dirty="0"/>
          </a:p>
        </p:txBody>
      </p:sp>
      <p:pic>
        <p:nvPicPr>
          <p:cNvPr id="1026" name="Picture 2" descr="C:\Users\дом\Desktop\Library-of-Congress-TJ-Building.png"/>
          <p:cNvPicPr>
            <a:picLocks noChangeAspect="1" noChangeArrowheads="1"/>
          </p:cNvPicPr>
          <p:nvPr/>
        </p:nvPicPr>
        <p:blipFill>
          <a:blip r:embed="rId1" cstate="email"/>
          <a:srcRect/>
          <a:stretch>
            <a:fillRect/>
          </a:stretch>
        </p:blipFill>
        <p:spPr bwMode="auto">
          <a:xfrm>
            <a:off x="5220072" y="1060202"/>
            <a:ext cx="3571900" cy="2450470"/>
          </a:xfrm>
          <a:prstGeom prst="rect">
            <a:avLst/>
          </a:prstGeom>
          <a:ln>
            <a:noFill/>
          </a:ln>
          <a:effectLst>
            <a:outerShdw blurRad="292100" dist="139700" dir="2700000" algn="tl" rotWithShape="0">
              <a:srgbClr val="333333">
                <a:alpha val="65000"/>
              </a:srgbClr>
            </a:outerShdw>
          </a:effectLst>
        </p:spPr>
      </p:pic>
      <p:pic>
        <p:nvPicPr>
          <p:cNvPr id="1028" name="Picture 4" descr="C:\Users\дом\Desktop\201407-w-most-beautiful-libraries-in-the-world-library-of-congress.jpg"/>
          <p:cNvPicPr>
            <a:picLocks noChangeAspect="1" noChangeArrowheads="1"/>
          </p:cNvPicPr>
          <p:nvPr/>
        </p:nvPicPr>
        <p:blipFill>
          <a:blip r:embed="rId2" cstate="email"/>
          <a:srcRect/>
          <a:stretch>
            <a:fillRect/>
          </a:stretch>
        </p:blipFill>
        <p:spPr bwMode="auto">
          <a:xfrm>
            <a:off x="5237684" y="3740958"/>
            <a:ext cx="3554288" cy="22214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467360" y="554355"/>
            <a:ext cx="4248785" cy="5683250"/>
          </a:xfrm>
        </p:spPr>
        <p:txBody>
          <a:bodyPr>
            <a:normAutofit fontScale="90000" lnSpcReduction="10000"/>
          </a:bodyPr>
          <a:lstStyle/>
          <a:p>
            <a:r>
              <a:rPr lang="en-US" sz="2800" dirty="0"/>
              <a:t>The library of Congress has 18 reading rooms on the 1460 seats for readers. The library of Congress bibliographic records contain the most significant "the National Union Catalog", issued monthly since 1958, and a consolidated catalog of books stored in libraries in the United States. The Russian Bureau of the library is located in Moscow.</a:t>
            </a:r>
            <a:endParaRPr lang="ru-RU" sz="2800" dirty="0"/>
          </a:p>
          <a:p>
            <a:endParaRPr lang="ru-RU" dirty="0"/>
          </a:p>
        </p:txBody>
      </p:sp>
      <p:pic>
        <p:nvPicPr>
          <p:cNvPr id="4" name="Picture 3" descr="C:\Users\дом\Desktop\library-of-congress-main-reading-room-washington-dc-usa-10173742-58eadbea3df78c5162a0c8bc.jpg"/>
          <p:cNvPicPr>
            <a:picLocks noChangeAspect="1" noChangeArrowheads="1"/>
          </p:cNvPicPr>
          <p:nvPr/>
        </p:nvPicPr>
        <p:blipFill>
          <a:blip r:embed="rId1" cstate="email"/>
          <a:srcRect/>
          <a:stretch>
            <a:fillRect/>
          </a:stretch>
        </p:blipFill>
        <p:spPr bwMode="auto">
          <a:xfrm>
            <a:off x="4932040" y="908720"/>
            <a:ext cx="3810026" cy="2500330"/>
          </a:xfrm>
          <a:prstGeom prst="rect">
            <a:avLst/>
          </a:prstGeom>
          <a:ln>
            <a:noFill/>
          </a:ln>
          <a:effectLst>
            <a:outerShdw blurRad="292100" dist="139700" dir="2700000" algn="tl" rotWithShape="0">
              <a:srgbClr val="333333">
                <a:alpha val="65000"/>
              </a:srgbClr>
            </a:outerShdw>
          </a:effectLst>
        </p:spPr>
      </p:pic>
      <p:pic>
        <p:nvPicPr>
          <p:cNvPr id="5" name="Picture 5" descr="C:\Users\дом\Desktop\5472182361_d3e0439b5e_b.jpg"/>
          <p:cNvPicPr>
            <a:picLocks noChangeAspect="1" noChangeArrowheads="1"/>
          </p:cNvPicPr>
          <p:nvPr/>
        </p:nvPicPr>
        <p:blipFill>
          <a:blip r:embed="rId2" cstate="email"/>
          <a:srcRect/>
          <a:stretch>
            <a:fillRect/>
          </a:stretch>
        </p:blipFill>
        <p:spPr bwMode="auto">
          <a:xfrm>
            <a:off x="4871565" y="3717032"/>
            <a:ext cx="3870502" cy="25014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14350" lvl="0" indent="-514350">
              <a:spcBef>
                <a:spcPts val="580"/>
              </a:spcBef>
            </a:pPr>
            <a:r>
              <a:rPr lang="en-US" dirty="0" smtClean="0"/>
              <a:t>Monuments and sculptures</a:t>
            </a:r>
            <a:endParaRPr lang="en-US" dirty="0" smtClean="0"/>
          </a:p>
        </p:txBody>
      </p:sp>
      <p:sp>
        <p:nvSpPr>
          <p:cNvPr id="3" name="Содержимое 2"/>
          <p:cNvSpPr>
            <a:spLocks noGrp="1"/>
          </p:cNvSpPr>
          <p:nvPr>
            <p:ph sz="quarter" idx="1"/>
          </p:nvPr>
        </p:nvSpPr>
        <p:spPr/>
        <p:txBody>
          <a:bodyPr/>
          <a:lstStyle/>
          <a:p>
            <a:r>
              <a:rPr lang="en-US" dirty="0" smtClean="0"/>
              <a:t>Washington Monument</a:t>
            </a:r>
            <a:endParaRPr lang="en-US" dirty="0" smtClean="0"/>
          </a:p>
          <a:p>
            <a:r>
              <a:rPr lang="en-US" dirty="0" smtClean="0"/>
              <a:t>Lincoln memorial</a:t>
            </a:r>
            <a:endParaRPr lang="en-US" dirty="0" smtClean="0"/>
          </a:p>
          <a:p>
            <a:r>
              <a:rPr lang="en-US" dirty="0" smtClean="0"/>
              <a:t>Jefferson Memorial</a:t>
            </a:r>
            <a:endParaRPr lang="en-US" dirty="0" smtClean="0"/>
          </a:p>
          <a:p>
            <a:r>
              <a:rPr lang="en-US" dirty="0" smtClean="0"/>
              <a:t>A Monument To Martin Luther King</a:t>
            </a:r>
            <a:endParaRPr lang="en-US" dirty="0" smtClean="0"/>
          </a:p>
          <a:p>
            <a:r>
              <a:rPr lang="en-US" dirty="0" smtClean="0"/>
              <a:t>Korean War veterans memorial</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7260" y="240348"/>
            <a:ext cx="7772400" cy="1143000"/>
          </a:xfrm>
        </p:spPr>
        <p:txBody>
          <a:bodyPr/>
          <a:lstStyle/>
          <a:p>
            <a:r>
              <a:rPr lang="en-US" dirty="0" smtClean="0"/>
              <a:t>Washington Monument</a:t>
            </a:r>
            <a:endParaRPr lang="ru-RU" dirty="0"/>
          </a:p>
        </p:txBody>
      </p:sp>
      <p:sp>
        <p:nvSpPr>
          <p:cNvPr id="3" name="Содержимое 2"/>
          <p:cNvSpPr>
            <a:spLocks noGrp="1"/>
          </p:cNvSpPr>
          <p:nvPr>
            <p:ph sz="quarter" idx="1"/>
          </p:nvPr>
        </p:nvSpPr>
        <p:spPr>
          <a:xfrm>
            <a:off x="827584" y="1447800"/>
            <a:ext cx="7992888" cy="4572000"/>
          </a:xfrm>
        </p:spPr>
        <p:txBody>
          <a:bodyPr/>
          <a:lstStyle/>
          <a:p>
            <a:r>
              <a:rPr lang="en-US" sz="2200" dirty="0" smtClean="0"/>
              <a:t>Washington monument-lined with Maryland marble granite obelisk height of 169 meters and a mass of 91 thousand tons. Was erected in 1848-1884 in Washington, between the White house and Capitol, designed by Robert mills as a monument to the first President of the United States, George Washington. </a:t>
            </a:r>
            <a:endParaRPr lang="ru-RU" sz="2200" dirty="0"/>
          </a:p>
        </p:txBody>
      </p:sp>
      <p:pic>
        <p:nvPicPr>
          <p:cNvPr id="2053" name="Picture 5" descr="C:\Users\дом\Desktop\2014-02-17T212558Z_100492941_GM1EA2I0EUZ01_RTRMADP_3_USA.JPG"/>
          <p:cNvPicPr>
            <a:picLocks noChangeAspect="1" noChangeArrowheads="1"/>
          </p:cNvPicPr>
          <p:nvPr/>
        </p:nvPicPr>
        <p:blipFill>
          <a:blip r:embed="rId1" cstate="email"/>
          <a:srcRect/>
          <a:stretch>
            <a:fillRect/>
          </a:stretch>
        </p:blipFill>
        <p:spPr bwMode="auto">
          <a:xfrm>
            <a:off x="4860032" y="3617240"/>
            <a:ext cx="3856531" cy="2568280"/>
          </a:xfrm>
          <a:prstGeom prst="rect">
            <a:avLst/>
          </a:prstGeom>
          <a:ln>
            <a:noFill/>
          </a:ln>
          <a:effectLst>
            <a:outerShdw blurRad="292100" dist="139700" dir="2700000" algn="tl" rotWithShape="0">
              <a:srgbClr val="333333">
                <a:alpha val="65000"/>
              </a:srgbClr>
            </a:outerShdw>
          </a:effectLst>
        </p:spPr>
      </p:pic>
      <p:pic>
        <p:nvPicPr>
          <p:cNvPr id="2055" name="Picture 7" descr="C:\Users\дом\Desktop\shutterstock_488703166.0.0.jpeg"/>
          <p:cNvPicPr>
            <a:picLocks noChangeAspect="1" noChangeArrowheads="1"/>
          </p:cNvPicPr>
          <p:nvPr/>
        </p:nvPicPr>
        <p:blipFill>
          <a:blip r:embed="rId2" cstate="email"/>
          <a:srcRect/>
          <a:stretch>
            <a:fillRect/>
          </a:stretch>
        </p:blipFill>
        <p:spPr bwMode="auto">
          <a:xfrm>
            <a:off x="683568" y="3603920"/>
            <a:ext cx="4536504" cy="25517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914197" y="654814"/>
            <a:ext cx="7772400" cy="4572000"/>
          </a:xfrm>
        </p:spPr>
        <p:txBody>
          <a:bodyPr/>
          <a:lstStyle/>
          <a:p>
            <a:r>
              <a:rPr lang="en-US" dirty="0"/>
              <a:t>Prior to the construction of the Eiffel tower was the tallest structure on earth. On the East side at the top of the monument carved two Latin words "</a:t>
            </a:r>
            <a:r>
              <a:rPr lang="en-US" dirty="0" err="1"/>
              <a:t>Laus</a:t>
            </a:r>
            <a:r>
              <a:rPr lang="en-US" dirty="0"/>
              <a:t> </a:t>
            </a:r>
            <a:r>
              <a:rPr lang="en-US" dirty="0" err="1"/>
              <a:t>Deo</a:t>
            </a:r>
            <a:r>
              <a:rPr lang="en-US" dirty="0"/>
              <a:t>", which means "Praise God."</a:t>
            </a:r>
            <a:endParaRPr lang="ru-RU" dirty="0"/>
          </a:p>
          <a:p>
            <a:endParaRPr lang="ru-RU" dirty="0"/>
          </a:p>
        </p:txBody>
      </p:sp>
      <p:pic>
        <p:nvPicPr>
          <p:cNvPr id="4" name="Picture 2" descr="C:\Users\дом\Desktop\Wash-mon-57990b3e3df78c3276b8ec3e.jpg"/>
          <p:cNvPicPr>
            <a:picLocks noChangeAspect="1" noChangeArrowheads="1"/>
          </p:cNvPicPr>
          <p:nvPr/>
        </p:nvPicPr>
        <p:blipFill>
          <a:blip r:embed="rId1" cstate="email"/>
          <a:srcRect/>
          <a:stretch>
            <a:fillRect/>
          </a:stretch>
        </p:blipFill>
        <p:spPr bwMode="auto">
          <a:xfrm>
            <a:off x="1907704" y="2852936"/>
            <a:ext cx="5472608" cy="34083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772400" cy="1143000"/>
          </a:xfrm>
        </p:spPr>
        <p:txBody>
          <a:bodyPr/>
          <a:lstStyle/>
          <a:p>
            <a:r>
              <a:rPr lang="en-US" dirty="0" smtClean="0"/>
              <a:t>Lincoln memorial</a:t>
            </a:r>
            <a:endParaRPr lang="ru-RU" dirty="0"/>
          </a:p>
        </p:txBody>
      </p:sp>
      <p:sp>
        <p:nvSpPr>
          <p:cNvPr id="3" name="Содержимое 2"/>
          <p:cNvSpPr>
            <a:spLocks noGrp="1"/>
          </p:cNvSpPr>
          <p:nvPr>
            <p:ph sz="quarter" idx="1"/>
          </p:nvPr>
        </p:nvSpPr>
        <p:spPr>
          <a:xfrm>
            <a:off x="539552" y="1447800"/>
            <a:ext cx="8280920" cy="4986368"/>
          </a:xfrm>
        </p:spPr>
        <p:txBody>
          <a:bodyPr>
            <a:normAutofit/>
          </a:bodyPr>
          <a:lstStyle/>
          <a:p>
            <a:pPr algn="ctr"/>
            <a:r>
              <a:rPr lang="en-US" sz="2300" dirty="0" smtClean="0"/>
              <a:t>Lincoln memorial is a memorial located on the national Mall in Central Washington. It was built in honor of the sixteenth US President Abraham Lincoln. His presidency was during the Civil war (1861-1865). The memorial, erected in 1914-1922, symbolizes Lincoln's belief that all people should be free. Compositionally, the building symbolizes the Union. </a:t>
            </a:r>
            <a:endParaRPr lang="ru-RU" sz="2300" dirty="0"/>
          </a:p>
        </p:txBody>
      </p:sp>
      <p:pic>
        <p:nvPicPr>
          <p:cNvPr id="3074" name="Picture 2" descr="C:\Users\дом\Desktop\lincoln_memorial_twilight.jpg"/>
          <p:cNvPicPr>
            <a:picLocks noChangeAspect="1" noChangeArrowheads="1"/>
          </p:cNvPicPr>
          <p:nvPr/>
        </p:nvPicPr>
        <p:blipFill>
          <a:blip r:embed="rId1" cstate="email"/>
          <a:srcRect/>
          <a:stretch>
            <a:fillRect/>
          </a:stretch>
        </p:blipFill>
        <p:spPr bwMode="auto">
          <a:xfrm>
            <a:off x="539552" y="4094044"/>
            <a:ext cx="4500594" cy="1933849"/>
          </a:xfrm>
          <a:prstGeom prst="rect">
            <a:avLst/>
          </a:prstGeom>
          <a:ln>
            <a:noFill/>
          </a:ln>
          <a:effectLst>
            <a:outerShdw blurRad="292100" dist="139700" dir="2700000" algn="tl" rotWithShape="0">
              <a:srgbClr val="333333">
                <a:alpha val="65000"/>
              </a:srgbClr>
            </a:outerShdw>
          </a:effectLst>
        </p:spPr>
      </p:pic>
      <p:pic>
        <p:nvPicPr>
          <p:cNvPr id="3076" name="Picture 4" descr="C:\Users\дом\Desktop\Lincoln_Memorial_overhead.jpg"/>
          <p:cNvPicPr>
            <a:picLocks noChangeAspect="1" noChangeArrowheads="1"/>
          </p:cNvPicPr>
          <p:nvPr/>
        </p:nvPicPr>
        <p:blipFill>
          <a:blip r:embed="rId2" cstate="email"/>
          <a:srcRect/>
          <a:stretch>
            <a:fillRect/>
          </a:stretch>
        </p:blipFill>
        <p:spPr bwMode="auto">
          <a:xfrm>
            <a:off x="5508104" y="4094044"/>
            <a:ext cx="2967839" cy="19338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666423" y="492542"/>
            <a:ext cx="4104456" cy="5581600"/>
          </a:xfrm>
        </p:spPr>
        <p:txBody>
          <a:bodyPr>
            <a:normAutofit/>
          </a:bodyPr>
          <a:lstStyle/>
          <a:p>
            <a:pPr algn="ctr"/>
            <a:r>
              <a:rPr lang="en-US" sz="2300" dirty="0"/>
              <a:t>Around the perimeter are 36 columns — so much of the United States by the time of Lincoln's death. In the center of the memorial is a statue of Lincoln by Daniel Chester French, who used photos of Matthew Brady and portrayed the sitting President with a thoughtful face, whose eyes are turned to the monument to Washington and the Capitol.</a:t>
            </a:r>
            <a:endParaRPr lang="en-US" sz="2300" dirty="0"/>
          </a:p>
          <a:p>
            <a:endParaRPr lang="ru-RU" dirty="0"/>
          </a:p>
        </p:txBody>
      </p:sp>
      <p:pic>
        <p:nvPicPr>
          <p:cNvPr id="4" name="Picture 3" descr="C:\Users\дом\Desktop\3541492"/>
          <p:cNvPicPr>
            <a:picLocks noChangeAspect="1" noChangeArrowheads="1"/>
          </p:cNvPicPr>
          <p:nvPr/>
        </p:nvPicPr>
        <p:blipFill>
          <a:blip r:embed="rId1"/>
          <a:srcRect/>
          <a:stretch>
            <a:fillRect/>
          </a:stretch>
        </p:blipFill>
        <p:spPr bwMode="auto">
          <a:xfrm>
            <a:off x="5322861" y="836712"/>
            <a:ext cx="3373287" cy="2808312"/>
          </a:xfrm>
          <a:prstGeom prst="rect">
            <a:avLst/>
          </a:prstGeom>
          <a:ln>
            <a:noFill/>
          </a:ln>
          <a:effectLst>
            <a:outerShdw blurRad="292100" dist="139700" dir="2700000" algn="tl" rotWithShape="0">
              <a:srgbClr val="333333">
                <a:alpha val="65000"/>
              </a:srgbClr>
            </a:outerShdw>
          </a:effectLst>
        </p:spPr>
      </p:pic>
      <p:pic>
        <p:nvPicPr>
          <p:cNvPr id="5" name="Picture 7" descr="C:\Users\дом\Desktop\abrahimlincoln.jpg"/>
          <p:cNvPicPr>
            <a:picLocks noChangeAspect="1" noChangeArrowheads="1"/>
          </p:cNvPicPr>
          <p:nvPr/>
        </p:nvPicPr>
        <p:blipFill>
          <a:blip r:embed="rId2" cstate="email"/>
          <a:srcRect/>
          <a:stretch>
            <a:fillRect/>
          </a:stretch>
        </p:blipFill>
        <p:spPr bwMode="auto">
          <a:xfrm>
            <a:off x="5226040" y="3861048"/>
            <a:ext cx="3564396" cy="23762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i="1" dirty="0" smtClean="0">
                <a:solidFill>
                  <a:schemeClr val="tx1">
                    <a:lumMod val="85000"/>
                    <a:lumOff val="15000"/>
                  </a:schemeClr>
                </a:solidFill>
                <a:latin typeface="+mn-lt"/>
              </a:rPr>
              <a:t>OUR  TARGETS AND TASKS</a:t>
            </a:r>
            <a:endParaRPr lang="ru-RU" b="1" i="1" dirty="0">
              <a:solidFill>
                <a:schemeClr val="tx1">
                  <a:lumMod val="85000"/>
                  <a:lumOff val="15000"/>
                </a:schemeClr>
              </a:solidFill>
              <a:latin typeface="+mn-lt"/>
            </a:endParaRPr>
          </a:p>
        </p:txBody>
      </p:sp>
      <p:sp>
        <p:nvSpPr>
          <p:cNvPr id="3" name="Текст 2"/>
          <p:cNvSpPr>
            <a:spLocks noGrp="1"/>
          </p:cNvSpPr>
          <p:nvPr>
            <p:ph type="body" idx="1"/>
          </p:nvPr>
        </p:nvSpPr>
        <p:spPr/>
        <p:txBody>
          <a:bodyPr/>
          <a:lstStyle/>
          <a:p>
            <a:r>
              <a:rPr lang="en-US" dirty="0" smtClean="0"/>
              <a:t>Target</a:t>
            </a:r>
            <a:endParaRPr lang="ru-RU" dirty="0"/>
          </a:p>
        </p:txBody>
      </p:sp>
      <p:sp>
        <p:nvSpPr>
          <p:cNvPr id="4" name="Текст 3"/>
          <p:cNvSpPr>
            <a:spLocks noGrp="1"/>
          </p:cNvSpPr>
          <p:nvPr>
            <p:ph type="body" sz="half" idx="3"/>
          </p:nvPr>
        </p:nvSpPr>
        <p:spPr/>
        <p:txBody>
          <a:bodyPr/>
          <a:lstStyle/>
          <a:p>
            <a:r>
              <a:rPr lang="en-US" dirty="0" smtClean="0"/>
              <a:t>Tasks</a:t>
            </a:r>
            <a:endParaRPr lang="ru-RU" dirty="0"/>
          </a:p>
        </p:txBody>
      </p:sp>
      <p:sp>
        <p:nvSpPr>
          <p:cNvPr id="5" name="Содержимое 4"/>
          <p:cNvSpPr>
            <a:spLocks noGrp="1"/>
          </p:cNvSpPr>
          <p:nvPr>
            <p:ph sz="half" idx="2"/>
          </p:nvPr>
        </p:nvSpPr>
        <p:spPr/>
        <p:txBody>
          <a:bodyPr/>
          <a:lstStyle/>
          <a:p>
            <a:r>
              <a:rPr lang="en-US" dirty="0" smtClean="0"/>
              <a:t>Formation of ideas about the capital of the United States, its attractions, making it famous.</a:t>
            </a:r>
            <a:endParaRPr lang="ru-RU" dirty="0"/>
          </a:p>
        </p:txBody>
      </p:sp>
      <p:sp>
        <p:nvSpPr>
          <p:cNvPr id="6" name="Содержимое 5"/>
          <p:cNvSpPr>
            <a:spLocks noGrp="1"/>
          </p:cNvSpPr>
          <p:nvPr>
            <p:ph sz="half" idx="4"/>
          </p:nvPr>
        </p:nvSpPr>
        <p:spPr/>
        <p:txBody>
          <a:bodyPr/>
          <a:lstStyle/>
          <a:p>
            <a:r>
              <a:rPr lang="en-US" dirty="0" smtClean="0"/>
              <a:t>Tell information about: Washington, museums, monuments, libraries.</a:t>
            </a:r>
            <a:endParaRPr lang="en-US" dirty="0" smtClean="0"/>
          </a:p>
        </p:txBody>
      </p:sp>
      <p:pic>
        <p:nvPicPr>
          <p:cNvPr id="4098" name="Picture 2" descr="C:\Users\дом\Desktop\474367372.gif"/>
          <p:cNvPicPr>
            <a:picLocks noChangeAspect="1" noChangeArrowheads="1" noCrop="1"/>
          </p:cNvPicPr>
          <p:nvPr/>
        </p:nvPicPr>
        <p:blipFill>
          <a:blip r:embed="rId1"/>
          <a:srcRect/>
          <a:stretch>
            <a:fillRect/>
          </a:stretch>
        </p:blipFill>
        <p:spPr bwMode="auto">
          <a:xfrm>
            <a:off x="6786578" y="642918"/>
            <a:ext cx="1071570" cy="8543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t>
            </a:r>
            <a:r>
              <a:rPr lang="en-US" dirty="0" smtClean="0"/>
              <a:t>ources</a:t>
            </a:r>
            <a:endParaRPr lang="ru-RU" dirty="0"/>
          </a:p>
        </p:txBody>
      </p:sp>
      <p:sp>
        <p:nvSpPr>
          <p:cNvPr id="3" name="Объект 2"/>
          <p:cNvSpPr>
            <a:spLocks noGrp="1"/>
          </p:cNvSpPr>
          <p:nvPr>
            <p:ph sz="quarter" idx="1"/>
          </p:nvPr>
        </p:nvSpPr>
        <p:spPr/>
        <p:txBody>
          <a:bodyPr/>
          <a:lstStyle/>
          <a:p>
            <a:r>
              <a:rPr lang="en-US" dirty="0"/>
              <a:t>https://yandex.ru/images</a:t>
            </a:r>
            <a:r>
              <a:rPr lang="en-US" dirty="0" smtClean="0"/>
              <a:t>/</a:t>
            </a:r>
            <a:endParaRPr lang="en-US" dirty="0" smtClean="0"/>
          </a:p>
          <a:p>
            <a:r>
              <a:rPr lang="en-US" dirty="0"/>
              <a:t>https://ru.wikipedia.org/wiki</a:t>
            </a:r>
            <a:r>
              <a:rPr lang="en-US" dirty="0" smtClean="0"/>
              <a: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7772400" cy="785834"/>
          </a:xfrm>
        </p:spPr>
        <p:txBody>
          <a:bodyPr/>
          <a:lstStyle/>
          <a:p>
            <a:r>
              <a:rPr lang="en-US" dirty="0" smtClean="0"/>
              <a:t>Content</a:t>
            </a:r>
            <a:endParaRPr lang="ru-RU" dirty="0"/>
          </a:p>
        </p:txBody>
      </p:sp>
      <p:sp>
        <p:nvSpPr>
          <p:cNvPr id="9" name="Подзаголовок 2"/>
          <p:cNvSpPr txBox="1"/>
          <p:nvPr/>
        </p:nvSpPr>
        <p:spPr>
          <a:xfrm>
            <a:off x="285720" y="1214422"/>
            <a:ext cx="4000496" cy="4500594"/>
          </a:xfrm>
          <a:prstGeom prst="rect">
            <a:avLst/>
          </a:prstGeom>
        </p:spPr>
        <p:txBody>
          <a:bodyPr vert="horz">
            <a:normAutofit/>
          </a:bodyPr>
          <a:lstStyle/>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Washington</a:t>
            </a:r>
            <a:r>
              <a:rPr kumimoji="0" lang="en-US" sz="2600" b="0" i="0" u="none" strike="noStrike" kern="1200" cap="none" spc="0" normalizeH="0" noProof="0" dirty="0" smtClean="0">
                <a:ln>
                  <a:noFill/>
                </a:ln>
                <a:solidFill>
                  <a:schemeClr val="tx1"/>
                </a:solidFill>
                <a:effectLst/>
                <a:uLnTx/>
                <a:uFillTx/>
                <a:latin typeface="+mn-lt"/>
                <a:ea typeface="+mn-ea"/>
                <a:cs typeface="+mn-cs"/>
              </a:rPr>
              <a:t> DC</a:t>
            </a:r>
            <a:endParaRPr lang="en-US" sz="2600" baseline="0" dirty="0" smtClean="0"/>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r>
              <a:rPr kumimoji="0" lang="en-US" sz="2600" b="0" i="0" u="none" strike="noStrike" kern="1200" cap="none" spc="0" normalizeH="0" noProof="0" dirty="0" smtClean="0">
                <a:ln>
                  <a:noFill/>
                </a:ln>
                <a:solidFill>
                  <a:schemeClr val="tx1"/>
                </a:solidFill>
                <a:effectLst/>
                <a:uLnTx/>
                <a:uFillTx/>
                <a:latin typeface="+mn-lt"/>
                <a:ea typeface="+mn-ea"/>
                <a:cs typeface="+mn-cs"/>
              </a:rPr>
              <a:t>Museums</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r>
              <a:rPr lang="en-US" sz="2600" baseline="0" dirty="0" smtClean="0"/>
              <a:t>Libraries</a:t>
            </a:r>
            <a:endParaRPr lang="en-US" sz="2600" baseline="0" dirty="0" smtClean="0"/>
          </a:p>
          <a:p>
            <a:pPr marL="514350" lvl="0" indent="-514350">
              <a:spcBef>
                <a:spcPts val="580"/>
              </a:spcBef>
              <a:buClr>
                <a:schemeClr val="accent1"/>
              </a:buClr>
              <a:buSzPct val="85000"/>
              <a:buFont typeface="+mj-lt"/>
              <a:buAutoNum type="arabicPeriod"/>
            </a:pPr>
            <a:r>
              <a:rPr lang="en-US" sz="2600" dirty="0" smtClean="0"/>
              <a:t>Monuments and sculptures</a:t>
            </a:r>
            <a:endParaRPr lang="en-US" sz="2600" dirty="0" smtClean="0"/>
          </a:p>
          <a:p>
            <a:pPr marL="514350" lvl="0" indent="-514350">
              <a:spcBef>
                <a:spcPts val="580"/>
              </a:spcBef>
              <a:buClr>
                <a:schemeClr val="accent1"/>
              </a:buClr>
              <a:buSzPct val="85000"/>
              <a:buFont typeface="+mj-lt"/>
              <a:buAutoNum type="arabicPeriod"/>
            </a:pPr>
            <a:endParaRPr lang="en-US" sz="2600" dirty="0" smtClean="0"/>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580"/>
              </a:spcBef>
              <a:spcAft>
                <a:spcPts val="0"/>
              </a:spcAft>
              <a:buClr>
                <a:schemeClr val="accent1"/>
              </a:buClr>
              <a:buSzPct val="85000"/>
              <a:buFont typeface="+mj-lt"/>
              <a:buAutoNum type="arabicPeriod"/>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Washington, D.C.</a:t>
            </a:r>
            <a:endParaRPr lang="ru-RU" dirty="0"/>
          </a:p>
        </p:txBody>
      </p:sp>
      <p:sp>
        <p:nvSpPr>
          <p:cNvPr id="3" name="Содержимое 2"/>
          <p:cNvSpPr>
            <a:spLocks noGrp="1"/>
          </p:cNvSpPr>
          <p:nvPr>
            <p:ph sz="quarter" idx="1"/>
          </p:nvPr>
        </p:nvSpPr>
        <p:spPr/>
        <p:txBody>
          <a:bodyPr/>
          <a:lstStyle/>
          <a:p>
            <a:r>
              <a:rPr lang="en-US" sz="2300" dirty="0" smtClean="0"/>
              <a:t>Washington - city, capital of the United States. The official name is district of Columbia. The Federal district of Columbia is a separate territory from any state. The city of Washington was founded in 1791 and named after George Washington, the first American President.</a:t>
            </a:r>
            <a:endParaRPr lang="en-US" sz="2300" dirty="0" smtClean="0"/>
          </a:p>
          <a:p>
            <a:endParaRPr lang="ru-RU" dirty="0"/>
          </a:p>
        </p:txBody>
      </p:sp>
      <p:pic>
        <p:nvPicPr>
          <p:cNvPr id="4" name="Picture 2" descr="C:\Users\дом\Desktop\Washington-Dc-Wallpaper-HD-15.jpg"/>
          <p:cNvPicPr>
            <a:picLocks noChangeAspect="1" noChangeArrowheads="1"/>
          </p:cNvPicPr>
          <p:nvPr/>
        </p:nvPicPr>
        <p:blipFill>
          <a:blip r:embed="rId1" cstate="email"/>
          <a:srcRect/>
          <a:stretch>
            <a:fillRect/>
          </a:stretch>
        </p:blipFill>
        <p:spPr bwMode="auto">
          <a:xfrm>
            <a:off x="1857375" y="3610610"/>
            <a:ext cx="5232400" cy="29432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Museums of Washington</a:t>
            </a:r>
            <a:endParaRPr lang="ru-RU" dirty="0"/>
          </a:p>
        </p:txBody>
      </p:sp>
      <p:sp>
        <p:nvSpPr>
          <p:cNvPr id="3" name="Содержимое 2"/>
          <p:cNvSpPr>
            <a:spLocks noGrp="1"/>
          </p:cNvSpPr>
          <p:nvPr>
            <p:ph sz="quarter" idx="1"/>
          </p:nvPr>
        </p:nvSpPr>
        <p:spPr/>
        <p:txBody>
          <a:bodyPr/>
          <a:lstStyle/>
          <a:p>
            <a:r>
              <a:rPr lang="en-US" dirty="0" smtClean="0"/>
              <a:t>Corcoran gallery of art</a:t>
            </a:r>
            <a:endParaRPr lang="en-US" dirty="0" smtClean="0"/>
          </a:p>
          <a:p>
            <a:r>
              <a:rPr lang="en-US" dirty="0" smtClean="0"/>
              <a:t>The President Lincoln's cottage</a:t>
            </a:r>
            <a:endParaRPr lang="en-US" dirty="0" smtClean="0"/>
          </a:p>
          <a:p>
            <a:r>
              <a:rPr lang="en-US" dirty="0" smtClean="0"/>
              <a:t>International spy Museum</a:t>
            </a:r>
            <a:endParaRPr lang="en-US" dirty="0" smtClean="0"/>
          </a:p>
          <a:p>
            <a:r>
              <a:rPr lang="en-US" dirty="0" smtClean="0"/>
              <a:t>Art gallery of Freer</a:t>
            </a:r>
            <a:endParaRPr lang="en-US" dirty="0" smtClean="0"/>
          </a:p>
          <a:p>
            <a:r>
              <a:rPr lang="en-US" dirty="0" smtClean="0"/>
              <a:t>City Museum of Washington</a:t>
            </a:r>
            <a:endParaRPr lang="en-US" dirty="0" smtClean="0"/>
          </a:p>
          <a:p>
            <a:r>
              <a:rPr lang="en-US" dirty="0" smtClean="0"/>
              <a:t>Museum of journalism and news</a:t>
            </a:r>
            <a:endParaRPr lang="en-US" dirty="0" smtClean="0"/>
          </a:p>
          <a:p>
            <a:r>
              <a:rPr lang="en-US" dirty="0" smtClean="0"/>
              <a:t>National art gallery</a:t>
            </a:r>
            <a:endParaRPr lang="en-US" dirty="0" smtClean="0"/>
          </a:p>
          <a:p>
            <a:r>
              <a:rPr lang="en-US" dirty="0" smtClean="0"/>
              <a:t>The us Holocaust memorial Museum</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71472" y="4786322"/>
            <a:ext cx="8072494" cy="1571636"/>
          </a:xfrm>
        </p:spPr>
        <p:txBody>
          <a:bodyPr>
            <a:normAutofit/>
          </a:bodyPr>
          <a:lstStyle/>
          <a:p>
            <a:r>
              <a:rPr lang="en-US" sz="1900" dirty="0" smtClean="0"/>
              <a:t>The Corcoran gallery of art is a private art Museum in Washington, D.C., with one of the most comprehensive collections of American art. The gallery was founded in 1869 by William Wilson Corcoran. It is one of the oldest private cultural institutions in the United States capital. The main emphasis in the gallery is made on American art.</a:t>
            </a:r>
            <a:endParaRPr lang="ru-RU" sz="1900" dirty="0"/>
          </a:p>
        </p:txBody>
      </p:sp>
      <p:pic>
        <p:nvPicPr>
          <p:cNvPr id="6" name="Рисунок 5" descr="53162106_wide-ae4e6aa10a7b61badc2f7dac379fb11455164ef5.jpg"/>
          <p:cNvPicPr>
            <a:picLocks noGrp="1" noChangeAspect="1"/>
          </p:cNvPicPr>
          <p:nvPr>
            <p:ph type="pic" idx="1"/>
          </p:nvPr>
        </p:nvPicPr>
        <p:blipFill>
          <a:blip r:embed="rId1" cstate="email"/>
          <a:srcRect/>
          <a:stretch>
            <a:fillRect/>
          </a:stretch>
        </p:blipFill>
        <p:spPr/>
      </p:pic>
      <p:pic>
        <p:nvPicPr>
          <p:cNvPr id="1027" name="Picture 3" descr="C:\Users\дом\Desktop\WilliamWilsonCorcoran2.jpg"/>
          <p:cNvPicPr>
            <a:picLocks noChangeAspect="1" noChangeArrowheads="1"/>
          </p:cNvPicPr>
          <p:nvPr/>
        </p:nvPicPr>
        <p:blipFill>
          <a:blip r:embed="rId2" cstate="email"/>
          <a:srcRect/>
          <a:stretch>
            <a:fillRect/>
          </a:stretch>
        </p:blipFill>
        <p:spPr bwMode="auto">
          <a:xfrm>
            <a:off x="214282" y="2261220"/>
            <a:ext cx="2000264" cy="24203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3312368" cy="5904656"/>
          </a:xfrm>
        </p:spPr>
        <p:txBody>
          <a:bodyPr>
            <a:noAutofit/>
          </a:bodyPr>
          <a:lstStyle/>
          <a:p>
            <a:pPr algn="ctr"/>
            <a:r>
              <a:rPr lang="en-US" sz="2000" dirty="0">
                <a:solidFill>
                  <a:schemeClr val="tx1"/>
                </a:solidFill>
                <a:latin typeface="+mn-lt"/>
              </a:rPr>
              <a:t>Initially, the gallery was located in a building on Pennsylvania Avenue, which currently houses the art gallery Renwick Gallery. Construction of this building began before the Civil war. During the war, it was used as a warehouse, and in 1874 opened a gallery. In 2014, the Museum was liquidated by court decision, its building was transferred to the University of George Washington.</a:t>
            </a:r>
            <a:r>
              <a:rPr lang="en-US" sz="2400" dirty="0">
                <a:solidFill>
                  <a:schemeClr val="tx1"/>
                </a:solidFill>
                <a:latin typeface="+mn-lt"/>
              </a:rPr>
              <a:t> </a:t>
            </a:r>
            <a:endParaRPr lang="ru-RU" sz="2400" dirty="0">
              <a:solidFill>
                <a:schemeClr val="tx1"/>
              </a:solidFill>
              <a:latin typeface="+mn-lt"/>
            </a:endParaRPr>
          </a:p>
        </p:txBody>
      </p:sp>
      <p:pic>
        <p:nvPicPr>
          <p:cNvPr id="2051" name="Picture 3" descr="C:\Users\дом\Desktop\765-399_13732779305510.jpg"/>
          <p:cNvPicPr>
            <a:picLocks noChangeAspect="1" noChangeArrowheads="1"/>
          </p:cNvPicPr>
          <p:nvPr/>
        </p:nvPicPr>
        <p:blipFill>
          <a:blip r:embed="rId1" cstate="email"/>
          <a:srcRect/>
          <a:stretch>
            <a:fillRect/>
          </a:stretch>
        </p:blipFill>
        <p:spPr bwMode="auto">
          <a:xfrm>
            <a:off x="3995934" y="908720"/>
            <a:ext cx="4519929" cy="2357454"/>
          </a:xfrm>
          <a:prstGeom prst="rect">
            <a:avLst/>
          </a:prstGeom>
          <a:ln>
            <a:noFill/>
          </a:ln>
          <a:effectLst>
            <a:outerShdw blurRad="292100" dist="139700" dir="2700000" algn="tl" rotWithShape="0">
              <a:srgbClr val="333333">
                <a:alpha val="65000"/>
              </a:srgbClr>
            </a:outerShdw>
          </a:effectLst>
        </p:spPr>
      </p:pic>
      <p:pic>
        <p:nvPicPr>
          <p:cNvPr id="2050" name="Picture 2" descr="C:\Users\дом\Desktop\765-399_13732779307352.jpg"/>
          <p:cNvPicPr>
            <a:picLocks noChangeAspect="1" noChangeArrowheads="1"/>
          </p:cNvPicPr>
          <p:nvPr/>
        </p:nvPicPr>
        <p:blipFill>
          <a:blip r:embed="rId2" cstate="email"/>
          <a:srcRect/>
          <a:stretch>
            <a:fillRect/>
          </a:stretch>
        </p:blipFill>
        <p:spPr bwMode="auto">
          <a:xfrm>
            <a:off x="3995935" y="3861048"/>
            <a:ext cx="4519929" cy="23574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772400" cy="1143000"/>
          </a:xfrm>
        </p:spPr>
        <p:txBody>
          <a:bodyPr/>
          <a:lstStyle/>
          <a:p>
            <a:r>
              <a:rPr lang="en-US" dirty="0" smtClean="0"/>
              <a:t>President Lincoln cottage</a:t>
            </a:r>
            <a:endParaRPr lang="ru-RU" dirty="0"/>
          </a:p>
        </p:txBody>
      </p:sp>
      <p:sp>
        <p:nvSpPr>
          <p:cNvPr id="3" name="Содержимое 2"/>
          <p:cNvSpPr>
            <a:spLocks noGrp="1"/>
          </p:cNvSpPr>
          <p:nvPr>
            <p:ph sz="quarter" idx="1"/>
          </p:nvPr>
        </p:nvSpPr>
        <p:spPr>
          <a:xfrm>
            <a:off x="603104" y="1124745"/>
            <a:ext cx="3896887" cy="5400600"/>
          </a:xfrm>
        </p:spPr>
        <p:txBody>
          <a:bodyPr>
            <a:normAutofit fontScale="92500"/>
          </a:bodyPr>
          <a:lstStyle/>
          <a:p>
            <a:pPr algn="ctr"/>
            <a:r>
              <a:rPr lang="en-US" sz="2300" dirty="0"/>
              <a:t>President Lincoln cottage is a national monument of the United States, located in the suburbs of Washington. Created on the basis of the Soldier's House. The cottage was built in 1843 in the new Gothic style. The Lincoln family lived in a cottage in order to avoid the political pressure that might be when staying in the center of the city</a:t>
            </a:r>
            <a:r>
              <a:rPr lang="en-US" sz="2300" dirty="0" smtClean="0"/>
              <a:t>..</a:t>
            </a:r>
            <a:r>
              <a:rPr lang="en-US" dirty="0" smtClean="0"/>
              <a:t>"</a:t>
            </a:r>
            <a:endParaRPr lang="ru-RU" dirty="0"/>
          </a:p>
        </p:txBody>
      </p:sp>
      <p:pic>
        <p:nvPicPr>
          <p:cNvPr id="3074" name="Picture 2" descr="C:\Users\дом\Desktop\img_2817.jpg"/>
          <p:cNvPicPr>
            <a:picLocks noChangeAspect="1" noChangeArrowheads="1"/>
          </p:cNvPicPr>
          <p:nvPr/>
        </p:nvPicPr>
        <p:blipFill>
          <a:blip r:embed="rId1" cstate="email"/>
          <a:srcRect/>
          <a:stretch>
            <a:fillRect/>
          </a:stretch>
        </p:blipFill>
        <p:spPr bwMode="auto">
          <a:xfrm>
            <a:off x="4954363" y="1196008"/>
            <a:ext cx="3240360" cy="2430270"/>
          </a:xfrm>
          <a:prstGeom prst="rect">
            <a:avLst/>
          </a:prstGeom>
          <a:ln>
            <a:noFill/>
          </a:ln>
          <a:effectLst>
            <a:outerShdw blurRad="292100" dist="139700" dir="2700000" algn="tl" rotWithShape="0">
              <a:srgbClr val="333333">
                <a:alpha val="65000"/>
              </a:srgbClr>
            </a:outerShdw>
          </a:effectLst>
        </p:spPr>
      </p:pic>
      <p:pic>
        <p:nvPicPr>
          <p:cNvPr id="3076" name="Picture 4" descr="C:\Users\дом\Desktop\lincoln-cottage-unico.jpg"/>
          <p:cNvPicPr>
            <a:picLocks noChangeAspect="1" noChangeArrowheads="1"/>
          </p:cNvPicPr>
          <p:nvPr/>
        </p:nvPicPr>
        <p:blipFill>
          <a:blip r:embed="rId2" cstate="email"/>
          <a:srcRect/>
          <a:stretch>
            <a:fillRect/>
          </a:stretch>
        </p:blipFill>
        <p:spPr bwMode="auto">
          <a:xfrm>
            <a:off x="4954363" y="3826026"/>
            <a:ext cx="3285816" cy="23896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95536" y="548680"/>
            <a:ext cx="4449688" cy="5688632"/>
          </a:xfrm>
        </p:spPr>
        <p:txBody>
          <a:bodyPr>
            <a:normAutofit fontScale="92500"/>
          </a:bodyPr>
          <a:lstStyle/>
          <a:p>
            <a:r>
              <a:rPr lang="en-US" dirty="0"/>
              <a:t>Lincoln settled in the cottage after President James Buchanan. Lincoln lived in the cottage from June to November between 1862 and 1864. In the first summer spent in the cottage Lincoln wrote a draft Proclamation on the release of slaves. The wife of President Mary Lincoln warmly recalled the time spent in the cottage, in 1865, she wrote that "tenderly loved the Soldier's </a:t>
            </a:r>
            <a:r>
              <a:rPr lang="en-US" dirty="0" smtClean="0"/>
              <a:t>house</a:t>
            </a:r>
            <a:r>
              <a:rPr lang="ru-RU" dirty="0" smtClean="0"/>
              <a:t>.</a:t>
            </a:r>
            <a:endParaRPr lang="ru-RU" dirty="0"/>
          </a:p>
        </p:txBody>
      </p:sp>
      <p:pic>
        <p:nvPicPr>
          <p:cNvPr id="4" name="Picture 3" descr="C:\Users\дом\Desktop\Lincoln-Cottage-4.jpeg"/>
          <p:cNvPicPr>
            <a:picLocks noChangeAspect="1" noChangeArrowheads="1"/>
          </p:cNvPicPr>
          <p:nvPr/>
        </p:nvPicPr>
        <p:blipFill>
          <a:blip r:embed="rId1" cstate="email"/>
          <a:srcRect/>
          <a:stretch>
            <a:fillRect/>
          </a:stretch>
        </p:blipFill>
        <p:spPr bwMode="auto">
          <a:xfrm>
            <a:off x="5220072" y="620688"/>
            <a:ext cx="3429024" cy="2571768"/>
          </a:xfrm>
          <a:prstGeom prst="rect">
            <a:avLst/>
          </a:prstGeom>
          <a:ln>
            <a:noFill/>
          </a:ln>
          <a:effectLst>
            <a:outerShdw blurRad="292100" dist="139700" dir="2700000" algn="tl" rotWithShape="0">
              <a:srgbClr val="333333">
                <a:alpha val="65000"/>
              </a:srgbClr>
            </a:outerShdw>
          </a:effectLst>
        </p:spPr>
      </p:pic>
      <p:pic>
        <p:nvPicPr>
          <p:cNvPr id="5" name="Picture 5" descr="C:\Users\дом\Desktop\5a14cda66538192f278b4571.w800.jpg"/>
          <p:cNvPicPr>
            <a:picLocks noChangeAspect="1" noChangeArrowheads="1"/>
          </p:cNvPicPr>
          <p:nvPr/>
        </p:nvPicPr>
        <p:blipFill>
          <a:blip r:embed="rId2" cstate="email"/>
          <a:srcRect/>
          <a:stretch>
            <a:fillRect/>
          </a:stretch>
        </p:blipFill>
        <p:spPr bwMode="auto">
          <a:xfrm>
            <a:off x="5232599" y="3501008"/>
            <a:ext cx="3416498" cy="22975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5229</Words>
  <Application>WPS Presentation</Application>
  <PresentationFormat>Экран (4:3)</PresentationFormat>
  <Paragraphs>104</Paragraphs>
  <Slides>20</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SimSun</vt:lpstr>
      <vt:lpstr>Wingdings</vt:lpstr>
      <vt:lpstr>Wingdings 2</vt:lpstr>
      <vt:lpstr>Perpetua</vt:lpstr>
      <vt:lpstr>Cambria</vt:lpstr>
      <vt:lpstr>Microsoft YaHei</vt:lpstr>
      <vt:lpstr/>
      <vt:lpstr>Arial Unicode MS</vt:lpstr>
      <vt:lpstr>Calibri</vt:lpstr>
      <vt:lpstr>Franklin Gothic Book</vt:lpstr>
      <vt:lpstr>Wingdings</vt:lpstr>
      <vt:lpstr>AMGDT</vt:lpstr>
      <vt:lpstr>Справедливость</vt:lpstr>
      <vt:lpstr>Washington D.C.</vt:lpstr>
      <vt:lpstr>OUR  TARGETS AND TASKS</vt:lpstr>
      <vt:lpstr>Content</vt:lpstr>
      <vt:lpstr>Washington, D.C.</vt:lpstr>
      <vt:lpstr>Museums of Washington</vt:lpstr>
      <vt:lpstr>PowerPoint 演示文稿</vt:lpstr>
      <vt:lpstr>Initially, the gallery was located in a building on Pennsylvania Avenue, which currently houses the art gallery Renwick Gallery. Construction of this building began before the Civil war. During the war, it was used as a warehouse, and in 1874 opened a gallery. In 2014, the Museum was liquidated by court decision, its building was transferred to the University of George Washington. </vt:lpstr>
      <vt:lpstr>President Lincoln cottage</vt:lpstr>
      <vt:lpstr>PowerPoint 演示文稿</vt:lpstr>
      <vt:lpstr>Libraries of Washington </vt:lpstr>
      <vt:lpstr>Seattle Public Library</vt:lpstr>
      <vt:lpstr>PowerPoint 演示文稿</vt:lpstr>
      <vt:lpstr>The Library of Congress</vt:lpstr>
      <vt:lpstr>PowerPoint 演示文稿</vt:lpstr>
      <vt:lpstr>Monuments and sculptures</vt:lpstr>
      <vt:lpstr>Washington Monument</vt:lpstr>
      <vt:lpstr>PowerPoint 演示文稿</vt:lpstr>
      <vt:lpstr>Lincoln memorial</vt:lpstr>
      <vt:lpstr>PowerPoint 演示文稿</vt:lpstr>
      <vt:lpstr>Sources</vt:lpstr>
    </vt:vector>
  </TitlesOfParts>
  <Company>UralSOFT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shayd</cp:lastModifiedBy>
  <cp:revision>104</cp:revision>
  <dcterms:created xsi:type="dcterms:W3CDTF">2018-04-08T19:34:00Z</dcterms:created>
  <dcterms:modified xsi:type="dcterms:W3CDTF">2018-05-20T20:23:31Z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1049-10.2.0.6051</vt:lpwstr>
  </property>
</Properties>
</file>