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83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3708" y="2513533"/>
            <a:ext cx="4164583" cy="953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tlassian.com/software/jir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odosupport.helpshift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odo.microsoft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hyperlink" Target="https://asana.com/guid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sana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rello.com/guid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rello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10" Type="http://schemas.openxmlformats.org/officeDocument/2006/relationships/hyperlink" Target="https://help.trello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blog.trello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rello.com/inspiringboard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medium.com/%40maybevaibhav/best-35-trello-boards-for-you-to-see-and-get-inspired-6bf28b565616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bit.ly/2Vf9jQ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openproject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apcivilsociety.e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.png"/><Relationship Id="rId7" Type="http://schemas.openxmlformats.org/officeDocument/2006/relationships/image" Target="../media/image3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.png"/><Relationship Id="rId7" Type="http://schemas.openxmlformats.org/officeDocument/2006/relationships/image" Target="../media/image3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.png"/><Relationship Id="rId7" Type="http://schemas.openxmlformats.org/officeDocument/2006/relationships/image" Target="../media/image4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learning.eapcivilsociety.eu/2020/04/embracing-remote-work-for-civil-society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washingtonpost.com/news/the-intersect/wp/2016/10/03/how-many-hours-of-your-life-have-you-wasted-on-work-email-try-our-depressing-calculator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hyperlink" Target="https://www.capterra.com/project-management-softwar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roofhub.com/articles/top-project-management-tools-list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8062" y="0"/>
            <a:ext cx="7373937" cy="68579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6109" y="2098039"/>
            <a:ext cx="5696585" cy="1300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Онлайн-инструменты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5015"/>
              </a:lnSpc>
            </a:pPr>
            <a:r>
              <a:rPr sz="4400" b="1" spc="-5" dirty="0">
                <a:latin typeface="Calibri"/>
                <a:cs typeface="Calibri"/>
              </a:rPr>
              <a:t>управления</a:t>
            </a:r>
            <a:r>
              <a:rPr sz="4400" b="1" spc="-6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проектами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6300" y="3872484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6300" y="2138172"/>
            <a:ext cx="655320" cy="0"/>
          </a:xfrm>
          <a:custGeom>
            <a:avLst/>
            <a:gdLst/>
            <a:ahLst/>
            <a:cxnLst/>
            <a:rect l="l" t="t" r="r" b="b"/>
            <a:pathLst>
              <a:path w="655319">
                <a:moveTo>
                  <a:pt x="0" y="0"/>
                </a:moveTo>
                <a:lnTo>
                  <a:pt x="654812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8551" y="1206245"/>
            <a:ext cx="2879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ОЧЕНЬ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agile: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Jira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43096" y="342138"/>
            <a:ext cx="1138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88235" y="1857755"/>
            <a:ext cx="10304145" cy="5000625"/>
            <a:chOff x="1888235" y="1857755"/>
            <a:chExt cx="10304145" cy="500062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8235" y="1857755"/>
              <a:ext cx="8566404" cy="41894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2427" y="3549395"/>
              <a:ext cx="5719572" cy="33086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8551" y="931343"/>
            <a:ext cx="3439160" cy="4685665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b="1" spc="-5" dirty="0">
                <a:latin typeface="Calibri"/>
                <a:cs typeface="Calibri"/>
              </a:rPr>
              <a:t>ОЧЕНЬ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agile: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Jira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(II)</a:t>
            </a:r>
            <a:endParaRPr sz="3200">
              <a:latin typeface="Calibri"/>
              <a:cs typeface="Calibri"/>
            </a:endParaRPr>
          </a:p>
          <a:p>
            <a:pPr marL="12700" marR="370840">
              <a:lnSpc>
                <a:spcPct val="80000"/>
              </a:lnSpc>
              <a:spcBef>
                <a:spcPts val="1565"/>
              </a:spcBef>
            </a:pPr>
            <a:r>
              <a:rPr sz="1700" spc="-5" dirty="0">
                <a:latin typeface="Calibri"/>
                <a:cs typeface="Calibri"/>
              </a:rPr>
              <a:t>Предназначен для </a:t>
            </a:r>
            <a:r>
              <a:rPr sz="1700" dirty="0">
                <a:latin typeface="Calibri"/>
                <a:cs typeface="Calibri"/>
              </a:rPr>
              <a:t>agile- команд,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работающих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над</a:t>
            </a:r>
            <a:r>
              <a:rPr sz="1700" spc="-5" dirty="0">
                <a:latin typeface="Calibri"/>
                <a:cs typeface="Calibri"/>
              </a:rPr>
              <a:t> разработкой</a:t>
            </a:r>
            <a:endParaRPr sz="1700">
              <a:latin typeface="Calibri"/>
              <a:cs typeface="Calibri"/>
            </a:endParaRPr>
          </a:p>
          <a:p>
            <a:pPr marL="12700" marR="372110">
              <a:lnSpc>
                <a:spcPct val="80000"/>
              </a:lnSpc>
            </a:pPr>
            <a:r>
              <a:rPr sz="1700" spc="-5" dirty="0">
                <a:latin typeface="Calibri"/>
                <a:cs typeface="Calibri"/>
              </a:rPr>
              <a:t>программного </a:t>
            </a:r>
            <a:r>
              <a:rPr sz="1700" dirty="0">
                <a:latin typeface="Calibri"/>
                <a:cs typeface="Calibri"/>
              </a:rPr>
              <a:t>обеспечения: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</a:t>
            </a:r>
            <a:r>
              <a:rPr sz="17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17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17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17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s</a:t>
            </a:r>
            <a:r>
              <a:rPr sz="17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:</a:t>
            </a:r>
            <a:r>
              <a:rPr sz="17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//</a:t>
            </a:r>
            <a:r>
              <a:rPr sz="17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w</a:t>
            </a:r>
            <a:r>
              <a:rPr sz="17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w</a:t>
            </a:r>
            <a:r>
              <a:rPr sz="1700" u="heavy" spc="-11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w</a:t>
            </a:r>
            <a:r>
              <a:rPr sz="17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.a</a:t>
            </a:r>
            <a:r>
              <a:rPr sz="17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17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l</a:t>
            </a:r>
            <a:r>
              <a:rPr sz="17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a</a:t>
            </a:r>
            <a:r>
              <a:rPr sz="17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ssi</a:t>
            </a:r>
            <a:r>
              <a:rPr sz="17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a</a:t>
            </a:r>
            <a:r>
              <a:rPr sz="17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n</a:t>
            </a:r>
            <a:r>
              <a:rPr sz="17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17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c</a:t>
            </a:r>
            <a:r>
              <a:rPr sz="17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om</a:t>
            </a:r>
            <a:r>
              <a:rPr sz="1700"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/</a:t>
            </a:r>
            <a:r>
              <a:rPr sz="17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s</a:t>
            </a:r>
            <a:r>
              <a:rPr sz="17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oft</a:t>
            </a:r>
            <a:r>
              <a:rPr sz="17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w</a:t>
            </a:r>
            <a:r>
              <a:rPr sz="17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a </a:t>
            </a:r>
            <a:r>
              <a:rPr sz="1700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7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re/jira</a:t>
            </a:r>
            <a:endParaRPr sz="1700">
              <a:latin typeface="Calibri"/>
              <a:cs typeface="Calibri"/>
            </a:endParaRPr>
          </a:p>
          <a:p>
            <a:pPr marL="12700" marR="654050">
              <a:lnSpc>
                <a:spcPts val="1630"/>
              </a:lnSpc>
              <a:spcBef>
                <a:spcPts val="990"/>
              </a:spcBef>
            </a:pPr>
            <a:r>
              <a:rPr sz="1700" dirty="0">
                <a:latin typeface="Calibri"/>
                <a:cs typeface="Calibri"/>
              </a:rPr>
              <a:t>Имеет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облачную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локальную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версии.</a:t>
            </a:r>
            <a:endParaRPr sz="1700">
              <a:latin typeface="Calibri"/>
              <a:cs typeface="Calibri"/>
            </a:endParaRPr>
          </a:p>
          <a:p>
            <a:pPr marL="12700" marR="487680">
              <a:lnSpc>
                <a:spcPct val="80000"/>
              </a:lnSpc>
              <a:spcBef>
                <a:spcPts val="1019"/>
              </a:spcBef>
            </a:pPr>
            <a:r>
              <a:rPr sz="1700" dirty="0">
                <a:latin typeface="Calibri"/>
                <a:cs typeface="Calibri"/>
              </a:rPr>
              <a:t>Бесплатный план </a:t>
            </a:r>
            <a:r>
              <a:rPr sz="1700" spc="-5" dirty="0">
                <a:latin typeface="Calibri"/>
                <a:cs typeface="Calibri"/>
              </a:rPr>
              <a:t>доступен для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команд до </a:t>
            </a:r>
            <a:r>
              <a:rPr sz="1700" dirty="0">
                <a:latin typeface="Calibri"/>
                <a:cs typeface="Calibri"/>
              </a:rPr>
              <a:t>10 </a:t>
            </a:r>
            <a:r>
              <a:rPr sz="1700" spc="-10" dirty="0">
                <a:latin typeface="Calibri"/>
                <a:cs typeface="Calibri"/>
              </a:rPr>
              <a:t>пользователей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предлагает основные </a:t>
            </a:r>
            <a:r>
              <a:rPr sz="1700" dirty="0">
                <a:latin typeface="Calibri"/>
                <a:cs typeface="Calibri"/>
              </a:rPr>
              <a:t>функции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(доски </a:t>
            </a:r>
            <a:r>
              <a:rPr sz="1700" dirty="0">
                <a:latin typeface="Calibri"/>
                <a:cs typeface="Calibri"/>
              </a:rPr>
              <a:t>Scrum / </a:t>
            </a:r>
            <a:r>
              <a:rPr sz="1700" spc="-5" dirty="0">
                <a:latin typeface="Calibri"/>
                <a:cs typeface="Calibri"/>
              </a:rPr>
              <a:t>Kanban, бэклоги,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гибкая отчетность, дорожные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карты).</a:t>
            </a:r>
            <a:endParaRPr sz="1700">
              <a:latin typeface="Calibri"/>
              <a:cs typeface="Calibri"/>
            </a:endParaRPr>
          </a:p>
          <a:p>
            <a:pPr marL="12700" marR="447040">
              <a:lnSpc>
                <a:spcPct val="80000"/>
              </a:lnSpc>
              <a:spcBef>
                <a:spcPts val="1000"/>
              </a:spcBef>
            </a:pPr>
            <a:r>
              <a:rPr sz="1700" i="1" spc="-5" dirty="0">
                <a:latin typeface="Calibri"/>
                <a:cs typeface="Calibri"/>
              </a:rPr>
              <a:t>Не </a:t>
            </a:r>
            <a:r>
              <a:rPr sz="1700" i="1" dirty="0">
                <a:latin typeface="Calibri"/>
                <a:cs typeface="Calibri"/>
              </a:rPr>
              <a:t>связывайтесь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с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ним,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пока</a:t>
            </a:r>
            <a:r>
              <a:rPr sz="1700" i="1" spc="-2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не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начнете</a:t>
            </a:r>
            <a:r>
              <a:rPr sz="1700" i="1" spc="-5" dirty="0">
                <a:latin typeface="Calibri"/>
                <a:cs typeface="Calibri"/>
              </a:rPr>
              <a:t> разрабатывать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630"/>
              </a:lnSpc>
            </a:pPr>
            <a:r>
              <a:rPr sz="1700" i="1" dirty="0">
                <a:latin typeface="Calibri"/>
                <a:cs typeface="Calibri"/>
              </a:rPr>
              <a:t>программные</a:t>
            </a:r>
            <a:r>
              <a:rPr sz="1700" i="1" spc="-4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продукты!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2020" y="323850"/>
            <a:ext cx="1141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303520" y="1857755"/>
            <a:ext cx="6888480" cy="4683760"/>
            <a:chOff x="5303520" y="1857755"/>
            <a:chExt cx="6888480" cy="468376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3520" y="1857755"/>
              <a:ext cx="6888480" cy="38481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8088" y="5157215"/>
              <a:ext cx="1385315" cy="13837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3808" y="1808986"/>
            <a:ext cx="6108192" cy="50490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68551" y="951430"/>
            <a:ext cx="4413885" cy="5114290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3200" b="1" spc="-5" dirty="0">
                <a:latin typeface="Calibri"/>
                <a:cs typeface="Calibri"/>
              </a:rPr>
              <a:t>Просто: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140" dirty="0">
                <a:latin typeface="Calibri"/>
                <a:cs typeface="Calibri"/>
              </a:rPr>
              <a:t>To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(Demo)</a:t>
            </a:r>
            <a:endParaRPr sz="3200">
              <a:latin typeface="Calibri"/>
              <a:cs typeface="Calibri"/>
            </a:endParaRPr>
          </a:p>
          <a:p>
            <a:pPr marL="12700" marR="496570">
              <a:lnSpc>
                <a:spcPct val="80000"/>
              </a:lnSpc>
              <a:spcBef>
                <a:spcPts val="1560"/>
              </a:spcBef>
            </a:pP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личного </a:t>
            </a:r>
            <a:r>
              <a:rPr sz="1800" spc="-10" dirty="0">
                <a:latin typeface="Calibri"/>
                <a:cs typeface="Calibri"/>
              </a:rPr>
              <a:t>использования </a:t>
            </a:r>
            <a:r>
              <a:rPr sz="1800" dirty="0">
                <a:latin typeface="Calibri"/>
                <a:cs typeface="Calibri"/>
              </a:rPr>
              <a:t>- или </a:t>
            </a:r>
            <a:r>
              <a:rPr sz="1800" spc="-5" dirty="0">
                <a:latin typeface="Calibri"/>
                <a:cs typeface="Calibri"/>
              </a:rPr>
              <a:t>очень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простых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задач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управления: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https://todo.microsoft.com/</a:t>
            </a:r>
            <a:endParaRPr sz="1800">
              <a:latin typeface="Calibri"/>
              <a:cs typeface="Calibri"/>
            </a:endParaRPr>
          </a:p>
          <a:p>
            <a:pPr marL="12700" marR="446405">
              <a:lnSpc>
                <a:spcPts val="2740"/>
              </a:lnSpc>
              <a:spcBef>
                <a:spcPts val="170"/>
              </a:spcBef>
            </a:pPr>
            <a:r>
              <a:rPr sz="1800" spc="-5" dirty="0">
                <a:latin typeface="Calibri"/>
                <a:cs typeface="Calibri"/>
              </a:rPr>
              <a:t>Ранее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5" dirty="0">
                <a:latin typeface="Calibri"/>
                <a:cs typeface="Calibri"/>
              </a:rPr>
              <a:t>Wunderlist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(поглощен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2015)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Облачное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настольными,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40"/>
              </a:lnSpc>
            </a:pPr>
            <a:r>
              <a:rPr sz="1800" spc="-5" dirty="0">
                <a:latin typeface="Calibri"/>
                <a:cs typeface="Calibri"/>
              </a:rPr>
              <a:t>мобильными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веб-приложениями</a:t>
            </a:r>
            <a:endParaRPr sz="1800">
              <a:latin typeface="Calibri"/>
              <a:cs typeface="Calibri"/>
            </a:endParaRPr>
          </a:p>
          <a:p>
            <a:pPr marL="12700" marR="452120">
              <a:lnSpc>
                <a:spcPct val="80000"/>
              </a:lnSpc>
              <a:spcBef>
                <a:spcPts val="994"/>
              </a:spcBef>
            </a:pPr>
            <a:r>
              <a:rPr sz="1800" spc="-5" dirty="0">
                <a:latin typeface="Calibri"/>
                <a:cs typeface="Calibri"/>
              </a:rPr>
              <a:t>Предлагается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бесплатно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всех,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 кого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есть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учетная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запись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MS; </a:t>
            </a:r>
            <a:r>
              <a:rPr sz="1800" spc="-10" dirty="0">
                <a:latin typeface="Calibri"/>
                <a:cs typeface="Calibri"/>
              </a:rPr>
              <a:t>хорошо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800" spc="-10" dirty="0">
                <a:latin typeface="Calibri"/>
                <a:cs typeface="Calibri"/>
              </a:rPr>
              <a:t>интегрируется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другими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продуктами</a:t>
            </a:r>
            <a:r>
              <a:rPr sz="1800" spc="-5" dirty="0">
                <a:latin typeface="Calibri"/>
                <a:cs typeface="Calibri"/>
              </a:rPr>
              <a:t> MS.</a:t>
            </a:r>
            <a:endParaRPr sz="1800">
              <a:latin typeface="Calibri"/>
              <a:cs typeface="Calibri"/>
            </a:endParaRPr>
          </a:p>
          <a:p>
            <a:pPr marL="12700" marR="631190">
              <a:lnSpc>
                <a:spcPct val="80000"/>
              </a:lnSpc>
              <a:spcBef>
                <a:spcPts val="1000"/>
              </a:spcBef>
            </a:pPr>
            <a:r>
              <a:rPr sz="1800" spc="-5" dirty="0">
                <a:latin typeface="Calibri"/>
                <a:cs typeface="Calibri"/>
              </a:rPr>
              <a:t>Возможности: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списки,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задачи,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сроки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выполнения (включая повторяющиеся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сроки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выполнения),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напоминания,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10"/>
              </a:lnSpc>
            </a:pPr>
            <a:r>
              <a:rPr sz="1800" spc="-10" dirty="0">
                <a:latin typeface="Calibri"/>
                <a:cs typeface="Calibri"/>
              </a:rPr>
              <a:t>исполнители,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подзадачи,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файлы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примечания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 задачам.</a:t>
            </a:r>
            <a:endParaRPr sz="1800">
              <a:latin typeface="Calibri"/>
              <a:cs typeface="Calibri"/>
            </a:endParaRPr>
          </a:p>
          <a:p>
            <a:pPr marL="12700" marR="1101725">
              <a:lnSpc>
                <a:spcPct val="80000"/>
              </a:lnSpc>
              <a:spcBef>
                <a:spcPts val="1010"/>
              </a:spcBef>
            </a:pPr>
            <a:r>
              <a:rPr sz="1800" spc="-10" dirty="0">
                <a:latin typeface="Calibri"/>
                <a:cs typeface="Calibri"/>
              </a:rPr>
              <a:t>Поддержка: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https://todosupport.helpshift.com/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2020" y="323850"/>
            <a:ext cx="1141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83708" y="5157215"/>
            <a:ext cx="1385315" cy="13837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8551" y="951430"/>
            <a:ext cx="5267960" cy="4986655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3200" b="1" spc="-20" dirty="0">
                <a:latin typeface="Calibri"/>
                <a:cs typeface="Calibri"/>
              </a:rPr>
              <a:t>Уровнем </a:t>
            </a:r>
            <a:r>
              <a:rPr sz="3200" b="1" spc="-5" dirty="0">
                <a:latin typeface="Calibri"/>
                <a:cs typeface="Calibri"/>
              </a:rPr>
              <a:t>выше: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Asana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(Demo)</a:t>
            </a:r>
            <a:endParaRPr sz="3200">
              <a:latin typeface="Calibri"/>
              <a:cs typeface="Calibri"/>
            </a:endParaRPr>
          </a:p>
          <a:p>
            <a:pPr marL="12700" marR="1771650">
              <a:lnSpc>
                <a:spcPct val="80000"/>
              </a:lnSpc>
              <a:spcBef>
                <a:spcPts val="1560"/>
              </a:spcBef>
            </a:pP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проектов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жестким </a:t>
            </a:r>
            <a:r>
              <a:rPr sz="1800" spc="-10" dirty="0">
                <a:latin typeface="Calibri"/>
                <a:cs typeface="Calibri"/>
              </a:rPr>
              <a:t>процессом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небольших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команд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https://asana.com/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  <a:spcBef>
                <a:spcPts val="565"/>
              </a:spcBef>
            </a:pPr>
            <a:r>
              <a:rPr sz="1800" spc="-10" dirty="0">
                <a:latin typeface="Calibri"/>
                <a:cs typeface="Calibri"/>
              </a:rPr>
              <a:t>Облачное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настольными,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мобильными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веб-приложениями</a:t>
            </a:r>
            <a:endParaRPr sz="1800">
              <a:latin typeface="Calibri"/>
              <a:cs typeface="Calibri"/>
            </a:endParaRPr>
          </a:p>
          <a:p>
            <a:pPr marL="12700" marR="1951989">
              <a:lnSpc>
                <a:spcPct val="80000"/>
              </a:lnSpc>
              <a:spcBef>
                <a:spcPts val="1010"/>
              </a:spcBef>
            </a:pPr>
            <a:r>
              <a:rPr sz="1800" spc="-5" dirty="0">
                <a:latin typeface="Calibri"/>
                <a:cs typeface="Calibri"/>
              </a:rPr>
              <a:t>Бесплатная версия ограничена </a:t>
            </a:r>
            <a:r>
              <a:rPr sz="1800" dirty="0">
                <a:latin typeface="Calibri"/>
                <a:cs typeface="Calibri"/>
              </a:rPr>
              <a:t>15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членами команды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основными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функциями;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далее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$10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800" spc="-10" dirty="0">
                <a:latin typeface="Calibri"/>
                <a:cs typeface="Calibri"/>
              </a:rPr>
              <a:t>пользователя/месяц.</a:t>
            </a:r>
            <a:endParaRPr sz="1800">
              <a:latin typeface="Calibri"/>
              <a:cs typeface="Calibri"/>
            </a:endParaRPr>
          </a:p>
          <a:p>
            <a:pPr marL="12700" marR="2027555">
              <a:lnSpc>
                <a:spcPct val="80000"/>
              </a:lnSpc>
              <a:spcBef>
                <a:spcPts val="994"/>
              </a:spcBef>
            </a:pPr>
            <a:r>
              <a:rPr sz="1800" spc="-5" dirty="0">
                <a:latin typeface="Calibri"/>
                <a:cs typeface="Calibri"/>
              </a:rPr>
              <a:t>Возможности: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проекты,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задачи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подзадачи,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сроки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выполнения,</a:t>
            </a:r>
            <a:endParaRPr sz="1800">
              <a:latin typeface="Calibri"/>
              <a:cs typeface="Calibri"/>
            </a:endParaRPr>
          </a:p>
          <a:p>
            <a:pPr marL="12700" marR="2150110">
              <a:lnSpc>
                <a:spcPct val="80000"/>
              </a:lnSpc>
            </a:pPr>
            <a:r>
              <a:rPr sz="1800" spc="-10" dirty="0">
                <a:latin typeface="Calibri"/>
                <a:cs typeface="Calibri"/>
              </a:rPr>
              <a:t>исполнители, </a:t>
            </a:r>
            <a:r>
              <a:rPr sz="1800" spc="-5" dirty="0">
                <a:latin typeface="Calibri"/>
                <a:cs typeface="Calibri"/>
              </a:rPr>
              <a:t>файлы, описания,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заметки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комментарии, </a:t>
            </a:r>
            <a:r>
              <a:rPr sz="1800" spc="-5" dirty="0">
                <a:latin typeface="Calibri"/>
                <a:cs typeface="Calibri"/>
              </a:rPr>
              <a:t> обновления </a:t>
            </a:r>
            <a:r>
              <a:rPr sz="1800" spc="-10" dirty="0">
                <a:latin typeface="Calibri"/>
                <a:cs typeface="Calibri"/>
              </a:rPr>
              <a:t>статуса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  <a:spcBef>
                <a:spcPts val="565"/>
              </a:spcBef>
            </a:pPr>
            <a:r>
              <a:rPr sz="1800" spc="-15" dirty="0">
                <a:latin typeface="Calibri"/>
                <a:cs typeface="Calibri"/>
              </a:rPr>
              <a:t>Руководство: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https://asana.com/guide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2020" y="323850"/>
            <a:ext cx="1141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387340" y="1949195"/>
            <a:ext cx="6804659" cy="4251960"/>
            <a:chOff x="5387340" y="1949195"/>
            <a:chExt cx="6804659" cy="42519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3644" y="1949195"/>
              <a:ext cx="6658356" cy="31622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7340" y="4817363"/>
              <a:ext cx="1385315" cy="1383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80" y="6249923"/>
              <a:ext cx="1435607" cy="2240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3428" y="6219444"/>
              <a:ext cx="653796" cy="283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5" y="6111240"/>
              <a:ext cx="1664208" cy="4663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2020" y="323850"/>
            <a:ext cx="1141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76300" y="265175"/>
            <a:ext cx="11313160" cy="5201920"/>
            <a:chOff x="876300" y="265175"/>
            <a:chExt cx="11313160" cy="5201920"/>
          </a:xfrm>
        </p:grpSpPr>
        <p:sp>
          <p:nvSpPr>
            <p:cNvPr id="10" name="object 10"/>
            <p:cNvSpPr/>
            <p:nvPr/>
          </p:nvSpPr>
          <p:spPr>
            <a:xfrm>
              <a:off x="876300" y="272795"/>
              <a:ext cx="3011170" cy="0"/>
            </a:xfrm>
            <a:custGeom>
              <a:avLst/>
              <a:gdLst/>
              <a:ahLst/>
              <a:cxnLst/>
              <a:rect l="l" t="t" r="r" b="b"/>
              <a:pathLst>
                <a:path w="3011170">
                  <a:moveTo>
                    <a:pt x="0" y="0"/>
                  </a:moveTo>
                  <a:lnTo>
                    <a:pt x="400050" y="0"/>
                  </a:lnTo>
                </a:path>
                <a:path w="3011170">
                  <a:moveTo>
                    <a:pt x="2610612" y="0"/>
                  </a:moveTo>
                  <a:lnTo>
                    <a:pt x="3010662" y="0"/>
                  </a:lnTo>
                </a:path>
              </a:pathLst>
            </a:custGeom>
            <a:ln w="15240">
              <a:solidFill>
                <a:srgbClr val="9F2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0323" y="1904999"/>
              <a:ext cx="6548628" cy="356158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863598" y="931343"/>
            <a:ext cx="9220835" cy="50482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2265"/>
              </a:spcBef>
            </a:pPr>
            <a:r>
              <a:rPr sz="3200" b="1" spc="-20" dirty="0">
                <a:latin typeface="Calibri"/>
                <a:cs typeface="Calibri"/>
              </a:rPr>
              <a:t>Уровнем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выше: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Trello</a:t>
            </a:r>
            <a:endParaRPr sz="3200">
              <a:latin typeface="Calibri"/>
              <a:cs typeface="Calibri"/>
            </a:endParaRPr>
          </a:p>
          <a:p>
            <a:pPr marL="17145" marR="5902960">
              <a:lnSpc>
                <a:spcPct val="80000"/>
              </a:lnSpc>
              <a:spcBef>
                <a:spcPts val="1565"/>
              </a:spcBef>
            </a:pPr>
            <a:r>
              <a:rPr sz="1700" spc="-5" dirty="0">
                <a:latin typeface="Calibri"/>
                <a:cs typeface="Calibri"/>
              </a:rPr>
              <a:t>Инструмент управления </a:t>
            </a:r>
            <a:r>
              <a:rPr sz="1700" dirty="0">
                <a:latin typeface="Calibri"/>
                <a:cs typeface="Calibri"/>
              </a:rPr>
              <a:t>задачами /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проектами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для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проектов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</a:t>
            </a:r>
            <a:endParaRPr sz="1700">
              <a:latin typeface="Calibri"/>
              <a:cs typeface="Calibri"/>
            </a:endParaRPr>
          </a:p>
          <a:p>
            <a:pPr marL="17145" marR="5713095">
              <a:lnSpc>
                <a:spcPct val="80000"/>
              </a:lnSpc>
            </a:pPr>
            <a:r>
              <a:rPr sz="1700" spc="-5" dirty="0">
                <a:latin typeface="Calibri"/>
                <a:cs typeface="Calibri"/>
              </a:rPr>
              <a:t>распределенной </a:t>
            </a:r>
            <a:r>
              <a:rPr sz="1700" spc="-10" dirty="0">
                <a:latin typeface="Calibri"/>
                <a:cs typeface="Calibri"/>
              </a:rPr>
              <a:t>командой </a:t>
            </a:r>
            <a:r>
              <a:rPr sz="1700" dirty="0">
                <a:latin typeface="Calibri"/>
                <a:cs typeface="Calibri"/>
              </a:rPr>
              <a:t>на </a:t>
            </a:r>
            <a:r>
              <a:rPr sz="1700" spc="-5" dirty="0">
                <a:latin typeface="Calibri"/>
                <a:cs typeface="Calibri"/>
              </a:rPr>
              <a:t>основе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карточек: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https://trello.com/</a:t>
            </a:r>
            <a:endParaRPr sz="17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590"/>
              </a:spcBef>
            </a:pPr>
            <a:r>
              <a:rPr sz="1700" spc="-5" dirty="0">
                <a:latin typeface="Calibri"/>
                <a:cs typeface="Calibri"/>
              </a:rPr>
              <a:t>«Младший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брат»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Jira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5" dirty="0">
                <a:latin typeface="Wingdings"/>
                <a:cs typeface="Wingdings"/>
              </a:rPr>
              <a:t></a:t>
            </a:r>
            <a:endParaRPr sz="1700">
              <a:latin typeface="Wingdings"/>
              <a:cs typeface="Wingdings"/>
            </a:endParaRPr>
          </a:p>
          <a:p>
            <a:pPr marL="17145" marR="5932805">
              <a:lnSpc>
                <a:spcPts val="1630"/>
              </a:lnSpc>
              <a:spcBef>
                <a:spcPts val="1000"/>
              </a:spcBef>
            </a:pPr>
            <a:r>
              <a:rPr sz="1700" spc="-10" dirty="0">
                <a:latin typeface="Calibri"/>
                <a:cs typeface="Calibri"/>
              </a:rPr>
              <a:t>Облачное </a:t>
            </a:r>
            <a:r>
              <a:rPr sz="1700" dirty="0">
                <a:latin typeface="Calibri"/>
                <a:cs typeface="Calibri"/>
              </a:rPr>
              <a:t>решение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настольными,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мобильными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5" dirty="0">
                <a:latin typeface="Calibri"/>
                <a:cs typeface="Calibri"/>
              </a:rPr>
              <a:t> веб-приложениями</a:t>
            </a:r>
            <a:endParaRPr sz="1700">
              <a:latin typeface="Calibri"/>
              <a:cs typeface="Calibri"/>
            </a:endParaRPr>
          </a:p>
          <a:p>
            <a:pPr marL="17145" marR="6080125">
              <a:lnSpc>
                <a:spcPts val="1630"/>
              </a:lnSpc>
              <a:spcBef>
                <a:spcPts val="1000"/>
              </a:spcBef>
            </a:pPr>
            <a:r>
              <a:rPr sz="1700" dirty="0">
                <a:latin typeface="Calibri"/>
                <a:cs typeface="Calibri"/>
              </a:rPr>
              <a:t>Бесплатная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версия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ограничена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10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досками</a:t>
            </a:r>
            <a:r>
              <a:rPr sz="1700" spc="-5" dirty="0">
                <a:latin typeface="Calibri"/>
                <a:cs typeface="Calibri"/>
              </a:rPr>
              <a:t> для </a:t>
            </a:r>
            <a:r>
              <a:rPr sz="1700" dirty="0">
                <a:latin typeface="Calibri"/>
                <a:cs typeface="Calibri"/>
              </a:rPr>
              <a:t>команд,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базовыми</a:t>
            </a:r>
            <a:endParaRPr sz="1700">
              <a:latin typeface="Calibri"/>
              <a:cs typeface="Calibri"/>
            </a:endParaRPr>
          </a:p>
          <a:p>
            <a:pPr marL="17145">
              <a:lnSpc>
                <a:spcPts val="1445"/>
              </a:lnSpc>
            </a:pPr>
            <a:r>
              <a:rPr sz="1700" dirty="0">
                <a:latin typeface="Calibri"/>
                <a:cs typeface="Calibri"/>
              </a:rPr>
              <a:t>функциями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расширением;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далее</a:t>
            </a:r>
            <a:r>
              <a:rPr sz="1700" dirty="0">
                <a:latin typeface="Calibri"/>
                <a:cs typeface="Calibri"/>
              </a:rPr>
              <a:t> -</a:t>
            </a:r>
            <a:r>
              <a:rPr sz="1700" spc="-5" dirty="0">
                <a:latin typeface="Calibri"/>
                <a:cs typeface="Calibri"/>
              </a:rPr>
              <a:t> от</a:t>
            </a:r>
            <a:endParaRPr sz="1700">
              <a:latin typeface="Calibri"/>
              <a:cs typeface="Calibri"/>
            </a:endParaRPr>
          </a:p>
          <a:p>
            <a:pPr marL="17145">
              <a:lnSpc>
                <a:spcPts val="1835"/>
              </a:lnSpc>
            </a:pPr>
            <a:r>
              <a:rPr sz="1700" dirty="0">
                <a:latin typeface="Calibri"/>
                <a:cs typeface="Calibri"/>
              </a:rPr>
              <a:t>$10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за</a:t>
            </a:r>
            <a:r>
              <a:rPr sz="1700" spc="-10" dirty="0">
                <a:latin typeface="Calibri"/>
                <a:cs typeface="Calibri"/>
              </a:rPr>
              <a:t> пользователя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/</a:t>
            </a:r>
            <a:r>
              <a:rPr sz="1700" spc="-5" dirty="0">
                <a:latin typeface="Calibri"/>
                <a:cs typeface="Calibri"/>
              </a:rPr>
              <a:t> месяц.</a:t>
            </a:r>
            <a:endParaRPr sz="1700">
              <a:latin typeface="Calibri"/>
              <a:cs typeface="Calibri"/>
            </a:endParaRPr>
          </a:p>
          <a:p>
            <a:pPr marL="17145" marR="5565775">
              <a:lnSpc>
                <a:spcPts val="1630"/>
              </a:lnSpc>
              <a:spcBef>
                <a:spcPts val="980"/>
              </a:spcBef>
            </a:pPr>
            <a:r>
              <a:rPr sz="1700" dirty="0">
                <a:latin typeface="Calibri"/>
                <a:cs typeface="Calibri"/>
              </a:rPr>
              <a:t>Возможности: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доски,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карточки,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задачи,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сроки </a:t>
            </a:r>
            <a:r>
              <a:rPr sz="1700" spc="-5" dirty="0">
                <a:latin typeface="Calibri"/>
                <a:cs typeface="Calibri"/>
              </a:rPr>
              <a:t>выполнения, </a:t>
            </a:r>
            <a:r>
              <a:rPr sz="1700" spc="-10" dirty="0">
                <a:latin typeface="Calibri"/>
                <a:cs typeface="Calibri"/>
              </a:rPr>
              <a:t>исполнители,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файлы,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описания,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заметки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комментарии,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обновления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статуса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...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800" spc="-10" dirty="0">
                <a:latin typeface="Calibri"/>
                <a:cs typeface="Calibri"/>
              </a:rPr>
              <a:t>Больше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информации: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https://trello.com/guide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https://blog.trello.com/</a:t>
            </a:r>
            <a:r>
              <a:rPr sz="1800" spc="55" dirty="0">
                <a:solidFill>
                  <a:srgbClr val="0462C1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https://help.trello.com/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16280" y="1976626"/>
            <a:ext cx="10934700" cy="4881880"/>
            <a:chOff x="716280" y="1976626"/>
            <a:chExt cx="10934700" cy="488188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6" y="6111239"/>
              <a:ext cx="1664208" cy="466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80" y="1976626"/>
              <a:ext cx="10934700" cy="48813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68551" y="1206245"/>
            <a:ext cx="4393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Calibri"/>
                <a:cs typeface="Calibri"/>
              </a:rPr>
              <a:t>Уровнем </a:t>
            </a:r>
            <a:r>
              <a:rPr sz="3200" b="1" spc="-5" dirty="0">
                <a:latin typeface="Calibri"/>
                <a:cs typeface="Calibri"/>
              </a:rPr>
              <a:t>выше: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Trello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(II)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43096" y="342138"/>
            <a:ext cx="1138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74775" y="2314955"/>
            <a:ext cx="10666730" cy="4543425"/>
            <a:chOff x="874775" y="2314955"/>
            <a:chExt cx="10666730" cy="454342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5" y="6111240"/>
              <a:ext cx="1664208" cy="466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4331" y="2314955"/>
              <a:ext cx="9646920" cy="454304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68551" y="1206245"/>
            <a:ext cx="9545320" cy="1028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5"/>
              </a:spcBef>
            </a:pPr>
            <a:r>
              <a:rPr sz="3200" b="1" spc="-35" dirty="0">
                <a:latin typeface="Calibri"/>
                <a:cs typeface="Calibri"/>
              </a:rPr>
              <a:t>Trello:</a:t>
            </a:r>
            <a:r>
              <a:rPr sz="3200" b="1" spc="-15" dirty="0">
                <a:latin typeface="Calibri"/>
                <a:cs typeface="Calibri"/>
              </a:rPr>
              <a:t> Демо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220"/>
              </a:spcBef>
            </a:pPr>
            <a:r>
              <a:rPr sz="1800" dirty="0">
                <a:latin typeface="Calibri"/>
                <a:cs typeface="Calibri"/>
              </a:rPr>
              <a:t>Вы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можете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быть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очень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креативными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Trello.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Посмотрите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нестандартные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варианты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здесь</a:t>
            </a:r>
            <a:r>
              <a:rPr sz="1800" spc="28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шаблоны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здесь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же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давайте вспомним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наш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Хакатон-2019: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https://bit.ly/2Vf9jQo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43096" y="342138"/>
            <a:ext cx="1138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80" y="6249923"/>
              <a:ext cx="1435607" cy="2240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3428" y="6219444"/>
              <a:ext cx="653796" cy="283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5" y="6111240"/>
              <a:ext cx="1664208" cy="4663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58136" y="1174241"/>
            <a:ext cx="4530725" cy="984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latin typeface="Calibri"/>
                <a:cs typeface="Calibri"/>
              </a:rPr>
              <a:t>Топ-уровень: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OpenProject</a:t>
            </a:r>
            <a:endParaRPr sz="32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545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https://www.openproject.org/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2020" y="323850"/>
            <a:ext cx="1141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6300" y="265175"/>
            <a:ext cx="6798945" cy="5935980"/>
            <a:chOff x="876300" y="265175"/>
            <a:chExt cx="6798945" cy="5935980"/>
          </a:xfrm>
        </p:grpSpPr>
        <p:sp>
          <p:nvSpPr>
            <p:cNvPr id="11" name="object 11"/>
            <p:cNvSpPr/>
            <p:nvPr/>
          </p:nvSpPr>
          <p:spPr>
            <a:xfrm>
              <a:off x="876300" y="272795"/>
              <a:ext cx="3011170" cy="0"/>
            </a:xfrm>
            <a:custGeom>
              <a:avLst/>
              <a:gdLst/>
              <a:ahLst/>
              <a:cxnLst/>
              <a:rect l="l" t="t" r="r" b="b"/>
              <a:pathLst>
                <a:path w="3011170">
                  <a:moveTo>
                    <a:pt x="0" y="0"/>
                  </a:moveTo>
                  <a:lnTo>
                    <a:pt x="400050" y="0"/>
                  </a:lnTo>
                </a:path>
                <a:path w="3011170">
                  <a:moveTo>
                    <a:pt x="2610612" y="0"/>
                  </a:moveTo>
                  <a:lnTo>
                    <a:pt x="3010662" y="0"/>
                  </a:lnTo>
                </a:path>
              </a:pathLst>
            </a:custGeom>
            <a:ln w="15240">
              <a:solidFill>
                <a:srgbClr val="9F2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87340" y="4817364"/>
              <a:ext cx="1385315" cy="13837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9175" y="2324099"/>
              <a:ext cx="5885687" cy="341680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412226" y="1295780"/>
            <a:ext cx="3367404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Планирование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  <a:p>
            <a:pPr marL="299085" marR="5715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Дорожная карта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продукта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i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планирование</a:t>
            </a:r>
            <a:r>
              <a:rPr sz="1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релиза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Управление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задачами,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совместная</a:t>
            </a:r>
            <a:r>
              <a:rPr sz="18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работа</a:t>
            </a:r>
            <a:r>
              <a:rPr sz="18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команды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Канбан,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Agile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Scrum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Отслеживание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ошибок</a:t>
            </a:r>
            <a:endParaRPr sz="1800">
              <a:latin typeface="Calibri"/>
              <a:cs typeface="Calibri"/>
            </a:endParaRPr>
          </a:p>
          <a:p>
            <a:pPr marL="299085" marR="521334" indent="-28702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Отслеживание времени, </a:t>
            </a:r>
            <a:r>
              <a:rPr sz="1800" b="1" i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отчетность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о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расходах, </a:t>
            </a:r>
            <a:r>
              <a:rPr sz="1800" b="1" i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бюджетирование</a:t>
            </a:r>
            <a:endParaRPr sz="180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buFont typeface="Microsoft Sans Serif"/>
              <a:buChar char="•"/>
              <a:tabLst>
                <a:tab pos="299720" algn="l"/>
              </a:tabLst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Wiki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8551" y="1143126"/>
            <a:ext cx="63620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OpenProject.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Планирование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проекта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43096" y="342138"/>
            <a:ext cx="1138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13460" y="2584704"/>
            <a:ext cx="10279380" cy="3717290"/>
            <a:chOff x="1013460" y="2584704"/>
            <a:chExt cx="10279380" cy="371729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3460" y="2584704"/>
              <a:ext cx="4700016" cy="27675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5395" y="2584704"/>
              <a:ext cx="5457444" cy="28468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6100" y="3794760"/>
              <a:ext cx="5053584" cy="250697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868551" y="1704187"/>
            <a:ext cx="799084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С</a:t>
            </a:r>
            <a:r>
              <a:rPr sz="14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помощью</a:t>
            </a:r>
            <a:r>
              <a:rPr sz="14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общих</a:t>
            </a:r>
            <a:r>
              <a:rPr sz="140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33333"/>
                </a:solidFill>
                <a:latin typeface="Arial"/>
                <a:cs typeface="Arial"/>
              </a:rPr>
              <a:t>графиков </a:t>
            </a: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вы</a:t>
            </a:r>
            <a:r>
              <a:rPr sz="14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можете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создавать </a:t>
            </a: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визуализировать</a:t>
            </a: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план</a:t>
            </a:r>
            <a:r>
              <a:rPr sz="14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своего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проекта.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Вы</a:t>
            </a:r>
            <a:r>
              <a:rPr sz="14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можете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определить</a:t>
            </a: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цели </a:t>
            </a:r>
            <a:r>
              <a:rPr sz="1400" b="1" spc="-5" dirty="0">
                <a:solidFill>
                  <a:srgbClr val="333333"/>
                </a:solidFill>
                <a:latin typeface="Arial"/>
                <a:cs typeface="Arial"/>
              </a:rPr>
              <a:t>проекта</a:t>
            </a:r>
            <a:r>
              <a:rPr sz="1400" b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и </a:t>
            </a:r>
            <a:r>
              <a:rPr sz="1400" b="1" spc="-15" dirty="0">
                <a:solidFill>
                  <a:srgbClr val="333333"/>
                </a:solidFill>
                <a:latin typeface="Arial"/>
                <a:cs typeface="Arial"/>
              </a:rPr>
              <a:t>указать</a:t>
            </a:r>
            <a:r>
              <a:rPr sz="1400" b="1" spc="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задачи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,</a:t>
            </a:r>
            <a:r>
              <a:rPr sz="14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которые</a:t>
            </a:r>
            <a:r>
              <a:rPr sz="14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14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выполнить.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7686" y="5372201"/>
            <a:ext cx="1490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GANTT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CHARTS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5228" y="6321044"/>
            <a:ext cx="1678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WORK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PACKAGES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64318" y="5450840"/>
            <a:ext cx="1050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CALENDAR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8551" y="1206245"/>
            <a:ext cx="93649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OpenProject.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Дорожная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карта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планирование</a:t>
            </a:r>
            <a:r>
              <a:rPr sz="3200" spc="-15" dirty="0">
                <a:latin typeface="Calibri"/>
                <a:cs typeface="Calibri"/>
              </a:rPr>
              <a:t> релиза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43096" y="342138"/>
            <a:ext cx="1138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8551" y="1792960"/>
            <a:ext cx="943927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OpenProject</a:t>
            </a:r>
            <a:r>
              <a:rPr sz="14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-</a:t>
            </a:r>
            <a:r>
              <a:rPr sz="14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это</a:t>
            </a: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самый</a:t>
            </a:r>
            <a:r>
              <a:rPr sz="14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простой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способ</a:t>
            </a:r>
            <a:r>
              <a:rPr sz="14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планировать, 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визуализировать</a:t>
            </a:r>
            <a:r>
              <a:rPr sz="14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и</a:t>
            </a:r>
            <a:r>
              <a:rPr sz="1400" spc="5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коммуницировать</a:t>
            </a:r>
            <a:r>
              <a:rPr sz="14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дорожную</a:t>
            </a:r>
            <a:r>
              <a:rPr sz="14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карту 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продукта.</a:t>
            </a:r>
            <a:r>
              <a:rPr sz="14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Поделитесь</a:t>
            </a: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с</a:t>
            </a:r>
            <a:r>
              <a:rPr sz="14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заинтересованными</a:t>
            </a:r>
            <a:r>
              <a:rPr sz="14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сторонами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дорожной</a:t>
            </a: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картой</a:t>
            </a: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своего</a:t>
            </a:r>
            <a:r>
              <a:rPr sz="14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продукта,</a:t>
            </a:r>
            <a:r>
              <a:rPr sz="14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получите</a:t>
            </a:r>
            <a:r>
              <a:rPr sz="140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отзывы</a:t>
            </a:r>
            <a:r>
              <a:rPr sz="14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о </a:t>
            </a:r>
            <a:r>
              <a:rPr sz="1400" spc="-3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своих идеях</a:t>
            </a:r>
            <a:r>
              <a:rPr sz="14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33333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разбейте</a:t>
            </a:r>
            <a:r>
              <a:rPr sz="14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их</a:t>
            </a:r>
            <a:r>
              <a:rPr sz="140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на </a:t>
            </a:r>
            <a:r>
              <a:rPr sz="14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подробный</a:t>
            </a:r>
            <a:r>
              <a:rPr sz="14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план</a:t>
            </a:r>
            <a:r>
              <a:rPr sz="140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релиза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16607" y="2962655"/>
            <a:ext cx="8481060" cy="2894330"/>
            <a:chOff x="1816607" y="2962655"/>
            <a:chExt cx="8481060" cy="28943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6607" y="2962655"/>
              <a:ext cx="5408676" cy="28940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2348" y="3322319"/>
              <a:ext cx="4465320" cy="217474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75709" y="5875731"/>
            <a:ext cx="1047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ADMAP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41946" y="5511800"/>
            <a:ext cx="1911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PRODUCT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TIMELINE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067044" y="0"/>
            <a:ext cx="991869" cy="6858000"/>
          </a:xfrm>
          <a:custGeom>
            <a:avLst/>
            <a:gdLst/>
            <a:ahLst/>
            <a:cxnLst/>
            <a:rect l="l" t="t" r="r" b="b"/>
            <a:pathLst>
              <a:path w="991870" h="6858000">
                <a:moveTo>
                  <a:pt x="0" y="3429000"/>
                </a:moveTo>
                <a:lnTo>
                  <a:pt x="215" y="3375872"/>
                </a:lnTo>
                <a:lnTo>
                  <a:pt x="859" y="3322847"/>
                </a:lnTo>
                <a:lnTo>
                  <a:pt x="1932" y="3269926"/>
                </a:lnTo>
                <a:lnTo>
                  <a:pt x="3431" y="3217110"/>
                </a:lnTo>
                <a:lnTo>
                  <a:pt x="5354" y="3164402"/>
                </a:lnTo>
                <a:lnTo>
                  <a:pt x="7700" y="3111803"/>
                </a:lnTo>
                <a:lnTo>
                  <a:pt x="10467" y="3059315"/>
                </a:lnTo>
                <a:lnTo>
                  <a:pt x="13653" y="3006938"/>
                </a:lnTo>
                <a:lnTo>
                  <a:pt x="17258" y="2954676"/>
                </a:lnTo>
                <a:lnTo>
                  <a:pt x="21278" y="2902529"/>
                </a:lnTo>
                <a:lnTo>
                  <a:pt x="25714" y="2850499"/>
                </a:lnTo>
                <a:lnTo>
                  <a:pt x="30562" y="2798589"/>
                </a:lnTo>
                <a:lnTo>
                  <a:pt x="35821" y="2746798"/>
                </a:lnTo>
                <a:lnTo>
                  <a:pt x="41490" y="2695130"/>
                </a:lnTo>
                <a:lnTo>
                  <a:pt x="47567" y="2643586"/>
                </a:lnTo>
                <a:lnTo>
                  <a:pt x="54050" y="2592167"/>
                </a:lnTo>
                <a:lnTo>
                  <a:pt x="60938" y="2540876"/>
                </a:lnTo>
                <a:lnTo>
                  <a:pt x="68229" y="2489713"/>
                </a:lnTo>
                <a:lnTo>
                  <a:pt x="75921" y="2438681"/>
                </a:lnTo>
                <a:lnTo>
                  <a:pt x="84013" y="2387780"/>
                </a:lnTo>
                <a:lnTo>
                  <a:pt x="92503" y="2337014"/>
                </a:lnTo>
                <a:lnTo>
                  <a:pt x="101390" y="2286382"/>
                </a:lnTo>
                <a:lnTo>
                  <a:pt x="110671" y="2235888"/>
                </a:lnTo>
                <a:lnTo>
                  <a:pt x="120345" y="2185533"/>
                </a:lnTo>
                <a:lnTo>
                  <a:pt x="130411" y="2135318"/>
                </a:lnTo>
                <a:lnTo>
                  <a:pt x="140866" y="2085245"/>
                </a:lnTo>
                <a:lnTo>
                  <a:pt x="151710" y="2035315"/>
                </a:lnTo>
                <a:lnTo>
                  <a:pt x="162940" y="1985531"/>
                </a:lnTo>
                <a:lnTo>
                  <a:pt x="174555" y="1935894"/>
                </a:lnTo>
                <a:lnTo>
                  <a:pt x="186553" y="1886405"/>
                </a:lnTo>
                <a:lnTo>
                  <a:pt x="198933" y="1837067"/>
                </a:lnTo>
                <a:lnTo>
                  <a:pt x="211692" y="1787880"/>
                </a:lnTo>
                <a:lnTo>
                  <a:pt x="224830" y="1738847"/>
                </a:lnTo>
                <a:lnTo>
                  <a:pt x="238344" y="1689970"/>
                </a:lnTo>
                <a:lnTo>
                  <a:pt x="252233" y="1641249"/>
                </a:lnTo>
                <a:lnTo>
                  <a:pt x="266496" y="1592687"/>
                </a:lnTo>
                <a:lnTo>
                  <a:pt x="281130" y="1544285"/>
                </a:lnTo>
                <a:lnTo>
                  <a:pt x="296134" y="1496044"/>
                </a:lnTo>
                <a:lnTo>
                  <a:pt x="311506" y="1447967"/>
                </a:lnTo>
                <a:lnTo>
                  <a:pt x="327245" y="1400056"/>
                </a:lnTo>
                <a:lnTo>
                  <a:pt x="343349" y="1352311"/>
                </a:lnTo>
                <a:lnTo>
                  <a:pt x="359816" y="1304734"/>
                </a:lnTo>
                <a:lnTo>
                  <a:pt x="376645" y="1257328"/>
                </a:lnTo>
                <a:lnTo>
                  <a:pt x="393834" y="1210093"/>
                </a:lnTo>
                <a:lnTo>
                  <a:pt x="411382" y="1163032"/>
                </a:lnTo>
                <a:lnTo>
                  <a:pt x="429286" y="1116145"/>
                </a:lnTo>
                <a:lnTo>
                  <a:pt x="447546" y="1069436"/>
                </a:lnTo>
                <a:lnTo>
                  <a:pt x="466158" y="1022905"/>
                </a:lnTo>
                <a:lnTo>
                  <a:pt x="485123" y="976553"/>
                </a:lnTo>
                <a:lnTo>
                  <a:pt x="504438" y="930384"/>
                </a:lnTo>
                <a:lnTo>
                  <a:pt x="524101" y="884397"/>
                </a:lnTo>
                <a:lnTo>
                  <a:pt x="544111" y="838596"/>
                </a:lnTo>
                <a:lnTo>
                  <a:pt x="564466" y="792981"/>
                </a:lnTo>
                <a:lnTo>
                  <a:pt x="585165" y="747555"/>
                </a:lnTo>
                <a:lnTo>
                  <a:pt x="606205" y="702318"/>
                </a:lnTo>
                <a:lnTo>
                  <a:pt x="627586" y="657273"/>
                </a:lnTo>
                <a:lnTo>
                  <a:pt x="649306" y="612421"/>
                </a:lnTo>
                <a:lnTo>
                  <a:pt x="671362" y="567764"/>
                </a:lnTo>
                <a:lnTo>
                  <a:pt x="693754" y="523303"/>
                </a:lnTo>
                <a:lnTo>
                  <a:pt x="716479" y="479041"/>
                </a:lnTo>
                <a:lnTo>
                  <a:pt x="739536" y="434979"/>
                </a:lnTo>
                <a:lnTo>
                  <a:pt x="762923" y="391117"/>
                </a:lnTo>
                <a:lnTo>
                  <a:pt x="786640" y="347460"/>
                </a:lnTo>
                <a:lnTo>
                  <a:pt x="810683" y="304006"/>
                </a:lnTo>
                <a:lnTo>
                  <a:pt x="835051" y="260760"/>
                </a:lnTo>
                <a:lnTo>
                  <a:pt x="859744" y="217721"/>
                </a:lnTo>
                <a:lnTo>
                  <a:pt x="884758" y="174892"/>
                </a:lnTo>
                <a:lnTo>
                  <a:pt x="910093" y="132274"/>
                </a:lnTo>
                <a:lnTo>
                  <a:pt x="935746" y="89870"/>
                </a:lnTo>
                <a:lnTo>
                  <a:pt x="961717" y="47680"/>
                </a:lnTo>
                <a:lnTo>
                  <a:pt x="988003" y="5706"/>
                </a:lnTo>
                <a:lnTo>
                  <a:pt x="991638" y="0"/>
                </a:lnTo>
              </a:path>
              <a:path w="991870" h="6858000">
                <a:moveTo>
                  <a:pt x="991648" y="6857996"/>
                </a:moveTo>
                <a:lnTo>
                  <a:pt x="961717" y="6810301"/>
                </a:lnTo>
                <a:lnTo>
                  <a:pt x="935746" y="6768111"/>
                </a:lnTo>
                <a:lnTo>
                  <a:pt x="910093" y="6725706"/>
                </a:lnTo>
                <a:lnTo>
                  <a:pt x="884758" y="6683088"/>
                </a:lnTo>
                <a:lnTo>
                  <a:pt x="859744" y="6640259"/>
                </a:lnTo>
                <a:lnTo>
                  <a:pt x="835051" y="6597221"/>
                </a:lnTo>
                <a:lnTo>
                  <a:pt x="810683" y="6553974"/>
                </a:lnTo>
                <a:lnTo>
                  <a:pt x="786640" y="6510521"/>
                </a:lnTo>
                <a:lnTo>
                  <a:pt x="762923" y="6466863"/>
                </a:lnTo>
                <a:lnTo>
                  <a:pt x="739536" y="6423002"/>
                </a:lnTo>
                <a:lnTo>
                  <a:pt x="716479" y="6378939"/>
                </a:lnTo>
                <a:lnTo>
                  <a:pt x="693754" y="6334677"/>
                </a:lnTo>
                <a:lnTo>
                  <a:pt x="671362" y="6290217"/>
                </a:lnTo>
                <a:lnTo>
                  <a:pt x="649306" y="6245560"/>
                </a:lnTo>
                <a:lnTo>
                  <a:pt x="627586" y="6200708"/>
                </a:lnTo>
                <a:lnTo>
                  <a:pt x="606205" y="6155663"/>
                </a:lnTo>
                <a:lnTo>
                  <a:pt x="585165" y="6110426"/>
                </a:lnTo>
                <a:lnTo>
                  <a:pt x="564466" y="6065000"/>
                </a:lnTo>
                <a:lnTo>
                  <a:pt x="544111" y="6019385"/>
                </a:lnTo>
                <a:lnTo>
                  <a:pt x="524101" y="5973584"/>
                </a:lnTo>
                <a:lnTo>
                  <a:pt x="504438" y="5927598"/>
                </a:lnTo>
                <a:lnTo>
                  <a:pt x="485123" y="5881428"/>
                </a:lnTo>
                <a:lnTo>
                  <a:pt x="466158" y="5835077"/>
                </a:lnTo>
                <a:lnTo>
                  <a:pt x="447546" y="5788546"/>
                </a:lnTo>
                <a:lnTo>
                  <a:pt x="429286" y="5741836"/>
                </a:lnTo>
                <a:lnTo>
                  <a:pt x="411382" y="5694950"/>
                </a:lnTo>
                <a:lnTo>
                  <a:pt x="393834" y="5647889"/>
                </a:lnTo>
                <a:lnTo>
                  <a:pt x="376645" y="5600655"/>
                </a:lnTo>
                <a:lnTo>
                  <a:pt x="359816" y="5553248"/>
                </a:lnTo>
                <a:lnTo>
                  <a:pt x="343349" y="5505672"/>
                </a:lnTo>
                <a:lnTo>
                  <a:pt x="327245" y="5457927"/>
                </a:lnTo>
                <a:lnTo>
                  <a:pt x="311506" y="5410016"/>
                </a:lnTo>
                <a:lnTo>
                  <a:pt x="296134" y="5361939"/>
                </a:lnTo>
                <a:lnTo>
                  <a:pt x="281130" y="5313699"/>
                </a:lnTo>
                <a:lnTo>
                  <a:pt x="266496" y="5265297"/>
                </a:lnTo>
                <a:lnTo>
                  <a:pt x="252233" y="5216735"/>
                </a:lnTo>
                <a:lnTo>
                  <a:pt x="238344" y="5168015"/>
                </a:lnTo>
                <a:lnTo>
                  <a:pt x="224830" y="5119137"/>
                </a:lnTo>
                <a:lnTo>
                  <a:pt x="211692" y="5070104"/>
                </a:lnTo>
                <a:lnTo>
                  <a:pt x="198933" y="5020918"/>
                </a:lnTo>
                <a:lnTo>
                  <a:pt x="186553" y="4971580"/>
                </a:lnTo>
                <a:lnTo>
                  <a:pt x="174555" y="4922092"/>
                </a:lnTo>
                <a:lnTo>
                  <a:pt x="162940" y="4872455"/>
                </a:lnTo>
                <a:lnTo>
                  <a:pt x="151710" y="4822671"/>
                </a:lnTo>
                <a:lnTo>
                  <a:pt x="140866" y="4772742"/>
                </a:lnTo>
                <a:lnTo>
                  <a:pt x="130411" y="4722669"/>
                </a:lnTo>
                <a:lnTo>
                  <a:pt x="120345" y="4672454"/>
                </a:lnTo>
                <a:lnTo>
                  <a:pt x="110671" y="4622099"/>
                </a:lnTo>
                <a:lnTo>
                  <a:pt x="101390" y="4571606"/>
                </a:lnTo>
                <a:lnTo>
                  <a:pt x="92503" y="4520975"/>
                </a:lnTo>
                <a:lnTo>
                  <a:pt x="84013" y="4470209"/>
                </a:lnTo>
                <a:lnTo>
                  <a:pt x="75921" y="4419309"/>
                </a:lnTo>
                <a:lnTo>
                  <a:pt x="68229" y="4368277"/>
                </a:lnTo>
                <a:lnTo>
                  <a:pt x="60938" y="4317114"/>
                </a:lnTo>
                <a:lnTo>
                  <a:pt x="54050" y="4265823"/>
                </a:lnTo>
                <a:lnTo>
                  <a:pt x="47567" y="4214405"/>
                </a:lnTo>
                <a:lnTo>
                  <a:pt x="41490" y="4162861"/>
                </a:lnTo>
                <a:lnTo>
                  <a:pt x="35821" y="4111193"/>
                </a:lnTo>
                <a:lnTo>
                  <a:pt x="30562" y="4059404"/>
                </a:lnTo>
                <a:lnTo>
                  <a:pt x="25714" y="4007493"/>
                </a:lnTo>
                <a:lnTo>
                  <a:pt x="21278" y="3955464"/>
                </a:lnTo>
                <a:lnTo>
                  <a:pt x="17258" y="3903318"/>
                </a:lnTo>
                <a:lnTo>
                  <a:pt x="13653" y="3851056"/>
                </a:lnTo>
                <a:lnTo>
                  <a:pt x="10467" y="3798680"/>
                </a:lnTo>
                <a:lnTo>
                  <a:pt x="7700" y="3746192"/>
                </a:lnTo>
                <a:lnTo>
                  <a:pt x="5354" y="3693594"/>
                </a:lnTo>
                <a:lnTo>
                  <a:pt x="3431" y="3640886"/>
                </a:lnTo>
                <a:lnTo>
                  <a:pt x="1932" y="3588071"/>
                </a:lnTo>
                <a:lnTo>
                  <a:pt x="859" y="3535151"/>
                </a:lnTo>
                <a:lnTo>
                  <a:pt x="215" y="3482126"/>
                </a:lnTo>
                <a:lnTo>
                  <a:pt x="0" y="342900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8551" y="1219962"/>
            <a:ext cx="3764279" cy="47993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b="1" spc="-10" dirty="0">
                <a:latin typeface="Calibri"/>
                <a:cs typeface="Calibri"/>
              </a:rPr>
              <a:t>Региональный механизм 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поддержки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гражданского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общества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стран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765"/>
              </a:lnSpc>
            </a:pPr>
            <a:r>
              <a:rPr sz="2600" b="1" spc="-5" dirty="0">
                <a:latin typeface="Calibri"/>
                <a:cs typeface="Calibri"/>
              </a:rPr>
              <a:t>Восточного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партнерства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  <a:spcBef>
                <a:spcPts val="1110"/>
              </a:spcBef>
            </a:pPr>
            <a:r>
              <a:rPr sz="1600" b="1" spc="-15" dirty="0">
                <a:latin typeface="Calibri"/>
                <a:cs typeface="Calibri"/>
              </a:rPr>
              <a:t>Цель: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содействовать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усилению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 marR="704215">
              <a:lnSpc>
                <a:spcPts val="1730"/>
              </a:lnSpc>
              <a:spcBef>
                <a:spcPts val="120"/>
              </a:spcBef>
            </a:pPr>
            <a:r>
              <a:rPr sz="1600" spc="-15" dirty="0">
                <a:latin typeface="Calibri"/>
                <a:cs typeface="Calibri"/>
              </a:rPr>
              <a:t>популяризации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роли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гражданского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общества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реализации </a:t>
            </a:r>
            <a:r>
              <a:rPr sz="1600" spc="-10" dirty="0">
                <a:latin typeface="Calibri"/>
                <a:cs typeface="Calibri"/>
              </a:rPr>
              <a:t>реформ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осуществлении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демократических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600" spc="-5" dirty="0">
                <a:latin typeface="Calibri"/>
                <a:cs typeface="Calibri"/>
              </a:rPr>
              <a:t>преобразований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странах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Восточного</a:t>
            </a:r>
            <a:endParaRPr sz="1600">
              <a:latin typeface="Calibri"/>
              <a:cs typeface="Calibri"/>
            </a:endParaRPr>
          </a:p>
          <a:p>
            <a:pPr marL="12700" marR="433705">
              <a:lnSpc>
                <a:spcPts val="1730"/>
              </a:lnSpc>
              <a:spcBef>
                <a:spcPts val="120"/>
              </a:spcBef>
            </a:pPr>
            <a:r>
              <a:rPr sz="1600" spc="-5" dirty="0">
                <a:latin typeface="Calibri"/>
                <a:cs typeface="Calibri"/>
              </a:rPr>
              <a:t>партнерства (Азербайджан, Армения,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Беларусь,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Грузия,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Молдова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Украина)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600" b="1" spc="-10" dirty="0">
                <a:latin typeface="Calibri"/>
                <a:cs typeface="Calibri"/>
              </a:rPr>
              <a:t>Финансируется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Европейским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Союзом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  <a:spcBef>
                <a:spcPts val="815"/>
              </a:spcBef>
            </a:pPr>
            <a:r>
              <a:rPr sz="1600" b="1" spc="-10" dirty="0">
                <a:latin typeface="Calibri"/>
                <a:cs typeface="Calibri"/>
              </a:rPr>
              <a:t>Реализуется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консорциумом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spc="-5" dirty="0">
                <a:latin typeface="Calibri"/>
                <a:cs typeface="Calibri"/>
              </a:rPr>
              <a:t>во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главе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GDSI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Limited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(Ирландия)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Calibri"/>
                <a:cs typeface="Calibri"/>
              </a:rPr>
              <a:t>Срок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реализации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10" dirty="0">
                <a:latin typeface="Calibri"/>
                <a:cs typeface="Calibri"/>
              </a:rPr>
              <a:t> 2017-2020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5" dirty="0">
                <a:latin typeface="Calibri"/>
                <a:cs typeface="Calibri"/>
              </a:rPr>
              <a:t>Подробности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http://eapcivilsociety.eu/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3814" y="1323593"/>
            <a:ext cx="3765550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0">
              <a:lnSpc>
                <a:spcPts val="1789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Исследования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60"/>
              </a:spcBef>
            </a:pPr>
            <a:r>
              <a:rPr sz="1400" spc="-5" dirty="0">
                <a:latin typeface="Calibri"/>
                <a:cs typeface="Calibri"/>
              </a:rPr>
              <a:t>для лучшего </a:t>
            </a:r>
            <a:r>
              <a:rPr sz="1400" dirty="0">
                <a:latin typeface="Calibri"/>
                <a:cs typeface="Calibri"/>
              </a:rPr>
              <a:t>понимания </a:t>
            </a:r>
            <a:r>
              <a:rPr sz="1400" spc="-10" dirty="0">
                <a:latin typeface="Calibri"/>
                <a:cs typeface="Calibri"/>
              </a:rPr>
              <a:t>роли </a:t>
            </a:r>
            <a:r>
              <a:rPr sz="1400" spc="-5" dirty="0">
                <a:latin typeface="Calibri"/>
                <a:cs typeface="Calibri"/>
              </a:rPr>
              <a:t>организаций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гражданского общества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странах-партнерах </a:t>
            </a:r>
            <a:r>
              <a:rPr sz="1400" dirty="0">
                <a:latin typeface="Calibri"/>
                <a:cs typeface="Calibri"/>
              </a:rPr>
              <a:t>и их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проблем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75603" y="1248155"/>
            <a:ext cx="741045" cy="739140"/>
          </a:xfrm>
          <a:custGeom>
            <a:avLst/>
            <a:gdLst/>
            <a:ahLst/>
            <a:cxnLst/>
            <a:rect l="l" t="t" r="r" b="b"/>
            <a:pathLst>
              <a:path w="741045" h="739139">
                <a:moveTo>
                  <a:pt x="370332" y="0"/>
                </a:moveTo>
                <a:lnTo>
                  <a:pt x="323889" y="2879"/>
                </a:lnTo>
                <a:lnTo>
                  <a:pt x="279166" y="11288"/>
                </a:lnTo>
                <a:lnTo>
                  <a:pt x="236507" y="24878"/>
                </a:lnTo>
                <a:lnTo>
                  <a:pt x="196263" y="43304"/>
                </a:lnTo>
                <a:lnTo>
                  <a:pt x="158779" y="66219"/>
                </a:lnTo>
                <a:lnTo>
                  <a:pt x="124403" y="93277"/>
                </a:lnTo>
                <a:lnTo>
                  <a:pt x="93483" y="124131"/>
                </a:lnTo>
                <a:lnTo>
                  <a:pt x="66367" y="158434"/>
                </a:lnTo>
                <a:lnTo>
                  <a:pt x="43401" y="195841"/>
                </a:lnTo>
                <a:lnTo>
                  <a:pt x="24934" y="236004"/>
                </a:lnTo>
                <a:lnTo>
                  <a:pt x="11313" y="278578"/>
                </a:lnTo>
                <a:lnTo>
                  <a:pt x="2886" y="323215"/>
                </a:lnTo>
                <a:lnTo>
                  <a:pt x="0" y="369570"/>
                </a:lnTo>
                <a:lnTo>
                  <a:pt x="2886" y="415924"/>
                </a:lnTo>
                <a:lnTo>
                  <a:pt x="11313" y="460561"/>
                </a:lnTo>
                <a:lnTo>
                  <a:pt x="24934" y="503135"/>
                </a:lnTo>
                <a:lnTo>
                  <a:pt x="43401" y="543298"/>
                </a:lnTo>
                <a:lnTo>
                  <a:pt x="66367" y="580705"/>
                </a:lnTo>
                <a:lnTo>
                  <a:pt x="93483" y="615008"/>
                </a:lnTo>
                <a:lnTo>
                  <a:pt x="124403" y="645862"/>
                </a:lnTo>
                <a:lnTo>
                  <a:pt x="158779" y="672920"/>
                </a:lnTo>
                <a:lnTo>
                  <a:pt x="196263" y="695835"/>
                </a:lnTo>
                <a:lnTo>
                  <a:pt x="236507" y="714261"/>
                </a:lnTo>
                <a:lnTo>
                  <a:pt x="279166" y="727851"/>
                </a:lnTo>
                <a:lnTo>
                  <a:pt x="323889" y="736260"/>
                </a:lnTo>
                <a:lnTo>
                  <a:pt x="370332" y="739140"/>
                </a:lnTo>
                <a:lnTo>
                  <a:pt x="416774" y="736260"/>
                </a:lnTo>
                <a:lnTo>
                  <a:pt x="461497" y="727851"/>
                </a:lnTo>
                <a:lnTo>
                  <a:pt x="504156" y="714261"/>
                </a:lnTo>
                <a:lnTo>
                  <a:pt x="544400" y="695835"/>
                </a:lnTo>
                <a:lnTo>
                  <a:pt x="581884" y="672920"/>
                </a:lnTo>
                <a:lnTo>
                  <a:pt x="616260" y="645862"/>
                </a:lnTo>
                <a:lnTo>
                  <a:pt x="647180" y="615008"/>
                </a:lnTo>
                <a:lnTo>
                  <a:pt x="674296" y="580705"/>
                </a:lnTo>
                <a:lnTo>
                  <a:pt x="697262" y="543298"/>
                </a:lnTo>
                <a:lnTo>
                  <a:pt x="715729" y="503135"/>
                </a:lnTo>
                <a:lnTo>
                  <a:pt x="729350" y="460561"/>
                </a:lnTo>
                <a:lnTo>
                  <a:pt x="737777" y="415924"/>
                </a:lnTo>
                <a:lnTo>
                  <a:pt x="740664" y="369570"/>
                </a:lnTo>
                <a:lnTo>
                  <a:pt x="737777" y="323215"/>
                </a:lnTo>
                <a:lnTo>
                  <a:pt x="729350" y="278578"/>
                </a:lnTo>
                <a:lnTo>
                  <a:pt x="715729" y="236004"/>
                </a:lnTo>
                <a:lnTo>
                  <a:pt x="697262" y="195841"/>
                </a:lnTo>
                <a:lnTo>
                  <a:pt x="674296" y="158434"/>
                </a:lnTo>
                <a:lnTo>
                  <a:pt x="647180" y="124131"/>
                </a:lnTo>
                <a:lnTo>
                  <a:pt x="616260" y="93277"/>
                </a:lnTo>
                <a:lnTo>
                  <a:pt x="581884" y="66219"/>
                </a:lnTo>
                <a:lnTo>
                  <a:pt x="544400" y="43304"/>
                </a:lnTo>
                <a:lnTo>
                  <a:pt x="504156" y="24878"/>
                </a:lnTo>
                <a:lnTo>
                  <a:pt x="461497" y="11288"/>
                </a:lnTo>
                <a:lnTo>
                  <a:pt x="416774" y="2879"/>
                </a:lnTo>
                <a:lnTo>
                  <a:pt x="370332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02477" y="1274190"/>
            <a:ext cx="48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73036" y="2259533"/>
            <a:ext cx="3834765" cy="64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е-обучение: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курсы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вебинары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60"/>
              </a:spcBef>
            </a:pPr>
            <a:r>
              <a:rPr sz="1400" dirty="0">
                <a:latin typeface="Calibri"/>
                <a:cs typeface="Calibri"/>
              </a:rPr>
              <a:t>укрепления </a:t>
            </a:r>
            <a:r>
              <a:rPr sz="1400" spc="-5" dirty="0">
                <a:latin typeface="Calibri"/>
                <a:cs typeface="Calibri"/>
              </a:rPr>
              <a:t>потенциала гражданского общества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обеспечения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местного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воздействия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59196" y="2183892"/>
            <a:ext cx="741045" cy="739140"/>
          </a:xfrm>
          <a:custGeom>
            <a:avLst/>
            <a:gdLst/>
            <a:ahLst/>
            <a:cxnLst/>
            <a:rect l="l" t="t" r="r" b="b"/>
            <a:pathLst>
              <a:path w="741045" h="739139">
                <a:moveTo>
                  <a:pt x="370331" y="0"/>
                </a:moveTo>
                <a:lnTo>
                  <a:pt x="323889" y="2879"/>
                </a:lnTo>
                <a:lnTo>
                  <a:pt x="279166" y="11288"/>
                </a:lnTo>
                <a:lnTo>
                  <a:pt x="236507" y="24878"/>
                </a:lnTo>
                <a:lnTo>
                  <a:pt x="196263" y="43304"/>
                </a:lnTo>
                <a:lnTo>
                  <a:pt x="158779" y="66219"/>
                </a:lnTo>
                <a:lnTo>
                  <a:pt x="124403" y="93277"/>
                </a:lnTo>
                <a:lnTo>
                  <a:pt x="93483" y="124131"/>
                </a:lnTo>
                <a:lnTo>
                  <a:pt x="66367" y="158434"/>
                </a:lnTo>
                <a:lnTo>
                  <a:pt x="43401" y="195841"/>
                </a:lnTo>
                <a:lnTo>
                  <a:pt x="24934" y="236004"/>
                </a:lnTo>
                <a:lnTo>
                  <a:pt x="11313" y="278578"/>
                </a:lnTo>
                <a:lnTo>
                  <a:pt x="2886" y="323215"/>
                </a:lnTo>
                <a:lnTo>
                  <a:pt x="0" y="369570"/>
                </a:lnTo>
                <a:lnTo>
                  <a:pt x="2886" y="415924"/>
                </a:lnTo>
                <a:lnTo>
                  <a:pt x="11313" y="460561"/>
                </a:lnTo>
                <a:lnTo>
                  <a:pt x="24934" y="503135"/>
                </a:lnTo>
                <a:lnTo>
                  <a:pt x="43401" y="543298"/>
                </a:lnTo>
                <a:lnTo>
                  <a:pt x="66367" y="580705"/>
                </a:lnTo>
                <a:lnTo>
                  <a:pt x="93483" y="615008"/>
                </a:lnTo>
                <a:lnTo>
                  <a:pt x="124403" y="645862"/>
                </a:lnTo>
                <a:lnTo>
                  <a:pt x="158779" y="672920"/>
                </a:lnTo>
                <a:lnTo>
                  <a:pt x="196263" y="695835"/>
                </a:lnTo>
                <a:lnTo>
                  <a:pt x="236507" y="714261"/>
                </a:lnTo>
                <a:lnTo>
                  <a:pt x="279166" y="727851"/>
                </a:lnTo>
                <a:lnTo>
                  <a:pt x="323889" y="736260"/>
                </a:lnTo>
                <a:lnTo>
                  <a:pt x="370331" y="739140"/>
                </a:lnTo>
                <a:lnTo>
                  <a:pt x="416774" y="736260"/>
                </a:lnTo>
                <a:lnTo>
                  <a:pt x="461497" y="727851"/>
                </a:lnTo>
                <a:lnTo>
                  <a:pt x="504156" y="714261"/>
                </a:lnTo>
                <a:lnTo>
                  <a:pt x="544400" y="695835"/>
                </a:lnTo>
                <a:lnTo>
                  <a:pt x="581884" y="672920"/>
                </a:lnTo>
                <a:lnTo>
                  <a:pt x="616260" y="645862"/>
                </a:lnTo>
                <a:lnTo>
                  <a:pt x="647180" y="615008"/>
                </a:lnTo>
                <a:lnTo>
                  <a:pt x="674296" y="580705"/>
                </a:lnTo>
                <a:lnTo>
                  <a:pt x="697262" y="543298"/>
                </a:lnTo>
                <a:lnTo>
                  <a:pt x="715729" y="503135"/>
                </a:lnTo>
                <a:lnTo>
                  <a:pt x="729350" y="460561"/>
                </a:lnTo>
                <a:lnTo>
                  <a:pt x="737777" y="415924"/>
                </a:lnTo>
                <a:lnTo>
                  <a:pt x="740663" y="369570"/>
                </a:lnTo>
                <a:lnTo>
                  <a:pt x="737777" y="323215"/>
                </a:lnTo>
                <a:lnTo>
                  <a:pt x="729350" y="278578"/>
                </a:lnTo>
                <a:lnTo>
                  <a:pt x="715729" y="236004"/>
                </a:lnTo>
                <a:lnTo>
                  <a:pt x="697262" y="195841"/>
                </a:lnTo>
                <a:lnTo>
                  <a:pt x="674296" y="158434"/>
                </a:lnTo>
                <a:lnTo>
                  <a:pt x="647180" y="124131"/>
                </a:lnTo>
                <a:lnTo>
                  <a:pt x="616260" y="93277"/>
                </a:lnTo>
                <a:lnTo>
                  <a:pt x="581884" y="66219"/>
                </a:lnTo>
                <a:lnTo>
                  <a:pt x="544400" y="43304"/>
                </a:lnTo>
                <a:lnTo>
                  <a:pt x="504156" y="24878"/>
                </a:lnTo>
                <a:lnTo>
                  <a:pt x="461497" y="11288"/>
                </a:lnTo>
                <a:lnTo>
                  <a:pt x="416774" y="2879"/>
                </a:lnTo>
                <a:lnTo>
                  <a:pt x="370331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86069" y="2210257"/>
            <a:ext cx="488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04203" y="3191001"/>
            <a:ext cx="4457700" cy="64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Хакатоны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для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разработки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новых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IT-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инструментов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65"/>
              </a:lnSpc>
            </a:pPr>
            <a:r>
              <a:rPr sz="1400" dirty="0">
                <a:latin typeface="Calibri"/>
                <a:cs typeface="Calibri"/>
              </a:rPr>
              <a:t>с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целью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расширения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возможностей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цифрового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spc="-5" dirty="0">
                <a:latin typeface="Calibri"/>
                <a:cs typeface="Calibri"/>
              </a:rPr>
              <a:t>участия гражданского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общества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принятии </a:t>
            </a:r>
            <a:r>
              <a:rPr sz="1400" spc="-5" dirty="0">
                <a:latin typeface="Calibri"/>
                <a:cs typeface="Calibri"/>
              </a:rPr>
              <a:t>решений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89091" y="3115055"/>
            <a:ext cx="742315" cy="739140"/>
          </a:xfrm>
          <a:custGeom>
            <a:avLst/>
            <a:gdLst/>
            <a:ahLst/>
            <a:cxnLst/>
            <a:rect l="l" t="t" r="r" b="b"/>
            <a:pathLst>
              <a:path w="742314" h="739139">
                <a:moveTo>
                  <a:pt x="371094" y="0"/>
                </a:moveTo>
                <a:lnTo>
                  <a:pt x="324539" y="2879"/>
                </a:lnTo>
                <a:lnTo>
                  <a:pt x="279711" y="11288"/>
                </a:lnTo>
                <a:lnTo>
                  <a:pt x="236958" y="24878"/>
                </a:lnTo>
                <a:lnTo>
                  <a:pt x="196628" y="43304"/>
                </a:lnTo>
                <a:lnTo>
                  <a:pt x="159067" y="66219"/>
                </a:lnTo>
                <a:lnTo>
                  <a:pt x="124624" y="93277"/>
                </a:lnTo>
                <a:lnTo>
                  <a:pt x="93645" y="124131"/>
                </a:lnTo>
                <a:lnTo>
                  <a:pt x="66479" y="158434"/>
                </a:lnTo>
                <a:lnTo>
                  <a:pt x="43473" y="195841"/>
                </a:lnTo>
                <a:lnTo>
                  <a:pt x="24975" y="236004"/>
                </a:lnTo>
                <a:lnTo>
                  <a:pt x="11331" y="278578"/>
                </a:lnTo>
                <a:lnTo>
                  <a:pt x="2890" y="323215"/>
                </a:lnTo>
                <a:lnTo>
                  <a:pt x="0" y="369570"/>
                </a:lnTo>
                <a:lnTo>
                  <a:pt x="2890" y="415924"/>
                </a:lnTo>
                <a:lnTo>
                  <a:pt x="11331" y="460561"/>
                </a:lnTo>
                <a:lnTo>
                  <a:pt x="24975" y="503135"/>
                </a:lnTo>
                <a:lnTo>
                  <a:pt x="43473" y="543298"/>
                </a:lnTo>
                <a:lnTo>
                  <a:pt x="66479" y="580705"/>
                </a:lnTo>
                <a:lnTo>
                  <a:pt x="93645" y="615008"/>
                </a:lnTo>
                <a:lnTo>
                  <a:pt x="124624" y="645862"/>
                </a:lnTo>
                <a:lnTo>
                  <a:pt x="159067" y="672920"/>
                </a:lnTo>
                <a:lnTo>
                  <a:pt x="196628" y="695835"/>
                </a:lnTo>
                <a:lnTo>
                  <a:pt x="236958" y="714261"/>
                </a:lnTo>
                <a:lnTo>
                  <a:pt x="279711" y="727851"/>
                </a:lnTo>
                <a:lnTo>
                  <a:pt x="324539" y="736260"/>
                </a:lnTo>
                <a:lnTo>
                  <a:pt x="371094" y="739140"/>
                </a:lnTo>
                <a:lnTo>
                  <a:pt x="417648" y="736260"/>
                </a:lnTo>
                <a:lnTo>
                  <a:pt x="462476" y="727851"/>
                </a:lnTo>
                <a:lnTo>
                  <a:pt x="505229" y="714261"/>
                </a:lnTo>
                <a:lnTo>
                  <a:pt x="545559" y="695835"/>
                </a:lnTo>
                <a:lnTo>
                  <a:pt x="583120" y="672920"/>
                </a:lnTo>
                <a:lnTo>
                  <a:pt x="617563" y="645862"/>
                </a:lnTo>
                <a:lnTo>
                  <a:pt x="648542" y="615008"/>
                </a:lnTo>
                <a:lnTo>
                  <a:pt x="675708" y="580705"/>
                </a:lnTo>
                <a:lnTo>
                  <a:pt x="698714" y="543298"/>
                </a:lnTo>
                <a:lnTo>
                  <a:pt x="717212" y="503135"/>
                </a:lnTo>
                <a:lnTo>
                  <a:pt x="730856" y="460561"/>
                </a:lnTo>
                <a:lnTo>
                  <a:pt x="739297" y="415924"/>
                </a:lnTo>
                <a:lnTo>
                  <a:pt x="742188" y="369570"/>
                </a:lnTo>
                <a:lnTo>
                  <a:pt x="739297" y="323215"/>
                </a:lnTo>
                <a:lnTo>
                  <a:pt x="730856" y="278578"/>
                </a:lnTo>
                <a:lnTo>
                  <a:pt x="717212" y="236004"/>
                </a:lnTo>
                <a:lnTo>
                  <a:pt x="698714" y="195841"/>
                </a:lnTo>
                <a:lnTo>
                  <a:pt x="675708" y="158434"/>
                </a:lnTo>
                <a:lnTo>
                  <a:pt x="648542" y="124131"/>
                </a:lnTo>
                <a:lnTo>
                  <a:pt x="617563" y="93277"/>
                </a:lnTo>
                <a:lnTo>
                  <a:pt x="583120" y="66219"/>
                </a:lnTo>
                <a:lnTo>
                  <a:pt x="545559" y="43304"/>
                </a:lnTo>
                <a:lnTo>
                  <a:pt x="505229" y="24878"/>
                </a:lnTo>
                <a:lnTo>
                  <a:pt x="462476" y="11288"/>
                </a:lnTo>
                <a:lnTo>
                  <a:pt x="417648" y="2879"/>
                </a:lnTo>
                <a:lnTo>
                  <a:pt x="371094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17234" y="3141421"/>
            <a:ext cx="488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73036" y="4135373"/>
            <a:ext cx="4641215" cy="8267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64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Более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эффективная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коммуникация</a:t>
            </a:r>
            <a:endParaRPr sz="1600">
              <a:latin typeface="Calibri"/>
              <a:cs typeface="Calibri"/>
            </a:endParaRPr>
          </a:p>
          <a:p>
            <a:pPr marL="73660" marR="5080">
              <a:lnSpc>
                <a:spcPts val="1510"/>
              </a:lnSpc>
              <a:spcBef>
                <a:spcPts val="35"/>
              </a:spcBef>
            </a:pP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поддержку </a:t>
            </a:r>
            <a:r>
              <a:rPr sz="1400" dirty="0">
                <a:latin typeface="Calibri"/>
                <a:cs typeface="Calibri"/>
              </a:rPr>
              <a:t>важной </a:t>
            </a:r>
            <a:r>
              <a:rPr sz="1400" spc="-10" dirty="0">
                <a:latin typeface="Calibri"/>
                <a:cs typeface="Calibri"/>
              </a:rPr>
              <a:t>деятельности </a:t>
            </a:r>
            <a:r>
              <a:rPr sz="1400" spc="-5" dirty="0">
                <a:latin typeface="Calibri"/>
                <a:cs typeface="Calibri"/>
              </a:rPr>
              <a:t>гражданского общества,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улучшения</a:t>
            </a:r>
            <a:r>
              <a:rPr sz="1400" spc="-5" dirty="0">
                <a:latin typeface="Calibri"/>
                <a:cs typeface="Calibri"/>
              </a:rPr>
              <a:t> имиджа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гражданского общества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поиска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более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эффективных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способов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ее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освещения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59196" y="4058411"/>
            <a:ext cx="741045" cy="739140"/>
          </a:xfrm>
          <a:custGeom>
            <a:avLst/>
            <a:gdLst/>
            <a:ahLst/>
            <a:cxnLst/>
            <a:rect l="l" t="t" r="r" b="b"/>
            <a:pathLst>
              <a:path w="741045" h="739139">
                <a:moveTo>
                  <a:pt x="370331" y="0"/>
                </a:moveTo>
                <a:lnTo>
                  <a:pt x="323889" y="2879"/>
                </a:lnTo>
                <a:lnTo>
                  <a:pt x="279166" y="11288"/>
                </a:lnTo>
                <a:lnTo>
                  <a:pt x="236507" y="24878"/>
                </a:lnTo>
                <a:lnTo>
                  <a:pt x="196263" y="43304"/>
                </a:lnTo>
                <a:lnTo>
                  <a:pt x="158779" y="66219"/>
                </a:lnTo>
                <a:lnTo>
                  <a:pt x="124403" y="93277"/>
                </a:lnTo>
                <a:lnTo>
                  <a:pt x="93483" y="124131"/>
                </a:lnTo>
                <a:lnTo>
                  <a:pt x="66367" y="158434"/>
                </a:lnTo>
                <a:lnTo>
                  <a:pt x="43401" y="195841"/>
                </a:lnTo>
                <a:lnTo>
                  <a:pt x="24934" y="236004"/>
                </a:lnTo>
                <a:lnTo>
                  <a:pt x="11313" y="278578"/>
                </a:lnTo>
                <a:lnTo>
                  <a:pt x="2886" y="323215"/>
                </a:lnTo>
                <a:lnTo>
                  <a:pt x="0" y="369569"/>
                </a:lnTo>
                <a:lnTo>
                  <a:pt x="2886" y="415924"/>
                </a:lnTo>
                <a:lnTo>
                  <a:pt x="11313" y="460561"/>
                </a:lnTo>
                <a:lnTo>
                  <a:pt x="24934" y="503135"/>
                </a:lnTo>
                <a:lnTo>
                  <a:pt x="43401" y="543298"/>
                </a:lnTo>
                <a:lnTo>
                  <a:pt x="66367" y="580705"/>
                </a:lnTo>
                <a:lnTo>
                  <a:pt x="93483" y="615008"/>
                </a:lnTo>
                <a:lnTo>
                  <a:pt x="124403" y="645862"/>
                </a:lnTo>
                <a:lnTo>
                  <a:pt x="158779" y="672920"/>
                </a:lnTo>
                <a:lnTo>
                  <a:pt x="196263" y="695835"/>
                </a:lnTo>
                <a:lnTo>
                  <a:pt x="236507" y="714261"/>
                </a:lnTo>
                <a:lnTo>
                  <a:pt x="279166" y="727851"/>
                </a:lnTo>
                <a:lnTo>
                  <a:pt x="323889" y="736260"/>
                </a:lnTo>
                <a:lnTo>
                  <a:pt x="370331" y="739139"/>
                </a:lnTo>
                <a:lnTo>
                  <a:pt x="416774" y="736260"/>
                </a:lnTo>
                <a:lnTo>
                  <a:pt x="461497" y="727851"/>
                </a:lnTo>
                <a:lnTo>
                  <a:pt x="504156" y="714261"/>
                </a:lnTo>
                <a:lnTo>
                  <a:pt x="544400" y="695835"/>
                </a:lnTo>
                <a:lnTo>
                  <a:pt x="581884" y="672920"/>
                </a:lnTo>
                <a:lnTo>
                  <a:pt x="616260" y="645862"/>
                </a:lnTo>
                <a:lnTo>
                  <a:pt x="647180" y="615008"/>
                </a:lnTo>
                <a:lnTo>
                  <a:pt x="674296" y="580705"/>
                </a:lnTo>
                <a:lnTo>
                  <a:pt x="697262" y="543298"/>
                </a:lnTo>
                <a:lnTo>
                  <a:pt x="715729" y="503135"/>
                </a:lnTo>
                <a:lnTo>
                  <a:pt x="729350" y="460561"/>
                </a:lnTo>
                <a:lnTo>
                  <a:pt x="737777" y="415924"/>
                </a:lnTo>
                <a:lnTo>
                  <a:pt x="740663" y="369569"/>
                </a:lnTo>
                <a:lnTo>
                  <a:pt x="737777" y="323215"/>
                </a:lnTo>
                <a:lnTo>
                  <a:pt x="729350" y="278578"/>
                </a:lnTo>
                <a:lnTo>
                  <a:pt x="715729" y="236004"/>
                </a:lnTo>
                <a:lnTo>
                  <a:pt x="697262" y="195841"/>
                </a:lnTo>
                <a:lnTo>
                  <a:pt x="674296" y="158434"/>
                </a:lnTo>
                <a:lnTo>
                  <a:pt x="647180" y="124131"/>
                </a:lnTo>
                <a:lnTo>
                  <a:pt x="616260" y="93277"/>
                </a:lnTo>
                <a:lnTo>
                  <a:pt x="581884" y="66219"/>
                </a:lnTo>
                <a:lnTo>
                  <a:pt x="544400" y="43304"/>
                </a:lnTo>
                <a:lnTo>
                  <a:pt x="504156" y="24878"/>
                </a:lnTo>
                <a:lnTo>
                  <a:pt x="461497" y="11288"/>
                </a:lnTo>
                <a:lnTo>
                  <a:pt x="416774" y="2879"/>
                </a:lnTo>
                <a:lnTo>
                  <a:pt x="370331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86069" y="4085970"/>
            <a:ext cx="48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09003" y="5067427"/>
            <a:ext cx="3312160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Стипендии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гражданского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общества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550"/>
              </a:lnSpc>
            </a:pP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будущих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лидеров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ключевых</a:t>
            </a:r>
            <a:r>
              <a:rPr sz="1400" spc="-5" dirty="0">
                <a:latin typeface="Calibri"/>
                <a:cs typeface="Calibri"/>
              </a:rPr>
              <a:t> отраслях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93891" y="4991100"/>
            <a:ext cx="742315" cy="739140"/>
          </a:xfrm>
          <a:custGeom>
            <a:avLst/>
            <a:gdLst/>
            <a:ahLst/>
            <a:cxnLst/>
            <a:rect l="l" t="t" r="r" b="b"/>
            <a:pathLst>
              <a:path w="742315" h="739139">
                <a:moveTo>
                  <a:pt x="371094" y="0"/>
                </a:moveTo>
                <a:lnTo>
                  <a:pt x="324539" y="2879"/>
                </a:lnTo>
                <a:lnTo>
                  <a:pt x="279711" y="11288"/>
                </a:lnTo>
                <a:lnTo>
                  <a:pt x="236958" y="24878"/>
                </a:lnTo>
                <a:lnTo>
                  <a:pt x="196628" y="43304"/>
                </a:lnTo>
                <a:lnTo>
                  <a:pt x="159067" y="66219"/>
                </a:lnTo>
                <a:lnTo>
                  <a:pt x="124624" y="93277"/>
                </a:lnTo>
                <a:lnTo>
                  <a:pt x="93645" y="124131"/>
                </a:lnTo>
                <a:lnTo>
                  <a:pt x="66479" y="158434"/>
                </a:lnTo>
                <a:lnTo>
                  <a:pt x="43473" y="195841"/>
                </a:lnTo>
                <a:lnTo>
                  <a:pt x="24975" y="236004"/>
                </a:lnTo>
                <a:lnTo>
                  <a:pt x="11331" y="278578"/>
                </a:lnTo>
                <a:lnTo>
                  <a:pt x="2890" y="323215"/>
                </a:lnTo>
                <a:lnTo>
                  <a:pt x="0" y="369569"/>
                </a:lnTo>
                <a:lnTo>
                  <a:pt x="2890" y="415924"/>
                </a:lnTo>
                <a:lnTo>
                  <a:pt x="11331" y="460561"/>
                </a:lnTo>
                <a:lnTo>
                  <a:pt x="24975" y="503135"/>
                </a:lnTo>
                <a:lnTo>
                  <a:pt x="43473" y="543298"/>
                </a:lnTo>
                <a:lnTo>
                  <a:pt x="66479" y="580705"/>
                </a:lnTo>
                <a:lnTo>
                  <a:pt x="93645" y="615008"/>
                </a:lnTo>
                <a:lnTo>
                  <a:pt x="124624" y="645862"/>
                </a:lnTo>
                <a:lnTo>
                  <a:pt x="159067" y="672920"/>
                </a:lnTo>
                <a:lnTo>
                  <a:pt x="196628" y="695835"/>
                </a:lnTo>
                <a:lnTo>
                  <a:pt x="236958" y="714261"/>
                </a:lnTo>
                <a:lnTo>
                  <a:pt x="279711" y="727851"/>
                </a:lnTo>
                <a:lnTo>
                  <a:pt x="324539" y="736260"/>
                </a:lnTo>
                <a:lnTo>
                  <a:pt x="371094" y="739140"/>
                </a:lnTo>
                <a:lnTo>
                  <a:pt x="417648" y="736260"/>
                </a:lnTo>
                <a:lnTo>
                  <a:pt x="462476" y="727851"/>
                </a:lnTo>
                <a:lnTo>
                  <a:pt x="505229" y="714261"/>
                </a:lnTo>
                <a:lnTo>
                  <a:pt x="545559" y="695835"/>
                </a:lnTo>
                <a:lnTo>
                  <a:pt x="583120" y="672920"/>
                </a:lnTo>
                <a:lnTo>
                  <a:pt x="617563" y="645862"/>
                </a:lnTo>
                <a:lnTo>
                  <a:pt x="648542" y="615008"/>
                </a:lnTo>
                <a:lnTo>
                  <a:pt x="675708" y="580705"/>
                </a:lnTo>
                <a:lnTo>
                  <a:pt x="698714" y="543298"/>
                </a:lnTo>
                <a:lnTo>
                  <a:pt x="717212" y="503135"/>
                </a:lnTo>
                <a:lnTo>
                  <a:pt x="730856" y="460561"/>
                </a:lnTo>
                <a:lnTo>
                  <a:pt x="739297" y="415924"/>
                </a:lnTo>
                <a:lnTo>
                  <a:pt x="742188" y="369569"/>
                </a:lnTo>
                <a:lnTo>
                  <a:pt x="739297" y="323215"/>
                </a:lnTo>
                <a:lnTo>
                  <a:pt x="730856" y="278578"/>
                </a:lnTo>
                <a:lnTo>
                  <a:pt x="717212" y="236004"/>
                </a:lnTo>
                <a:lnTo>
                  <a:pt x="698714" y="195841"/>
                </a:lnTo>
                <a:lnTo>
                  <a:pt x="675708" y="158434"/>
                </a:lnTo>
                <a:lnTo>
                  <a:pt x="648542" y="124131"/>
                </a:lnTo>
                <a:lnTo>
                  <a:pt x="617563" y="93277"/>
                </a:lnTo>
                <a:lnTo>
                  <a:pt x="583120" y="66219"/>
                </a:lnTo>
                <a:lnTo>
                  <a:pt x="545559" y="43304"/>
                </a:lnTo>
                <a:lnTo>
                  <a:pt x="505229" y="24878"/>
                </a:lnTo>
                <a:lnTo>
                  <a:pt x="462476" y="11288"/>
                </a:lnTo>
                <a:lnTo>
                  <a:pt x="417648" y="2879"/>
                </a:lnTo>
                <a:lnTo>
                  <a:pt x="371094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122034" y="5018023"/>
            <a:ext cx="48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6392" y="1000708"/>
            <a:ext cx="850519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spc="-5" dirty="0">
                <a:latin typeface="Calibri"/>
                <a:cs typeface="Calibri"/>
              </a:rPr>
              <a:t>OpenProject. </a:t>
            </a:r>
            <a:r>
              <a:rPr sz="3200" spc="-15" dirty="0">
                <a:latin typeface="Calibri"/>
                <a:cs typeface="Calibri"/>
              </a:rPr>
              <a:t>Управление </a:t>
            </a:r>
            <a:r>
              <a:rPr sz="3200" dirty="0">
                <a:latin typeface="Calibri"/>
                <a:cs typeface="Calibri"/>
              </a:rPr>
              <a:t>задачами и </a:t>
            </a:r>
            <a:r>
              <a:rPr sz="3200" spc="-10" dirty="0">
                <a:latin typeface="Calibri"/>
                <a:cs typeface="Calibri"/>
              </a:rPr>
              <a:t>командное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сотрудничество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43096" y="342138"/>
            <a:ext cx="1138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6392" y="1868271"/>
            <a:ext cx="94354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Сделайте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свою работу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команде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проще,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продуктивнее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приятнее.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OpenProject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 </a:t>
            </a:r>
            <a:r>
              <a:rPr sz="1400" spc="-10" dirty="0">
                <a:latin typeface="Calibri"/>
                <a:cs typeface="Calibri"/>
              </a:rPr>
              <a:t>это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самый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простой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способ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 команд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отслеживать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свою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работу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получать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результаты.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63167" y="2827020"/>
            <a:ext cx="7213600" cy="2947670"/>
            <a:chOff x="963167" y="2827020"/>
            <a:chExt cx="7213600" cy="294767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167" y="2827020"/>
              <a:ext cx="4751832" cy="18516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1923" y="3212592"/>
              <a:ext cx="4974335" cy="25618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42517" y="4712665"/>
            <a:ext cx="920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TASK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7263" y="5949492"/>
            <a:ext cx="253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COMMENTS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HISTORY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11485" y="5392318"/>
            <a:ext cx="956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WATCHER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02907" y="2827020"/>
            <a:ext cx="4948428" cy="25466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8551" y="1005332"/>
            <a:ext cx="60242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OpenProject.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Kanban,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Agile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Scrum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43096" y="342138"/>
            <a:ext cx="1138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8551" y="1651482"/>
            <a:ext cx="10108565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4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OpenProject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идеальный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инструмент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для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agile-команд,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которые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хотят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использовать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agile-методологии,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такие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как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Scrum.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Agile-команды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могут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создавать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оценивать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истории,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расставлять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приоритеты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спринте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отслеживать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задачи.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Он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тесно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Calibri"/>
                <a:cs typeface="Calibri"/>
              </a:rPr>
              <a:t>интегрирован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другими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модулями</a:t>
            </a:r>
            <a:r>
              <a:rPr sz="1400" spc="-15" dirty="0">
                <a:latin typeface="Calibri"/>
                <a:cs typeface="Calibri"/>
              </a:rPr>
              <a:t>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такими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как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планирование</a:t>
            </a:r>
            <a:r>
              <a:rPr sz="1400" spc="-5" dirty="0">
                <a:latin typeface="Calibri"/>
                <a:cs typeface="Calibri"/>
              </a:rPr>
              <a:t> дорожной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карты,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отслеживание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ошибок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управление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задачами.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2124" y="2912364"/>
            <a:ext cx="4686300" cy="24963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71168" y="5427979"/>
            <a:ext cx="142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AGILE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BOARDS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16808" y="2912364"/>
            <a:ext cx="7998459" cy="3055620"/>
            <a:chOff x="3416808" y="2912364"/>
            <a:chExt cx="7998459" cy="305562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6808" y="3457956"/>
              <a:ext cx="5359908" cy="25100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8672" y="2912364"/>
              <a:ext cx="5276087" cy="277215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580126" y="5986983"/>
            <a:ext cx="1032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CK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01833" y="5660542"/>
            <a:ext cx="1233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TASK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BOARD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43096" y="342138"/>
            <a:ext cx="1138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8551" y="996137"/>
            <a:ext cx="9431655" cy="18053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98170">
              <a:lnSpc>
                <a:spcPts val="3460"/>
              </a:lnSpc>
              <a:spcBef>
                <a:spcPts val="535"/>
              </a:spcBef>
            </a:pPr>
            <a:r>
              <a:rPr sz="3200" b="1" spc="-5" dirty="0">
                <a:latin typeface="Calibri"/>
                <a:cs typeface="Calibri"/>
              </a:rPr>
              <a:t>OpenProject. </a:t>
            </a:r>
            <a:r>
              <a:rPr sz="3200" spc="-10" dirty="0">
                <a:latin typeface="Calibri"/>
                <a:cs typeface="Calibri"/>
              </a:rPr>
              <a:t>Отслеживание </a:t>
            </a:r>
            <a:r>
              <a:rPr sz="3200" spc="-5" dirty="0">
                <a:latin typeface="Calibri"/>
                <a:cs typeface="Calibri"/>
              </a:rPr>
              <a:t>времени, </a:t>
            </a:r>
            <a:r>
              <a:rPr sz="3200" spc="-10" dirty="0">
                <a:latin typeface="Calibri"/>
                <a:cs typeface="Calibri"/>
              </a:rPr>
              <a:t>отчетность </a:t>
            </a:r>
            <a:r>
              <a:rPr sz="3200" dirty="0">
                <a:latin typeface="Calibri"/>
                <a:cs typeface="Calibri"/>
              </a:rPr>
              <a:t>о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расходах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5" dirty="0">
                <a:latin typeface="Calibri"/>
                <a:cs typeface="Calibri"/>
              </a:rPr>
              <a:t>бюджетирование</a:t>
            </a:r>
            <a:endParaRPr sz="3200">
              <a:latin typeface="Calibri"/>
              <a:cs typeface="Calibri"/>
            </a:endParaRPr>
          </a:p>
          <a:p>
            <a:pPr marL="299085" indent="-287020">
              <a:lnSpc>
                <a:spcPts val="1614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OpenProject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облегчает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отслеживание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времени</a:t>
            </a:r>
            <a:r>
              <a:rPr sz="1400" spc="-5" dirty="0">
                <a:latin typeface="Calibri"/>
                <a:cs typeface="Calibri"/>
              </a:rPr>
              <a:t>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Создавайте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пользовательские </a:t>
            </a:r>
            <a:r>
              <a:rPr sz="1400" spc="-5" dirty="0">
                <a:latin typeface="Calibri"/>
                <a:cs typeface="Calibri"/>
              </a:rPr>
              <a:t>отчеты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точного,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текущего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понимания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Calibri"/>
                <a:cs typeface="Calibri"/>
              </a:rPr>
              <a:t>эффективности проекта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распределенных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ресурсов.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Calibri"/>
                <a:cs typeface="Calibri"/>
              </a:rPr>
              <a:t>Запланируйте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стоимость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для </a:t>
            </a:r>
            <a:r>
              <a:rPr sz="1400" b="1" spc="-5" dirty="0">
                <a:latin typeface="Calibri"/>
                <a:cs typeface="Calibri"/>
              </a:rPr>
              <a:t>каждой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фазы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проекта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посмотрите,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сколько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выделенного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бюджета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было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потрачено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92936" y="2959607"/>
            <a:ext cx="10208260" cy="2473960"/>
            <a:chOff x="1392936" y="2959607"/>
            <a:chExt cx="10208260" cy="24739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2936" y="2959607"/>
              <a:ext cx="4186428" cy="22402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7328" y="3223259"/>
              <a:ext cx="4134612" cy="2209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5959" y="3448811"/>
              <a:ext cx="5824728" cy="194005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471041" y="5284089"/>
            <a:ext cx="154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TRACKING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45814" y="5530088"/>
            <a:ext cx="1430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COST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REPORTS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0821" y="5535269"/>
            <a:ext cx="1177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BUDGETING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105"/>
              </a:spcBef>
            </a:pPr>
            <a:r>
              <a:rPr spc="-5" dirty="0"/>
              <a:t>Советы</a:t>
            </a:r>
            <a:r>
              <a:rPr spc="-20" dirty="0"/>
              <a:t> </a:t>
            </a:r>
            <a:r>
              <a:rPr dirty="0"/>
              <a:t>и</a:t>
            </a:r>
          </a:p>
          <a:p>
            <a:pPr algn="ctr">
              <a:lnSpc>
                <a:spcPts val="3650"/>
              </a:lnSpc>
            </a:pPr>
            <a:r>
              <a:rPr spc="-5" dirty="0"/>
              <a:t>рекомендации</a:t>
            </a:r>
          </a:p>
        </p:txBody>
      </p:sp>
      <p:sp>
        <p:nvSpPr>
          <p:cNvPr id="5" name="object 5"/>
          <p:cNvSpPr/>
          <p:nvPr/>
        </p:nvSpPr>
        <p:spPr>
          <a:xfrm>
            <a:off x="5890259" y="1344167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0259" y="2516123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0259" y="455523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80" y="6249923"/>
              <a:ext cx="1435607" cy="2240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3428" y="6219444"/>
              <a:ext cx="653796" cy="283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5" y="6111240"/>
              <a:ext cx="1664208" cy="4663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68551" y="1816354"/>
            <a:ext cx="4698365" cy="34982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Построением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концепции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Разработкой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проекта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планированием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Упрощенным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сотрудничеством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Более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легким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делегированием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35" dirty="0">
                <a:latin typeface="Calibri"/>
                <a:cs typeface="Calibri"/>
              </a:rPr>
              <a:t>Точным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отслеживанием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статуса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Централизованным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хранилищем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данных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Бесперебойным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общением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Быстрым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обменом файлами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Отслеживанием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времени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затрат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Быстрой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отчетностью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600"/>
              </a:spcBef>
            </a:pPr>
            <a:r>
              <a:rPr sz="1800" dirty="0">
                <a:latin typeface="Calibri"/>
                <a:cs typeface="Calibri"/>
              </a:rPr>
              <a:t>Переключение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привыкание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требует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времени!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Первый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проект(ы)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будет</a:t>
            </a:r>
            <a:r>
              <a:rPr sz="1800" spc="-10" dirty="0">
                <a:latin typeface="Calibri"/>
                <a:cs typeface="Calibri"/>
              </a:rPr>
              <a:t> тяжелым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:D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017" y="323850"/>
            <a:ext cx="152717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2020" y="323850"/>
            <a:ext cx="1621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Советы</a:t>
            </a:r>
            <a:r>
              <a:rPr sz="12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рекомендации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6300" y="265175"/>
            <a:ext cx="10561320" cy="5417820"/>
            <a:chOff x="876300" y="265175"/>
            <a:chExt cx="10561320" cy="5417820"/>
          </a:xfrm>
        </p:grpSpPr>
        <p:sp>
          <p:nvSpPr>
            <p:cNvPr id="11" name="object 11"/>
            <p:cNvSpPr/>
            <p:nvPr/>
          </p:nvSpPr>
          <p:spPr>
            <a:xfrm>
              <a:off x="876300" y="272795"/>
              <a:ext cx="3011170" cy="0"/>
            </a:xfrm>
            <a:custGeom>
              <a:avLst/>
              <a:gdLst/>
              <a:ahLst/>
              <a:cxnLst/>
              <a:rect l="l" t="t" r="r" b="b"/>
              <a:pathLst>
                <a:path w="3011170">
                  <a:moveTo>
                    <a:pt x="0" y="0"/>
                  </a:moveTo>
                  <a:lnTo>
                    <a:pt x="400050" y="0"/>
                  </a:lnTo>
                </a:path>
                <a:path w="3011170">
                  <a:moveTo>
                    <a:pt x="2610612" y="0"/>
                  </a:moveTo>
                  <a:lnTo>
                    <a:pt x="3010662" y="0"/>
                  </a:lnTo>
                </a:path>
              </a:pathLst>
            </a:custGeom>
            <a:ln w="15240">
              <a:solidFill>
                <a:srgbClr val="9F2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3491" y="850392"/>
              <a:ext cx="4834128" cy="48326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868551" y="1206245"/>
            <a:ext cx="5181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Решения </a:t>
            </a:r>
            <a:r>
              <a:rPr sz="3200" b="1" spc="-5" dirty="0">
                <a:latin typeface="Calibri"/>
                <a:cs typeface="Calibri"/>
              </a:rPr>
              <a:t>УП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могут помочь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с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39848" y="1196720"/>
            <a:ext cx="9606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Управление</a:t>
            </a:r>
            <a:r>
              <a:rPr sz="3200" b="1" spc="-5" dirty="0">
                <a:latin typeface="Calibri"/>
                <a:cs typeface="Calibri"/>
              </a:rPr>
              <a:t> проектами </a:t>
            </a:r>
            <a:r>
              <a:rPr sz="3200" b="1" dirty="0">
                <a:latin typeface="Calibri"/>
                <a:cs typeface="Calibri"/>
              </a:rPr>
              <a:t>онлайн: </a:t>
            </a:r>
            <a:r>
              <a:rPr sz="3200" b="1" spc="-10" dirty="0">
                <a:latin typeface="Calibri"/>
                <a:cs typeface="Calibri"/>
              </a:rPr>
              <a:t>технологии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вторичны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017" y="323850"/>
            <a:ext cx="152717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2020" y="323850"/>
            <a:ext cx="1621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Советы</a:t>
            </a:r>
            <a:r>
              <a:rPr sz="12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рекомендации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9172" y="2036064"/>
            <a:ext cx="742315" cy="739140"/>
          </a:xfrm>
          <a:custGeom>
            <a:avLst/>
            <a:gdLst/>
            <a:ahLst/>
            <a:cxnLst/>
            <a:rect l="l" t="t" r="r" b="b"/>
            <a:pathLst>
              <a:path w="742314" h="739139">
                <a:moveTo>
                  <a:pt x="371094" y="0"/>
                </a:moveTo>
                <a:lnTo>
                  <a:pt x="324539" y="2879"/>
                </a:lnTo>
                <a:lnTo>
                  <a:pt x="279711" y="11288"/>
                </a:lnTo>
                <a:lnTo>
                  <a:pt x="236958" y="24878"/>
                </a:lnTo>
                <a:lnTo>
                  <a:pt x="196628" y="43304"/>
                </a:lnTo>
                <a:lnTo>
                  <a:pt x="159067" y="66219"/>
                </a:lnTo>
                <a:lnTo>
                  <a:pt x="124624" y="93277"/>
                </a:lnTo>
                <a:lnTo>
                  <a:pt x="93645" y="124131"/>
                </a:lnTo>
                <a:lnTo>
                  <a:pt x="66479" y="158434"/>
                </a:lnTo>
                <a:lnTo>
                  <a:pt x="43473" y="195841"/>
                </a:lnTo>
                <a:lnTo>
                  <a:pt x="24975" y="236004"/>
                </a:lnTo>
                <a:lnTo>
                  <a:pt x="11331" y="278578"/>
                </a:lnTo>
                <a:lnTo>
                  <a:pt x="2890" y="323215"/>
                </a:lnTo>
                <a:lnTo>
                  <a:pt x="0" y="369570"/>
                </a:lnTo>
                <a:lnTo>
                  <a:pt x="2890" y="415924"/>
                </a:lnTo>
                <a:lnTo>
                  <a:pt x="11331" y="460561"/>
                </a:lnTo>
                <a:lnTo>
                  <a:pt x="24975" y="503135"/>
                </a:lnTo>
                <a:lnTo>
                  <a:pt x="43473" y="543298"/>
                </a:lnTo>
                <a:lnTo>
                  <a:pt x="66479" y="580705"/>
                </a:lnTo>
                <a:lnTo>
                  <a:pt x="93645" y="615008"/>
                </a:lnTo>
                <a:lnTo>
                  <a:pt x="124624" y="645862"/>
                </a:lnTo>
                <a:lnTo>
                  <a:pt x="159067" y="672920"/>
                </a:lnTo>
                <a:lnTo>
                  <a:pt x="196628" y="695835"/>
                </a:lnTo>
                <a:lnTo>
                  <a:pt x="236958" y="714261"/>
                </a:lnTo>
                <a:lnTo>
                  <a:pt x="279711" y="727851"/>
                </a:lnTo>
                <a:lnTo>
                  <a:pt x="324539" y="736260"/>
                </a:lnTo>
                <a:lnTo>
                  <a:pt x="371094" y="739139"/>
                </a:lnTo>
                <a:lnTo>
                  <a:pt x="417648" y="736260"/>
                </a:lnTo>
                <a:lnTo>
                  <a:pt x="462476" y="727851"/>
                </a:lnTo>
                <a:lnTo>
                  <a:pt x="505229" y="714261"/>
                </a:lnTo>
                <a:lnTo>
                  <a:pt x="545559" y="695835"/>
                </a:lnTo>
                <a:lnTo>
                  <a:pt x="583120" y="672920"/>
                </a:lnTo>
                <a:lnTo>
                  <a:pt x="617563" y="645862"/>
                </a:lnTo>
                <a:lnTo>
                  <a:pt x="648542" y="615008"/>
                </a:lnTo>
                <a:lnTo>
                  <a:pt x="675708" y="580705"/>
                </a:lnTo>
                <a:lnTo>
                  <a:pt x="698714" y="543298"/>
                </a:lnTo>
                <a:lnTo>
                  <a:pt x="717212" y="503135"/>
                </a:lnTo>
                <a:lnTo>
                  <a:pt x="730856" y="460561"/>
                </a:lnTo>
                <a:lnTo>
                  <a:pt x="739297" y="415924"/>
                </a:lnTo>
                <a:lnTo>
                  <a:pt x="742188" y="369570"/>
                </a:lnTo>
                <a:lnTo>
                  <a:pt x="739297" y="323215"/>
                </a:lnTo>
                <a:lnTo>
                  <a:pt x="730856" y="278578"/>
                </a:lnTo>
                <a:lnTo>
                  <a:pt x="717212" y="236004"/>
                </a:lnTo>
                <a:lnTo>
                  <a:pt x="698714" y="195841"/>
                </a:lnTo>
                <a:lnTo>
                  <a:pt x="675708" y="158434"/>
                </a:lnTo>
                <a:lnTo>
                  <a:pt x="648542" y="124131"/>
                </a:lnTo>
                <a:lnTo>
                  <a:pt x="617563" y="93277"/>
                </a:lnTo>
                <a:lnTo>
                  <a:pt x="583120" y="66219"/>
                </a:lnTo>
                <a:lnTo>
                  <a:pt x="545559" y="43304"/>
                </a:lnTo>
                <a:lnTo>
                  <a:pt x="505229" y="24878"/>
                </a:lnTo>
                <a:lnTo>
                  <a:pt x="462476" y="11288"/>
                </a:lnTo>
                <a:lnTo>
                  <a:pt x="417648" y="2879"/>
                </a:lnTo>
                <a:lnTo>
                  <a:pt x="371094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38402" y="2062429"/>
            <a:ext cx="29902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8105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3600">
              <a:latin typeface="Calibri"/>
              <a:cs typeface="Calibri"/>
            </a:endParaRPr>
          </a:p>
          <a:p>
            <a:pPr marL="12065" marR="5080" algn="ctr">
              <a:lnSpc>
                <a:spcPts val="1730"/>
              </a:lnSpc>
              <a:spcBef>
                <a:spcPts val="2039"/>
              </a:spcBef>
            </a:pPr>
            <a:r>
              <a:rPr sz="1600" spc="-5" dirty="0">
                <a:latin typeface="Calibri"/>
                <a:cs typeface="Calibri"/>
              </a:rPr>
              <a:t>Решения </a:t>
            </a:r>
            <a:r>
              <a:rPr sz="1600" spc="-10" dirty="0">
                <a:latin typeface="Calibri"/>
                <a:cs typeface="Calibri"/>
              </a:rPr>
              <a:t>для </a:t>
            </a:r>
            <a:r>
              <a:rPr sz="1600" spc="-5" dirty="0">
                <a:latin typeface="Calibri"/>
                <a:cs typeface="Calibri"/>
              </a:rPr>
              <a:t>УП прекрасны, но </a:t>
            </a:r>
            <a:r>
              <a:rPr sz="1600" b="1" spc="-5" dirty="0">
                <a:latin typeface="Calibri"/>
                <a:cs typeface="Calibri"/>
              </a:rPr>
              <a:t>не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каждая команда / организация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них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нуждается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25667" y="2036064"/>
            <a:ext cx="741045" cy="739140"/>
          </a:xfrm>
          <a:custGeom>
            <a:avLst/>
            <a:gdLst/>
            <a:ahLst/>
            <a:cxnLst/>
            <a:rect l="l" t="t" r="r" b="b"/>
            <a:pathLst>
              <a:path w="741045" h="739139">
                <a:moveTo>
                  <a:pt x="370332" y="0"/>
                </a:moveTo>
                <a:lnTo>
                  <a:pt x="323889" y="2879"/>
                </a:lnTo>
                <a:lnTo>
                  <a:pt x="279166" y="11288"/>
                </a:lnTo>
                <a:lnTo>
                  <a:pt x="236507" y="24878"/>
                </a:lnTo>
                <a:lnTo>
                  <a:pt x="196263" y="43304"/>
                </a:lnTo>
                <a:lnTo>
                  <a:pt x="158779" y="66219"/>
                </a:lnTo>
                <a:lnTo>
                  <a:pt x="124403" y="93277"/>
                </a:lnTo>
                <a:lnTo>
                  <a:pt x="93483" y="124131"/>
                </a:lnTo>
                <a:lnTo>
                  <a:pt x="66367" y="158434"/>
                </a:lnTo>
                <a:lnTo>
                  <a:pt x="43401" y="195841"/>
                </a:lnTo>
                <a:lnTo>
                  <a:pt x="24934" y="236004"/>
                </a:lnTo>
                <a:lnTo>
                  <a:pt x="11313" y="278578"/>
                </a:lnTo>
                <a:lnTo>
                  <a:pt x="2886" y="323215"/>
                </a:lnTo>
                <a:lnTo>
                  <a:pt x="0" y="369570"/>
                </a:lnTo>
                <a:lnTo>
                  <a:pt x="2886" y="415924"/>
                </a:lnTo>
                <a:lnTo>
                  <a:pt x="11313" y="460561"/>
                </a:lnTo>
                <a:lnTo>
                  <a:pt x="24934" y="503135"/>
                </a:lnTo>
                <a:lnTo>
                  <a:pt x="43401" y="543298"/>
                </a:lnTo>
                <a:lnTo>
                  <a:pt x="66367" y="580705"/>
                </a:lnTo>
                <a:lnTo>
                  <a:pt x="93483" y="615008"/>
                </a:lnTo>
                <a:lnTo>
                  <a:pt x="124403" y="645862"/>
                </a:lnTo>
                <a:lnTo>
                  <a:pt x="158779" y="672920"/>
                </a:lnTo>
                <a:lnTo>
                  <a:pt x="196263" y="695835"/>
                </a:lnTo>
                <a:lnTo>
                  <a:pt x="236507" y="714261"/>
                </a:lnTo>
                <a:lnTo>
                  <a:pt x="279166" y="727851"/>
                </a:lnTo>
                <a:lnTo>
                  <a:pt x="323889" y="736260"/>
                </a:lnTo>
                <a:lnTo>
                  <a:pt x="370332" y="739139"/>
                </a:lnTo>
                <a:lnTo>
                  <a:pt x="416774" y="736260"/>
                </a:lnTo>
                <a:lnTo>
                  <a:pt x="461497" y="727851"/>
                </a:lnTo>
                <a:lnTo>
                  <a:pt x="504156" y="714261"/>
                </a:lnTo>
                <a:lnTo>
                  <a:pt x="544400" y="695835"/>
                </a:lnTo>
                <a:lnTo>
                  <a:pt x="581884" y="672920"/>
                </a:lnTo>
                <a:lnTo>
                  <a:pt x="616260" y="645862"/>
                </a:lnTo>
                <a:lnTo>
                  <a:pt x="647180" y="615008"/>
                </a:lnTo>
                <a:lnTo>
                  <a:pt x="674296" y="580705"/>
                </a:lnTo>
                <a:lnTo>
                  <a:pt x="697262" y="543298"/>
                </a:lnTo>
                <a:lnTo>
                  <a:pt x="715729" y="503135"/>
                </a:lnTo>
                <a:lnTo>
                  <a:pt x="729350" y="460561"/>
                </a:lnTo>
                <a:lnTo>
                  <a:pt x="737777" y="415924"/>
                </a:lnTo>
                <a:lnTo>
                  <a:pt x="740664" y="369570"/>
                </a:lnTo>
                <a:lnTo>
                  <a:pt x="737777" y="323215"/>
                </a:lnTo>
                <a:lnTo>
                  <a:pt x="729350" y="278578"/>
                </a:lnTo>
                <a:lnTo>
                  <a:pt x="715729" y="236004"/>
                </a:lnTo>
                <a:lnTo>
                  <a:pt x="697262" y="195841"/>
                </a:lnTo>
                <a:lnTo>
                  <a:pt x="674296" y="158434"/>
                </a:lnTo>
                <a:lnTo>
                  <a:pt x="647180" y="124131"/>
                </a:lnTo>
                <a:lnTo>
                  <a:pt x="616260" y="93277"/>
                </a:lnTo>
                <a:lnTo>
                  <a:pt x="581884" y="66219"/>
                </a:lnTo>
                <a:lnTo>
                  <a:pt x="544400" y="43304"/>
                </a:lnTo>
                <a:lnTo>
                  <a:pt x="504156" y="24878"/>
                </a:lnTo>
                <a:lnTo>
                  <a:pt x="461497" y="11288"/>
                </a:lnTo>
                <a:lnTo>
                  <a:pt x="416774" y="2879"/>
                </a:lnTo>
                <a:lnTo>
                  <a:pt x="370332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3688" y="2036064"/>
            <a:ext cx="742315" cy="739140"/>
          </a:xfrm>
          <a:custGeom>
            <a:avLst/>
            <a:gdLst/>
            <a:ahLst/>
            <a:cxnLst/>
            <a:rect l="l" t="t" r="r" b="b"/>
            <a:pathLst>
              <a:path w="742315" h="739139">
                <a:moveTo>
                  <a:pt x="371093" y="0"/>
                </a:moveTo>
                <a:lnTo>
                  <a:pt x="324539" y="2879"/>
                </a:lnTo>
                <a:lnTo>
                  <a:pt x="279711" y="11288"/>
                </a:lnTo>
                <a:lnTo>
                  <a:pt x="236958" y="24878"/>
                </a:lnTo>
                <a:lnTo>
                  <a:pt x="196628" y="43304"/>
                </a:lnTo>
                <a:lnTo>
                  <a:pt x="159067" y="66219"/>
                </a:lnTo>
                <a:lnTo>
                  <a:pt x="124624" y="93277"/>
                </a:lnTo>
                <a:lnTo>
                  <a:pt x="93645" y="124131"/>
                </a:lnTo>
                <a:lnTo>
                  <a:pt x="66479" y="158434"/>
                </a:lnTo>
                <a:lnTo>
                  <a:pt x="43473" y="195841"/>
                </a:lnTo>
                <a:lnTo>
                  <a:pt x="24975" y="236004"/>
                </a:lnTo>
                <a:lnTo>
                  <a:pt x="11331" y="278578"/>
                </a:lnTo>
                <a:lnTo>
                  <a:pt x="2890" y="323215"/>
                </a:lnTo>
                <a:lnTo>
                  <a:pt x="0" y="369570"/>
                </a:lnTo>
                <a:lnTo>
                  <a:pt x="2890" y="415924"/>
                </a:lnTo>
                <a:lnTo>
                  <a:pt x="11331" y="460561"/>
                </a:lnTo>
                <a:lnTo>
                  <a:pt x="24975" y="503135"/>
                </a:lnTo>
                <a:lnTo>
                  <a:pt x="43473" y="543298"/>
                </a:lnTo>
                <a:lnTo>
                  <a:pt x="66479" y="580705"/>
                </a:lnTo>
                <a:lnTo>
                  <a:pt x="93645" y="615008"/>
                </a:lnTo>
                <a:lnTo>
                  <a:pt x="124624" y="645862"/>
                </a:lnTo>
                <a:lnTo>
                  <a:pt x="159067" y="672920"/>
                </a:lnTo>
                <a:lnTo>
                  <a:pt x="196628" y="695835"/>
                </a:lnTo>
                <a:lnTo>
                  <a:pt x="236958" y="714261"/>
                </a:lnTo>
                <a:lnTo>
                  <a:pt x="279711" y="727851"/>
                </a:lnTo>
                <a:lnTo>
                  <a:pt x="324539" y="736260"/>
                </a:lnTo>
                <a:lnTo>
                  <a:pt x="371093" y="739139"/>
                </a:lnTo>
                <a:lnTo>
                  <a:pt x="417648" y="736260"/>
                </a:lnTo>
                <a:lnTo>
                  <a:pt x="462476" y="727851"/>
                </a:lnTo>
                <a:lnTo>
                  <a:pt x="505229" y="714261"/>
                </a:lnTo>
                <a:lnTo>
                  <a:pt x="545559" y="695835"/>
                </a:lnTo>
                <a:lnTo>
                  <a:pt x="583120" y="672920"/>
                </a:lnTo>
                <a:lnTo>
                  <a:pt x="617563" y="645862"/>
                </a:lnTo>
                <a:lnTo>
                  <a:pt x="648542" y="615008"/>
                </a:lnTo>
                <a:lnTo>
                  <a:pt x="675708" y="580705"/>
                </a:lnTo>
                <a:lnTo>
                  <a:pt x="698714" y="543298"/>
                </a:lnTo>
                <a:lnTo>
                  <a:pt x="717212" y="503135"/>
                </a:lnTo>
                <a:lnTo>
                  <a:pt x="730856" y="460561"/>
                </a:lnTo>
                <a:lnTo>
                  <a:pt x="739297" y="415924"/>
                </a:lnTo>
                <a:lnTo>
                  <a:pt x="742187" y="369570"/>
                </a:lnTo>
                <a:lnTo>
                  <a:pt x="739297" y="323215"/>
                </a:lnTo>
                <a:lnTo>
                  <a:pt x="730856" y="278578"/>
                </a:lnTo>
                <a:lnTo>
                  <a:pt x="717212" y="236004"/>
                </a:lnTo>
                <a:lnTo>
                  <a:pt x="698714" y="195841"/>
                </a:lnTo>
                <a:lnTo>
                  <a:pt x="675708" y="158434"/>
                </a:lnTo>
                <a:lnTo>
                  <a:pt x="648542" y="124131"/>
                </a:lnTo>
                <a:lnTo>
                  <a:pt x="617563" y="93277"/>
                </a:lnTo>
                <a:lnTo>
                  <a:pt x="583120" y="66219"/>
                </a:lnTo>
                <a:lnTo>
                  <a:pt x="545559" y="43304"/>
                </a:lnTo>
                <a:lnTo>
                  <a:pt x="505229" y="24878"/>
                </a:lnTo>
                <a:lnTo>
                  <a:pt x="462476" y="11288"/>
                </a:lnTo>
                <a:lnTo>
                  <a:pt x="417648" y="2879"/>
                </a:lnTo>
                <a:lnTo>
                  <a:pt x="371093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9172" y="3976115"/>
            <a:ext cx="742315" cy="741045"/>
          </a:xfrm>
          <a:custGeom>
            <a:avLst/>
            <a:gdLst/>
            <a:ahLst/>
            <a:cxnLst/>
            <a:rect l="l" t="t" r="r" b="b"/>
            <a:pathLst>
              <a:path w="742314" h="741045">
                <a:moveTo>
                  <a:pt x="371094" y="0"/>
                </a:moveTo>
                <a:lnTo>
                  <a:pt x="324539" y="2886"/>
                </a:lnTo>
                <a:lnTo>
                  <a:pt x="279711" y="11313"/>
                </a:lnTo>
                <a:lnTo>
                  <a:pt x="236958" y="24934"/>
                </a:lnTo>
                <a:lnTo>
                  <a:pt x="196628" y="43401"/>
                </a:lnTo>
                <a:lnTo>
                  <a:pt x="159067" y="66367"/>
                </a:lnTo>
                <a:lnTo>
                  <a:pt x="124624" y="93483"/>
                </a:lnTo>
                <a:lnTo>
                  <a:pt x="93645" y="124403"/>
                </a:lnTo>
                <a:lnTo>
                  <a:pt x="66479" y="158779"/>
                </a:lnTo>
                <a:lnTo>
                  <a:pt x="43473" y="196263"/>
                </a:lnTo>
                <a:lnTo>
                  <a:pt x="24975" y="236507"/>
                </a:lnTo>
                <a:lnTo>
                  <a:pt x="11331" y="279166"/>
                </a:lnTo>
                <a:lnTo>
                  <a:pt x="2890" y="323889"/>
                </a:lnTo>
                <a:lnTo>
                  <a:pt x="0" y="370331"/>
                </a:lnTo>
                <a:lnTo>
                  <a:pt x="2890" y="416774"/>
                </a:lnTo>
                <a:lnTo>
                  <a:pt x="11331" y="461497"/>
                </a:lnTo>
                <a:lnTo>
                  <a:pt x="24975" y="504156"/>
                </a:lnTo>
                <a:lnTo>
                  <a:pt x="43473" y="544400"/>
                </a:lnTo>
                <a:lnTo>
                  <a:pt x="66479" y="581884"/>
                </a:lnTo>
                <a:lnTo>
                  <a:pt x="93645" y="616260"/>
                </a:lnTo>
                <a:lnTo>
                  <a:pt x="124624" y="647180"/>
                </a:lnTo>
                <a:lnTo>
                  <a:pt x="159067" y="674296"/>
                </a:lnTo>
                <a:lnTo>
                  <a:pt x="196628" y="697262"/>
                </a:lnTo>
                <a:lnTo>
                  <a:pt x="236958" y="715729"/>
                </a:lnTo>
                <a:lnTo>
                  <a:pt x="279711" y="729350"/>
                </a:lnTo>
                <a:lnTo>
                  <a:pt x="324539" y="737777"/>
                </a:lnTo>
                <a:lnTo>
                  <a:pt x="371094" y="740663"/>
                </a:lnTo>
                <a:lnTo>
                  <a:pt x="417648" y="737777"/>
                </a:lnTo>
                <a:lnTo>
                  <a:pt x="462476" y="729350"/>
                </a:lnTo>
                <a:lnTo>
                  <a:pt x="505229" y="715729"/>
                </a:lnTo>
                <a:lnTo>
                  <a:pt x="545559" y="697262"/>
                </a:lnTo>
                <a:lnTo>
                  <a:pt x="583120" y="674296"/>
                </a:lnTo>
                <a:lnTo>
                  <a:pt x="617563" y="647180"/>
                </a:lnTo>
                <a:lnTo>
                  <a:pt x="648542" y="616260"/>
                </a:lnTo>
                <a:lnTo>
                  <a:pt x="675708" y="581884"/>
                </a:lnTo>
                <a:lnTo>
                  <a:pt x="698714" y="544400"/>
                </a:lnTo>
                <a:lnTo>
                  <a:pt x="717212" y="504156"/>
                </a:lnTo>
                <a:lnTo>
                  <a:pt x="730856" y="461497"/>
                </a:lnTo>
                <a:lnTo>
                  <a:pt x="739297" y="416774"/>
                </a:lnTo>
                <a:lnTo>
                  <a:pt x="742188" y="370331"/>
                </a:lnTo>
                <a:lnTo>
                  <a:pt x="739297" y="323889"/>
                </a:lnTo>
                <a:lnTo>
                  <a:pt x="730856" y="279166"/>
                </a:lnTo>
                <a:lnTo>
                  <a:pt x="717212" y="236507"/>
                </a:lnTo>
                <a:lnTo>
                  <a:pt x="698714" y="196263"/>
                </a:lnTo>
                <a:lnTo>
                  <a:pt x="675708" y="158779"/>
                </a:lnTo>
                <a:lnTo>
                  <a:pt x="648542" y="124403"/>
                </a:lnTo>
                <a:lnTo>
                  <a:pt x="617563" y="93483"/>
                </a:lnTo>
                <a:lnTo>
                  <a:pt x="583120" y="66367"/>
                </a:lnTo>
                <a:lnTo>
                  <a:pt x="545559" y="43401"/>
                </a:lnTo>
                <a:lnTo>
                  <a:pt x="505229" y="24934"/>
                </a:lnTo>
                <a:lnTo>
                  <a:pt x="462476" y="11313"/>
                </a:lnTo>
                <a:lnTo>
                  <a:pt x="417648" y="2886"/>
                </a:lnTo>
                <a:lnTo>
                  <a:pt x="371094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5667" y="3976115"/>
            <a:ext cx="741045" cy="741045"/>
          </a:xfrm>
          <a:custGeom>
            <a:avLst/>
            <a:gdLst/>
            <a:ahLst/>
            <a:cxnLst/>
            <a:rect l="l" t="t" r="r" b="b"/>
            <a:pathLst>
              <a:path w="741045" h="741045">
                <a:moveTo>
                  <a:pt x="370332" y="0"/>
                </a:moveTo>
                <a:lnTo>
                  <a:pt x="323889" y="2886"/>
                </a:lnTo>
                <a:lnTo>
                  <a:pt x="279166" y="11313"/>
                </a:lnTo>
                <a:lnTo>
                  <a:pt x="236507" y="24934"/>
                </a:lnTo>
                <a:lnTo>
                  <a:pt x="196263" y="43401"/>
                </a:lnTo>
                <a:lnTo>
                  <a:pt x="158779" y="66367"/>
                </a:lnTo>
                <a:lnTo>
                  <a:pt x="124403" y="93483"/>
                </a:lnTo>
                <a:lnTo>
                  <a:pt x="93483" y="124403"/>
                </a:lnTo>
                <a:lnTo>
                  <a:pt x="66367" y="158779"/>
                </a:lnTo>
                <a:lnTo>
                  <a:pt x="43401" y="196263"/>
                </a:lnTo>
                <a:lnTo>
                  <a:pt x="24934" y="236507"/>
                </a:lnTo>
                <a:lnTo>
                  <a:pt x="11313" y="279166"/>
                </a:lnTo>
                <a:lnTo>
                  <a:pt x="2886" y="323889"/>
                </a:lnTo>
                <a:lnTo>
                  <a:pt x="0" y="370331"/>
                </a:lnTo>
                <a:lnTo>
                  <a:pt x="2886" y="416774"/>
                </a:lnTo>
                <a:lnTo>
                  <a:pt x="11313" y="461497"/>
                </a:lnTo>
                <a:lnTo>
                  <a:pt x="24934" y="504156"/>
                </a:lnTo>
                <a:lnTo>
                  <a:pt x="43401" y="544400"/>
                </a:lnTo>
                <a:lnTo>
                  <a:pt x="66367" y="581884"/>
                </a:lnTo>
                <a:lnTo>
                  <a:pt x="93483" y="616260"/>
                </a:lnTo>
                <a:lnTo>
                  <a:pt x="124403" y="647180"/>
                </a:lnTo>
                <a:lnTo>
                  <a:pt x="158779" y="674296"/>
                </a:lnTo>
                <a:lnTo>
                  <a:pt x="196263" y="697262"/>
                </a:lnTo>
                <a:lnTo>
                  <a:pt x="236507" y="715729"/>
                </a:lnTo>
                <a:lnTo>
                  <a:pt x="279166" y="729350"/>
                </a:lnTo>
                <a:lnTo>
                  <a:pt x="323889" y="737777"/>
                </a:lnTo>
                <a:lnTo>
                  <a:pt x="370332" y="740663"/>
                </a:lnTo>
                <a:lnTo>
                  <a:pt x="416774" y="737777"/>
                </a:lnTo>
                <a:lnTo>
                  <a:pt x="461497" y="729350"/>
                </a:lnTo>
                <a:lnTo>
                  <a:pt x="504156" y="715729"/>
                </a:lnTo>
                <a:lnTo>
                  <a:pt x="544400" y="697262"/>
                </a:lnTo>
                <a:lnTo>
                  <a:pt x="581884" y="674296"/>
                </a:lnTo>
                <a:lnTo>
                  <a:pt x="616260" y="647180"/>
                </a:lnTo>
                <a:lnTo>
                  <a:pt x="647180" y="616260"/>
                </a:lnTo>
                <a:lnTo>
                  <a:pt x="674296" y="581884"/>
                </a:lnTo>
                <a:lnTo>
                  <a:pt x="697262" y="544400"/>
                </a:lnTo>
                <a:lnTo>
                  <a:pt x="715729" y="504156"/>
                </a:lnTo>
                <a:lnTo>
                  <a:pt x="729350" y="461497"/>
                </a:lnTo>
                <a:lnTo>
                  <a:pt x="737777" y="416774"/>
                </a:lnTo>
                <a:lnTo>
                  <a:pt x="740664" y="370331"/>
                </a:lnTo>
                <a:lnTo>
                  <a:pt x="737777" y="323889"/>
                </a:lnTo>
                <a:lnTo>
                  <a:pt x="729350" y="279166"/>
                </a:lnTo>
                <a:lnTo>
                  <a:pt x="715729" y="236507"/>
                </a:lnTo>
                <a:lnTo>
                  <a:pt x="697262" y="196263"/>
                </a:lnTo>
                <a:lnTo>
                  <a:pt x="674296" y="158779"/>
                </a:lnTo>
                <a:lnTo>
                  <a:pt x="647180" y="124403"/>
                </a:lnTo>
                <a:lnTo>
                  <a:pt x="616260" y="93483"/>
                </a:lnTo>
                <a:lnTo>
                  <a:pt x="581884" y="66367"/>
                </a:lnTo>
                <a:lnTo>
                  <a:pt x="544400" y="43401"/>
                </a:lnTo>
                <a:lnTo>
                  <a:pt x="504156" y="24934"/>
                </a:lnTo>
                <a:lnTo>
                  <a:pt x="461497" y="11313"/>
                </a:lnTo>
                <a:lnTo>
                  <a:pt x="416774" y="2886"/>
                </a:lnTo>
                <a:lnTo>
                  <a:pt x="370332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33688" y="3976115"/>
            <a:ext cx="742315" cy="741045"/>
          </a:xfrm>
          <a:custGeom>
            <a:avLst/>
            <a:gdLst/>
            <a:ahLst/>
            <a:cxnLst/>
            <a:rect l="l" t="t" r="r" b="b"/>
            <a:pathLst>
              <a:path w="742315" h="741045">
                <a:moveTo>
                  <a:pt x="371093" y="0"/>
                </a:moveTo>
                <a:lnTo>
                  <a:pt x="324539" y="2886"/>
                </a:lnTo>
                <a:lnTo>
                  <a:pt x="279711" y="11313"/>
                </a:lnTo>
                <a:lnTo>
                  <a:pt x="236958" y="24934"/>
                </a:lnTo>
                <a:lnTo>
                  <a:pt x="196628" y="43401"/>
                </a:lnTo>
                <a:lnTo>
                  <a:pt x="159067" y="66367"/>
                </a:lnTo>
                <a:lnTo>
                  <a:pt x="124624" y="93483"/>
                </a:lnTo>
                <a:lnTo>
                  <a:pt x="93645" y="124403"/>
                </a:lnTo>
                <a:lnTo>
                  <a:pt x="66479" y="158779"/>
                </a:lnTo>
                <a:lnTo>
                  <a:pt x="43473" y="196263"/>
                </a:lnTo>
                <a:lnTo>
                  <a:pt x="24975" y="236507"/>
                </a:lnTo>
                <a:lnTo>
                  <a:pt x="11331" y="279166"/>
                </a:lnTo>
                <a:lnTo>
                  <a:pt x="2890" y="323889"/>
                </a:lnTo>
                <a:lnTo>
                  <a:pt x="0" y="370331"/>
                </a:lnTo>
                <a:lnTo>
                  <a:pt x="2890" y="416774"/>
                </a:lnTo>
                <a:lnTo>
                  <a:pt x="11331" y="461497"/>
                </a:lnTo>
                <a:lnTo>
                  <a:pt x="24975" y="504156"/>
                </a:lnTo>
                <a:lnTo>
                  <a:pt x="43473" y="544400"/>
                </a:lnTo>
                <a:lnTo>
                  <a:pt x="66479" y="581884"/>
                </a:lnTo>
                <a:lnTo>
                  <a:pt x="93645" y="616260"/>
                </a:lnTo>
                <a:lnTo>
                  <a:pt x="124624" y="647180"/>
                </a:lnTo>
                <a:lnTo>
                  <a:pt x="159067" y="674296"/>
                </a:lnTo>
                <a:lnTo>
                  <a:pt x="196628" y="697262"/>
                </a:lnTo>
                <a:lnTo>
                  <a:pt x="236958" y="715729"/>
                </a:lnTo>
                <a:lnTo>
                  <a:pt x="279711" y="729350"/>
                </a:lnTo>
                <a:lnTo>
                  <a:pt x="324539" y="737777"/>
                </a:lnTo>
                <a:lnTo>
                  <a:pt x="371093" y="740663"/>
                </a:lnTo>
                <a:lnTo>
                  <a:pt x="417648" y="737777"/>
                </a:lnTo>
                <a:lnTo>
                  <a:pt x="462476" y="729350"/>
                </a:lnTo>
                <a:lnTo>
                  <a:pt x="505229" y="715729"/>
                </a:lnTo>
                <a:lnTo>
                  <a:pt x="545559" y="697262"/>
                </a:lnTo>
                <a:lnTo>
                  <a:pt x="583120" y="674296"/>
                </a:lnTo>
                <a:lnTo>
                  <a:pt x="617563" y="647180"/>
                </a:lnTo>
                <a:lnTo>
                  <a:pt x="648542" y="616260"/>
                </a:lnTo>
                <a:lnTo>
                  <a:pt x="675708" y="581884"/>
                </a:lnTo>
                <a:lnTo>
                  <a:pt x="698714" y="544400"/>
                </a:lnTo>
                <a:lnTo>
                  <a:pt x="717212" y="504156"/>
                </a:lnTo>
                <a:lnTo>
                  <a:pt x="730856" y="461497"/>
                </a:lnTo>
                <a:lnTo>
                  <a:pt x="739297" y="416774"/>
                </a:lnTo>
                <a:lnTo>
                  <a:pt x="742187" y="370331"/>
                </a:lnTo>
                <a:lnTo>
                  <a:pt x="739297" y="323889"/>
                </a:lnTo>
                <a:lnTo>
                  <a:pt x="730856" y="279166"/>
                </a:lnTo>
                <a:lnTo>
                  <a:pt x="717212" y="236507"/>
                </a:lnTo>
                <a:lnTo>
                  <a:pt x="698714" y="196263"/>
                </a:lnTo>
                <a:lnTo>
                  <a:pt x="675708" y="158779"/>
                </a:lnTo>
                <a:lnTo>
                  <a:pt x="648542" y="124403"/>
                </a:lnTo>
                <a:lnTo>
                  <a:pt x="617563" y="93483"/>
                </a:lnTo>
                <a:lnTo>
                  <a:pt x="583120" y="66367"/>
                </a:lnTo>
                <a:lnTo>
                  <a:pt x="545559" y="43401"/>
                </a:lnTo>
                <a:lnTo>
                  <a:pt x="505229" y="24934"/>
                </a:lnTo>
                <a:lnTo>
                  <a:pt x="462476" y="11313"/>
                </a:lnTo>
                <a:lnTo>
                  <a:pt x="417648" y="2886"/>
                </a:lnTo>
                <a:lnTo>
                  <a:pt x="371093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11700" y="2062429"/>
            <a:ext cx="2797175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001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3600">
              <a:latin typeface="Calibri"/>
              <a:cs typeface="Calibri"/>
            </a:endParaRPr>
          </a:p>
          <a:p>
            <a:pPr marL="12700" marR="5080" indent="635" algn="ctr">
              <a:lnSpc>
                <a:spcPts val="1730"/>
              </a:lnSpc>
              <a:spcBef>
                <a:spcPts val="2039"/>
              </a:spcBef>
            </a:pPr>
            <a:r>
              <a:rPr sz="1600" b="1" spc="-10" dirty="0">
                <a:latin typeface="Calibri"/>
                <a:cs typeface="Calibri"/>
              </a:rPr>
              <a:t>Подсчитайте </a:t>
            </a:r>
            <a:r>
              <a:rPr sz="1600" b="1" dirty="0">
                <a:latin typeface="Calibri"/>
                <a:cs typeface="Calibri"/>
              </a:rPr>
              <a:t>затраты: </a:t>
            </a:r>
            <a:r>
              <a:rPr sz="1600" spc="-15" dirty="0">
                <a:latin typeface="Calibri"/>
                <a:cs typeface="Calibri"/>
              </a:rPr>
              <a:t>сколько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вы</a:t>
            </a:r>
            <a:r>
              <a:rPr sz="1600" spc="-15" dirty="0">
                <a:latin typeface="Calibri"/>
                <a:cs typeface="Calibri"/>
              </a:rPr>
              <a:t> готовы</a:t>
            </a:r>
            <a:r>
              <a:rPr sz="1600" spc="-5" dirty="0">
                <a:latin typeface="Calibri"/>
                <a:cs typeface="Calibri"/>
              </a:rPr>
              <a:t> заплатить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продукт,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 </a:t>
            </a:r>
            <a:r>
              <a:rPr sz="1600" spc="-10" dirty="0">
                <a:latin typeface="Calibri"/>
                <a:cs typeface="Calibri"/>
              </a:rPr>
              <a:t>финальный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выбор</a:t>
            </a:r>
            <a:r>
              <a:rPr sz="1600" spc="-10" dirty="0">
                <a:latin typeface="Calibri"/>
                <a:cs typeface="Calibri"/>
              </a:rPr>
              <a:t> делайте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ts val="1700"/>
              </a:lnSpc>
            </a:pP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другим </a:t>
            </a:r>
            <a:r>
              <a:rPr sz="1600" spc="-5" dirty="0">
                <a:latin typeface="Calibri"/>
                <a:cs typeface="Calibri"/>
              </a:rPr>
              <a:t>критериям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4761" y="4004309"/>
            <a:ext cx="2769235" cy="171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0805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3600">
              <a:latin typeface="Calibri"/>
              <a:cs typeface="Calibri"/>
            </a:endParaRPr>
          </a:p>
          <a:p>
            <a:pPr marL="635" algn="ctr">
              <a:lnSpc>
                <a:spcPts val="1825"/>
              </a:lnSpc>
              <a:spcBef>
                <a:spcPts val="1835"/>
              </a:spcBef>
            </a:pPr>
            <a:r>
              <a:rPr sz="1600" b="1" spc="-5" dirty="0">
                <a:latin typeface="Calibri"/>
                <a:cs typeface="Calibri"/>
              </a:rPr>
              <a:t>Безопасность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или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30"/>
              </a:lnSpc>
            </a:pPr>
            <a:r>
              <a:rPr sz="1600" b="1" spc="-10" dirty="0">
                <a:latin typeface="Calibri"/>
                <a:cs typeface="Calibri"/>
              </a:rPr>
              <a:t>круглосуточная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поддержка?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ts val="1730"/>
              </a:lnSpc>
            </a:pPr>
            <a:r>
              <a:rPr sz="1600" spc="-5" dirty="0">
                <a:latin typeface="Calibri"/>
                <a:cs typeface="Calibri"/>
              </a:rPr>
              <a:t>Выберите</a:t>
            </a:r>
            <a:r>
              <a:rPr sz="1600" spc="-10" dirty="0">
                <a:latin typeface="Calibri"/>
                <a:cs typeface="Calibri"/>
              </a:rPr>
              <a:t> локальное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или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25"/>
              </a:lnSpc>
            </a:pPr>
            <a:r>
              <a:rPr sz="1600" spc="-5" dirty="0">
                <a:latin typeface="Calibri"/>
                <a:cs typeface="Calibri"/>
              </a:rPr>
              <a:t>внешнее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размещение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продукта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89067" y="4004309"/>
            <a:ext cx="2476500" cy="171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518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3600">
              <a:latin typeface="Calibri"/>
              <a:cs typeface="Calibri"/>
            </a:endParaRPr>
          </a:p>
          <a:p>
            <a:pPr marL="424180" marR="241935" indent="-410209">
              <a:lnSpc>
                <a:spcPts val="1730"/>
              </a:lnSpc>
              <a:spcBef>
                <a:spcPts val="2050"/>
              </a:spcBef>
            </a:pPr>
            <a:r>
              <a:rPr sz="1600" spc="-15" dirty="0">
                <a:latin typeface="Calibri"/>
                <a:cs typeface="Calibri"/>
              </a:rPr>
              <a:t>Убедитесь, </a:t>
            </a:r>
            <a:r>
              <a:rPr sz="1600" spc="-5" dirty="0">
                <a:latin typeface="Calibri"/>
                <a:cs typeface="Calibri"/>
              </a:rPr>
              <a:t>что </a:t>
            </a:r>
            <a:r>
              <a:rPr sz="1600" b="1" spc="-5" dirty="0">
                <a:latin typeface="Calibri"/>
                <a:cs typeface="Calibri"/>
              </a:rPr>
              <a:t>все члены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команды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готовы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600" spc="-10" dirty="0">
                <a:latin typeface="Calibri"/>
                <a:cs typeface="Calibri"/>
              </a:rPr>
              <a:t>использованию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выбранного</a:t>
            </a:r>
            <a:endParaRPr sz="1600">
              <a:latin typeface="Calibri"/>
              <a:cs typeface="Calibri"/>
            </a:endParaRPr>
          </a:p>
          <a:p>
            <a:pPr marL="850900">
              <a:lnSpc>
                <a:spcPts val="1825"/>
              </a:lnSpc>
            </a:pPr>
            <a:r>
              <a:rPr sz="1600" spc="-10" dirty="0">
                <a:latin typeface="Calibri"/>
                <a:cs typeface="Calibri"/>
              </a:rPr>
              <a:t>решения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86141" y="2062429"/>
            <a:ext cx="3237865" cy="3651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727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3600">
              <a:latin typeface="Calibri"/>
              <a:cs typeface="Calibri"/>
            </a:endParaRPr>
          </a:p>
          <a:p>
            <a:pPr marL="324485" marR="80010" indent="-312420">
              <a:lnSpc>
                <a:spcPts val="1730"/>
              </a:lnSpc>
              <a:spcBef>
                <a:spcPts val="2039"/>
              </a:spcBef>
            </a:pPr>
            <a:r>
              <a:rPr sz="1600" spc="-5" dirty="0">
                <a:latin typeface="Calibri"/>
                <a:cs typeface="Calibri"/>
              </a:rPr>
              <a:t>Начните с </a:t>
            </a:r>
            <a:r>
              <a:rPr sz="1600" b="1" spc="-5" dirty="0">
                <a:latin typeface="Calibri"/>
                <a:cs typeface="Calibri"/>
              </a:rPr>
              <a:t>бесплатных или пробных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версий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нескольких продуктов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54940" algn="ctr">
              <a:lnSpc>
                <a:spcPts val="1605"/>
              </a:lnSpc>
            </a:pPr>
            <a:r>
              <a:rPr sz="1600" spc="-5" dirty="0">
                <a:latin typeface="Calibri"/>
                <a:cs typeface="Calibri"/>
              </a:rPr>
              <a:t>выберите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тот,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который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лучше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всего</a:t>
            </a:r>
            <a:endParaRPr sz="1600">
              <a:latin typeface="Calibri"/>
              <a:cs typeface="Calibri"/>
            </a:endParaRPr>
          </a:p>
          <a:p>
            <a:pPr marL="332740" marR="170180" algn="ctr">
              <a:lnSpc>
                <a:spcPts val="1730"/>
              </a:lnSpc>
              <a:spcBef>
                <a:spcPts val="120"/>
              </a:spcBef>
            </a:pPr>
            <a:r>
              <a:rPr sz="1600" spc="-20" dirty="0">
                <a:latin typeface="Calibri"/>
                <a:cs typeface="Calibri"/>
              </a:rPr>
              <a:t>подходит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-5" dirty="0">
                <a:latin typeface="Calibri"/>
                <a:cs typeface="Calibri"/>
              </a:rPr>
              <a:t> вашей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команды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/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потребностей</a:t>
            </a:r>
            <a:endParaRPr sz="1600">
              <a:latin typeface="Calibri"/>
              <a:cs typeface="Calibri"/>
            </a:endParaRPr>
          </a:p>
          <a:p>
            <a:pPr marL="1057275">
              <a:lnSpc>
                <a:spcPct val="100000"/>
              </a:lnSpc>
              <a:spcBef>
                <a:spcPts val="285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06</a:t>
            </a:r>
            <a:endParaRPr sz="3600">
              <a:latin typeface="Calibri"/>
              <a:cs typeface="Calibri"/>
            </a:endParaRPr>
          </a:p>
          <a:p>
            <a:pPr marL="220979" marR="616585" indent="-167640">
              <a:lnSpc>
                <a:spcPts val="1730"/>
              </a:lnSpc>
              <a:spcBef>
                <a:spcPts val="2050"/>
              </a:spcBef>
            </a:pPr>
            <a:r>
              <a:rPr sz="1600" b="1" spc="-15" dirty="0">
                <a:latin typeface="Calibri"/>
                <a:cs typeface="Calibri"/>
              </a:rPr>
              <a:t>Установите </a:t>
            </a:r>
            <a:r>
              <a:rPr sz="1600" b="1" spc="-5" dirty="0">
                <a:latin typeface="Calibri"/>
                <a:cs typeface="Calibri"/>
              </a:rPr>
              <a:t>четкие правила и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процедуры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покажите </a:t>
            </a:r>
            <a:r>
              <a:rPr sz="1600" b="1" spc="-5" dirty="0">
                <a:latin typeface="Calibri"/>
                <a:cs typeface="Calibri"/>
              </a:rPr>
              <a:t> пример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(вы</a:t>
            </a:r>
            <a:r>
              <a:rPr sz="1600" spc="-15" dirty="0">
                <a:latin typeface="Calibri"/>
                <a:cs typeface="Calibri"/>
              </a:rPr>
              <a:t> делаете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это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598805">
              <a:lnSpc>
                <a:spcPts val="1700"/>
              </a:lnSpc>
            </a:pPr>
            <a:r>
              <a:rPr sz="1600" spc="-10" dirty="0">
                <a:latin typeface="Calibri"/>
                <a:cs typeface="Calibri"/>
              </a:rPr>
              <a:t>первую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очередь)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2513533"/>
            <a:ext cx="42672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pc="-10" dirty="0"/>
              <a:t>Благодарю за внимание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5890259" y="1344167"/>
            <a:ext cx="400050" cy="3211195"/>
          </a:xfrm>
          <a:custGeom>
            <a:avLst/>
            <a:gdLst/>
            <a:ahLst/>
            <a:cxnLst/>
            <a:rect l="l" t="t" r="r" b="b"/>
            <a:pathLst>
              <a:path w="400050" h="3211195">
                <a:moveTo>
                  <a:pt x="0" y="0"/>
                </a:moveTo>
                <a:lnTo>
                  <a:pt x="400050" y="0"/>
                </a:lnTo>
              </a:path>
              <a:path w="400050" h="3211195">
                <a:moveTo>
                  <a:pt x="0" y="1171956"/>
                </a:moveTo>
                <a:lnTo>
                  <a:pt x="400050" y="1171956"/>
                </a:lnTo>
              </a:path>
              <a:path w="400050" h="3211195">
                <a:moveTo>
                  <a:pt x="0" y="3211068"/>
                </a:moveTo>
                <a:lnTo>
                  <a:pt x="400050" y="3211068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80" y="6249923"/>
              <a:ext cx="1435607" cy="2240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3428" y="6219444"/>
              <a:ext cx="653796" cy="283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5" y="6111240"/>
              <a:ext cx="1664208" cy="4663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68551" y="1206245"/>
            <a:ext cx="4540885" cy="46437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391795">
              <a:lnSpc>
                <a:spcPts val="3460"/>
              </a:lnSpc>
              <a:spcBef>
                <a:spcPts val="535"/>
              </a:spcBef>
            </a:pPr>
            <a:r>
              <a:rPr sz="3200" b="1" spc="-35" dirty="0">
                <a:latin typeface="Calibri"/>
                <a:cs typeface="Calibri"/>
              </a:rPr>
              <a:t>Удаленная </a:t>
            </a:r>
            <a:r>
              <a:rPr sz="3200" b="1" spc="-5" dirty="0">
                <a:latin typeface="Calibri"/>
                <a:cs typeface="Calibri"/>
              </a:rPr>
              <a:t>работа </a:t>
            </a:r>
            <a:r>
              <a:rPr sz="3200" b="1" dirty="0">
                <a:latin typeface="Calibri"/>
                <a:cs typeface="Calibri"/>
              </a:rPr>
              <a:t>в </a:t>
            </a:r>
            <a:r>
              <a:rPr sz="3200" b="1" spc="-35" dirty="0">
                <a:latin typeface="Calibri"/>
                <a:cs typeface="Calibri"/>
              </a:rPr>
              <a:t>ГО: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серия </a:t>
            </a:r>
            <a:r>
              <a:rPr sz="3200" b="1" dirty="0">
                <a:latin typeface="Calibri"/>
                <a:cs typeface="Calibri"/>
              </a:rPr>
              <a:t>вебинаров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2125"/>
              </a:spcBef>
            </a:pPr>
            <a:r>
              <a:rPr sz="1700" b="1" spc="-10" dirty="0">
                <a:latin typeface="Calibri"/>
                <a:cs typeface="Calibri"/>
              </a:rPr>
              <a:t>Цель</a:t>
            </a:r>
            <a:r>
              <a:rPr sz="1700" spc="-10" dirty="0">
                <a:latin typeface="Calibri"/>
                <a:cs typeface="Calibri"/>
              </a:rPr>
              <a:t>:</a:t>
            </a:r>
            <a:r>
              <a:rPr sz="1700" spc="-5" dirty="0">
                <a:latin typeface="Calibri"/>
                <a:cs typeface="Calibri"/>
              </a:rPr>
              <a:t> помочь вам </a:t>
            </a:r>
            <a:r>
              <a:rPr sz="1700" dirty="0">
                <a:latin typeface="Calibri"/>
                <a:cs typeface="Calibri"/>
              </a:rPr>
              <a:t>узнать </a:t>
            </a:r>
            <a:r>
              <a:rPr sz="1700" spc="-10" dirty="0">
                <a:latin typeface="Calibri"/>
                <a:cs typeface="Calibri"/>
              </a:rPr>
              <a:t>больше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 </a:t>
            </a:r>
            <a:r>
              <a:rPr sz="1700" spc="-10" dirty="0">
                <a:latin typeface="Calibri"/>
                <a:cs typeface="Calibri"/>
              </a:rPr>
              <a:t>некоторых </a:t>
            </a:r>
            <a:r>
              <a:rPr sz="1700" spc="-5" dirty="0">
                <a:latin typeface="Calibri"/>
                <a:cs typeface="Calibri"/>
              </a:rPr>
              <a:t> наиболее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часто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используемых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инструментах</a:t>
            </a:r>
            <a:r>
              <a:rPr sz="1700" dirty="0">
                <a:latin typeface="Calibri"/>
                <a:cs typeface="Calibri"/>
              </a:rPr>
              <a:t> и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решениях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для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удаленной</a:t>
            </a:r>
            <a:r>
              <a:rPr sz="1700" spc="-5" dirty="0">
                <a:latin typeface="Calibri"/>
                <a:cs typeface="Calibri"/>
              </a:rPr>
              <a:t> работы,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онлайн-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общения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 совместной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работы</a:t>
            </a:r>
            <a:endParaRPr sz="1700">
              <a:latin typeface="Calibri"/>
              <a:cs typeface="Calibri"/>
            </a:endParaRPr>
          </a:p>
          <a:p>
            <a:pPr marL="12700" marR="93345">
              <a:lnSpc>
                <a:spcPts val="1630"/>
              </a:lnSpc>
              <a:spcBef>
                <a:spcPts val="590"/>
              </a:spcBef>
            </a:pPr>
            <a:r>
              <a:rPr sz="1700" b="1" dirty="0">
                <a:latin typeface="Calibri"/>
                <a:cs typeface="Calibri"/>
              </a:rPr>
              <a:t>Вебинар №1, 10/04</a:t>
            </a:r>
            <a:r>
              <a:rPr sz="1700" dirty="0">
                <a:latin typeface="Calibri"/>
                <a:cs typeface="Calibri"/>
              </a:rPr>
              <a:t>: </a:t>
            </a:r>
            <a:r>
              <a:rPr sz="1700" spc="-5" dirty="0">
                <a:latin typeface="Calibri"/>
                <a:cs typeface="Calibri"/>
              </a:rPr>
              <a:t>Как </a:t>
            </a:r>
            <a:r>
              <a:rPr sz="1700" dirty="0">
                <a:latin typeface="Calibri"/>
                <a:cs typeface="Calibri"/>
              </a:rPr>
              <a:t>перевести </a:t>
            </a:r>
            <a:r>
              <a:rPr sz="1700" spc="-10" dirty="0">
                <a:latin typeface="Calibri"/>
                <a:cs typeface="Calibri"/>
              </a:rPr>
              <a:t>команду </a:t>
            </a:r>
            <a:r>
              <a:rPr sz="1700" dirty="0">
                <a:latin typeface="Calibri"/>
                <a:cs typeface="Calibri"/>
              </a:rPr>
              <a:t>на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удаленную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работу: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основные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принципы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шаги,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удачные</a:t>
            </a:r>
            <a:r>
              <a:rPr sz="1700" dirty="0">
                <a:latin typeface="Calibri"/>
                <a:cs typeface="Calibri"/>
              </a:rPr>
              <a:t> практики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инструменты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для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650"/>
              </a:lnSpc>
            </a:pPr>
            <a:r>
              <a:rPr sz="1700" spc="-5" dirty="0">
                <a:latin typeface="Calibri"/>
                <a:cs typeface="Calibri"/>
              </a:rPr>
              <a:t>коммуникаций</a:t>
            </a:r>
            <a:endParaRPr sz="1700">
              <a:latin typeface="Calibri"/>
              <a:cs typeface="Calibri"/>
            </a:endParaRPr>
          </a:p>
          <a:p>
            <a:pPr marL="12700" marR="260985" algn="just">
              <a:lnSpc>
                <a:spcPct val="80100"/>
              </a:lnSpc>
              <a:spcBef>
                <a:spcPts val="595"/>
              </a:spcBef>
            </a:pPr>
            <a:r>
              <a:rPr sz="1700" b="1" dirty="0">
                <a:latin typeface="Calibri"/>
                <a:cs typeface="Calibri"/>
              </a:rPr>
              <a:t>Вебинар №2, 24/04</a:t>
            </a:r>
            <a:r>
              <a:rPr sz="1700" dirty="0">
                <a:latin typeface="Calibri"/>
                <a:cs typeface="Calibri"/>
              </a:rPr>
              <a:t>: </a:t>
            </a:r>
            <a:r>
              <a:rPr sz="1700" spc="-5" dirty="0">
                <a:latin typeface="Calibri"/>
                <a:cs typeface="Calibri"/>
              </a:rPr>
              <a:t>Решения для управления </a:t>
            </a:r>
            <a:r>
              <a:rPr sz="1700" spc="-3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проектами онлайн </a:t>
            </a:r>
            <a:r>
              <a:rPr sz="1700" spc="-5" dirty="0">
                <a:latin typeface="Calibri"/>
                <a:cs typeface="Calibri"/>
              </a:rPr>
              <a:t>(MS </a:t>
            </a:r>
            <a:r>
              <a:rPr sz="1700" spc="-80" dirty="0">
                <a:latin typeface="Calibri"/>
                <a:cs typeface="Calibri"/>
              </a:rPr>
              <a:t>To </a:t>
            </a:r>
            <a:r>
              <a:rPr sz="1700" spc="-15" dirty="0">
                <a:latin typeface="Calibri"/>
                <a:cs typeface="Calibri"/>
              </a:rPr>
              <a:t>Do, </a:t>
            </a:r>
            <a:r>
              <a:rPr sz="1700" spc="-25" dirty="0">
                <a:latin typeface="Calibri"/>
                <a:cs typeface="Calibri"/>
              </a:rPr>
              <a:t>Trello, </a:t>
            </a:r>
            <a:r>
              <a:rPr sz="1700" dirty="0">
                <a:latin typeface="Calibri"/>
                <a:cs typeface="Calibri"/>
              </a:rPr>
              <a:t>Asana and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others)</a:t>
            </a:r>
            <a:endParaRPr sz="1700">
              <a:latin typeface="Calibri"/>
              <a:cs typeface="Calibri"/>
            </a:endParaRPr>
          </a:p>
          <a:p>
            <a:pPr marL="12700" marR="386715">
              <a:lnSpc>
                <a:spcPts val="1630"/>
              </a:lnSpc>
              <a:spcBef>
                <a:spcPts val="590"/>
              </a:spcBef>
            </a:pPr>
            <a:r>
              <a:rPr sz="1700" b="1" dirty="0">
                <a:latin typeface="Calibri"/>
                <a:cs typeface="Calibri"/>
              </a:rPr>
              <a:t>Вебинар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№3,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08/05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цифровые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решения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для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онлайн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встреч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вебинаров</a:t>
            </a:r>
            <a:endParaRPr sz="1700">
              <a:latin typeface="Calibri"/>
              <a:cs typeface="Calibri"/>
            </a:endParaRPr>
          </a:p>
          <a:p>
            <a:pPr marL="12700" marR="51435">
              <a:lnSpc>
                <a:spcPct val="80000"/>
              </a:lnSpc>
              <a:spcBef>
                <a:spcPts val="615"/>
              </a:spcBef>
            </a:pPr>
            <a:r>
              <a:rPr sz="1700" b="1" dirty="0">
                <a:latin typeface="Calibri"/>
                <a:cs typeface="Calibri"/>
              </a:rPr>
              <a:t>Вебинар №4, в </a:t>
            </a:r>
            <a:r>
              <a:rPr sz="1700" b="1" spc="-5" dirty="0">
                <a:latin typeface="Calibri"/>
                <a:cs typeface="Calibri"/>
              </a:rPr>
              <a:t>мае</a:t>
            </a:r>
            <a:r>
              <a:rPr sz="1700" spc="-5" dirty="0">
                <a:latin typeface="Calibri"/>
                <a:cs typeface="Calibri"/>
              </a:rPr>
              <a:t>: </a:t>
            </a:r>
            <a:r>
              <a:rPr sz="1700" dirty="0">
                <a:latin typeface="Calibri"/>
                <a:cs typeface="Calibri"/>
              </a:rPr>
              <a:t>прочие </a:t>
            </a:r>
            <a:r>
              <a:rPr sz="1700" spc="-10" dirty="0">
                <a:latin typeface="Calibri"/>
                <a:cs typeface="Calibri"/>
              </a:rPr>
              <a:t>полезные продукты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темы</a:t>
            </a:r>
            <a:r>
              <a:rPr sz="1700" dirty="0">
                <a:latin typeface="Calibri"/>
                <a:cs typeface="Calibri"/>
              </a:rPr>
              <a:t> по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запросу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(ответы</a:t>
            </a:r>
            <a:r>
              <a:rPr sz="1700" dirty="0">
                <a:latin typeface="Calibri"/>
                <a:cs typeface="Calibri"/>
              </a:rPr>
              <a:t> на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вопросы)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017" y="323850"/>
            <a:ext cx="152717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2020" y="323850"/>
            <a:ext cx="654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ед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е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ие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6300" y="265175"/>
            <a:ext cx="10561320" cy="5417820"/>
            <a:chOff x="876300" y="265175"/>
            <a:chExt cx="10561320" cy="541782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3491" y="850392"/>
              <a:ext cx="4834128" cy="48326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6300" y="272795"/>
              <a:ext cx="3011170" cy="0"/>
            </a:xfrm>
            <a:custGeom>
              <a:avLst/>
              <a:gdLst/>
              <a:ahLst/>
              <a:cxnLst/>
              <a:rect l="l" t="t" r="r" b="b"/>
              <a:pathLst>
                <a:path w="3011170">
                  <a:moveTo>
                    <a:pt x="0" y="0"/>
                  </a:moveTo>
                  <a:lnTo>
                    <a:pt x="400050" y="0"/>
                  </a:lnTo>
                </a:path>
                <a:path w="3011170">
                  <a:moveTo>
                    <a:pt x="2610612" y="0"/>
                  </a:moveTo>
                  <a:lnTo>
                    <a:pt x="3010662" y="0"/>
                  </a:lnTo>
                </a:path>
              </a:pathLst>
            </a:custGeom>
            <a:ln w="15240">
              <a:solidFill>
                <a:srgbClr val="9F2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8551" y="1206245"/>
            <a:ext cx="9943465" cy="1473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Резюме: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Элементы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удаленной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работы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для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менеджеров</a:t>
            </a:r>
            <a:endParaRPr sz="3200">
              <a:latin typeface="Calibri"/>
              <a:cs typeface="Calibri"/>
            </a:endParaRPr>
          </a:p>
          <a:p>
            <a:pPr marL="7188834" marR="459740">
              <a:lnSpc>
                <a:spcPct val="90100"/>
              </a:lnSpc>
              <a:spcBef>
                <a:spcPts val="1714"/>
              </a:spcBef>
            </a:pPr>
            <a:r>
              <a:rPr sz="1800" spc="-5" dirty="0">
                <a:latin typeface="Calibri"/>
                <a:cs typeface="Calibri"/>
              </a:rPr>
              <a:t>Пожалуйста, </a:t>
            </a:r>
            <a:r>
              <a:rPr sz="1800" spc="-10" dirty="0">
                <a:latin typeface="Calibri"/>
                <a:cs typeface="Calibri"/>
              </a:rPr>
              <a:t>смотрите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вебинар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1: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</a:t>
            </a:r>
            <a:r>
              <a:rPr sz="18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s:/</a:t>
            </a:r>
            <a:r>
              <a:rPr sz="18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/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elearning.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e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apc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i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vi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4685" y="2626614"/>
            <a:ext cx="225615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lsociety.eu/2020/04/em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bracing-remote-work- </a:t>
            </a:r>
            <a:r>
              <a:rPr sz="1800" spc="-5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for-civil-society/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017" y="323850"/>
            <a:ext cx="152717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43096" y="323850"/>
            <a:ext cx="654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ед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е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ие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20342" y="1877314"/>
            <a:ext cx="6907530" cy="2091689"/>
            <a:chOff x="1720342" y="1877314"/>
            <a:chExt cx="6907530" cy="2091689"/>
          </a:xfrm>
        </p:grpSpPr>
        <p:sp>
          <p:nvSpPr>
            <p:cNvPr id="13" name="object 13"/>
            <p:cNvSpPr/>
            <p:nvPr/>
          </p:nvSpPr>
          <p:spPr>
            <a:xfrm>
              <a:off x="1726692" y="1883664"/>
              <a:ext cx="3447415" cy="2078989"/>
            </a:xfrm>
            <a:custGeom>
              <a:avLst/>
              <a:gdLst/>
              <a:ahLst/>
              <a:cxnLst/>
              <a:rect l="l" t="t" r="r" b="b"/>
              <a:pathLst>
                <a:path w="3447415" h="2078989">
                  <a:moveTo>
                    <a:pt x="3447287" y="0"/>
                  </a:moveTo>
                  <a:lnTo>
                    <a:pt x="346456" y="0"/>
                  </a:lnTo>
                  <a:lnTo>
                    <a:pt x="299434" y="3161"/>
                  </a:lnTo>
                  <a:lnTo>
                    <a:pt x="254338" y="12372"/>
                  </a:lnTo>
                  <a:lnTo>
                    <a:pt x="211580" y="27219"/>
                  </a:lnTo>
                  <a:lnTo>
                    <a:pt x="171572" y="47291"/>
                  </a:lnTo>
                  <a:lnTo>
                    <a:pt x="134727" y="72174"/>
                  </a:lnTo>
                  <a:lnTo>
                    <a:pt x="101457" y="101457"/>
                  </a:lnTo>
                  <a:lnTo>
                    <a:pt x="72174" y="134727"/>
                  </a:lnTo>
                  <a:lnTo>
                    <a:pt x="47291" y="171572"/>
                  </a:lnTo>
                  <a:lnTo>
                    <a:pt x="27219" y="211580"/>
                  </a:lnTo>
                  <a:lnTo>
                    <a:pt x="12372" y="254338"/>
                  </a:lnTo>
                  <a:lnTo>
                    <a:pt x="3161" y="299434"/>
                  </a:lnTo>
                  <a:lnTo>
                    <a:pt x="0" y="346456"/>
                  </a:lnTo>
                  <a:lnTo>
                    <a:pt x="0" y="2078736"/>
                  </a:lnTo>
                  <a:lnTo>
                    <a:pt x="3447287" y="2078736"/>
                  </a:lnTo>
                  <a:lnTo>
                    <a:pt x="34472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6692" y="1883664"/>
              <a:ext cx="3447415" cy="2078989"/>
            </a:xfrm>
            <a:custGeom>
              <a:avLst/>
              <a:gdLst/>
              <a:ahLst/>
              <a:cxnLst/>
              <a:rect l="l" t="t" r="r" b="b"/>
              <a:pathLst>
                <a:path w="3447415" h="2078989">
                  <a:moveTo>
                    <a:pt x="0" y="2078736"/>
                  </a:moveTo>
                  <a:lnTo>
                    <a:pt x="0" y="346456"/>
                  </a:lnTo>
                  <a:lnTo>
                    <a:pt x="3161" y="299434"/>
                  </a:lnTo>
                  <a:lnTo>
                    <a:pt x="12372" y="254338"/>
                  </a:lnTo>
                  <a:lnTo>
                    <a:pt x="27219" y="211580"/>
                  </a:lnTo>
                  <a:lnTo>
                    <a:pt x="47291" y="171572"/>
                  </a:lnTo>
                  <a:lnTo>
                    <a:pt x="72174" y="134727"/>
                  </a:lnTo>
                  <a:lnTo>
                    <a:pt x="101457" y="101457"/>
                  </a:lnTo>
                  <a:lnTo>
                    <a:pt x="134727" y="72174"/>
                  </a:lnTo>
                  <a:lnTo>
                    <a:pt x="171572" y="47291"/>
                  </a:lnTo>
                  <a:lnTo>
                    <a:pt x="211580" y="27219"/>
                  </a:lnTo>
                  <a:lnTo>
                    <a:pt x="254338" y="12372"/>
                  </a:lnTo>
                  <a:lnTo>
                    <a:pt x="299434" y="3161"/>
                  </a:lnTo>
                  <a:lnTo>
                    <a:pt x="346456" y="0"/>
                  </a:lnTo>
                  <a:lnTo>
                    <a:pt x="3447287" y="0"/>
                  </a:lnTo>
                  <a:lnTo>
                    <a:pt x="3447287" y="2078736"/>
                  </a:lnTo>
                  <a:lnTo>
                    <a:pt x="0" y="20787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73980" y="1883664"/>
              <a:ext cx="3447415" cy="2078989"/>
            </a:xfrm>
            <a:custGeom>
              <a:avLst/>
              <a:gdLst/>
              <a:ahLst/>
              <a:cxnLst/>
              <a:rect l="l" t="t" r="r" b="b"/>
              <a:pathLst>
                <a:path w="3447415" h="2078989">
                  <a:moveTo>
                    <a:pt x="3100831" y="0"/>
                  </a:moveTo>
                  <a:lnTo>
                    <a:pt x="0" y="0"/>
                  </a:lnTo>
                  <a:lnTo>
                    <a:pt x="0" y="2078736"/>
                  </a:lnTo>
                  <a:lnTo>
                    <a:pt x="3447288" y="2078736"/>
                  </a:lnTo>
                  <a:lnTo>
                    <a:pt x="3447288" y="346456"/>
                  </a:lnTo>
                  <a:lnTo>
                    <a:pt x="3444126" y="299434"/>
                  </a:lnTo>
                  <a:lnTo>
                    <a:pt x="3434915" y="254338"/>
                  </a:lnTo>
                  <a:lnTo>
                    <a:pt x="3420068" y="211580"/>
                  </a:lnTo>
                  <a:lnTo>
                    <a:pt x="3399996" y="171572"/>
                  </a:lnTo>
                  <a:lnTo>
                    <a:pt x="3375113" y="134727"/>
                  </a:lnTo>
                  <a:lnTo>
                    <a:pt x="3345830" y="101457"/>
                  </a:lnTo>
                  <a:lnTo>
                    <a:pt x="3312560" y="72174"/>
                  </a:lnTo>
                  <a:lnTo>
                    <a:pt x="3275715" y="47291"/>
                  </a:lnTo>
                  <a:lnTo>
                    <a:pt x="3235707" y="27219"/>
                  </a:lnTo>
                  <a:lnTo>
                    <a:pt x="3192949" y="12372"/>
                  </a:lnTo>
                  <a:lnTo>
                    <a:pt x="3147853" y="3161"/>
                  </a:lnTo>
                  <a:lnTo>
                    <a:pt x="3100831" y="0"/>
                  </a:lnTo>
                  <a:close/>
                </a:path>
              </a:pathLst>
            </a:custGeom>
            <a:solidFill>
              <a:srgbClr val="52EB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73980" y="1883664"/>
              <a:ext cx="3447415" cy="2078989"/>
            </a:xfrm>
            <a:custGeom>
              <a:avLst/>
              <a:gdLst/>
              <a:ahLst/>
              <a:cxnLst/>
              <a:rect l="l" t="t" r="r" b="b"/>
              <a:pathLst>
                <a:path w="3447415" h="2078989">
                  <a:moveTo>
                    <a:pt x="0" y="0"/>
                  </a:moveTo>
                  <a:lnTo>
                    <a:pt x="3100831" y="0"/>
                  </a:lnTo>
                  <a:lnTo>
                    <a:pt x="3147853" y="3161"/>
                  </a:lnTo>
                  <a:lnTo>
                    <a:pt x="3192949" y="12372"/>
                  </a:lnTo>
                  <a:lnTo>
                    <a:pt x="3235707" y="27219"/>
                  </a:lnTo>
                  <a:lnTo>
                    <a:pt x="3275715" y="47291"/>
                  </a:lnTo>
                  <a:lnTo>
                    <a:pt x="3312560" y="72174"/>
                  </a:lnTo>
                  <a:lnTo>
                    <a:pt x="3345830" y="101457"/>
                  </a:lnTo>
                  <a:lnTo>
                    <a:pt x="3375113" y="134727"/>
                  </a:lnTo>
                  <a:lnTo>
                    <a:pt x="3399996" y="171572"/>
                  </a:lnTo>
                  <a:lnTo>
                    <a:pt x="3420068" y="211580"/>
                  </a:lnTo>
                  <a:lnTo>
                    <a:pt x="3434915" y="254338"/>
                  </a:lnTo>
                  <a:lnTo>
                    <a:pt x="3444126" y="299434"/>
                  </a:lnTo>
                  <a:lnTo>
                    <a:pt x="3447288" y="346456"/>
                  </a:lnTo>
                  <a:lnTo>
                    <a:pt x="3447288" y="2078736"/>
                  </a:lnTo>
                  <a:lnTo>
                    <a:pt x="0" y="20787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28850" y="2357069"/>
            <a:ext cx="6040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10254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Координация	Коммуникация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20342" y="3956050"/>
            <a:ext cx="3460115" cy="2091689"/>
            <a:chOff x="1720342" y="3956050"/>
            <a:chExt cx="3460115" cy="2091689"/>
          </a:xfrm>
        </p:grpSpPr>
        <p:sp>
          <p:nvSpPr>
            <p:cNvPr id="19" name="object 19"/>
            <p:cNvSpPr/>
            <p:nvPr/>
          </p:nvSpPr>
          <p:spPr>
            <a:xfrm>
              <a:off x="1726692" y="3962400"/>
              <a:ext cx="3447415" cy="2078989"/>
            </a:xfrm>
            <a:custGeom>
              <a:avLst/>
              <a:gdLst/>
              <a:ahLst/>
              <a:cxnLst/>
              <a:rect l="l" t="t" r="r" b="b"/>
              <a:pathLst>
                <a:path w="3447415" h="2078989">
                  <a:moveTo>
                    <a:pt x="3447287" y="0"/>
                  </a:moveTo>
                  <a:lnTo>
                    <a:pt x="0" y="0"/>
                  </a:lnTo>
                  <a:lnTo>
                    <a:pt x="0" y="1732267"/>
                  </a:lnTo>
                  <a:lnTo>
                    <a:pt x="3161" y="1779281"/>
                  </a:lnTo>
                  <a:lnTo>
                    <a:pt x="12372" y="1824372"/>
                  </a:lnTo>
                  <a:lnTo>
                    <a:pt x="27219" y="1867129"/>
                  </a:lnTo>
                  <a:lnTo>
                    <a:pt x="47291" y="1907137"/>
                  </a:lnTo>
                  <a:lnTo>
                    <a:pt x="72174" y="1943984"/>
                  </a:lnTo>
                  <a:lnTo>
                    <a:pt x="101457" y="1977258"/>
                  </a:lnTo>
                  <a:lnTo>
                    <a:pt x="134727" y="2006545"/>
                  </a:lnTo>
                  <a:lnTo>
                    <a:pt x="171572" y="2031433"/>
                  </a:lnTo>
                  <a:lnTo>
                    <a:pt x="211580" y="2051508"/>
                  </a:lnTo>
                  <a:lnTo>
                    <a:pt x="254338" y="2066359"/>
                  </a:lnTo>
                  <a:lnTo>
                    <a:pt x="299434" y="2075573"/>
                  </a:lnTo>
                  <a:lnTo>
                    <a:pt x="346456" y="2078736"/>
                  </a:lnTo>
                  <a:lnTo>
                    <a:pt x="3447287" y="2078736"/>
                  </a:lnTo>
                  <a:lnTo>
                    <a:pt x="3447287" y="0"/>
                  </a:lnTo>
                  <a:close/>
                </a:path>
              </a:pathLst>
            </a:custGeom>
            <a:solidFill>
              <a:srgbClr val="2DD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26692" y="3962400"/>
              <a:ext cx="3447415" cy="2078989"/>
            </a:xfrm>
            <a:custGeom>
              <a:avLst/>
              <a:gdLst/>
              <a:ahLst/>
              <a:cxnLst/>
              <a:rect l="l" t="t" r="r" b="b"/>
              <a:pathLst>
                <a:path w="3447415" h="2078989">
                  <a:moveTo>
                    <a:pt x="3447287" y="2078736"/>
                  </a:moveTo>
                  <a:lnTo>
                    <a:pt x="346456" y="2078736"/>
                  </a:lnTo>
                  <a:lnTo>
                    <a:pt x="299434" y="2075573"/>
                  </a:lnTo>
                  <a:lnTo>
                    <a:pt x="254338" y="2066359"/>
                  </a:lnTo>
                  <a:lnTo>
                    <a:pt x="211580" y="2051508"/>
                  </a:lnTo>
                  <a:lnTo>
                    <a:pt x="171572" y="2031433"/>
                  </a:lnTo>
                  <a:lnTo>
                    <a:pt x="134727" y="2006545"/>
                  </a:lnTo>
                  <a:lnTo>
                    <a:pt x="101457" y="1977258"/>
                  </a:lnTo>
                  <a:lnTo>
                    <a:pt x="72174" y="1943984"/>
                  </a:lnTo>
                  <a:lnTo>
                    <a:pt x="47291" y="1907137"/>
                  </a:lnTo>
                  <a:lnTo>
                    <a:pt x="27219" y="1867129"/>
                  </a:lnTo>
                  <a:lnTo>
                    <a:pt x="12372" y="1824372"/>
                  </a:lnTo>
                  <a:lnTo>
                    <a:pt x="3161" y="1779281"/>
                  </a:lnTo>
                  <a:lnTo>
                    <a:pt x="0" y="1732267"/>
                  </a:lnTo>
                  <a:lnTo>
                    <a:pt x="0" y="0"/>
                  </a:lnTo>
                  <a:lnTo>
                    <a:pt x="3447287" y="0"/>
                  </a:lnTo>
                  <a:lnTo>
                    <a:pt x="3447287" y="20787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50542" y="4733366"/>
            <a:ext cx="2799080" cy="96139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381000">
              <a:lnSpc>
                <a:spcPts val="3520"/>
              </a:lnSpc>
              <a:spcBef>
                <a:spcPts val="49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Создание и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сотрудничество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67629" y="3956050"/>
            <a:ext cx="3460115" cy="2091689"/>
            <a:chOff x="5167629" y="3956050"/>
            <a:chExt cx="3460115" cy="2091689"/>
          </a:xfrm>
        </p:grpSpPr>
        <p:sp>
          <p:nvSpPr>
            <p:cNvPr id="23" name="object 23"/>
            <p:cNvSpPr/>
            <p:nvPr/>
          </p:nvSpPr>
          <p:spPr>
            <a:xfrm>
              <a:off x="5173979" y="3962400"/>
              <a:ext cx="3447415" cy="2078989"/>
            </a:xfrm>
            <a:custGeom>
              <a:avLst/>
              <a:gdLst/>
              <a:ahLst/>
              <a:cxnLst/>
              <a:rect l="l" t="t" r="r" b="b"/>
              <a:pathLst>
                <a:path w="3447415" h="2078989">
                  <a:moveTo>
                    <a:pt x="3447288" y="0"/>
                  </a:moveTo>
                  <a:lnTo>
                    <a:pt x="0" y="0"/>
                  </a:lnTo>
                  <a:lnTo>
                    <a:pt x="0" y="2078736"/>
                  </a:lnTo>
                  <a:lnTo>
                    <a:pt x="3100831" y="2078736"/>
                  </a:lnTo>
                  <a:lnTo>
                    <a:pt x="3147853" y="2075573"/>
                  </a:lnTo>
                  <a:lnTo>
                    <a:pt x="3192949" y="2066359"/>
                  </a:lnTo>
                  <a:lnTo>
                    <a:pt x="3235707" y="2051508"/>
                  </a:lnTo>
                  <a:lnTo>
                    <a:pt x="3275715" y="2031433"/>
                  </a:lnTo>
                  <a:lnTo>
                    <a:pt x="3312560" y="2006545"/>
                  </a:lnTo>
                  <a:lnTo>
                    <a:pt x="3345830" y="1977258"/>
                  </a:lnTo>
                  <a:lnTo>
                    <a:pt x="3375113" y="1943984"/>
                  </a:lnTo>
                  <a:lnTo>
                    <a:pt x="3399996" y="1907137"/>
                  </a:lnTo>
                  <a:lnTo>
                    <a:pt x="3420068" y="1867129"/>
                  </a:lnTo>
                  <a:lnTo>
                    <a:pt x="3434915" y="1824372"/>
                  </a:lnTo>
                  <a:lnTo>
                    <a:pt x="3444126" y="1779281"/>
                  </a:lnTo>
                  <a:lnTo>
                    <a:pt x="3447288" y="1732267"/>
                  </a:lnTo>
                  <a:lnTo>
                    <a:pt x="34472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73979" y="3962400"/>
              <a:ext cx="3447415" cy="2078989"/>
            </a:xfrm>
            <a:custGeom>
              <a:avLst/>
              <a:gdLst/>
              <a:ahLst/>
              <a:cxnLst/>
              <a:rect l="l" t="t" r="r" b="b"/>
              <a:pathLst>
                <a:path w="3447415" h="2078989">
                  <a:moveTo>
                    <a:pt x="3447288" y="0"/>
                  </a:moveTo>
                  <a:lnTo>
                    <a:pt x="3447288" y="1732267"/>
                  </a:lnTo>
                  <a:lnTo>
                    <a:pt x="3444126" y="1779281"/>
                  </a:lnTo>
                  <a:lnTo>
                    <a:pt x="3434915" y="1824372"/>
                  </a:lnTo>
                  <a:lnTo>
                    <a:pt x="3420068" y="1867129"/>
                  </a:lnTo>
                  <a:lnTo>
                    <a:pt x="3399996" y="1907137"/>
                  </a:lnTo>
                  <a:lnTo>
                    <a:pt x="3375113" y="1943984"/>
                  </a:lnTo>
                  <a:lnTo>
                    <a:pt x="3345830" y="1977258"/>
                  </a:lnTo>
                  <a:lnTo>
                    <a:pt x="3312560" y="2006545"/>
                  </a:lnTo>
                  <a:lnTo>
                    <a:pt x="3275715" y="2031433"/>
                  </a:lnTo>
                  <a:lnTo>
                    <a:pt x="3235707" y="2051508"/>
                  </a:lnTo>
                  <a:lnTo>
                    <a:pt x="3192949" y="2066359"/>
                  </a:lnTo>
                  <a:lnTo>
                    <a:pt x="3147853" y="2075573"/>
                  </a:lnTo>
                  <a:lnTo>
                    <a:pt x="3100831" y="2078736"/>
                  </a:lnTo>
                  <a:lnTo>
                    <a:pt x="0" y="2078736"/>
                  </a:lnTo>
                  <a:lnTo>
                    <a:pt x="0" y="0"/>
                  </a:lnTo>
                  <a:lnTo>
                    <a:pt x="3447288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51296" y="4957064"/>
            <a:ext cx="1693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Контроль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134611" y="3436620"/>
            <a:ext cx="2080260" cy="1051560"/>
            <a:chOff x="4134611" y="3436620"/>
            <a:chExt cx="2080260" cy="1051560"/>
          </a:xfrm>
        </p:grpSpPr>
        <p:sp>
          <p:nvSpPr>
            <p:cNvPr id="27" name="object 27"/>
            <p:cNvSpPr/>
            <p:nvPr/>
          </p:nvSpPr>
          <p:spPr>
            <a:xfrm>
              <a:off x="4140707" y="3442716"/>
              <a:ext cx="2068195" cy="1039494"/>
            </a:xfrm>
            <a:custGeom>
              <a:avLst/>
              <a:gdLst/>
              <a:ahLst/>
              <a:cxnLst/>
              <a:rect l="l" t="t" r="r" b="b"/>
              <a:pathLst>
                <a:path w="2068195" h="1039495">
                  <a:moveTo>
                    <a:pt x="1894839" y="0"/>
                  </a:moveTo>
                  <a:lnTo>
                    <a:pt x="173227" y="0"/>
                  </a:lnTo>
                  <a:lnTo>
                    <a:pt x="127191" y="6190"/>
                  </a:lnTo>
                  <a:lnTo>
                    <a:pt x="85814" y="23659"/>
                  </a:lnTo>
                  <a:lnTo>
                    <a:pt x="50752" y="50752"/>
                  </a:lnTo>
                  <a:lnTo>
                    <a:pt x="23659" y="85814"/>
                  </a:lnTo>
                  <a:lnTo>
                    <a:pt x="6190" y="127191"/>
                  </a:lnTo>
                  <a:lnTo>
                    <a:pt x="0" y="173228"/>
                  </a:lnTo>
                  <a:lnTo>
                    <a:pt x="0" y="866140"/>
                  </a:lnTo>
                  <a:lnTo>
                    <a:pt x="6190" y="912176"/>
                  </a:lnTo>
                  <a:lnTo>
                    <a:pt x="23659" y="953553"/>
                  </a:lnTo>
                  <a:lnTo>
                    <a:pt x="50752" y="988615"/>
                  </a:lnTo>
                  <a:lnTo>
                    <a:pt x="85814" y="1015708"/>
                  </a:lnTo>
                  <a:lnTo>
                    <a:pt x="127191" y="1033177"/>
                  </a:lnTo>
                  <a:lnTo>
                    <a:pt x="173227" y="1039368"/>
                  </a:lnTo>
                  <a:lnTo>
                    <a:pt x="1894839" y="1039368"/>
                  </a:lnTo>
                  <a:lnTo>
                    <a:pt x="1940876" y="1033177"/>
                  </a:lnTo>
                  <a:lnTo>
                    <a:pt x="1982253" y="1015708"/>
                  </a:lnTo>
                  <a:lnTo>
                    <a:pt x="2017315" y="988615"/>
                  </a:lnTo>
                  <a:lnTo>
                    <a:pt x="2044408" y="953553"/>
                  </a:lnTo>
                  <a:lnTo>
                    <a:pt x="2061877" y="912176"/>
                  </a:lnTo>
                  <a:lnTo>
                    <a:pt x="2068067" y="866140"/>
                  </a:lnTo>
                  <a:lnTo>
                    <a:pt x="2068067" y="173228"/>
                  </a:lnTo>
                  <a:lnTo>
                    <a:pt x="2061877" y="127191"/>
                  </a:lnTo>
                  <a:lnTo>
                    <a:pt x="2044408" y="85814"/>
                  </a:lnTo>
                  <a:lnTo>
                    <a:pt x="2017315" y="50752"/>
                  </a:lnTo>
                  <a:lnTo>
                    <a:pt x="1982253" y="23659"/>
                  </a:lnTo>
                  <a:lnTo>
                    <a:pt x="1940876" y="6190"/>
                  </a:lnTo>
                  <a:lnTo>
                    <a:pt x="1894839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40707" y="3442716"/>
              <a:ext cx="2068195" cy="1039494"/>
            </a:xfrm>
            <a:custGeom>
              <a:avLst/>
              <a:gdLst/>
              <a:ahLst/>
              <a:cxnLst/>
              <a:rect l="l" t="t" r="r" b="b"/>
              <a:pathLst>
                <a:path w="2068195" h="1039495">
                  <a:moveTo>
                    <a:pt x="0" y="173228"/>
                  </a:moveTo>
                  <a:lnTo>
                    <a:pt x="6190" y="127191"/>
                  </a:lnTo>
                  <a:lnTo>
                    <a:pt x="23659" y="85814"/>
                  </a:lnTo>
                  <a:lnTo>
                    <a:pt x="50752" y="50752"/>
                  </a:lnTo>
                  <a:lnTo>
                    <a:pt x="85814" y="23659"/>
                  </a:lnTo>
                  <a:lnTo>
                    <a:pt x="127191" y="6190"/>
                  </a:lnTo>
                  <a:lnTo>
                    <a:pt x="173227" y="0"/>
                  </a:lnTo>
                  <a:lnTo>
                    <a:pt x="1894839" y="0"/>
                  </a:lnTo>
                  <a:lnTo>
                    <a:pt x="1940876" y="6190"/>
                  </a:lnTo>
                  <a:lnTo>
                    <a:pt x="1982253" y="23659"/>
                  </a:lnTo>
                  <a:lnTo>
                    <a:pt x="2017315" y="50752"/>
                  </a:lnTo>
                  <a:lnTo>
                    <a:pt x="2044408" y="85814"/>
                  </a:lnTo>
                  <a:lnTo>
                    <a:pt x="2061877" y="127191"/>
                  </a:lnTo>
                  <a:lnTo>
                    <a:pt x="2068067" y="173228"/>
                  </a:lnTo>
                  <a:lnTo>
                    <a:pt x="2068067" y="866140"/>
                  </a:lnTo>
                  <a:lnTo>
                    <a:pt x="2061877" y="912176"/>
                  </a:lnTo>
                  <a:lnTo>
                    <a:pt x="2044408" y="953553"/>
                  </a:lnTo>
                  <a:lnTo>
                    <a:pt x="2017315" y="988615"/>
                  </a:lnTo>
                  <a:lnTo>
                    <a:pt x="1982253" y="1015708"/>
                  </a:lnTo>
                  <a:lnTo>
                    <a:pt x="1940876" y="1033177"/>
                  </a:lnTo>
                  <a:lnTo>
                    <a:pt x="1894839" y="1039368"/>
                  </a:lnTo>
                  <a:lnTo>
                    <a:pt x="173227" y="1039368"/>
                  </a:lnTo>
                  <a:lnTo>
                    <a:pt x="127191" y="1033177"/>
                  </a:lnTo>
                  <a:lnTo>
                    <a:pt x="85814" y="1015708"/>
                  </a:lnTo>
                  <a:lnTo>
                    <a:pt x="50752" y="988615"/>
                  </a:lnTo>
                  <a:lnTo>
                    <a:pt x="23659" y="953553"/>
                  </a:lnTo>
                  <a:lnTo>
                    <a:pt x="6190" y="912176"/>
                  </a:lnTo>
                  <a:lnTo>
                    <a:pt x="0" y="866140"/>
                  </a:lnTo>
                  <a:lnTo>
                    <a:pt x="0" y="17322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70603" y="3535807"/>
            <a:ext cx="120713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635" algn="ctr">
              <a:lnSpc>
                <a:spcPct val="91400"/>
              </a:lnSpc>
              <a:spcBef>
                <a:spcPts val="285"/>
              </a:spcBef>
            </a:pPr>
            <a:r>
              <a:rPr sz="1800" b="1" spc="-25" dirty="0">
                <a:latin typeface="Calibri"/>
                <a:cs typeface="Calibri"/>
              </a:rPr>
              <a:t>Удаленное 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упра</a:t>
            </a:r>
            <a:r>
              <a:rPr sz="1800" b="1" spc="-15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е  </a:t>
            </a:r>
            <a:r>
              <a:rPr sz="1800" b="1" spc="-5" dirty="0">
                <a:latin typeface="Calibri"/>
                <a:cs typeface="Calibri"/>
              </a:rPr>
              <a:t>работой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2020" y="323850"/>
            <a:ext cx="654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ед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е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650991" y="775716"/>
            <a:ext cx="5224780" cy="5542915"/>
            <a:chOff x="5650991" y="775716"/>
            <a:chExt cx="5224780" cy="554291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0991" y="775716"/>
              <a:ext cx="5224272" cy="55427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13093" y="1533956"/>
              <a:ext cx="3802379" cy="3380740"/>
            </a:xfrm>
            <a:custGeom>
              <a:avLst/>
              <a:gdLst/>
              <a:ahLst/>
              <a:cxnLst/>
              <a:rect l="l" t="t" r="r" b="b"/>
              <a:pathLst>
                <a:path w="3802379" h="3380740">
                  <a:moveTo>
                    <a:pt x="193573" y="187769"/>
                  </a:moveTo>
                  <a:lnTo>
                    <a:pt x="183616" y="147967"/>
                  </a:lnTo>
                  <a:lnTo>
                    <a:pt x="158902" y="116916"/>
                  </a:lnTo>
                  <a:lnTo>
                    <a:pt x="129108" y="98996"/>
                  </a:lnTo>
                  <a:lnTo>
                    <a:pt x="127749" y="98501"/>
                  </a:lnTo>
                  <a:lnTo>
                    <a:pt x="123113" y="95834"/>
                  </a:lnTo>
                  <a:lnTo>
                    <a:pt x="122605" y="95453"/>
                  </a:lnTo>
                  <a:lnTo>
                    <a:pt x="117817" y="86690"/>
                  </a:lnTo>
                  <a:lnTo>
                    <a:pt x="117817" y="82943"/>
                  </a:lnTo>
                  <a:lnTo>
                    <a:pt x="137934" y="50038"/>
                  </a:lnTo>
                  <a:lnTo>
                    <a:pt x="153835" y="34556"/>
                  </a:lnTo>
                  <a:lnTo>
                    <a:pt x="156578" y="31889"/>
                  </a:lnTo>
                  <a:lnTo>
                    <a:pt x="154025" y="0"/>
                  </a:lnTo>
                  <a:lnTo>
                    <a:pt x="150482" y="165"/>
                  </a:lnTo>
                  <a:lnTo>
                    <a:pt x="108966" y="13906"/>
                  </a:lnTo>
                  <a:lnTo>
                    <a:pt x="70231" y="39154"/>
                  </a:lnTo>
                  <a:lnTo>
                    <a:pt x="39420" y="70396"/>
                  </a:lnTo>
                  <a:lnTo>
                    <a:pt x="14897" y="111264"/>
                  </a:lnTo>
                  <a:lnTo>
                    <a:pt x="2908" y="151218"/>
                  </a:lnTo>
                  <a:lnTo>
                    <a:pt x="0" y="183819"/>
                  </a:lnTo>
                  <a:lnTo>
                    <a:pt x="63" y="190601"/>
                  </a:lnTo>
                  <a:lnTo>
                    <a:pt x="9601" y="230593"/>
                  </a:lnTo>
                  <a:lnTo>
                    <a:pt x="31927" y="262267"/>
                  </a:lnTo>
                  <a:lnTo>
                    <a:pt x="68237" y="284200"/>
                  </a:lnTo>
                  <a:lnTo>
                    <a:pt x="96799" y="288772"/>
                  </a:lnTo>
                  <a:lnTo>
                    <a:pt x="101714" y="288632"/>
                  </a:lnTo>
                  <a:lnTo>
                    <a:pt x="142671" y="276910"/>
                  </a:lnTo>
                  <a:lnTo>
                    <a:pt x="174205" y="249516"/>
                  </a:lnTo>
                  <a:lnTo>
                    <a:pt x="191655" y="211150"/>
                  </a:lnTo>
                  <a:lnTo>
                    <a:pt x="193522" y="196697"/>
                  </a:lnTo>
                  <a:lnTo>
                    <a:pt x="193573" y="187769"/>
                  </a:lnTo>
                  <a:close/>
                </a:path>
                <a:path w="3802379" h="3380740">
                  <a:moveTo>
                    <a:pt x="402704" y="187769"/>
                  </a:moveTo>
                  <a:lnTo>
                    <a:pt x="392734" y="147967"/>
                  </a:lnTo>
                  <a:lnTo>
                    <a:pt x="368033" y="116916"/>
                  </a:lnTo>
                  <a:lnTo>
                    <a:pt x="338226" y="98996"/>
                  </a:lnTo>
                  <a:lnTo>
                    <a:pt x="336867" y="98501"/>
                  </a:lnTo>
                  <a:lnTo>
                    <a:pt x="326948" y="82943"/>
                  </a:lnTo>
                  <a:lnTo>
                    <a:pt x="327088" y="81902"/>
                  </a:lnTo>
                  <a:lnTo>
                    <a:pt x="348818" y="48196"/>
                  </a:lnTo>
                  <a:lnTo>
                    <a:pt x="363169" y="34340"/>
                  </a:lnTo>
                  <a:lnTo>
                    <a:pt x="365239" y="32410"/>
                  </a:lnTo>
                  <a:lnTo>
                    <a:pt x="365340" y="0"/>
                  </a:lnTo>
                  <a:lnTo>
                    <a:pt x="361810" y="165"/>
                  </a:lnTo>
                  <a:lnTo>
                    <a:pt x="319849" y="13335"/>
                  </a:lnTo>
                  <a:lnTo>
                    <a:pt x="287172" y="32956"/>
                  </a:lnTo>
                  <a:lnTo>
                    <a:pt x="255079" y="62039"/>
                  </a:lnTo>
                  <a:lnTo>
                    <a:pt x="228523" y="100888"/>
                  </a:lnTo>
                  <a:lnTo>
                    <a:pt x="214350" y="139560"/>
                  </a:lnTo>
                  <a:lnTo>
                    <a:pt x="209105" y="183819"/>
                  </a:lnTo>
                  <a:lnTo>
                    <a:pt x="209194" y="190601"/>
                  </a:lnTo>
                  <a:lnTo>
                    <a:pt x="218719" y="230593"/>
                  </a:lnTo>
                  <a:lnTo>
                    <a:pt x="241058" y="262267"/>
                  </a:lnTo>
                  <a:lnTo>
                    <a:pt x="277355" y="284200"/>
                  </a:lnTo>
                  <a:lnTo>
                    <a:pt x="305917" y="288772"/>
                  </a:lnTo>
                  <a:lnTo>
                    <a:pt x="310946" y="288632"/>
                  </a:lnTo>
                  <a:lnTo>
                    <a:pt x="348094" y="279082"/>
                  </a:lnTo>
                  <a:lnTo>
                    <a:pt x="380796" y="253187"/>
                  </a:lnTo>
                  <a:lnTo>
                    <a:pt x="399745" y="215798"/>
                  </a:lnTo>
                  <a:lnTo>
                    <a:pt x="402653" y="196697"/>
                  </a:lnTo>
                  <a:lnTo>
                    <a:pt x="402704" y="187769"/>
                  </a:lnTo>
                  <a:close/>
                </a:path>
                <a:path w="3802379" h="3380740">
                  <a:moveTo>
                    <a:pt x="3592703" y="3196323"/>
                  </a:moveTo>
                  <a:lnTo>
                    <a:pt x="3585045" y="3154146"/>
                  </a:lnTo>
                  <a:lnTo>
                    <a:pt x="3564115" y="3121279"/>
                  </a:lnTo>
                  <a:lnTo>
                    <a:pt x="3528936" y="3097555"/>
                  </a:lnTo>
                  <a:lnTo>
                    <a:pt x="3495891" y="3091370"/>
                  </a:lnTo>
                  <a:lnTo>
                    <a:pt x="3490861" y="3091510"/>
                  </a:lnTo>
                  <a:lnTo>
                    <a:pt x="3453714" y="3101060"/>
                  </a:lnTo>
                  <a:lnTo>
                    <a:pt x="3420999" y="3126956"/>
                  </a:lnTo>
                  <a:lnTo>
                    <a:pt x="3402063" y="3164344"/>
                  </a:lnTo>
                  <a:lnTo>
                    <a:pt x="3399104" y="3192373"/>
                  </a:lnTo>
                  <a:lnTo>
                    <a:pt x="3399320" y="3196323"/>
                  </a:lnTo>
                  <a:lnTo>
                    <a:pt x="3410762" y="3235388"/>
                  </a:lnTo>
                  <a:lnTo>
                    <a:pt x="3436658" y="3265538"/>
                  </a:lnTo>
                  <a:lnTo>
                    <a:pt x="3463582" y="3281146"/>
                  </a:lnTo>
                  <a:lnTo>
                    <a:pt x="3464941" y="3281642"/>
                  </a:lnTo>
                  <a:lnTo>
                    <a:pt x="3474859" y="3297199"/>
                  </a:lnTo>
                  <a:lnTo>
                    <a:pt x="3474720" y="3298240"/>
                  </a:lnTo>
                  <a:lnTo>
                    <a:pt x="3452990" y="3331946"/>
                  </a:lnTo>
                  <a:lnTo>
                    <a:pt x="3438639" y="3345802"/>
                  </a:lnTo>
                  <a:lnTo>
                    <a:pt x="3436569" y="3347732"/>
                  </a:lnTo>
                  <a:lnTo>
                    <a:pt x="3423183" y="3368497"/>
                  </a:lnTo>
                  <a:lnTo>
                    <a:pt x="3423285" y="3370503"/>
                  </a:lnTo>
                  <a:lnTo>
                    <a:pt x="3436467" y="3380143"/>
                  </a:lnTo>
                  <a:lnTo>
                    <a:pt x="3439998" y="3379978"/>
                  </a:lnTo>
                  <a:lnTo>
                    <a:pt x="3481946" y="3366808"/>
                  </a:lnTo>
                  <a:lnTo>
                    <a:pt x="3514636" y="3347186"/>
                  </a:lnTo>
                  <a:lnTo>
                    <a:pt x="3546729" y="3318103"/>
                  </a:lnTo>
                  <a:lnTo>
                    <a:pt x="3573284" y="3279254"/>
                  </a:lnTo>
                  <a:lnTo>
                    <a:pt x="3587458" y="3240582"/>
                  </a:lnTo>
                  <a:lnTo>
                    <a:pt x="3592411" y="3207029"/>
                  </a:lnTo>
                  <a:lnTo>
                    <a:pt x="3592703" y="3196323"/>
                  </a:lnTo>
                  <a:close/>
                </a:path>
                <a:path w="3802379" h="3380740">
                  <a:moveTo>
                    <a:pt x="3801808" y="3196323"/>
                  </a:moveTo>
                  <a:lnTo>
                    <a:pt x="3794163" y="3154146"/>
                  </a:lnTo>
                  <a:lnTo>
                    <a:pt x="3773233" y="3121279"/>
                  </a:lnTo>
                  <a:lnTo>
                    <a:pt x="3738041" y="3097555"/>
                  </a:lnTo>
                  <a:lnTo>
                    <a:pt x="3704996" y="3091370"/>
                  </a:lnTo>
                  <a:lnTo>
                    <a:pt x="3700094" y="3091510"/>
                  </a:lnTo>
                  <a:lnTo>
                    <a:pt x="3659136" y="3103232"/>
                  </a:lnTo>
                  <a:lnTo>
                    <a:pt x="3627602" y="3130626"/>
                  </a:lnTo>
                  <a:lnTo>
                    <a:pt x="3610152" y="3168993"/>
                  </a:lnTo>
                  <a:lnTo>
                    <a:pt x="3608235" y="3192373"/>
                  </a:lnTo>
                  <a:lnTo>
                    <a:pt x="3608438" y="3196323"/>
                  </a:lnTo>
                  <a:lnTo>
                    <a:pt x="3619868" y="3235388"/>
                  </a:lnTo>
                  <a:lnTo>
                    <a:pt x="3645776" y="3265538"/>
                  </a:lnTo>
                  <a:lnTo>
                    <a:pt x="3672700" y="3281146"/>
                  </a:lnTo>
                  <a:lnTo>
                    <a:pt x="3674059" y="3281642"/>
                  </a:lnTo>
                  <a:lnTo>
                    <a:pt x="3678694" y="3284309"/>
                  </a:lnTo>
                  <a:lnTo>
                    <a:pt x="3679202" y="3284690"/>
                  </a:lnTo>
                  <a:lnTo>
                    <a:pt x="3683990" y="3293453"/>
                  </a:lnTo>
                  <a:lnTo>
                    <a:pt x="3683990" y="3297199"/>
                  </a:lnTo>
                  <a:lnTo>
                    <a:pt x="3663873" y="3330105"/>
                  </a:lnTo>
                  <a:lnTo>
                    <a:pt x="3647973" y="3345586"/>
                  </a:lnTo>
                  <a:lnTo>
                    <a:pt x="3645230" y="3348253"/>
                  </a:lnTo>
                  <a:lnTo>
                    <a:pt x="3633584" y="3371164"/>
                  </a:lnTo>
                  <a:lnTo>
                    <a:pt x="3633787" y="3372408"/>
                  </a:lnTo>
                  <a:lnTo>
                    <a:pt x="3647783" y="3380143"/>
                  </a:lnTo>
                  <a:lnTo>
                    <a:pt x="3651326" y="3379978"/>
                  </a:lnTo>
                  <a:lnTo>
                    <a:pt x="3692842" y="3366236"/>
                  </a:lnTo>
                  <a:lnTo>
                    <a:pt x="3731577" y="3340989"/>
                  </a:lnTo>
                  <a:lnTo>
                    <a:pt x="3762387" y="3309747"/>
                  </a:lnTo>
                  <a:lnTo>
                    <a:pt x="3786911" y="3268878"/>
                  </a:lnTo>
                  <a:lnTo>
                    <a:pt x="3798900" y="3228924"/>
                  </a:lnTo>
                  <a:lnTo>
                    <a:pt x="3801529" y="3206762"/>
                  </a:lnTo>
                  <a:lnTo>
                    <a:pt x="3801808" y="319632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19645" y="1764030"/>
            <a:ext cx="3683635" cy="356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Обычный</a:t>
            </a:r>
            <a:endParaRPr sz="3200">
              <a:latin typeface="Calibri"/>
              <a:cs typeface="Calibri"/>
            </a:endParaRPr>
          </a:p>
          <a:p>
            <a:pPr marL="12700" marR="707390">
              <a:lnSpc>
                <a:spcPts val="3460"/>
              </a:lnSpc>
              <a:spcBef>
                <a:spcPts val="235"/>
              </a:spcBef>
            </a:pP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сотрудник 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 проводит</a:t>
            </a:r>
            <a:r>
              <a:rPr sz="3200" b="1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210"/>
              </a:lnSpc>
            </a:pP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20,5</a:t>
            </a:r>
            <a:r>
              <a:rPr sz="32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часов</a:t>
            </a:r>
            <a:r>
              <a:rPr sz="32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32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неделю,</a:t>
            </a:r>
            <a:endParaRPr sz="3200">
              <a:latin typeface="Calibri"/>
              <a:cs typeface="Calibri"/>
            </a:endParaRPr>
          </a:p>
          <a:p>
            <a:pPr marL="12700" marR="19685">
              <a:lnSpc>
                <a:spcPts val="3460"/>
              </a:lnSpc>
              <a:spcBef>
                <a:spcPts val="240"/>
              </a:spcBef>
            </a:pP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читая 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отвечая 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3200" b="1" i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электронные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00"/>
              </a:lnSpc>
            </a:pP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письма</a:t>
            </a:r>
            <a:endParaRPr sz="32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134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Исследование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Adobe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8551" y="1206245"/>
            <a:ext cx="4006850" cy="3331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Задачи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совместной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</a:pPr>
            <a:r>
              <a:rPr sz="3200" b="1" dirty="0">
                <a:latin typeface="Calibri"/>
                <a:cs typeface="Calibri"/>
              </a:rPr>
              <a:t>работы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команды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Agile</a:t>
            </a:r>
            <a:endParaRPr sz="3200">
              <a:latin typeface="Calibri"/>
              <a:cs typeface="Calibri"/>
            </a:endParaRPr>
          </a:p>
          <a:p>
            <a:pPr marL="276225" marR="530860" indent="-264160">
              <a:lnSpc>
                <a:spcPts val="1939"/>
              </a:lnSpc>
              <a:spcBef>
                <a:spcPts val="2010"/>
              </a:spcBef>
              <a:buAutoNum type="arabicPeriod"/>
              <a:tabLst>
                <a:tab pos="276860" algn="l"/>
              </a:tabLst>
            </a:pPr>
            <a:r>
              <a:rPr sz="1800" spc="-15" dirty="0">
                <a:latin typeface="Calibri"/>
                <a:cs typeface="Calibri"/>
              </a:rPr>
              <a:t>Сотрудники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знают,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почему,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что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когда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они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делают: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10" dirty="0">
                <a:latin typeface="Calibri"/>
                <a:cs typeface="Calibri"/>
              </a:rPr>
              <a:t> работа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должна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способствовать</a:t>
            </a:r>
            <a:endParaRPr sz="1800">
              <a:latin typeface="Calibri"/>
              <a:cs typeface="Calibri"/>
            </a:endParaRPr>
          </a:p>
          <a:p>
            <a:pPr marL="276225">
              <a:lnSpc>
                <a:spcPts val="1925"/>
              </a:lnSpc>
            </a:pPr>
            <a:r>
              <a:rPr sz="1800" spc="-10" dirty="0">
                <a:latin typeface="Calibri"/>
                <a:cs typeface="Calibri"/>
              </a:rPr>
              <a:t>достижению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целей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результатов</a:t>
            </a:r>
            <a:endParaRPr sz="1800">
              <a:latin typeface="Calibri"/>
              <a:cs typeface="Calibri"/>
            </a:endParaRPr>
          </a:p>
          <a:p>
            <a:pPr marL="276225" marR="380365" indent="-264160">
              <a:lnSpc>
                <a:spcPts val="1939"/>
              </a:lnSpc>
              <a:spcBef>
                <a:spcPts val="630"/>
              </a:spcBef>
              <a:buAutoNum type="arabicPeriod" startAt="2"/>
              <a:tabLst>
                <a:tab pos="276860" algn="l"/>
                <a:tab pos="1602105" algn="l"/>
                <a:tab pos="2411095" algn="l"/>
                <a:tab pos="2903855" algn="l"/>
              </a:tabLst>
            </a:pPr>
            <a:r>
              <a:rPr sz="1800" spc="-5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дник</a:t>
            </a:r>
            <a:r>
              <a:rPr sz="1800" dirty="0">
                <a:latin typeface="Calibri"/>
                <a:cs typeface="Calibri"/>
              </a:rPr>
              <a:t>и	з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ю</a:t>
            </a:r>
            <a:r>
              <a:rPr sz="1800" spc="-8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,	ч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	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5" dirty="0">
                <a:latin typeface="Calibri"/>
                <a:cs typeface="Calibri"/>
              </a:rPr>
              <a:t>а</a:t>
            </a:r>
            <a:r>
              <a:rPr sz="1800" spc="-20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т  </a:t>
            </a:r>
            <a:r>
              <a:rPr sz="1800" spc="-5" dirty="0">
                <a:latin typeface="Calibri"/>
                <a:cs typeface="Calibri"/>
              </a:rPr>
              <a:t>другие</a:t>
            </a:r>
            <a:endParaRPr sz="1800">
              <a:latin typeface="Calibri"/>
              <a:cs typeface="Calibri"/>
            </a:endParaRPr>
          </a:p>
          <a:p>
            <a:pPr marL="276225" indent="-264160">
              <a:lnSpc>
                <a:spcPts val="2050"/>
              </a:lnSpc>
              <a:spcBef>
                <a:spcPts val="360"/>
              </a:spcBef>
              <a:buAutoNum type="arabicPeriod" startAt="2"/>
              <a:tabLst>
                <a:tab pos="276860" algn="l"/>
              </a:tabLst>
            </a:pPr>
            <a:r>
              <a:rPr sz="1800" spc="-15" dirty="0">
                <a:latin typeface="Calibri"/>
                <a:cs typeface="Calibri"/>
              </a:rPr>
              <a:t>Сотрудники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понимают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процесс:</a:t>
            </a:r>
            <a:endParaRPr sz="1800">
              <a:latin typeface="Calibri"/>
              <a:cs typeface="Calibri"/>
            </a:endParaRPr>
          </a:p>
          <a:p>
            <a:pPr marL="276225">
              <a:lnSpc>
                <a:spcPts val="2050"/>
              </a:lnSpc>
            </a:pPr>
            <a:r>
              <a:rPr sz="1800" spc="-15" dirty="0">
                <a:latin typeface="Calibri"/>
                <a:cs typeface="Calibri"/>
              </a:rPr>
              <a:t>что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входе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что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выходе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8551" y="4561458"/>
            <a:ext cx="3633470" cy="16878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76225" marR="6350" indent="-264160" algn="just">
              <a:lnSpc>
                <a:spcPts val="1939"/>
              </a:lnSpc>
              <a:spcBef>
                <a:spcPts val="345"/>
              </a:spcBef>
              <a:buAutoNum type="arabicPeriod" startAt="4"/>
              <a:tabLst>
                <a:tab pos="276860" algn="l"/>
              </a:tabLst>
            </a:pPr>
            <a:r>
              <a:rPr sz="1800" spc="-15" dirty="0">
                <a:latin typeface="Calibri"/>
                <a:cs typeface="Calibri"/>
              </a:rPr>
              <a:t>Сотрудники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могут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давать</a:t>
            </a:r>
            <a:r>
              <a:rPr sz="1800" dirty="0">
                <a:latin typeface="Calibri"/>
                <a:cs typeface="Calibri"/>
              </a:rPr>
              <a:t> 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получать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отзывы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обратную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связь</a:t>
            </a:r>
            <a:endParaRPr sz="1800">
              <a:latin typeface="Calibri"/>
              <a:cs typeface="Calibri"/>
            </a:endParaRPr>
          </a:p>
          <a:p>
            <a:pPr marL="276225" indent="-264160" algn="just">
              <a:lnSpc>
                <a:spcPts val="2055"/>
              </a:lnSpc>
              <a:spcBef>
                <a:spcPts val="365"/>
              </a:spcBef>
              <a:buAutoNum type="arabicPeriod" startAt="4"/>
              <a:tabLst>
                <a:tab pos="276860" algn="l"/>
              </a:tabLst>
            </a:pP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 сотрудников </a:t>
            </a:r>
            <a:r>
              <a:rPr sz="1800" dirty="0">
                <a:latin typeface="Calibri"/>
                <a:cs typeface="Calibri"/>
              </a:rPr>
              <a:t>есть </a:t>
            </a:r>
            <a:r>
              <a:rPr sz="1800" spc="-10" dirty="0">
                <a:latin typeface="Calibri"/>
                <a:cs typeface="Calibri"/>
              </a:rPr>
              <a:t>необходимые</a:t>
            </a:r>
            <a:endParaRPr sz="1800">
              <a:latin typeface="Calibri"/>
              <a:cs typeface="Calibri"/>
            </a:endParaRPr>
          </a:p>
          <a:p>
            <a:pPr marL="276225" algn="just">
              <a:lnSpc>
                <a:spcPts val="2055"/>
              </a:lnSpc>
            </a:pPr>
            <a:r>
              <a:rPr sz="1800" spc="-5" dirty="0">
                <a:latin typeface="Calibri"/>
                <a:cs typeface="Calibri"/>
              </a:rPr>
              <a:t>материалы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инструменты</a:t>
            </a:r>
            <a:endParaRPr sz="1800">
              <a:latin typeface="Calibri"/>
              <a:cs typeface="Calibri"/>
            </a:endParaRPr>
          </a:p>
          <a:p>
            <a:pPr marL="995680">
              <a:lnSpc>
                <a:spcPct val="100000"/>
              </a:lnSpc>
              <a:spcBef>
                <a:spcPts val="870"/>
              </a:spcBef>
            </a:pPr>
            <a:r>
              <a:rPr sz="1400" spc="-5" dirty="0">
                <a:latin typeface="Calibri"/>
                <a:cs typeface="Calibri"/>
              </a:rPr>
              <a:t>Источник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цитаты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Washington</a:t>
            </a:r>
            <a:r>
              <a:rPr sz="14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Post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8551" y="1206245"/>
            <a:ext cx="4351655" cy="438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latin typeface="Calibri"/>
                <a:cs typeface="Calibri"/>
              </a:rPr>
              <a:t>Тревожные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признаки</a:t>
            </a:r>
            <a:endParaRPr sz="3200">
              <a:latin typeface="Calibri"/>
              <a:cs typeface="Calibri"/>
            </a:endParaRPr>
          </a:p>
          <a:p>
            <a:pPr marL="12700" marR="537845">
              <a:lnSpc>
                <a:spcPts val="1939"/>
              </a:lnSpc>
              <a:spcBef>
                <a:spcPts val="1540"/>
              </a:spcBef>
            </a:pPr>
            <a:r>
              <a:rPr sz="1800" spc="-15" dirty="0">
                <a:latin typeface="Calibri"/>
                <a:cs typeface="Calibri"/>
              </a:rPr>
              <a:t>Если </a:t>
            </a:r>
            <a:r>
              <a:rPr sz="1800" dirty="0">
                <a:latin typeface="Calibri"/>
                <a:cs typeface="Calibri"/>
              </a:rPr>
              <a:t>Вы и Ваша </a:t>
            </a:r>
            <a:r>
              <a:rPr sz="1800" spc="-5" dirty="0">
                <a:latin typeface="Calibri"/>
                <a:cs typeface="Calibri"/>
              </a:rPr>
              <a:t>команда </a:t>
            </a:r>
            <a:r>
              <a:rPr sz="1800" spc="-15" dirty="0">
                <a:latin typeface="Calibri"/>
                <a:cs typeface="Calibri"/>
              </a:rPr>
              <a:t>столкнулись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двумя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более</a:t>
            </a:r>
            <a:r>
              <a:rPr sz="1800" dirty="0">
                <a:latin typeface="Calibri"/>
                <a:cs typeface="Calibri"/>
              </a:rPr>
              <a:t> из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проблем: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050"/>
              </a:lnSpc>
              <a:spcBef>
                <a:spcPts val="77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непонятный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статус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задач(и)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205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целом</a:t>
            </a:r>
            <a:endParaRPr sz="1800">
              <a:latin typeface="Calibri"/>
              <a:cs typeface="Calibri"/>
            </a:endParaRPr>
          </a:p>
          <a:p>
            <a:pPr marL="355600" marR="681990" indent="-342900">
              <a:lnSpc>
                <a:spcPts val="1939"/>
              </a:lnSpc>
              <a:spcBef>
                <a:spcPts val="103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непоследовательное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выполнение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процессов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050"/>
              </a:lnSpc>
              <a:spcBef>
                <a:spcPts val="75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неслаженная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команда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разрозненная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информация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неэффективное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сотрудничество</a:t>
            </a:r>
            <a:endParaRPr sz="1800">
              <a:latin typeface="Calibri"/>
              <a:cs typeface="Calibri"/>
            </a:endParaRPr>
          </a:p>
          <a:p>
            <a:pPr marL="12700" marR="67310">
              <a:lnSpc>
                <a:spcPts val="1939"/>
              </a:lnSpc>
              <a:spcBef>
                <a:spcPts val="1030"/>
              </a:spcBef>
            </a:pPr>
            <a:r>
              <a:rPr sz="1800" dirty="0">
                <a:latin typeface="Calibri"/>
                <a:cs typeface="Calibri"/>
              </a:rPr>
              <a:t>… </a:t>
            </a:r>
            <a:r>
              <a:rPr sz="1800" spc="-5" dirty="0">
                <a:latin typeface="Calibri"/>
                <a:cs typeface="Calibri"/>
              </a:rPr>
              <a:t>самое время </a:t>
            </a:r>
            <a:r>
              <a:rPr sz="1800" spc="-10" dirty="0">
                <a:latin typeface="Calibri"/>
                <a:cs typeface="Calibri"/>
              </a:rPr>
              <a:t>вводить </a:t>
            </a:r>
            <a:r>
              <a:rPr sz="1800" spc="-5" dirty="0">
                <a:latin typeface="Calibri"/>
                <a:cs typeface="Calibri"/>
              </a:rPr>
              <a:t>онлайн-инструмент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управления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проектами.</a:t>
            </a:r>
            <a:endParaRPr sz="1800">
              <a:latin typeface="Calibri"/>
              <a:cs typeface="Calibri"/>
            </a:endParaRPr>
          </a:p>
          <a:p>
            <a:pPr marL="1689100">
              <a:lnSpc>
                <a:spcPct val="100000"/>
              </a:lnSpc>
              <a:spcBef>
                <a:spcPts val="830"/>
              </a:spcBef>
            </a:pPr>
            <a:r>
              <a:rPr sz="1400" spc="-5" dirty="0">
                <a:latin typeface="Calibri"/>
                <a:cs typeface="Calibri"/>
              </a:rPr>
              <a:t>Изображение: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https://pixabay.com/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43096" y="323850"/>
            <a:ext cx="654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ед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е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ие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85559" y="0"/>
            <a:ext cx="5806440" cy="6297295"/>
            <a:chOff x="6385559" y="0"/>
            <a:chExt cx="5806440" cy="629729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1675" y="1915667"/>
              <a:ext cx="5640324" cy="31744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5559" y="4687823"/>
              <a:ext cx="1560575" cy="16093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96144" y="0"/>
              <a:ext cx="1895855" cy="33482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105"/>
              </a:spcBef>
            </a:pPr>
            <a:r>
              <a:rPr spc="-10" dirty="0"/>
              <a:t>Инструменты</a:t>
            </a:r>
          </a:p>
          <a:p>
            <a:pPr algn="ctr">
              <a:lnSpc>
                <a:spcPts val="3650"/>
              </a:lnSpc>
            </a:pPr>
            <a:r>
              <a:rPr spc="-5" dirty="0"/>
              <a:t>управления</a:t>
            </a:r>
            <a:r>
              <a:rPr spc="-40" dirty="0"/>
              <a:t> </a:t>
            </a:r>
            <a:r>
              <a:rPr dirty="0"/>
              <a:t>проектами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2765" y="4589475"/>
            <a:ext cx="19551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Понять 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попробовать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5094" y="1419225"/>
            <a:ext cx="769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Вебинар</a:t>
            </a:r>
            <a:r>
              <a:rPr sz="1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#2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0259" y="1344167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0259" y="2516123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0259" y="455523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61175"/>
            <a:chOff x="0" y="0"/>
            <a:chExt cx="1219200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80" y="6249923"/>
              <a:ext cx="1435607" cy="2240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3428" y="6219444"/>
              <a:ext cx="653796" cy="283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5" y="6111240"/>
              <a:ext cx="1664208" cy="4663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67044" y="0"/>
              <a:ext cx="991869" cy="6858000"/>
            </a:xfrm>
            <a:custGeom>
              <a:avLst/>
              <a:gdLst/>
              <a:ahLst/>
              <a:cxnLst/>
              <a:rect l="l" t="t" r="r" b="b"/>
              <a:pathLst>
                <a:path w="991870" h="6858000">
                  <a:moveTo>
                    <a:pt x="0" y="3429000"/>
                  </a:moveTo>
                  <a:lnTo>
                    <a:pt x="215" y="3375872"/>
                  </a:lnTo>
                  <a:lnTo>
                    <a:pt x="859" y="3322847"/>
                  </a:lnTo>
                  <a:lnTo>
                    <a:pt x="1932" y="3269926"/>
                  </a:lnTo>
                  <a:lnTo>
                    <a:pt x="3431" y="3217110"/>
                  </a:lnTo>
                  <a:lnTo>
                    <a:pt x="5354" y="3164402"/>
                  </a:lnTo>
                  <a:lnTo>
                    <a:pt x="7700" y="3111803"/>
                  </a:lnTo>
                  <a:lnTo>
                    <a:pt x="10467" y="3059315"/>
                  </a:lnTo>
                  <a:lnTo>
                    <a:pt x="13653" y="3006938"/>
                  </a:lnTo>
                  <a:lnTo>
                    <a:pt x="17258" y="2954676"/>
                  </a:lnTo>
                  <a:lnTo>
                    <a:pt x="21278" y="2902529"/>
                  </a:lnTo>
                  <a:lnTo>
                    <a:pt x="25714" y="2850499"/>
                  </a:lnTo>
                  <a:lnTo>
                    <a:pt x="30562" y="2798589"/>
                  </a:lnTo>
                  <a:lnTo>
                    <a:pt x="35821" y="2746798"/>
                  </a:lnTo>
                  <a:lnTo>
                    <a:pt x="41490" y="2695130"/>
                  </a:lnTo>
                  <a:lnTo>
                    <a:pt x="47567" y="2643586"/>
                  </a:lnTo>
                  <a:lnTo>
                    <a:pt x="54050" y="2592167"/>
                  </a:lnTo>
                  <a:lnTo>
                    <a:pt x="60938" y="2540876"/>
                  </a:lnTo>
                  <a:lnTo>
                    <a:pt x="68229" y="2489713"/>
                  </a:lnTo>
                  <a:lnTo>
                    <a:pt x="75921" y="2438681"/>
                  </a:lnTo>
                  <a:lnTo>
                    <a:pt x="84013" y="2387780"/>
                  </a:lnTo>
                  <a:lnTo>
                    <a:pt x="92503" y="2337014"/>
                  </a:lnTo>
                  <a:lnTo>
                    <a:pt x="101390" y="2286382"/>
                  </a:lnTo>
                  <a:lnTo>
                    <a:pt x="110671" y="2235888"/>
                  </a:lnTo>
                  <a:lnTo>
                    <a:pt x="120345" y="2185533"/>
                  </a:lnTo>
                  <a:lnTo>
                    <a:pt x="130411" y="2135318"/>
                  </a:lnTo>
                  <a:lnTo>
                    <a:pt x="140866" y="2085245"/>
                  </a:lnTo>
                  <a:lnTo>
                    <a:pt x="151710" y="2035315"/>
                  </a:lnTo>
                  <a:lnTo>
                    <a:pt x="162940" y="1985531"/>
                  </a:lnTo>
                  <a:lnTo>
                    <a:pt x="174555" y="1935894"/>
                  </a:lnTo>
                  <a:lnTo>
                    <a:pt x="186553" y="1886405"/>
                  </a:lnTo>
                  <a:lnTo>
                    <a:pt x="198933" y="1837067"/>
                  </a:lnTo>
                  <a:lnTo>
                    <a:pt x="211692" y="1787880"/>
                  </a:lnTo>
                  <a:lnTo>
                    <a:pt x="224830" y="1738847"/>
                  </a:lnTo>
                  <a:lnTo>
                    <a:pt x="238344" y="1689970"/>
                  </a:lnTo>
                  <a:lnTo>
                    <a:pt x="252233" y="1641249"/>
                  </a:lnTo>
                  <a:lnTo>
                    <a:pt x="266496" y="1592687"/>
                  </a:lnTo>
                  <a:lnTo>
                    <a:pt x="281130" y="1544285"/>
                  </a:lnTo>
                  <a:lnTo>
                    <a:pt x="296134" y="1496044"/>
                  </a:lnTo>
                  <a:lnTo>
                    <a:pt x="311506" y="1447967"/>
                  </a:lnTo>
                  <a:lnTo>
                    <a:pt x="327245" y="1400056"/>
                  </a:lnTo>
                  <a:lnTo>
                    <a:pt x="343349" y="1352311"/>
                  </a:lnTo>
                  <a:lnTo>
                    <a:pt x="359816" y="1304734"/>
                  </a:lnTo>
                  <a:lnTo>
                    <a:pt x="376645" y="1257328"/>
                  </a:lnTo>
                  <a:lnTo>
                    <a:pt x="393834" y="1210093"/>
                  </a:lnTo>
                  <a:lnTo>
                    <a:pt x="411382" y="1163032"/>
                  </a:lnTo>
                  <a:lnTo>
                    <a:pt x="429286" y="1116145"/>
                  </a:lnTo>
                  <a:lnTo>
                    <a:pt x="447546" y="1069436"/>
                  </a:lnTo>
                  <a:lnTo>
                    <a:pt x="466158" y="1022905"/>
                  </a:lnTo>
                  <a:lnTo>
                    <a:pt x="485123" y="976553"/>
                  </a:lnTo>
                  <a:lnTo>
                    <a:pt x="504438" y="930384"/>
                  </a:lnTo>
                  <a:lnTo>
                    <a:pt x="524101" y="884397"/>
                  </a:lnTo>
                  <a:lnTo>
                    <a:pt x="544111" y="838596"/>
                  </a:lnTo>
                  <a:lnTo>
                    <a:pt x="564466" y="792981"/>
                  </a:lnTo>
                  <a:lnTo>
                    <a:pt x="585165" y="747555"/>
                  </a:lnTo>
                  <a:lnTo>
                    <a:pt x="606205" y="702318"/>
                  </a:lnTo>
                  <a:lnTo>
                    <a:pt x="627586" y="657273"/>
                  </a:lnTo>
                  <a:lnTo>
                    <a:pt x="649306" y="612421"/>
                  </a:lnTo>
                  <a:lnTo>
                    <a:pt x="671362" y="567764"/>
                  </a:lnTo>
                  <a:lnTo>
                    <a:pt x="693754" y="523303"/>
                  </a:lnTo>
                  <a:lnTo>
                    <a:pt x="716479" y="479041"/>
                  </a:lnTo>
                  <a:lnTo>
                    <a:pt x="739536" y="434979"/>
                  </a:lnTo>
                  <a:lnTo>
                    <a:pt x="762923" y="391117"/>
                  </a:lnTo>
                  <a:lnTo>
                    <a:pt x="786640" y="347460"/>
                  </a:lnTo>
                  <a:lnTo>
                    <a:pt x="810683" y="304006"/>
                  </a:lnTo>
                  <a:lnTo>
                    <a:pt x="835051" y="260760"/>
                  </a:lnTo>
                  <a:lnTo>
                    <a:pt x="859744" y="217721"/>
                  </a:lnTo>
                  <a:lnTo>
                    <a:pt x="884758" y="174892"/>
                  </a:lnTo>
                  <a:lnTo>
                    <a:pt x="910093" y="132274"/>
                  </a:lnTo>
                  <a:lnTo>
                    <a:pt x="935746" y="89870"/>
                  </a:lnTo>
                  <a:lnTo>
                    <a:pt x="961717" y="47680"/>
                  </a:lnTo>
                  <a:lnTo>
                    <a:pt x="988003" y="5706"/>
                  </a:lnTo>
                  <a:lnTo>
                    <a:pt x="991638" y="0"/>
                  </a:lnTo>
                </a:path>
                <a:path w="991870" h="6858000">
                  <a:moveTo>
                    <a:pt x="991648" y="6857996"/>
                  </a:moveTo>
                  <a:lnTo>
                    <a:pt x="961717" y="6810301"/>
                  </a:lnTo>
                  <a:lnTo>
                    <a:pt x="935746" y="6768111"/>
                  </a:lnTo>
                  <a:lnTo>
                    <a:pt x="910093" y="6725706"/>
                  </a:lnTo>
                  <a:lnTo>
                    <a:pt x="884758" y="6683088"/>
                  </a:lnTo>
                  <a:lnTo>
                    <a:pt x="859744" y="6640259"/>
                  </a:lnTo>
                  <a:lnTo>
                    <a:pt x="835051" y="6597221"/>
                  </a:lnTo>
                  <a:lnTo>
                    <a:pt x="810683" y="6553974"/>
                  </a:lnTo>
                  <a:lnTo>
                    <a:pt x="786640" y="6510521"/>
                  </a:lnTo>
                  <a:lnTo>
                    <a:pt x="762923" y="6466863"/>
                  </a:lnTo>
                  <a:lnTo>
                    <a:pt x="739536" y="6423002"/>
                  </a:lnTo>
                  <a:lnTo>
                    <a:pt x="716479" y="6378939"/>
                  </a:lnTo>
                  <a:lnTo>
                    <a:pt x="693754" y="6334677"/>
                  </a:lnTo>
                  <a:lnTo>
                    <a:pt x="671362" y="6290217"/>
                  </a:lnTo>
                  <a:lnTo>
                    <a:pt x="649306" y="6245560"/>
                  </a:lnTo>
                  <a:lnTo>
                    <a:pt x="627586" y="6200708"/>
                  </a:lnTo>
                  <a:lnTo>
                    <a:pt x="606205" y="6155663"/>
                  </a:lnTo>
                  <a:lnTo>
                    <a:pt x="585165" y="6110426"/>
                  </a:lnTo>
                  <a:lnTo>
                    <a:pt x="564466" y="6065000"/>
                  </a:lnTo>
                  <a:lnTo>
                    <a:pt x="544111" y="6019385"/>
                  </a:lnTo>
                  <a:lnTo>
                    <a:pt x="524101" y="5973584"/>
                  </a:lnTo>
                  <a:lnTo>
                    <a:pt x="504438" y="5927598"/>
                  </a:lnTo>
                  <a:lnTo>
                    <a:pt x="485123" y="5881428"/>
                  </a:lnTo>
                  <a:lnTo>
                    <a:pt x="466158" y="5835077"/>
                  </a:lnTo>
                  <a:lnTo>
                    <a:pt x="447546" y="5788546"/>
                  </a:lnTo>
                  <a:lnTo>
                    <a:pt x="429286" y="5741836"/>
                  </a:lnTo>
                  <a:lnTo>
                    <a:pt x="411382" y="5694950"/>
                  </a:lnTo>
                  <a:lnTo>
                    <a:pt x="393834" y="5647889"/>
                  </a:lnTo>
                  <a:lnTo>
                    <a:pt x="376645" y="5600655"/>
                  </a:lnTo>
                  <a:lnTo>
                    <a:pt x="359816" y="5553248"/>
                  </a:lnTo>
                  <a:lnTo>
                    <a:pt x="343349" y="5505672"/>
                  </a:lnTo>
                  <a:lnTo>
                    <a:pt x="327245" y="5457927"/>
                  </a:lnTo>
                  <a:lnTo>
                    <a:pt x="311506" y="5410016"/>
                  </a:lnTo>
                  <a:lnTo>
                    <a:pt x="296134" y="5361939"/>
                  </a:lnTo>
                  <a:lnTo>
                    <a:pt x="281130" y="5313699"/>
                  </a:lnTo>
                  <a:lnTo>
                    <a:pt x="266496" y="5265297"/>
                  </a:lnTo>
                  <a:lnTo>
                    <a:pt x="252233" y="5216735"/>
                  </a:lnTo>
                  <a:lnTo>
                    <a:pt x="238344" y="5168015"/>
                  </a:lnTo>
                  <a:lnTo>
                    <a:pt x="224830" y="5119137"/>
                  </a:lnTo>
                  <a:lnTo>
                    <a:pt x="211692" y="5070104"/>
                  </a:lnTo>
                  <a:lnTo>
                    <a:pt x="198933" y="5020918"/>
                  </a:lnTo>
                  <a:lnTo>
                    <a:pt x="186553" y="4971580"/>
                  </a:lnTo>
                  <a:lnTo>
                    <a:pt x="174555" y="4922092"/>
                  </a:lnTo>
                  <a:lnTo>
                    <a:pt x="162940" y="4872455"/>
                  </a:lnTo>
                  <a:lnTo>
                    <a:pt x="151710" y="4822671"/>
                  </a:lnTo>
                  <a:lnTo>
                    <a:pt x="140866" y="4772742"/>
                  </a:lnTo>
                  <a:lnTo>
                    <a:pt x="130411" y="4722669"/>
                  </a:lnTo>
                  <a:lnTo>
                    <a:pt x="120345" y="4672454"/>
                  </a:lnTo>
                  <a:lnTo>
                    <a:pt x="110671" y="4622099"/>
                  </a:lnTo>
                  <a:lnTo>
                    <a:pt x="101390" y="4571606"/>
                  </a:lnTo>
                  <a:lnTo>
                    <a:pt x="92503" y="4520975"/>
                  </a:lnTo>
                  <a:lnTo>
                    <a:pt x="84013" y="4470209"/>
                  </a:lnTo>
                  <a:lnTo>
                    <a:pt x="75921" y="4419309"/>
                  </a:lnTo>
                  <a:lnTo>
                    <a:pt x="68229" y="4368277"/>
                  </a:lnTo>
                  <a:lnTo>
                    <a:pt x="60938" y="4317114"/>
                  </a:lnTo>
                  <a:lnTo>
                    <a:pt x="54050" y="4265823"/>
                  </a:lnTo>
                  <a:lnTo>
                    <a:pt x="47567" y="4214405"/>
                  </a:lnTo>
                  <a:lnTo>
                    <a:pt x="41490" y="4162861"/>
                  </a:lnTo>
                  <a:lnTo>
                    <a:pt x="35821" y="4111193"/>
                  </a:lnTo>
                  <a:lnTo>
                    <a:pt x="30562" y="4059404"/>
                  </a:lnTo>
                  <a:lnTo>
                    <a:pt x="25714" y="4007493"/>
                  </a:lnTo>
                  <a:lnTo>
                    <a:pt x="21278" y="3955464"/>
                  </a:lnTo>
                  <a:lnTo>
                    <a:pt x="17258" y="3903318"/>
                  </a:lnTo>
                  <a:lnTo>
                    <a:pt x="13653" y="3851056"/>
                  </a:lnTo>
                  <a:lnTo>
                    <a:pt x="10467" y="3798680"/>
                  </a:lnTo>
                  <a:lnTo>
                    <a:pt x="7700" y="3746192"/>
                  </a:lnTo>
                  <a:lnTo>
                    <a:pt x="5354" y="3693594"/>
                  </a:lnTo>
                  <a:lnTo>
                    <a:pt x="3431" y="3640886"/>
                  </a:lnTo>
                  <a:lnTo>
                    <a:pt x="1932" y="3588071"/>
                  </a:lnTo>
                  <a:lnTo>
                    <a:pt x="859" y="3535151"/>
                  </a:lnTo>
                  <a:lnTo>
                    <a:pt x="215" y="3482126"/>
                  </a:lnTo>
                  <a:lnTo>
                    <a:pt x="0" y="3429000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6300" y="272795"/>
              <a:ext cx="3011170" cy="0"/>
            </a:xfrm>
            <a:custGeom>
              <a:avLst/>
              <a:gdLst/>
              <a:ahLst/>
              <a:cxnLst/>
              <a:rect l="l" t="t" r="r" b="b"/>
              <a:pathLst>
                <a:path w="3011170">
                  <a:moveTo>
                    <a:pt x="0" y="0"/>
                  </a:moveTo>
                  <a:lnTo>
                    <a:pt x="400050" y="0"/>
                  </a:lnTo>
                </a:path>
                <a:path w="3011170">
                  <a:moveTo>
                    <a:pt x="2610612" y="0"/>
                  </a:moveTo>
                  <a:lnTo>
                    <a:pt x="3010662" y="0"/>
                  </a:lnTo>
                </a:path>
              </a:pathLst>
            </a:custGeom>
            <a:ln w="15240">
              <a:solidFill>
                <a:srgbClr val="9F2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97635" y="1079736"/>
            <a:ext cx="3950970" cy="217106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0"/>
              </a:spcBef>
            </a:pPr>
            <a:r>
              <a:rPr sz="3200" b="1" spc="-45" dirty="0">
                <a:latin typeface="Calibri"/>
                <a:cs typeface="Calibri"/>
              </a:rPr>
              <a:t>Типы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особенности</a:t>
            </a:r>
            <a:endParaRPr sz="3200">
              <a:latin typeface="Calibri"/>
              <a:cs typeface="Calibri"/>
            </a:endParaRPr>
          </a:p>
          <a:p>
            <a:pPr marL="59690" algn="just">
              <a:lnSpc>
                <a:spcPts val="1825"/>
              </a:lnSpc>
              <a:spcBef>
                <a:spcPts val="490"/>
              </a:spcBef>
            </a:pPr>
            <a:r>
              <a:rPr sz="1600" b="1" spc="-10" dirty="0">
                <a:latin typeface="Calibri"/>
                <a:cs typeface="Calibri"/>
              </a:rPr>
              <a:t>Инструменты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управления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проектами</a:t>
            </a:r>
            <a:endParaRPr sz="1600">
              <a:latin typeface="Calibri"/>
              <a:cs typeface="Calibri"/>
            </a:endParaRPr>
          </a:p>
          <a:p>
            <a:pPr marL="59690" algn="just">
              <a:lnSpc>
                <a:spcPts val="1730"/>
              </a:lnSpc>
            </a:pPr>
            <a:r>
              <a:rPr sz="1600" spc="-10" dirty="0">
                <a:latin typeface="Calibri"/>
                <a:cs typeface="Calibri"/>
              </a:rPr>
              <a:t>(инструменты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УП)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 </a:t>
            </a:r>
            <a:r>
              <a:rPr sz="1600" spc="-10" dirty="0">
                <a:latin typeface="Calibri"/>
                <a:cs typeface="Calibri"/>
              </a:rPr>
              <a:t>это</a:t>
            </a:r>
            <a:r>
              <a:rPr sz="1600" spc="-5" dirty="0">
                <a:latin typeface="Calibri"/>
                <a:cs typeface="Calibri"/>
              </a:rPr>
              <a:t> программные</a:t>
            </a:r>
            <a:endParaRPr sz="1600">
              <a:latin typeface="Calibri"/>
              <a:cs typeface="Calibri"/>
            </a:endParaRPr>
          </a:p>
          <a:p>
            <a:pPr marL="59690" marR="5080" algn="just">
              <a:lnSpc>
                <a:spcPts val="1730"/>
              </a:lnSpc>
              <a:spcBef>
                <a:spcPts val="125"/>
              </a:spcBef>
            </a:pPr>
            <a:r>
              <a:rPr sz="1600" spc="-10" dirty="0">
                <a:latin typeface="Calibri"/>
                <a:cs typeface="Calibri"/>
              </a:rPr>
              <a:t>продукты, </a:t>
            </a:r>
            <a:r>
              <a:rPr sz="1600" spc="-5" dirty="0">
                <a:latin typeface="Calibri"/>
                <a:cs typeface="Calibri"/>
              </a:rPr>
              <a:t>призванные помочь </a:t>
            </a:r>
            <a:r>
              <a:rPr sz="1600" spc="-10" dirty="0">
                <a:latin typeface="Calibri"/>
                <a:cs typeface="Calibri"/>
              </a:rPr>
              <a:t>человеку </a:t>
            </a:r>
            <a:r>
              <a:rPr sz="1600" spc="-5" dirty="0">
                <a:latin typeface="Calibri"/>
                <a:cs typeface="Calibri"/>
              </a:rPr>
              <a:t>или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команде </a:t>
            </a:r>
            <a:r>
              <a:rPr sz="1600" spc="-5" dirty="0">
                <a:latin typeface="Calibri"/>
                <a:cs typeface="Calibri"/>
              </a:rPr>
              <a:t>эффективно </a:t>
            </a:r>
            <a:r>
              <a:rPr sz="1600" spc="-10" dirty="0">
                <a:latin typeface="Calibri"/>
                <a:cs typeface="Calibri"/>
              </a:rPr>
              <a:t>организовать работу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управлять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проектами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задачами.</a:t>
            </a:r>
            <a:endParaRPr sz="1600">
              <a:latin typeface="Calibri"/>
              <a:cs typeface="Calibri"/>
            </a:endParaRPr>
          </a:p>
          <a:p>
            <a:pPr marL="59690" algn="just">
              <a:lnSpc>
                <a:spcPct val="100000"/>
              </a:lnSpc>
              <a:spcBef>
                <a:spcPts val="770"/>
              </a:spcBef>
            </a:pP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зависимости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сложности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хостинга: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4878" y="3201161"/>
            <a:ext cx="3991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3395" algn="l"/>
                <a:tab pos="2656840" algn="l"/>
                <a:tab pos="3388360" algn="l"/>
              </a:tabLst>
            </a:pPr>
            <a:r>
              <a:rPr sz="1600" spc="-10" dirty="0">
                <a:latin typeface="Calibri"/>
                <a:cs typeface="Calibri"/>
              </a:rPr>
              <a:t>1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1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Пер</a:t>
            </a:r>
            <a:r>
              <a:rPr sz="1600" spc="5" dirty="0">
                <a:latin typeface="Calibri"/>
                <a:cs typeface="Calibri"/>
              </a:rPr>
              <a:t>с</a:t>
            </a:r>
            <a:r>
              <a:rPr sz="1600" spc="-10" dirty="0">
                <a:latin typeface="Calibri"/>
                <a:cs typeface="Calibri"/>
              </a:rPr>
              <a:t>ональ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ы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Пр</a:t>
            </a:r>
            <a:r>
              <a:rPr sz="1600" spc="-10" dirty="0">
                <a:latin typeface="Calibri"/>
                <a:cs typeface="Calibri"/>
              </a:rPr>
              <a:t>ост</a:t>
            </a:r>
            <a:r>
              <a:rPr sz="1600" dirty="0">
                <a:latin typeface="Calibri"/>
                <a:cs typeface="Calibri"/>
              </a:rPr>
              <a:t>ы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об</a:t>
            </a:r>
            <a:r>
              <a:rPr sz="1600" spc="-5" dirty="0">
                <a:latin typeface="Calibri"/>
                <a:cs typeface="Calibri"/>
              </a:rPr>
              <a:t>щ</a:t>
            </a:r>
            <a:r>
              <a:rPr sz="1600" spc="5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-15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иски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7675" y="3420313"/>
            <a:ext cx="3717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5470" algn="l"/>
                <a:tab pos="1158875" algn="l"/>
                <a:tab pos="1736089" algn="l"/>
                <a:tab pos="2088514" algn="l"/>
                <a:tab pos="2723515" algn="l"/>
              </a:tabLst>
            </a:pPr>
            <a:r>
              <a:rPr sz="1600" spc="-25" dirty="0">
                <a:latin typeface="Calibri"/>
                <a:cs typeface="Calibri"/>
              </a:rPr>
              <a:t>д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л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дл</a:t>
            </a:r>
            <a:r>
              <a:rPr sz="1600" spc="-5" dirty="0">
                <a:latin typeface="Calibri"/>
                <a:cs typeface="Calibri"/>
              </a:rPr>
              <a:t>я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-2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х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5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	не</a:t>
            </a:r>
            <a:r>
              <a:rPr sz="1600" spc="-5" dirty="0">
                <a:latin typeface="Calibri"/>
                <a:cs typeface="Calibri"/>
              </a:rPr>
              <a:t>б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л</a:t>
            </a:r>
            <a:r>
              <a:rPr sz="1600" spc="-15" dirty="0">
                <a:latin typeface="Calibri"/>
                <a:cs typeface="Calibri"/>
              </a:rPr>
              <a:t>ь</a:t>
            </a:r>
            <a:r>
              <a:rPr sz="1600" spc="-5" dirty="0">
                <a:latin typeface="Calibri"/>
                <a:cs typeface="Calibri"/>
              </a:rPr>
              <a:t>шие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4878" y="3640328"/>
            <a:ext cx="3990340" cy="22440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85115" marR="5080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latin typeface="Calibri"/>
                <a:cs typeface="Calibri"/>
              </a:rPr>
              <a:t>потребности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УП,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небольших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групп,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или </a:t>
            </a:r>
            <a:r>
              <a:rPr sz="1600" spc="-15" dirty="0">
                <a:latin typeface="Calibri"/>
                <a:cs typeface="Calibri"/>
              </a:rPr>
              <a:t>же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 тех,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кто</a:t>
            </a:r>
            <a:r>
              <a:rPr sz="1600" spc="-15" dirty="0">
                <a:latin typeface="Calibri"/>
                <a:cs typeface="Calibri"/>
              </a:rPr>
              <a:t> хочет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попробовать</a:t>
            </a:r>
            <a:endParaRPr sz="1600">
              <a:latin typeface="Calibri"/>
              <a:cs typeface="Calibri"/>
            </a:endParaRPr>
          </a:p>
          <a:p>
            <a:pPr marL="285115" indent="-273050">
              <a:lnSpc>
                <a:spcPts val="1605"/>
              </a:lnSpc>
              <a:buAutoNum type="arabicPeriod" startAt="2"/>
              <a:tabLst>
                <a:tab pos="285750" algn="l"/>
              </a:tabLst>
            </a:pPr>
            <a:r>
              <a:rPr sz="1600" spc="-10" dirty="0">
                <a:latin typeface="Calibri"/>
                <a:cs typeface="Calibri"/>
              </a:rPr>
              <a:t>Облачные.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УП,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размещенные</a:t>
            </a:r>
            <a:endParaRPr sz="1600">
              <a:latin typeface="Calibri"/>
              <a:cs typeface="Calibri"/>
            </a:endParaRPr>
          </a:p>
          <a:p>
            <a:pPr marL="285115">
              <a:lnSpc>
                <a:spcPts val="1730"/>
              </a:lnSpc>
            </a:pP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внешних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облачных </a:t>
            </a:r>
            <a:r>
              <a:rPr sz="1600" spc="-5" dirty="0">
                <a:latin typeface="Calibri"/>
                <a:cs typeface="Calibri"/>
              </a:rPr>
              <a:t>серверах.</a:t>
            </a:r>
            <a:endParaRPr sz="1600">
              <a:latin typeface="Calibri"/>
              <a:cs typeface="Calibri"/>
            </a:endParaRPr>
          </a:p>
          <a:p>
            <a:pPr marL="285115">
              <a:lnSpc>
                <a:spcPts val="1730"/>
              </a:lnSpc>
            </a:pPr>
            <a:r>
              <a:rPr sz="1600" spc="-5" dirty="0">
                <a:latin typeface="Calibri"/>
                <a:cs typeface="Calibri"/>
              </a:rPr>
              <a:t>Доступные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функции зависят</a:t>
            </a:r>
            <a:r>
              <a:rPr sz="1600" spc="-10" dirty="0">
                <a:latin typeface="Calibri"/>
                <a:cs typeface="Calibri"/>
              </a:rPr>
              <a:t> от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стоимости</a:t>
            </a:r>
            <a:endParaRPr sz="1600">
              <a:latin typeface="Calibri"/>
              <a:cs typeface="Calibri"/>
            </a:endParaRPr>
          </a:p>
          <a:p>
            <a:pPr marL="285115" indent="-273050">
              <a:lnSpc>
                <a:spcPts val="1730"/>
              </a:lnSpc>
              <a:buAutoNum type="arabicPeriod" startAt="3"/>
              <a:tabLst>
                <a:tab pos="285750" algn="l"/>
              </a:tabLst>
            </a:pPr>
            <a:r>
              <a:rPr sz="1600" spc="-10" dirty="0">
                <a:latin typeface="Calibri"/>
                <a:cs typeface="Calibri"/>
              </a:rPr>
              <a:t>Локальные.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Приложения,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установленные</a:t>
            </a:r>
            <a:endParaRPr sz="1600">
              <a:latin typeface="Calibri"/>
              <a:cs typeface="Calibri"/>
            </a:endParaRPr>
          </a:p>
          <a:p>
            <a:pPr marL="285115">
              <a:lnSpc>
                <a:spcPts val="1730"/>
              </a:lnSpc>
            </a:pPr>
            <a:r>
              <a:rPr sz="1600" spc="-10" dirty="0">
                <a:latin typeface="Calibri"/>
                <a:cs typeface="Calibri"/>
              </a:rPr>
              <a:t>локально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сервер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вашей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организации</a:t>
            </a:r>
            <a:endParaRPr sz="1600">
              <a:latin typeface="Calibri"/>
              <a:cs typeface="Calibri"/>
            </a:endParaRPr>
          </a:p>
          <a:p>
            <a:pPr marL="285115" marR="675640" indent="-273050">
              <a:lnSpc>
                <a:spcPts val="1730"/>
              </a:lnSpc>
              <a:spcBef>
                <a:spcPts val="120"/>
              </a:spcBef>
              <a:buAutoNum type="arabicPeriod" startAt="4"/>
              <a:tabLst>
                <a:tab pos="285750" algn="l"/>
              </a:tabLst>
            </a:pPr>
            <a:r>
              <a:rPr sz="1600" spc="-5" dirty="0">
                <a:latin typeface="Calibri"/>
                <a:cs typeface="Calibri"/>
              </a:rPr>
              <a:t>Открытый API. ПО с возможностью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добавления</a:t>
            </a:r>
            <a:r>
              <a:rPr sz="1600" spc="-5" dirty="0">
                <a:latin typeface="Calibri"/>
                <a:cs typeface="Calibri"/>
              </a:rPr>
              <a:t> / </a:t>
            </a:r>
            <a:r>
              <a:rPr sz="1600" spc="-10" dirty="0">
                <a:latin typeface="Calibri"/>
                <a:cs typeface="Calibri"/>
              </a:rPr>
              <a:t>надстройки</a:t>
            </a:r>
            <a:r>
              <a:rPr sz="1600" spc="-5" dirty="0">
                <a:latin typeface="Calibri"/>
                <a:cs typeface="Calibri"/>
              </a:rPr>
              <a:t> к </a:t>
            </a:r>
            <a:r>
              <a:rPr sz="1600" spc="-15" dirty="0">
                <a:latin typeface="Calibri"/>
                <a:cs typeface="Calibri"/>
              </a:rPr>
              <a:t>уже</a:t>
            </a:r>
            <a:endParaRPr sz="1600">
              <a:latin typeface="Calibri"/>
              <a:cs typeface="Calibri"/>
            </a:endParaRPr>
          </a:p>
          <a:p>
            <a:pPr marL="285115">
              <a:lnSpc>
                <a:spcPts val="1700"/>
              </a:lnSpc>
            </a:pPr>
            <a:r>
              <a:rPr sz="1600" spc="-10" dirty="0">
                <a:latin typeface="Calibri"/>
                <a:cs typeface="Calibri"/>
              </a:rPr>
              <a:t>существующему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приложению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2020" y="323850"/>
            <a:ext cx="1141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9444" y="1275815"/>
            <a:ext cx="4130675" cy="7804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00" b="1" dirty="0">
                <a:latin typeface="Calibri"/>
                <a:cs typeface="Calibri"/>
              </a:rPr>
              <a:t>Планирование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  <a:spcBef>
                <a:spcPts val="260"/>
              </a:spcBef>
            </a:pPr>
            <a:r>
              <a:rPr sz="1400" spc="-5" dirty="0">
                <a:latin typeface="Calibri"/>
                <a:cs typeface="Calibri"/>
              </a:rPr>
              <a:t>Дата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исполнения,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дата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начала,</a:t>
            </a:r>
            <a:r>
              <a:rPr sz="1400" spc="-5" dirty="0">
                <a:latin typeface="Calibri"/>
                <a:cs typeface="Calibri"/>
              </a:rPr>
              <a:t> календарь,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диаграмма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spc="-20" dirty="0">
                <a:latin typeface="Calibri"/>
                <a:cs typeface="Calibri"/>
              </a:rPr>
              <a:t>Ганта,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сроки,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вехи</a:t>
            </a:r>
            <a:r>
              <a:rPr sz="1400" dirty="0">
                <a:latin typeface="Calibri"/>
                <a:cs typeface="Calibri"/>
              </a:rPr>
              <a:t> ...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16597" y="2259838"/>
            <a:ext cx="4319270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Делегирование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задач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260"/>
              </a:spcBef>
            </a:pPr>
            <a:r>
              <a:rPr sz="1400" spc="-10" dirty="0">
                <a:latin typeface="Calibri"/>
                <a:cs typeface="Calibri"/>
              </a:rPr>
              <a:t>Поделиться списком </a:t>
            </a:r>
            <a:r>
              <a:rPr sz="1400" dirty="0">
                <a:latin typeface="Calibri"/>
                <a:cs typeface="Calibri"/>
              </a:rPr>
              <a:t>/ </a:t>
            </a:r>
            <a:r>
              <a:rPr sz="1400" spc="-5" dirty="0">
                <a:latin typeface="Calibri"/>
                <a:cs typeface="Calibri"/>
              </a:rPr>
              <a:t>заданием </a:t>
            </a:r>
            <a:r>
              <a:rPr sz="1400" dirty="0">
                <a:latin typeface="Calibri"/>
                <a:cs typeface="Calibri"/>
              </a:rPr>
              <a:t>/ </a:t>
            </a:r>
            <a:r>
              <a:rPr sz="1400" spc="-10" dirty="0">
                <a:latin typeface="Calibri"/>
                <a:cs typeface="Calibri"/>
              </a:rPr>
              <a:t>доской </a:t>
            </a:r>
            <a:r>
              <a:rPr sz="1400" dirty="0">
                <a:latin typeface="Calibri"/>
                <a:cs typeface="Calibri"/>
              </a:rPr>
              <a:t>и назначить их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одному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или </a:t>
            </a:r>
            <a:r>
              <a:rPr sz="1400" spc="-10" dirty="0">
                <a:latin typeface="Calibri"/>
                <a:cs typeface="Calibri"/>
              </a:rPr>
              <a:t>нескольким </a:t>
            </a:r>
            <a:r>
              <a:rPr sz="1400" spc="-5" dirty="0">
                <a:latin typeface="Calibri"/>
                <a:cs typeface="Calibri"/>
              </a:rPr>
              <a:t>лицам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15125" y="3229483"/>
            <a:ext cx="3573145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Обмен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документами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35"/>
              </a:lnSpc>
            </a:pPr>
            <a:r>
              <a:rPr sz="1400" spc="-5" dirty="0">
                <a:latin typeface="Calibri"/>
                <a:cs typeface="Calibri"/>
              </a:rPr>
              <a:t>Прикрепить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документ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или</a:t>
            </a:r>
            <a:r>
              <a:rPr sz="1400" spc="-5" dirty="0">
                <a:latin typeface="Calibri"/>
                <a:cs typeface="Calibri"/>
              </a:rPr>
              <a:t> ссылку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документ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61480" y="4075296"/>
            <a:ext cx="4685665" cy="747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b="1" spc="-10" dirty="0">
                <a:latin typeface="Calibri"/>
                <a:cs typeface="Calibri"/>
              </a:rPr>
              <a:t>Коммуникации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340"/>
              </a:spcBef>
            </a:pPr>
            <a:r>
              <a:rPr sz="1400" spc="-10" dirty="0">
                <a:latin typeface="Calibri"/>
                <a:cs typeface="Calibri"/>
              </a:rPr>
              <a:t>Делитесь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списком</a:t>
            </a:r>
            <a:r>
              <a:rPr sz="1400" dirty="0">
                <a:latin typeface="Calibri"/>
                <a:cs typeface="Calibri"/>
              </a:rPr>
              <a:t> /</a:t>
            </a:r>
            <a:r>
              <a:rPr sz="1400" spc="-5" dirty="0">
                <a:latin typeface="Calibri"/>
                <a:cs typeface="Calibri"/>
              </a:rPr>
              <a:t> заданием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доской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оставляйте</a:t>
            </a:r>
            <a:r>
              <a:rPr sz="1400" spc="-5" dirty="0">
                <a:latin typeface="Calibri"/>
                <a:cs typeface="Calibri"/>
              </a:rPr>
              <a:t> заметки,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сообщения,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комментарии...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90080" y="5033801"/>
            <a:ext cx="3773170" cy="5549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latin typeface="Calibri"/>
                <a:cs typeface="Calibri"/>
              </a:rPr>
              <a:t>Мониторинг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spc="-5" dirty="0">
                <a:latin typeface="Calibri"/>
                <a:cs typeface="Calibri"/>
              </a:rPr>
              <a:t>Отслеживание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статуса: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выполнено,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просрочено,..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75603" y="1248155"/>
            <a:ext cx="741045" cy="739140"/>
          </a:xfrm>
          <a:custGeom>
            <a:avLst/>
            <a:gdLst/>
            <a:ahLst/>
            <a:cxnLst/>
            <a:rect l="l" t="t" r="r" b="b"/>
            <a:pathLst>
              <a:path w="741045" h="739139">
                <a:moveTo>
                  <a:pt x="370332" y="0"/>
                </a:moveTo>
                <a:lnTo>
                  <a:pt x="323889" y="2879"/>
                </a:lnTo>
                <a:lnTo>
                  <a:pt x="279166" y="11288"/>
                </a:lnTo>
                <a:lnTo>
                  <a:pt x="236507" y="24878"/>
                </a:lnTo>
                <a:lnTo>
                  <a:pt x="196263" y="43304"/>
                </a:lnTo>
                <a:lnTo>
                  <a:pt x="158779" y="66219"/>
                </a:lnTo>
                <a:lnTo>
                  <a:pt x="124403" y="93277"/>
                </a:lnTo>
                <a:lnTo>
                  <a:pt x="93483" y="124131"/>
                </a:lnTo>
                <a:lnTo>
                  <a:pt x="66367" y="158434"/>
                </a:lnTo>
                <a:lnTo>
                  <a:pt x="43401" y="195841"/>
                </a:lnTo>
                <a:lnTo>
                  <a:pt x="24934" y="236004"/>
                </a:lnTo>
                <a:lnTo>
                  <a:pt x="11313" y="278578"/>
                </a:lnTo>
                <a:lnTo>
                  <a:pt x="2886" y="323215"/>
                </a:lnTo>
                <a:lnTo>
                  <a:pt x="0" y="369570"/>
                </a:lnTo>
                <a:lnTo>
                  <a:pt x="2886" y="415924"/>
                </a:lnTo>
                <a:lnTo>
                  <a:pt x="11313" y="460561"/>
                </a:lnTo>
                <a:lnTo>
                  <a:pt x="24934" y="503135"/>
                </a:lnTo>
                <a:lnTo>
                  <a:pt x="43401" y="543298"/>
                </a:lnTo>
                <a:lnTo>
                  <a:pt x="66367" y="580705"/>
                </a:lnTo>
                <a:lnTo>
                  <a:pt x="93483" y="615008"/>
                </a:lnTo>
                <a:lnTo>
                  <a:pt x="124403" y="645862"/>
                </a:lnTo>
                <a:lnTo>
                  <a:pt x="158779" y="672920"/>
                </a:lnTo>
                <a:lnTo>
                  <a:pt x="196263" y="695835"/>
                </a:lnTo>
                <a:lnTo>
                  <a:pt x="236507" y="714261"/>
                </a:lnTo>
                <a:lnTo>
                  <a:pt x="279166" y="727851"/>
                </a:lnTo>
                <a:lnTo>
                  <a:pt x="323889" y="736260"/>
                </a:lnTo>
                <a:lnTo>
                  <a:pt x="370332" y="739140"/>
                </a:lnTo>
                <a:lnTo>
                  <a:pt x="416774" y="736260"/>
                </a:lnTo>
                <a:lnTo>
                  <a:pt x="461497" y="727851"/>
                </a:lnTo>
                <a:lnTo>
                  <a:pt x="504156" y="714261"/>
                </a:lnTo>
                <a:lnTo>
                  <a:pt x="544400" y="695835"/>
                </a:lnTo>
                <a:lnTo>
                  <a:pt x="581884" y="672920"/>
                </a:lnTo>
                <a:lnTo>
                  <a:pt x="616260" y="645862"/>
                </a:lnTo>
                <a:lnTo>
                  <a:pt x="647180" y="615008"/>
                </a:lnTo>
                <a:lnTo>
                  <a:pt x="674296" y="580705"/>
                </a:lnTo>
                <a:lnTo>
                  <a:pt x="697262" y="543298"/>
                </a:lnTo>
                <a:lnTo>
                  <a:pt x="715729" y="503135"/>
                </a:lnTo>
                <a:lnTo>
                  <a:pt x="729350" y="460561"/>
                </a:lnTo>
                <a:lnTo>
                  <a:pt x="737777" y="415924"/>
                </a:lnTo>
                <a:lnTo>
                  <a:pt x="740664" y="369570"/>
                </a:lnTo>
                <a:lnTo>
                  <a:pt x="737777" y="323215"/>
                </a:lnTo>
                <a:lnTo>
                  <a:pt x="729350" y="278578"/>
                </a:lnTo>
                <a:lnTo>
                  <a:pt x="715729" y="236004"/>
                </a:lnTo>
                <a:lnTo>
                  <a:pt x="697262" y="195841"/>
                </a:lnTo>
                <a:lnTo>
                  <a:pt x="674296" y="158434"/>
                </a:lnTo>
                <a:lnTo>
                  <a:pt x="647180" y="124131"/>
                </a:lnTo>
                <a:lnTo>
                  <a:pt x="616260" y="93277"/>
                </a:lnTo>
                <a:lnTo>
                  <a:pt x="581884" y="66219"/>
                </a:lnTo>
                <a:lnTo>
                  <a:pt x="544400" y="43304"/>
                </a:lnTo>
                <a:lnTo>
                  <a:pt x="504156" y="24878"/>
                </a:lnTo>
                <a:lnTo>
                  <a:pt x="461497" y="11288"/>
                </a:lnTo>
                <a:lnTo>
                  <a:pt x="416774" y="2879"/>
                </a:lnTo>
                <a:lnTo>
                  <a:pt x="370332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02477" y="1274190"/>
            <a:ext cx="48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59196" y="2183892"/>
            <a:ext cx="741045" cy="739140"/>
          </a:xfrm>
          <a:custGeom>
            <a:avLst/>
            <a:gdLst/>
            <a:ahLst/>
            <a:cxnLst/>
            <a:rect l="l" t="t" r="r" b="b"/>
            <a:pathLst>
              <a:path w="741045" h="739139">
                <a:moveTo>
                  <a:pt x="370331" y="0"/>
                </a:moveTo>
                <a:lnTo>
                  <a:pt x="323889" y="2879"/>
                </a:lnTo>
                <a:lnTo>
                  <a:pt x="279166" y="11288"/>
                </a:lnTo>
                <a:lnTo>
                  <a:pt x="236507" y="24878"/>
                </a:lnTo>
                <a:lnTo>
                  <a:pt x="196263" y="43304"/>
                </a:lnTo>
                <a:lnTo>
                  <a:pt x="158779" y="66219"/>
                </a:lnTo>
                <a:lnTo>
                  <a:pt x="124403" y="93277"/>
                </a:lnTo>
                <a:lnTo>
                  <a:pt x="93483" y="124131"/>
                </a:lnTo>
                <a:lnTo>
                  <a:pt x="66367" y="158434"/>
                </a:lnTo>
                <a:lnTo>
                  <a:pt x="43401" y="195841"/>
                </a:lnTo>
                <a:lnTo>
                  <a:pt x="24934" y="236004"/>
                </a:lnTo>
                <a:lnTo>
                  <a:pt x="11313" y="278578"/>
                </a:lnTo>
                <a:lnTo>
                  <a:pt x="2886" y="323215"/>
                </a:lnTo>
                <a:lnTo>
                  <a:pt x="0" y="369570"/>
                </a:lnTo>
                <a:lnTo>
                  <a:pt x="2886" y="415924"/>
                </a:lnTo>
                <a:lnTo>
                  <a:pt x="11313" y="460561"/>
                </a:lnTo>
                <a:lnTo>
                  <a:pt x="24934" y="503135"/>
                </a:lnTo>
                <a:lnTo>
                  <a:pt x="43401" y="543298"/>
                </a:lnTo>
                <a:lnTo>
                  <a:pt x="66367" y="580705"/>
                </a:lnTo>
                <a:lnTo>
                  <a:pt x="93483" y="615008"/>
                </a:lnTo>
                <a:lnTo>
                  <a:pt x="124403" y="645862"/>
                </a:lnTo>
                <a:lnTo>
                  <a:pt x="158779" y="672920"/>
                </a:lnTo>
                <a:lnTo>
                  <a:pt x="196263" y="695835"/>
                </a:lnTo>
                <a:lnTo>
                  <a:pt x="236507" y="714261"/>
                </a:lnTo>
                <a:lnTo>
                  <a:pt x="279166" y="727851"/>
                </a:lnTo>
                <a:lnTo>
                  <a:pt x="323889" y="736260"/>
                </a:lnTo>
                <a:lnTo>
                  <a:pt x="370331" y="739140"/>
                </a:lnTo>
                <a:lnTo>
                  <a:pt x="416774" y="736260"/>
                </a:lnTo>
                <a:lnTo>
                  <a:pt x="461497" y="727851"/>
                </a:lnTo>
                <a:lnTo>
                  <a:pt x="504156" y="714261"/>
                </a:lnTo>
                <a:lnTo>
                  <a:pt x="544400" y="695835"/>
                </a:lnTo>
                <a:lnTo>
                  <a:pt x="581884" y="672920"/>
                </a:lnTo>
                <a:lnTo>
                  <a:pt x="616260" y="645862"/>
                </a:lnTo>
                <a:lnTo>
                  <a:pt x="647180" y="615008"/>
                </a:lnTo>
                <a:lnTo>
                  <a:pt x="674296" y="580705"/>
                </a:lnTo>
                <a:lnTo>
                  <a:pt x="697262" y="543298"/>
                </a:lnTo>
                <a:lnTo>
                  <a:pt x="715729" y="503135"/>
                </a:lnTo>
                <a:lnTo>
                  <a:pt x="729350" y="460561"/>
                </a:lnTo>
                <a:lnTo>
                  <a:pt x="737777" y="415924"/>
                </a:lnTo>
                <a:lnTo>
                  <a:pt x="740663" y="369570"/>
                </a:lnTo>
                <a:lnTo>
                  <a:pt x="737777" y="323215"/>
                </a:lnTo>
                <a:lnTo>
                  <a:pt x="729350" y="278578"/>
                </a:lnTo>
                <a:lnTo>
                  <a:pt x="715729" y="236004"/>
                </a:lnTo>
                <a:lnTo>
                  <a:pt x="697262" y="195841"/>
                </a:lnTo>
                <a:lnTo>
                  <a:pt x="674296" y="158434"/>
                </a:lnTo>
                <a:lnTo>
                  <a:pt x="647180" y="124131"/>
                </a:lnTo>
                <a:lnTo>
                  <a:pt x="616260" y="93277"/>
                </a:lnTo>
                <a:lnTo>
                  <a:pt x="581884" y="66219"/>
                </a:lnTo>
                <a:lnTo>
                  <a:pt x="544400" y="43304"/>
                </a:lnTo>
                <a:lnTo>
                  <a:pt x="504156" y="24878"/>
                </a:lnTo>
                <a:lnTo>
                  <a:pt x="461497" y="11288"/>
                </a:lnTo>
                <a:lnTo>
                  <a:pt x="416774" y="2879"/>
                </a:lnTo>
                <a:lnTo>
                  <a:pt x="370331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86069" y="2210257"/>
            <a:ext cx="488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89091" y="3115055"/>
            <a:ext cx="742315" cy="739140"/>
          </a:xfrm>
          <a:custGeom>
            <a:avLst/>
            <a:gdLst/>
            <a:ahLst/>
            <a:cxnLst/>
            <a:rect l="l" t="t" r="r" b="b"/>
            <a:pathLst>
              <a:path w="742314" h="739139">
                <a:moveTo>
                  <a:pt x="371094" y="0"/>
                </a:moveTo>
                <a:lnTo>
                  <a:pt x="324539" y="2879"/>
                </a:lnTo>
                <a:lnTo>
                  <a:pt x="279711" y="11288"/>
                </a:lnTo>
                <a:lnTo>
                  <a:pt x="236958" y="24878"/>
                </a:lnTo>
                <a:lnTo>
                  <a:pt x="196628" y="43304"/>
                </a:lnTo>
                <a:lnTo>
                  <a:pt x="159067" y="66219"/>
                </a:lnTo>
                <a:lnTo>
                  <a:pt x="124624" y="93277"/>
                </a:lnTo>
                <a:lnTo>
                  <a:pt x="93645" y="124131"/>
                </a:lnTo>
                <a:lnTo>
                  <a:pt x="66479" y="158434"/>
                </a:lnTo>
                <a:lnTo>
                  <a:pt x="43473" y="195841"/>
                </a:lnTo>
                <a:lnTo>
                  <a:pt x="24975" y="236004"/>
                </a:lnTo>
                <a:lnTo>
                  <a:pt x="11331" y="278578"/>
                </a:lnTo>
                <a:lnTo>
                  <a:pt x="2890" y="323215"/>
                </a:lnTo>
                <a:lnTo>
                  <a:pt x="0" y="369570"/>
                </a:lnTo>
                <a:lnTo>
                  <a:pt x="2890" y="415924"/>
                </a:lnTo>
                <a:lnTo>
                  <a:pt x="11331" y="460561"/>
                </a:lnTo>
                <a:lnTo>
                  <a:pt x="24975" y="503135"/>
                </a:lnTo>
                <a:lnTo>
                  <a:pt x="43473" y="543298"/>
                </a:lnTo>
                <a:lnTo>
                  <a:pt x="66479" y="580705"/>
                </a:lnTo>
                <a:lnTo>
                  <a:pt x="93645" y="615008"/>
                </a:lnTo>
                <a:lnTo>
                  <a:pt x="124624" y="645862"/>
                </a:lnTo>
                <a:lnTo>
                  <a:pt x="159067" y="672920"/>
                </a:lnTo>
                <a:lnTo>
                  <a:pt x="196628" y="695835"/>
                </a:lnTo>
                <a:lnTo>
                  <a:pt x="236958" y="714261"/>
                </a:lnTo>
                <a:lnTo>
                  <a:pt x="279711" y="727851"/>
                </a:lnTo>
                <a:lnTo>
                  <a:pt x="324539" y="736260"/>
                </a:lnTo>
                <a:lnTo>
                  <a:pt x="371094" y="739140"/>
                </a:lnTo>
                <a:lnTo>
                  <a:pt x="417648" y="736260"/>
                </a:lnTo>
                <a:lnTo>
                  <a:pt x="462476" y="727851"/>
                </a:lnTo>
                <a:lnTo>
                  <a:pt x="505229" y="714261"/>
                </a:lnTo>
                <a:lnTo>
                  <a:pt x="545559" y="695835"/>
                </a:lnTo>
                <a:lnTo>
                  <a:pt x="583120" y="672920"/>
                </a:lnTo>
                <a:lnTo>
                  <a:pt x="617563" y="645862"/>
                </a:lnTo>
                <a:lnTo>
                  <a:pt x="648542" y="615008"/>
                </a:lnTo>
                <a:lnTo>
                  <a:pt x="675708" y="580705"/>
                </a:lnTo>
                <a:lnTo>
                  <a:pt x="698714" y="543298"/>
                </a:lnTo>
                <a:lnTo>
                  <a:pt x="717212" y="503135"/>
                </a:lnTo>
                <a:lnTo>
                  <a:pt x="730856" y="460561"/>
                </a:lnTo>
                <a:lnTo>
                  <a:pt x="739297" y="415924"/>
                </a:lnTo>
                <a:lnTo>
                  <a:pt x="742188" y="369570"/>
                </a:lnTo>
                <a:lnTo>
                  <a:pt x="739297" y="323215"/>
                </a:lnTo>
                <a:lnTo>
                  <a:pt x="730856" y="278578"/>
                </a:lnTo>
                <a:lnTo>
                  <a:pt x="717212" y="236004"/>
                </a:lnTo>
                <a:lnTo>
                  <a:pt x="698714" y="195841"/>
                </a:lnTo>
                <a:lnTo>
                  <a:pt x="675708" y="158434"/>
                </a:lnTo>
                <a:lnTo>
                  <a:pt x="648542" y="124131"/>
                </a:lnTo>
                <a:lnTo>
                  <a:pt x="617563" y="93277"/>
                </a:lnTo>
                <a:lnTo>
                  <a:pt x="583120" y="66219"/>
                </a:lnTo>
                <a:lnTo>
                  <a:pt x="545559" y="43304"/>
                </a:lnTo>
                <a:lnTo>
                  <a:pt x="505229" y="24878"/>
                </a:lnTo>
                <a:lnTo>
                  <a:pt x="462476" y="11288"/>
                </a:lnTo>
                <a:lnTo>
                  <a:pt x="417648" y="2879"/>
                </a:lnTo>
                <a:lnTo>
                  <a:pt x="371094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17234" y="3141421"/>
            <a:ext cx="488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59196" y="4058411"/>
            <a:ext cx="741045" cy="739140"/>
          </a:xfrm>
          <a:custGeom>
            <a:avLst/>
            <a:gdLst/>
            <a:ahLst/>
            <a:cxnLst/>
            <a:rect l="l" t="t" r="r" b="b"/>
            <a:pathLst>
              <a:path w="741045" h="739139">
                <a:moveTo>
                  <a:pt x="370331" y="0"/>
                </a:moveTo>
                <a:lnTo>
                  <a:pt x="323889" y="2879"/>
                </a:lnTo>
                <a:lnTo>
                  <a:pt x="279166" y="11288"/>
                </a:lnTo>
                <a:lnTo>
                  <a:pt x="236507" y="24878"/>
                </a:lnTo>
                <a:lnTo>
                  <a:pt x="196263" y="43304"/>
                </a:lnTo>
                <a:lnTo>
                  <a:pt x="158779" y="66219"/>
                </a:lnTo>
                <a:lnTo>
                  <a:pt x="124403" y="93277"/>
                </a:lnTo>
                <a:lnTo>
                  <a:pt x="93483" y="124131"/>
                </a:lnTo>
                <a:lnTo>
                  <a:pt x="66367" y="158434"/>
                </a:lnTo>
                <a:lnTo>
                  <a:pt x="43401" y="195841"/>
                </a:lnTo>
                <a:lnTo>
                  <a:pt x="24934" y="236004"/>
                </a:lnTo>
                <a:lnTo>
                  <a:pt x="11313" y="278578"/>
                </a:lnTo>
                <a:lnTo>
                  <a:pt x="2886" y="323215"/>
                </a:lnTo>
                <a:lnTo>
                  <a:pt x="0" y="369569"/>
                </a:lnTo>
                <a:lnTo>
                  <a:pt x="2886" y="415924"/>
                </a:lnTo>
                <a:lnTo>
                  <a:pt x="11313" y="460561"/>
                </a:lnTo>
                <a:lnTo>
                  <a:pt x="24934" y="503135"/>
                </a:lnTo>
                <a:lnTo>
                  <a:pt x="43401" y="543298"/>
                </a:lnTo>
                <a:lnTo>
                  <a:pt x="66367" y="580705"/>
                </a:lnTo>
                <a:lnTo>
                  <a:pt x="93483" y="615008"/>
                </a:lnTo>
                <a:lnTo>
                  <a:pt x="124403" y="645862"/>
                </a:lnTo>
                <a:lnTo>
                  <a:pt x="158779" y="672920"/>
                </a:lnTo>
                <a:lnTo>
                  <a:pt x="196263" y="695835"/>
                </a:lnTo>
                <a:lnTo>
                  <a:pt x="236507" y="714261"/>
                </a:lnTo>
                <a:lnTo>
                  <a:pt x="279166" y="727851"/>
                </a:lnTo>
                <a:lnTo>
                  <a:pt x="323889" y="736260"/>
                </a:lnTo>
                <a:lnTo>
                  <a:pt x="370331" y="739139"/>
                </a:lnTo>
                <a:lnTo>
                  <a:pt x="416774" y="736260"/>
                </a:lnTo>
                <a:lnTo>
                  <a:pt x="461497" y="727851"/>
                </a:lnTo>
                <a:lnTo>
                  <a:pt x="504156" y="714261"/>
                </a:lnTo>
                <a:lnTo>
                  <a:pt x="544400" y="695835"/>
                </a:lnTo>
                <a:lnTo>
                  <a:pt x="581884" y="672920"/>
                </a:lnTo>
                <a:lnTo>
                  <a:pt x="616260" y="645862"/>
                </a:lnTo>
                <a:lnTo>
                  <a:pt x="647180" y="615008"/>
                </a:lnTo>
                <a:lnTo>
                  <a:pt x="674296" y="580705"/>
                </a:lnTo>
                <a:lnTo>
                  <a:pt x="697262" y="543298"/>
                </a:lnTo>
                <a:lnTo>
                  <a:pt x="715729" y="503135"/>
                </a:lnTo>
                <a:lnTo>
                  <a:pt x="729350" y="460561"/>
                </a:lnTo>
                <a:lnTo>
                  <a:pt x="737777" y="415924"/>
                </a:lnTo>
                <a:lnTo>
                  <a:pt x="740663" y="369569"/>
                </a:lnTo>
                <a:lnTo>
                  <a:pt x="737777" y="323215"/>
                </a:lnTo>
                <a:lnTo>
                  <a:pt x="729350" y="278578"/>
                </a:lnTo>
                <a:lnTo>
                  <a:pt x="715729" y="236004"/>
                </a:lnTo>
                <a:lnTo>
                  <a:pt x="697262" y="195841"/>
                </a:lnTo>
                <a:lnTo>
                  <a:pt x="674296" y="158434"/>
                </a:lnTo>
                <a:lnTo>
                  <a:pt x="647180" y="124131"/>
                </a:lnTo>
                <a:lnTo>
                  <a:pt x="616260" y="93277"/>
                </a:lnTo>
                <a:lnTo>
                  <a:pt x="581884" y="66219"/>
                </a:lnTo>
                <a:lnTo>
                  <a:pt x="544400" y="43304"/>
                </a:lnTo>
                <a:lnTo>
                  <a:pt x="504156" y="24878"/>
                </a:lnTo>
                <a:lnTo>
                  <a:pt x="461497" y="11288"/>
                </a:lnTo>
                <a:lnTo>
                  <a:pt x="416774" y="2879"/>
                </a:lnTo>
                <a:lnTo>
                  <a:pt x="370331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86069" y="4085970"/>
            <a:ext cx="48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93891" y="4991100"/>
            <a:ext cx="742315" cy="739140"/>
          </a:xfrm>
          <a:custGeom>
            <a:avLst/>
            <a:gdLst/>
            <a:ahLst/>
            <a:cxnLst/>
            <a:rect l="l" t="t" r="r" b="b"/>
            <a:pathLst>
              <a:path w="742315" h="739139">
                <a:moveTo>
                  <a:pt x="371094" y="0"/>
                </a:moveTo>
                <a:lnTo>
                  <a:pt x="324539" y="2879"/>
                </a:lnTo>
                <a:lnTo>
                  <a:pt x="279711" y="11288"/>
                </a:lnTo>
                <a:lnTo>
                  <a:pt x="236958" y="24878"/>
                </a:lnTo>
                <a:lnTo>
                  <a:pt x="196628" y="43304"/>
                </a:lnTo>
                <a:lnTo>
                  <a:pt x="159067" y="66219"/>
                </a:lnTo>
                <a:lnTo>
                  <a:pt x="124624" y="93277"/>
                </a:lnTo>
                <a:lnTo>
                  <a:pt x="93645" y="124131"/>
                </a:lnTo>
                <a:lnTo>
                  <a:pt x="66479" y="158434"/>
                </a:lnTo>
                <a:lnTo>
                  <a:pt x="43473" y="195841"/>
                </a:lnTo>
                <a:lnTo>
                  <a:pt x="24975" y="236004"/>
                </a:lnTo>
                <a:lnTo>
                  <a:pt x="11331" y="278578"/>
                </a:lnTo>
                <a:lnTo>
                  <a:pt x="2890" y="323215"/>
                </a:lnTo>
                <a:lnTo>
                  <a:pt x="0" y="369569"/>
                </a:lnTo>
                <a:lnTo>
                  <a:pt x="2890" y="415924"/>
                </a:lnTo>
                <a:lnTo>
                  <a:pt x="11331" y="460561"/>
                </a:lnTo>
                <a:lnTo>
                  <a:pt x="24975" y="503135"/>
                </a:lnTo>
                <a:lnTo>
                  <a:pt x="43473" y="543298"/>
                </a:lnTo>
                <a:lnTo>
                  <a:pt x="66479" y="580705"/>
                </a:lnTo>
                <a:lnTo>
                  <a:pt x="93645" y="615008"/>
                </a:lnTo>
                <a:lnTo>
                  <a:pt x="124624" y="645862"/>
                </a:lnTo>
                <a:lnTo>
                  <a:pt x="159067" y="672920"/>
                </a:lnTo>
                <a:lnTo>
                  <a:pt x="196628" y="695835"/>
                </a:lnTo>
                <a:lnTo>
                  <a:pt x="236958" y="714261"/>
                </a:lnTo>
                <a:lnTo>
                  <a:pt x="279711" y="727851"/>
                </a:lnTo>
                <a:lnTo>
                  <a:pt x="324539" y="736260"/>
                </a:lnTo>
                <a:lnTo>
                  <a:pt x="371094" y="739140"/>
                </a:lnTo>
                <a:lnTo>
                  <a:pt x="417648" y="736260"/>
                </a:lnTo>
                <a:lnTo>
                  <a:pt x="462476" y="727851"/>
                </a:lnTo>
                <a:lnTo>
                  <a:pt x="505229" y="714261"/>
                </a:lnTo>
                <a:lnTo>
                  <a:pt x="545559" y="695835"/>
                </a:lnTo>
                <a:lnTo>
                  <a:pt x="583120" y="672920"/>
                </a:lnTo>
                <a:lnTo>
                  <a:pt x="617563" y="645862"/>
                </a:lnTo>
                <a:lnTo>
                  <a:pt x="648542" y="615008"/>
                </a:lnTo>
                <a:lnTo>
                  <a:pt x="675708" y="580705"/>
                </a:lnTo>
                <a:lnTo>
                  <a:pt x="698714" y="543298"/>
                </a:lnTo>
                <a:lnTo>
                  <a:pt x="717212" y="503135"/>
                </a:lnTo>
                <a:lnTo>
                  <a:pt x="730856" y="460561"/>
                </a:lnTo>
                <a:lnTo>
                  <a:pt x="739297" y="415924"/>
                </a:lnTo>
                <a:lnTo>
                  <a:pt x="742188" y="369569"/>
                </a:lnTo>
                <a:lnTo>
                  <a:pt x="739297" y="323215"/>
                </a:lnTo>
                <a:lnTo>
                  <a:pt x="730856" y="278578"/>
                </a:lnTo>
                <a:lnTo>
                  <a:pt x="717212" y="236004"/>
                </a:lnTo>
                <a:lnTo>
                  <a:pt x="698714" y="195841"/>
                </a:lnTo>
                <a:lnTo>
                  <a:pt x="675708" y="158434"/>
                </a:lnTo>
                <a:lnTo>
                  <a:pt x="648542" y="124131"/>
                </a:lnTo>
                <a:lnTo>
                  <a:pt x="617563" y="93277"/>
                </a:lnTo>
                <a:lnTo>
                  <a:pt x="583120" y="66219"/>
                </a:lnTo>
                <a:lnTo>
                  <a:pt x="545559" y="43304"/>
                </a:lnTo>
                <a:lnTo>
                  <a:pt x="505229" y="24878"/>
                </a:lnTo>
                <a:lnTo>
                  <a:pt x="462476" y="11288"/>
                </a:lnTo>
                <a:lnTo>
                  <a:pt x="417648" y="2879"/>
                </a:lnTo>
                <a:lnTo>
                  <a:pt x="371094" y="0"/>
                </a:lnTo>
                <a:close/>
              </a:path>
            </a:pathLst>
          </a:custGeom>
          <a:solidFill>
            <a:srgbClr val="9F2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22034" y="5018023"/>
            <a:ext cx="48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4"/>
            <a:ext cx="12192000" cy="558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80" y="6249923"/>
            <a:ext cx="1435607" cy="2240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3428" y="6219444"/>
            <a:ext cx="653796" cy="283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6111240"/>
            <a:ext cx="166420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8551" y="1206245"/>
            <a:ext cx="9347835" cy="2935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Инструменты</a:t>
            </a:r>
            <a:r>
              <a:rPr sz="3200" b="1" dirty="0">
                <a:latin typeface="Calibri"/>
                <a:cs typeface="Calibri"/>
              </a:rPr>
              <a:t> УП: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Разнообразие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стоимость</a:t>
            </a:r>
            <a:endParaRPr sz="3200">
              <a:latin typeface="Calibri"/>
              <a:cs typeface="Calibri"/>
            </a:endParaRPr>
          </a:p>
          <a:p>
            <a:pPr marL="12700" marR="54610">
              <a:lnSpc>
                <a:spcPts val="1939"/>
              </a:lnSpc>
              <a:spcBef>
                <a:spcPts val="1540"/>
              </a:spcBef>
            </a:pP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рынке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представлены</a:t>
            </a:r>
            <a:r>
              <a:rPr sz="1800" spc="-10" dirty="0">
                <a:latin typeface="Calibri"/>
                <a:cs typeface="Calibri"/>
              </a:rPr>
              <a:t> сотни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инструментов,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так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что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почти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гарантированно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найдете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тот, 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который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сможет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удовлетворить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ваши </a:t>
            </a:r>
            <a:r>
              <a:rPr sz="1800" spc="-5" dirty="0">
                <a:latin typeface="Calibri"/>
                <a:cs typeface="Calibri"/>
              </a:rPr>
              <a:t>потребности.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Часто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возникает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сколько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готовы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заплатить за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это…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  <a:spcBef>
                <a:spcPts val="775"/>
              </a:spcBef>
            </a:pPr>
            <a:r>
              <a:rPr sz="1800" dirty="0">
                <a:latin typeface="Calibri"/>
                <a:cs typeface="Calibri"/>
              </a:rPr>
              <a:t>Вы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можете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сравнить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разные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инструменты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УП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сайтах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ProofHub</a:t>
            </a:r>
            <a:r>
              <a:rPr sz="1800" spc="105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Capterra</a:t>
            </a:r>
            <a:r>
              <a:rPr sz="1800" spc="90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других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800" spc="-5" dirty="0">
                <a:latin typeface="Calibri"/>
                <a:cs typeface="Calibri"/>
              </a:rPr>
              <a:t>ресурсах.</a:t>
            </a:r>
            <a:endParaRPr sz="1800">
              <a:latin typeface="Calibri"/>
              <a:cs typeface="Calibri"/>
            </a:endParaRPr>
          </a:p>
          <a:p>
            <a:pPr marL="12700" marR="29209">
              <a:lnSpc>
                <a:spcPts val="1939"/>
              </a:lnSpc>
              <a:spcBef>
                <a:spcPts val="1025"/>
              </a:spcBef>
            </a:pPr>
            <a:r>
              <a:rPr sz="1800" spc="-15" dirty="0">
                <a:latin typeface="Calibri"/>
                <a:cs typeface="Calibri"/>
              </a:rPr>
              <a:t>Хотя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некоторые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продукты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доступны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бесплатно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качестве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пробной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базовой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версии),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ниже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приведены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оценки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годового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бюджета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Capterra</a:t>
            </a:r>
            <a:r>
              <a:rPr sz="1800" spc="45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зависимости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количества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пользователей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функций: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017" y="323850"/>
            <a:ext cx="152781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Онлайн-инструменты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управления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проектами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911" y="272795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15240">
            <a:solidFill>
              <a:srgbClr val="9F2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43096" y="342138"/>
            <a:ext cx="1138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Обзор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продуктов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8048" y="4171188"/>
            <a:ext cx="8206740" cy="22357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1650</Words>
  <Application>Microsoft Office PowerPoint</Application>
  <PresentationFormat>Широкоэкранный</PresentationFormat>
  <Paragraphs>290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Microsoft Sans Serif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управления проектами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и рекомендации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Polivka</dc:creator>
  <cp:lastModifiedBy>Lenovo</cp:lastModifiedBy>
  <cp:revision>1</cp:revision>
  <dcterms:created xsi:type="dcterms:W3CDTF">2024-04-17T09:22:39Z</dcterms:created>
  <dcterms:modified xsi:type="dcterms:W3CDTF">2024-04-17T09:26:16Z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2024-04-17T00:00:00Z</vt:filetime>
  </property>
</Properties>
</file>