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82" r:id="rId4"/>
    <p:sldId id="287" r:id="rId5"/>
    <p:sldId id="259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284" r:id="rId14"/>
    <p:sldId id="286" r:id="rId15"/>
    <p:sldId id="301" r:id="rId16"/>
    <p:sldId id="260" r:id="rId17"/>
    <p:sldId id="262" r:id="rId18"/>
    <p:sldId id="275" r:id="rId19"/>
    <p:sldId id="267" r:id="rId20"/>
    <p:sldId id="288" r:id="rId21"/>
    <p:sldId id="289" r:id="rId22"/>
    <p:sldId id="291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CF7527-29FA-4798-AF74-95A7EEF6B32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155332E-709B-4C6F-852F-AB5294F12655}">
      <dgm:prSet/>
      <dgm:spPr/>
      <dgm:t>
        <a:bodyPr/>
        <a:lstStyle/>
        <a:p>
          <a:pPr rtl="0"/>
          <a:r>
            <a:rPr lang="ru-RU" dirty="0" smtClean="0"/>
            <a:t>• создание и применение информационных технологий, включая программы для ЭВМ и другие компоненты средств информатизации;</a:t>
          </a:r>
          <a:endParaRPr lang="ru-RU" dirty="0"/>
        </a:p>
      </dgm:t>
    </dgm:pt>
    <dgm:pt modelId="{77FCBE9C-674E-44B8-B265-9D7C848854F1}" type="parTrans" cxnId="{D3A45A65-2F25-40AE-BA7E-0F55A0FEF02E}">
      <dgm:prSet/>
      <dgm:spPr/>
      <dgm:t>
        <a:bodyPr/>
        <a:lstStyle/>
        <a:p>
          <a:endParaRPr lang="ru-RU"/>
        </a:p>
      </dgm:t>
    </dgm:pt>
    <dgm:pt modelId="{D1089C5C-01B0-4097-8BF1-7A99B249AEF7}" type="sibTrans" cxnId="{D3A45A65-2F25-40AE-BA7E-0F55A0FEF02E}">
      <dgm:prSet/>
      <dgm:spPr/>
      <dgm:t>
        <a:bodyPr/>
        <a:lstStyle/>
        <a:p>
          <a:endParaRPr lang="ru-RU"/>
        </a:p>
      </dgm:t>
    </dgm:pt>
    <dgm:pt modelId="{1FC6D6AD-AEE6-4E3F-B90C-1CDCB18565DB}">
      <dgm:prSet/>
      <dgm:spPr/>
      <dgm:t>
        <a:bodyPr/>
        <a:lstStyle/>
        <a:p>
          <a:pPr rtl="0"/>
          <a:r>
            <a:rPr lang="ru-RU" dirty="0" smtClean="0"/>
            <a:t>• формирование информационных ресурсов на основе использования современных информационных технологий;</a:t>
          </a:r>
          <a:endParaRPr lang="ru-RU" dirty="0"/>
        </a:p>
      </dgm:t>
    </dgm:pt>
    <dgm:pt modelId="{DA154772-1883-4363-AF68-B04FA0539109}" type="parTrans" cxnId="{EF48FA0F-7588-49B5-83C0-4AD20A230019}">
      <dgm:prSet/>
      <dgm:spPr/>
      <dgm:t>
        <a:bodyPr/>
        <a:lstStyle/>
        <a:p>
          <a:endParaRPr lang="ru-RU"/>
        </a:p>
      </dgm:t>
    </dgm:pt>
    <dgm:pt modelId="{A0D850A8-5DFE-4503-8E37-2493A0EFD221}" type="sibTrans" cxnId="{EF48FA0F-7588-49B5-83C0-4AD20A230019}">
      <dgm:prSet/>
      <dgm:spPr/>
      <dgm:t>
        <a:bodyPr/>
        <a:lstStyle/>
        <a:p>
          <a:endParaRPr lang="ru-RU"/>
        </a:p>
      </dgm:t>
    </dgm:pt>
    <dgm:pt modelId="{BBBDAA48-9FE4-4409-9920-7FA52D115895}">
      <dgm:prSet/>
      <dgm:spPr/>
      <dgm:t>
        <a:bodyPr/>
        <a:lstStyle/>
        <a:p>
          <a:pPr rtl="0"/>
          <a:r>
            <a:rPr lang="ru-RU" dirty="0" smtClean="0"/>
            <a:t>• оказание услуг по информационному обеспечению потребителей информационных ресурсов при соблюдении требований безопасности для государства, организаций, граждан, необходимых для предотвращения и ликвидации техногенных, информационных и экономических угроз и их последствий в сфере информатизации.</a:t>
          </a:r>
          <a:endParaRPr lang="ru-RU" dirty="0"/>
        </a:p>
      </dgm:t>
    </dgm:pt>
    <dgm:pt modelId="{1F5975B2-FCDA-4A82-83BD-AB13204E524A}" type="parTrans" cxnId="{F884016F-E0FD-482A-9D05-B56452CCCAF0}">
      <dgm:prSet/>
      <dgm:spPr/>
      <dgm:t>
        <a:bodyPr/>
        <a:lstStyle/>
        <a:p>
          <a:endParaRPr lang="ru-RU"/>
        </a:p>
      </dgm:t>
    </dgm:pt>
    <dgm:pt modelId="{C8229C1C-BF24-428F-9342-30D63C0215FE}" type="sibTrans" cxnId="{F884016F-E0FD-482A-9D05-B56452CCCAF0}">
      <dgm:prSet/>
      <dgm:spPr/>
      <dgm:t>
        <a:bodyPr/>
        <a:lstStyle/>
        <a:p>
          <a:endParaRPr lang="ru-RU"/>
        </a:p>
      </dgm:t>
    </dgm:pt>
    <dgm:pt modelId="{1044FEA2-E2F1-4F0D-BE18-A80023760B2E}" type="pres">
      <dgm:prSet presAssocID="{38CF7527-29FA-4798-AF74-95A7EEF6B32D}" presName="linear" presStyleCnt="0">
        <dgm:presLayoutVars>
          <dgm:animLvl val="lvl"/>
          <dgm:resizeHandles val="exact"/>
        </dgm:presLayoutVars>
      </dgm:prSet>
      <dgm:spPr/>
    </dgm:pt>
    <dgm:pt modelId="{4931E78E-735C-4779-AE95-69BA03F44842}" type="pres">
      <dgm:prSet presAssocID="{3155332E-709B-4C6F-852F-AB5294F1265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EB4EDD-33DB-43FE-BF8A-585EF7C99D6D}" type="pres">
      <dgm:prSet presAssocID="{D1089C5C-01B0-4097-8BF1-7A99B249AEF7}" presName="spacer" presStyleCnt="0"/>
      <dgm:spPr/>
    </dgm:pt>
    <dgm:pt modelId="{6CF81B59-30FB-47AC-8C48-17742058EB62}" type="pres">
      <dgm:prSet presAssocID="{1FC6D6AD-AEE6-4E3F-B90C-1CDCB18565DB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9F6CBE-0735-48FB-A3E3-CD98F26D5216}" type="pres">
      <dgm:prSet presAssocID="{A0D850A8-5DFE-4503-8E37-2493A0EFD221}" presName="spacer" presStyleCnt="0"/>
      <dgm:spPr/>
    </dgm:pt>
    <dgm:pt modelId="{29077EFE-0CBD-4366-8DFD-7732ADD9E655}" type="pres">
      <dgm:prSet presAssocID="{BBBDAA48-9FE4-4409-9920-7FA52D115895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F48FA0F-7588-49B5-83C0-4AD20A230019}" srcId="{38CF7527-29FA-4798-AF74-95A7EEF6B32D}" destId="{1FC6D6AD-AEE6-4E3F-B90C-1CDCB18565DB}" srcOrd="1" destOrd="0" parTransId="{DA154772-1883-4363-AF68-B04FA0539109}" sibTransId="{A0D850A8-5DFE-4503-8E37-2493A0EFD221}"/>
    <dgm:cxn modelId="{D3A45A65-2F25-40AE-BA7E-0F55A0FEF02E}" srcId="{38CF7527-29FA-4798-AF74-95A7EEF6B32D}" destId="{3155332E-709B-4C6F-852F-AB5294F12655}" srcOrd="0" destOrd="0" parTransId="{77FCBE9C-674E-44B8-B265-9D7C848854F1}" sibTransId="{D1089C5C-01B0-4097-8BF1-7A99B249AEF7}"/>
    <dgm:cxn modelId="{238B5BDF-9E8C-493A-9821-1199E8819C73}" type="presOf" srcId="{38CF7527-29FA-4798-AF74-95A7EEF6B32D}" destId="{1044FEA2-E2F1-4F0D-BE18-A80023760B2E}" srcOrd="0" destOrd="0" presId="urn:microsoft.com/office/officeart/2005/8/layout/vList2"/>
    <dgm:cxn modelId="{129BA855-4E52-4003-B123-2B9F117E960C}" type="presOf" srcId="{1FC6D6AD-AEE6-4E3F-B90C-1CDCB18565DB}" destId="{6CF81B59-30FB-47AC-8C48-17742058EB62}" srcOrd="0" destOrd="0" presId="urn:microsoft.com/office/officeart/2005/8/layout/vList2"/>
    <dgm:cxn modelId="{7D735D69-7282-4ADF-A236-6E0C0F12B060}" type="presOf" srcId="{3155332E-709B-4C6F-852F-AB5294F12655}" destId="{4931E78E-735C-4779-AE95-69BA03F44842}" srcOrd="0" destOrd="0" presId="urn:microsoft.com/office/officeart/2005/8/layout/vList2"/>
    <dgm:cxn modelId="{F884016F-E0FD-482A-9D05-B56452CCCAF0}" srcId="{38CF7527-29FA-4798-AF74-95A7EEF6B32D}" destId="{BBBDAA48-9FE4-4409-9920-7FA52D115895}" srcOrd="2" destOrd="0" parTransId="{1F5975B2-FCDA-4A82-83BD-AB13204E524A}" sibTransId="{C8229C1C-BF24-428F-9342-30D63C0215FE}"/>
    <dgm:cxn modelId="{9948AED9-7E03-465C-BD55-B37E52A189EB}" type="presOf" srcId="{BBBDAA48-9FE4-4409-9920-7FA52D115895}" destId="{29077EFE-0CBD-4366-8DFD-7732ADD9E655}" srcOrd="0" destOrd="0" presId="urn:microsoft.com/office/officeart/2005/8/layout/vList2"/>
    <dgm:cxn modelId="{D30718D3-15B7-45FF-B6D8-7C51D90435A5}" type="presParOf" srcId="{1044FEA2-E2F1-4F0D-BE18-A80023760B2E}" destId="{4931E78E-735C-4779-AE95-69BA03F44842}" srcOrd="0" destOrd="0" presId="urn:microsoft.com/office/officeart/2005/8/layout/vList2"/>
    <dgm:cxn modelId="{F5A6B9A1-4C26-4C18-9387-C1B04FACCE03}" type="presParOf" srcId="{1044FEA2-E2F1-4F0D-BE18-A80023760B2E}" destId="{9BEB4EDD-33DB-43FE-BF8A-585EF7C99D6D}" srcOrd="1" destOrd="0" presId="urn:microsoft.com/office/officeart/2005/8/layout/vList2"/>
    <dgm:cxn modelId="{627ED4ED-9467-45CB-8A74-609CF29C5927}" type="presParOf" srcId="{1044FEA2-E2F1-4F0D-BE18-A80023760B2E}" destId="{6CF81B59-30FB-47AC-8C48-17742058EB62}" srcOrd="2" destOrd="0" presId="urn:microsoft.com/office/officeart/2005/8/layout/vList2"/>
    <dgm:cxn modelId="{67BB2E1E-65FB-4FE4-BDE4-E74EAB9EF34C}" type="presParOf" srcId="{1044FEA2-E2F1-4F0D-BE18-A80023760B2E}" destId="{8C9F6CBE-0735-48FB-A3E3-CD98F26D5216}" srcOrd="3" destOrd="0" presId="urn:microsoft.com/office/officeart/2005/8/layout/vList2"/>
    <dgm:cxn modelId="{5A5A82C9-9A27-4E5D-A284-C38BAFA87BD5}" type="presParOf" srcId="{1044FEA2-E2F1-4F0D-BE18-A80023760B2E}" destId="{29077EFE-0CBD-4366-8DFD-7732ADD9E655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0C20A3D-83CD-412B-83F1-44CCE9F3438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D7EDC04-F879-4EBC-830C-294DF5222A1F}">
      <dgm:prSet custT="1"/>
      <dgm:spPr/>
      <dgm:t>
        <a:bodyPr/>
        <a:lstStyle/>
        <a:p>
          <a:r>
            <a:rPr lang="ru-RU" sz="500" dirty="0" smtClean="0"/>
            <a:t>•</a:t>
          </a:r>
          <a:r>
            <a:rPr lang="ru-RU" sz="2000" dirty="0" smtClean="0"/>
            <a:t>выдачу лицензий </a:t>
          </a:r>
          <a:endParaRPr lang="ru-RU" sz="500" dirty="0"/>
        </a:p>
      </dgm:t>
    </dgm:pt>
    <dgm:pt modelId="{CD14663C-EFF8-4677-AD8B-D832E66B401F}" type="parTrans" cxnId="{77A02219-EDEE-4815-AFB5-E06885116CF2}">
      <dgm:prSet/>
      <dgm:spPr/>
      <dgm:t>
        <a:bodyPr/>
        <a:lstStyle/>
        <a:p>
          <a:endParaRPr lang="ru-RU"/>
        </a:p>
      </dgm:t>
    </dgm:pt>
    <dgm:pt modelId="{BF1227D9-45C4-4574-AAE3-0CDD09AC72E2}" type="sibTrans" cxnId="{77A02219-EDEE-4815-AFB5-E06885116CF2}">
      <dgm:prSet/>
      <dgm:spPr/>
      <dgm:t>
        <a:bodyPr/>
        <a:lstStyle/>
        <a:p>
          <a:endParaRPr lang="ru-RU"/>
        </a:p>
      </dgm:t>
    </dgm:pt>
    <dgm:pt modelId="{50C940A2-19F3-4859-9382-2393DD002D8E}">
      <dgm:prSet custT="1"/>
      <dgm:spPr/>
      <dgm:t>
        <a:bodyPr/>
        <a:lstStyle/>
        <a:p>
          <a:r>
            <a:rPr lang="ru-RU" sz="1800" dirty="0" smtClean="0"/>
            <a:t>проведение специальной экспертизы заявителя</a:t>
          </a:r>
          <a:r>
            <a:rPr lang="ru-RU" sz="500" dirty="0" smtClean="0"/>
            <a:t>;</a:t>
          </a:r>
        </a:p>
      </dgm:t>
    </dgm:pt>
    <dgm:pt modelId="{8A1F7DDE-65CE-4242-B629-CD6F7228E6B3}" type="parTrans" cxnId="{E27D7F47-5A12-4553-A97D-71F514DEC8B0}">
      <dgm:prSet/>
      <dgm:spPr/>
      <dgm:t>
        <a:bodyPr/>
        <a:lstStyle/>
        <a:p>
          <a:endParaRPr lang="ru-RU"/>
        </a:p>
      </dgm:t>
    </dgm:pt>
    <dgm:pt modelId="{78FC2F0D-E321-49C9-93F7-FEFDADA9F256}" type="sibTrans" cxnId="{E27D7F47-5A12-4553-A97D-71F514DEC8B0}">
      <dgm:prSet/>
      <dgm:spPr/>
      <dgm:t>
        <a:bodyPr/>
        <a:lstStyle/>
        <a:p>
          <a:endParaRPr lang="ru-RU"/>
        </a:p>
      </dgm:t>
    </dgm:pt>
    <dgm:pt modelId="{9242E7DC-184C-42E2-9C96-52794A0BE729}">
      <dgm:prSet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/>
            <a:t>проведение аттестации руководителя предприя­тия или лиц, уполномоченных им для руководства лицензируемой деятельностью;</a:t>
          </a:r>
        </a:p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dirty="0"/>
        </a:p>
      </dgm:t>
    </dgm:pt>
    <dgm:pt modelId="{63883034-070B-4078-B309-A6CFD5C9F914}" type="parTrans" cxnId="{56FBC1D8-0045-4061-A290-6C812098EE92}">
      <dgm:prSet/>
      <dgm:spPr/>
      <dgm:t>
        <a:bodyPr/>
        <a:lstStyle/>
        <a:p>
          <a:endParaRPr lang="ru-RU"/>
        </a:p>
      </dgm:t>
    </dgm:pt>
    <dgm:pt modelId="{B1834B61-BE98-4EB9-B9DF-291026933828}" type="sibTrans" cxnId="{56FBC1D8-0045-4061-A290-6C812098EE92}">
      <dgm:prSet/>
      <dgm:spPr/>
      <dgm:t>
        <a:bodyPr/>
        <a:lstStyle/>
        <a:p>
          <a:endParaRPr lang="ru-RU"/>
        </a:p>
      </dgm:t>
    </dgm:pt>
    <dgm:pt modelId="{705B4010-1BA5-4966-88F6-CF7EF8933298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dirty="0" smtClean="0"/>
            <a:t>проведение технической экспертизы изделий.</a:t>
          </a:r>
          <a:endParaRPr lang="ru-RU" sz="1700" dirty="0" smtClean="0"/>
        </a:p>
        <a:p>
          <a:pPr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dirty="0"/>
        </a:p>
      </dgm:t>
    </dgm:pt>
    <dgm:pt modelId="{0259CCD8-E8E2-40C8-A061-9D1A8BB939F3}" type="parTrans" cxnId="{0FB51858-975F-4A03-B65F-58F209D3AEE3}">
      <dgm:prSet/>
      <dgm:spPr/>
      <dgm:t>
        <a:bodyPr/>
        <a:lstStyle/>
        <a:p>
          <a:endParaRPr lang="ru-RU"/>
        </a:p>
      </dgm:t>
    </dgm:pt>
    <dgm:pt modelId="{BF325812-4733-44EC-A146-CBF79CBB5CFE}" type="sibTrans" cxnId="{0FB51858-975F-4A03-B65F-58F209D3AEE3}">
      <dgm:prSet/>
      <dgm:spPr/>
      <dgm:t>
        <a:bodyPr/>
        <a:lstStyle/>
        <a:p>
          <a:endParaRPr lang="ru-RU"/>
        </a:p>
      </dgm:t>
    </dgm:pt>
    <dgm:pt modelId="{A3E1C342-952F-4319-9B8E-B8A89355146C}" type="pres">
      <dgm:prSet presAssocID="{50C20A3D-83CD-412B-83F1-44CCE9F3438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A11A187-03EE-4006-B700-AA37DF73F87A}" type="pres">
      <dgm:prSet presAssocID="{9D7EDC04-F879-4EBC-830C-294DF5222A1F}" presName="parentText" presStyleLbl="node1" presStyleIdx="0" presStyleCnt="4" custLinFactNeighborX="136" custLinFactNeighborY="-1451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F5E5FD-DB41-4401-B6B2-5F64A7214436}" type="pres">
      <dgm:prSet presAssocID="{BF1227D9-45C4-4574-AAE3-0CDD09AC72E2}" presName="spacer" presStyleCnt="0"/>
      <dgm:spPr/>
    </dgm:pt>
    <dgm:pt modelId="{F58FE204-5158-4BF8-BD7A-05401C160DE1}" type="pres">
      <dgm:prSet presAssocID="{50C940A2-19F3-4859-9382-2393DD002D8E}" presName="parentText" presStyleLbl="node1" presStyleIdx="1" presStyleCnt="4" custLinFactNeighborX="-821" custLinFactNeighborY="3024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BA1015-186D-4AB2-842F-AC0D3D3AEDF1}" type="pres">
      <dgm:prSet presAssocID="{78FC2F0D-E321-49C9-93F7-FEFDADA9F256}" presName="spacer" presStyleCnt="0"/>
      <dgm:spPr/>
    </dgm:pt>
    <dgm:pt modelId="{10BDFB70-AB38-449F-BD73-A4D37D2F6546}" type="pres">
      <dgm:prSet presAssocID="{9242E7DC-184C-42E2-9C96-52794A0BE729}" presName="parentText" presStyleLbl="node1" presStyleIdx="2" presStyleCnt="4" custLinFactNeighborX="1082" custLinFactNeighborY="-5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44842A-5A27-440C-ADCF-29D38CED6367}" type="pres">
      <dgm:prSet presAssocID="{B1834B61-BE98-4EB9-B9DF-291026933828}" presName="spacer" presStyleCnt="0"/>
      <dgm:spPr/>
    </dgm:pt>
    <dgm:pt modelId="{07DA3248-33D9-4F83-BE30-0CC12C58715B}" type="pres">
      <dgm:prSet presAssocID="{705B4010-1BA5-4966-88F6-CF7EF8933298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1051968-DF24-45E1-AADB-875B80A3EE73}" type="presOf" srcId="{9242E7DC-184C-42E2-9C96-52794A0BE729}" destId="{10BDFB70-AB38-449F-BD73-A4D37D2F6546}" srcOrd="0" destOrd="0" presId="urn:microsoft.com/office/officeart/2005/8/layout/vList2"/>
    <dgm:cxn modelId="{217D64AE-6932-4B64-862A-6CC872BCAD16}" type="presOf" srcId="{9D7EDC04-F879-4EBC-830C-294DF5222A1F}" destId="{3A11A187-03EE-4006-B700-AA37DF73F87A}" srcOrd="0" destOrd="0" presId="urn:microsoft.com/office/officeart/2005/8/layout/vList2"/>
    <dgm:cxn modelId="{0FB51858-975F-4A03-B65F-58F209D3AEE3}" srcId="{50C20A3D-83CD-412B-83F1-44CCE9F3438F}" destId="{705B4010-1BA5-4966-88F6-CF7EF8933298}" srcOrd="3" destOrd="0" parTransId="{0259CCD8-E8E2-40C8-A061-9D1A8BB939F3}" sibTransId="{BF325812-4733-44EC-A146-CBF79CBB5CFE}"/>
    <dgm:cxn modelId="{42A35253-E83E-44AF-9D78-0C5A96B6DFAD}" type="presOf" srcId="{50C20A3D-83CD-412B-83F1-44CCE9F3438F}" destId="{A3E1C342-952F-4319-9B8E-B8A89355146C}" srcOrd="0" destOrd="0" presId="urn:microsoft.com/office/officeart/2005/8/layout/vList2"/>
    <dgm:cxn modelId="{1C8BD04B-B851-41E1-A7B5-4F56F64089D8}" type="presOf" srcId="{50C940A2-19F3-4859-9382-2393DD002D8E}" destId="{F58FE204-5158-4BF8-BD7A-05401C160DE1}" srcOrd="0" destOrd="0" presId="urn:microsoft.com/office/officeart/2005/8/layout/vList2"/>
    <dgm:cxn modelId="{56FBC1D8-0045-4061-A290-6C812098EE92}" srcId="{50C20A3D-83CD-412B-83F1-44CCE9F3438F}" destId="{9242E7DC-184C-42E2-9C96-52794A0BE729}" srcOrd="2" destOrd="0" parTransId="{63883034-070B-4078-B309-A6CFD5C9F914}" sibTransId="{B1834B61-BE98-4EB9-B9DF-291026933828}"/>
    <dgm:cxn modelId="{77A02219-EDEE-4815-AFB5-E06885116CF2}" srcId="{50C20A3D-83CD-412B-83F1-44CCE9F3438F}" destId="{9D7EDC04-F879-4EBC-830C-294DF5222A1F}" srcOrd="0" destOrd="0" parTransId="{CD14663C-EFF8-4677-AD8B-D832E66B401F}" sibTransId="{BF1227D9-45C4-4574-AAE3-0CDD09AC72E2}"/>
    <dgm:cxn modelId="{0B90636C-9B3B-4A36-8323-BE836C58F65D}" type="presOf" srcId="{705B4010-1BA5-4966-88F6-CF7EF8933298}" destId="{07DA3248-33D9-4F83-BE30-0CC12C58715B}" srcOrd="0" destOrd="0" presId="urn:microsoft.com/office/officeart/2005/8/layout/vList2"/>
    <dgm:cxn modelId="{E27D7F47-5A12-4553-A97D-71F514DEC8B0}" srcId="{50C20A3D-83CD-412B-83F1-44CCE9F3438F}" destId="{50C940A2-19F3-4859-9382-2393DD002D8E}" srcOrd="1" destOrd="0" parTransId="{8A1F7DDE-65CE-4242-B629-CD6F7228E6B3}" sibTransId="{78FC2F0D-E321-49C9-93F7-FEFDADA9F256}"/>
    <dgm:cxn modelId="{DC0BDD0C-2C52-4C54-93B4-F5228B438B40}" type="presParOf" srcId="{A3E1C342-952F-4319-9B8E-B8A89355146C}" destId="{3A11A187-03EE-4006-B700-AA37DF73F87A}" srcOrd="0" destOrd="0" presId="urn:microsoft.com/office/officeart/2005/8/layout/vList2"/>
    <dgm:cxn modelId="{EC2CDFE3-73C8-4BE1-AA65-45C123EE7A92}" type="presParOf" srcId="{A3E1C342-952F-4319-9B8E-B8A89355146C}" destId="{E3F5E5FD-DB41-4401-B6B2-5F64A7214436}" srcOrd="1" destOrd="0" presId="urn:microsoft.com/office/officeart/2005/8/layout/vList2"/>
    <dgm:cxn modelId="{82395230-EB15-420E-9544-F8556E425CAF}" type="presParOf" srcId="{A3E1C342-952F-4319-9B8E-B8A89355146C}" destId="{F58FE204-5158-4BF8-BD7A-05401C160DE1}" srcOrd="2" destOrd="0" presId="urn:microsoft.com/office/officeart/2005/8/layout/vList2"/>
    <dgm:cxn modelId="{466E74A8-D00A-41EC-9443-C5BF930220C4}" type="presParOf" srcId="{A3E1C342-952F-4319-9B8E-B8A89355146C}" destId="{E1BA1015-186D-4AB2-842F-AC0D3D3AEDF1}" srcOrd="3" destOrd="0" presId="urn:microsoft.com/office/officeart/2005/8/layout/vList2"/>
    <dgm:cxn modelId="{FAD18F99-76E8-4787-AE69-A57FC72E51D8}" type="presParOf" srcId="{A3E1C342-952F-4319-9B8E-B8A89355146C}" destId="{10BDFB70-AB38-449F-BD73-A4D37D2F6546}" srcOrd="4" destOrd="0" presId="urn:microsoft.com/office/officeart/2005/8/layout/vList2"/>
    <dgm:cxn modelId="{EB478FFD-91EC-4228-9942-99932C1D8274}" type="presParOf" srcId="{A3E1C342-952F-4319-9B8E-B8A89355146C}" destId="{5844842A-5A27-440C-ADCF-29D38CED6367}" srcOrd="5" destOrd="0" presId="urn:microsoft.com/office/officeart/2005/8/layout/vList2"/>
    <dgm:cxn modelId="{B45F4B55-6FFF-4BC3-8E1A-9B5D23AD9CFE}" type="presParOf" srcId="{A3E1C342-952F-4319-9B8E-B8A89355146C}" destId="{07DA3248-33D9-4F83-BE30-0CC12C58715B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69156CE-1BE5-46B4-B54A-7BBE7EA3CC75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B2F6674-90CD-4CB6-9C71-FC28FC27B6B1}">
      <dgm:prSet/>
      <dgm:spPr/>
      <dgm:t>
        <a:bodyPr/>
        <a:lstStyle/>
        <a:p>
          <a:r>
            <a:rPr lang="ru-RU" dirty="0" smtClean="0"/>
            <a:t>• Лицензирование в области защиты информации является обязательным. Здесь необходимо иметь в виду, что для занятия деятельностью в области защиты информации необходимо получение права на ее осуществле­ние. Конкретные виды деятельности вводятся в виде перечисления в соответствующих норма­тивных актах.</a:t>
          </a:r>
          <a:endParaRPr lang="ru-RU" dirty="0"/>
        </a:p>
      </dgm:t>
    </dgm:pt>
    <dgm:pt modelId="{12869264-89D5-427B-920A-9AA7230F59E1}" type="parTrans" cxnId="{AC13072C-6BDB-439D-824C-38A6537FC8E4}">
      <dgm:prSet/>
      <dgm:spPr/>
      <dgm:t>
        <a:bodyPr/>
        <a:lstStyle/>
        <a:p>
          <a:endParaRPr lang="ru-RU"/>
        </a:p>
      </dgm:t>
    </dgm:pt>
    <dgm:pt modelId="{94CCAA57-A042-4664-8E5E-6CEFB173925A}" type="sibTrans" cxnId="{AC13072C-6BDB-439D-824C-38A6537FC8E4}">
      <dgm:prSet/>
      <dgm:spPr/>
      <dgm:t>
        <a:bodyPr/>
        <a:lstStyle/>
        <a:p>
          <a:endParaRPr lang="ru-RU"/>
        </a:p>
      </dgm:t>
    </dgm:pt>
    <dgm:pt modelId="{131298FD-5866-4CA3-AF11-08F7A2D17AA7}">
      <dgm:prSet/>
      <dgm:spPr/>
      <dgm:t>
        <a:bodyPr/>
        <a:lstStyle/>
        <a:p>
          <a:r>
            <a:rPr lang="ru-RU" dirty="0" smtClean="0"/>
            <a:t>• Деятельность в области защиты информации фи­зических и юридических лиц, не прошедших лицензирование, запрещена.</a:t>
          </a:r>
          <a:endParaRPr lang="ru-RU" dirty="0"/>
        </a:p>
      </dgm:t>
    </dgm:pt>
    <dgm:pt modelId="{F8221BA4-B7BF-4706-9215-B126E9CB1439}" type="parTrans" cxnId="{A5763826-6327-4E9D-A875-27C07B55D829}">
      <dgm:prSet/>
      <dgm:spPr/>
      <dgm:t>
        <a:bodyPr/>
        <a:lstStyle/>
        <a:p>
          <a:endParaRPr lang="ru-RU"/>
        </a:p>
      </dgm:t>
    </dgm:pt>
    <dgm:pt modelId="{E5E6F63B-2F8C-4445-97E5-2596F91CFDC4}" type="sibTrans" cxnId="{A5763826-6327-4E9D-A875-27C07B55D829}">
      <dgm:prSet/>
      <dgm:spPr/>
      <dgm:t>
        <a:bodyPr/>
        <a:lstStyle/>
        <a:p>
          <a:endParaRPr lang="ru-RU"/>
        </a:p>
      </dgm:t>
    </dgm:pt>
    <dgm:pt modelId="{DC13A991-3BAF-4DBD-A23D-29E24EED024E}">
      <dgm:prSet/>
      <dgm:spPr/>
      <dgm:t>
        <a:bodyPr/>
        <a:lstStyle/>
        <a:p>
          <a:r>
            <a:rPr lang="ru-RU" u="sng" dirty="0" smtClean="0"/>
            <a:t>В заключение рассмотрения вопроса о лицензирова­нии деятельности в области защиты информации необхо­димо подчеркнуть следующие обстоятельства:</a:t>
          </a:r>
          <a:endParaRPr lang="ru-RU" u="sng" dirty="0"/>
        </a:p>
      </dgm:t>
    </dgm:pt>
    <dgm:pt modelId="{A543E628-4C94-48B3-8513-3604345C1CA5}" type="parTrans" cxnId="{727B2BE3-0BC9-496D-B77C-513A8A14EBB1}">
      <dgm:prSet/>
      <dgm:spPr/>
      <dgm:t>
        <a:bodyPr/>
        <a:lstStyle/>
        <a:p>
          <a:endParaRPr lang="ru-RU"/>
        </a:p>
      </dgm:t>
    </dgm:pt>
    <dgm:pt modelId="{0D44E514-8A22-4312-B0A1-DF905FD34CF5}" type="sibTrans" cxnId="{727B2BE3-0BC9-496D-B77C-513A8A14EBB1}">
      <dgm:prSet/>
      <dgm:spPr/>
      <dgm:t>
        <a:bodyPr/>
        <a:lstStyle/>
        <a:p>
          <a:endParaRPr lang="ru-RU"/>
        </a:p>
      </dgm:t>
    </dgm:pt>
    <dgm:pt modelId="{1CD78E1A-EEED-4C6D-9DD9-E0C9647156BB}" type="pres">
      <dgm:prSet presAssocID="{169156CE-1BE5-46B4-B54A-7BBE7EA3CC7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5EF7481-86B7-4F62-9E76-4EA94478E6CB}" type="pres">
      <dgm:prSet presAssocID="{DC13A991-3BAF-4DBD-A23D-29E24EED024E}" presName="circle1" presStyleLbl="node1" presStyleIdx="0" presStyleCnt="3"/>
      <dgm:spPr/>
    </dgm:pt>
    <dgm:pt modelId="{DCCA7473-3EBA-4BDF-ABF7-445769249F1B}" type="pres">
      <dgm:prSet presAssocID="{DC13A991-3BAF-4DBD-A23D-29E24EED024E}" presName="space" presStyleCnt="0"/>
      <dgm:spPr/>
    </dgm:pt>
    <dgm:pt modelId="{8034BEE3-304B-430E-84F4-CC6164BF3F51}" type="pres">
      <dgm:prSet presAssocID="{DC13A991-3BAF-4DBD-A23D-29E24EED024E}" presName="rect1" presStyleLbl="alignAcc1" presStyleIdx="0" presStyleCnt="3"/>
      <dgm:spPr/>
    </dgm:pt>
    <dgm:pt modelId="{9D972A29-268E-4246-9964-235CA9C5C4FF}" type="pres">
      <dgm:prSet presAssocID="{CB2F6674-90CD-4CB6-9C71-FC28FC27B6B1}" presName="vertSpace2" presStyleLbl="node1" presStyleIdx="0" presStyleCnt="3"/>
      <dgm:spPr/>
    </dgm:pt>
    <dgm:pt modelId="{F9278213-84A5-4187-A4A6-BB667B3A19F6}" type="pres">
      <dgm:prSet presAssocID="{CB2F6674-90CD-4CB6-9C71-FC28FC27B6B1}" presName="circle2" presStyleLbl="node1" presStyleIdx="1" presStyleCnt="3"/>
      <dgm:spPr/>
    </dgm:pt>
    <dgm:pt modelId="{F01C5EB2-FE67-4640-874C-EE365979AC97}" type="pres">
      <dgm:prSet presAssocID="{CB2F6674-90CD-4CB6-9C71-FC28FC27B6B1}" presName="rect2" presStyleLbl="alignAcc1" presStyleIdx="1" presStyleCnt="3" custScaleY="103506"/>
      <dgm:spPr/>
    </dgm:pt>
    <dgm:pt modelId="{EB1C6F3C-01CD-4D9D-839E-B598B8601B12}" type="pres">
      <dgm:prSet presAssocID="{131298FD-5866-4CA3-AF11-08F7A2D17AA7}" presName="vertSpace3" presStyleLbl="node1" presStyleIdx="1" presStyleCnt="3"/>
      <dgm:spPr/>
    </dgm:pt>
    <dgm:pt modelId="{811B79B7-C2D7-4CF1-80A3-65F0476C18D1}" type="pres">
      <dgm:prSet presAssocID="{131298FD-5866-4CA3-AF11-08F7A2D17AA7}" presName="circle3" presStyleLbl="node1" presStyleIdx="2" presStyleCnt="3"/>
      <dgm:spPr/>
    </dgm:pt>
    <dgm:pt modelId="{4D60C75B-23DC-4F21-B539-99892C5FDAC7}" type="pres">
      <dgm:prSet presAssocID="{131298FD-5866-4CA3-AF11-08F7A2D17AA7}" presName="rect3" presStyleLbl="alignAcc1" presStyleIdx="2" presStyleCnt="3"/>
      <dgm:spPr/>
      <dgm:t>
        <a:bodyPr/>
        <a:lstStyle/>
        <a:p>
          <a:endParaRPr lang="ru-RU"/>
        </a:p>
      </dgm:t>
    </dgm:pt>
    <dgm:pt modelId="{AE1F7051-F877-44A2-9C00-BD624ABC08C0}" type="pres">
      <dgm:prSet presAssocID="{DC13A991-3BAF-4DBD-A23D-29E24EED024E}" presName="rect1ParTxNoCh" presStyleLbl="alignAcc1" presStyleIdx="2" presStyleCnt="3">
        <dgm:presLayoutVars>
          <dgm:chMax val="1"/>
          <dgm:bulletEnabled val="1"/>
        </dgm:presLayoutVars>
      </dgm:prSet>
      <dgm:spPr/>
    </dgm:pt>
    <dgm:pt modelId="{E9E6271B-C996-4251-A935-BFCFDA6A9C22}" type="pres">
      <dgm:prSet presAssocID="{CB2F6674-90CD-4CB6-9C71-FC28FC27B6B1}" presName="rect2ParTxNoCh" presStyleLbl="alignAcc1" presStyleIdx="2" presStyleCnt="3">
        <dgm:presLayoutVars>
          <dgm:chMax val="1"/>
          <dgm:bulletEnabled val="1"/>
        </dgm:presLayoutVars>
      </dgm:prSet>
      <dgm:spPr/>
    </dgm:pt>
    <dgm:pt modelId="{49AE9592-C43C-4690-960F-5DD5EB6FBB77}" type="pres">
      <dgm:prSet presAssocID="{131298FD-5866-4CA3-AF11-08F7A2D17AA7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2C7DE2A-1932-4892-BC0A-1F48D70D7C3F}" type="presOf" srcId="{DC13A991-3BAF-4DBD-A23D-29E24EED024E}" destId="{AE1F7051-F877-44A2-9C00-BD624ABC08C0}" srcOrd="1" destOrd="0" presId="urn:microsoft.com/office/officeart/2005/8/layout/target3"/>
    <dgm:cxn modelId="{B813F96D-3E86-4391-A180-3EE58D5F36E5}" type="presOf" srcId="{131298FD-5866-4CA3-AF11-08F7A2D17AA7}" destId="{49AE9592-C43C-4690-960F-5DD5EB6FBB77}" srcOrd="1" destOrd="0" presId="urn:microsoft.com/office/officeart/2005/8/layout/target3"/>
    <dgm:cxn modelId="{2ACB5615-F1C0-4D9D-A391-A16F315FF996}" type="presOf" srcId="{169156CE-1BE5-46B4-B54A-7BBE7EA3CC75}" destId="{1CD78E1A-EEED-4C6D-9DD9-E0C9647156BB}" srcOrd="0" destOrd="0" presId="urn:microsoft.com/office/officeart/2005/8/layout/target3"/>
    <dgm:cxn modelId="{4E4928FA-8B47-4D9B-9D6B-2495CDB96479}" type="presOf" srcId="{DC13A991-3BAF-4DBD-A23D-29E24EED024E}" destId="{8034BEE3-304B-430E-84F4-CC6164BF3F51}" srcOrd="0" destOrd="0" presId="urn:microsoft.com/office/officeart/2005/8/layout/target3"/>
    <dgm:cxn modelId="{727B2BE3-0BC9-496D-B77C-513A8A14EBB1}" srcId="{169156CE-1BE5-46B4-B54A-7BBE7EA3CC75}" destId="{DC13A991-3BAF-4DBD-A23D-29E24EED024E}" srcOrd="0" destOrd="0" parTransId="{A543E628-4C94-48B3-8513-3604345C1CA5}" sibTransId="{0D44E514-8A22-4312-B0A1-DF905FD34CF5}"/>
    <dgm:cxn modelId="{1CA5CA2D-8AF1-4033-B499-360B1425BB3B}" type="presOf" srcId="{CB2F6674-90CD-4CB6-9C71-FC28FC27B6B1}" destId="{E9E6271B-C996-4251-A935-BFCFDA6A9C22}" srcOrd="1" destOrd="0" presId="urn:microsoft.com/office/officeart/2005/8/layout/target3"/>
    <dgm:cxn modelId="{D0F2F434-D71F-42DC-B7EE-6867EAC0089D}" type="presOf" srcId="{131298FD-5866-4CA3-AF11-08F7A2D17AA7}" destId="{4D60C75B-23DC-4F21-B539-99892C5FDAC7}" srcOrd="0" destOrd="0" presId="urn:microsoft.com/office/officeart/2005/8/layout/target3"/>
    <dgm:cxn modelId="{AC13072C-6BDB-439D-824C-38A6537FC8E4}" srcId="{169156CE-1BE5-46B4-B54A-7BBE7EA3CC75}" destId="{CB2F6674-90CD-4CB6-9C71-FC28FC27B6B1}" srcOrd="1" destOrd="0" parTransId="{12869264-89D5-427B-920A-9AA7230F59E1}" sibTransId="{94CCAA57-A042-4664-8E5E-6CEFB173925A}"/>
    <dgm:cxn modelId="{A5763826-6327-4E9D-A875-27C07B55D829}" srcId="{169156CE-1BE5-46B4-B54A-7BBE7EA3CC75}" destId="{131298FD-5866-4CA3-AF11-08F7A2D17AA7}" srcOrd="2" destOrd="0" parTransId="{F8221BA4-B7BF-4706-9215-B126E9CB1439}" sibTransId="{E5E6F63B-2F8C-4445-97E5-2596F91CFDC4}"/>
    <dgm:cxn modelId="{2BE0B39F-C793-471E-A79B-FCDC29FA9438}" type="presOf" srcId="{CB2F6674-90CD-4CB6-9C71-FC28FC27B6B1}" destId="{F01C5EB2-FE67-4640-874C-EE365979AC97}" srcOrd="0" destOrd="0" presId="urn:microsoft.com/office/officeart/2005/8/layout/target3"/>
    <dgm:cxn modelId="{2CEB3108-C83A-44A4-ADC8-1B007DE58F0F}" type="presParOf" srcId="{1CD78E1A-EEED-4C6D-9DD9-E0C9647156BB}" destId="{E5EF7481-86B7-4F62-9E76-4EA94478E6CB}" srcOrd="0" destOrd="0" presId="urn:microsoft.com/office/officeart/2005/8/layout/target3"/>
    <dgm:cxn modelId="{E8490EF4-64D2-4009-8565-71D5C3C955D7}" type="presParOf" srcId="{1CD78E1A-EEED-4C6D-9DD9-E0C9647156BB}" destId="{DCCA7473-3EBA-4BDF-ABF7-445769249F1B}" srcOrd="1" destOrd="0" presId="urn:microsoft.com/office/officeart/2005/8/layout/target3"/>
    <dgm:cxn modelId="{370D7FD1-DD57-4AAB-813F-A815BFB9A5CC}" type="presParOf" srcId="{1CD78E1A-EEED-4C6D-9DD9-E0C9647156BB}" destId="{8034BEE3-304B-430E-84F4-CC6164BF3F51}" srcOrd="2" destOrd="0" presId="urn:microsoft.com/office/officeart/2005/8/layout/target3"/>
    <dgm:cxn modelId="{2634849E-ACD9-4D3D-A0BD-9A3B241FE5E3}" type="presParOf" srcId="{1CD78E1A-EEED-4C6D-9DD9-E0C9647156BB}" destId="{9D972A29-268E-4246-9964-235CA9C5C4FF}" srcOrd="3" destOrd="0" presId="urn:microsoft.com/office/officeart/2005/8/layout/target3"/>
    <dgm:cxn modelId="{C3F26574-CAA1-4E5E-8746-80727D9AF370}" type="presParOf" srcId="{1CD78E1A-EEED-4C6D-9DD9-E0C9647156BB}" destId="{F9278213-84A5-4187-A4A6-BB667B3A19F6}" srcOrd="4" destOrd="0" presId="urn:microsoft.com/office/officeart/2005/8/layout/target3"/>
    <dgm:cxn modelId="{DDAEE5D5-73B7-4DE2-807D-580EE2FE41F5}" type="presParOf" srcId="{1CD78E1A-EEED-4C6D-9DD9-E0C9647156BB}" destId="{F01C5EB2-FE67-4640-874C-EE365979AC97}" srcOrd="5" destOrd="0" presId="urn:microsoft.com/office/officeart/2005/8/layout/target3"/>
    <dgm:cxn modelId="{17A1A4FD-55D3-4514-AEF4-A93DA7BE87E2}" type="presParOf" srcId="{1CD78E1A-EEED-4C6D-9DD9-E0C9647156BB}" destId="{EB1C6F3C-01CD-4D9D-839E-B598B8601B12}" srcOrd="6" destOrd="0" presId="urn:microsoft.com/office/officeart/2005/8/layout/target3"/>
    <dgm:cxn modelId="{69149EDF-FC82-4A07-AB3D-BF93CAE0AF14}" type="presParOf" srcId="{1CD78E1A-EEED-4C6D-9DD9-E0C9647156BB}" destId="{811B79B7-C2D7-4CF1-80A3-65F0476C18D1}" srcOrd="7" destOrd="0" presId="urn:microsoft.com/office/officeart/2005/8/layout/target3"/>
    <dgm:cxn modelId="{264D10B3-5F33-4B74-B139-0935B665C16E}" type="presParOf" srcId="{1CD78E1A-EEED-4C6D-9DD9-E0C9647156BB}" destId="{4D60C75B-23DC-4F21-B539-99892C5FDAC7}" srcOrd="8" destOrd="0" presId="urn:microsoft.com/office/officeart/2005/8/layout/target3"/>
    <dgm:cxn modelId="{BC3EDD3F-F067-4625-B954-0B001F3407DD}" type="presParOf" srcId="{1CD78E1A-EEED-4C6D-9DD9-E0C9647156BB}" destId="{AE1F7051-F877-44A2-9C00-BD624ABC08C0}" srcOrd="9" destOrd="0" presId="urn:microsoft.com/office/officeart/2005/8/layout/target3"/>
    <dgm:cxn modelId="{DCEFB81F-85B3-4CF1-A7CF-4E03E8263FCA}" type="presParOf" srcId="{1CD78E1A-EEED-4C6D-9DD9-E0C9647156BB}" destId="{E9E6271B-C996-4251-A935-BFCFDA6A9C22}" srcOrd="10" destOrd="0" presId="urn:microsoft.com/office/officeart/2005/8/layout/target3"/>
    <dgm:cxn modelId="{B480C228-A2B9-46F5-A06D-24F0F8E70114}" type="presParOf" srcId="{1CD78E1A-EEED-4C6D-9DD9-E0C9647156BB}" destId="{49AE9592-C43C-4690-960F-5DD5EB6FBB77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1728002-E133-4FC4-8E38-81919ECE3266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B75E929A-A308-4856-80A1-7033D7A313DA}">
      <dgm:prSet phldrT="[Текст]"/>
      <dgm:spPr/>
      <dgm:t>
        <a:bodyPr/>
        <a:lstStyle/>
        <a:p>
          <a:r>
            <a:rPr lang="ru-RU" dirty="0" smtClean="0"/>
            <a:t>Лицензиар</a:t>
          </a:r>
          <a:endParaRPr lang="ru-RU" dirty="0"/>
        </a:p>
      </dgm:t>
    </dgm:pt>
    <dgm:pt modelId="{CDEA95C3-0AF9-4ADC-8D80-9844EF6C9714}" type="parTrans" cxnId="{6C35B30B-4DA0-4DDD-BE46-D97691561BC6}">
      <dgm:prSet/>
      <dgm:spPr/>
      <dgm:t>
        <a:bodyPr/>
        <a:lstStyle/>
        <a:p>
          <a:endParaRPr lang="ru-RU"/>
        </a:p>
      </dgm:t>
    </dgm:pt>
    <dgm:pt modelId="{6AA073CB-DEB9-41B7-AE6F-56DD7343CE7A}" type="sibTrans" cxnId="{6C35B30B-4DA0-4DDD-BE46-D97691561BC6}">
      <dgm:prSet/>
      <dgm:spPr/>
      <dgm:t>
        <a:bodyPr/>
        <a:lstStyle/>
        <a:p>
          <a:endParaRPr lang="ru-RU"/>
        </a:p>
      </dgm:t>
    </dgm:pt>
    <dgm:pt modelId="{6458EB8E-9C06-40BA-B801-B9D3F13B61D3}">
      <dgm:prSet phldrT="[Текст]"/>
      <dgm:spPr/>
      <dgm:t>
        <a:bodyPr/>
        <a:lstStyle/>
        <a:p>
          <a:r>
            <a:rPr lang="ru-RU" dirty="0" smtClean="0"/>
            <a:t>Лицензиат</a:t>
          </a:r>
          <a:endParaRPr lang="ru-RU" dirty="0"/>
        </a:p>
      </dgm:t>
    </dgm:pt>
    <dgm:pt modelId="{AF787DB3-6F41-4068-8B6C-E9289CC80BEF}" type="parTrans" cxnId="{DEE3451E-F7D1-4769-AF1A-22C16281C1D4}">
      <dgm:prSet/>
      <dgm:spPr/>
      <dgm:t>
        <a:bodyPr/>
        <a:lstStyle/>
        <a:p>
          <a:endParaRPr lang="ru-RU"/>
        </a:p>
      </dgm:t>
    </dgm:pt>
    <dgm:pt modelId="{F354FD84-CF66-4D5E-82CD-02F3144D87C1}" type="sibTrans" cxnId="{DEE3451E-F7D1-4769-AF1A-22C16281C1D4}">
      <dgm:prSet/>
      <dgm:spPr/>
      <dgm:t>
        <a:bodyPr/>
        <a:lstStyle/>
        <a:p>
          <a:endParaRPr lang="ru-RU"/>
        </a:p>
      </dgm:t>
    </dgm:pt>
    <dgm:pt modelId="{7007CCF6-7D4A-4C56-AC87-00A30E4BBC24}">
      <dgm:prSet/>
      <dgm:spPr/>
      <dgm:t>
        <a:bodyPr/>
        <a:lstStyle/>
        <a:p>
          <a:r>
            <a:rPr lang="ru-RU" dirty="0" smtClean="0"/>
            <a:t>Орган государственной власти.</a:t>
          </a:r>
          <a:endParaRPr lang="ru-RU" dirty="0"/>
        </a:p>
      </dgm:t>
    </dgm:pt>
    <dgm:pt modelId="{C97863A8-756B-4815-9EEA-83B945A0DA48}" type="parTrans" cxnId="{1541EB10-B1C8-4799-9997-816291596CEC}">
      <dgm:prSet/>
      <dgm:spPr/>
      <dgm:t>
        <a:bodyPr/>
        <a:lstStyle/>
        <a:p>
          <a:endParaRPr lang="ru-RU"/>
        </a:p>
      </dgm:t>
    </dgm:pt>
    <dgm:pt modelId="{1E15683B-341E-40B7-A6D1-9DD8DCE310AC}" type="sibTrans" cxnId="{1541EB10-B1C8-4799-9997-816291596CEC}">
      <dgm:prSet/>
      <dgm:spPr/>
      <dgm:t>
        <a:bodyPr/>
        <a:lstStyle/>
        <a:p>
          <a:endParaRPr lang="ru-RU"/>
        </a:p>
      </dgm:t>
    </dgm:pt>
    <dgm:pt modelId="{C814866B-041C-4E59-B058-B0DAA1CF095E}" type="pres">
      <dgm:prSet presAssocID="{81728002-E133-4FC4-8E38-81919ECE3266}" presName="compositeShape" presStyleCnt="0">
        <dgm:presLayoutVars>
          <dgm:chMax val="7"/>
          <dgm:dir/>
          <dgm:resizeHandles val="exact"/>
        </dgm:presLayoutVars>
      </dgm:prSet>
      <dgm:spPr/>
    </dgm:pt>
    <dgm:pt modelId="{E1D42888-57AF-49BD-8629-2AAFA2945C9C}" type="pres">
      <dgm:prSet presAssocID="{B75E929A-A308-4856-80A1-7033D7A313DA}" presName="circ1" presStyleLbl="vennNode1" presStyleIdx="0" presStyleCnt="3"/>
      <dgm:spPr/>
    </dgm:pt>
    <dgm:pt modelId="{9994B30A-AA8A-4D2A-94AD-60FCC52B19D6}" type="pres">
      <dgm:prSet presAssocID="{B75E929A-A308-4856-80A1-7033D7A313DA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87A7E4AF-87CD-4484-BF7A-4CBC5B9B6691}" type="pres">
      <dgm:prSet presAssocID="{6458EB8E-9C06-40BA-B801-B9D3F13B61D3}" presName="circ2" presStyleLbl="vennNode1" presStyleIdx="1" presStyleCnt="3"/>
      <dgm:spPr/>
    </dgm:pt>
    <dgm:pt modelId="{79BA50D6-ED67-4F55-AB94-4027DE728614}" type="pres">
      <dgm:prSet presAssocID="{6458EB8E-9C06-40BA-B801-B9D3F13B61D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5B098B6E-E76E-45B3-9CBF-969DEC23B99D}" type="pres">
      <dgm:prSet presAssocID="{7007CCF6-7D4A-4C56-AC87-00A30E4BBC24}" presName="circ3" presStyleLbl="vennNode1" presStyleIdx="2" presStyleCnt="3"/>
      <dgm:spPr/>
      <dgm:t>
        <a:bodyPr/>
        <a:lstStyle/>
        <a:p>
          <a:endParaRPr lang="ru-RU"/>
        </a:p>
      </dgm:t>
    </dgm:pt>
    <dgm:pt modelId="{9E7AD8AB-BCC2-4C9F-A979-104DEC665FD5}" type="pres">
      <dgm:prSet presAssocID="{7007CCF6-7D4A-4C56-AC87-00A30E4BBC24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2C8D7AF-146B-43FB-9C02-E648CE2B1638}" type="presOf" srcId="{7007CCF6-7D4A-4C56-AC87-00A30E4BBC24}" destId="{5B098B6E-E76E-45B3-9CBF-969DEC23B99D}" srcOrd="0" destOrd="0" presId="urn:microsoft.com/office/officeart/2005/8/layout/venn1"/>
    <dgm:cxn modelId="{B253D3BC-0010-4823-983B-AEB5B7F227FC}" type="presOf" srcId="{B75E929A-A308-4856-80A1-7033D7A313DA}" destId="{E1D42888-57AF-49BD-8629-2AAFA2945C9C}" srcOrd="0" destOrd="0" presId="urn:microsoft.com/office/officeart/2005/8/layout/venn1"/>
    <dgm:cxn modelId="{93B429CB-21A0-4699-A9C1-2671E30C0532}" type="presOf" srcId="{81728002-E133-4FC4-8E38-81919ECE3266}" destId="{C814866B-041C-4E59-B058-B0DAA1CF095E}" srcOrd="0" destOrd="0" presId="urn:microsoft.com/office/officeart/2005/8/layout/venn1"/>
    <dgm:cxn modelId="{1DB1D41D-AFA2-43F0-98EF-459CEE5C3550}" type="presOf" srcId="{6458EB8E-9C06-40BA-B801-B9D3F13B61D3}" destId="{87A7E4AF-87CD-4484-BF7A-4CBC5B9B6691}" srcOrd="0" destOrd="0" presId="urn:microsoft.com/office/officeart/2005/8/layout/venn1"/>
    <dgm:cxn modelId="{B14A45DB-3B2E-440B-8011-5CF04704100D}" type="presOf" srcId="{6458EB8E-9C06-40BA-B801-B9D3F13B61D3}" destId="{79BA50D6-ED67-4F55-AB94-4027DE728614}" srcOrd="1" destOrd="0" presId="urn:microsoft.com/office/officeart/2005/8/layout/venn1"/>
    <dgm:cxn modelId="{6C35B30B-4DA0-4DDD-BE46-D97691561BC6}" srcId="{81728002-E133-4FC4-8E38-81919ECE3266}" destId="{B75E929A-A308-4856-80A1-7033D7A313DA}" srcOrd="0" destOrd="0" parTransId="{CDEA95C3-0AF9-4ADC-8D80-9844EF6C9714}" sibTransId="{6AA073CB-DEB9-41B7-AE6F-56DD7343CE7A}"/>
    <dgm:cxn modelId="{1541EB10-B1C8-4799-9997-816291596CEC}" srcId="{81728002-E133-4FC4-8E38-81919ECE3266}" destId="{7007CCF6-7D4A-4C56-AC87-00A30E4BBC24}" srcOrd="2" destOrd="0" parTransId="{C97863A8-756B-4815-9EEA-83B945A0DA48}" sibTransId="{1E15683B-341E-40B7-A6D1-9DD8DCE310AC}"/>
    <dgm:cxn modelId="{DEE3451E-F7D1-4769-AF1A-22C16281C1D4}" srcId="{81728002-E133-4FC4-8E38-81919ECE3266}" destId="{6458EB8E-9C06-40BA-B801-B9D3F13B61D3}" srcOrd="1" destOrd="0" parTransId="{AF787DB3-6F41-4068-8B6C-E9289CC80BEF}" sibTransId="{F354FD84-CF66-4D5E-82CD-02F3144D87C1}"/>
    <dgm:cxn modelId="{5E2AD6A6-43A2-4B1A-AC11-F45DCB9970E4}" type="presOf" srcId="{7007CCF6-7D4A-4C56-AC87-00A30E4BBC24}" destId="{9E7AD8AB-BCC2-4C9F-A979-104DEC665FD5}" srcOrd="1" destOrd="0" presId="urn:microsoft.com/office/officeart/2005/8/layout/venn1"/>
    <dgm:cxn modelId="{B13AE2B8-8AD0-4E96-80F9-24D9D5E61EAA}" type="presOf" srcId="{B75E929A-A308-4856-80A1-7033D7A313DA}" destId="{9994B30A-AA8A-4D2A-94AD-60FCC52B19D6}" srcOrd="1" destOrd="0" presId="urn:microsoft.com/office/officeart/2005/8/layout/venn1"/>
    <dgm:cxn modelId="{C61932B6-C390-42DA-99E3-109D35BB107C}" type="presParOf" srcId="{C814866B-041C-4E59-B058-B0DAA1CF095E}" destId="{E1D42888-57AF-49BD-8629-2AAFA2945C9C}" srcOrd="0" destOrd="0" presId="urn:microsoft.com/office/officeart/2005/8/layout/venn1"/>
    <dgm:cxn modelId="{C1522127-ACC4-4079-81F4-D27822A224D1}" type="presParOf" srcId="{C814866B-041C-4E59-B058-B0DAA1CF095E}" destId="{9994B30A-AA8A-4D2A-94AD-60FCC52B19D6}" srcOrd="1" destOrd="0" presId="urn:microsoft.com/office/officeart/2005/8/layout/venn1"/>
    <dgm:cxn modelId="{3AE2EBB1-3929-4F68-9A11-9E431009E2BD}" type="presParOf" srcId="{C814866B-041C-4E59-B058-B0DAA1CF095E}" destId="{87A7E4AF-87CD-4484-BF7A-4CBC5B9B6691}" srcOrd="2" destOrd="0" presId="urn:microsoft.com/office/officeart/2005/8/layout/venn1"/>
    <dgm:cxn modelId="{8370BE92-010D-4540-86B4-B9F90A92A8FB}" type="presParOf" srcId="{C814866B-041C-4E59-B058-B0DAA1CF095E}" destId="{79BA50D6-ED67-4F55-AB94-4027DE728614}" srcOrd="3" destOrd="0" presId="urn:microsoft.com/office/officeart/2005/8/layout/venn1"/>
    <dgm:cxn modelId="{EED6CC12-E5A8-49BE-BFBE-E2808AC43DC0}" type="presParOf" srcId="{C814866B-041C-4E59-B058-B0DAA1CF095E}" destId="{5B098B6E-E76E-45B3-9CBF-969DEC23B99D}" srcOrd="4" destOrd="0" presId="urn:microsoft.com/office/officeart/2005/8/layout/venn1"/>
    <dgm:cxn modelId="{E8D4681B-BAB6-42BE-A8E8-4C2009555AE2}" type="presParOf" srcId="{C814866B-041C-4E59-B058-B0DAA1CF095E}" destId="{9E7AD8AB-BCC2-4C9F-A979-104DEC665FD5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689407C-D190-45AC-A574-7CC983AD2D3B}" type="doc">
      <dgm:prSet loTypeId="urn:microsoft.com/office/officeart/2005/8/layout/vList2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A6F271F-E2EC-4D22-B9EF-072D7148D6FD}">
      <dgm:prSet/>
      <dgm:spPr/>
      <dgm:t>
        <a:bodyPr/>
        <a:lstStyle/>
        <a:p>
          <a:pPr rtl="0"/>
          <a:r>
            <a:rPr lang="ru-RU" dirty="0" smtClean="0"/>
            <a:t>•</a:t>
          </a:r>
          <a:r>
            <a:rPr lang="ru-RU" dirty="0" smtClean="0"/>
            <a:t>методические рекомендации по осуществлению лицензионной деятельности по международному информационному обмену лицензионными органа­ми субъектов Российской Федерации;</a:t>
          </a:r>
          <a:endParaRPr lang="ru-RU" dirty="0"/>
        </a:p>
      </dgm:t>
    </dgm:pt>
    <dgm:pt modelId="{1D20A0F2-6A0A-4CF9-BC31-8BA6F9371268}" type="parTrans" cxnId="{F7E6A35D-C2BE-4525-94CF-4A4198DCC408}">
      <dgm:prSet/>
      <dgm:spPr/>
      <dgm:t>
        <a:bodyPr/>
        <a:lstStyle/>
        <a:p>
          <a:endParaRPr lang="ru-RU"/>
        </a:p>
      </dgm:t>
    </dgm:pt>
    <dgm:pt modelId="{51ED982B-E8B7-4361-ABC5-CB458FEDD8AD}" type="sibTrans" cxnId="{F7E6A35D-C2BE-4525-94CF-4A4198DCC408}">
      <dgm:prSet/>
      <dgm:spPr/>
      <dgm:t>
        <a:bodyPr/>
        <a:lstStyle/>
        <a:p>
          <a:endParaRPr lang="ru-RU"/>
        </a:p>
      </dgm:t>
    </dgm:pt>
    <dgm:pt modelId="{04FF398E-FADE-492E-9CC8-31DE15CC40A0}">
      <dgm:prSet/>
      <dgm:spPr/>
      <dgm:t>
        <a:bodyPr/>
        <a:lstStyle/>
        <a:p>
          <a:pPr rtl="0"/>
          <a:r>
            <a:rPr lang="ru-RU" dirty="0" smtClean="0"/>
            <a:t>• </a:t>
          </a:r>
          <a:r>
            <a:rPr lang="ru-RU" dirty="0" smtClean="0"/>
            <a:t>методику проведения экспертизы, устанавливающей наличие у заявителя условий, необходимых для осуществления деятельности по международному информационному обмену.</a:t>
          </a:r>
          <a:endParaRPr lang="ru-RU" dirty="0"/>
        </a:p>
      </dgm:t>
    </dgm:pt>
    <dgm:pt modelId="{27B66A90-BB17-4AFC-8EC1-A1E9D16CCB6E}" type="parTrans" cxnId="{9D4AB02A-4B53-43E0-93F6-30E3366B0C49}">
      <dgm:prSet/>
      <dgm:spPr/>
      <dgm:t>
        <a:bodyPr/>
        <a:lstStyle/>
        <a:p>
          <a:endParaRPr lang="ru-RU"/>
        </a:p>
      </dgm:t>
    </dgm:pt>
    <dgm:pt modelId="{E227071E-9BFC-43F9-BAF8-0D871117B185}" type="sibTrans" cxnId="{9D4AB02A-4B53-43E0-93F6-30E3366B0C49}">
      <dgm:prSet/>
      <dgm:spPr/>
      <dgm:t>
        <a:bodyPr/>
        <a:lstStyle/>
        <a:p>
          <a:endParaRPr lang="ru-RU"/>
        </a:p>
      </dgm:t>
    </dgm:pt>
    <dgm:pt modelId="{9348B615-DA97-4E1A-9772-9A19883C71D6}" type="pres">
      <dgm:prSet presAssocID="{C689407C-D190-45AC-A574-7CC983AD2D3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539935-635B-4899-A351-4387229550E5}" type="pres">
      <dgm:prSet presAssocID="{DA6F271F-E2EC-4D22-B9EF-072D7148D6FD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3D031C-53AB-44DC-996D-113A30200D72}" type="pres">
      <dgm:prSet presAssocID="{51ED982B-E8B7-4361-ABC5-CB458FEDD8AD}" presName="spacer" presStyleCnt="0"/>
      <dgm:spPr/>
    </dgm:pt>
    <dgm:pt modelId="{D91054EB-BA7F-47B3-B66E-336B5D15BAF9}" type="pres">
      <dgm:prSet presAssocID="{04FF398E-FADE-492E-9CC8-31DE15CC40A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D4AB02A-4B53-43E0-93F6-30E3366B0C49}" srcId="{C689407C-D190-45AC-A574-7CC983AD2D3B}" destId="{04FF398E-FADE-492E-9CC8-31DE15CC40A0}" srcOrd="1" destOrd="0" parTransId="{27B66A90-BB17-4AFC-8EC1-A1E9D16CCB6E}" sibTransId="{E227071E-9BFC-43F9-BAF8-0D871117B185}"/>
    <dgm:cxn modelId="{F7E6A35D-C2BE-4525-94CF-4A4198DCC408}" srcId="{C689407C-D190-45AC-A574-7CC983AD2D3B}" destId="{DA6F271F-E2EC-4D22-B9EF-072D7148D6FD}" srcOrd="0" destOrd="0" parTransId="{1D20A0F2-6A0A-4CF9-BC31-8BA6F9371268}" sibTransId="{51ED982B-E8B7-4361-ABC5-CB458FEDD8AD}"/>
    <dgm:cxn modelId="{B88C3721-0B1D-437C-A684-5E4DF7D0EA59}" type="presOf" srcId="{04FF398E-FADE-492E-9CC8-31DE15CC40A0}" destId="{D91054EB-BA7F-47B3-B66E-336B5D15BAF9}" srcOrd="0" destOrd="0" presId="urn:microsoft.com/office/officeart/2005/8/layout/vList2"/>
    <dgm:cxn modelId="{474EE058-2384-42BC-A5A4-F129ABFC07F4}" type="presOf" srcId="{DA6F271F-E2EC-4D22-B9EF-072D7148D6FD}" destId="{DC539935-635B-4899-A351-4387229550E5}" srcOrd="0" destOrd="0" presId="urn:microsoft.com/office/officeart/2005/8/layout/vList2"/>
    <dgm:cxn modelId="{D8DE5310-4D03-4A89-9910-D4DBBF25434A}" type="presOf" srcId="{C689407C-D190-45AC-A574-7CC983AD2D3B}" destId="{9348B615-DA97-4E1A-9772-9A19883C71D6}" srcOrd="0" destOrd="0" presId="urn:microsoft.com/office/officeart/2005/8/layout/vList2"/>
    <dgm:cxn modelId="{AF3160E6-16E0-42B2-9BA5-4A6593E6952C}" type="presParOf" srcId="{9348B615-DA97-4E1A-9772-9A19883C71D6}" destId="{DC539935-635B-4899-A351-4387229550E5}" srcOrd="0" destOrd="0" presId="urn:microsoft.com/office/officeart/2005/8/layout/vList2"/>
    <dgm:cxn modelId="{9CE21E50-FF9A-416C-BC80-7A54D120C48D}" type="presParOf" srcId="{9348B615-DA97-4E1A-9772-9A19883C71D6}" destId="{0F3D031C-53AB-44DC-996D-113A30200D72}" srcOrd="1" destOrd="0" presId="urn:microsoft.com/office/officeart/2005/8/layout/vList2"/>
    <dgm:cxn modelId="{51B87378-8871-43B7-AFEB-00F84B3E184E}" type="presParOf" srcId="{9348B615-DA97-4E1A-9772-9A19883C71D6}" destId="{D91054EB-BA7F-47B3-B66E-336B5D15BAF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931E78E-735C-4779-AE95-69BA03F44842}">
      <dsp:nvSpPr>
        <dsp:cNvPr id="0" name=""/>
        <dsp:cNvSpPr/>
      </dsp:nvSpPr>
      <dsp:spPr>
        <a:xfrm>
          <a:off x="0" y="127112"/>
          <a:ext cx="7344816" cy="13947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• создание и применение информационных технологий, включая программы для ЭВМ и другие компоненты средств информатизации;</a:t>
          </a:r>
          <a:endParaRPr lang="ru-RU" sz="1700" kern="1200" dirty="0"/>
        </a:p>
      </dsp:txBody>
      <dsp:txXfrm>
        <a:off x="0" y="127112"/>
        <a:ext cx="7344816" cy="1394786"/>
      </dsp:txXfrm>
    </dsp:sp>
    <dsp:sp modelId="{6CF81B59-30FB-47AC-8C48-17742058EB62}">
      <dsp:nvSpPr>
        <dsp:cNvPr id="0" name=""/>
        <dsp:cNvSpPr/>
      </dsp:nvSpPr>
      <dsp:spPr>
        <a:xfrm>
          <a:off x="0" y="1570858"/>
          <a:ext cx="7344816" cy="13947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• формирование информационных ресурсов на основе использования современных информационных технологий;</a:t>
          </a:r>
          <a:endParaRPr lang="ru-RU" sz="1700" kern="1200" dirty="0"/>
        </a:p>
      </dsp:txBody>
      <dsp:txXfrm>
        <a:off x="0" y="1570858"/>
        <a:ext cx="7344816" cy="1394786"/>
      </dsp:txXfrm>
    </dsp:sp>
    <dsp:sp modelId="{29077EFE-0CBD-4366-8DFD-7732ADD9E655}">
      <dsp:nvSpPr>
        <dsp:cNvPr id="0" name=""/>
        <dsp:cNvSpPr/>
      </dsp:nvSpPr>
      <dsp:spPr>
        <a:xfrm>
          <a:off x="0" y="3014604"/>
          <a:ext cx="7344816" cy="139478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/>
            <a:t>• оказание услуг по информационному обеспечению потребителей информационных ресурсов при соблюдении требований безопасности для государства, организаций, граждан, необходимых для предотвращения и ликвидации техногенных, информационных и экономических угроз и их последствий в сфере информатизации.</a:t>
          </a:r>
          <a:endParaRPr lang="ru-RU" sz="1700" kern="1200" dirty="0"/>
        </a:p>
      </dsp:txBody>
      <dsp:txXfrm>
        <a:off x="0" y="3014604"/>
        <a:ext cx="7344816" cy="139478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A11A187-03EE-4006-B700-AA37DF73F87A}">
      <dsp:nvSpPr>
        <dsp:cNvPr id="0" name=""/>
        <dsp:cNvSpPr/>
      </dsp:nvSpPr>
      <dsp:spPr>
        <a:xfrm>
          <a:off x="0" y="0"/>
          <a:ext cx="7570724" cy="11765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l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00" kern="1200" dirty="0" smtClean="0"/>
            <a:t>•</a:t>
          </a:r>
          <a:r>
            <a:rPr lang="ru-RU" sz="2000" kern="1200" dirty="0" smtClean="0"/>
            <a:t>выдачу лицензий </a:t>
          </a:r>
          <a:endParaRPr lang="ru-RU" sz="500" kern="1200" dirty="0"/>
        </a:p>
      </dsp:txBody>
      <dsp:txXfrm>
        <a:off x="0" y="0"/>
        <a:ext cx="7570724" cy="1176543"/>
      </dsp:txXfrm>
    </dsp:sp>
    <dsp:sp modelId="{F58FE204-5158-4BF8-BD7A-05401C160DE1}">
      <dsp:nvSpPr>
        <dsp:cNvPr id="0" name=""/>
        <dsp:cNvSpPr/>
      </dsp:nvSpPr>
      <dsp:spPr>
        <a:xfrm>
          <a:off x="0" y="1196915"/>
          <a:ext cx="7570724" cy="11765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проведение специальной экспертизы заявителя</a:t>
          </a:r>
          <a:r>
            <a:rPr lang="ru-RU" sz="500" kern="1200" dirty="0" smtClean="0"/>
            <a:t>;</a:t>
          </a:r>
        </a:p>
      </dsp:txBody>
      <dsp:txXfrm>
        <a:off x="0" y="1196915"/>
        <a:ext cx="7570724" cy="1176543"/>
      </dsp:txXfrm>
    </dsp:sp>
    <dsp:sp modelId="{10BDFB70-AB38-449F-BD73-A4D37D2F6546}">
      <dsp:nvSpPr>
        <dsp:cNvPr id="0" name=""/>
        <dsp:cNvSpPr/>
      </dsp:nvSpPr>
      <dsp:spPr>
        <a:xfrm>
          <a:off x="0" y="2376264"/>
          <a:ext cx="7570724" cy="11765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smtClean="0"/>
            <a:t>проведение аттестации руководителя предприя­тия или лиц, уполномоченных им для руководства лицензируемой деятельностью;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ru-RU" sz="1800" kern="1200" dirty="0"/>
        </a:p>
      </dsp:txBody>
      <dsp:txXfrm>
        <a:off x="0" y="2376264"/>
        <a:ext cx="7570724" cy="1176543"/>
      </dsp:txXfrm>
    </dsp:sp>
    <dsp:sp modelId="{07DA3248-33D9-4F83-BE30-0CC12C58715B}">
      <dsp:nvSpPr>
        <dsp:cNvPr id="0" name=""/>
        <dsp:cNvSpPr/>
      </dsp:nvSpPr>
      <dsp:spPr>
        <a:xfrm>
          <a:off x="0" y="3574111"/>
          <a:ext cx="7570724" cy="11765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2000" kern="1200" dirty="0" smtClean="0"/>
            <a:t>проведение технической экспертизы изделий.</a:t>
          </a:r>
          <a:endParaRPr lang="ru-RU" sz="1700" kern="1200" dirty="0" smtClean="0"/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/>
        </a:p>
      </dsp:txBody>
      <dsp:txXfrm>
        <a:off x="0" y="3574111"/>
        <a:ext cx="7570724" cy="117654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5EF7481-86B7-4F62-9E76-4EA94478E6CB}">
      <dsp:nvSpPr>
        <dsp:cNvPr id="0" name=""/>
        <dsp:cNvSpPr/>
      </dsp:nvSpPr>
      <dsp:spPr>
        <a:xfrm>
          <a:off x="0" y="379437"/>
          <a:ext cx="4622913" cy="462291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34BEE3-304B-430E-84F4-CC6164BF3F51}">
      <dsp:nvSpPr>
        <dsp:cNvPr id="0" name=""/>
        <dsp:cNvSpPr/>
      </dsp:nvSpPr>
      <dsp:spPr>
        <a:xfrm>
          <a:off x="2311456" y="379437"/>
          <a:ext cx="5393399" cy="462291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u="sng" kern="1200" dirty="0" smtClean="0"/>
            <a:t>В заключение рассмотрения вопроса о лицензирова­нии деятельности в области защиты информации необхо­димо подчеркнуть следующие обстоятельства:</a:t>
          </a:r>
          <a:endParaRPr lang="ru-RU" sz="1400" u="sng" kern="1200" dirty="0"/>
        </a:p>
      </dsp:txBody>
      <dsp:txXfrm>
        <a:off x="2311456" y="379437"/>
        <a:ext cx="5393399" cy="1386877"/>
      </dsp:txXfrm>
    </dsp:sp>
    <dsp:sp modelId="{F9278213-84A5-4187-A4A6-BB667B3A19F6}">
      <dsp:nvSpPr>
        <dsp:cNvPr id="0" name=""/>
        <dsp:cNvSpPr/>
      </dsp:nvSpPr>
      <dsp:spPr>
        <a:xfrm>
          <a:off x="809011" y="1766314"/>
          <a:ext cx="3004890" cy="300489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1C5EB2-FE67-4640-874C-EE365979AC97}">
      <dsp:nvSpPr>
        <dsp:cNvPr id="0" name=""/>
        <dsp:cNvSpPr/>
      </dsp:nvSpPr>
      <dsp:spPr>
        <a:xfrm>
          <a:off x="2311456" y="1713639"/>
          <a:ext cx="5393399" cy="31102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• Лицензирование в области защиты информации является обязательным. Здесь необходимо иметь в виду, что для занятия деятельностью в области защиты информации необходимо получение права на ее осуществле­ние. Конкретные виды деятельности вводятся в виде перечисления в соответствующих норма­тивных актах.</a:t>
          </a:r>
          <a:endParaRPr lang="ru-RU" sz="1400" kern="1200" dirty="0"/>
        </a:p>
      </dsp:txBody>
      <dsp:txXfrm>
        <a:off x="2311456" y="1713639"/>
        <a:ext cx="5393399" cy="1435496"/>
      </dsp:txXfrm>
    </dsp:sp>
    <dsp:sp modelId="{811B79B7-C2D7-4CF1-80A3-65F0476C18D1}">
      <dsp:nvSpPr>
        <dsp:cNvPr id="0" name=""/>
        <dsp:cNvSpPr/>
      </dsp:nvSpPr>
      <dsp:spPr>
        <a:xfrm>
          <a:off x="1618020" y="3153187"/>
          <a:ext cx="1386872" cy="1386872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60C75B-23DC-4F21-B539-99892C5FDAC7}">
      <dsp:nvSpPr>
        <dsp:cNvPr id="0" name=""/>
        <dsp:cNvSpPr/>
      </dsp:nvSpPr>
      <dsp:spPr>
        <a:xfrm>
          <a:off x="2311456" y="3153187"/>
          <a:ext cx="5393399" cy="138687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• Деятельность в области защиты информации фи­зических и юридических лиц, не прошедших лицензирование, запрещена.</a:t>
          </a:r>
          <a:endParaRPr lang="ru-RU" sz="1400" kern="1200" dirty="0"/>
        </a:p>
      </dsp:txBody>
      <dsp:txXfrm>
        <a:off x="2311456" y="3153187"/>
        <a:ext cx="5393399" cy="1386872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1D42888-57AF-49BD-8629-2AAFA2945C9C}">
      <dsp:nvSpPr>
        <dsp:cNvPr id="0" name=""/>
        <dsp:cNvSpPr/>
      </dsp:nvSpPr>
      <dsp:spPr>
        <a:xfrm>
          <a:off x="2376263" y="45004"/>
          <a:ext cx="2160240" cy="21602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Лицензиар</a:t>
          </a:r>
          <a:endParaRPr lang="ru-RU" sz="1300" kern="1200" dirty="0"/>
        </a:p>
      </dsp:txBody>
      <dsp:txXfrm>
        <a:off x="2664296" y="423046"/>
        <a:ext cx="1584176" cy="972108"/>
      </dsp:txXfrm>
    </dsp:sp>
    <dsp:sp modelId="{87A7E4AF-87CD-4484-BF7A-4CBC5B9B6691}">
      <dsp:nvSpPr>
        <dsp:cNvPr id="0" name=""/>
        <dsp:cNvSpPr/>
      </dsp:nvSpPr>
      <dsp:spPr>
        <a:xfrm>
          <a:off x="3155750" y="1395155"/>
          <a:ext cx="2160240" cy="21602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Лицензиат</a:t>
          </a:r>
          <a:endParaRPr lang="ru-RU" sz="1300" kern="1200" dirty="0"/>
        </a:p>
      </dsp:txBody>
      <dsp:txXfrm>
        <a:off x="3816424" y="1953216"/>
        <a:ext cx="1296144" cy="1188132"/>
      </dsp:txXfrm>
    </dsp:sp>
    <dsp:sp modelId="{5B098B6E-E76E-45B3-9CBF-969DEC23B99D}">
      <dsp:nvSpPr>
        <dsp:cNvPr id="0" name=""/>
        <dsp:cNvSpPr/>
      </dsp:nvSpPr>
      <dsp:spPr>
        <a:xfrm>
          <a:off x="1596777" y="1395155"/>
          <a:ext cx="2160240" cy="2160240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Орган государственной власти.</a:t>
          </a:r>
          <a:endParaRPr lang="ru-RU" sz="1300" kern="1200" dirty="0"/>
        </a:p>
      </dsp:txBody>
      <dsp:txXfrm>
        <a:off x="1800200" y="1953216"/>
        <a:ext cx="1296144" cy="1188132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C539935-635B-4899-A351-4387229550E5}">
      <dsp:nvSpPr>
        <dsp:cNvPr id="0" name=""/>
        <dsp:cNvSpPr/>
      </dsp:nvSpPr>
      <dsp:spPr>
        <a:xfrm>
          <a:off x="0" y="173419"/>
          <a:ext cx="7488832" cy="21294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•</a:t>
          </a:r>
          <a:r>
            <a:rPr lang="ru-RU" sz="2600" kern="1200" dirty="0" smtClean="0"/>
            <a:t>методические рекомендации по осуществлению лицензионной деятельности по международному информационному обмену лицензионными органа­ми субъектов Российской Федерации;</a:t>
          </a:r>
          <a:endParaRPr lang="ru-RU" sz="2600" kern="1200" dirty="0"/>
        </a:p>
      </dsp:txBody>
      <dsp:txXfrm>
        <a:off x="0" y="173419"/>
        <a:ext cx="7488832" cy="2129400"/>
      </dsp:txXfrm>
    </dsp:sp>
    <dsp:sp modelId="{D91054EB-BA7F-47B3-B66E-336B5D15BAF9}">
      <dsp:nvSpPr>
        <dsp:cNvPr id="0" name=""/>
        <dsp:cNvSpPr/>
      </dsp:nvSpPr>
      <dsp:spPr>
        <a:xfrm>
          <a:off x="0" y="2377699"/>
          <a:ext cx="7488832" cy="21294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180000"/>
                <a:lumMod val="100000"/>
              </a:schemeClr>
            </a:gs>
            <a:gs pos="40000">
              <a:schemeClr val="accent1">
                <a:hueOff val="0"/>
                <a:satOff val="0"/>
                <a:lumOff val="0"/>
                <a:alphaOff val="0"/>
                <a:tint val="60000"/>
                <a:satMod val="130000"/>
                <a:lumMod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6000"/>
                <a:lumMod val="10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/>
            <a:t>• </a:t>
          </a:r>
          <a:r>
            <a:rPr lang="ru-RU" sz="2600" kern="1200" dirty="0" smtClean="0"/>
            <a:t>методику проведения экспертизы, устанавливающей наличие у заявителя условий, необходимых для осуществления деятельности по международному информационному обмену.</a:t>
          </a:r>
          <a:endParaRPr lang="ru-RU" sz="2600" kern="1200" dirty="0"/>
        </a:p>
      </dsp:txBody>
      <dsp:txXfrm>
        <a:off x="0" y="2377699"/>
        <a:ext cx="7488832" cy="2129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89E1E8EF-F6CD-440D-AA29-680560C8B386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1E8EF-F6CD-440D-AA29-680560C8B386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89E1E8EF-F6CD-440D-AA29-680560C8B386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89E1E8EF-F6CD-440D-AA29-680560C8B386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9E1E8EF-F6CD-440D-AA29-680560C8B386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D47CD0BA-85E8-42EA-93A2-15EB81E81FE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lms.kgeu.ru/mod/resource/view.php?id=98299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1680" y="1772816"/>
            <a:ext cx="5795476" cy="3052226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/>
              <a:t>ЛИЦЕНЗИРОВАНИЕ </a:t>
            </a:r>
            <a:r>
              <a:rPr lang="ru-RU" sz="2200" b="1" dirty="0" smtClean="0"/>
              <a:t>ДЕЯТЕЛЬНОСТИ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dirty="0" smtClean="0"/>
              <a:t>В СФЕРЕ </a:t>
            </a:r>
            <a:r>
              <a:rPr lang="ru-RU" sz="2200" b="1" dirty="0" smtClean="0"/>
              <a:t>ИНФОРМАТИЗАЦИИ.</a:t>
            </a:r>
            <a:r>
              <a:rPr lang="ru-RU" sz="2200" b="1" dirty="0" smtClean="0"/>
              <a:t/>
            </a:r>
            <a:br>
              <a:rPr lang="ru-RU" sz="2200" b="1" dirty="0" smtClean="0"/>
            </a:br>
            <a:r>
              <a:rPr lang="ru-RU" sz="2200" b="1" i="1" cap="all" dirty="0" smtClean="0"/>
              <a:t>ОБЩИЕ ПРИНЦИПЫ </a:t>
            </a:r>
            <a:r>
              <a:rPr lang="ru-RU" sz="2200" b="1" i="1" cap="all" dirty="0" smtClean="0"/>
              <a:t>ОРГАНИЗАЦИИ </a:t>
            </a:r>
            <a:r>
              <a:rPr lang="ru-RU" sz="2200" b="1" i="1" cap="all" dirty="0" smtClean="0"/>
              <a:t>РАБОТ ПО ЛИЦЕНЗИРОВАНИЮ ДЕЯТЕЛЬНОСТИ В СФЕРЕ </a:t>
            </a:r>
            <a:r>
              <a:rPr lang="ru-RU" sz="2200" b="1" i="1" cap="all" dirty="0" smtClean="0"/>
              <a:t>ИНФОРМАТИЗАЦИИ </a:t>
            </a:r>
            <a:r>
              <a:rPr lang="ru-RU" sz="2200" b="1" i="1" cap="all" dirty="0" smtClean="0"/>
              <a:t>В РОССИЙСКОЙ ФЕДЕРАЦИИ</a:t>
            </a:r>
            <a:r>
              <a:rPr lang="ru-RU" b="1" i="1" cap="all" dirty="0" smtClean="0"/>
              <a:t/>
            </a:r>
            <a:br>
              <a:rPr lang="ru-RU" b="1" i="1" cap="all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915816" y="5229200"/>
            <a:ext cx="5184576" cy="576064"/>
          </a:xfrm>
        </p:spPr>
        <p:txBody>
          <a:bodyPr/>
          <a:lstStyle/>
          <a:p>
            <a:r>
              <a:rPr lang="ru-RU" dirty="0"/>
              <a:t>Хабибрахманова Алсу Ильгамовна</a:t>
            </a:r>
          </a:p>
        </p:txBody>
      </p:sp>
    </p:spTree>
    <p:extLst>
      <p:ext uri="{BB962C8B-B14F-4D97-AF65-F5344CB8AC3E}">
        <p14:creationId xmlns="" xmlns:p14="http://schemas.microsoft.com/office/powerpoint/2010/main" val="800266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Перечень видов деятельности в области защиты информации, подлежащих лицензированию </a:t>
            </a:r>
            <a:r>
              <a:rPr lang="ru-RU" sz="2400" dirty="0" err="1" smtClean="0"/>
              <a:t>Гостехкомиссией</a:t>
            </a:r>
            <a:r>
              <a:rPr lang="ru-RU" sz="2400" dirty="0" smtClean="0"/>
              <a:t> России: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844824"/>
            <a:ext cx="7632848" cy="4320480"/>
          </a:xfrm>
        </p:spPr>
        <p:txBody>
          <a:bodyPr>
            <a:noAutofit/>
          </a:bodyPr>
          <a:lstStyle/>
          <a:p>
            <a:r>
              <a:rPr lang="ru-RU" sz="1800" dirty="0" smtClean="0"/>
              <a:t>•  Разработка, производство, реализация, монтаж, наладка, установка, ремонт, сервисное </a:t>
            </a:r>
            <a:r>
              <a:rPr lang="ru-RU" sz="1800" dirty="0" smtClean="0"/>
              <a:t>обслуживание </a:t>
            </a:r>
            <a:r>
              <a:rPr lang="ru-RU" sz="1800" dirty="0" smtClean="0"/>
              <a:t>защищенных ТСОИ, технических средств </a:t>
            </a:r>
            <a:r>
              <a:rPr lang="ru-RU" sz="1800" dirty="0" smtClean="0"/>
              <a:t>защиты </a:t>
            </a:r>
            <a:r>
              <a:rPr lang="ru-RU" sz="1800" dirty="0" smtClean="0"/>
              <a:t>информации, технических средств контроля </a:t>
            </a:r>
            <a:r>
              <a:rPr lang="ru-RU" sz="1800" dirty="0" smtClean="0"/>
              <a:t>эффективности </a:t>
            </a:r>
            <a:r>
              <a:rPr lang="ru-RU" sz="1800" dirty="0" smtClean="0"/>
              <a:t>мер защиты информации, </a:t>
            </a:r>
            <a:r>
              <a:rPr lang="ru-RU" sz="1800" dirty="0" smtClean="0"/>
              <a:t>защищенных </a:t>
            </a:r>
            <a:r>
              <a:rPr lang="ru-RU" sz="1800" dirty="0" smtClean="0"/>
              <a:t>программных средств обработки информации, программных средств защиты информации, </a:t>
            </a:r>
            <a:r>
              <a:rPr lang="ru-RU" sz="1800" dirty="0" smtClean="0"/>
              <a:t>программных </a:t>
            </a:r>
            <a:r>
              <a:rPr lang="ru-RU" sz="1800" dirty="0" smtClean="0"/>
              <a:t>средств контроля защищенности </a:t>
            </a:r>
            <a:r>
              <a:rPr lang="ru-RU" sz="1800" dirty="0" smtClean="0"/>
              <a:t>информации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• Проведение </a:t>
            </a:r>
            <a:r>
              <a:rPr lang="ru-RU" sz="1800" dirty="0" err="1" smtClean="0"/>
              <a:t>специсследований</a:t>
            </a:r>
            <a:r>
              <a:rPr lang="ru-RU" sz="1800" dirty="0" smtClean="0"/>
              <a:t> на побочные </a:t>
            </a:r>
            <a:r>
              <a:rPr lang="ru-RU" sz="1800" dirty="0" smtClean="0"/>
              <a:t>электромагнитные </a:t>
            </a:r>
            <a:r>
              <a:rPr lang="ru-RU" sz="1800" dirty="0" smtClean="0"/>
              <a:t>излучения и наводки (ПЭМИН) ТСОИ.</a:t>
            </a:r>
          </a:p>
          <a:p>
            <a:r>
              <a:rPr lang="ru-RU" sz="1800" dirty="0" smtClean="0"/>
              <a:t>•    Проектирование объектов в защищенном </a:t>
            </a:r>
            <a:r>
              <a:rPr lang="ru-RU" sz="1800" dirty="0" smtClean="0"/>
              <a:t>исполнении</a:t>
            </a:r>
            <a:r>
              <a:rPr lang="ru-RU" sz="1800" dirty="0" smtClean="0"/>
              <a:t>.</a:t>
            </a:r>
          </a:p>
          <a:p>
            <a:r>
              <a:rPr lang="ru-RU" sz="1800" dirty="0" smtClean="0"/>
              <a:t>•    Подготовка и переподготовка кадров в области защиты информации по видам деятельности, </a:t>
            </a:r>
            <a:r>
              <a:rPr lang="ru-RU" sz="1800" dirty="0" smtClean="0"/>
              <a:t>перечисленным </a:t>
            </a:r>
            <a:r>
              <a:rPr lang="ru-RU" sz="1800" dirty="0" smtClean="0"/>
              <a:t>в данном перечне.</a:t>
            </a:r>
          </a:p>
          <a:p>
            <a:endParaRPr lang="ru-RU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980728"/>
            <a:ext cx="6965245" cy="1202485"/>
          </a:xfrm>
        </p:spPr>
        <p:txBody>
          <a:bodyPr>
            <a:noAutofit/>
          </a:bodyPr>
          <a:lstStyle/>
          <a:p>
            <a:r>
              <a:rPr lang="ru-RU" sz="2400" b="1" i="1" dirty="0" smtClean="0"/>
              <a:t>Перечень видов деятельности в области защиты информации, подлежащих лицензированию ФАПСИ: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844824"/>
            <a:ext cx="7632848" cy="4320480"/>
          </a:xfrm>
        </p:spPr>
        <p:txBody>
          <a:bodyPr>
            <a:noAutofit/>
          </a:bodyPr>
          <a:lstStyle/>
          <a:p>
            <a:r>
              <a:rPr lang="ru-RU" i="1" dirty="0" smtClean="0"/>
              <a:t>• </a:t>
            </a:r>
            <a:r>
              <a:rPr lang="ru-RU" dirty="0" smtClean="0"/>
              <a:t>Соответствия действующим российским законо­дательным и нормативным актам.</a:t>
            </a:r>
          </a:p>
          <a:p>
            <a:r>
              <a:rPr lang="ru-RU" dirty="0" smtClean="0"/>
              <a:t>• Обеспечения надежной защиты информации, </a:t>
            </a:r>
            <a:r>
              <a:rPr lang="ru-RU" dirty="0" smtClean="0"/>
              <a:t>составляющей </a:t>
            </a:r>
            <a:r>
              <a:rPr lang="ru-RU" dirty="0" smtClean="0"/>
              <a:t>государственную тайну, или иной </a:t>
            </a:r>
            <a:r>
              <a:rPr lang="ru-RU" dirty="0" smtClean="0"/>
              <a:t>конфиденциальной </a:t>
            </a:r>
            <a:r>
              <a:rPr lang="ru-RU" dirty="0" smtClean="0"/>
              <a:t>информации.</a:t>
            </a:r>
          </a:p>
          <a:p>
            <a:r>
              <a:rPr lang="ru-RU" dirty="0" smtClean="0"/>
              <a:t>•  Дифференцированного подхода к отдельным </a:t>
            </a:r>
            <a:r>
              <a:rPr lang="ru-RU" dirty="0" smtClean="0"/>
              <a:t>видам </a:t>
            </a:r>
            <a:r>
              <a:rPr lang="ru-RU" dirty="0" smtClean="0"/>
              <a:t>деятельности и средствам защиты.</a:t>
            </a:r>
          </a:p>
          <a:p>
            <a:r>
              <a:rPr lang="ru-RU" dirty="0" smtClean="0"/>
              <a:t>• Наложения на лицензиата обязательств по </a:t>
            </a:r>
            <a:r>
              <a:rPr lang="ru-RU" dirty="0" smtClean="0"/>
              <a:t>выполнению </a:t>
            </a:r>
            <a:r>
              <a:rPr lang="ru-RU" dirty="0" smtClean="0"/>
              <a:t>требований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980728"/>
            <a:ext cx="6965245" cy="1202485"/>
          </a:xfrm>
        </p:spPr>
        <p:txBody>
          <a:bodyPr>
            <a:noAutofit/>
          </a:bodyPr>
          <a:lstStyle/>
          <a:p>
            <a:r>
              <a:rPr lang="ru-RU" sz="2400" b="1" i="1" dirty="0" smtClean="0"/>
              <a:t>Перечень видов деятельности в области защиты информации, подлежащих лицензированию ФАПСИ: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844824"/>
            <a:ext cx="7560840" cy="4320480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/>
              <a:t>• Соответствия заявителей и лицензиатов </a:t>
            </a:r>
            <a:r>
              <a:rPr lang="ru-RU" sz="1800" dirty="0" smtClean="0"/>
              <a:t>требованиям </a:t>
            </a:r>
            <a:r>
              <a:rPr lang="ru-RU" sz="1800" dirty="0" smtClean="0"/>
              <a:t>по профессиональной подготовке, </a:t>
            </a:r>
            <a:r>
              <a:rPr lang="ru-RU" sz="1800" dirty="0" smtClean="0"/>
              <a:t>нормативно-методической</a:t>
            </a:r>
            <a:r>
              <a:rPr lang="ru-RU" sz="1800" dirty="0" smtClean="0"/>
              <a:t>, технической и технологической оснащенности, режимным требованиям, </a:t>
            </a:r>
            <a:r>
              <a:rPr lang="ru-RU" sz="1800" dirty="0" smtClean="0"/>
              <a:t>проверяемым </a:t>
            </a:r>
            <a:r>
              <a:rPr lang="ru-RU" sz="1800" dirty="0" smtClean="0"/>
              <a:t>в ходе проведения обязательной экспертизы заявителей и постоянного контроля за </a:t>
            </a:r>
            <a:r>
              <a:rPr lang="ru-RU" sz="1800" dirty="0" smtClean="0"/>
              <a:t>деятельностью  </a:t>
            </a:r>
            <a:r>
              <a:rPr lang="ru-RU" sz="1800" dirty="0" smtClean="0"/>
              <a:t>лицензиатов.</a:t>
            </a:r>
          </a:p>
          <a:p>
            <a:pPr algn="just"/>
            <a:r>
              <a:rPr lang="ru-RU" sz="1800" dirty="0" smtClean="0"/>
              <a:t>• Четкой регламентации предоставляемых </a:t>
            </a:r>
            <a:r>
              <a:rPr lang="ru-RU" sz="1800" dirty="0" smtClean="0"/>
              <a:t>лицензиату </a:t>
            </a:r>
            <a:r>
              <a:rPr lang="ru-RU" sz="1800" dirty="0" smtClean="0"/>
              <a:t>прав и полномочий, а также механизма его взаимодействия с </a:t>
            </a:r>
            <a:r>
              <a:rPr lang="ru-RU" sz="1800" dirty="0" err="1" smtClean="0"/>
              <a:t>Гостехкомиссией</a:t>
            </a:r>
            <a:r>
              <a:rPr lang="ru-RU" sz="1800" dirty="0" smtClean="0"/>
              <a:t> и ФАПСИ.</a:t>
            </a:r>
          </a:p>
          <a:p>
            <a:pPr algn="just"/>
            <a:r>
              <a:rPr lang="ru-RU" sz="1800" dirty="0" smtClean="0"/>
              <a:t>• Централизации выдачи, учета, приостановления и отзыва лицензий и сертификатов.</a:t>
            </a:r>
          </a:p>
          <a:p>
            <a:pPr algn="just"/>
            <a:r>
              <a:rPr lang="ru-RU" sz="1800" dirty="0" smtClean="0"/>
              <a:t>• Доступности и открытости систем </a:t>
            </a:r>
            <a:r>
              <a:rPr lang="ru-RU" sz="1800" dirty="0" smtClean="0"/>
              <a:t>лицензирования </a:t>
            </a:r>
            <a:r>
              <a:rPr lang="ru-RU" sz="1800" dirty="0" smtClean="0"/>
              <a:t>и сертификации в рамках вышеперечисленных принципов.</a:t>
            </a:r>
          </a:p>
          <a:p>
            <a:endParaRPr lang="ru-RU" sz="1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1052736"/>
            <a:ext cx="7776864" cy="936104"/>
          </a:xfrm>
        </p:spPr>
        <p:txBody>
          <a:bodyPr>
            <a:normAutofit fontScale="90000"/>
          </a:bodyPr>
          <a:lstStyle/>
          <a:p>
            <a:r>
              <a:rPr lang="ru-RU" sz="2400" b="1" i="1" dirty="0" smtClean="0"/>
              <a:t>Собственно </a:t>
            </a:r>
            <a:r>
              <a:rPr lang="ru-RU" sz="2400" b="1" i="1" dirty="0" smtClean="0"/>
              <a:t>лицензирование </a:t>
            </a:r>
            <a:r>
              <a:rPr lang="ru-RU" sz="2400" dirty="0" smtClean="0"/>
              <a:t>деятельности в области защиты информации включает следующие</a:t>
            </a:r>
            <a:r>
              <a:rPr lang="ru-RU" sz="2400" b="1" i="1" dirty="0" smtClean="0"/>
              <a:t> действия: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="" xmlns:a16="http://schemas.microsoft.com/office/drawing/2014/main" id="{348B583E-9FEB-4826-B401-9BC3C2849B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037578305"/>
              </p:ext>
            </p:extLst>
          </p:nvPr>
        </p:nvGraphicFramePr>
        <p:xfrm>
          <a:off x="889707" y="1484784"/>
          <a:ext cx="7570724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3294275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7473" y="908720"/>
            <a:ext cx="7269053" cy="936104"/>
          </a:xfrm>
        </p:spPr>
        <p:txBody>
          <a:bodyPr>
            <a:noAutofit/>
          </a:bodyPr>
          <a:lstStyle/>
          <a:p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755576" y="764704"/>
          <a:ext cx="7704856" cy="53817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9274345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2564904"/>
            <a:ext cx="6254044" cy="136207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i="1" cap="all" dirty="0" smtClean="0"/>
              <a:t> Лицензирование деятельности по международному информационному обмену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3775" y="548680"/>
            <a:ext cx="7184180" cy="1296144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sz="2700" b="1" i="1" cap="all" dirty="0" smtClean="0"/>
              <a:t> Лицензирование </a:t>
            </a:r>
            <a:r>
              <a:rPr lang="ru-RU" sz="2700" b="1" i="1" cap="all" dirty="0" smtClean="0"/>
              <a:t>деятельности </a:t>
            </a:r>
            <a:r>
              <a:rPr lang="ru-RU" sz="2700" b="1" i="1" cap="all" dirty="0" smtClean="0"/>
              <a:t>по международному информационному обмену</a:t>
            </a:r>
            <a:r>
              <a:rPr lang="ru-RU" sz="2000" b="1" i="1" cap="all" dirty="0" smtClean="0"/>
              <a:t/>
            </a:r>
            <a:br>
              <a:rPr lang="ru-RU" sz="2000" b="1" i="1" cap="all" dirty="0" smtClean="0"/>
            </a:br>
            <a:endParaRPr lang="ru-RU" sz="2700" b="1" i="1" dirty="0">
              <a:solidFill>
                <a:srgbClr val="002060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813776" y="2020067"/>
            <a:ext cx="7574648" cy="4176464"/>
          </a:xfrm>
        </p:spPr>
        <p:txBody>
          <a:bodyPr>
            <a:normAutofit fontScale="70000" lnSpcReduction="20000"/>
          </a:bodyPr>
          <a:lstStyle/>
          <a:p>
            <a:r>
              <a:rPr lang="ru-RU" sz="3600" dirty="0" smtClean="0"/>
              <a:t>• сбор, обработку, хранение и передачу </a:t>
            </a:r>
            <a:r>
              <a:rPr lang="ru-RU" sz="3600" dirty="0" smtClean="0"/>
              <a:t>информации</a:t>
            </a:r>
            <a:r>
              <a:rPr lang="ru-RU" sz="3600" dirty="0" smtClean="0"/>
              <a:t>, а также использование документированной информации и информационных ресурсов при международном информационном обмене;</a:t>
            </a:r>
          </a:p>
          <a:p>
            <a:r>
              <a:rPr lang="ru-RU" sz="3600" dirty="0" smtClean="0"/>
              <a:t>• создание документированной информации и </a:t>
            </a:r>
            <a:r>
              <a:rPr lang="ru-RU" sz="3600" dirty="0" smtClean="0"/>
              <a:t>информационных </a:t>
            </a:r>
            <a:r>
              <a:rPr lang="ru-RU" sz="3600" dirty="0" smtClean="0"/>
              <a:t>продуктов для целей </a:t>
            </a:r>
            <a:r>
              <a:rPr lang="ru-RU" sz="3600" dirty="0" smtClean="0"/>
              <a:t>международного </a:t>
            </a:r>
            <a:r>
              <a:rPr lang="ru-RU" sz="3600" dirty="0" smtClean="0"/>
              <a:t>информационного обмена;</a:t>
            </a:r>
          </a:p>
          <a:p>
            <a:r>
              <a:rPr lang="ru-RU" sz="3600" dirty="0" smtClean="0"/>
              <a:t>• получение документированной информации, </a:t>
            </a:r>
            <a:r>
              <a:rPr lang="ru-RU" sz="3600" dirty="0" smtClean="0"/>
              <a:t>информационных </a:t>
            </a:r>
            <a:r>
              <a:rPr lang="ru-RU" sz="3600" dirty="0" smtClean="0"/>
              <a:t>ресурсов, информационных </a:t>
            </a:r>
            <a:r>
              <a:rPr lang="ru-RU" sz="3600" dirty="0" smtClean="0"/>
              <a:t>продуктов</a:t>
            </a:r>
            <a:r>
              <a:rPr lang="ru-RU" sz="3600" dirty="0" smtClean="0"/>
              <a:t>;</a:t>
            </a:r>
          </a:p>
          <a:p>
            <a:r>
              <a:rPr lang="ru-RU" sz="3600" dirty="0" smtClean="0"/>
              <a:t>• оказание информационных услуг.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="" xmlns:p14="http://schemas.microsoft.com/office/powerpoint/2010/main" val="4044616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688938"/>
            <a:ext cx="7776863" cy="1587933"/>
          </a:xfrm>
        </p:spPr>
        <p:txBody>
          <a:bodyPr>
            <a:noAutofit/>
          </a:bodyPr>
          <a:lstStyle/>
          <a:p>
            <a:r>
              <a:rPr lang="ru-RU" sz="3200" dirty="0" smtClean="0"/>
              <a:t>Действующие лица по </a:t>
            </a:r>
            <a:r>
              <a:rPr lang="ru-RU" sz="3200" dirty="0" smtClean="0"/>
              <a:t>оформлению </a:t>
            </a:r>
            <a:r>
              <a:rPr lang="ru-RU" sz="3200" dirty="0" smtClean="0"/>
              <a:t>лицензии </a:t>
            </a:r>
            <a:r>
              <a:rPr lang="ru-RU" sz="3200" dirty="0" smtClean="0"/>
              <a:t>на международный информационный обмен</a:t>
            </a: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71600" y="2420888"/>
          <a:ext cx="6912768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45698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745432"/>
            <a:ext cx="7704856" cy="4491880"/>
          </a:xfrm>
        </p:spPr>
        <p:txBody>
          <a:bodyPr>
            <a:noAutofit/>
          </a:bodyPr>
          <a:lstStyle/>
          <a:p>
            <a:r>
              <a:rPr lang="ru-RU" sz="1800" dirty="0" smtClean="0"/>
              <a:t>• организацию разработки методического обес­печения, в том числе лицензионных требований и условий (рекомендуемых);</a:t>
            </a:r>
          </a:p>
          <a:p>
            <a:r>
              <a:rPr lang="ru-RU" sz="1800" dirty="0" smtClean="0"/>
              <a:t>• установление структуры записи "Сводного </a:t>
            </a:r>
            <a:r>
              <a:rPr lang="ru-RU" sz="1800" dirty="0" smtClean="0"/>
              <a:t>реестра </a:t>
            </a:r>
            <a:r>
              <a:rPr lang="ru-RU" sz="1800" dirty="0" smtClean="0"/>
              <a:t>выданных, зарегистрированных, </a:t>
            </a:r>
            <a:r>
              <a:rPr lang="ru-RU" sz="1800" dirty="0" smtClean="0"/>
              <a:t>приостановленных </a:t>
            </a:r>
            <a:r>
              <a:rPr lang="ru-RU" sz="1800" dirty="0" smtClean="0"/>
              <a:t>и аннулированных лицензий" и структуры номера лицензии, присваиваемого лицензионными органами субъектов Российской Федерации;</a:t>
            </a:r>
          </a:p>
          <a:p>
            <a:r>
              <a:rPr lang="ru-RU" sz="1800" dirty="0" smtClean="0"/>
              <a:t>• организацию изготовления бланков лицензий и определение организации - изготовителя этих бланков;</a:t>
            </a:r>
          </a:p>
          <a:p>
            <a:r>
              <a:rPr lang="ru-RU" sz="1800" dirty="0" smtClean="0"/>
              <a:t>• выработку согласованной политики по </a:t>
            </a:r>
            <a:r>
              <a:rPr lang="ru-RU" sz="1800" dirty="0" smtClean="0"/>
              <a:t>проведению </a:t>
            </a:r>
            <a:r>
              <a:rPr lang="ru-RU" sz="1800" dirty="0" smtClean="0"/>
              <a:t>инспекционных проверок и контроля за </a:t>
            </a:r>
            <a:r>
              <a:rPr lang="ru-RU" sz="1800" dirty="0" smtClean="0"/>
              <a:t>выполнением </a:t>
            </a:r>
            <a:r>
              <a:rPr lang="ru-RU" sz="1800" dirty="0" smtClean="0"/>
              <a:t>лицензиатами условий, необходимых для осуществления деятельности по </a:t>
            </a:r>
            <a:r>
              <a:rPr lang="ru-RU" sz="1800" dirty="0" smtClean="0"/>
              <a:t>международному </a:t>
            </a:r>
            <a:r>
              <a:rPr lang="ru-RU" sz="1800" dirty="0" smtClean="0"/>
              <a:t>информационному обмену;</a:t>
            </a:r>
          </a:p>
          <a:p>
            <a:r>
              <a:rPr lang="ru-RU" sz="1800" dirty="0" smtClean="0"/>
              <a:t>• проведение анализа лицензионной деятельности и совместную разработку мер по ее </a:t>
            </a:r>
            <a:r>
              <a:rPr lang="ru-RU" sz="1800" dirty="0" smtClean="0"/>
              <a:t>совершенствованию</a:t>
            </a:r>
            <a:r>
              <a:rPr lang="ru-RU" sz="1800" dirty="0" smtClean="0"/>
              <a:t>.</a:t>
            </a:r>
          </a:p>
          <a:p>
            <a:pPr marL="0" indent="442913" algn="just"/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002718" y="620688"/>
            <a:ext cx="7488832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b="1" dirty="0" smtClean="0"/>
              <a:t>Порядок взаимодействия Минсвязи России с органа­ми исполнительной власти субъектов Российской </a:t>
            </a:r>
            <a:r>
              <a:rPr lang="ru-RU" sz="2000" b="1" dirty="0" smtClean="0"/>
              <a:t>Федерации </a:t>
            </a:r>
            <a:r>
              <a:rPr lang="ru-RU" sz="2000" b="1" dirty="0" smtClean="0"/>
              <a:t>включает:</a:t>
            </a:r>
            <a:endParaRPr lang="ru-RU" sz="2000" b="1" dirty="0"/>
          </a:p>
        </p:txBody>
      </p:sp>
    </p:spTree>
    <p:extLst>
      <p:ext uri="{BB962C8B-B14F-4D97-AF65-F5344CB8AC3E}">
        <p14:creationId xmlns="" xmlns:p14="http://schemas.microsoft.com/office/powerpoint/2010/main" val="7504493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836712"/>
            <a:ext cx="7704855" cy="811218"/>
          </a:xfrm>
        </p:spPr>
        <p:txBody>
          <a:bodyPr>
            <a:noAutofit/>
          </a:bodyPr>
          <a:lstStyle/>
          <a:p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В соответствии с Законом "Об участии в </a:t>
            </a:r>
            <a:r>
              <a:rPr lang="ru-RU" sz="2400" dirty="0" smtClean="0"/>
              <a:t>международном </a:t>
            </a:r>
            <a:r>
              <a:rPr lang="ru-RU" sz="2400" dirty="0" smtClean="0"/>
              <a:t>информационном обмене" </a:t>
            </a:r>
            <a:br>
              <a:rPr lang="ru-RU" sz="2400" dirty="0" smtClean="0"/>
            </a:br>
            <a:r>
              <a:rPr lang="ru-RU" sz="2400" dirty="0" smtClean="0"/>
              <a:t>Минсвязи России разработало и внедрило ряд нормативно-правовых документов, в том числе:</a:t>
            </a:r>
            <a:endParaRPr lang="ru-RU" sz="2400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755576" y="2177481"/>
          <a:ext cx="7488832" cy="46805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2556871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980728"/>
            <a:ext cx="6327805" cy="43823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2600" dirty="0">
              <a:solidFill>
                <a:prstClr val="black"/>
              </a:solidFill>
            </a:endParaRPr>
          </a:p>
          <a:p>
            <a:r>
              <a:rPr lang="ru-RU" sz="2800" dirty="0" smtClean="0">
                <a:hlinkClick r:id="rId2" action="ppaction://hlinksldjump"/>
              </a:rPr>
              <a:t>Предметные области </a:t>
            </a:r>
            <a:r>
              <a:rPr lang="ru-RU" sz="2800" dirty="0" smtClean="0">
                <a:hlinkClick r:id="rId2" action="ppaction://hlinksldjump"/>
              </a:rPr>
              <a:t>лицензируемой деятельности.</a:t>
            </a:r>
            <a:endParaRPr lang="ru-RU" sz="2800" dirty="0" smtClean="0"/>
          </a:p>
          <a:p>
            <a:r>
              <a:rPr lang="ru-RU" sz="2800" dirty="0" smtClean="0">
                <a:hlinkClick r:id="rId3" action="ppaction://hlinksldjump"/>
              </a:rPr>
              <a:t>Виды </a:t>
            </a:r>
            <a:r>
              <a:rPr lang="ru-RU" sz="2800" dirty="0" smtClean="0">
                <a:hlinkClick r:id="rId3" action="ppaction://hlinksldjump"/>
              </a:rPr>
              <a:t>деятельности в области защиты информации, подлежащих лицензированию ФАПСИ. </a:t>
            </a:r>
            <a:endParaRPr lang="ru-RU" sz="2800" dirty="0" smtClean="0"/>
          </a:p>
          <a:p>
            <a:r>
              <a:rPr lang="ru-RU" sz="2800" dirty="0" smtClean="0">
                <a:hlinkClick r:id="rId4" action="ppaction://hlinksldjump"/>
              </a:rPr>
              <a:t>Лицензирование деятельности </a:t>
            </a:r>
            <a:r>
              <a:rPr lang="ru-RU" sz="2800" dirty="0" smtClean="0">
                <a:hlinkClick r:id="rId4" action="ppaction://hlinksldjump"/>
              </a:rPr>
              <a:t>по международному информационному обмену.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16122086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980728"/>
            <a:ext cx="7416824" cy="5256584"/>
          </a:xfrm>
        </p:spPr>
        <p:txBody>
          <a:bodyPr>
            <a:normAutofit/>
          </a:bodyPr>
          <a:lstStyle/>
          <a:p>
            <a:pPr marL="0" indent="533400" algn="just">
              <a:buNone/>
            </a:pPr>
            <a:r>
              <a:rPr lang="ru-RU" b="1" i="1" dirty="0" smtClean="0"/>
              <a:t>Разработка программно-аппаратных средств </a:t>
            </a:r>
            <a:r>
              <a:rPr lang="ru-RU" b="1" i="1" dirty="0" smtClean="0"/>
              <a:t>ведения </a:t>
            </a:r>
            <a:r>
              <a:rPr lang="ru-RU" b="1" i="1" dirty="0" smtClean="0"/>
              <a:t>"Сводного реестра выданных, приостановленных и аннулированных лицензий" предусматривает создание программно-аппаратного комплекса (автоматизированной информационной системы - АИС), </a:t>
            </a:r>
            <a:r>
              <a:rPr lang="ru-RU" b="1" i="1" dirty="0" smtClean="0"/>
              <a:t>обеспечивающей </a:t>
            </a:r>
            <a:r>
              <a:rPr lang="ru-RU" b="1" i="1" dirty="0" smtClean="0"/>
              <a:t>ведение указанного реестра и взаимодействие в телекоммуникационном режиме с лицензионными </a:t>
            </a:r>
            <a:r>
              <a:rPr lang="ru-RU" b="1" i="1" dirty="0" smtClean="0"/>
              <a:t>органами </a:t>
            </a:r>
            <a:r>
              <a:rPr lang="ru-RU" b="1" i="1" dirty="0" smtClean="0"/>
              <a:t>субъектов Российской Федерации.</a:t>
            </a:r>
            <a:endParaRPr lang="ru-RU" dirty="0" smtClean="0"/>
          </a:p>
          <a:p>
            <a:pPr marL="0" indent="533400" algn="just">
              <a:buNone/>
            </a:pPr>
            <a:endParaRPr lang="ru-RU" b="1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951472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980728"/>
            <a:ext cx="7704856" cy="5256584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ru-RU" b="1" dirty="0" smtClean="0"/>
              <a:t>Автоматизированная система по ведению Сводного реестра создаст условия для повышения </a:t>
            </a:r>
            <a:r>
              <a:rPr lang="ru-RU" b="1" dirty="0" smtClean="0"/>
              <a:t>производительности </a:t>
            </a:r>
            <a:r>
              <a:rPr lang="ru-RU" b="1" dirty="0" smtClean="0"/>
              <a:t>труда специалистов по лицензированию.</a:t>
            </a:r>
          </a:p>
          <a:p>
            <a:r>
              <a:rPr lang="ru-RU" dirty="0" smtClean="0"/>
              <a:t>На первом этапе (первый год после внедрения) документы по организационно-методическому </a:t>
            </a:r>
            <a:r>
              <a:rPr lang="ru-RU" dirty="0" smtClean="0"/>
              <a:t>обеспечению </a:t>
            </a:r>
            <a:r>
              <a:rPr lang="ru-RU" dirty="0" smtClean="0"/>
              <a:t>лицензионной деятельности по </a:t>
            </a:r>
            <a:r>
              <a:rPr lang="ru-RU" dirty="0" smtClean="0"/>
              <a:t>международному </a:t>
            </a:r>
            <a:r>
              <a:rPr lang="ru-RU" dirty="0" smtClean="0"/>
              <a:t>информационному обмену и автоматизированная си­стема по ведению "Сводного реестра выданных, приостановленных и аннулированных лицензий" будут находиться в опытной эксплуатации.</a:t>
            </a:r>
          </a:p>
          <a:p>
            <a:r>
              <a:rPr lang="ru-RU" dirty="0" smtClean="0"/>
              <a:t>На втором этапе (второй год эксплуатации) </a:t>
            </a:r>
            <a:r>
              <a:rPr lang="ru-RU" dirty="0" smtClean="0"/>
              <a:t>документы </a:t>
            </a:r>
            <a:r>
              <a:rPr lang="ru-RU" dirty="0" smtClean="0"/>
              <a:t>по организационно-методическому обеспечению лицензионной деятельности по международному </a:t>
            </a:r>
            <a:r>
              <a:rPr lang="ru-RU" dirty="0" smtClean="0"/>
              <a:t>информационному </a:t>
            </a:r>
            <a:r>
              <a:rPr lang="ru-RU" dirty="0" smtClean="0"/>
              <a:t>обмену и автоматизированная система по ведению Сводного реестра после устранения выявленных на этапе опытной эксплуатации недостатков могут </a:t>
            </a:r>
            <a:r>
              <a:rPr lang="ru-RU" dirty="0" smtClean="0"/>
              <a:t>распространяться </a:t>
            </a:r>
            <a:r>
              <a:rPr lang="ru-RU" dirty="0" smtClean="0"/>
              <a:t>на коммерческой основе.</a:t>
            </a:r>
          </a:p>
          <a:p>
            <a:pPr marL="0" indent="533400" algn="just"/>
            <a:endParaRPr lang="ru-RU" b="1" dirty="0">
              <a:latin typeface="+mj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652869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2119257"/>
            <a:ext cx="7200800" cy="3603812"/>
          </a:xfrm>
        </p:spPr>
        <p:txBody>
          <a:bodyPr/>
          <a:lstStyle/>
          <a:p>
            <a:r>
              <a:rPr lang="ru-RU" dirty="0" smtClean="0">
                <a:hlinkClick r:id="rId2"/>
              </a:rPr>
              <a:t>Практическая работа № 9 </a:t>
            </a:r>
            <a:r>
              <a:rPr lang="ru-RU" dirty="0" smtClean="0">
                <a:hlinkClick r:id="rId2"/>
              </a:rPr>
              <a:t>– лицензирование</a:t>
            </a:r>
            <a:endParaRPr lang="ru-RU" dirty="0" smtClean="0"/>
          </a:p>
          <a:p>
            <a:r>
              <a:rPr lang="ru-RU" u="sng" dirty="0" smtClean="0"/>
              <a:t>(Курс </a:t>
            </a:r>
            <a:r>
              <a:rPr lang="en-US" u="sng" dirty="0" err="1" smtClean="0"/>
              <a:t>Moodle</a:t>
            </a:r>
            <a:r>
              <a:rPr lang="en-US" u="sng" dirty="0" smtClean="0"/>
              <a:t> </a:t>
            </a:r>
            <a:r>
              <a:rPr lang="ru-RU" u="sng" dirty="0" smtClean="0"/>
              <a:t>- </a:t>
            </a:r>
            <a:r>
              <a:rPr lang="ru-RU" b="1" dirty="0" smtClean="0"/>
              <a:t>Разработка эксплуатационной документации программного обеспечения</a:t>
            </a:r>
          </a:p>
          <a:p>
            <a:pPr>
              <a:buNone/>
            </a:pPr>
            <a:r>
              <a:rPr lang="en-US" u="sng" dirty="0" smtClean="0"/>
              <a:t>https://lms.kgeu.ru/course/view.php?id=2849</a:t>
            </a:r>
            <a:r>
              <a:rPr lang="ru-RU" u="sng" dirty="0" smtClean="0"/>
              <a:t>)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899592" y="1628800"/>
          <a:ext cx="7344816" cy="45365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i="1" cap="all" dirty="0" smtClean="0"/>
              <a:t>Предметные области </a:t>
            </a:r>
            <a:r>
              <a:rPr lang="ru-RU" sz="2800" b="1" i="1" cap="all" dirty="0" smtClean="0"/>
              <a:t>лицензируемой </a:t>
            </a:r>
            <a:r>
              <a:rPr lang="ru-RU" sz="2800" b="1" i="1" cap="all" dirty="0" smtClean="0"/>
              <a:t>деятельности</a:t>
            </a:r>
            <a:r>
              <a:rPr lang="ru-RU" sz="3200" b="1" i="1" cap="all" dirty="0" smtClean="0"/>
              <a:t/>
            </a:r>
            <a:br>
              <a:rPr lang="ru-RU" sz="3200" b="1" i="1" cap="all" dirty="0" smtClean="0"/>
            </a:br>
            <a:endParaRPr lang="ru-RU" sz="3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55977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844824"/>
            <a:ext cx="7416824" cy="432048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• в п. 4 ст. 7 указано, что для решения проблемы качественного формирования государственных </a:t>
            </a:r>
            <a:r>
              <a:rPr lang="ru-RU" dirty="0" smtClean="0"/>
              <a:t>информационных </a:t>
            </a:r>
            <a:r>
              <a:rPr lang="ru-RU" dirty="0" smtClean="0"/>
              <a:t>ресурсов необходимо разработать и внедрить в практику порядок лицензирования </a:t>
            </a:r>
            <a:r>
              <a:rPr lang="ru-RU" dirty="0" smtClean="0"/>
              <a:t>деятельности </a:t>
            </a:r>
            <a:r>
              <a:rPr lang="ru-RU" dirty="0" smtClean="0"/>
              <a:t>организаций, специализирующихся на формировании государственных информационных ресурсов на основе договоров с соответствующими органами власти;</a:t>
            </a:r>
          </a:p>
          <a:p>
            <a:pPr algn="just"/>
            <a:r>
              <a:rPr lang="ru-RU" dirty="0" smtClean="0"/>
              <a:t>• в п. 4 ст. 11 указано, что осуществление </a:t>
            </a:r>
            <a:r>
              <a:rPr lang="ru-RU" dirty="0" smtClean="0"/>
              <a:t>лицензионной </a:t>
            </a:r>
            <a:r>
              <a:rPr lang="ru-RU" dirty="0" smtClean="0"/>
              <a:t>деятельности в области работы с </a:t>
            </a:r>
            <a:r>
              <a:rPr lang="ru-RU" dirty="0" smtClean="0"/>
              <a:t>персональными </a:t>
            </a:r>
            <a:r>
              <a:rPr lang="ru-RU" dirty="0" smtClean="0"/>
              <a:t>данными в связи с особенностями этой </a:t>
            </a:r>
            <a:r>
              <a:rPr lang="ru-RU" dirty="0" smtClean="0"/>
              <a:t>деятельности </a:t>
            </a:r>
            <a:r>
              <a:rPr lang="ru-RU" dirty="0" smtClean="0"/>
              <a:t>нуждается в дополнительном правовом регулировании;</a:t>
            </a:r>
          </a:p>
          <a:p>
            <a:pPr algn="just"/>
            <a:r>
              <a:rPr lang="ru-RU" dirty="0" smtClean="0"/>
              <a:t>• в п. 3 ст. 19 указано, что организации, </a:t>
            </a:r>
            <a:r>
              <a:rPr lang="ru-RU" dirty="0" smtClean="0"/>
              <a:t>выполняющие </a:t>
            </a:r>
            <a:r>
              <a:rPr lang="ru-RU" dirty="0" smtClean="0"/>
              <a:t>работы в области проектирования, </a:t>
            </a:r>
            <a:r>
              <a:rPr lang="ru-RU" dirty="0" smtClean="0"/>
              <a:t>производства </a:t>
            </a:r>
            <a:r>
              <a:rPr lang="ru-RU" dirty="0" smtClean="0"/>
              <a:t>средств защиты информации и обработки </a:t>
            </a:r>
            <a:r>
              <a:rPr lang="ru-RU" dirty="0" smtClean="0"/>
              <a:t>персональных </a:t>
            </a:r>
            <a:r>
              <a:rPr lang="ru-RU" dirty="0" smtClean="0"/>
              <a:t>данных, должны получать лицензию на этот вид деятельности.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83568" y="980728"/>
            <a:ext cx="7880756" cy="883226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Проблема лицензирования отдельных элементов деятельности в сфере информатизации поставлена в Законе "Об информации, информатизации и защите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информации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924996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5368" y="1052736"/>
            <a:ext cx="6965245" cy="936104"/>
          </a:xfrm>
        </p:spPr>
        <p:txBody>
          <a:bodyPr>
            <a:normAutofit fontScale="90000"/>
          </a:bodyPr>
          <a:lstStyle/>
          <a:p>
            <a:r>
              <a:rPr lang="ru-RU" sz="2700" b="1" i="1" cap="all" dirty="0" smtClean="0"/>
              <a:t>Лицензирование деятельности в области создания и применения информационных технологий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844824"/>
            <a:ext cx="7541309" cy="4176463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Закон "О сертификации продукции и </a:t>
            </a:r>
            <a:r>
              <a:rPr lang="ru-RU" sz="2800" dirty="0" smtClean="0"/>
              <a:t>услуг", </a:t>
            </a:r>
          </a:p>
          <a:p>
            <a:r>
              <a:rPr lang="ru-RU" sz="2800" dirty="0" smtClean="0"/>
              <a:t>Закон </a:t>
            </a:r>
            <a:r>
              <a:rPr lang="ru-RU" sz="2800" dirty="0" smtClean="0"/>
              <a:t>"Об авторском праве и смежных правах", </a:t>
            </a:r>
            <a:endParaRPr lang="ru-RU" sz="2800" dirty="0" smtClean="0"/>
          </a:p>
          <a:p>
            <a:r>
              <a:rPr lang="ru-RU" sz="2800" dirty="0" smtClean="0"/>
              <a:t>Закон </a:t>
            </a:r>
            <a:r>
              <a:rPr lang="ru-RU" sz="2800" dirty="0" smtClean="0"/>
              <a:t>"О правовой охране программ для ЭВМ и баз </a:t>
            </a:r>
            <a:r>
              <a:rPr lang="ru-RU" sz="2800" dirty="0" smtClean="0"/>
              <a:t>данных",</a:t>
            </a:r>
          </a:p>
          <a:p>
            <a:r>
              <a:rPr lang="ru-RU" sz="2800" dirty="0" smtClean="0"/>
              <a:t>Закон "О федеральных органах правительственной связи и </a:t>
            </a:r>
            <a:r>
              <a:rPr lang="ru-RU" sz="2800" dirty="0" smtClean="0"/>
              <a:t>информации</a:t>
            </a:r>
            <a:r>
              <a:rPr lang="ru-RU" sz="2800" dirty="0" smtClean="0"/>
              <a:t>"</a:t>
            </a:r>
            <a:endParaRPr lang="ru-RU" sz="2800" dirty="0" smtClean="0"/>
          </a:p>
          <a:p>
            <a:endParaRPr lang="ru-RU" sz="2800" dirty="0" smtClean="0"/>
          </a:p>
          <a:p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4353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764704"/>
            <a:ext cx="6965245" cy="936104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b="1" i="1" cap="all" dirty="0" smtClean="0"/>
              <a:t> </a:t>
            </a:r>
            <a:r>
              <a:rPr lang="ru-RU" sz="2200" b="1" i="1" cap="all" dirty="0" smtClean="0"/>
              <a:t>Лицензирование деятельности в области формирования и ведения информационных ресурсов</a:t>
            </a:r>
            <a:r>
              <a:rPr lang="ru-RU" b="1" i="1" cap="all" dirty="0" smtClean="0"/>
              <a:t/>
            </a:r>
            <a:br>
              <a:rPr lang="ru-RU" b="1" i="1" cap="all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844824"/>
            <a:ext cx="7541309" cy="4176463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Ст. 27 Закона "О государственной </a:t>
            </a:r>
            <a:r>
              <a:rPr lang="ru-RU" sz="2800" dirty="0" smtClean="0"/>
              <a:t>тайне",</a:t>
            </a:r>
            <a:endParaRPr lang="ru-RU" sz="2800" dirty="0" smtClean="0"/>
          </a:p>
          <a:p>
            <a:r>
              <a:rPr lang="ru-RU" sz="2000" i="1" dirty="0" smtClean="0"/>
              <a:t>"Положение о лицензировании деятельности </a:t>
            </a:r>
            <a:r>
              <a:rPr lang="ru-RU" sz="2000" i="1" dirty="0" smtClean="0"/>
              <a:t>предприятий</a:t>
            </a:r>
            <a:r>
              <a:rPr lang="ru-RU" sz="2000" i="1" dirty="0" smtClean="0"/>
              <a:t>, учреждений и организаций по проведению </a:t>
            </a:r>
            <a:r>
              <a:rPr lang="ru-RU" sz="2000" i="1" dirty="0" smtClean="0"/>
              <a:t>работ</a:t>
            </a:r>
            <a:r>
              <a:rPr lang="ru-RU" sz="2000" i="1" dirty="0" smtClean="0"/>
              <a:t>, связанных с использованием сведений, </a:t>
            </a:r>
            <a:r>
              <a:rPr lang="ru-RU" sz="2000" i="1" dirty="0" smtClean="0"/>
              <a:t>составляющих </a:t>
            </a:r>
            <a:r>
              <a:rPr lang="ru-RU" sz="2000" i="1" dirty="0" smtClean="0"/>
              <a:t>государственную тайну, созданием средств защиты информации, а также с осуществлением мероприятий и (или) оказанием услуг по защите государственной </a:t>
            </a:r>
            <a:r>
              <a:rPr lang="ru-RU" sz="2000" i="1" dirty="0" smtClean="0"/>
              <a:t>тайны",</a:t>
            </a:r>
          </a:p>
          <a:p>
            <a:r>
              <a:rPr lang="ru-RU" sz="2800" dirty="0" smtClean="0"/>
              <a:t>Закону "Об участии в международном информационном обмене"</a:t>
            </a:r>
            <a:endParaRPr lang="ru-RU" sz="2800" i="1" dirty="0"/>
          </a:p>
        </p:txBody>
      </p:sp>
    </p:spTree>
    <p:extLst>
      <p:ext uri="{BB962C8B-B14F-4D97-AF65-F5344CB8AC3E}">
        <p14:creationId xmlns="" xmlns:p14="http://schemas.microsoft.com/office/powerpoint/2010/main" val="435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764704"/>
            <a:ext cx="7344816" cy="1368152"/>
          </a:xfrm>
        </p:spPr>
        <p:txBody>
          <a:bodyPr>
            <a:noAutofit/>
          </a:bodyPr>
          <a:lstStyle/>
          <a:p>
            <a:r>
              <a:rPr lang="ru-RU" sz="4800" dirty="0"/>
              <a:t/>
            </a:r>
            <a:br>
              <a:rPr lang="ru-RU" sz="4800" dirty="0"/>
            </a:br>
            <a:r>
              <a:rPr lang="ru-RU" sz="4800" b="1" i="1" cap="all" dirty="0" smtClean="0"/>
              <a:t> </a:t>
            </a:r>
            <a:r>
              <a:rPr lang="ru-RU" sz="2400" b="1" i="1" cap="all" dirty="0" smtClean="0"/>
              <a:t>Лицензирование услуг по </a:t>
            </a:r>
            <a:r>
              <a:rPr lang="ru-RU" sz="2400" b="1" i="1" cap="all" dirty="0" smtClean="0"/>
              <a:t>информационному</a:t>
            </a:r>
            <a:r>
              <a:rPr lang="ru-RU" sz="2400" b="1" i="1" cap="all" dirty="0" smtClean="0"/>
              <a:t/>
            </a:r>
            <a:br>
              <a:rPr lang="ru-RU" sz="2400" b="1" i="1" cap="all" dirty="0" smtClean="0"/>
            </a:br>
            <a:r>
              <a:rPr lang="ru-RU" sz="2400" b="1" i="1" cap="all" dirty="0" smtClean="0"/>
              <a:t>обеспечению </a:t>
            </a:r>
            <a:r>
              <a:rPr lang="ru-RU" sz="2400" b="1" i="1" cap="all" dirty="0" smtClean="0"/>
              <a:t>потребителей </a:t>
            </a:r>
            <a:r>
              <a:rPr lang="ru-RU" sz="2400" b="1" i="1" cap="all" dirty="0" smtClean="0"/>
              <a:t>информационных ресурсов</a:t>
            </a:r>
            <a:br>
              <a:rPr lang="ru-RU" sz="2400" b="1" i="1" cap="all" dirty="0" smtClean="0"/>
            </a:br>
            <a:r>
              <a:rPr lang="ru-RU" sz="2400" b="1" i="1" cap="all" dirty="0" smtClean="0"/>
              <a:t> </a:t>
            </a:r>
            <a:r>
              <a:rPr lang="ru-RU" sz="4800" b="1" i="1" cap="all" dirty="0" smtClean="0"/>
              <a:t/>
            </a:r>
            <a:br>
              <a:rPr lang="ru-RU" sz="4800" b="1" i="1" cap="all" dirty="0" smtClean="0"/>
            </a:b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2348881"/>
            <a:ext cx="7541309" cy="381642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Согласно статье </a:t>
            </a:r>
            <a:r>
              <a:rPr lang="ru-RU" sz="2800" dirty="0" smtClean="0"/>
              <a:t>24 Конституции РФ сбор, </a:t>
            </a:r>
            <a:r>
              <a:rPr lang="ru-RU" sz="2800" dirty="0" smtClean="0"/>
              <a:t>хранение </a:t>
            </a:r>
            <a:r>
              <a:rPr lang="ru-RU" sz="2800" dirty="0" smtClean="0"/>
              <a:t>и распространение информации о частной жизни лица без его согласия не </a:t>
            </a:r>
            <a:r>
              <a:rPr lang="ru-RU" sz="2800" dirty="0" smtClean="0"/>
              <a:t>допускается;</a:t>
            </a:r>
          </a:p>
          <a:p>
            <a:r>
              <a:rPr lang="ru-RU" sz="2800" dirty="0" smtClean="0"/>
              <a:t>Законопроект </a:t>
            </a:r>
            <a:r>
              <a:rPr lang="ru-RU" sz="2800" dirty="0" smtClean="0"/>
              <a:t>"Об информации персонального </a:t>
            </a:r>
            <a:r>
              <a:rPr lang="ru-RU" sz="2800" dirty="0" smtClean="0"/>
              <a:t>характера</a:t>
            </a:r>
            <a:r>
              <a:rPr lang="ru-RU" sz="2800" dirty="0" smtClean="0"/>
              <a:t>"</a:t>
            </a:r>
            <a:endParaRPr lang="ru-RU" sz="2800" i="1" dirty="0"/>
          </a:p>
        </p:txBody>
      </p:sp>
    </p:spTree>
    <p:extLst>
      <p:ext uri="{BB962C8B-B14F-4D97-AF65-F5344CB8AC3E}">
        <p14:creationId xmlns="" xmlns:p14="http://schemas.microsoft.com/office/powerpoint/2010/main" val="435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268760"/>
            <a:ext cx="7560840" cy="864096"/>
          </a:xfrm>
        </p:spPr>
        <p:txBody>
          <a:bodyPr>
            <a:noAutofit/>
          </a:bodyPr>
          <a:lstStyle/>
          <a:p>
            <a:r>
              <a:rPr lang="ru-RU" sz="4800" dirty="0"/>
              <a:t/>
            </a:r>
            <a:br>
              <a:rPr lang="ru-RU" sz="4800" dirty="0"/>
            </a:br>
            <a:r>
              <a:rPr lang="ru-RU" sz="4800" b="1" i="1" cap="all" dirty="0" smtClean="0"/>
              <a:t> </a:t>
            </a:r>
            <a:r>
              <a:rPr lang="ru-RU" sz="2400" b="1" i="1" cap="all" dirty="0" smtClean="0"/>
              <a:t>Лицензирование </a:t>
            </a:r>
            <a:r>
              <a:rPr lang="ru-RU" sz="2400" b="1" i="1" cap="all" dirty="0" smtClean="0"/>
              <a:t>деятельности </a:t>
            </a:r>
            <a:r>
              <a:rPr lang="ru-RU" sz="2400" b="1" i="1" cap="all" dirty="0" smtClean="0"/>
              <a:t>в </a:t>
            </a:r>
            <a:r>
              <a:rPr lang="ru-RU" sz="2400" b="1" i="1" cap="all" dirty="0" smtClean="0"/>
              <a:t>области защиты информации</a:t>
            </a:r>
            <a:r>
              <a:rPr lang="ru-RU" sz="4800" b="1" i="1" cap="all" dirty="0" smtClean="0"/>
              <a:t/>
            </a:r>
            <a:br>
              <a:rPr lang="ru-RU" sz="4800" b="1" i="1" cap="all" dirty="0" smtClean="0"/>
            </a:br>
            <a:r>
              <a:rPr lang="ru-RU" sz="4800" b="1" i="1" cap="all" dirty="0" smtClean="0"/>
              <a:t> </a:t>
            </a:r>
            <a:r>
              <a:rPr lang="ru-RU" sz="2400" b="1" i="1" cap="all" dirty="0" smtClean="0"/>
              <a:t/>
            </a:r>
            <a:br>
              <a:rPr lang="ru-RU" sz="2400" b="1" i="1" cap="all" dirty="0" smtClean="0"/>
            </a:br>
            <a:r>
              <a:rPr lang="ru-RU" sz="2400" b="1" i="1" cap="all" dirty="0" smtClean="0"/>
              <a:t> </a:t>
            </a:r>
            <a:r>
              <a:rPr lang="ru-RU" sz="4800" b="1" i="1" cap="all" dirty="0" smtClean="0"/>
              <a:t/>
            </a:r>
            <a:br>
              <a:rPr lang="ru-RU" sz="4800" b="1" i="1" cap="all" dirty="0" smtClean="0"/>
            </a:b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3" y="1916832"/>
            <a:ext cx="7344816" cy="4104456"/>
          </a:xfrm>
        </p:spPr>
        <p:txBody>
          <a:bodyPr>
            <a:normAutofit fontScale="85000" lnSpcReduction="20000"/>
          </a:bodyPr>
          <a:lstStyle/>
          <a:p>
            <a:r>
              <a:rPr lang="ru-RU" sz="2800" dirty="0" smtClean="0"/>
              <a:t>Закон "Об информации, информатизации и защите </a:t>
            </a:r>
            <a:r>
              <a:rPr lang="ru-RU" sz="2800" dirty="0" smtClean="0"/>
              <a:t>информации«</a:t>
            </a:r>
          </a:p>
          <a:p>
            <a:pPr algn="just">
              <a:buNone/>
            </a:pPr>
            <a:endParaRPr lang="ru-RU" sz="2800" b="1" i="1" dirty="0" smtClean="0"/>
          </a:p>
          <a:p>
            <a:pPr marL="273050" indent="352425" algn="just">
              <a:buNone/>
              <a:tabLst>
                <a:tab pos="0" algn="l"/>
              </a:tabLst>
            </a:pPr>
            <a:r>
              <a:rPr lang="ru-RU" sz="2800" b="1" i="1" dirty="0" smtClean="0"/>
              <a:t>Действующими </a:t>
            </a:r>
            <a:r>
              <a:rPr lang="ru-RU" sz="2800" b="1" i="1" dirty="0" smtClean="0"/>
              <a:t>нормативно-правовыми </a:t>
            </a:r>
            <a:r>
              <a:rPr lang="ru-RU" sz="2800" b="1" i="1" dirty="0" smtClean="0"/>
              <a:t>документами </a:t>
            </a:r>
            <a:r>
              <a:rPr lang="ru-RU" sz="2800" b="1" i="1" dirty="0" smtClean="0"/>
              <a:t>в качестве основных государственных органов по </a:t>
            </a:r>
            <a:r>
              <a:rPr lang="ru-RU" sz="2800" b="1" i="1" dirty="0" smtClean="0"/>
              <a:t>лицензированию </a:t>
            </a:r>
            <a:r>
              <a:rPr lang="ru-RU" sz="2800" b="1" i="1" dirty="0" smtClean="0"/>
              <a:t>деятельности в области защиты информа­ции определены Государственная техническая комиссия при Президенте Российской Федерации (</a:t>
            </a:r>
            <a:r>
              <a:rPr lang="ru-RU" sz="2800" b="1" i="1" dirty="0" err="1" smtClean="0"/>
              <a:t>Гостехкомиссия</a:t>
            </a:r>
            <a:r>
              <a:rPr lang="ru-RU" sz="2800" b="1" i="1" dirty="0" smtClean="0"/>
              <a:t> России) и Федеральное агентство правительственной связи и информации (ФАПСИ).</a:t>
            </a:r>
            <a:endParaRPr lang="ru-RU" sz="2800" dirty="0" smtClean="0"/>
          </a:p>
          <a:p>
            <a:pPr>
              <a:buNone/>
            </a:pPr>
            <a:endParaRPr lang="ru-RU" sz="2800" i="1" dirty="0"/>
          </a:p>
        </p:txBody>
      </p:sp>
    </p:spTree>
    <p:extLst>
      <p:ext uri="{BB962C8B-B14F-4D97-AF65-F5344CB8AC3E}">
        <p14:creationId xmlns="" xmlns:p14="http://schemas.microsoft.com/office/powerpoint/2010/main" val="435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/>
              <a:t>Перечень видов деятельности в области защиты информации, подлежащих лицензированию </a:t>
            </a:r>
            <a:r>
              <a:rPr lang="ru-RU" sz="2400" dirty="0" err="1" smtClean="0"/>
              <a:t>Гостехкомиссией</a:t>
            </a:r>
            <a:r>
              <a:rPr lang="ru-RU" sz="2400" dirty="0" smtClean="0"/>
              <a:t> России:</a:t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844824"/>
            <a:ext cx="7632848" cy="4320480"/>
          </a:xfrm>
        </p:spPr>
        <p:txBody>
          <a:bodyPr>
            <a:noAutofit/>
          </a:bodyPr>
          <a:lstStyle/>
          <a:p>
            <a:r>
              <a:rPr lang="ru-RU" sz="1600" i="1" dirty="0" smtClean="0"/>
              <a:t>• </a:t>
            </a:r>
            <a:r>
              <a:rPr lang="ru-RU" sz="1600" dirty="0" smtClean="0"/>
              <a:t>Сертификация, сертификационные испытания защищенных технических средств обработки ин­формации (ТСОИ), технических средств защиты информации, технических средств контроля </a:t>
            </a:r>
            <a:r>
              <a:rPr lang="ru-RU" sz="1600" dirty="0" smtClean="0"/>
              <a:t>эффективности </a:t>
            </a:r>
            <a:r>
              <a:rPr lang="ru-RU" sz="1600" dirty="0" smtClean="0"/>
              <a:t>мер защиты информации, защищенных программных средств обработки информации, </a:t>
            </a:r>
            <a:r>
              <a:rPr lang="ru-RU" sz="1600" dirty="0" smtClean="0"/>
              <a:t>программных </a:t>
            </a:r>
            <a:r>
              <a:rPr lang="ru-RU" sz="1600" dirty="0" smtClean="0"/>
              <a:t>средств по требованиям безопасности, программных средств защиты информации, </a:t>
            </a:r>
            <a:r>
              <a:rPr lang="ru-RU" sz="1600" dirty="0" smtClean="0"/>
              <a:t>программных </a:t>
            </a:r>
            <a:r>
              <a:rPr lang="ru-RU" sz="1600" dirty="0" smtClean="0"/>
              <a:t>средств контроля защищенности </a:t>
            </a:r>
            <a:r>
              <a:rPr lang="ru-RU" sz="1600" dirty="0" smtClean="0"/>
              <a:t>информации</a:t>
            </a:r>
            <a:r>
              <a:rPr lang="ru-RU" sz="1600" dirty="0" smtClean="0"/>
              <a:t>.</a:t>
            </a:r>
          </a:p>
          <a:p>
            <a:r>
              <a:rPr lang="ru-RU" sz="1600" dirty="0" smtClean="0"/>
              <a:t>• Аттестация систем информатизации, </a:t>
            </a:r>
            <a:r>
              <a:rPr lang="ru-RU" sz="1600" dirty="0" smtClean="0"/>
              <a:t>автоматизированных </a:t>
            </a:r>
            <a:r>
              <a:rPr lang="ru-RU" sz="1600" dirty="0" smtClean="0"/>
              <a:t>систем управления, систем связи и </a:t>
            </a:r>
            <a:r>
              <a:rPr lang="ru-RU" sz="1600" dirty="0" smtClean="0"/>
              <a:t>передачи </a:t>
            </a:r>
            <a:r>
              <a:rPr lang="ru-RU" sz="1600" dirty="0" smtClean="0"/>
              <a:t>данных, технических средств приема, передачи и обработки подлежащей защите информации, тех­нических средств и систем, не обрабатывающих эту информацию, но размещенных в помещениях, где она обрабатывается (циркулирует), а также </a:t>
            </a:r>
            <a:r>
              <a:rPr lang="ru-RU" sz="1600" dirty="0" smtClean="0"/>
              <a:t>помещений</a:t>
            </a:r>
            <a:r>
              <a:rPr lang="ru-RU" sz="1600" dirty="0" smtClean="0"/>
              <a:t>, предназначенных для ведения переговоров, содержащих охраняемые сведения, на соответствие требованиям руководящих и нормативных </a:t>
            </a:r>
            <a:r>
              <a:rPr lang="ru-RU" sz="1600" dirty="0" smtClean="0"/>
              <a:t>документов </a:t>
            </a:r>
            <a:r>
              <a:rPr lang="ru-RU" sz="1600" dirty="0" smtClean="0"/>
              <a:t>по безопасности информации и контроль защищенности информации в этих системах, </a:t>
            </a:r>
            <a:r>
              <a:rPr lang="ru-RU" sz="1600" dirty="0" smtClean="0"/>
              <a:t>технических </a:t>
            </a:r>
            <a:r>
              <a:rPr lang="ru-RU" sz="1600" dirty="0" smtClean="0"/>
              <a:t>средствах и помещениях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нопка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Кнопка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нопк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383</TotalTime>
  <Words>1287</Words>
  <Application>Microsoft Office PowerPoint</Application>
  <PresentationFormat>Экран (4:3)</PresentationFormat>
  <Paragraphs>84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Кнопка</vt:lpstr>
      <vt:lpstr>ЛИЦЕНЗИРОВАНИЕ ДЕЯТЕЛЬНОСТИ В СФЕРЕ ИНФОРМАТИЗАЦИИ. ОБЩИЕ ПРИНЦИПЫ ОРГАНИЗАЦИИ РАБОТ ПО ЛИЦЕНЗИРОВАНИЮ ДЕЯТЕЛЬНОСТИ В СФЕРЕ ИНФОРМАТИЗАЦИИ В РОССИЙСКОЙ ФЕДЕРАЦИИ </vt:lpstr>
      <vt:lpstr>Слайд 2</vt:lpstr>
      <vt:lpstr>Предметные области лицензируемой деятельности </vt:lpstr>
      <vt:lpstr>Проблема лицензирования отдельных элементов деятельности в сфере информатизации поставлена в Законе "Об информации, информатизации и защите информации </vt:lpstr>
      <vt:lpstr>Лицензирование деятельности в области создания и применения информационных технологий  </vt:lpstr>
      <vt:lpstr>  Лицензирование деятельности в области формирования и ведения информационных ресурсов </vt:lpstr>
      <vt:lpstr>  Лицензирование услуг по информационному обеспечению потребителей информационных ресурсов   </vt:lpstr>
      <vt:lpstr>  Лицензирование деятельности в области защиты информации     </vt:lpstr>
      <vt:lpstr>Перечень видов деятельности в области защиты информации, подлежащих лицензированию Гостехкомиссией России: </vt:lpstr>
      <vt:lpstr>Перечень видов деятельности в области защиты информации, подлежащих лицензированию Гостехкомиссией России: </vt:lpstr>
      <vt:lpstr>Перечень видов деятельности в области защиты информации, подлежащих лицензированию ФАПСИ:  </vt:lpstr>
      <vt:lpstr>Перечень видов деятельности в области защиты информации, подлежащих лицензированию ФАПСИ:  </vt:lpstr>
      <vt:lpstr>Собственно лицензирование деятельности в области защиты информации включает следующие действия:  </vt:lpstr>
      <vt:lpstr> </vt:lpstr>
      <vt:lpstr>  Лицензирование деятельности по международному информационному обмену</vt:lpstr>
      <vt:lpstr>  Лицензирование деятельности по международному информационному обмену </vt:lpstr>
      <vt:lpstr>Действующие лица по оформлению лицензии на международный информационный обмен</vt:lpstr>
      <vt:lpstr>Слайд 18</vt:lpstr>
      <vt:lpstr> В соответствии с Законом "Об участии в международном информационном обмене"  Минсвязи России разработало и внедрило ряд нормативно-правовых документов, в том числе:</vt:lpstr>
      <vt:lpstr>Слайд 20</vt:lpstr>
      <vt:lpstr>Слайд 21</vt:lpstr>
      <vt:lpstr>СРС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эксплуатационной документации программного обеспечения</dc:title>
  <dc:creator>1</dc:creator>
  <cp:lastModifiedBy>Student</cp:lastModifiedBy>
  <cp:revision>32</cp:revision>
  <dcterms:created xsi:type="dcterms:W3CDTF">2020-01-12T08:30:27Z</dcterms:created>
  <dcterms:modified xsi:type="dcterms:W3CDTF">2020-11-26T10:31:10Z</dcterms:modified>
</cp:coreProperties>
</file>