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256" r:id="rId2"/>
    <p:sldId id="257" r:id="rId3"/>
    <p:sldId id="331" r:id="rId4"/>
    <p:sldId id="322" r:id="rId5"/>
    <p:sldId id="321" r:id="rId6"/>
    <p:sldId id="310" r:id="rId7"/>
    <p:sldId id="311" r:id="rId8"/>
    <p:sldId id="312" r:id="rId9"/>
    <p:sldId id="323" r:id="rId10"/>
    <p:sldId id="313" r:id="rId11"/>
    <p:sldId id="314" r:id="rId12"/>
    <p:sldId id="325" r:id="rId13"/>
    <p:sldId id="326" r:id="rId14"/>
    <p:sldId id="324" r:id="rId15"/>
    <p:sldId id="328" r:id="rId16"/>
    <p:sldId id="315" r:id="rId17"/>
    <p:sldId id="330" r:id="rId18"/>
    <p:sldId id="329" r:id="rId19"/>
    <p:sldId id="317" r:id="rId20"/>
    <p:sldId id="318" r:id="rId21"/>
    <p:sldId id="327" r:id="rId22"/>
    <p:sldId id="309" r:id="rId23"/>
    <p:sldId id="332" r:id="rId24"/>
    <p:sldId id="333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5" r:id="rId33"/>
    <p:sldId id="346" r:id="rId34"/>
    <p:sldId id="347" r:id="rId35"/>
    <p:sldId id="342" r:id="rId36"/>
    <p:sldId id="343" r:id="rId37"/>
    <p:sldId id="320" r:id="rId38"/>
    <p:sldId id="348" r:id="rId39"/>
    <p:sldId id="349" r:id="rId40"/>
    <p:sldId id="350" r:id="rId41"/>
    <p:sldId id="351" r:id="rId42"/>
    <p:sldId id="352" r:id="rId43"/>
    <p:sldId id="353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5E90AEE-57A2-487F-ADD1-B86F4015AD2A}">
          <p14:sldIdLst>
            <p14:sldId id="256"/>
            <p14:sldId id="257"/>
            <p14:sldId id="331"/>
            <p14:sldId id="322"/>
            <p14:sldId id="321"/>
            <p14:sldId id="310"/>
            <p14:sldId id="311"/>
            <p14:sldId id="312"/>
            <p14:sldId id="323"/>
            <p14:sldId id="313"/>
            <p14:sldId id="314"/>
            <p14:sldId id="325"/>
            <p14:sldId id="326"/>
            <p14:sldId id="324"/>
            <p14:sldId id="328"/>
            <p14:sldId id="315"/>
            <p14:sldId id="330"/>
            <p14:sldId id="329"/>
            <p14:sldId id="317"/>
            <p14:sldId id="318"/>
            <p14:sldId id="327"/>
            <p14:sldId id="309"/>
            <p14:sldId id="332"/>
            <p14:sldId id="333"/>
            <p14:sldId id="335"/>
            <p14:sldId id="336"/>
            <p14:sldId id="337"/>
            <p14:sldId id="338"/>
            <p14:sldId id="339"/>
            <p14:sldId id="340"/>
            <p14:sldId id="341"/>
            <p14:sldId id="345"/>
            <p14:sldId id="346"/>
            <p14:sldId id="347"/>
            <p14:sldId id="342"/>
            <p14:sldId id="343"/>
            <p14:sldId id="320"/>
            <p14:sldId id="348"/>
            <p14:sldId id="349"/>
            <p14:sldId id="350"/>
            <p14:sldId id="351"/>
            <p14:sldId id="352"/>
            <p14:sldId id="35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AE"/>
    <a:srgbClr val="00A658"/>
    <a:srgbClr val="2776B9"/>
    <a:srgbClr val="5CB1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65409" autoAdjust="0"/>
  </p:normalViewPr>
  <p:slideViewPr>
    <p:cSldViewPr snapToGrid="0">
      <p:cViewPr>
        <p:scale>
          <a:sx n="80" d="100"/>
          <a:sy n="80" d="100"/>
        </p:scale>
        <p:origin x="-1506" y="-72"/>
      </p:cViewPr>
      <p:guideLst>
        <p:guide orient="horz" pos="2160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2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2.emf"/><Relationship Id="rId4" Type="http://schemas.openxmlformats.org/officeDocument/2006/relationships/image" Target="../media/image66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image" Target="../media/image72.wmf"/><Relationship Id="rId7" Type="http://schemas.openxmlformats.org/officeDocument/2006/relationships/image" Target="../media/image76.wmf"/><Relationship Id="rId2" Type="http://schemas.openxmlformats.org/officeDocument/2006/relationships/image" Target="../media/image71.wmf"/><Relationship Id="rId1" Type="http://schemas.openxmlformats.org/officeDocument/2006/relationships/image" Target="../media/image2.e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2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2.e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.e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5B7C0-F3D8-4D9B-8EEF-C0B492CFA3B9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E1F5D-2E79-473C-8FF5-212DAED78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99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51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238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83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33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628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97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318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480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12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683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95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491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846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906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30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0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784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183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6805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391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315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28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674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790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699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961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219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1F5D-2E79-473C-8FF5-212DAED78B8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42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0C6A-240A-4326-8A37-6C19F0776938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87E3-A909-4587-8F32-F56F70979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97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0C6A-240A-4326-8A37-6C19F0776938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87E3-A909-4587-8F32-F56F70979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38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0C6A-240A-4326-8A37-6C19F0776938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87E3-A909-4587-8F32-F56F70979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0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0C6A-240A-4326-8A37-6C19F0776938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87E3-A909-4587-8F32-F56F70979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1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0C6A-240A-4326-8A37-6C19F0776938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87E3-A909-4587-8F32-F56F70979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4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0C6A-240A-4326-8A37-6C19F0776938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87E3-A909-4587-8F32-F56F70979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11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0C6A-240A-4326-8A37-6C19F0776938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87E3-A909-4587-8F32-F56F70979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61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0C6A-240A-4326-8A37-6C19F0776938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87E3-A909-4587-8F32-F56F70979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32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0C6A-240A-4326-8A37-6C19F0776938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87E3-A909-4587-8F32-F56F70979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161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0C6A-240A-4326-8A37-6C19F0776938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87E3-A909-4587-8F32-F56F70979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168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0C6A-240A-4326-8A37-6C19F0776938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87E3-A909-4587-8F32-F56F70979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322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0C6A-240A-4326-8A37-6C19F0776938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687E3-A909-4587-8F32-F56F70979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6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26.wmf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29.png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wmf"/><Relationship Id="rId20" Type="http://schemas.openxmlformats.org/officeDocument/2006/relationships/image" Target="../media/image28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e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2.wmf"/><Relationship Id="rId19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e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.png"/><Relationship Id="rId9" Type="http://schemas.openxmlformats.org/officeDocument/2006/relationships/image" Target="../media/image44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image" Target="../media/image3.png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2.emf"/><Relationship Id="rId10" Type="http://schemas.openxmlformats.org/officeDocument/2006/relationships/image" Target="../media/image51.pn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5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2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6.bin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7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58.emf"/><Relationship Id="rId4" Type="http://schemas.openxmlformats.org/officeDocument/2006/relationships/image" Target="../media/image3.png"/><Relationship Id="rId9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.emf"/><Relationship Id="rId11" Type="http://schemas.openxmlformats.org/officeDocument/2006/relationships/image" Target="../media/image63.png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7.png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.e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65.w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46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0.png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.e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oleObject" Target="../embeddings/oleObject50.bin"/><Relationship Id="rId4" Type="http://schemas.openxmlformats.org/officeDocument/2006/relationships/image" Target="../media/image3.png"/><Relationship Id="rId9" Type="http://schemas.openxmlformats.org/officeDocument/2006/relationships/image" Target="../media/image68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56.bin"/><Relationship Id="rId18" Type="http://schemas.openxmlformats.org/officeDocument/2006/relationships/image" Target="../media/image76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73.wmf"/><Relationship Id="rId1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5.wmf"/><Relationship Id="rId20" Type="http://schemas.openxmlformats.org/officeDocument/2006/relationships/image" Target="../media/image77.wmf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.emf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2.bin"/><Relationship Id="rId15" Type="http://schemas.openxmlformats.org/officeDocument/2006/relationships/oleObject" Target="../embeddings/oleObject57.bin"/><Relationship Id="rId10" Type="http://schemas.openxmlformats.org/officeDocument/2006/relationships/image" Target="../media/image72.wmf"/><Relationship Id="rId19" Type="http://schemas.openxmlformats.org/officeDocument/2006/relationships/oleObject" Target="../embeddings/oleObject59.bin"/><Relationship Id="rId4" Type="http://schemas.openxmlformats.org/officeDocument/2006/relationships/image" Target="../media/image3.png"/><Relationship Id="rId9" Type="http://schemas.openxmlformats.org/officeDocument/2006/relationships/oleObject" Target="../embeddings/oleObject54.bin"/><Relationship Id="rId14" Type="http://schemas.openxmlformats.org/officeDocument/2006/relationships/image" Target="../media/image74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0.png"/><Relationship Id="rId10" Type="http://schemas.openxmlformats.org/officeDocument/2006/relationships/image" Target="../media/image7.e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63.bin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.emf"/><Relationship Id="rId11" Type="http://schemas.openxmlformats.org/officeDocument/2006/relationships/image" Target="../media/image82.png"/><Relationship Id="rId5" Type="http://schemas.openxmlformats.org/officeDocument/2006/relationships/oleObject" Target="../embeddings/oleObject62.bin"/><Relationship Id="rId10" Type="http://schemas.openxmlformats.org/officeDocument/2006/relationships/image" Target="../media/image81.png"/><Relationship Id="rId4" Type="http://schemas.openxmlformats.org/officeDocument/2006/relationships/image" Target="../media/image3.pn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3.png"/><Relationship Id="rId9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png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69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68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.png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7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9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9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96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9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9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6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99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7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2" y="0"/>
            <a:ext cx="958971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98408" cy="6858000"/>
          </a:xfrm>
          <a:prstGeom prst="rect">
            <a:avLst/>
          </a:prstGeom>
          <a:solidFill>
            <a:srgbClr val="277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00272" y="0"/>
            <a:ext cx="1391728" cy="6858000"/>
          </a:xfrm>
          <a:prstGeom prst="rect">
            <a:avLst/>
          </a:prstGeom>
          <a:solidFill>
            <a:srgbClr val="2776B9"/>
          </a:solidFill>
          <a:ln>
            <a:solidFill>
              <a:srgbClr val="277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99472" y="0"/>
            <a:ext cx="1524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952672" y="0"/>
            <a:ext cx="1524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51872" y="3048000"/>
            <a:ext cx="9800800" cy="3810000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98408" y="3048000"/>
            <a:ext cx="973898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4</a:t>
            </a:r>
          </a:p>
          <a:p>
            <a:pPr lvl="0" algn="ctr"/>
            <a:endParaRPr lang="ru-RU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Химическая связь. </a:t>
            </a:r>
          </a:p>
          <a:p>
            <a:pPr lvl="0"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и характеристики химической связи.  </a:t>
            </a:r>
          </a:p>
          <a:p>
            <a:pPr lvl="0"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валентных связей (МВС). </a:t>
            </a:r>
          </a:p>
          <a:p>
            <a:pPr lvl="0"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молекулярных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орбиталей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линейной комбинации атомных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орбиталей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(МО ЛКАО)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144">
        <p:wipe/>
      </p:transition>
    </mc:Choice>
    <mc:Fallback xmlns="">
      <p:transition spd="slow" advTm="4144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0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96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255" y="1133757"/>
            <a:ext cx="122313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общих электронных пар равно числу связей между двумя атомами, </a:t>
            </a:r>
          </a:p>
          <a:p>
            <a:pPr algn="just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 кратности связи.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Простая (одинарная) связь образуется за счет перекрывания электронных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облаков по линии, соединяющей центры атомов (</a:t>
            </a: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-связь):</a:t>
            </a:r>
          </a:p>
          <a:p>
            <a:pPr algn="just"/>
            <a:endParaRPr lang="ru-R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  <a:p>
            <a:pPr algn="just"/>
            <a:endParaRPr lang="ru-R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</a:t>
            </a:r>
          </a:p>
          <a:p>
            <a:pPr algn="just"/>
            <a:endParaRPr lang="ru-R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 startAt="2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Двойная связь содержит одну </a:t>
            </a: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-связь и одну </a:t>
            </a: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-связь. </a:t>
            </a: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-связь образуется 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бокового перекрывания  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орбиталей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 algn="just">
              <a:buAutoNum type="arabicPeriod" startAt="3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Тройная связь содержит одну </a:t>
            </a: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-связь и две </a:t>
            </a: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-связи;</a:t>
            </a:r>
          </a:p>
          <a:p>
            <a:pPr marL="457200" indent="-457200" algn="just">
              <a:buAutoNum type="arabicPeriod" startAt="3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Полуторная связь (электронные облак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«размазаны» между тремя и большим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числом атомов.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365779"/>
              </p:ext>
            </p:extLst>
          </p:nvPr>
        </p:nvGraphicFramePr>
        <p:xfrm>
          <a:off x="2000562" y="2902750"/>
          <a:ext cx="544603" cy="514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97" name="Уравнение" r:id="rId7" imgW="228600" imgH="215640" progId="Equation.3">
                  <p:embed/>
                </p:oleObj>
              </mc:Choice>
              <mc:Fallback>
                <p:oleObj name="Уравнение" r:id="rId7" imgW="22860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0562" y="2902750"/>
                        <a:ext cx="544603" cy="514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103061"/>
              </p:ext>
            </p:extLst>
          </p:nvPr>
        </p:nvGraphicFramePr>
        <p:xfrm>
          <a:off x="2855913" y="2976563"/>
          <a:ext cx="227012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98" name="Уравнение" r:id="rId9" imgW="1028520" imgH="203040" progId="Equation.3">
                  <p:embed/>
                </p:oleObj>
              </mc:Choice>
              <mc:Fallback>
                <p:oleObj name="Уравнение" r:id="rId9" imgW="10285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55913" y="2976563"/>
                        <a:ext cx="2270125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959136"/>
              </p:ext>
            </p:extLst>
          </p:nvPr>
        </p:nvGraphicFramePr>
        <p:xfrm>
          <a:off x="8701088" y="2914650"/>
          <a:ext cx="10001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99" name="Уравнение" r:id="rId11" imgW="406080" imgH="177480" progId="Equation.3">
                  <p:embed/>
                </p:oleObj>
              </mc:Choice>
              <mc:Fallback>
                <p:oleObj name="Уравнение" r:id="rId11" imgW="40608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01088" y="2914650"/>
                        <a:ext cx="1000125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546845"/>
              </p:ext>
            </p:extLst>
          </p:nvPr>
        </p:nvGraphicFramePr>
        <p:xfrm>
          <a:off x="9702302" y="2908782"/>
          <a:ext cx="2336035" cy="45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00" name="Уравнение" r:id="rId13" imgW="1054080" imgH="203040" progId="Equation.3">
                  <p:embed/>
                </p:oleObj>
              </mc:Choice>
              <mc:Fallback>
                <p:oleObj name="Уравнение" r:id="rId13" imgW="105408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702302" y="2908782"/>
                        <a:ext cx="2336035" cy="450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940980"/>
              </p:ext>
            </p:extLst>
          </p:nvPr>
        </p:nvGraphicFramePr>
        <p:xfrm>
          <a:off x="5053013" y="4032250"/>
          <a:ext cx="9810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01" name="Уравнение" r:id="rId15" imgW="431640" imgH="177480" progId="Equation.3">
                  <p:embed/>
                </p:oleObj>
              </mc:Choice>
              <mc:Fallback>
                <p:oleObj name="Уравнение" r:id="rId15" imgW="43164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53013" y="4032250"/>
                        <a:ext cx="981075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685226"/>
              </p:ext>
            </p:extLst>
          </p:nvPr>
        </p:nvGraphicFramePr>
        <p:xfrm>
          <a:off x="6170054" y="4003239"/>
          <a:ext cx="2570596" cy="507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02" name="Уравнение" r:id="rId17" imgW="1028520" imgH="203040" progId="Equation.3">
                  <p:embed/>
                </p:oleObj>
              </mc:Choice>
              <mc:Fallback>
                <p:oleObj name="Уравнение" r:id="rId17" imgW="10285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170054" y="4003239"/>
                        <a:ext cx="2570596" cy="507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87057" y="3574688"/>
            <a:ext cx="2178249" cy="13374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59946" y="2744821"/>
            <a:ext cx="2152650" cy="1143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5919" y="2828597"/>
            <a:ext cx="1058516" cy="6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94831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-47766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8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8643" y="1085916"/>
            <a:ext cx="5039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Параметры ковалентной связи: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85" y="1464393"/>
            <a:ext cx="121442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Направленность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такое размещение электронной плотности между атомами, которое определяется расположением в пространстве валентных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орбиталей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обеспечивает их максимальное перекрывание.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Электронные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орбитали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имеют разные формы и разную ориентацию в пространстве, поэтому их взаимное перекрывание может происходить разными способами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зависимости от этого различают </a:t>
            </a:r>
            <a:r>
              <a:rPr lang="el-GR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l-GR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-связи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Количественно направленность связи выражается в виде валентных углов</a:t>
            </a:r>
          </a:p>
          <a:p>
            <a:pPr algn="just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ежду направлениями химической связи в молекулах.</a:t>
            </a:r>
          </a:p>
          <a:p>
            <a:pPr algn="just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563" y="4515179"/>
            <a:ext cx="1915622" cy="23504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3075" y="4127304"/>
            <a:ext cx="2507573" cy="27383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652" y="5308754"/>
            <a:ext cx="3081112" cy="11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41385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-47766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59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64335"/>
            <a:ext cx="11945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Энергия связи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количество энергии, которую нужно затратить  на </a:t>
            </a:r>
          </a:p>
          <a:p>
            <a:pPr algn="just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азрыв  1 моль связи. Это мера прочности химической связи. Ее величина определяется работой, которую необходимо затратить для разрушения связи.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177" y="2264665"/>
            <a:ext cx="2675053" cy="3470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90" y="5925959"/>
            <a:ext cx="3276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Энергия </a:t>
            </a:r>
            <a:r>
              <a:rPr lang="el-GR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-связи С – С 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составляет 348 кДж/моль 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233" y="2264664"/>
            <a:ext cx="3247078" cy="2970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2662948"/>
            <a:ext cx="1598171" cy="15659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68493" y="5418127"/>
            <a:ext cx="36218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Энергия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= С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связи  равна 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620 кДж/моль, а </a:t>
            </a:r>
            <a:r>
              <a:rPr lang="el-GR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-связи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составляет 256,5 кДж/моль 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28351" y="5495072"/>
            <a:ext cx="40570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Энергия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≡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С-связи составляет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811 кДж/моль, а </a:t>
            </a:r>
            <a:r>
              <a:rPr lang="el-GR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-связи равна 206,5 кДж/моль 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9364" y="4493221"/>
            <a:ext cx="3333750" cy="6286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8031" y="2352636"/>
            <a:ext cx="2738621" cy="196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64161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-47766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82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718" y="1174270"/>
            <a:ext cx="10772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Длина связи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расстояние между центрами двух соседних атомов,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зависит от радиусов взаимодействующих атомов и кратности связи;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8288" y="4350089"/>
            <a:ext cx="2715960" cy="24573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8287" y="2094949"/>
            <a:ext cx="3085225" cy="1997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6563" y="2549751"/>
            <a:ext cx="4131724" cy="2621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99178"/>
            <a:ext cx="5041964" cy="285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79579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-47766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74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22" y="1133757"/>
            <a:ext cx="121546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Полярность связи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неравномерное распределение электронной плотности 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атомами в молекуле.</a:t>
            </a:r>
          </a:p>
          <a:p>
            <a:pPr algn="just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Когда химическая связь образуется между элементами с разной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электроотрица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тельностью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электронная плотность между атомами смещена в сторону более 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электроотрицательного атома,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т.о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атом, который получает некоторый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отрицательный заряд, а его партнер – некоторый положительный.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Такая связь будет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поляризованной,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образованная молекула –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полярной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Возникает дипольный момент связи, находящийся на определенном расстоянии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расстоянии длины диполя. Длина диполя и длина связи – это разные вели-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чины, поскольку центры тяжести не совпадают с центрами ядер. Диполь выражают </a:t>
            </a:r>
          </a:p>
          <a:p>
            <a:pPr algn="just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ерез электрический момент диполя (</a:t>
            </a: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который равен произведения заряда (</a:t>
            </a: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длину диполя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Дипольный момент связи – это величина векторная, поэтому при наличии нескольких 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связей в молекуле их  электрические моменты (векторы) рассчитываются по </a:t>
            </a:r>
          </a:p>
          <a:p>
            <a:pPr algn="just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правилу параллелограмма . 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525365"/>
              </p:ext>
            </p:extLst>
          </p:nvPr>
        </p:nvGraphicFramePr>
        <p:xfrm>
          <a:off x="2638230" y="5212845"/>
          <a:ext cx="1262827" cy="481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75" name="Уравнение" r:id="rId7" imgW="533160" imgH="203040" progId="Equation.3">
                  <p:embed/>
                </p:oleObj>
              </mc:Choice>
              <mc:Fallback>
                <p:oleObj name="Уравнение" r:id="rId7" imgW="5331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38230" y="5212845"/>
                        <a:ext cx="1262827" cy="481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0170622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-47766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7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069" y="1962288"/>
            <a:ext cx="9772341" cy="25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78018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0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7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1009574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Вещества с ковалентной связью при обычных условиях бывают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Газами;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Жидкостями;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Твердыми телами, которые могут быть: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аморфными (расположение частиц в них неупорядоченное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(например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стекло, смола, полимеры и т.д.);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кристаллическими (характеризуются упорядоченной кристаллической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структурой –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т.п.). При этом может образовываться атомная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(атомная) или молекулярная (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)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кристаллические решетки.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424943"/>
              </p:ext>
            </p:extLst>
          </p:nvPr>
        </p:nvGraphicFramePr>
        <p:xfrm>
          <a:off x="5629405" y="5558808"/>
          <a:ext cx="350028" cy="457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8" name="Уравнение" r:id="rId7" imgW="164880" imgH="215640" progId="Equation.3">
                  <p:embed/>
                </p:oleObj>
              </mc:Choice>
              <mc:Fallback>
                <p:oleObj name="Уравнение" r:id="rId7" imgW="16488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29405" y="5558808"/>
                        <a:ext cx="350028" cy="457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7939023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0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2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480" y="1097907"/>
            <a:ext cx="118648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При кристаллизации веществ с ковалентной связью, образуются вещества с атомной кристаллической решеткой, в узлах которой находятся атомы. Для таких веществ характерны прочность и твердость, высокие температуры плавления и кипения, хрупкость.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Например: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алмаз, графит, кремний, бор и сложные вещества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карборунд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кремнезём, кварц, горный хрусталь, песок, в состав которых входит оксид кремния(IV) 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.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695" y="4523391"/>
            <a:ext cx="5518167" cy="2334609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570903"/>
              </p:ext>
            </p:extLst>
          </p:nvPr>
        </p:nvGraphicFramePr>
        <p:xfrm>
          <a:off x="2037987" y="4523391"/>
          <a:ext cx="759832" cy="49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3" name="Уравнение" r:id="rId8" imgW="330120" imgH="215640" progId="Equation.3">
                  <p:embed/>
                </p:oleObj>
              </mc:Choice>
              <mc:Fallback>
                <p:oleObj name="Уравнение" r:id="rId8" imgW="330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37987" y="4523391"/>
                        <a:ext cx="759832" cy="496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8058571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0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0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1617" y="1133757"/>
            <a:ext cx="116346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Молекулярную кристаллическую решётку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имеют также вещества с ковалентными полярными связями: вода — лёд, твёрдые аммиак, кислоты, оксиды неметаллов. Большинство органических соединений тоже представляют собой молекулярные кристаллы (нафталин, сахар, глюкоза).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06" y="3116423"/>
            <a:ext cx="4219971" cy="3468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6016" y="3569944"/>
            <a:ext cx="7658068" cy="30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71923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288" y="0"/>
            <a:ext cx="3278712" cy="1231641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3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7987" y="1231641"/>
            <a:ext cx="3508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Металлическая связь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7707" y="2202024"/>
            <a:ext cx="691612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узлах кристаллической решетки находятся </a:t>
            </a:r>
          </a:p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атионы металла, а в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межузлиях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электронный </a:t>
            </a:r>
          </a:p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 (общие электроны).</a:t>
            </a:r>
          </a:p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</a:p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Свойства: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Металлический блеск;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Ковкость;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Пластичность;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к вытягиванию;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 и электропроводность.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580" y="2447925"/>
            <a:ext cx="4121801" cy="29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67879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0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820525"/>
              </p:ext>
            </p:extLst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177" y="1325883"/>
            <a:ext cx="3884482" cy="4948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485" y="1359952"/>
            <a:ext cx="3694930" cy="513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12467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0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6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0470" y="1133757"/>
            <a:ext cx="119310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Водородная химическая связь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это электростатическое притяжение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ежду  сильно электроотрицательными атомами (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F, O, N)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одной молекулы и водородом другой молекулы.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образования водородной связи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близок к донорно-акцепторному: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Электростатическое притяжение </a:t>
            </a:r>
            <a:r>
              <a:rPr lang="ru-RU" sz="240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элентрона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электроотрицательному атому, имеющему частичный отрицательный заряд: 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Донорно-акцепторное взаимодействие  между почти вакантной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орбиталью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атома водорода и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неподеленной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электронной парой электроотрицательного атома: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7367792"/>
              </p:ext>
            </p:extLst>
          </p:nvPr>
        </p:nvGraphicFramePr>
        <p:xfrm>
          <a:off x="4306295" y="2804512"/>
          <a:ext cx="2664824" cy="504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7" name="Уравнение" r:id="rId6" imgW="1206360" imgH="228600" progId="Equation.3">
                  <p:embed/>
                </p:oleObj>
              </mc:Choice>
              <mc:Fallback>
                <p:oleObj name="Уравнение" r:id="rId6" imgW="12063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06295" y="2804512"/>
                        <a:ext cx="2664824" cy="504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920744"/>
              </p:ext>
            </p:extLst>
          </p:nvPr>
        </p:nvGraphicFramePr>
        <p:xfrm>
          <a:off x="7203436" y="3543880"/>
          <a:ext cx="3223768" cy="460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8" name="Уравнение" r:id="rId8" imgW="1422360" imgH="203040" progId="Equation.3">
                  <p:embed/>
                </p:oleObj>
              </mc:Choice>
              <mc:Fallback>
                <p:oleObj name="Уравнение" r:id="rId8" imgW="14223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03436" y="3543880"/>
                        <a:ext cx="3223768" cy="460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7586" y="5154386"/>
            <a:ext cx="2667000" cy="122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80532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0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2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8540" y="1133756"/>
            <a:ext cx="11865746" cy="5506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Различают: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Межмолекулярные водородные связи, которые значительно влияют на агрегатное состояние, плотность, температуры плавления и кипения, теплоты парообразования и некоторые другие свойства;</a:t>
            </a:r>
          </a:p>
          <a:p>
            <a:pPr marL="457200" indent="-457200">
              <a:buAutoNum type="arabicPeriod"/>
            </a:pPr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Внутримолекулярные водородные связи, которые влияют на формирование вторичной структуры  белков, поддерживание двойной спирали ДНК и сложной формы т-РНК.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175" y="4978464"/>
            <a:ext cx="2375623" cy="16618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177" y="2661676"/>
            <a:ext cx="4690913" cy="1338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9978" y="2500604"/>
            <a:ext cx="2727226" cy="14997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8971" y="4978464"/>
            <a:ext cx="2711590" cy="187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31507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863168"/>
            <a:ext cx="2648309" cy="9948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8794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4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7543" y="2133600"/>
            <a:ext cx="9864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Резких границ между разными видами химических связей нет, </a:t>
            </a:r>
          </a:p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типы химической связи имеют единую природу.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4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33817" y="1174270"/>
            <a:ext cx="11851341" cy="5499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валентных связей (МВС) или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локализованных электронных пар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принципа локализованных связей:</a:t>
            </a:r>
          </a:p>
          <a:p>
            <a:pPr marL="514350" indent="-514350" algn="just">
              <a:buAutoNum type="arabicPeriod"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Наглядность;</a:t>
            </a:r>
          </a:p>
          <a:p>
            <a:pPr marL="514350" indent="-514350" algn="just">
              <a:buAutoNum type="arabicPeriod"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Предсказывает 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валентные возможности атомов и геометрию образующейся молекулы. Последнее обстоятельство связано с так называемой гибридизацией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6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328804" y="5021468"/>
          <a:ext cx="1632746" cy="169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7" name="Уравнение" r:id="rId7" imgW="711000" imgH="736560" progId="Equation.3">
                  <p:embed/>
                </p:oleObj>
              </mc:Choice>
              <mc:Fallback>
                <p:oleObj name="Уравнение" r:id="rId7" imgW="711000" imgH="736560" progId="Equation.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8804" y="5021468"/>
                        <a:ext cx="1632746" cy="169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3634" y="4674518"/>
            <a:ext cx="3009257" cy="1850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8582" y="4563216"/>
            <a:ext cx="4956491" cy="21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3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79294" y="1213448"/>
            <a:ext cx="11851341" cy="52704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положения теории </a:t>
            </a:r>
            <a:r>
              <a:rPr lang="ru-RU" b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гибридизации:</a:t>
            </a:r>
            <a:endParaRPr lang="ru-RU" b="1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Введение 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гибридных </a:t>
            </a:r>
            <a:r>
              <a:rPr lang="ru-RU" dirty="0" err="1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орбиталей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служит для описания направленных локализованных связей. Гибридные </a:t>
            </a:r>
            <a:r>
              <a:rPr lang="ru-RU" dirty="0" err="1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орбитали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обеспечивают максимальное перекрывание АО в направлении локализованных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σ-связей;</a:t>
            </a: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Число 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гибридных </a:t>
            </a:r>
            <a:r>
              <a:rPr lang="ru-RU" dirty="0" err="1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орбиталей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равно числу АО, участвующих в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гибридизации;</a:t>
            </a: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Гибридизуются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близкие по энергии валентные АО независимо от того, заполнены они в атоме полностью, наполовину или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пусты;</a:t>
            </a: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 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гибридизации участвуют АО, имеющие общие признаки симметрии.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863168"/>
            <a:ext cx="2648309" cy="9948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1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070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946558" y="4880116"/>
            <a:ext cx="10940642" cy="91588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Рис. 2 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Несвязывающие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электронные пары и углы связи в молекулах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аммиака и воды в сравнении с молекулой метана</a:t>
            </a: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884336"/>
            <a:ext cx="2591956" cy="9736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9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558" y="1152075"/>
            <a:ext cx="10225860" cy="359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884336"/>
            <a:ext cx="2591956" cy="9736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2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043571"/>
              </p:ext>
            </p:extLst>
          </p:nvPr>
        </p:nvGraphicFramePr>
        <p:xfrm>
          <a:off x="1649413" y="1211263"/>
          <a:ext cx="6694487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3" name="Уравнение" r:id="rId7" imgW="2971800" imgH="2171520" progId="Equation.3">
                  <p:embed/>
                </p:oleObj>
              </mc:Choice>
              <mc:Fallback>
                <p:oleObj name="Уравнение" r:id="rId7" imgW="2971800" imgH="2171520" progId="Equation.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49413" y="1211263"/>
                        <a:ext cx="6694487" cy="450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734" y="1262603"/>
            <a:ext cx="3457575" cy="1504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6368" y="3465513"/>
            <a:ext cx="3467100" cy="1514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9136" y="3935708"/>
            <a:ext cx="25050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8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70329" y="1208897"/>
            <a:ext cx="11851341" cy="46181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Распределение электронов в пространстве описывается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вероятностью нахождения электрона в определенном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месте атомного пространства:</a:t>
            </a:r>
          </a:p>
          <a:p>
            <a:pPr marL="0" indent="0" algn="just">
              <a:buNone/>
            </a:pP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 заполнения связующих 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орбиталей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              больше, чем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разрыхляющих, т.е. возможно два варианта распределения электронной плотности:</a:t>
            </a: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940" y="2834463"/>
            <a:ext cx="2648309" cy="9948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74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473636" y="1133757"/>
          <a:ext cx="2174673" cy="1700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75" name="Уравнение" r:id="rId7" imgW="990360" imgH="774360" progId="Equation.3">
                  <p:embed/>
                </p:oleObj>
              </mc:Choice>
              <mc:Fallback>
                <p:oleObj name="Уравнение" r:id="rId7" imgW="990360" imgH="774360" progId="Equation.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3636" y="1133757"/>
                        <a:ext cx="2174673" cy="1700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8276253" y="2181303"/>
          <a:ext cx="382111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76" name="Уравнение" r:id="rId9" imgW="1739880" imgH="609480" progId="Equation.3">
                  <p:embed/>
                </p:oleObj>
              </mc:Choice>
              <mc:Fallback>
                <p:oleObj name="Уравнение" r:id="rId9" imgW="1739880" imgH="609480" progId="Equation.3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76253" y="2181303"/>
                        <a:ext cx="3821112" cy="133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/>
          </p:nvPr>
        </p:nvGraphicFramePr>
        <p:xfrm>
          <a:off x="8113243" y="3814848"/>
          <a:ext cx="106045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77" name="Уравнение" r:id="rId11" imgW="482400" imgH="215640" progId="Equation.3">
                  <p:embed/>
                </p:oleObj>
              </mc:Choice>
              <mc:Fallback>
                <p:oleObj name="Уравнение" r:id="rId11" imgW="482400" imgH="215640" progId="Equation.3">
                  <p:embed/>
                  <p:pic>
                    <p:nvPicPr>
                      <p:cNvPr id="16" name="Объект 1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113243" y="3814848"/>
                        <a:ext cx="1060450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7249" y="4865226"/>
            <a:ext cx="728662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4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884336"/>
            <a:ext cx="2591956" cy="9736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4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788" y="1989218"/>
            <a:ext cx="9063098" cy="4350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9430" y="1118756"/>
            <a:ext cx="11660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молекулярных </a:t>
            </a: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орбиталей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как линейная комбинация атомных  </a:t>
            </a: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орбиталей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052096"/>
              </p:ext>
            </p:extLst>
          </p:nvPr>
        </p:nvGraphicFramePr>
        <p:xfrm>
          <a:off x="6985907" y="2467656"/>
          <a:ext cx="481693" cy="321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5" name="Уравнение" r:id="rId8" imgW="266400" imgH="177480" progId="Equation.3">
                  <p:embed/>
                </p:oleObj>
              </mc:Choice>
              <mc:Fallback>
                <p:oleObj name="Уравнение" r:id="rId8" imgW="26640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85907" y="2467656"/>
                        <a:ext cx="481693" cy="321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558504"/>
              </p:ext>
            </p:extLst>
          </p:nvPr>
        </p:nvGraphicFramePr>
        <p:xfrm>
          <a:off x="9956862" y="2469697"/>
          <a:ext cx="481693" cy="321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6" name="Уравнение" r:id="rId10" imgW="266400" imgH="177480" progId="Equation.3">
                  <p:embed/>
                </p:oleObj>
              </mc:Choice>
              <mc:Fallback>
                <p:oleObj name="Уравнение" r:id="rId10" imgW="266400" imgH="177480" progId="Equation.3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956862" y="2469697"/>
                        <a:ext cx="481693" cy="321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839572"/>
              </p:ext>
            </p:extLst>
          </p:nvPr>
        </p:nvGraphicFramePr>
        <p:xfrm>
          <a:off x="7747000" y="2198688"/>
          <a:ext cx="52863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7" name="Уравнение" r:id="rId11" imgW="291960" imgH="177480" progId="Equation.3">
                  <p:embed/>
                </p:oleObj>
              </mc:Choice>
              <mc:Fallback>
                <p:oleObj name="Уравнение" r:id="rId11" imgW="291960" imgH="177480" progId="Equation.3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47000" y="2198688"/>
                        <a:ext cx="528638" cy="32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907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79294" y="1213447"/>
            <a:ext cx="11851341" cy="56445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положения МО ЛКАО</a:t>
            </a:r>
          </a:p>
          <a:p>
            <a:pPr marL="514350" indent="-514350" algn="just">
              <a:buAutoNum type="arabicPeriod"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Молекулярные 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орбитали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(МО) образуются при перекрывании атомных 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орбиталей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(АО);</a:t>
            </a:r>
          </a:p>
          <a:p>
            <a:pPr marL="514350" indent="-514350" algn="just">
              <a:buAutoNum type="arabicPeriod"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Число МО равно числу АО, принимающих участие в образовании химической связи;</a:t>
            </a:r>
          </a:p>
          <a:p>
            <a:pPr marL="514350" indent="-514350" algn="just">
              <a:buAutoNum type="arabicPeriod"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паре атомных 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орбиталей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(АО) соответствует пара молекулярных 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орбиталей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(МО): связующая и разрыхляющая соответственно;</a:t>
            </a:r>
          </a:p>
          <a:p>
            <a:pPr marL="514350" indent="-514350" algn="just">
              <a:buAutoNum type="arabicPeriod"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Связующая 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орбиталь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имеет энергию ниже, чем энергия атомной 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орбитали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разрыхляющая – выше:</a:t>
            </a: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атомные </a:t>
            </a:r>
            <a:r>
              <a:rPr lang="en-US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орбитали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образуют </a:t>
            </a:r>
            <a:r>
              <a:rPr lang="el-GR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-связующие   </a:t>
            </a:r>
            <a:r>
              <a:rPr lang="en-US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разрыхляющую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МО;                   АО образуют            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                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МО;</a:t>
            </a:r>
            <a:r>
              <a:rPr lang="en-US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АО образуют      МО, соответственно связующую и разрыхляющую.</a:t>
            </a: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5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67696"/>
              </p:ext>
            </p:extLst>
          </p:nvPr>
        </p:nvGraphicFramePr>
        <p:xfrm>
          <a:off x="2856611" y="5768056"/>
          <a:ext cx="970584" cy="542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6" name="Уравнение" r:id="rId7" imgW="431640" imgH="241200" progId="Equation.3">
                  <p:embed/>
                </p:oleObj>
              </mc:Choice>
              <mc:Fallback>
                <p:oleObj name="Уравнение" r:id="rId7" imgW="431640" imgH="241200" progId="Equation.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56611" y="5768056"/>
                        <a:ext cx="970584" cy="542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763987"/>
              </p:ext>
            </p:extLst>
          </p:nvPr>
        </p:nvGraphicFramePr>
        <p:xfrm>
          <a:off x="6303826" y="5826874"/>
          <a:ext cx="941388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7" name="Уравнение" r:id="rId9" imgW="419040" imgH="241200" progId="Equation.3">
                  <p:embed/>
                </p:oleObj>
              </mc:Choice>
              <mc:Fallback>
                <p:oleObj name="Уравнение" r:id="rId9" imgW="419040" imgH="241200" progId="Equation.3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03826" y="5826874"/>
                        <a:ext cx="941388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059836"/>
              </p:ext>
            </p:extLst>
          </p:nvPr>
        </p:nvGraphicFramePr>
        <p:xfrm>
          <a:off x="716552" y="6368211"/>
          <a:ext cx="4286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8" name="Уравнение" r:id="rId11" imgW="190440" imgH="215640" progId="Equation.3">
                  <p:embed/>
                </p:oleObj>
              </mc:Choice>
              <mc:Fallback>
                <p:oleObj name="Уравнение" r:id="rId11" imgW="190440" imgH="215640" progId="Equation.3">
                  <p:embed/>
                  <p:pic>
                    <p:nvPicPr>
                      <p:cNvPr id="16" name="Объект 1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6552" y="6368211"/>
                        <a:ext cx="428625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762803"/>
              </p:ext>
            </p:extLst>
          </p:nvPr>
        </p:nvGraphicFramePr>
        <p:xfrm>
          <a:off x="3400158" y="6368211"/>
          <a:ext cx="427037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9" name="Уравнение" r:id="rId13" imgW="190440" imgH="215640" progId="Equation.3">
                  <p:embed/>
                </p:oleObj>
              </mc:Choice>
              <mc:Fallback>
                <p:oleObj name="Уравнение" r:id="rId13" imgW="190440" imgH="215640" progId="Equation.3">
                  <p:embed/>
                  <p:pic>
                    <p:nvPicPr>
                      <p:cNvPr id="17" name="Объект 16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00158" y="6368211"/>
                        <a:ext cx="427037" cy="48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807036"/>
              </p:ext>
            </p:extLst>
          </p:nvPr>
        </p:nvGraphicFramePr>
        <p:xfrm>
          <a:off x="7245214" y="5285536"/>
          <a:ext cx="117157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0" name="Уравнение" r:id="rId15" imgW="520560" imgH="241200" progId="Equation.3">
                  <p:embed/>
                </p:oleObj>
              </mc:Choice>
              <mc:Fallback>
                <p:oleObj name="Уравнение" r:id="rId15" imgW="520560" imgH="241200" progId="Equation.3">
                  <p:embed/>
                  <p:pic>
                    <p:nvPicPr>
                      <p:cNvPr id="18" name="Объект 17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245214" y="5285536"/>
                        <a:ext cx="1171575" cy="54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224662"/>
              </p:ext>
            </p:extLst>
          </p:nvPr>
        </p:nvGraphicFramePr>
        <p:xfrm>
          <a:off x="689788" y="5769103"/>
          <a:ext cx="122872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1" name="Уравнение" r:id="rId17" imgW="545760" imgH="241200" progId="Equation.3">
                  <p:embed/>
                </p:oleObj>
              </mc:Choice>
              <mc:Fallback>
                <p:oleObj name="Уравнение" r:id="rId17" imgW="545760" imgH="241200" progId="Equation.3">
                  <p:embed/>
                  <p:pic>
                    <p:nvPicPr>
                      <p:cNvPr id="19" name="Объект 18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89788" y="5769103"/>
                        <a:ext cx="1228725" cy="54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623996"/>
              </p:ext>
            </p:extLst>
          </p:nvPr>
        </p:nvGraphicFramePr>
        <p:xfrm>
          <a:off x="8416789" y="5842981"/>
          <a:ext cx="1284287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2" name="Уравнение" r:id="rId19" imgW="571320" imgH="241200" progId="Equation.3">
                  <p:embed/>
                </p:oleObj>
              </mc:Choice>
              <mc:Fallback>
                <p:oleObj name="Уравнение" r:id="rId19" imgW="571320" imgH="241200" progId="Equation.3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416789" y="5842981"/>
                        <a:ext cx="1284287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6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0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4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72407" y="1490178"/>
            <a:ext cx="5169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    H· ·I;   C₂H₄ ;   CH₄;  Cl₂; N₂ 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764177" y="2010553"/>
          <a:ext cx="2203414" cy="1164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5" name="CS ChemDraw Drawing" r:id="rId7" imgW="1137942" imgH="601769" progId="ChemDraw.Document.6.0">
                  <p:embed/>
                </p:oleObj>
              </mc:Choice>
              <mc:Fallback>
                <p:oleObj name="CS ChemDraw Drawing" r:id="rId7" imgW="1137942" imgH="601769" progId="ChemDraw.Document.6.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4177" y="2010553"/>
                        <a:ext cx="2203414" cy="1164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4285471" y="1978381"/>
          <a:ext cx="1434348" cy="1229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6" name="CS ChemDraw Drawing" r:id="rId9" imgW="831794" imgH="712907" progId="ChemDraw.Document.6.0">
                  <p:embed/>
                </p:oleObj>
              </mc:Choice>
              <mc:Fallback>
                <p:oleObj name="CS ChemDraw Drawing" r:id="rId9" imgW="831794" imgH="712907" progId="ChemDraw.Document.6.0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85471" y="1978381"/>
                        <a:ext cx="1434348" cy="1229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7308169" y="2151403"/>
          <a:ext cx="1033397" cy="492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7" name="CS ChemDraw Drawing" r:id="rId11" imgW="482488" imgH="229729" progId="ChemDraw.Document.6.0">
                  <p:embed/>
                </p:oleObj>
              </mc:Choice>
              <mc:Fallback>
                <p:oleObj name="CS ChemDraw Drawing" r:id="rId11" imgW="482488" imgH="229729" progId="ChemDraw.Document.6.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08169" y="2151403"/>
                        <a:ext cx="1033397" cy="4929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9659446" y="2102162"/>
          <a:ext cx="948662" cy="442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8" name="CS ChemDraw Drawing" r:id="rId13" imgW="449108" imgH="199234" progId="ChemDraw.Document.6.0">
                  <p:embed/>
                </p:oleObj>
              </mc:Choice>
              <mc:Fallback>
                <p:oleObj name="CS ChemDraw Drawing" r:id="rId13" imgW="449108" imgH="199234" progId="ChemDraw.Document.6.0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659446" y="2102162"/>
                        <a:ext cx="948662" cy="442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347512" y="3406990"/>
            <a:ext cx="4994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+ В· →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·В; 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(АВ)= </a:t>
            </a:r>
            <a:r>
              <a:rPr lang="el-GR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А1</a:t>
            </a:r>
            <a:r>
              <a:rPr lang="el-GR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В2+</a:t>
            </a:r>
            <a:r>
              <a:rPr lang="el-GR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А2</a:t>
            </a:r>
            <a:r>
              <a:rPr lang="el-GR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В1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1189" y="4806879"/>
            <a:ext cx="8208257" cy="178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60772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79294" y="1109537"/>
            <a:ext cx="11851341" cy="564455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Заполнение молекулярных 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орбиталей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осуществляется парой электронов 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принципом наименьшей энергии, принципом Паули и правилом </a:t>
            </a:r>
            <a:r>
              <a:rPr lang="ru-RU" dirty="0" err="1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Хунда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Порядок 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(</a:t>
            </a:r>
            <a:r>
              <a:rPr lang="en-US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N) 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молекуле определяется по формуле:</a:t>
            </a:r>
            <a:endParaRPr lang="en-US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i="1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электронов на связующих и разрыхляющих </a:t>
            </a:r>
            <a:r>
              <a:rPr lang="ru-RU" dirty="0" err="1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орбиталях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взаимодействующих атомов в молекуле;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их энергией и изображается в виде молекулярной диаграммы.		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Химическая связь между атомами образуется, если число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электронов на связующих МО больше числа электронов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на разрыхляющих МО.</a:t>
            </a:r>
            <a:endParaRPr lang="ru-RU" dirty="0" smtClean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863168"/>
            <a:ext cx="2648309" cy="9948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0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4685999" y="3062684"/>
          <a:ext cx="2190745" cy="951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1" name="Уравнение" r:id="rId7" imgW="965160" imgH="419040" progId="Equation.3">
                  <p:embed/>
                </p:oleObj>
              </mc:Choice>
              <mc:Fallback>
                <p:oleObj name="Уравнение" r:id="rId7" imgW="965160" imgH="419040" progId="Equation.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85999" y="3062684"/>
                        <a:ext cx="2190745" cy="951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788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8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019" y="1129865"/>
            <a:ext cx="117555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пределить существование молекул и частиц и порядок связи в</a:t>
            </a: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ерминах теории молекулярных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орбиталей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линейной комбинации</a:t>
            </a: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томных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орбиталей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863229"/>
              </p:ext>
            </p:extLst>
          </p:nvPr>
        </p:nvGraphicFramePr>
        <p:xfrm>
          <a:off x="3580971" y="1994368"/>
          <a:ext cx="356005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9" name="Уравнение" r:id="rId7" imgW="1358640" imgH="228600" progId="Equation.3">
                  <p:embed/>
                </p:oleObj>
              </mc:Choice>
              <mc:Fallback>
                <p:oleObj name="Уравнение" r:id="rId7" imgW="1358640" imgH="228600" progId="Equation.3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80971" y="1994368"/>
                        <a:ext cx="3560058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547" y="3045571"/>
            <a:ext cx="2076450" cy="3467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0971" y="3045571"/>
            <a:ext cx="1744441" cy="3655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1743" y="3379363"/>
            <a:ext cx="1566654" cy="3133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6784" y="3197971"/>
            <a:ext cx="27908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6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6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67526"/>
            <a:ext cx="117555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пределить существование молекул и частиц и порядок связи в</a:t>
            </a: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ерминах теории молекулярных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орбиталей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линейной комбинации</a:t>
            </a: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томных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орбиталей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658963"/>
              </p:ext>
            </p:extLst>
          </p:nvPr>
        </p:nvGraphicFramePr>
        <p:xfrm>
          <a:off x="3577161" y="1951449"/>
          <a:ext cx="6128012" cy="501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7" name="Уравнение" r:id="rId7" imgW="2438280" imgH="228600" progId="Equation.3">
                  <p:embed/>
                </p:oleObj>
              </mc:Choice>
              <mc:Fallback>
                <p:oleObj name="Уравнение" r:id="rId7" imgW="2438280" imgH="228600" progId="Equation.3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77161" y="1951449"/>
                        <a:ext cx="6128012" cy="501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9095" y="2620407"/>
            <a:ext cx="6689705" cy="423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0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33757"/>
            <a:ext cx="7617535" cy="56470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7535" y="1554194"/>
            <a:ext cx="4468273" cy="41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4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771" y="1104984"/>
            <a:ext cx="9035143" cy="56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0" y="1213447"/>
            <a:ext cx="3758057" cy="280274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МО для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лементов 2  периода:</a:t>
            </a:r>
          </a:p>
          <a:p>
            <a:pPr marL="0" indent="0" algn="just">
              <a:buNone/>
            </a:pPr>
            <a:r>
              <a:rPr lang="en-US" i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Li, </a:t>
            </a:r>
            <a:r>
              <a:rPr lang="ru-RU" i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Be,</a:t>
            </a:r>
            <a:r>
              <a:rPr lang="ru-RU" i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</a:t>
            </a:r>
            <a:r>
              <a:rPr lang="ru-RU" i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ru-RU" i="1" dirty="0" smtClean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863168"/>
            <a:ext cx="2648309" cy="9948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6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5962650" y="2411413"/>
          <a:ext cx="563656" cy="429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7" name="Уравнение" r:id="rId6" imgW="266400" imgH="2031840" progId="Equation.3">
                  <p:embed/>
                </p:oleObj>
              </mc:Choice>
              <mc:Fallback>
                <p:oleObj name="Уравнение" r:id="rId6" imgW="266400" imgH="2031840" progId="Equation.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62650" y="2411413"/>
                        <a:ext cx="563656" cy="4294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743" y="1142882"/>
            <a:ext cx="8553104" cy="571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4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863168"/>
            <a:ext cx="2648309" cy="9948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68" y="-1124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82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5962650" y="2411413"/>
          <a:ext cx="563656" cy="429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83" name="Уравнение" r:id="rId6" imgW="266400" imgH="2031840" progId="Equation.3">
                  <p:embed/>
                </p:oleObj>
              </mc:Choice>
              <mc:Fallback>
                <p:oleObj name="Уравнение" r:id="rId6" imgW="266400" imgH="2031840" progId="Equation.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62650" y="2411413"/>
                        <a:ext cx="563656" cy="4294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4686" y="1162546"/>
            <a:ext cx="8428373" cy="5755014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156827" y="1262603"/>
            <a:ext cx="3758057" cy="1857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МО для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 2  периода: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i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</a:t>
            </a:r>
            <a:r>
              <a:rPr lang="ru-RU" i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O,</a:t>
            </a:r>
            <a:r>
              <a:rPr lang="ru-RU" i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endParaRPr lang="ru-RU" i="1" dirty="0" smtClean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89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18974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54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714" y="1104984"/>
            <a:ext cx="9775372" cy="57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1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424" y="-56336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0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269547"/>
            <a:ext cx="10515600" cy="3985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 диаграммы атомов: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47680"/>
            <a:ext cx="4817367" cy="1962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8200" y="1262604"/>
            <a:ext cx="7263800" cy="55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863168"/>
            <a:ext cx="2648309" cy="9948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80860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5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7709" y="1253331"/>
            <a:ext cx="1178834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 диаграммы МО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гетероядерных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молекул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Исходные АО дают разный вклад в энергию связующих и разрыхляющих МО;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МО равно числу АО; Число связующих МО равно числу разрыхляющих МО;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МО равно числу АО того атома, у которого их меньше;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 перекрываются АО, энергия которых отличается не более, чем на 20 эВ;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 перекрываются АО, симметрия которых относительно межъядерной оси одинакова.</a:t>
            </a:r>
          </a:p>
          <a:p>
            <a:pPr marL="457200" indent="-457200" algn="just">
              <a:buAutoNum type="arabicPeriod"/>
            </a:pP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286" y="4129618"/>
            <a:ext cx="7225715" cy="272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0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0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7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7163" y="1174271"/>
            <a:ext cx="11915775" cy="549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«химическое строение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введено А.М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Бутлеровым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1861 году. Также он заложил основы теории химического строения.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теории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химического строения молекул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Атомы в молекулах соединены друг с другом в определённой последовательности. Изменение этой последовательности приводит к образованию нового вещества с новыми свойствами.</a:t>
            </a:r>
          </a:p>
          <a:p>
            <a:pPr>
              <a:lnSpc>
                <a:spcPct val="114000"/>
              </a:lnSpc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Соединение атомов происходит в соответствии с их валентностью.</a:t>
            </a:r>
          </a:p>
          <a:p>
            <a:pPr>
              <a:lnSpc>
                <a:spcPct val="114000"/>
              </a:lnSpc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Свойства веществ зависят не только от их состава, но и от «химического строения», то есть от порядка соединения атомов в молекулах и характера их взаимного влияния. </a:t>
            </a:r>
          </a:p>
        </p:txBody>
      </p:sp>
    </p:spTree>
    <p:extLst>
      <p:ext uri="{BB962C8B-B14F-4D97-AF65-F5344CB8AC3E}">
        <p14:creationId xmlns:p14="http://schemas.microsoft.com/office/powerpoint/2010/main" val="3766499322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211724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8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657" y="1104984"/>
            <a:ext cx="6487886" cy="57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6110207"/>
            <a:ext cx="1901123" cy="71415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-42927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2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122" y="1097908"/>
            <a:ext cx="7155791" cy="576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5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764177" y="3094344"/>
            <a:ext cx="10672313" cy="23783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marL="0" indent="0" algn="ctr">
              <a:buNone/>
            </a:pPr>
            <a:r>
              <a:rPr lang="ru-RU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Вопросы?</a:t>
            </a: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094344"/>
            <a:ext cx="2648309" cy="9948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80860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6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0998" y="1113368"/>
            <a:ext cx="7605864" cy="57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764177" y="3094344"/>
            <a:ext cx="10672313" cy="23783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marL="0" indent="0" algn="ctr">
              <a:buNone/>
            </a:pPr>
            <a:r>
              <a:rPr lang="ru-RU" smtClean="0">
                <a:solidFill>
                  <a:srgbClr val="2776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Вопросы?</a:t>
            </a:r>
            <a:endParaRPr lang="ru-RU" dirty="0">
              <a:solidFill>
                <a:srgbClr val="2776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094344"/>
            <a:ext cx="2648309" cy="9948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628574"/>
            <a:ext cx="3529591" cy="1325883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9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97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-42927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7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048" y="3072558"/>
            <a:ext cx="8552814" cy="35148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928" y="1097907"/>
            <a:ext cx="12134071" cy="1776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Химическая связь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взаимодействий атомов, приводящая к образованию устойчивых систем (молекул, комплексов, кристаллов и др.). Химическая связь возникает, если в результате перекрывания электронных облаков атомов происходит уменьшение полной энергии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3929397776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-83959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8" name="CorelDRAW" r:id="rId4" imgW="762585" imgH="762210" progId="CorelDraw.Graphic.15">
                  <p:embed/>
                </p:oleObj>
              </mc:Choice>
              <mc:Fallback>
                <p:oleObj name="CorelDRAW" r:id="rId4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967" y="1104984"/>
            <a:ext cx="12096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Ионная химическая связь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связь, образовавшаяся за счет электростатического притяжения катионов (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положительно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заряженных ионов) к анионам (отрицательно заряженных ионов).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51609" y="2250158"/>
            <a:ext cx="4006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Ионная связь возникает: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22" y="2711823"/>
            <a:ext cx="116712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атомами, имеющими большую разность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электроотрицательности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(Э.О&gt;2); 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Между атомами наиболее активных металлов и неметаллов;</a:t>
            </a:r>
          </a:p>
          <a:p>
            <a:pPr algn="just"/>
            <a:endParaRPr lang="ru-RU" sz="24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образовании ионной связи атом металла отдает свои электроны атому 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неметалла, при этом каждый из атомов получает завершенный энергетический </a:t>
            </a:r>
          </a:p>
          <a:p>
            <a:pPr algn="just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уровень.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568" y="5079067"/>
            <a:ext cx="5082180" cy="7169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721" y="6038483"/>
            <a:ext cx="5365554" cy="54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97333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0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1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6743" y="1133757"/>
            <a:ext cx="85220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Физические свойства веществ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ионной кристаллической решеткой:</a:t>
            </a:r>
          </a:p>
          <a:p>
            <a:pPr algn="just"/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тугоплавкие;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Нелетучие;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Твердые, но хрупкие;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Многие растворимы;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растворах и расплавах проводят электрический ток. 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506" y="4162571"/>
            <a:ext cx="2948208" cy="26755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2952" y="4399713"/>
            <a:ext cx="296227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33227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0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10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262603"/>
            <a:ext cx="12260536" cy="423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Ковалентная связь -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это связь между атомами, возникающая за счет образования</a:t>
            </a:r>
          </a:p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общих электронных пар.</a:t>
            </a: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>
              <a:spcAft>
                <a:spcPts val="600"/>
              </a:spcAft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Механизм образования ковалентной связи может быть различным: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Обменный – когда каждый из взаимодействующих атомов предоставляет по </a:t>
            </a:r>
          </a:p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одному неспаренному электрону на образование  общей электронной пары;</a:t>
            </a:r>
          </a:p>
          <a:p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Донорно-акцепторный механизм, когда один атом предоставляет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неподеленную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лектронную пару (донор), а второй – вакантную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орбиталь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(акцептор).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169991"/>
              </p:ext>
            </p:extLst>
          </p:nvPr>
        </p:nvGraphicFramePr>
        <p:xfrm>
          <a:off x="3711575" y="5897563"/>
          <a:ext cx="45529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11" name="Уравнение" r:id="rId7" imgW="1612800" imgH="241200" progId="Equation.3">
                  <p:embed/>
                </p:oleObj>
              </mc:Choice>
              <mc:Fallback>
                <p:oleObj name="Уравнение" r:id="rId7" imgW="16128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11575" y="5897563"/>
                        <a:ext cx="4552950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7975" y="3630094"/>
            <a:ext cx="134302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17437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42927"/>
            <a:ext cx="12192000" cy="247574"/>
          </a:xfrm>
          <a:prstGeom prst="rect">
            <a:avLst/>
          </a:prstGeom>
          <a:solidFill>
            <a:srgbClr val="00A6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1724"/>
            <a:ext cx="12192000" cy="886183"/>
          </a:xfrm>
          <a:prstGeom prst="rect">
            <a:avLst/>
          </a:prstGeom>
          <a:solidFill>
            <a:srgbClr val="0066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09" y="0"/>
            <a:ext cx="3529591" cy="13258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83177" y="247574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1" name="CorelDRAW" r:id="rId5" imgW="762585" imgH="762210" progId="CorelDraw.Graphic.15">
                  <p:embed/>
                </p:oleObj>
              </mc:Choice>
              <mc:Fallback>
                <p:oleObj name="CorelDRAW" r:id="rId5" imgW="762585" imgH="762210" progId="CorelDraw.Graphic.15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177" y="247574"/>
                        <a:ext cx="762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50997" y="376420"/>
            <a:ext cx="7605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СУРГУТСКИЙ ГОСУДАРСТВЕННЫЙ УНИВЕРСИТЕТ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076" y="1498176"/>
            <a:ext cx="7681924" cy="52560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876" y="1133757"/>
            <a:ext cx="3094301" cy="2523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169650"/>
            <a:ext cx="2857104" cy="25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33602"/>
      </p:ext>
    </p:extLst>
  </p:cSld>
  <p:clrMapOvr>
    <a:masterClrMapping/>
  </p:clrMapOvr>
  <p:transition spd="slow" advTm="5753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2701</TotalTime>
  <Words>1663</Words>
  <Application>Microsoft Office PowerPoint</Application>
  <PresentationFormat>Произвольный</PresentationFormat>
  <Paragraphs>264</Paragraphs>
  <Slides>43</Slides>
  <Notes>28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Тема Office</vt:lpstr>
      <vt:lpstr>CorelDRAW</vt:lpstr>
      <vt:lpstr>CS ChemDraw Drawing</vt:lpstr>
      <vt:lpstr>Уравнение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Гаврилова Надежда Валерьевна</dc:creator>
  <cp:lastModifiedBy>Сироткина Лилия Витальевна</cp:lastModifiedBy>
  <cp:revision>201</cp:revision>
  <dcterms:created xsi:type="dcterms:W3CDTF">2015-01-19T05:39:50Z</dcterms:created>
  <dcterms:modified xsi:type="dcterms:W3CDTF">2022-05-20T10:49:57Z</dcterms:modified>
</cp:coreProperties>
</file>