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7" r:id="rId3"/>
    <p:sldId id="293" r:id="rId4"/>
    <p:sldId id="306" r:id="rId5"/>
    <p:sldId id="304" r:id="rId6"/>
    <p:sldId id="305" r:id="rId7"/>
    <p:sldId id="324" r:id="rId8"/>
    <p:sldId id="287" r:id="rId9"/>
    <p:sldId id="301" r:id="rId10"/>
    <p:sldId id="302" r:id="rId11"/>
    <p:sldId id="303" r:id="rId12"/>
    <p:sldId id="294" r:id="rId13"/>
    <p:sldId id="296" r:id="rId14"/>
    <p:sldId id="330" r:id="rId15"/>
    <p:sldId id="257" r:id="rId16"/>
    <p:sldId id="323" r:id="rId17"/>
    <p:sldId id="289" r:id="rId18"/>
    <p:sldId id="290" r:id="rId19"/>
    <p:sldId id="320" r:id="rId20"/>
    <p:sldId id="321" r:id="rId21"/>
    <p:sldId id="322" r:id="rId22"/>
    <p:sldId id="331" r:id="rId23"/>
    <p:sldId id="258" r:id="rId24"/>
    <p:sldId id="346" r:id="rId25"/>
    <p:sldId id="337" r:id="rId26"/>
    <p:sldId id="334" r:id="rId27"/>
    <p:sldId id="336" r:id="rId28"/>
    <p:sldId id="340" r:id="rId29"/>
    <p:sldId id="339" r:id="rId30"/>
    <p:sldId id="338" r:id="rId31"/>
    <p:sldId id="341" r:id="rId32"/>
    <p:sldId id="342" r:id="rId33"/>
    <p:sldId id="343" r:id="rId34"/>
    <p:sldId id="295" r:id="rId35"/>
    <p:sldId id="270" r:id="rId36"/>
    <p:sldId id="344" r:id="rId37"/>
    <p:sldId id="345" r:id="rId38"/>
    <p:sldId id="315" r:id="rId39"/>
    <p:sldId id="325" r:id="rId4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816" y="21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285F-4D13-44CE-A75C-196FAED77318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2CF1-0179-4B8F-8BEA-3A93C024F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D4FD-A5E4-42BB-A767-75AAE41E4479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79A33-A9A9-42B8-9374-77EE65895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F9E6-80E4-4C7C-8F1A-7C9442DADFFA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D0D0-C60B-4EB4-A145-AC05979FF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814A-249A-424E-8FB1-3F7F10076285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31EA0-8DF0-4234-B3E6-835446F96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45AB-1351-411D-B6CD-634019E201A3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8F62-B409-4303-9ABC-EFBA839CA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D33B9-CED4-4CE8-AF02-A4E18A48B578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5EE2-0E35-465E-B4A0-67DA7F33E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52BC-D811-4C2A-A72D-589CB8E9DC26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D5AB-9D8D-4017-AE16-8E21E8D90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0B6E-8EA4-4D3D-B4B0-AFAAAF5E59FC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9858-6981-48D6-A22B-A29B970F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93BC-8974-400F-810D-CE852B944BEC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0EBA-242C-4618-A262-2B91A632A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7863" y="2160588"/>
            <a:ext cx="422116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51425" y="2160588"/>
            <a:ext cx="4222750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77863" y="4176713"/>
            <a:ext cx="422116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51425" y="4176713"/>
            <a:ext cx="4222750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65E4-1E18-482A-909B-05FFD0F715EF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CBDE-2EFF-40CB-A51B-6127A7FD5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8596312" cy="1863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4176713"/>
            <a:ext cx="8596312" cy="1865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EDA72-D718-48C6-90E2-C92B89C579ED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35B7-A1BE-40E9-8DC2-44C232906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4D95-0E10-41EC-8428-7195DFC864FF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7608-A955-4A03-966E-E9D4FFD4D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AC95-859F-4DC9-B67C-399B7963BD9E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F8B8-2871-4C45-BCEC-5ED5EC3D4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9B4D-C993-4A0F-AE0D-56C3BF3D7143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E424-F8DD-4A36-A771-2716D8FA6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31E8-0639-4FAD-9BAB-4184D8F0A20E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B395-B743-4BE0-852F-96EE4306E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3B62-47A7-42E0-AF56-79B7438BE903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C09F-5BA5-4FB9-A288-D74558284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FF9F-ED87-46DE-9DD5-5C039D10FEA3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45F3-C4E5-4A73-A079-6C731A822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0FCF-4D27-48C1-9007-D6C03A509F4A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E93D2-987D-4756-9B38-735239144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7095-5DF8-47BE-B512-88EB9F2DB974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4B90-D41B-4C22-A9E8-F0AA2ADDB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5C46-F30D-4B04-AA23-1066B1619BB8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0931-96B3-4F32-B984-56CE841F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6A3F4D-5A08-485C-B0C0-2700C4F8A262}" type="datetimeFigureOut">
              <a:rPr lang="en-US"/>
              <a:pPr>
                <a:defRPr/>
              </a:pPr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D06C33E-52B7-4BDC-8D1D-E784376E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0" r:id="rId11"/>
    <p:sldLayoutId id="2147483661" r:id="rId12"/>
    <p:sldLayoutId id="214748367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11514137" cy="1916832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Электрические станции и подстанции</a:t>
            </a:r>
            <a:br>
              <a:rPr lang="ru-RU" sz="4000" dirty="0" smtClean="0"/>
            </a:br>
            <a:r>
              <a:rPr lang="ru-RU" sz="3200" dirty="0" smtClean="0"/>
              <a:t>Раздел 2.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3200" smtClean="0"/>
              <a:t>Лекции 2,3 </a:t>
            </a:r>
            <a:r>
              <a:rPr lang="ru-RU" sz="3200" dirty="0" smtClean="0"/>
              <a:t>Синхронные генераторы и компенсаторы</a:t>
            </a:r>
          </a:p>
        </p:txBody>
      </p:sp>
      <p:pic>
        <p:nvPicPr>
          <p:cNvPr id="22530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20938"/>
            <a:ext cx="5761038" cy="3887787"/>
          </a:xfrm>
        </p:spPr>
      </p:pic>
      <p:pic>
        <p:nvPicPr>
          <p:cNvPr id="2253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349500"/>
            <a:ext cx="6096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981075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</a:rPr>
              <a:t>СТАТОР – 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неподвижная часть генератора</a:t>
            </a:r>
          </a:p>
        </p:txBody>
      </p:sp>
      <p:sp>
        <p:nvSpPr>
          <p:cNvPr id="5427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r>
              <a:rPr lang="ru-RU" smtClean="0"/>
              <a:t>Статор – корпус с торцевыми щитами и сердечник (листы электротехнической стали 05 мм). В пазах трехфазная обмотка.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275" y="930275"/>
            <a:ext cx="6816725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25" y="0"/>
            <a:ext cx="100822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0"/>
            <a:ext cx="11161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Рабочий стол\1333192604_ae6bcd80f5c752f51556dcf9c2457c57.jpg"/>
          <p:cNvPicPr>
            <a:picLocks noChangeAspect="1" noChangeArrowheads="1"/>
          </p:cNvPicPr>
          <p:nvPr/>
        </p:nvPicPr>
        <p:blipFill>
          <a:blip r:embed="rId2"/>
          <a:srcRect r="28348" b="25655"/>
          <a:stretch>
            <a:fillRect/>
          </a:stretch>
        </p:blipFill>
        <p:spPr bwMode="auto">
          <a:xfrm>
            <a:off x="1200150" y="549275"/>
            <a:ext cx="93599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Гидрогенераторы подвесного и зонтичного типа</a:t>
            </a:r>
            <a:br>
              <a:rPr lang="ru-RU" sz="2000" dirty="0"/>
            </a:br>
            <a:r>
              <a:rPr lang="ru-RU" sz="2000" dirty="0"/>
              <a:t>1 - ротор, 2 – статор, 3 - верхняя крестовина, 4 - нижняя крестовина, 5 - верхний направляющий подшипник, 6 – подпятник, 7 - нижний направляющий подшипник.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916832"/>
            <a:ext cx="5609493" cy="414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844824"/>
            <a:ext cx="5804293" cy="428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2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677863" y="0"/>
            <a:ext cx="11034712" cy="6207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Номинальные параметры генератора</a:t>
            </a:r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11999913" cy="5321300"/>
          </a:xfrm>
        </p:spPr>
        <p:txBody>
          <a:bodyPr/>
          <a:lstStyle/>
          <a:p>
            <a:r>
              <a:rPr lang="ru-RU" sz="1600" smtClean="0">
                <a:solidFill>
                  <a:schemeClr val="tx1"/>
                </a:solidFill>
              </a:rPr>
              <a:t>Завод изготовитель предназначает генератор для определенного длительно допустимого режима работы, который называют</a:t>
            </a:r>
            <a:r>
              <a:rPr lang="ru-RU" sz="1600" b="1" smtClean="0">
                <a:solidFill>
                  <a:schemeClr val="tx1"/>
                </a:solidFill>
              </a:rPr>
              <a:t> номинальным, </a:t>
            </a:r>
            <a:r>
              <a:rPr lang="ru-RU" sz="1600" smtClean="0">
                <a:solidFill>
                  <a:schemeClr val="tx1"/>
                </a:solidFill>
              </a:rPr>
              <a:t>характеризуется </a:t>
            </a:r>
            <a:r>
              <a:rPr lang="ru-RU" sz="1600" b="1" smtClean="0">
                <a:solidFill>
                  <a:schemeClr val="tx1"/>
                </a:solidFill>
              </a:rPr>
              <a:t>номинальными параметрами</a:t>
            </a:r>
            <a:r>
              <a:rPr lang="ru-RU" sz="1600" smtClean="0">
                <a:solidFill>
                  <a:schemeClr val="tx1"/>
                </a:solidFill>
              </a:rPr>
              <a:t> (паспорт машины) согласно стандартам на электрические машины: ГОСТ 27471-87 Машины электрические вращающиеся. Термины и определения</a:t>
            </a:r>
          </a:p>
          <a:p>
            <a:r>
              <a:rPr lang="ru-RU" sz="1600" b="1" i="1" smtClean="0">
                <a:solidFill>
                  <a:schemeClr val="tx1"/>
                </a:solidFill>
              </a:rPr>
              <a:t>Номинальная частота вращения </a:t>
            </a:r>
            <a:r>
              <a:rPr lang="ru-RU" sz="1600" smtClean="0">
                <a:solidFill>
                  <a:schemeClr val="tx1"/>
                </a:solidFill>
              </a:rPr>
              <a:t>(</a:t>
            </a:r>
            <a:r>
              <a:rPr lang="ru-RU" sz="1600" i="1" smtClean="0">
                <a:solidFill>
                  <a:schemeClr val="tx1"/>
                </a:solidFill>
              </a:rPr>
              <a:t>n</a:t>
            </a:r>
            <a:r>
              <a:rPr lang="ru-RU" sz="1600" smtClean="0">
                <a:solidFill>
                  <a:schemeClr val="tx1"/>
                </a:solidFill>
              </a:rPr>
              <a:t>, об/мин)- 3000; 1500; для ГГ – до 600.</a:t>
            </a:r>
          </a:p>
          <a:p>
            <a:r>
              <a:rPr lang="ru-RU" sz="1600" b="1" i="1" smtClean="0">
                <a:solidFill>
                  <a:schemeClr val="tx1"/>
                </a:solidFill>
              </a:rPr>
              <a:t>Номинальное напряжение генератора </a:t>
            </a:r>
            <a:r>
              <a:rPr lang="ru-RU" sz="1600" smtClean="0">
                <a:solidFill>
                  <a:schemeClr val="tx1"/>
                </a:solidFill>
              </a:rPr>
              <a:t>(</a:t>
            </a:r>
            <a:r>
              <a:rPr lang="ru-RU" sz="1600" i="1" smtClean="0">
                <a:solidFill>
                  <a:schemeClr val="tx1"/>
                </a:solidFill>
              </a:rPr>
              <a:t>U</a:t>
            </a:r>
            <a:r>
              <a:rPr lang="ru-RU" sz="1600" smtClean="0">
                <a:solidFill>
                  <a:schemeClr val="tx1"/>
                </a:solidFill>
              </a:rPr>
              <a:t>ном, кВ) – это линейное (междуфазное) напряжение обмотки статора в нормальном режиме: 3,15;   6,3;   10,5;   13,8;   15,75;   20;   24.</a:t>
            </a:r>
          </a:p>
          <a:p>
            <a:r>
              <a:rPr lang="ru-RU" sz="1600" b="1" i="1" smtClean="0">
                <a:solidFill>
                  <a:srgbClr val="000000"/>
                </a:solidFill>
              </a:rPr>
              <a:t>Номинальная активная мощность генератора</a:t>
            </a:r>
            <a:r>
              <a:rPr lang="ru-RU" sz="1600" smtClean="0">
                <a:solidFill>
                  <a:srgbClr val="000000"/>
                </a:solidFill>
              </a:rPr>
              <a:t> (</a:t>
            </a:r>
            <a:r>
              <a:rPr lang="ru-RU" sz="1600" i="1" smtClean="0">
                <a:solidFill>
                  <a:srgbClr val="000000"/>
                </a:solidFill>
              </a:rPr>
              <a:t>Р</a:t>
            </a:r>
            <a:r>
              <a:rPr lang="ru-RU" sz="1600" smtClean="0">
                <a:solidFill>
                  <a:srgbClr val="000000"/>
                </a:solidFill>
              </a:rPr>
              <a:t>ном, МВт) – это наибольшая активная мощность, для длительной работы с которой предназначен генератор в комплекте с турбиной. Стандартная шкала мощностей: 2,5;  4;  6;  12;  25;  30;  50;  60;  63;  100;  150;  160;  200;  220;  300;  320;  500;  800;  1000;  1200. Для гидрогенераторов нет стандартной шкалы мощностей, так как они изготовляются индивидуально с учетом особенностей водного стока конкретной ГЭС.</a:t>
            </a:r>
          </a:p>
          <a:p>
            <a:r>
              <a:rPr lang="ru-RU" sz="1600" b="1" i="1" smtClean="0">
                <a:solidFill>
                  <a:schemeClr val="tx1"/>
                </a:solidFill>
              </a:rPr>
              <a:t>Номинальным током статора </a:t>
            </a:r>
            <a:r>
              <a:rPr lang="ru-RU" sz="1600" smtClean="0">
                <a:solidFill>
                  <a:schemeClr val="tx1"/>
                </a:solidFill>
              </a:rPr>
              <a:t>называется то значение тока, при котором допускается длительная нормальная работа генератора при нормальных параметрах охлаждения (температура, давление и расход охлаждающего газа или жидкости) и номинальных значениях мощности и напряжения, указанных в паспорте генератора.</a:t>
            </a:r>
          </a:p>
          <a:p>
            <a:r>
              <a:rPr lang="ru-RU" sz="1600" b="1" i="1" smtClean="0">
                <a:solidFill>
                  <a:schemeClr val="tx1"/>
                </a:solidFill>
              </a:rPr>
              <a:t>Номинальный ток ротора </a:t>
            </a:r>
            <a:r>
              <a:rPr lang="ru-RU" sz="1600" smtClean="0">
                <a:solidFill>
                  <a:schemeClr val="tx1"/>
                </a:solidFill>
              </a:rPr>
              <a:t>– это наибольший ток возбуждения генератора, при котором обеспечивается отдача генератором его номинальной мощности при отклонения напряжения статора в пределах ± 5 % от номинального значения и при номинальном коэффициенте мощности.</a:t>
            </a:r>
          </a:p>
          <a:p>
            <a:r>
              <a:rPr lang="ru-RU" sz="1600" b="1" i="1" smtClean="0">
                <a:solidFill>
                  <a:schemeClr val="tx1"/>
                </a:solidFill>
              </a:rPr>
              <a:t>Номинальная полная мощность</a:t>
            </a:r>
            <a:r>
              <a:rPr lang="ru-RU" sz="1600" smtClean="0">
                <a:solidFill>
                  <a:schemeClr val="tx1"/>
                </a:solidFill>
              </a:rPr>
              <a:t>, определяемая по формулам.</a:t>
            </a:r>
          </a:p>
          <a:p>
            <a:r>
              <a:rPr lang="ru-RU" sz="1600" b="1" i="1" smtClean="0">
                <a:solidFill>
                  <a:schemeClr val="tx1"/>
                </a:solidFill>
              </a:rPr>
              <a:t>Номинальный коэффициент мощности </a:t>
            </a:r>
            <a:r>
              <a:rPr lang="ru-RU" sz="1600" smtClean="0">
                <a:solidFill>
                  <a:schemeClr val="tx1"/>
                </a:solidFill>
              </a:rPr>
              <a:t>согласно ГОСТ принимается равным 0,8 (до 125 МВ.А); 0,85(до 588 МВ.А) и гидрогенераторов до 360 МВ.А; 0,9 для более мощных машин.</a:t>
            </a:r>
          </a:p>
          <a:p>
            <a:r>
              <a:rPr lang="ru-RU" sz="1600" b="1" i="1" smtClean="0">
                <a:solidFill>
                  <a:schemeClr val="tx1"/>
                </a:solidFill>
              </a:rPr>
              <a:t>КПД</a:t>
            </a:r>
            <a:r>
              <a:rPr lang="ru-RU" sz="1600" smtClean="0">
                <a:solidFill>
                  <a:schemeClr val="tx1"/>
                </a:solidFill>
              </a:rPr>
              <a:t> при номинальной нагрузке и номинальном коэффициенте мощности. В пределах 96,3 – 98,8 %.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ChangeArrowheads="1"/>
          </p:cNvSpPr>
          <p:nvPr/>
        </p:nvSpPr>
        <p:spPr bwMode="auto">
          <a:xfrm>
            <a:off x="550863" y="31750"/>
            <a:ext cx="10369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Технические данные турбогенераторов</a:t>
            </a:r>
            <a:endParaRPr lang="ru-RU" sz="1200"/>
          </a:p>
          <a:p>
            <a:pPr algn="ctr" eaLnBrk="0" hangingPunct="0"/>
            <a:endParaRPr lang="ru-RU"/>
          </a:p>
        </p:txBody>
      </p:sp>
      <p:graphicFrame>
        <p:nvGraphicFramePr>
          <p:cNvPr id="87242" name="Group 202"/>
          <p:cNvGraphicFramePr>
            <a:graphicFrameLocks noGrp="1"/>
          </p:cNvGraphicFramePr>
          <p:nvPr/>
        </p:nvGraphicFramePr>
        <p:xfrm>
          <a:off x="263525" y="620713"/>
          <a:ext cx="11736388" cy="5329239"/>
        </p:xfrm>
        <a:graphic>
          <a:graphicData uri="http://schemas.openxmlformats.org/drawingml/2006/table">
            <a:tbl>
              <a:tblPr/>
              <a:tblGrid>
                <a:gridCol w="1311275"/>
                <a:gridCol w="877888"/>
                <a:gridCol w="889000"/>
                <a:gridCol w="933450"/>
                <a:gridCol w="822325"/>
                <a:gridCol w="1003300"/>
                <a:gridCol w="1096962"/>
                <a:gridCol w="1296988"/>
                <a:gridCol w="914400"/>
                <a:gridCol w="865187"/>
                <a:gridCol w="898525"/>
                <a:gridCol w="827088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турбогенератора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вращения,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об/мин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Номинальное значение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Сверхпере-ходное индуктивное сопротивление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˝</a:t>
                      </a:r>
                      <a:r>
                        <a:rPr kumimoji="0" lang="ru-RU" sz="12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возбужде-ния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Охлаждение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мощности, МВ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мощности, МВт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 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тока статора, 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напряжения статора, кВ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обмоток статора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стали ста-тора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обмоток ротора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5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ТВС-32-2УЗ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ТВФ-60-2УЗ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ТВФ-63-2УЗ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ТВФ-100-2УЗ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ТВФ-120-2УЗ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ТВФ-110-2ЕУЗ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ТВВ-160-2ЕУЗ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ТВВ-165-2УЗ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ТВВ-220-2ЕУЗ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ТГВ-200-2УЗ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ТВВ-200-2УЗ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ТВВ-320-2ЕУЗ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ТГВ-300-2УЗ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ТВМ-300-2УЗ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ТГВ-500-2УЗ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ТГВ-500-4УЗ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ТВВ-500-2ЕУЗ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ТГВ-800-2УЗ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Т3В-800-2УЗ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ТВВ-800-2ЕУЗ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ТВВ-1000-2УЗ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ТВВ-1000-4УЗ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ТВВ-1200-2УЗ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3,67/2,2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6,88/4,125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7,21/4,33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2×16,05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6,3/10,5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6,3/10,5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6,3/10,5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0,151/0,159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0,195/0,146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0,180/0,139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ВЧ,М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ВЧ,М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ТС (ТН)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ВЧ, ТН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ВЧ, БЩ, ТН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ТН, ТС, БЩ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БЩ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ТН, БЩ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БЩ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БЩ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692150"/>
          </a:xfrm>
        </p:spPr>
        <p:txBody>
          <a:bodyPr/>
          <a:lstStyle/>
          <a:p>
            <a:pPr algn="ctr"/>
            <a:r>
              <a:rPr lang="ru-RU" smtClean="0"/>
              <a:t>Системы охлаждения генераторов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2800" y="3357563"/>
            <a:ext cx="2374900" cy="6477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охлаждения</a:t>
            </a:r>
          </a:p>
        </p:txBody>
      </p:sp>
      <p:grpSp>
        <p:nvGrpSpPr>
          <p:cNvPr id="16" name="Группа 42"/>
          <p:cNvGrpSpPr>
            <a:grpSpLocks/>
          </p:cNvGrpSpPr>
          <p:nvPr/>
        </p:nvGrpSpPr>
        <p:grpSpPr bwMode="auto">
          <a:xfrm>
            <a:off x="3721100" y="4005263"/>
            <a:ext cx="1643063" cy="717550"/>
            <a:chOff x="3296946" y="934780"/>
            <a:chExt cx="1643074" cy="717720"/>
          </a:xfrm>
        </p:grpSpPr>
        <p:cxnSp>
          <p:nvCxnSpPr>
            <p:cNvPr id="17" name="Соединительная линия уступом 16"/>
            <p:cNvCxnSpPr>
              <a:stCxn id="10" idx="2"/>
              <a:endCxn id="18" idx="0"/>
            </p:cNvCxnSpPr>
            <p:nvPr/>
          </p:nvCxnSpPr>
          <p:spPr>
            <a:xfrm rot="16200000" flipH="1">
              <a:off x="4011301" y="1039580"/>
              <a:ext cx="212775" cy="31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Скругленный прямоугольник 17"/>
            <p:cNvSpPr/>
            <p:nvPr/>
          </p:nvSpPr>
          <p:spPr>
            <a:xfrm>
              <a:off x="3296946" y="1147555"/>
              <a:ext cx="1643074" cy="50494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Масло</a:t>
              </a:r>
            </a:p>
          </p:txBody>
        </p:sp>
      </p:grpSp>
      <p:grpSp>
        <p:nvGrpSpPr>
          <p:cNvPr id="19" name="Группа 45"/>
          <p:cNvGrpSpPr>
            <a:grpSpLocks/>
          </p:cNvGrpSpPr>
          <p:nvPr/>
        </p:nvGrpSpPr>
        <p:grpSpPr bwMode="auto">
          <a:xfrm>
            <a:off x="1416050" y="3422650"/>
            <a:ext cx="1936750" cy="506413"/>
            <a:chOff x="4510042" y="-132846"/>
            <a:chExt cx="1935882" cy="50568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510042" y="-132846"/>
              <a:ext cx="1642327" cy="5056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Воздух</a:t>
              </a:r>
            </a:p>
          </p:txBody>
        </p:sp>
        <p:cxnSp>
          <p:nvCxnSpPr>
            <p:cNvPr id="21" name="Соединительная линия уступом 20"/>
            <p:cNvCxnSpPr>
              <a:stCxn id="10" idx="1"/>
              <a:endCxn id="20" idx="3"/>
            </p:cNvCxnSpPr>
            <p:nvPr/>
          </p:nvCxnSpPr>
          <p:spPr>
            <a:xfrm rot="10800000">
              <a:off x="6152369" y="120789"/>
              <a:ext cx="293555" cy="475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84"/>
          <p:cNvGrpSpPr>
            <a:grpSpLocks/>
          </p:cNvGrpSpPr>
          <p:nvPr/>
        </p:nvGrpSpPr>
        <p:grpSpPr bwMode="auto">
          <a:xfrm>
            <a:off x="3717925" y="2636838"/>
            <a:ext cx="1643063" cy="720725"/>
            <a:chOff x="1642687" y="-433371"/>
            <a:chExt cx="1643074" cy="720082"/>
          </a:xfrm>
        </p:grpSpPr>
        <p:cxnSp>
          <p:nvCxnSpPr>
            <p:cNvPr id="23" name="Соединительная линия уступом 22"/>
            <p:cNvCxnSpPr>
              <a:stCxn id="10" idx="0"/>
              <a:endCxn id="24" idx="2"/>
            </p:cNvCxnSpPr>
            <p:nvPr/>
          </p:nvCxnSpPr>
          <p:spPr>
            <a:xfrm rot="5400000" flipH="1" flipV="1">
              <a:off x="2353991" y="175684"/>
              <a:ext cx="220466" cy="158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Скругленный прямоугольник 23"/>
            <p:cNvSpPr/>
            <p:nvPr/>
          </p:nvSpPr>
          <p:spPr>
            <a:xfrm>
              <a:off x="1642687" y="-433371"/>
              <a:ext cx="1643074" cy="49961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Вода</a:t>
              </a:r>
            </a:p>
          </p:txBody>
        </p:sp>
      </p:grp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1735138" y="3929063"/>
            <a:ext cx="965200" cy="792162"/>
            <a:chOff x="2811510" y="493793"/>
            <a:chExt cx="964412" cy="79208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811510" y="785866"/>
              <a:ext cx="964412" cy="50001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НВЗ</a:t>
              </a:r>
            </a:p>
          </p:txBody>
        </p:sp>
        <p:cxnSp>
          <p:nvCxnSpPr>
            <p:cNvPr id="27" name="Соединительная линия уступом 133"/>
            <p:cNvCxnSpPr>
              <a:stCxn id="20" idx="2"/>
              <a:endCxn id="26" idx="0"/>
            </p:cNvCxnSpPr>
            <p:nvPr/>
          </p:nvCxnSpPr>
          <p:spPr>
            <a:xfrm rot="5400000">
              <a:off x="3157990" y="629519"/>
              <a:ext cx="292073" cy="2062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1735138" y="2633663"/>
            <a:ext cx="965200" cy="788987"/>
            <a:chOff x="2659110" y="-878752"/>
            <a:chExt cx="964412" cy="79045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659110" y="-878752"/>
              <a:ext cx="964412" cy="49940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КВЗ</a:t>
              </a:r>
            </a:p>
          </p:txBody>
        </p:sp>
        <p:cxnSp>
          <p:nvCxnSpPr>
            <p:cNvPr id="43" name="Соединительная линия уступом 133"/>
            <p:cNvCxnSpPr>
              <a:stCxn id="20" idx="0"/>
              <a:endCxn id="42" idx="2"/>
            </p:cNvCxnSpPr>
            <p:nvPr/>
          </p:nvCxnSpPr>
          <p:spPr>
            <a:xfrm rot="16200000" flipV="1">
              <a:off x="3006100" y="-244131"/>
              <a:ext cx="291054" cy="2062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45"/>
          <p:cNvGrpSpPr>
            <a:grpSpLocks/>
          </p:cNvGrpSpPr>
          <p:nvPr/>
        </p:nvGrpSpPr>
        <p:grpSpPr bwMode="auto">
          <a:xfrm>
            <a:off x="5727700" y="3422650"/>
            <a:ext cx="1939925" cy="506413"/>
            <a:chOff x="3840429" y="-124215"/>
            <a:chExt cx="1941391" cy="50568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4139105" y="-124215"/>
              <a:ext cx="1642715" cy="5056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Водород</a:t>
              </a:r>
            </a:p>
          </p:txBody>
        </p:sp>
        <p:cxnSp>
          <p:nvCxnSpPr>
            <p:cNvPr id="59" name="Соединительная линия уступом 58"/>
            <p:cNvCxnSpPr>
              <a:stCxn id="10" idx="3"/>
              <a:endCxn id="58" idx="1"/>
            </p:cNvCxnSpPr>
            <p:nvPr/>
          </p:nvCxnSpPr>
          <p:spPr>
            <a:xfrm flipV="1">
              <a:off x="3840429" y="129420"/>
              <a:ext cx="298676" cy="475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>
            <a:grpSpLocks/>
          </p:cNvGrpSpPr>
          <p:nvPr/>
        </p:nvGrpSpPr>
        <p:grpSpPr bwMode="auto">
          <a:xfrm>
            <a:off x="6364288" y="3935413"/>
            <a:ext cx="965200" cy="781050"/>
            <a:chOff x="2839818" y="573546"/>
            <a:chExt cx="964412" cy="781747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39818" y="854784"/>
              <a:ext cx="964412" cy="50050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НВР</a:t>
              </a:r>
            </a:p>
          </p:txBody>
        </p:sp>
        <p:cxnSp>
          <p:nvCxnSpPr>
            <p:cNvPr id="64" name="Соединительная линия уступом 133"/>
            <p:cNvCxnSpPr>
              <a:stCxn id="58" idx="2"/>
              <a:endCxn id="63" idx="0"/>
            </p:cNvCxnSpPr>
            <p:nvPr/>
          </p:nvCxnSpPr>
          <p:spPr>
            <a:xfrm rot="5400000">
              <a:off x="3178227" y="710998"/>
              <a:ext cx="287593" cy="1269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>
            <a:grpSpLocks/>
          </p:cNvGrpSpPr>
          <p:nvPr/>
        </p:nvGrpSpPr>
        <p:grpSpPr bwMode="auto">
          <a:xfrm>
            <a:off x="6372225" y="2633663"/>
            <a:ext cx="963613" cy="788987"/>
            <a:chOff x="2695017" y="-802990"/>
            <a:chExt cx="964412" cy="784322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695017" y="-802990"/>
              <a:ext cx="964412" cy="50026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КВР</a:t>
              </a:r>
            </a:p>
          </p:txBody>
        </p:sp>
        <p:cxnSp>
          <p:nvCxnSpPr>
            <p:cNvPr id="67" name="Соединительная линия уступом 133"/>
            <p:cNvCxnSpPr>
              <a:stCxn id="58" idx="0"/>
              <a:endCxn id="66" idx="2"/>
            </p:cNvCxnSpPr>
            <p:nvPr/>
          </p:nvCxnSpPr>
          <p:spPr>
            <a:xfrm rot="5400000" flipH="1" flipV="1">
              <a:off x="3031221" y="-163876"/>
              <a:ext cx="284060" cy="635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>
            <a:grpSpLocks/>
          </p:cNvGrpSpPr>
          <p:nvPr/>
        </p:nvGrpSpPr>
        <p:grpSpPr bwMode="auto">
          <a:xfrm>
            <a:off x="4060825" y="1916113"/>
            <a:ext cx="963613" cy="720725"/>
            <a:chOff x="2687418" y="-690173"/>
            <a:chExt cx="964412" cy="720079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687418" y="-690173"/>
              <a:ext cx="964412" cy="49961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НВ</a:t>
              </a:r>
            </a:p>
          </p:txBody>
        </p:sp>
        <p:cxnSp>
          <p:nvCxnSpPr>
            <p:cNvPr id="72" name="Соединительная линия уступом 133"/>
            <p:cNvCxnSpPr>
              <a:stCxn id="24" idx="0"/>
              <a:endCxn id="71" idx="2"/>
            </p:cNvCxnSpPr>
            <p:nvPr/>
          </p:nvCxnSpPr>
          <p:spPr>
            <a:xfrm rot="5400000" flipH="1" flipV="1">
              <a:off x="3058597" y="-81915"/>
              <a:ext cx="220465" cy="317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73"/>
          <p:cNvGrpSpPr>
            <a:grpSpLocks/>
          </p:cNvGrpSpPr>
          <p:nvPr/>
        </p:nvGrpSpPr>
        <p:grpSpPr bwMode="auto">
          <a:xfrm>
            <a:off x="4057650" y="4722813"/>
            <a:ext cx="963613" cy="714375"/>
            <a:chOff x="2827233" y="168152"/>
            <a:chExt cx="964412" cy="714459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2827233" y="382489"/>
              <a:ext cx="964412" cy="50012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</a:rPr>
                <a:t>НМ</a:t>
              </a:r>
            </a:p>
          </p:txBody>
        </p:sp>
        <p:cxnSp>
          <p:nvCxnSpPr>
            <p:cNvPr id="76" name="Соединительная линия уступом 133"/>
            <p:cNvCxnSpPr>
              <a:stCxn id="18" idx="2"/>
              <a:endCxn id="75" idx="0"/>
            </p:cNvCxnSpPr>
            <p:nvPr/>
          </p:nvCxnSpPr>
          <p:spPr>
            <a:xfrm rot="5400000">
              <a:off x="3203859" y="274526"/>
              <a:ext cx="214337" cy="15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429" name="Rectangle 38"/>
          <p:cNvSpPr>
            <a:spLocks noChangeArrowheads="1"/>
          </p:cNvSpPr>
          <p:nvPr/>
        </p:nvSpPr>
        <p:spPr bwMode="auto">
          <a:xfrm>
            <a:off x="0" y="549275"/>
            <a:ext cx="11496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/>
              <a:t>- непосредственные Н (статор и ротор выполняются с внутрипроводниковыми каналами и по этим каналам пропускается хладагент);</a:t>
            </a:r>
          </a:p>
          <a:p>
            <a:pPr defTabSz="914400"/>
            <a:r>
              <a:rPr lang="ru-RU"/>
              <a:t>- косвенные К (поверхностные, только при газах, обдув частей хладагентом без прямого контакта с проводниками).</a:t>
            </a:r>
          </a:p>
        </p:txBody>
      </p:sp>
      <p:pic>
        <p:nvPicPr>
          <p:cNvPr id="2050" name="Picture 2" descr="C:\Documents and Settings\User\Рабочий стол\elektricheskaya-chast-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325" y="3402013"/>
            <a:ext cx="45116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6"/>
          <p:cNvSpPr>
            <a:spLocks noGrp="1"/>
          </p:cNvSpPr>
          <p:nvPr>
            <p:ph type="body" sz="half" idx="2"/>
          </p:nvPr>
        </p:nvSpPr>
        <p:spPr>
          <a:xfrm>
            <a:off x="677863" y="4581525"/>
            <a:ext cx="8596312" cy="2276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наилучшей охлаждающей средой является вода. Поэтому при жидкостном охлаждении преимущественно применяется вода. Теплоотводящая способность трансформаторного масла примерно в 2,5 раза ниже, чем воды, а кроме того, масло пожароопасно и поэтому значительно реже применяется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33383" y="82202"/>
          <a:ext cx="7128793" cy="390524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2232248"/>
                <a:gridCol w="1340457"/>
                <a:gridCol w="1179824"/>
                <a:gridCol w="1179824"/>
                <a:gridCol w="1196440"/>
              </a:tblGrid>
              <a:tr h="432048">
                <a:tc rowSpan="2"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Охлаждающая среда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Давление</a:t>
                      </a:r>
                      <a:r>
                        <a:rPr lang="ru-RU" sz="1600" dirty="0" smtClean="0"/>
                        <a:t>, МПа</a:t>
                      </a:r>
                      <a:endParaRPr lang="ru-RU" sz="1600" dirty="0"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Физические свойства в долях показателей воздуха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 smtClean="0"/>
                        <a:t>Тепло-</a:t>
                      </a:r>
                      <a:r>
                        <a:rPr lang="ru-RU" sz="1600" dirty="0" err="1" smtClean="0"/>
                        <a:t>проводность</a:t>
                      </a:r>
                      <a:endParaRPr lang="ru-RU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Плотность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Тепло-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отводящая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способность</a:t>
                      </a:r>
                    </a:p>
                  </a:txBody>
                  <a:tcPr marL="0" marR="0" marT="0" marB="0"/>
                </a:tc>
              </a:tr>
              <a:tr h="226298">
                <a:tc>
                  <a:txBody>
                    <a:bodyPr/>
                    <a:lstStyle/>
                    <a:p>
                      <a:pPr marL="36000"/>
                      <a:r>
                        <a:rPr lang="ru-RU" sz="1600"/>
                        <a:t>Воздух  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0,100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1,0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1,0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1,0</a:t>
                      </a:r>
                    </a:p>
                  </a:txBody>
                  <a:tcPr marL="0" marR="0" marT="0" marB="0"/>
                </a:tc>
              </a:tr>
              <a:tr h="491480">
                <a:tc>
                  <a:txBody>
                    <a:bodyPr/>
                    <a:lstStyle/>
                    <a:p>
                      <a:pPr marL="36000"/>
                      <a:r>
                        <a:rPr lang="ru-RU" sz="1600" dirty="0"/>
                        <a:t>Смесь водорода (97 %) и воздуха (3 %)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endParaRPr lang="ru-RU" sz="800" dirty="0" smtClean="0"/>
                    </a:p>
                    <a:p>
                      <a:pPr marL="36000" algn="ctr"/>
                      <a:r>
                        <a:rPr lang="ru-RU" sz="1600" dirty="0" smtClean="0"/>
                        <a:t>0,103</a:t>
                      </a:r>
                      <a:endParaRPr lang="ru-RU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endParaRPr lang="ru-RU" sz="800" dirty="0" smtClean="0"/>
                    </a:p>
                    <a:p>
                      <a:pPr marL="36000" algn="ctr"/>
                      <a:r>
                        <a:rPr lang="ru-RU" sz="1600" dirty="0" smtClean="0"/>
                        <a:t>5,9</a:t>
                      </a:r>
                      <a:endParaRPr lang="ru-RU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endParaRPr lang="ru-RU" sz="800" dirty="0" smtClean="0"/>
                    </a:p>
                    <a:p>
                      <a:pPr marL="36000" algn="ctr"/>
                      <a:r>
                        <a:rPr lang="ru-RU" sz="1600" dirty="0" smtClean="0"/>
                        <a:t>0,098</a:t>
                      </a:r>
                      <a:endParaRPr lang="ru-RU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endParaRPr lang="ru-RU" sz="800" dirty="0" smtClean="0"/>
                    </a:p>
                    <a:p>
                      <a:pPr marL="36000" algn="ctr"/>
                      <a:r>
                        <a:rPr lang="ru-RU" sz="1600" dirty="0" smtClean="0"/>
                        <a:t>1,33</a:t>
                      </a:r>
                      <a:endParaRPr lang="ru-RU" sz="1600" dirty="0"/>
                    </a:p>
                  </a:txBody>
                  <a:tcPr marL="0" marR="0" marT="0" marB="0"/>
                </a:tc>
              </a:tr>
              <a:tr h="216024">
                <a:tc rowSpan="4">
                  <a:txBody>
                    <a:bodyPr/>
                    <a:lstStyle/>
                    <a:p>
                      <a:pPr marL="36000"/>
                      <a:r>
                        <a:rPr lang="ru-RU" sz="1600" dirty="0"/>
                        <a:t>Водород </a:t>
                      </a:r>
                    </a:p>
                    <a:p>
                      <a:pPr marL="36000"/>
                      <a:r>
                        <a:rPr lang="ru-RU" sz="1600" dirty="0"/>
                        <a:t> </a:t>
                      </a:r>
                    </a:p>
                    <a:p>
                      <a:pPr marL="36000"/>
                      <a:r>
                        <a:rPr lang="ru-RU" sz="1600" dirty="0"/>
                        <a:t> </a:t>
                      </a:r>
                    </a:p>
                    <a:p>
                      <a:pPr marL="36000"/>
                      <a:r>
                        <a:rPr lang="ru-RU" sz="1600" dirty="0"/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0,103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7,1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0,070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1,44</a:t>
                      </a:r>
                    </a:p>
                  </a:txBody>
                  <a:tcPr marL="0" marR="0" marT="0" marB="0"/>
                </a:tc>
              </a:tr>
              <a:tr h="226298">
                <a:tc vMerge="1">
                  <a:txBody>
                    <a:bodyPr/>
                    <a:lstStyle/>
                    <a:p>
                      <a:pPr marL="36000"/>
                      <a:endParaRPr lang="ru-RU" sz="1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0,200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7,1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0,140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2,75</a:t>
                      </a:r>
                    </a:p>
                  </a:txBody>
                  <a:tcPr marL="0" marR="0" marT="0" marB="0"/>
                </a:tc>
              </a:tr>
              <a:tr h="46856">
                <a:tc vMerge="1">
                  <a:txBody>
                    <a:bodyPr/>
                    <a:lstStyle/>
                    <a:p>
                      <a:pPr marL="36000"/>
                      <a:endParaRPr lang="ru-RU" sz="1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0,300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7,1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0,210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3,00</a:t>
                      </a:r>
                    </a:p>
                  </a:txBody>
                  <a:tcPr marL="0" marR="0" marT="0" marB="0"/>
                </a:tc>
              </a:tr>
              <a:tr h="226298">
                <a:tc vMerge="1">
                  <a:txBody>
                    <a:bodyPr/>
                    <a:lstStyle/>
                    <a:p>
                      <a:pPr marL="36000"/>
                      <a:endParaRPr lang="ru-RU" sz="15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0,400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7,1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0,280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4,00</a:t>
                      </a:r>
                    </a:p>
                  </a:txBody>
                  <a:tcPr marL="0" marR="0" marT="0" marB="0"/>
                </a:tc>
              </a:tr>
              <a:tr h="309736">
                <a:tc>
                  <a:txBody>
                    <a:bodyPr/>
                    <a:lstStyle/>
                    <a:p>
                      <a:pPr marL="36000"/>
                      <a:r>
                        <a:rPr lang="ru-RU" sz="1600"/>
                        <a:t>Трансформаторное масло 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0,100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5,3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848,0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21,0</a:t>
                      </a:r>
                    </a:p>
                  </a:txBody>
                  <a:tcPr marL="0" marR="0" marT="0" marB="0"/>
                </a:tc>
              </a:tr>
              <a:tr h="226298">
                <a:tc>
                  <a:txBody>
                    <a:bodyPr/>
                    <a:lstStyle/>
                    <a:p>
                      <a:pPr marL="36000"/>
                      <a:r>
                        <a:rPr lang="ru-RU" sz="1600"/>
                        <a:t>Вода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0,100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23,0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/>
                        <a:t>1000,0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ru-RU" sz="1600" dirty="0"/>
                        <a:t>50,0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8596312" cy="981075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</a:rPr>
              <a:t>Замкнутая система косвенного воздушного охлаждения</a:t>
            </a:r>
          </a:p>
        </p:txBody>
      </p:sp>
      <p:sp>
        <p:nvSpPr>
          <p:cNvPr id="62466" name="Rectangle 6"/>
          <p:cNvSpPr>
            <a:spLocks noGrp="1"/>
          </p:cNvSpPr>
          <p:nvPr>
            <p:ph type="body" sz="half" idx="2"/>
          </p:nvPr>
        </p:nvSpPr>
        <p:spPr>
          <a:xfrm>
            <a:off x="5375275" y="981075"/>
            <a:ext cx="6816725" cy="5876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  <a:latin typeface="Arial" charset="0"/>
              </a:rPr>
              <a:t>Исторически первой системой охлаждения генераторов была система косвенного охлаждения. При этой системе циркуляция воздуха в машине осуществляется вентиляторами, насаженными на вал с обоих торцов. Нагретый в машине воздух выбрасывается через горячие камеры в воздухоохладитель, расположенный под генератором, а оттуда, через общие камеры холодного воздуха поступает обратно в генератор.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  <a:latin typeface="Arial" charset="0"/>
              </a:rPr>
              <a:t>Воздушная среда не несёт в себе опасности взрыва, поэтому не обязательно иметь специальные конструкции уплотнения вала ротора в местах выхода его из корпуса статора, как при водородном охлаждении.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  <a:latin typeface="Arial" charset="0"/>
              </a:rPr>
              <a:t>Однако одним из основных недостатков воздушного охлаждения является ограничение роста мощности ЭМ вследствие недопустимого увеличения её габаритов.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  <a:latin typeface="Arial" charset="0"/>
              </a:rPr>
              <a:t>К недостаткам воздушного охлаждения также относят возможность возникновения пожара в корпусе ЭМ, т.к. в воздухе содержится кислород. Пожар может быть вызван замыканиями в обмотке и др. Поэтому в ответственных ЭМ предусматривают устройства пожаротушения.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3" name="Picture 2" descr="C:\Documents and Settings\User\Рабочий стол\elektricheskaya-chast-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16113"/>
            <a:ext cx="5232400" cy="3889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549275"/>
          </a:xfrm>
        </p:spPr>
        <p:txBody>
          <a:bodyPr/>
          <a:lstStyle/>
          <a:p>
            <a:pPr algn="ctr"/>
            <a:r>
              <a:rPr lang="ru-RU" sz="2400" smtClean="0">
                <a:latin typeface="Arial" charset="0"/>
              </a:rPr>
              <a:t>Синхронный генератор – преобразует механическую энергию в электрическую.</a:t>
            </a:r>
          </a:p>
        </p:txBody>
      </p:sp>
      <p:graphicFrame>
        <p:nvGraphicFramePr>
          <p:cNvPr id="46086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2495550" y="404813"/>
          <a:ext cx="6696075" cy="645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Точечный рисунок" r:id="rId3" imgW="4095238" imgH="4571429" progId="PBrush">
                  <p:embed/>
                </p:oleObj>
              </mc:Choice>
              <mc:Fallback>
                <p:oleObj name="Точечный рисунок" r:id="rId3" imgW="4095238" imgH="4571429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404813"/>
                        <a:ext cx="6696075" cy="645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/>
          </p:cNvSpPr>
          <p:nvPr>
            <p:ph type="title"/>
          </p:nvPr>
        </p:nvSpPr>
        <p:spPr>
          <a:xfrm>
            <a:off x="695325" y="0"/>
            <a:ext cx="10656888" cy="765175"/>
          </a:xfrm>
        </p:spPr>
        <p:txBody>
          <a:bodyPr/>
          <a:lstStyle/>
          <a:p>
            <a:r>
              <a:rPr lang="ru-RU" sz="3200" smtClean="0">
                <a:latin typeface="Arial" charset="0"/>
              </a:rPr>
              <a:t>Многоструйная система водородного охлаждения</a:t>
            </a:r>
          </a:p>
        </p:txBody>
      </p:sp>
      <p:sp>
        <p:nvSpPr>
          <p:cNvPr id="63490" name="Rectangle 6"/>
          <p:cNvSpPr>
            <a:spLocks noGrp="1"/>
          </p:cNvSpPr>
          <p:nvPr>
            <p:ph type="body" sz="half" idx="2"/>
          </p:nvPr>
        </p:nvSpPr>
        <p:spPr>
          <a:xfrm>
            <a:off x="5051425" y="692150"/>
            <a:ext cx="6589713" cy="5349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i="1" smtClean="0">
                <a:solidFill>
                  <a:schemeClr val="tx1"/>
                </a:solidFill>
                <a:latin typeface="Arial" charset="0"/>
              </a:rPr>
              <a:t>Водородное охлаждение </a:t>
            </a: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по сравнению с воздушным имеет следующие преимущества: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- лучшие теплопроводящие свойства (в 7,1 раза);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- потери мощности на трение и вентиляцию меньше в 10 раз (водород легче в 14,3 раза);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- отсутствие загрязнения в среде водорода;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- удлинился срок службы изоляции и повысилась её надежность, так как при коронировании не возникает озона, вызывающего интенсивное окисление изоляции и вредные азотные соединения;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- исключение возникновения пожара внутри корпуса генератора;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- снижается шум генератора из-за значительно меньшей вязкости водорода;</a:t>
            </a:r>
          </a:p>
          <a:p>
            <a:pPr>
              <a:lnSpc>
                <a:spcPct val="80000"/>
              </a:lnSpc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- увеличение мощности машины при сохранении её размеров.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Однако смесь водорода с воздухом взрывоопасна, если содержание водорода в смеси составляет от 5 до 76 %, поэтому возникают особые требования к эксплуатации и ремонту, поскольку для ограничения доступа воздуха эти машины имеют водородные уплотнения в местах выхода вала ротора из корпуса статора.</a:t>
            </a:r>
          </a:p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2050" name="Picture 2" descr="C:\Documents and Settings\User\Рабочий стол\elektricheskaya-chast-1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5016500" cy="4254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ChangeArrowheads="1"/>
          </p:cNvSpPr>
          <p:nvPr/>
        </p:nvSpPr>
        <p:spPr bwMode="auto">
          <a:xfrm>
            <a:off x="407988" y="430213"/>
            <a:ext cx="10728325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/>
            <a:r>
              <a:rPr lang="ru-RU" sz="3200" dirty="0"/>
              <a:t>Дальнейшее повышение единичной мощности турбогенераторов оказалось возможным лишь при переходе на систему непосредственного охлаждения.</a:t>
            </a:r>
          </a:p>
          <a:p>
            <a:pPr marL="342900" indent="-342900" defTabSz="914400"/>
            <a:r>
              <a:rPr lang="ru-RU" sz="3200" dirty="0"/>
              <a:t>Турбогенераторы с непосредственным охлаждением делятся на четыре группы:</a:t>
            </a:r>
          </a:p>
          <a:p>
            <a:pPr marL="342900" indent="-342900" defTabSz="914400">
              <a:buFontTx/>
              <a:buChar char="•"/>
            </a:pPr>
            <a:r>
              <a:rPr lang="ru-RU" sz="2800" dirty="0"/>
              <a:t>с косвенным охлаждением статора и непосредственным охлаждением ротора водородом;</a:t>
            </a:r>
          </a:p>
          <a:p>
            <a:pPr marL="342900" indent="-342900" defTabSz="914400">
              <a:buFontTx/>
              <a:buChar char="•"/>
            </a:pPr>
            <a:r>
              <a:rPr lang="ru-RU" sz="2800" dirty="0"/>
              <a:t>с непосредственным охлаждением статора и ротора водородом;</a:t>
            </a:r>
          </a:p>
          <a:p>
            <a:pPr marL="342900" indent="-342900" defTabSz="914400">
              <a:buFontTx/>
              <a:buChar char="•"/>
            </a:pPr>
            <a:r>
              <a:rPr lang="ru-RU" sz="2800" dirty="0"/>
              <a:t>с непосредственным жидкостным охлаждением статора и непосредственным водородным охлаждением ротора;</a:t>
            </a:r>
          </a:p>
          <a:p>
            <a:pPr marL="342900" indent="-342900" defTabSz="914400">
              <a:buFontTx/>
              <a:buChar char="•"/>
            </a:pPr>
            <a:r>
              <a:rPr lang="ru-RU" sz="2800" dirty="0"/>
              <a:t>с непосредственным жидкостным охлаждением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408" y="612845"/>
            <a:ext cx="108732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Эффективность рассмотренных систем </a:t>
            </a:r>
            <a:r>
              <a:rPr lang="ru-RU" sz="2800" dirty="0" smtClean="0"/>
              <a:t>охлаждения.</a:t>
            </a:r>
            <a:endParaRPr lang="ru-RU" sz="2800" dirty="0"/>
          </a:p>
          <a:p>
            <a:endParaRPr lang="ru-RU" dirty="0" smtClean="0"/>
          </a:p>
          <a:p>
            <a:r>
              <a:rPr lang="ru-RU" dirty="0" smtClean="0"/>
              <a:t>Система </a:t>
            </a:r>
            <a:r>
              <a:rPr lang="ru-RU" dirty="0"/>
              <a:t>охлаждения	</a:t>
            </a:r>
            <a:r>
              <a:rPr lang="ru-RU" dirty="0" smtClean="0"/>
              <a:t>                                   Увеличение </a:t>
            </a:r>
            <a:r>
              <a:rPr lang="ru-RU" dirty="0"/>
              <a:t>мощности</a:t>
            </a:r>
          </a:p>
          <a:p>
            <a:r>
              <a:rPr lang="ru-RU" dirty="0"/>
              <a:t>Воздушное	</a:t>
            </a:r>
            <a:r>
              <a:rPr lang="ru-RU" dirty="0" smtClean="0"/>
              <a:t>                                                                     1</a:t>
            </a:r>
            <a:endParaRPr lang="ru-RU" dirty="0"/>
          </a:p>
          <a:p>
            <a:r>
              <a:rPr lang="ru-RU" dirty="0"/>
              <a:t>Косвенное водородное давление 0.005 МПа	</a:t>
            </a:r>
            <a:r>
              <a:rPr lang="ru-RU" dirty="0" smtClean="0"/>
              <a:t>               1.25</a:t>
            </a:r>
            <a:endParaRPr lang="ru-RU" dirty="0"/>
          </a:p>
          <a:p>
            <a:r>
              <a:rPr lang="ru-RU" dirty="0"/>
              <a:t>Косвенное водородное давление 0.2 Мпа	</a:t>
            </a:r>
            <a:r>
              <a:rPr lang="ru-RU" dirty="0" smtClean="0"/>
              <a:t>                     1.7</a:t>
            </a:r>
            <a:endParaRPr lang="ru-RU" dirty="0"/>
          </a:p>
          <a:p>
            <a:r>
              <a:rPr lang="ru-RU" dirty="0"/>
              <a:t>Непосредственное водородное 	</a:t>
            </a:r>
            <a:r>
              <a:rPr lang="ru-RU" dirty="0" smtClean="0"/>
              <a:t>                                      2.7</a:t>
            </a:r>
            <a:endParaRPr lang="ru-RU" dirty="0"/>
          </a:p>
          <a:p>
            <a:r>
              <a:rPr lang="ru-RU" dirty="0"/>
              <a:t>Непосредственное: статор- масло </a:t>
            </a:r>
          </a:p>
          <a:p>
            <a:r>
              <a:rPr lang="ru-RU" dirty="0"/>
              <a:t>                                  ротор- вода	</a:t>
            </a:r>
            <a:r>
              <a:rPr lang="ru-RU" dirty="0" smtClean="0"/>
              <a:t>                                      3.6</a:t>
            </a:r>
            <a:endParaRPr lang="ru-RU" dirty="0"/>
          </a:p>
          <a:p>
            <a:r>
              <a:rPr lang="ru-RU" dirty="0"/>
              <a:t>Непосредственное водяное	</a:t>
            </a:r>
            <a:r>
              <a:rPr lang="ru-RU" dirty="0" smtClean="0"/>
              <a:t>                                            4.0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94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192088" y="0"/>
            <a:ext cx="9936162" cy="1930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Системы возбуждения</a:t>
            </a:r>
            <a:r>
              <a:rPr lang="ru-RU" sz="2800" smtClean="0"/>
              <a:t> – </a:t>
            </a:r>
            <a:r>
              <a:rPr lang="ru-RU" sz="2800" b="1" smtClean="0"/>
              <a:t>питание </a:t>
            </a:r>
            <a:r>
              <a:rPr lang="ru-RU" sz="2800" smtClean="0"/>
              <a:t>обмотки возбуждения постоянным током</a:t>
            </a:r>
            <a:r>
              <a:rPr lang="ru-RU" sz="2800" smtClean="0">
                <a:latin typeface="Arial" charset="0"/>
              </a:rPr>
              <a:t> и </a:t>
            </a:r>
            <a:r>
              <a:rPr lang="ru-RU" sz="2800" b="1" smtClean="0">
                <a:latin typeface="Arial" charset="0"/>
              </a:rPr>
              <a:t>регулирование</a:t>
            </a:r>
            <a:r>
              <a:rPr lang="ru-RU" sz="2800" smtClean="0">
                <a:latin typeface="Arial" charset="0"/>
              </a:rPr>
              <a:t> тока возбуждения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(независимое прямое, независимое косвенное, зависимое косвенное)</a:t>
            </a:r>
            <a:r>
              <a:rPr lang="ru-RU" sz="3200" smtClean="0"/>
              <a:t> </a:t>
            </a: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2852738"/>
            <a:ext cx="10801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052736"/>
            <a:ext cx="518457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052736"/>
            <a:ext cx="4896544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18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Электромашинные системы возбуждения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Определение </a:t>
            </a:r>
            <a:r>
              <a:rPr lang="ru-RU" sz="2700" dirty="0"/>
              <a:t>скорости </a:t>
            </a:r>
            <a:r>
              <a:rPr lang="ru-RU" sz="2700" dirty="0" err="1"/>
              <a:t>форсировки</a:t>
            </a:r>
            <a:r>
              <a:rPr lang="ru-RU" sz="2700" dirty="0"/>
              <a:t> возбуждения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204864"/>
            <a:ext cx="900100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990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Схема независимого электромашинного возбуждения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060848"/>
            <a:ext cx="7560840" cy="47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435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1161240" cy="1320800"/>
          </a:xfrm>
        </p:spPr>
        <p:txBody>
          <a:bodyPr>
            <a:normAutofit/>
          </a:bodyPr>
          <a:lstStyle/>
          <a:p>
            <a:r>
              <a:rPr lang="ru-RU" sz="2800" dirty="0"/>
              <a:t>Схема независимого электромашинного возбуждения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836712"/>
            <a:ext cx="8568951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35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609600"/>
            <a:ext cx="10530705" cy="51514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Схема независимого высокочастотного возбуждения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46" y="1124745"/>
            <a:ext cx="5438018" cy="488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177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Схема независимого </a:t>
            </a:r>
            <a:r>
              <a:rPr lang="ru-RU" sz="2800" dirty="0" err="1"/>
              <a:t>тиристорного</a:t>
            </a:r>
            <a:r>
              <a:rPr lang="ru-RU" sz="2800" dirty="0"/>
              <a:t> возбуждения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74" y="1124744"/>
            <a:ext cx="6909962" cy="4917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20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/>
          </p:cNvSpPr>
          <p:nvPr>
            <p:ph type="title" idx="4294967295"/>
          </p:nvPr>
        </p:nvSpPr>
        <p:spPr>
          <a:xfrm>
            <a:off x="677863" y="1484313"/>
            <a:ext cx="8596312" cy="446087"/>
          </a:xfrm>
        </p:spPr>
        <p:txBody>
          <a:bodyPr/>
          <a:lstStyle/>
          <a:p>
            <a:pPr algn="ctr"/>
            <a:r>
              <a:rPr lang="ru-RU" sz="3200" smtClean="0"/>
              <a:t>Генератор электрического тока</a:t>
            </a:r>
          </a:p>
        </p:txBody>
      </p:sp>
      <p:sp>
        <p:nvSpPr>
          <p:cNvPr id="4710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0" y="2708275"/>
            <a:ext cx="4899025" cy="4149725"/>
          </a:xfrm>
        </p:spPr>
        <p:txBody>
          <a:bodyPr/>
          <a:lstStyle/>
          <a:p>
            <a:r>
              <a:rPr lang="ru-RU" sz="2800" smtClean="0"/>
              <a:t>Преобразует механическую энергию в электрическую.</a:t>
            </a:r>
          </a:p>
          <a:p>
            <a:r>
              <a:rPr lang="ru-RU" sz="2800" smtClean="0"/>
              <a:t>Действие основано</a:t>
            </a:r>
          </a:p>
          <a:p>
            <a:pPr>
              <a:buFont typeface="Wingdings 3" pitchFamily="18" charset="2"/>
              <a:buNone/>
            </a:pPr>
            <a:r>
              <a:rPr lang="ru-RU" sz="2800" smtClean="0"/>
              <a:t> на  явлении электромагнитной индукции (Майкл Фарадей)</a:t>
            </a:r>
          </a:p>
        </p:txBody>
      </p:sp>
      <p:pic>
        <p:nvPicPr>
          <p:cNvPr id="47107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51425" y="2589213"/>
            <a:ext cx="5868988" cy="4268787"/>
          </a:xfrm>
        </p:spPr>
      </p:pic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479425" y="0"/>
            <a:ext cx="10648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3200">
                <a:solidFill>
                  <a:schemeClr val="accent1"/>
                </a:solidFill>
              </a:rPr>
              <a:t>Первый генератор в мире был изобретен английским физиком Майклом Фарадеем в 1864году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Принципиальная схема независимого бесщеточного </a:t>
            </a:r>
            <a:r>
              <a:rPr lang="ru-RU" sz="2800" dirty="0" err="1"/>
              <a:t>вобуждения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060848"/>
            <a:ext cx="8568952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02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Схема полупроводникового самовозбуждения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420888"/>
            <a:ext cx="770485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81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 </a:t>
            </a:r>
            <a:r>
              <a:rPr lang="ru-RU" sz="3200" dirty="0"/>
              <a:t>Схема АГП с активным сопротивлением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556792"/>
            <a:ext cx="813690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730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Схема АГП с дугогасительной решеткой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16" y="2557282"/>
            <a:ext cx="5860280" cy="4112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068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/>
          </p:cNvSpPr>
          <p:nvPr>
            <p:ph type="title"/>
          </p:nvPr>
        </p:nvSpPr>
        <p:spPr>
          <a:xfrm>
            <a:off x="677863" y="0"/>
            <a:ext cx="9521825" cy="692150"/>
          </a:xfrm>
        </p:spPr>
        <p:txBody>
          <a:bodyPr/>
          <a:lstStyle/>
          <a:p>
            <a:r>
              <a:rPr lang="ru-RU" smtClean="0"/>
              <a:t>Релейная форсировка возбуждения</a:t>
            </a:r>
          </a:p>
        </p:txBody>
      </p:sp>
      <p:pic>
        <p:nvPicPr>
          <p:cNvPr id="67586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088" y="1412875"/>
            <a:ext cx="6264275" cy="5040313"/>
          </a:xfrm>
        </p:spPr>
      </p:pic>
      <p:pic>
        <p:nvPicPr>
          <p:cNvPr id="6758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43700" y="1484313"/>
            <a:ext cx="4681538" cy="496887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10963275" cy="692150"/>
          </a:xfrm>
        </p:spPr>
        <p:txBody>
          <a:bodyPr/>
          <a:lstStyle/>
          <a:p>
            <a:r>
              <a:rPr lang="ru-RU" sz="3200" smtClean="0"/>
              <a:t>Автоматическое регулирование возбуждения </a:t>
            </a:r>
            <a:br>
              <a:rPr lang="ru-RU" sz="3200" smtClean="0"/>
            </a:br>
            <a:r>
              <a:rPr lang="ru-RU" sz="3200" smtClean="0"/>
              <a:t>                                   АРВ</a:t>
            </a:r>
          </a:p>
        </p:txBody>
      </p:sp>
      <p:pic>
        <p:nvPicPr>
          <p:cNvPr id="686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908050"/>
            <a:ext cx="94265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57201"/>
            <a:ext cx="10871200" cy="493713"/>
          </a:xfrm>
        </p:spPr>
        <p:txBody>
          <a:bodyPr/>
          <a:lstStyle/>
          <a:p>
            <a:pPr algn="ctr"/>
            <a:r>
              <a:rPr lang="ru-RU" sz="2400" b="1" smtClean="0"/>
              <a:t>СИНХРОНИЗАЦИЯ ГЕНЕРАТОРОВ</a:t>
            </a:r>
            <a:endParaRPr lang="ru-RU" sz="2400" b="1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72136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Точная синхронизация </a:t>
            </a:r>
            <a:r>
              <a:rPr lang="ru-RU" sz="2000" dirty="0" smtClean="0"/>
              <a:t>: без броска тока в статоре и без резкого изменения вращающего момента ротора три условия: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равенство </a:t>
            </a:r>
            <a:r>
              <a:rPr lang="ru-RU" sz="2000" b="1" dirty="0" smtClean="0"/>
              <a:t>частот</a:t>
            </a:r>
            <a:r>
              <a:rPr lang="ru-RU" sz="2000" dirty="0" smtClean="0"/>
              <a:t> генератора и сети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равенство значений </a:t>
            </a:r>
            <a:r>
              <a:rPr lang="ru-RU" sz="2000" b="1" dirty="0" smtClean="0"/>
              <a:t>напряжения</a:t>
            </a:r>
            <a:r>
              <a:rPr lang="ru-RU" sz="2000" dirty="0" smtClean="0"/>
              <a:t> генератора и сети;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совпадение этих напряжений по </a:t>
            </a:r>
            <a:r>
              <a:rPr lang="ru-RU" sz="2000" b="1" dirty="0" smtClean="0"/>
              <a:t>фазе</a:t>
            </a:r>
            <a:r>
              <a:rPr lang="ru-RU" sz="2000" dirty="0" smtClean="0"/>
              <a:t>;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Допускается: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− напряжение генератора должно быть выше напряжения сети, но не более чем на </a:t>
            </a:r>
            <a:r>
              <a:rPr lang="ru-RU" sz="1600" b="1" dirty="0" smtClean="0"/>
              <a:t>5 %,</a:t>
            </a:r>
            <a:r>
              <a:rPr lang="ru-RU" sz="1600" dirty="0" smtClean="0"/>
              <a:t> с тем, чтобы он после включения принял на себя реактивную нагрузку;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− импульс на включение выключателя должен подаваться до подхода стрелки синхроноскопа к красной черте на угол, соответствующий времени включения выключателя, с расхождением не более </a:t>
            </a:r>
            <a:r>
              <a:rPr lang="ru-RU" sz="1600" b="1" dirty="0" smtClean="0"/>
              <a:t>8-12 °;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− частота вращения генератора должна быть близкой к частоте сети, чтобы стрелка синхроноскопа вращалась с частотой не более </a:t>
            </a:r>
            <a:r>
              <a:rPr lang="ru-RU" sz="1600" b="1" dirty="0" smtClean="0"/>
              <a:t>2-3 об/мин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6630" name="Picture 6" descr="&amp;Scy;&amp;tcy;&amp;rcy;&amp;iecy;&amp;lcy;&amp;ocy;&amp;chcy;&amp;ncy;&amp;ycy;&amp;jcy; &amp;scy;&amp;icy;&amp;ncy;&amp;khcy;&amp;rcy;&amp;ocy;&amp;ncy;&amp;ocy;&amp;scy;&amp;kcy;&amp;ocy;&amp;pcy;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499392" y="4038600"/>
            <a:ext cx="3575008" cy="2640096"/>
          </a:xfrm>
          <a:ln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34" y="1371601"/>
            <a:ext cx="4860767" cy="231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8346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Самосинхронизация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/>
              <a:t>При самосинхронизации</a:t>
            </a:r>
            <a:r>
              <a:rPr lang="ru-RU" sz="2000" dirty="0"/>
              <a:t> генератор включается в сеть без возбуждения при </a:t>
            </a:r>
            <a:r>
              <a:rPr lang="ru-RU" sz="2000" b="1" dirty="0"/>
              <a:t>частоте вращения</a:t>
            </a:r>
            <a:r>
              <a:rPr lang="ru-RU" sz="2000" dirty="0"/>
              <a:t>, близкой к синхронной (скольжение ±2 %), после чего </a:t>
            </a:r>
            <a:r>
              <a:rPr lang="ru-RU" sz="2000" b="1" dirty="0"/>
              <a:t>включается АГП</a:t>
            </a:r>
            <a:r>
              <a:rPr lang="ru-RU" sz="2000" dirty="0"/>
              <a:t>, генератор возбуждается и в течение 1-2 с </a:t>
            </a:r>
            <a:r>
              <a:rPr lang="ru-RU" sz="2000" b="1" dirty="0"/>
              <a:t>втягивается в синхронизм</a:t>
            </a:r>
            <a:r>
              <a:rPr lang="ru-RU" sz="2000" dirty="0"/>
              <a:t>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9944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в </a:t>
            </a:r>
            <a:r>
              <a:rPr lang="ru-RU" sz="2000" b="1" dirty="0"/>
              <a:t>аварийных условиях</a:t>
            </a:r>
            <a:r>
              <a:rPr lang="ru-RU" sz="2000" dirty="0"/>
              <a:t> турбогенераторы мощностью до </a:t>
            </a:r>
            <a:r>
              <a:rPr lang="ru-RU" sz="2000" b="1" dirty="0"/>
              <a:t>220</a:t>
            </a:r>
            <a:r>
              <a:rPr lang="ru-RU" sz="2000" dirty="0"/>
              <a:t> МВт включительно и все гидрогенераторы разрешается включать на параллельную работу способом самосинхронизации. Генераторы большей мощности разрешается включать этим способом при условии, что кратность симметричной составляющей тока самосинхронизации к номинальному току не превышает 3,0.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0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?id=95057170dced142055f901d17b2b13e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2430"/>
            <a:ext cx="8421960" cy="6316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400" smtClean="0"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0"/>
            <a:ext cx="10801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8596312" cy="836613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Синхронный генератора    Г</a:t>
            </a:r>
            <a:r>
              <a:rPr lang="en-US" smtClean="0">
                <a:latin typeface="Arial" charset="0"/>
              </a:rPr>
              <a:t>           G</a:t>
            </a:r>
            <a:endParaRPr lang="ru-RU" smtClean="0">
              <a:latin typeface="Arial" charset="0"/>
            </a:endParaRPr>
          </a:p>
        </p:txBody>
      </p:sp>
      <p:sp>
        <p:nvSpPr>
          <p:cNvPr id="4915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0" y="836613"/>
            <a:ext cx="4899025" cy="602138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Генератор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электрическая машина, предназначенная для выработки трехфазного переменного тока. </a:t>
            </a:r>
          </a:p>
          <a:p>
            <a:pPr marL="0" indent="0" algn="ctr" eaLnBrk="1" hangingPunct="1">
              <a:lnSpc>
                <a:spcPct val="90000"/>
              </a:lnSpc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зависимости от первичного двигателя различают турбогенераторы (паровая турбина), гидрогенераторы  (гидротурбина). </a:t>
            </a:r>
          </a:p>
          <a:p>
            <a:pPr marL="0" indent="0">
              <a:lnSpc>
                <a:spcPct val="90000"/>
              </a:lnSpc>
            </a:pPr>
            <a:endParaRPr lang="ru-RU" smtClean="0"/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113" y="692150"/>
            <a:ext cx="7608887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3888" y="-26988"/>
            <a:ext cx="10512425" cy="68849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549275"/>
            <a:ext cx="100806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5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8596312" cy="620713"/>
          </a:xfrm>
        </p:spPr>
        <p:txBody>
          <a:bodyPr/>
          <a:lstStyle/>
          <a:p>
            <a:pPr algn="ctr"/>
            <a:r>
              <a:rPr lang="ru-RU" sz="3200" smtClean="0"/>
              <a:t>Конденсационная турбина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8596312" cy="1930400"/>
          </a:xfrm>
        </p:spPr>
        <p:txBody>
          <a:bodyPr/>
          <a:lstStyle/>
          <a:p>
            <a:pPr algn="ctr"/>
            <a:r>
              <a:rPr lang="ru-RU" smtClean="0"/>
              <a:t>Конструкция синхронного генератора</a:t>
            </a:r>
            <a:br>
              <a:rPr lang="ru-RU" smtClean="0"/>
            </a:br>
            <a:endParaRPr lang="ru-RU" smtClean="0"/>
          </a:p>
        </p:txBody>
      </p:sp>
      <p:pic>
        <p:nvPicPr>
          <p:cNvPr id="52226" name="Picture 1" descr="s87283215.jpg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2088" y="549275"/>
            <a:ext cx="10729912" cy="63087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/>
          </p:cNvSpPr>
          <p:nvPr>
            <p:ph type="title" idx="4294967295"/>
          </p:nvPr>
        </p:nvSpPr>
        <p:spPr>
          <a:xfrm>
            <a:off x="677863" y="0"/>
            <a:ext cx="8596312" cy="476250"/>
          </a:xfrm>
        </p:spPr>
        <p:txBody>
          <a:bodyPr/>
          <a:lstStyle/>
          <a:p>
            <a:pPr algn="ctr"/>
            <a:r>
              <a:rPr lang="ru-RU" sz="3200" smtClean="0">
                <a:latin typeface="Arial" charset="0"/>
              </a:rPr>
              <a:t>Конструкция </a:t>
            </a:r>
            <a:r>
              <a:rPr lang="ru-RU" sz="3200" b="1" smtClean="0">
                <a:latin typeface="Arial" charset="0"/>
              </a:rPr>
              <a:t>турбо</a:t>
            </a:r>
            <a:r>
              <a:rPr lang="ru-RU" sz="3200" smtClean="0">
                <a:latin typeface="Arial" charset="0"/>
              </a:rPr>
              <a:t>генератора</a:t>
            </a:r>
          </a:p>
        </p:txBody>
      </p:sp>
      <p:sp>
        <p:nvSpPr>
          <p:cNvPr id="53250" name="Rectangle 5"/>
          <p:cNvSpPr>
            <a:spLocks noGrp="1"/>
          </p:cNvSpPr>
          <p:nvPr>
            <p:ph sz="half" idx="4294967295"/>
          </p:nvPr>
        </p:nvSpPr>
        <p:spPr>
          <a:xfrm>
            <a:off x="0" y="1052513"/>
            <a:ext cx="3000375" cy="498951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4000" smtClean="0"/>
              <a:t>n = </a:t>
            </a:r>
            <a:r>
              <a:rPr lang="ru-RU" sz="4000" smtClean="0">
                <a:latin typeface="Arial" charset="0"/>
              </a:rPr>
              <a:t>6</a:t>
            </a:r>
            <a:r>
              <a:rPr lang="ru-RU" sz="4000" smtClean="0"/>
              <a:t>0</a:t>
            </a:r>
            <a:r>
              <a:rPr lang="ru-RU" sz="4000" smtClean="0">
                <a:cs typeface="Arial" charset="0"/>
              </a:rPr>
              <a:t>•</a:t>
            </a:r>
            <a:r>
              <a:rPr lang="ru-RU" sz="4000" smtClean="0"/>
              <a:t>f/p,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ru-RU" sz="4000" smtClean="0"/>
              <a:t> </a:t>
            </a:r>
            <a:r>
              <a:rPr lang="ru-RU" sz="2400" smtClean="0"/>
              <a:t>об/мин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/>
              <a:t>f – частота сети,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800" smtClean="0"/>
              <a:t>р – число пар полюсов генератора</a:t>
            </a:r>
          </a:p>
          <a:p>
            <a:pPr marL="0" indent="0"/>
            <a:endParaRPr lang="ru-RU" sz="2800" smtClean="0"/>
          </a:p>
        </p:txBody>
      </p:sp>
      <p:sp>
        <p:nvSpPr>
          <p:cNvPr id="53251" name="Rectangle 6"/>
          <p:cNvSpPr>
            <a:spLocks noGrp="1"/>
          </p:cNvSpPr>
          <p:nvPr>
            <p:ph sz="quarter" idx="4294967295"/>
          </p:nvPr>
        </p:nvSpPr>
        <p:spPr>
          <a:xfrm>
            <a:off x="2566988" y="549275"/>
            <a:ext cx="9625012" cy="27352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400" b="1" smtClean="0"/>
              <a:t>Ротор</a:t>
            </a:r>
            <a:r>
              <a:rPr lang="ru-RU" sz="2400" smtClean="0"/>
              <a:t> - цилиндрическая, цельная поковка из специальной легированной стали. Вдоль поверхности ротора фрезеруют радиальные пазы, в которые укладывается обмотка возбуждения. Пазы закрываются клиньями, а в лобовой части обмотка укрепляется бандажными кольцами. </a:t>
            </a:r>
          </a:p>
          <a:p>
            <a:r>
              <a:rPr lang="ru-RU" sz="2400" smtClean="0"/>
              <a:t>Ротор </a:t>
            </a:r>
            <a:r>
              <a:rPr lang="ru-RU" sz="2400" b="1" smtClean="0"/>
              <a:t>неявнополюсный</a:t>
            </a:r>
            <a:r>
              <a:rPr lang="ru-RU" sz="2400" smtClean="0"/>
              <a:t>, диаметр до 1,1-1,2 м, длина бочки ротора 6 -6,5 (прогиб вала). </a:t>
            </a:r>
            <a:r>
              <a:rPr lang="ru-RU" sz="2400" smtClean="0">
                <a:latin typeface="Arial" charset="0"/>
              </a:rPr>
              <a:t>Х</a:t>
            </a:r>
            <a:r>
              <a:rPr lang="ru-RU" sz="2400" smtClean="0"/>
              <a:t>ромоникельмолибденов</a:t>
            </a:r>
            <a:r>
              <a:rPr lang="ru-RU" sz="2400" smtClean="0">
                <a:latin typeface="Arial" charset="0"/>
              </a:rPr>
              <a:t>ая</a:t>
            </a:r>
            <a:r>
              <a:rPr lang="ru-RU" sz="2400" smtClean="0"/>
              <a:t> стал</a:t>
            </a:r>
            <a:r>
              <a:rPr lang="ru-RU" sz="2400" smtClean="0">
                <a:latin typeface="Arial" charset="0"/>
              </a:rPr>
              <a:t>ь</a:t>
            </a:r>
            <a:endParaRPr lang="ru-RU" sz="2400" smtClean="0"/>
          </a:p>
        </p:txBody>
      </p:sp>
      <p:pic>
        <p:nvPicPr>
          <p:cNvPr id="53252" name="Picture 8" descr="DSCN702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648075" y="3357563"/>
            <a:ext cx="5761038" cy="31670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1593</Words>
  <Application>Microsoft Office PowerPoint</Application>
  <PresentationFormat>Произвольный</PresentationFormat>
  <Paragraphs>443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Аспект</vt:lpstr>
      <vt:lpstr>Точечный рисунок</vt:lpstr>
      <vt:lpstr>Электрические станции и подстанции Раздел 2.  Лекции 2,3 Синхронные генераторы и компенсаторы</vt:lpstr>
      <vt:lpstr>Синхронный генератор – преобразует механическую энергию в электрическую.</vt:lpstr>
      <vt:lpstr>Генератор электрического тока</vt:lpstr>
      <vt:lpstr>Презентация PowerPoint</vt:lpstr>
      <vt:lpstr>Синхронный генератора    Г           G</vt:lpstr>
      <vt:lpstr>Презентация PowerPoint</vt:lpstr>
      <vt:lpstr>Конденсационная турбина</vt:lpstr>
      <vt:lpstr>Конструкция синхронного генератора </vt:lpstr>
      <vt:lpstr>Конструкция турбогенератора</vt:lpstr>
      <vt:lpstr>СТАТОР –  неподвижная часть генератора</vt:lpstr>
      <vt:lpstr>Презентация PowerPoint</vt:lpstr>
      <vt:lpstr>Презентация PowerPoint</vt:lpstr>
      <vt:lpstr>Презентация PowerPoint</vt:lpstr>
      <vt:lpstr>Гидрогенераторы подвесного и зонтичного типа 1 - ротор, 2 – статор, 3 - верхняя крестовина, 4 - нижняя крестовина, 5 - верхний направляющий подшипник, 6 – подпятник, 7 - нижний направляющий подшипник. </vt:lpstr>
      <vt:lpstr>Номинальные параметры генератора</vt:lpstr>
      <vt:lpstr>Презентация PowerPoint</vt:lpstr>
      <vt:lpstr>Системы охлаждения генераторов</vt:lpstr>
      <vt:lpstr>Презентация PowerPoint</vt:lpstr>
      <vt:lpstr>Замкнутая система косвенного воздушного охлаждения</vt:lpstr>
      <vt:lpstr>Многоструйная система водородного охлаждения</vt:lpstr>
      <vt:lpstr>Презентация PowerPoint</vt:lpstr>
      <vt:lpstr>Презентация PowerPoint</vt:lpstr>
      <vt:lpstr>Системы возбуждения – питание обмотки возбуждения постоянным током и регулирование тока возбуждения (независимое прямое, независимое косвенное, зависимое косвенное) </vt:lpstr>
      <vt:lpstr>Презентация PowerPoint</vt:lpstr>
      <vt:lpstr>Электромашинные системы возбуждения Определение скорости форсировки возбуждения</vt:lpstr>
      <vt:lpstr>Схема независимого электромашинного возбуждения</vt:lpstr>
      <vt:lpstr>Схема независимого электромашинного возбуждения</vt:lpstr>
      <vt:lpstr>Схема независимого высокочастотного возбуждения</vt:lpstr>
      <vt:lpstr>Схема независимого тиристорного возбуждения</vt:lpstr>
      <vt:lpstr>Принципиальная схема независимого бесщеточного вобуждения</vt:lpstr>
      <vt:lpstr>Схема полупроводникового самовозбуждения</vt:lpstr>
      <vt:lpstr>. Схема АГП с активным сопротивлением</vt:lpstr>
      <vt:lpstr>Схема АГП с дугогасительной решеткой</vt:lpstr>
      <vt:lpstr>Релейная форсировка возбуждения</vt:lpstr>
      <vt:lpstr>Автоматическое регулирование возбуждения                                     АРВ</vt:lpstr>
      <vt:lpstr>СИНХРОНИЗАЦИЯ ГЕНЕРАТОРОВ</vt:lpstr>
      <vt:lpstr>Самосинхронизация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Условные графические обозначения в электрических схемах</dc:title>
  <dc:creator>pln.ndkv@gmail.com</dc:creator>
  <cp:lastModifiedBy>Home</cp:lastModifiedBy>
  <cp:revision>48</cp:revision>
  <dcterms:created xsi:type="dcterms:W3CDTF">2019-10-22T18:27:33Z</dcterms:created>
  <dcterms:modified xsi:type="dcterms:W3CDTF">2024-04-17T11:30:50Z</dcterms:modified>
</cp:coreProperties>
</file>