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1276" y="980728"/>
            <a:ext cx="792088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Тема: Требования к исходным материалам, заготовкам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полуфабрикатам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Ознакомиться с требованиями к исходным материалам, заготовкам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полуфабрикатам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Учебные вопросы: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Общие требования к исходным материалам, заготовкам и полуфабрикатам.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Меры предосторожности при работе с материалами, применяемыми в технологическом процессе.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Требования охраны труда при транспортировании (перемещении) исходных и вспомогательных материалов и отходов производства.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Требования охраны труда при хранении кислот.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 Требования охраны труда при хранении щелочей и других химических веществ, при сборе и хранении отходов производства.</a:t>
            </a:r>
          </a:p>
        </p:txBody>
      </p:sp>
    </p:spTree>
    <p:extLst>
      <p:ext uri="{BB962C8B-B14F-4D97-AF65-F5344CB8AC3E}">
        <p14:creationId xmlns:p14="http://schemas.microsoft.com/office/powerpoint/2010/main" val="258419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Хранение сыпучих материалов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осуществляется в закрытых, защищенных от ветра складах. Допускается устройство открытых складов для материалов, поступающих навалом, при этом площадка для их хранения должна иметь твердое покрытие.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Склады хранения токсичных отходов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первого класса опасности в обязательном порядке оборудуются автоматическими газоанализаторами контроля воздушной среды, сблокированными с системами вентиляции и звуковой сигнализации.</a:t>
            </a:r>
          </a:p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Вредные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агрессивные жидкости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храниться в механически прочной, химически стойкой и закрытой таре. На таре с химикатами должны быть надписи (этикетки, бирки) с точным указанием наименования химического вещества.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Хранение химикатов и растворов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открытой таре, а также без надписей на таре с точным указанием наименования химического вещества запрещается.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Заливка, слив вредных и агрессивных жидкостей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осуществляться способами, исключающими выделение в воздух вредных веществ или контакт с ними работников.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Сжиженные вредные газы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(хлор, аммиак) в больших количествах должны храниться в специальных цистернах с ограничением их использования в баллонах.</a:t>
            </a:r>
          </a:p>
        </p:txBody>
      </p:sp>
    </p:spTree>
    <p:extLst>
      <p:ext uri="{BB962C8B-B14F-4D97-AF65-F5344CB8AC3E}">
        <p14:creationId xmlns:p14="http://schemas.microsoft.com/office/powerpoint/2010/main" val="279798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340768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Материалы, заготовки и полуфабрикаты, применяемые в технологических процессах нанесения металлопокрытий, должны храниться в помещениях с контролируемой атмосферой или на специальных площадках раздельно по группам в зависимости от их способности к химическому воздействию (одного вещества на другое).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Порядок и условия хранения и выдачи материалов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том числе каждого химического вещества должны быть установлены в технологических регламентах, утвержденных работодателем или иным уполномоченным им должностным лицом, с учетом требований Правил.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Допускается хранение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кислоты, жидких щелочей в бутылях и других закрытых емкостях на открытых площадках, защищенных от воздействия атмосферных осадков и оборудованных ограждениями, исключающими вход на площадки посторонних лиц. На ограждениях должны вывешиваться предупреждающие плакаты «Вход посторонним запрещен!», «Опасно! Кислота».</a:t>
            </a:r>
          </a:p>
        </p:txBody>
      </p:sp>
    </p:spTree>
    <p:extLst>
      <p:ext uri="{BB962C8B-B14F-4D97-AF65-F5344CB8AC3E}">
        <p14:creationId xmlns:p14="http://schemas.microsoft.com/office/powerpoint/2010/main" val="538921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92696"/>
            <a:ext cx="79208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Места хранения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химических веществ должны быть оборудованы стеллажами и шкафами и снабжены инвентарем, приспособлениями, средствами индивидуальной защиты, необходимыми для безопасного обращения с химическими веществами.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Химические вещества и материалы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должны храниться в предназначенной для хранения таре на складах, с учетом требований по их совместному хранению. На таре должна быть бирка или этикетка, на которой указываются: организация-изготовитель, наименование вещества, гарантийный срок хранения, надпись или символ, характеризующие опасность продукта и другие данные. Каждая партия веществ и материалов должна иметь документ (сертификат) качества.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местах хранения химических веществ и растворов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быть вывешены инструкции по безопасному обращению с ними.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помещениях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где хранятся агрессивные жидкости и проводятся работы с ними, должны быть предусмотрены гидранты и другие, содержащиеся в чистоте устройства для промывки глаз и кожного покрова в течение 6-12 секунд после поражения со сливными раковинами.</a:t>
            </a:r>
          </a:p>
        </p:txBody>
      </p:sp>
    </p:spTree>
    <p:extLst>
      <p:ext uri="{BB962C8B-B14F-4D97-AF65-F5344CB8AC3E}">
        <p14:creationId xmlns:p14="http://schemas.microsoft.com/office/powerpoint/2010/main" val="940948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3. Требования охраны труда при транспортировании (перемещении) исходных и вспомогательных материалов и отходов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производства</a:t>
            </a:r>
          </a:p>
          <a:p>
            <a:pPr indent="4572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Транспортирование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легковоспламеняющихся и горючих жидкостей должно осуществляться централизованно по трубопроводам. При сменной потребности в этих жидкостях до 200 кг каждого наименования допускается их подача к рабочему месту в закрытой небьющейся таре.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Слив кислот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 бочек и цистерн следует производить, создавая разрежение или специальными кислотостойкими насосами.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большом потреблении кислот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опасные и трудоемкие работы по сливу кислот должны быть механизированы путем устройства трубопроводов из кислотостойких материалов и установки в отдельных помещениях специальных насосов для перекачки кислот. Насосы для перекачки кислот должны иметь дистанционное включение. Двери насосной должны быть закрыты.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расходе кислоты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менее 400 кг в смену допускается подача ее на участки нанесения металлопокрытий в плотно закрытой небьющейся таре.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Насосы, помпы, емкости, трубопроводы, арматура и другое оборудование для перелива кислот должны не реже 1 раза в три месяца, а резиновые шланги — ежемесячно испытываться давлением в 1,5 раза превышающим рабочее давление, с последующим нанесением клейма о проведенном испытании.</a:t>
            </a:r>
          </a:p>
        </p:txBody>
      </p:sp>
    </p:spTree>
    <p:extLst>
      <p:ext uri="{BB962C8B-B14F-4D97-AF65-F5344CB8AC3E}">
        <p14:creationId xmlns:p14="http://schemas.microsoft.com/office/powerpoint/2010/main" val="1664894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7845" y="332656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сливе кислот из железнодорожной цистерны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стационарную емкость нагнетательный шланг от центробежного насоса должен быть опущен в верхнюю горловину емкости, а не присоединен к сливному патрубку, во избежание гидравлического удара при включении насоса.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Сливные работы должны производиться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применением средств индивидуальной защиты органов дыхания; при этом работник должен находиться с наветренной стороны.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Запрещается сливать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концентрированные кислоты на открытом воздухе в дождь, метель и при сильном ветре.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Наполнение цистерн, контейнеров и других больших емкостей агрессивными жидкостями, а также опорожнение 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должно быть механизировано и производиться путем перекачки их кислотоупорными насосами с двойными сальниками по трубопроводам из кислотостойких материалов (коррозионностойкая сталь, пластмасса) или по шлангам, изготовленным из кислотостойкой резины.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заполнении емкостей агрессивными жидкостями 10% объема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должно оставаться незаполненным во избежание разрыва емкости вследствие теплового расширения жидкости.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Устройства для слива кислот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(краны, вентили, задвижки) должны быть изготовлены из кислотостойких материалов, легко открываться и иметь графитовую сальниковую набивку.</a:t>
            </a:r>
          </a:p>
        </p:txBody>
      </p:sp>
    </p:spTree>
    <p:extLst>
      <p:ext uri="{BB962C8B-B14F-4D97-AF65-F5344CB8AC3E}">
        <p14:creationId xmlns:p14="http://schemas.microsoft.com/office/powerpoint/2010/main" val="2518522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Цистерны для транспортирования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кислот должны иметь верхний люк с вытяжной трубкой, снабженной запорными устройствами, плотно закрывающимися при помощи струбцин или барашков.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Перед открыванием крышки верхней горловины цистерн и контейнеров с агрессивной жидкостью необходимо открыть кран воздушной трубки, установленной в крышке люка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Открывание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крышки люка путем нанесения по ней ударов запрещается.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Транспортирование бутылей с кислотами и жидкими щелоча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ми должно производиться на рессорных тележках двумя работниками со скоростью не более 5 км/ч.</a:t>
            </a:r>
          </a:p>
          <a:p>
            <a:pPr indent="457200" algn="just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емкости для транспортировки кислот должны быть нанесены наименование соответствующей кислоты и надпись «Опасно — кислота».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Емкости для транспортировки кислот и щелочей, а также других агрессивных жидкостей перед их заполнением должны быть промыты, нейтрализованы (содовым или щелочным растворами) и просушены.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Цианистые соли со склада в производственное подразделение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необходимо транспортировать в закрытых барабанах или в запечатанных банках специально выделенными транспортными средствами в сопровождении должностных лиц, назначенных работодателем.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Абразивные материалы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транспортироваться в закрытой таре поставщика или в технологической таре.</a:t>
            </a:r>
          </a:p>
        </p:txBody>
      </p:sp>
    </p:spTree>
    <p:extLst>
      <p:ext uri="{BB962C8B-B14F-4D97-AF65-F5344CB8AC3E}">
        <p14:creationId xmlns:p14="http://schemas.microsoft.com/office/powerpoint/2010/main" val="3583106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4. Требования охраны труда при хранении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кислот</a:t>
            </a:r>
          </a:p>
          <a:p>
            <a:pPr indent="457200"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В производственных подразделениях кислоты должны храниться в помещениях с кислотоупорными полами и стенами в закрытых кислотостойких резервуарах или в таре организации-поставщика.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Запрещается хранить кислоты в подвальных помещениях.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помещении, в котором хранятся кислоты, необходимо постоянно следить за исправным состоянием емкостей и трубопроводов, своевременным ремонтом и заменой арматуры, качеством уплотнения фланцев.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Запас кислот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кладовых производственных подразделений не должен превышать месячной потребности.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складах хранения кислот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иметься резервные емкости для аварийного слива кислот, кислотоупорные насосы, передвижные фильтры, растворы извести или соды для нейтрализации пролитых кислот, а также резиновые шланги со специальными наконечниками, создающими необходимый напор водяной струи для смывания кислоты, попавшей на тело работника.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входе в помещение, в котором хранятся кислоты, должен быть устроен пандус или порог, предотвращающий растекание жидкости в случае аварии.</a:t>
            </a:r>
          </a:p>
        </p:txBody>
      </p:sp>
    </p:spTree>
    <p:extLst>
      <p:ext uri="{BB962C8B-B14F-4D97-AF65-F5344CB8AC3E}">
        <p14:creationId xmlns:p14="http://schemas.microsoft.com/office/powerpoint/2010/main" val="2578138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0695" y="404664"/>
            <a:ext cx="78488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Кислоты должны храниться в следующей таре: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1) азотная кислота всех концентраций — в алюминиевых бочках и цистернах;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2) азотная кислота средней агрессивности — в бочках и цистернах из коррозионно-стойкой стали;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3) серная кислота всех концентраций — в бочках, цистернах, таре производителя из коррозионно-стойкой стали, пластика или иного материала, инертного к кислотам;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4) соляная кислота — в стальных гуммированных бочках и цистернах;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5) плавиковая (фтористоводородная) кислота — в эбонитовых бидонах емкостью 20 л и в полиэтиленовых баллонах емкостью до 50 л.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Азотная и серная кислоты в количестве до 40 л могут храниться в стеклянных бутылях.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Внутренняя поверхность тары, предназначенной для хранения и транспортирования агрессивных жидкостей, способных вступать в химические соединения с материалами, из которых сделана тара, должна быть гуммирована или футерована материалами, устойчивыми к воздействию агрессивных жидкостей.</a:t>
            </a:r>
          </a:p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Бутыли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кислотами, поставленные в плетеные корзины с ручками или в деревянные обрешетки, должны устанавливаться в местах хранения группами (одного наименования) в 2 — 4 ряда, но не более 100 бутылей в каждой группе. Ширина проходов между рядами бутылей должна быть не менее 1 м. </a:t>
            </a:r>
          </a:p>
        </p:txBody>
      </p:sp>
    </p:spTree>
    <p:extLst>
      <p:ext uri="{BB962C8B-B14F-4D97-AF65-F5344CB8AC3E}">
        <p14:creationId xmlns:p14="http://schemas.microsoft.com/office/powerpoint/2010/main" val="333690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1562" y="476672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5. Требования охраны труда при хранении щелочей и других химических веществ, при сборе и хранении отходов производства.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Химические вещества в производственных подразделениях необходимо хранить в помещениях раздельно в зависимости от их способности к химическому взаимодействию.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таре для хранения химических веществ должны быть надпись, этикетка и бирка с точным наименованием химического вещества и указанием даты его получения. Длительно хранящиеся химические вещества необходимо периодически направлять на анализ в химическую лабораторию.</a:t>
            </a:r>
          </a:p>
          <a:p>
            <a:pPr indent="457200" algn="just"/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Сосуды с едким натром должны иметь надпись «Опасно! Едкий натр».</a:t>
            </a:r>
          </a:p>
          <a:p>
            <a:pPr indent="457200" algn="just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Трихлорэтилен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должен храниться в вентилируемом помещении в герметичной оцинкованной, бакелитовой или стеклянной таре.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Органические раств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орители, применяемые для очистки изделий, должны храниться в отдельном помещении с соблюдением требований пожарной безопасности.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Цианистые соли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храниться в отдельном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пожаробезопасном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отапливаемом и постоянно закрытом складском помещении, доступ в которое разрешается только специальному обслуживающему персоналу. В отдельной (смежной) комнате следует оборудовать санпропускник, в котором должны быть установлены умывальник с подводом горячей и холодной воды и шкафы для хранения специальной одежды и других средств индивидуальной защиты.</a:t>
            </a:r>
          </a:p>
        </p:txBody>
      </p:sp>
    </p:spTree>
    <p:extLst>
      <p:ext uri="{BB962C8B-B14F-4D97-AF65-F5344CB8AC3E}">
        <p14:creationId xmlns:p14="http://schemas.microsoft.com/office/powerpoint/2010/main" val="507722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7275" y="404664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тем как, войти в складское помещение, необходимо включить вентиляцию на 5-10 минут.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Складское помещение для хранения цианистых солей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должно быть оборудовано автоматическим индикаторным устройством. При обнаружении в воздухе складского помещения цианистого водорода помещение должно вентилироваться до полного его отсутствия, что должно быть подтверждено результатами анализа воздушной среды.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аварийных случаях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вход работников в складское помещение допускается в противогазах с аэрозольным фильтром. Тара для хранения цианистых солей (металлические банки или барабаны с надписью «Яд») должна быть герметично закупорена.</a:t>
            </a:r>
          </a:p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Вскрытие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тары с цианистой солью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должно производиться только в помещении для расфасовки.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складском помещении должны быть сосуд, емкость с 10-процентным раствором железного купороса и подвод воды для нейтрализации попавших на пол ядов. Разрешается хранение веществ только одного класса опасности.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помещении для расфасовки и растворения цианистых солей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находиться ванны с бортовыми отсосами, вытяжной шкаф, инструмент и приспособления для расфасовки и растворения, а также закрывающаяся тара для доставки раствора в производственные подразделения.</a:t>
            </a:r>
          </a:p>
        </p:txBody>
      </p:sp>
    </p:spTree>
    <p:extLst>
      <p:ext uri="{BB962C8B-B14F-4D97-AF65-F5344CB8AC3E}">
        <p14:creationId xmlns:p14="http://schemas.microsoft.com/office/powerpoint/2010/main" val="2088977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6704" y="394692"/>
            <a:ext cx="79208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4500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к исходным материалам, заготовкам и полуфабрикатам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450000" algn="just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Поступающие в организацию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материалы, заготовки и полуфабрикаты не должны оказывать вредного воздействия на работающих и должны сопровождаться сертификатами и паспортами поставщиков, а опасные и вредные вещества также токсикологической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характеристикой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500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поступлении в организацию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сильно действующих ядовитых веществ (СДЯВ) на каждую партию должен быть составлен акт с указанием в нем сведений о полученных СДЯВ, их количествах, состоянии тары, трафаретов, выявленных нарушениях и мерах по их устранению, обеспечению сохранности, надлежащих условий хранения.</a:t>
            </a:r>
          </a:p>
          <a:p>
            <a:pPr indent="4500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Хранение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активно взаимодействующих с водой веществ должно осуществляться в упаковке завода-поставщика.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Опасные и вредные вещества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храниться в отдельных помещениях с соблюдением требований ГОСТ 12.1.007.</a:t>
            </a:r>
          </a:p>
        </p:txBody>
      </p:sp>
    </p:spTree>
    <p:extLst>
      <p:ext uri="{BB962C8B-B14F-4D97-AF65-F5344CB8AC3E}">
        <p14:creationId xmlns:p14="http://schemas.microsoft.com/office/powerpoint/2010/main" val="7985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Требования охраны труда при сборе и хранении отходов производства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Сбор и кратковременное хранение отходов, образующихся при нанесении металлопокрытий, должны осуществляться в специально отведенных для этого местах производственного подразделения.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Отходы производства металлопокрытий, содержащие вредные вещества 1 и 2 классов опасности, необходимо хранить в изолированных помещениях в емкостях, исключающих загрязнение почвы, подземных вод, атмосферного воздуха.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Удаление твердых отходов, слив отработанных кислотных, щелочных, цианистых и других растворов, обладающих токсичными свойствами, допускается производить после их нейтрализации.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Титановые отходы должны собираться в закрытую металлическую тару согласно технологическим инструкциям. При этом следует учитывать, что пыль титана и его сплавов взрывоопасна; температура воспламенения титановой пыли 400 °C.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Использованный обтирочный материал должен собираться в металлический ящик или тару с плотно закрывающейся крышкой. Утилизацию и уничтожение обтирочного материала следует производить в специально отведенных для этого местах.</a:t>
            </a:r>
          </a:p>
        </p:txBody>
      </p:sp>
    </p:spTree>
    <p:extLst>
      <p:ext uri="{BB962C8B-B14F-4D97-AF65-F5344CB8AC3E}">
        <p14:creationId xmlns:p14="http://schemas.microsoft.com/office/powerpoint/2010/main" val="28716811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305342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Контрольные вопросы по лекции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Общие требования к исходным материалам, заготовкам и полуфабрикатам.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Меры предосторожности при работе с материалами, применяемыми в технологическом процессе.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 Требования охраны труда при транспортировании (перемещении) исходных и вспомогательных материалов и отходов производства.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4. Требования охраны труда при хранении кислот.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5. Требования охраны труда при хранении щелочей и других химических веществ, при сборе и хранении отходов производства.</a:t>
            </a:r>
          </a:p>
        </p:txBody>
      </p:sp>
    </p:spTree>
    <p:extLst>
      <p:ext uri="{BB962C8B-B14F-4D97-AF65-F5344CB8AC3E}">
        <p14:creationId xmlns:p14="http://schemas.microsoft.com/office/powerpoint/2010/main" val="340464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Горючие материалы экзотермических смесей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храниться только в специально предназначенных для этого складах, отвечающих требованиям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пожаро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взрывобезопасности.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Огнеупорные материалы и изделия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храниться в закрытых складах.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Порошковые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порошкообразные материалы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храниться в закрытых емкостях (коробках,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кюбелях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мешках и т.д.).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Сыпучие материалы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храниться в закромах с обеспечением угла естественного откоса.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Штампы, пресс-формы, опоки, изложницы, слитки, поковки должны храниться в штабелях с соблюдением установленных размеров штабелей в зависимости от характера складируемых изделий, их рядности и разрывов между штабелями.</a:t>
            </a:r>
          </a:p>
          <a:p>
            <a:pPr indent="4500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Баллоны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сосуды-накопители со сжатыми и сжиженными газами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храниться в складских помещениях или на площадках под навесом.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Площадки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хранения баллонов и сосудов-накопителей должны располагаться с наветренной стороны по отношению к пожароопасным помещениям и складам. Площадки должны быть сухими, иметь твердое покрытие и ограждение. Баллоны и сосуды-накопители, хранящиеся на открытых площадках, должны быть защищены от воздействия атмосферных осадков и солнечных лучей.</a:t>
            </a:r>
          </a:p>
        </p:txBody>
      </p:sp>
    </p:spTree>
    <p:extLst>
      <p:ext uri="{BB962C8B-B14F-4D97-AF65-F5344CB8AC3E}">
        <p14:creationId xmlns:p14="http://schemas.microsoft.com/office/powerpoint/2010/main" val="1142759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0708" y="476672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Закрытые склады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следует размещать в отдельно стоящих одноэтажных зданиях с перекрытиями легкого типа без чердачных и подвальных помещений. Стены, перегородки, перекрытия должны быть из негорючих материалов. Окна и двери должны открываться наружу. Проезды и проходы на складах загромождать запрещается.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Хранение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одном помещении баллонов с кислородом и баллонов с горючими газами запрещается.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Запрещается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хранить баллоны со сжатыми газами в подвальных помещениях, проходах, коридорах, на лестницах, в гаражах, котельных, в труднодоступных и непроветриваемых помещениях, а также на расстоянии менее 1 м от отопительных приборов и печей и менее 5 м от источников тепла с открытым огнем.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Транспортировку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баллонов со сжатыми газами необходимо производить на специально оборудованных платформах, машинах, тележках, носилках, предотвращающих при транспортировании перемещение, опрокидывание и удары баллонов, а также обеспечивающих защиту от воздействия солнечных лучей.</a:t>
            </a:r>
          </a:p>
          <a:p>
            <a:pPr indent="4500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Баллоны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 хранении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размещаться так, чтобы к ним был обеспечен свободный доступ. С целью предотвращения падения баллоны должны быть закреплены хомутами, цепью, обоймой или ремнем так, чтобы при необходимости их можно было легко и быстро освободить.</a:t>
            </a:r>
          </a:p>
        </p:txBody>
      </p:sp>
    </p:spTree>
    <p:extLst>
      <p:ext uri="{BB962C8B-B14F-4D97-AF65-F5344CB8AC3E}">
        <p14:creationId xmlns:p14="http://schemas.microsoft.com/office/powerpoint/2010/main" val="2895536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80728"/>
            <a:ext cx="78488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Работать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 кислотами и щелочами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без предохранительных очков запрещается.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Переливать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кислоты и щелочи необходимо при помощи сифона, ручного насоса или с применением специального приспособления для постепенного наклона бутыли и специальной насадки для предотвращения разбрызгивания кислоты при ее переливании из бутыли.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Нельзя вынимать бутыли с кислотами, щелочами из корзин, поднимать их за горлышко и т.п.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Транспортировка кислот и щелочей относится к работам с повышенной опасностью и должна производиться по наряду-допуску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приготовлении растворов кислот необходимо кислоту медленно лить в воду тонкой струёй при непрерывном перемешивании.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Растворять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щелочи необходимо осторожно, опуская в воду небольшие кусочки щелочи, при этом раствор необходимо постоянно перемешивать. Кусочки щелочи следует брать только щипцами.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Разлитые кислоты и щелочи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необходимо немедленно засыпать песком, а затем, собрав с применением мер предосторожности загрязненный песок, тщательно промыть место разлива с обильной подачей воды.</a:t>
            </a:r>
          </a:p>
        </p:txBody>
      </p:sp>
    </p:spTree>
    <p:extLst>
      <p:ext uri="{BB962C8B-B14F-4D97-AF65-F5344CB8AC3E}">
        <p14:creationId xmlns:p14="http://schemas.microsoft.com/office/powerpoint/2010/main" val="1279977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279" y="548680"/>
            <a:ext cx="78488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Кислоты необходимо хранить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отдельных, хорошо проветриваемых, прохладных и сухих помещениях. Кислоты должны быть защищены от прямого воздействия солнечных лучей и тепла и размещаться вдали от источников возможного возгорания.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Шихтовые материалы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(лом металлический, чушки и т.д.) должны храниться в закромах с обеспечением угла естественного откоса или в бункерах.</a:t>
            </a:r>
          </a:p>
          <a:p>
            <a:pPr indent="4500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Абразивные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круги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следует оберегать от воздействия влаги.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приемке шлифовальных кругов необходимо проверять состояние упаковки, нарушение которой способствует проникновению влаги.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Отсыревшие круги можно принимать на хранение только после их просушки, испытаний на механическую прочность и проверки на однородность цвета и звука при простукивании.</a:t>
            </a:r>
          </a:p>
          <a:p>
            <a:pPr indent="4500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Шлифовальные пневматические машинки, рубильные молотки и другой пневматический инструмент должны выдаваться в работу после проверки наличия защитных кожухов, а также значений шумовых и вибрационных характеристик, которые не должны превышать уровней, установленных санитарными нормами.</a:t>
            </a:r>
          </a:p>
          <a:p>
            <a:pPr indent="4500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Электроинструмент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должен выдаваться в работу укомплектованным защитными средствами и после проверки его электробезопасности.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448264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0992" y="620688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необходимости использования исходных материалов, заготовок и полуфабрикатов, которые могут оказывать вредное воздействие, должны быть применены соответствующие средства защиты работающих.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производстве необходимо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применять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пожаробезопасные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материалы. Горючие материалы в производстве могут применяться только по согласованию с органами 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Применение сильно действующих ядовитых веществ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возможно только в технически обоснованных случаях и по согласованию с органами госсанэпиднадзора.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При хранении исходных материалов, заготовок и полуфабрикатов не должно возникать помех естественному освещению, вентиляции, безопасной эксплуатации оборудования, проезду, проходу, безопасному производству работ, использованию пожарного оборудования и средств защиты.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Лица, допущенные к работам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сильнодействующими ядовитыми веществами, кислотами, щелочами и другими опасными и вредными веществами, должны пройти обучение по безопасным приемам работ с ними по специальной программе и быть аттестованными на право производства этих работ.</a:t>
            </a:r>
          </a:p>
        </p:txBody>
      </p:sp>
    </p:spTree>
    <p:extLst>
      <p:ext uri="{BB962C8B-B14F-4D97-AF65-F5344CB8AC3E}">
        <p14:creationId xmlns:p14="http://schemas.microsoft.com/office/powerpoint/2010/main" val="3675729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04664"/>
            <a:ext cx="7920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2. Меры предосторожности при работе с материалами, применяемыми в технологическом процессе.</a:t>
            </a:r>
          </a:p>
          <a:p>
            <a:pPr indent="457200"/>
            <a:r>
              <a:rPr lang="ru-RU" dirty="0">
                <a:latin typeface="Times New Roman" pitchFamily="18" charset="0"/>
                <a:cs typeface="Times New Roman" pitchFamily="18" charset="0"/>
              </a:rPr>
              <a:t>Исходные материалы, заготовки, полуфабрикаты не должны оказывать вредного действия на работающих. При использовании в технологическом процессе новых исходных материалов, заготовок, полуфабрикатов, а также при образовании промежуточных веществ, обладающих опасными и вредными производственными факторами, работающие должны быть заранее информированы о правилах безопасного поведения, обучены работе с этими веществами и обеспечены соответствующими средствами защиты.</a:t>
            </a:r>
          </a:p>
          <a:p>
            <a:pPr indent="457200"/>
            <a:r>
              <a:rPr lang="ru-RU" dirty="0">
                <a:latin typeface="Times New Roman" pitchFamily="18" charset="0"/>
                <a:cs typeface="Times New Roman" pitchFamily="18" charset="0"/>
              </a:rPr>
              <a:t>Использование новых веществ и материалов разрешается только после утверждения в установленном порядке соответствующих гигиенических нормативов.</a:t>
            </a:r>
          </a:p>
          <a:p>
            <a:pPr indent="457200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производстве должен быть полный перечень используемого сырья основных и вспомогательных материалов, который включает в себя:</a:t>
            </a:r>
          </a:p>
          <a:p>
            <a:pPr indent="457200"/>
            <a:r>
              <a:rPr lang="ru-RU" dirty="0">
                <a:latin typeface="Times New Roman" pitchFamily="18" charset="0"/>
                <a:cs typeface="Times New Roman" pitchFamily="18" charset="0"/>
              </a:rPr>
              <a:t>•	описание сырья и материалов с указанием их названия, номера государственной регистрации, маркировки, возможных поставщиков;</a:t>
            </a:r>
          </a:p>
          <a:p>
            <a:pPr indent="457200"/>
            <a:r>
              <a:rPr lang="ru-RU" dirty="0">
                <a:latin typeface="Times New Roman" pitchFamily="18" charset="0"/>
                <a:cs typeface="Times New Roman" pitchFamily="18" charset="0"/>
              </a:rPr>
              <a:t>•	требования к качеству сырья и материалов, включая дополнительные с учетом специфики производства;</a:t>
            </a:r>
          </a:p>
          <a:p>
            <a:pPr indent="457200"/>
            <a:r>
              <a:rPr lang="ru-RU" dirty="0">
                <a:latin typeface="Times New Roman" pitchFamily="18" charset="0"/>
                <a:cs typeface="Times New Roman" pitchFamily="18" charset="0"/>
              </a:rPr>
              <a:t>•	условия и сроки хранения, меры безопасного обращения с сырьем и материалами.</a:t>
            </a:r>
          </a:p>
        </p:txBody>
      </p:sp>
    </p:spTree>
    <p:extLst>
      <p:ext uri="{BB962C8B-B14F-4D97-AF65-F5344CB8AC3E}">
        <p14:creationId xmlns:p14="http://schemas.microsoft.com/office/powerpoint/2010/main" val="3738897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2133" y="404664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материалов, доставляемых обычно навалом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(щебень, гравий, песок, глина и др.), необходимо использовать механизированные способы погрузки и разгрузки.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Порошковые и сыпучие материалы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(цемент, гипс, фосфоритная мука и др.) транспортируются в специальных железнодорожных вагонах и автомашинах типа цементовозов, обеспечивающих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беспыльную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загрузку, транспортирование и разгрузку материалов.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транспортирования токсичных и агрессивных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жидких веществ должны использоваться специальные цистерны.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Доставку агрессивных жидкостей следует осуществлять в специальной стеклянной или пластиковой таре, снабженной оплеткой. Транспортирование в цеха этих жидкостей должно производиться на специальных тележках.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Транспортирование пылящих материалов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должно осуществляться по вакуум-пневматическим системам или с помощью транспортеров, полностью укрытых и снабженных местной вытяжной вентиляцией.</a:t>
            </a:r>
          </a:p>
          <a:p>
            <a:pPr indent="457200"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Помещения для хранения химических веществ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оборудуются стеллажами, поддонами, снабжаются инвентарем, приспособлениями, СИЗ, необходимыми для безопасного обращения с химическими веществами. Полы и стены в них должны допускать влажную уборку и быть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кислото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щелочестойкими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42961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3165</Words>
  <Application>Microsoft Office PowerPoint</Application>
  <PresentationFormat>Экран (4:3)</PresentationFormat>
  <Paragraphs>137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Эйсер</dc:creator>
  <cp:lastModifiedBy>Эйсер</cp:lastModifiedBy>
  <cp:revision>25</cp:revision>
  <dcterms:created xsi:type="dcterms:W3CDTF">2023-11-19T20:38:06Z</dcterms:created>
  <dcterms:modified xsi:type="dcterms:W3CDTF">2025-02-12T13:53:38Z</dcterms:modified>
</cp:coreProperties>
</file>