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6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23.11.2023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23.11.2023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23.11.2023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23.11.2023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98413" y="1556792"/>
            <a:ext cx="7920880" cy="3693319"/>
          </a:xfrm>
          <a:prstGeom prst="rect">
            <a:avLst/>
          </a:prstGeom>
        </p:spPr>
        <p:txBody>
          <a:bodyPr wrap="square">
            <a:spAutoFit/>
          </a:bodyPr>
          <a:lstStyle/>
          <a:p>
            <a:pPr indent="457200"/>
            <a:r>
              <a:rPr lang="ru-RU" b="1" dirty="0" smtClean="0">
                <a:latin typeface="Times New Roman" pitchFamily="18" charset="0"/>
                <a:cs typeface="Times New Roman" pitchFamily="18" charset="0"/>
              </a:rPr>
              <a:t>Лекция 9. Тема</a:t>
            </a:r>
            <a:r>
              <a:rPr lang="ru-RU" b="1" dirty="0">
                <a:latin typeface="Times New Roman" pitchFamily="18" charset="0"/>
                <a:cs typeface="Times New Roman" pitchFamily="18" charset="0"/>
              </a:rPr>
              <a:t>: Индивидуальные средства защиты работающих</a:t>
            </a:r>
          </a:p>
          <a:p>
            <a:pPr indent="457200"/>
            <a:endParaRPr lang="ru-RU" dirty="0">
              <a:latin typeface="Times New Roman" pitchFamily="18" charset="0"/>
              <a:cs typeface="Times New Roman" pitchFamily="18" charset="0"/>
            </a:endParaRPr>
          </a:p>
          <a:p>
            <a:pPr indent="457200"/>
            <a:r>
              <a:rPr lang="ru-RU" b="1" dirty="0">
                <a:latin typeface="Times New Roman" pitchFamily="18" charset="0"/>
                <a:cs typeface="Times New Roman" pitchFamily="18" charset="0"/>
              </a:rPr>
              <a:t>Цель занятия</a:t>
            </a:r>
            <a:r>
              <a:rPr lang="ru-RU" dirty="0">
                <a:latin typeface="Times New Roman" pitchFamily="18" charset="0"/>
                <a:cs typeface="Times New Roman" pitchFamily="18" charset="0"/>
              </a:rPr>
              <a:t>: Ознакомиться с индивидуальными средствами защиты работающих</a:t>
            </a:r>
          </a:p>
          <a:p>
            <a:pPr indent="457200"/>
            <a:endParaRPr lang="ru-RU" dirty="0">
              <a:latin typeface="Times New Roman" pitchFamily="18" charset="0"/>
              <a:cs typeface="Times New Roman" pitchFamily="18" charset="0"/>
            </a:endParaRPr>
          </a:p>
          <a:p>
            <a:pPr indent="457200"/>
            <a:r>
              <a:rPr lang="ru-RU" b="1" dirty="0">
                <a:latin typeface="Times New Roman" pitchFamily="18" charset="0"/>
                <a:cs typeface="Times New Roman" pitchFamily="18" charset="0"/>
              </a:rPr>
              <a:t>Учебные вопросы:</a:t>
            </a:r>
            <a:r>
              <a:rPr lang="ru-RU" dirty="0">
                <a:latin typeface="Times New Roman" pitchFamily="18" charset="0"/>
                <a:cs typeface="Times New Roman" pitchFamily="18" charset="0"/>
              </a:rPr>
              <a:t> </a:t>
            </a:r>
          </a:p>
          <a:p>
            <a:pPr indent="457200"/>
            <a:r>
              <a:rPr lang="ru-RU" dirty="0">
                <a:latin typeface="Times New Roman" pitchFamily="18" charset="0"/>
                <a:cs typeface="Times New Roman" pitchFamily="18" charset="0"/>
              </a:rPr>
              <a:t>1. Гражданские фильтрующие противогазы. Их назначение, устройство и порядок применения.</a:t>
            </a:r>
          </a:p>
          <a:p>
            <a:pPr indent="457200"/>
            <a:r>
              <a:rPr lang="ru-RU" dirty="0">
                <a:latin typeface="Times New Roman" pitchFamily="18" charset="0"/>
                <a:cs typeface="Times New Roman" pitchFamily="18" charset="0"/>
              </a:rPr>
              <a:t>2. Назначение, устройство и порядок применения респираторов.</a:t>
            </a:r>
          </a:p>
          <a:p>
            <a:pPr indent="457200"/>
            <a:r>
              <a:rPr lang="ru-RU" dirty="0">
                <a:latin typeface="Times New Roman" pitchFamily="18" charset="0"/>
                <a:cs typeface="Times New Roman" pitchFamily="18" charset="0"/>
              </a:rPr>
              <a:t>3. Практическое изготовление и применение подручных средств защиты органов дыхания</a:t>
            </a:r>
          </a:p>
          <a:p>
            <a:pPr indent="457200"/>
            <a:r>
              <a:rPr lang="ru-RU" dirty="0" smtClean="0">
                <a:latin typeface="Times New Roman" pitchFamily="18" charset="0"/>
                <a:cs typeface="Times New Roman" pitchFamily="18" charset="0"/>
              </a:rPr>
              <a:t>4</a:t>
            </a:r>
            <a:r>
              <a:rPr lang="ru-RU" dirty="0">
                <a:latin typeface="Times New Roman" pitchFamily="18" charset="0"/>
                <a:cs typeface="Times New Roman" pitchFamily="18" charset="0"/>
              </a:rPr>
              <a:t>. Средства индивидуальной защиты кожи</a:t>
            </a:r>
          </a:p>
          <a:p>
            <a:pPr indent="457200"/>
            <a:r>
              <a:rPr lang="ru-RU" dirty="0" smtClean="0">
                <a:latin typeface="Times New Roman" pitchFamily="18" charset="0"/>
                <a:cs typeface="Times New Roman" pitchFamily="18" charset="0"/>
              </a:rPr>
              <a:t>5</a:t>
            </a:r>
            <a:r>
              <a:rPr lang="ru-RU" dirty="0">
                <a:latin typeface="Times New Roman" pitchFamily="18" charset="0"/>
                <a:cs typeface="Times New Roman" pitchFamily="18" charset="0"/>
              </a:rPr>
              <a:t>. Средства для оказания первой медицинской помощи</a:t>
            </a:r>
          </a:p>
        </p:txBody>
      </p:sp>
    </p:spTree>
    <p:extLst>
      <p:ext uri="{BB962C8B-B14F-4D97-AF65-F5344CB8AC3E}">
        <p14:creationId xmlns:p14="http://schemas.microsoft.com/office/powerpoint/2010/main" val="1493580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443841"/>
            <a:ext cx="7776864" cy="4199611"/>
          </a:xfrm>
          <a:prstGeom prst="rect">
            <a:avLst/>
          </a:prstGeom>
        </p:spPr>
        <p:txBody>
          <a:bodyPr wrap="square">
            <a:spAutoFit/>
          </a:bodyPr>
          <a:lstStyle/>
          <a:p>
            <a:pPr indent="457200" algn="ctr">
              <a:lnSpc>
                <a:spcPct val="150000"/>
              </a:lnSpc>
            </a:pPr>
            <a:r>
              <a:rPr lang="ru-RU" sz="2000" b="1" dirty="0">
                <a:latin typeface="Times New Roman" pitchFamily="18" charset="0"/>
                <a:cs typeface="Times New Roman" pitchFamily="18" charset="0"/>
              </a:rPr>
              <a:t>Простейшие средства защиты органов дыхания</a:t>
            </a:r>
          </a:p>
          <a:p>
            <a:pPr indent="457200" algn="just">
              <a:lnSpc>
                <a:spcPct val="150000"/>
              </a:lnSpc>
            </a:pPr>
            <a:r>
              <a:rPr lang="ru-RU" sz="2000" dirty="0">
                <a:latin typeface="Times New Roman" pitchFamily="18" charset="0"/>
                <a:cs typeface="Times New Roman" pitchFamily="18" charset="0"/>
              </a:rPr>
              <a:t>Когда нет ни противогаза, ни респиратора, то есть средств защиты, изготовленных промышленностью, можно воспользоваться простейшими —- ватно-марлевой повязкой и </a:t>
            </a:r>
            <a:r>
              <a:rPr lang="ru-RU" sz="2000" dirty="0" err="1">
                <a:latin typeface="Times New Roman" pitchFamily="18" charset="0"/>
                <a:cs typeface="Times New Roman" pitchFamily="18" charset="0"/>
              </a:rPr>
              <a:t>противопыльной</a:t>
            </a:r>
            <a:r>
              <a:rPr lang="ru-RU" sz="2000" dirty="0">
                <a:latin typeface="Times New Roman" pitchFamily="18" charset="0"/>
                <a:cs typeface="Times New Roman" pitchFamily="18" charset="0"/>
              </a:rPr>
              <a:t> тканевой маской (ПТМ). Они надежно защищают органы дыхания человека (а ПТМ кожу лица и глаза) от радиоактивной пыли, вредных аэрозолей, бактериальных средств, что предупредит инфекционные заболевания. Следует помнить, что от ОВ и многих АХОВ они не защищают.</a:t>
            </a:r>
          </a:p>
        </p:txBody>
      </p:sp>
    </p:spTree>
    <p:extLst>
      <p:ext uri="{BB962C8B-B14F-4D97-AF65-F5344CB8AC3E}">
        <p14:creationId xmlns:p14="http://schemas.microsoft.com/office/powerpoint/2010/main" val="1649987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04664"/>
            <a:ext cx="7920880" cy="1200329"/>
          </a:xfrm>
          <a:prstGeom prst="rect">
            <a:avLst/>
          </a:prstGeom>
        </p:spPr>
        <p:txBody>
          <a:bodyPr wrap="square">
            <a:spAutoFit/>
          </a:bodyPr>
          <a:lstStyle/>
          <a:p>
            <a:pPr indent="457200" algn="ctr"/>
            <a:r>
              <a:rPr lang="ru-RU" b="1" dirty="0">
                <a:latin typeface="Times New Roman" pitchFamily="18" charset="0"/>
                <a:cs typeface="Times New Roman" pitchFamily="18" charset="0"/>
              </a:rPr>
              <a:t>3. Практическое изготовление и применение подручных средств защиты органов дыхания</a:t>
            </a:r>
          </a:p>
          <a:p>
            <a:pPr indent="457200"/>
            <a:r>
              <a:rPr lang="ru-RU" dirty="0">
                <a:latin typeface="Times New Roman" pitchFamily="18" charset="0"/>
                <a:cs typeface="Times New Roman" pitchFamily="18" charset="0"/>
              </a:rPr>
              <a:t>Ватно-марлевая повязка - это марлевая лента с неплотным куском ваты внутри. </a:t>
            </a:r>
          </a:p>
        </p:txBody>
      </p:sp>
      <p:pic>
        <p:nvPicPr>
          <p:cNvPr id="3" name="Рисунок 2" descr="Ватно-марлевая повязка"/>
          <p:cNvPicPr/>
          <p:nvPr/>
        </p:nvPicPr>
        <p:blipFill>
          <a:blip r:embed="rId2">
            <a:extLst>
              <a:ext uri="{28A0092B-C50C-407E-A947-70E740481C1C}">
                <a14:useLocalDpi xmlns:a14="http://schemas.microsoft.com/office/drawing/2010/main" val="0"/>
              </a:ext>
            </a:extLst>
          </a:blip>
          <a:srcRect/>
          <a:stretch>
            <a:fillRect/>
          </a:stretch>
        </p:blipFill>
        <p:spPr bwMode="auto">
          <a:xfrm>
            <a:off x="2339752" y="1988840"/>
            <a:ext cx="3960440" cy="4104456"/>
          </a:xfrm>
          <a:prstGeom prst="rect">
            <a:avLst/>
          </a:prstGeom>
          <a:noFill/>
          <a:ln>
            <a:noFill/>
          </a:ln>
        </p:spPr>
      </p:pic>
    </p:spTree>
    <p:extLst>
      <p:ext uri="{BB962C8B-B14F-4D97-AF65-F5344CB8AC3E}">
        <p14:creationId xmlns:p14="http://schemas.microsoft.com/office/powerpoint/2010/main" val="426415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2703" y="1268760"/>
            <a:ext cx="7848872" cy="4401205"/>
          </a:xfrm>
          <a:prstGeom prst="rect">
            <a:avLst/>
          </a:prstGeom>
        </p:spPr>
        <p:txBody>
          <a:bodyPr wrap="square">
            <a:spAutoFit/>
          </a:bodyPr>
          <a:lstStyle/>
          <a:p>
            <a:pPr indent="457200" algn="just"/>
            <a:r>
              <a:rPr lang="ru-RU" sz="2000" b="1" dirty="0">
                <a:latin typeface="Times New Roman" pitchFamily="18" charset="0"/>
                <a:cs typeface="Times New Roman" pitchFamily="18" charset="0"/>
              </a:rPr>
              <a:t>Ватно-марлевая повязка предназначена для использования в следующих случаях:</a:t>
            </a:r>
          </a:p>
          <a:p>
            <a:pPr indent="457200" algn="just"/>
            <a:r>
              <a:rPr lang="ru-RU" sz="2000" dirty="0">
                <a:latin typeface="Times New Roman" pitchFamily="18" charset="0"/>
                <a:cs typeface="Times New Roman" pitchFamily="18" charset="0"/>
              </a:rPr>
              <a:t>1) как защита от инфекций, распространяющихся воздушно-капельным путем</a:t>
            </a:r>
          </a:p>
          <a:p>
            <a:pPr indent="457200" algn="just"/>
            <a:r>
              <a:rPr lang="ru-RU" sz="2000" dirty="0">
                <a:latin typeface="Times New Roman" pitchFamily="18" charset="0"/>
                <a:cs typeface="Times New Roman" pitchFamily="18" charset="0"/>
              </a:rPr>
              <a:t>(дифтерия, скарлатина, коклюш, менингококковая инфекция и др.) При защите от дыма и газов повязку надо смачивать, при бактериальной защите она должна оставаться сухой.</a:t>
            </a:r>
          </a:p>
          <a:p>
            <a:pPr indent="457200" algn="just"/>
            <a:r>
              <a:rPr lang="ru-RU" sz="2000" dirty="0">
                <a:latin typeface="Times New Roman" pitchFamily="18" charset="0"/>
                <a:cs typeface="Times New Roman" pitchFamily="18" charset="0"/>
              </a:rPr>
              <a:t>2) для защиты операционного поля во время медицинских манипуляций и хирургических операций (асептика)</a:t>
            </a:r>
          </a:p>
          <a:p>
            <a:pPr indent="457200" algn="just"/>
            <a:r>
              <a:rPr lang="ru-RU" sz="2000" b="1" dirty="0">
                <a:latin typeface="Times New Roman" pitchFamily="18" charset="0"/>
                <a:cs typeface="Times New Roman" pitchFamily="18" charset="0"/>
              </a:rPr>
              <a:t>Ватно-марлевая повязка состоит </a:t>
            </a:r>
            <a:r>
              <a:rPr lang="ru-RU" sz="2000" dirty="0">
                <a:latin typeface="Times New Roman" pitchFamily="18" charset="0"/>
                <a:cs typeface="Times New Roman" pitchFamily="18" charset="0"/>
              </a:rPr>
              <a:t>из обычной медицинской марли, сложенной в четыре слоя. Между слоями марли можно проложить вату. Количество ваты должно быть таким, чтобы повязка не слишком затрудняла дыхание. Стандартная повязка имеет прямоугольную форму и четыре завязки.</a:t>
            </a:r>
          </a:p>
        </p:txBody>
      </p:sp>
    </p:spTree>
    <p:extLst>
      <p:ext uri="{BB962C8B-B14F-4D97-AF65-F5344CB8AC3E}">
        <p14:creationId xmlns:p14="http://schemas.microsoft.com/office/powerpoint/2010/main" val="2500353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0127" y="692696"/>
            <a:ext cx="7920880" cy="5078313"/>
          </a:xfrm>
          <a:prstGeom prst="rect">
            <a:avLst/>
          </a:prstGeom>
        </p:spPr>
        <p:txBody>
          <a:bodyPr wrap="square">
            <a:spAutoFit/>
          </a:bodyPr>
          <a:lstStyle/>
          <a:p>
            <a:pPr indent="457200" algn="ctr"/>
            <a:r>
              <a:rPr lang="ru-RU" b="1" dirty="0">
                <a:latin typeface="Times New Roman" pitchFamily="18" charset="0"/>
                <a:cs typeface="Times New Roman" pitchFamily="18" charset="0"/>
              </a:rPr>
              <a:t>Изготовление ватно-марлевой повязки</a:t>
            </a:r>
          </a:p>
          <a:p>
            <a:pPr indent="457200" algn="just"/>
            <a:r>
              <a:rPr lang="ru-RU" dirty="0">
                <a:latin typeface="Times New Roman" pitchFamily="18" charset="0"/>
                <a:cs typeface="Times New Roman" pitchFamily="18" charset="0"/>
              </a:rPr>
              <a:t>•	Для изготовления ватно-марлевой повязки требуется отрез марли примерно 100 сантиметров в длину и 60 сантиметров в ширину.</a:t>
            </a:r>
          </a:p>
          <a:p>
            <a:pPr indent="457200" algn="just"/>
            <a:r>
              <a:rPr lang="ru-RU" dirty="0">
                <a:latin typeface="Times New Roman" pitchFamily="18" charset="0"/>
                <a:cs typeface="Times New Roman" pitchFamily="18" charset="0"/>
              </a:rPr>
              <a:t>•	Раскладываем марлю на столе. </a:t>
            </a:r>
          </a:p>
          <a:p>
            <a:pPr indent="457200" algn="just"/>
            <a:r>
              <a:rPr lang="ru-RU" dirty="0">
                <a:latin typeface="Times New Roman" pitchFamily="18" charset="0"/>
                <a:cs typeface="Times New Roman" pitchFamily="18" charset="0"/>
              </a:rPr>
              <a:t>•	На середину кладем ровный слой ваты размером 20 х 20 см, толщиной 1-2см.</a:t>
            </a:r>
          </a:p>
          <a:p>
            <a:pPr indent="457200" algn="just"/>
            <a:r>
              <a:rPr lang="ru-RU" dirty="0">
                <a:latin typeface="Times New Roman" pitchFamily="18" charset="0"/>
                <a:cs typeface="Times New Roman" pitchFamily="18" charset="0"/>
              </a:rPr>
              <a:t>•	С обеих сторон марлю загибаем по всей длине, накладывая на вату.</a:t>
            </a:r>
          </a:p>
          <a:p>
            <a:pPr indent="457200" algn="just"/>
            <a:r>
              <a:rPr lang="ru-RU" dirty="0">
                <a:latin typeface="Times New Roman" pitchFamily="18" charset="0"/>
                <a:cs typeface="Times New Roman" pitchFamily="18" charset="0"/>
              </a:rPr>
              <a:t>•	Оставшиеся по длине марли концы разрезаем на 25-30 см с каждой стороны для завязывания. Так получились завязки. </a:t>
            </a:r>
          </a:p>
          <a:p>
            <a:pPr indent="457200" algn="just"/>
            <a:r>
              <a:rPr lang="ru-RU" dirty="0">
                <a:latin typeface="Times New Roman" pitchFamily="18" charset="0"/>
                <a:cs typeface="Times New Roman" pitchFamily="18" charset="0"/>
              </a:rPr>
              <a:t>Если вы планируете пользоваться такой ватно-марлевой повязкой не один раз, то для прочности ее надо прошить нитками - с двух сторон от ваты и по краям лямок. </a:t>
            </a:r>
          </a:p>
          <a:p>
            <a:pPr indent="457200" algn="just"/>
            <a:r>
              <a:rPr lang="ru-RU" dirty="0">
                <a:latin typeface="Times New Roman" pitchFamily="18" charset="0"/>
                <a:cs typeface="Times New Roman" pitchFamily="18" charset="0"/>
              </a:rPr>
              <a:t>Ватно-марлевая повязка должна сверху закрывать нос, а снизу плотно обхватывать подбородок. Нижние завязки нужно завязать наверху (чуть выше темени), а верхние внизу (на затылке), проведя их под ушами. </a:t>
            </a:r>
          </a:p>
          <a:p>
            <a:pPr indent="457200" algn="just"/>
            <a:r>
              <a:rPr lang="ru-RU" b="1" dirty="0">
                <a:latin typeface="Times New Roman" pitchFamily="18" charset="0"/>
                <a:cs typeface="Times New Roman" pitchFamily="18" charset="0"/>
              </a:rPr>
              <a:t>Менять медицинскую ватно-марлевую повязку необходимо каждые 3-4 часа.</a:t>
            </a:r>
          </a:p>
          <a:p>
            <a:pPr indent="457200" algn="just"/>
            <a:r>
              <a:rPr lang="ru-RU" dirty="0">
                <a:latin typeface="Times New Roman" pitchFamily="18" charset="0"/>
                <a:cs typeface="Times New Roman" pitchFamily="18" charset="0"/>
              </a:rPr>
              <a:t>Ватно-марлевые повязки не стираются! Их </a:t>
            </a:r>
            <a:r>
              <a:rPr lang="ru-RU" dirty="0" smtClean="0">
                <a:latin typeface="Times New Roman" pitchFamily="18" charset="0"/>
                <a:cs typeface="Times New Roman" pitchFamily="18" charset="0"/>
              </a:rPr>
              <a:t>необходимо утилизировать.</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4256719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6704" y="188640"/>
            <a:ext cx="7920880" cy="6463308"/>
          </a:xfrm>
          <a:prstGeom prst="rect">
            <a:avLst/>
          </a:prstGeom>
        </p:spPr>
        <p:txBody>
          <a:bodyPr wrap="square">
            <a:spAutoFit/>
          </a:bodyPr>
          <a:lstStyle/>
          <a:p>
            <a:pPr indent="457200" algn="ctr"/>
            <a:r>
              <a:rPr lang="ru-RU" b="1" dirty="0">
                <a:latin typeface="Times New Roman" pitchFamily="18" charset="0"/>
                <a:cs typeface="Times New Roman" pitchFamily="18" charset="0"/>
              </a:rPr>
              <a:t>4. Средства индивидуальной защиты кожи</a:t>
            </a:r>
          </a:p>
          <a:p>
            <a:pPr indent="457200" algn="just"/>
            <a:endParaRPr lang="ru-RU" dirty="0">
              <a:latin typeface="Times New Roman" pitchFamily="18" charset="0"/>
              <a:cs typeface="Times New Roman" pitchFamily="18" charset="0"/>
            </a:endParaRPr>
          </a:p>
          <a:p>
            <a:pPr indent="457200" algn="just"/>
            <a:r>
              <a:rPr lang="ru-RU" b="1" dirty="0">
                <a:latin typeface="Times New Roman" pitchFamily="18" charset="0"/>
                <a:cs typeface="Times New Roman" pitchFamily="18" charset="0"/>
              </a:rPr>
              <a:t>Предназначены</a:t>
            </a:r>
            <a:r>
              <a:rPr lang="ru-RU" dirty="0">
                <a:latin typeface="Times New Roman" pitchFamily="18" charset="0"/>
                <a:cs typeface="Times New Roman" pitchFamily="18" charset="0"/>
              </a:rPr>
              <a:t> для предохранения людей от воздействия сильнодействующих ядовитых, отравляющих, радиоактивных веществ и бактериальных средств. Все они делятся на специальные и подручные. В свою очередь специальные подразделяются на изолирующие (воздухонепроницаемые) и фильтрующие (воздухопроницаемые).</a:t>
            </a:r>
          </a:p>
          <a:p>
            <a:pPr indent="457200" algn="just"/>
            <a:r>
              <a:rPr lang="ru-RU" b="1" dirty="0">
                <a:latin typeface="Times New Roman" pitchFamily="18" charset="0"/>
                <a:cs typeface="Times New Roman" pitchFamily="18" charset="0"/>
              </a:rPr>
              <a:t>В невоенизированных формированиях ГО на объектах народного хозяйства, в частях и соединениях ГО, в химических войсках и других спецподразделениях Вооруженных Сил</a:t>
            </a:r>
            <a:r>
              <a:rPr lang="ru-RU" dirty="0">
                <a:latin typeface="Times New Roman" pitchFamily="18" charset="0"/>
                <a:cs typeface="Times New Roman" pitchFamily="18" charset="0"/>
              </a:rPr>
              <a:t> длительное время находятся на оснащении такие изолирующие средства защиты кожи, как </a:t>
            </a:r>
            <a:r>
              <a:rPr lang="ru-RU" b="1" dirty="0">
                <a:latin typeface="Times New Roman" pitchFamily="18" charset="0"/>
                <a:cs typeface="Times New Roman" pitchFamily="18" charset="0"/>
              </a:rPr>
              <a:t>общевойсковой защитный комплект, легкий защитный костюм JI-I, защитный комбинезон</a:t>
            </a:r>
            <a:r>
              <a:rPr lang="ru-RU" dirty="0">
                <a:latin typeface="Times New Roman" pitchFamily="18" charset="0"/>
                <a:cs typeface="Times New Roman" pitchFamily="18" charset="0"/>
              </a:rPr>
              <a:t>.</a:t>
            </a:r>
          </a:p>
          <a:p>
            <a:pPr indent="457200" algn="just"/>
            <a:r>
              <a:rPr lang="ru-RU" dirty="0" smtClean="0">
                <a:latin typeface="Times New Roman" pitchFamily="18" charset="0"/>
                <a:cs typeface="Times New Roman" pitchFamily="18" charset="0"/>
              </a:rPr>
              <a:t>В </a:t>
            </a:r>
            <a:r>
              <a:rPr lang="ru-RU" dirty="0">
                <a:latin typeface="Times New Roman" pitchFamily="18" charset="0"/>
                <a:cs typeface="Times New Roman" pitchFamily="18" charset="0"/>
              </a:rPr>
              <a:t>качестве простейших средств защиты кожи человека может быть использована прежде всего производственная </a:t>
            </a:r>
            <a:r>
              <a:rPr lang="ru-RU" dirty="0" smtClean="0">
                <a:latin typeface="Times New Roman" pitchFamily="18" charset="0"/>
                <a:cs typeface="Times New Roman" pitchFamily="18" charset="0"/>
              </a:rPr>
              <a:t>одежда в </a:t>
            </a:r>
            <a:r>
              <a:rPr lang="ru-RU" dirty="0">
                <a:latin typeface="Times New Roman" pitchFamily="18" charset="0"/>
                <a:cs typeface="Times New Roman" pitchFamily="18" charset="0"/>
              </a:rPr>
              <a:t>большинстве случаев из брезента, огнезащитной или прорезиненной ткани, грубого сукна. Они способны не только защищать от попадания на кожу радиоактивных веществ при авариях на АЭС и других </a:t>
            </a:r>
            <a:r>
              <a:rPr lang="ru-RU" dirty="0" err="1">
                <a:latin typeface="Times New Roman" pitchFamily="18" charset="0"/>
                <a:cs typeface="Times New Roman" pitchFamily="18" charset="0"/>
              </a:rPr>
              <a:t>радиационно</a:t>
            </a:r>
            <a:r>
              <a:rPr lang="ru-RU" dirty="0">
                <a:latin typeface="Times New Roman" pitchFamily="18" charset="0"/>
                <a:cs typeface="Times New Roman" pitchFamily="18" charset="0"/>
              </a:rPr>
              <a:t> опасных объектах, но и от капель, паров и аэрозолей многих АХОВ. Брезентовые изделия, например, защищают от капельножидких ОВ и АХОВ - зимой до 1 ч летом — до 30 мин.</a:t>
            </a:r>
          </a:p>
          <a:p>
            <a:pPr indent="457200" algn="just"/>
            <a:r>
              <a:rPr lang="ru-RU" dirty="0">
                <a:latin typeface="Times New Roman" pitchFamily="18" charset="0"/>
                <a:cs typeface="Times New Roman" pitchFamily="18" charset="0"/>
              </a:rPr>
              <a:t>Из предметов бытовой одежды наиболее пригодны для этого плащи и накидки из прорезиненной ткани или ткани, покрытой хлорвиниловой пленкой.</a:t>
            </a:r>
          </a:p>
        </p:txBody>
      </p:sp>
    </p:spTree>
    <p:extLst>
      <p:ext uri="{BB962C8B-B14F-4D97-AF65-F5344CB8AC3E}">
        <p14:creationId xmlns:p14="http://schemas.microsoft.com/office/powerpoint/2010/main" val="1080484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980728"/>
            <a:ext cx="7920880" cy="4801314"/>
          </a:xfrm>
          <a:prstGeom prst="rect">
            <a:avLst/>
          </a:prstGeom>
        </p:spPr>
        <p:txBody>
          <a:bodyPr wrap="square">
            <a:spAutoFit/>
          </a:bodyPr>
          <a:lstStyle/>
          <a:p>
            <a:pPr indent="457200" algn="just"/>
            <a:r>
              <a:rPr lang="ru-RU" b="1" dirty="0">
                <a:latin typeface="Times New Roman" pitchFamily="18" charset="0"/>
                <a:cs typeface="Times New Roman" pitchFamily="18" charset="0"/>
              </a:rPr>
              <a:t>Из предметов бытовой одежды </a:t>
            </a:r>
            <a:r>
              <a:rPr lang="ru-RU" dirty="0">
                <a:latin typeface="Times New Roman" pitchFamily="18" charset="0"/>
                <a:cs typeface="Times New Roman" pitchFamily="18" charset="0"/>
              </a:rPr>
              <a:t>наиболее пригодны для этого плащи и накидки из прорезиненной ткани или ткани, покрытой хлорвиниловой пленкой.</a:t>
            </a:r>
          </a:p>
          <a:p>
            <a:pPr indent="457200" algn="just"/>
            <a:r>
              <a:rPr lang="ru-RU" b="1" dirty="0">
                <a:latin typeface="Times New Roman" pitchFamily="18" charset="0"/>
                <a:cs typeface="Times New Roman" pitchFamily="18" charset="0"/>
              </a:rPr>
              <a:t>Защиту до 2 ч могут обеспечить </a:t>
            </a:r>
            <a:r>
              <a:rPr lang="ru-RU" dirty="0">
                <a:latin typeface="Times New Roman" pitchFamily="18" charset="0"/>
                <a:cs typeface="Times New Roman" pitchFamily="18" charset="0"/>
              </a:rPr>
              <a:t>также и зимние вещи; пальто из грубого сукна или драпа, ватники, дубленки, кожаные пальто. Все зависит от конкретных погодных и иных условий, концентрации и агрегатного состояния сильнодействующих ядовитых или отравляющих веществ.</a:t>
            </a:r>
          </a:p>
          <a:p>
            <a:pPr indent="457200" algn="just"/>
            <a:r>
              <a:rPr lang="ru-RU" b="1" dirty="0">
                <a:latin typeface="Times New Roman" pitchFamily="18" charset="0"/>
                <a:cs typeface="Times New Roman" pitchFamily="18" charset="0"/>
              </a:rPr>
              <a:t>После соответствующей подготовки защиту могут обеспечить </a:t>
            </a:r>
            <a:r>
              <a:rPr lang="ru-RU" dirty="0">
                <a:latin typeface="Times New Roman" pitchFamily="18" charset="0"/>
                <a:cs typeface="Times New Roman" pitchFamily="18" charset="0"/>
              </a:rPr>
              <a:t>и другие виды верхней одежды: спортивные костюмы, куртки, особенно кожаные, джинсовая одежда, плащи из водонепроницаемой ткани.</a:t>
            </a:r>
          </a:p>
          <a:p>
            <a:pPr indent="457200" algn="just"/>
            <a:r>
              <a:rPr lang="ru-RU" b="1" dirty="0">
                <a:latin typeface="Times New Roman" pitchFamily="18" charset="0"/>
                <a:cs typeface="Times New Roman" pitchFamily="18" charset="0"/>
              </a:rPr>
              <a:t>Для защиты ног </a:t>
            </a:r>
            <a:r>
              <a:rPr lang="ru-RU" dirty="0">
                <a:latin typeface="Times New Roman" pitchFamily="18" charset="0"/>
                <a:cs typeface="Times New Roman" pitchFamily="18" charset="0"/>
              </a:rPr>
              <a:t>лучше всего использовать резиновые сапоги промышленного или бытового назначения, резиновые боты, галоши. Можно применять также обувь из кожи и кожзаменителей, но желательно с резиновыми галошами. Резиновые изделия способны не пропускать капельножидкие ОВ и АХОВ до 3 — 6 ч.</a:t>
            </a:r>
          </a:p>
          <a:p>
            <a:pPr indent="457200" algn="just"/>
            <a:r>
              <a:rPr lang="ru-RU" b="1" dirty="0">
                <a:latin typeface="Times New Roman" pitchFamily="18" charset="0"/>
                <a:cs typeface="Times New Roman" pitchFamily="18" charset="0"/>
              </a:rPr>
              <a:t>На руки </a:t>
            </a:r>
            <a:r>
              <a:rPr lang="ru-RU" dirty="0">
                <a:latin typeface="Times New Roman" pitchFamily="18" charset="0"/>
                <a:cs typeface="Times New Roman" pitchFamily="18" charset="0"/>
              </a:rPr>
              <a:t>следует надеть резиновые или кожаные перчатки, можно </a:t>
            </a:r>
            <a:r>
              <a:rPr lang="ru-RU" dirty="0" smtClean="0">
                <a:latin typeface="Times New Roman" pitchFamily="18" charset="0"/>
                <a:cs typeface="Times New Roman" pitchFamily="18" charset="0"/>
              </a:rPr>
              <a:t>рукавицы </a:t>
            </a:r>
            <a:r>
              <a:rPr lang="ru-RU" dirty="0">
                <a:latin typeface="Times New Roman" pitchFamily="18" charset="0"/>
                <a:cs typeface="Times New Roman" pitchFamily="18" charset="0"/>
              </a:rPr>
              <a:t>из брезента.</a:t>
            </a:r>
          </a:p>
        </p:txBody>
      </p:sp>
    </p:spTree>
    <p:extLst>
      <p:ext uri="{BB962C8B-B14F-4D97-AF65-F5344CB8AC3E}">
        <p14:creationId xmlns:p14="http://schemas.microsoft.com/office/powerpoint/2010/main" val="3643746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4985" y="1124744"/>
            <a:ext cx="7920880" cy="4801314"/>
          </a:xfrm>
          <a:prstGeom prst="rect">
            <a:avLst/>
          </a:prstGeom>
        </p:spPr>
        <p:txBody>
          <a:bodyPr wrap="square">
            <a:spAutoFit/>
          </a:bodyPr>
          <a:lstStyle/>
          <a:p>
            <a:pPr indent="457200" algn="just"/>
            <a:r>
              <a:rPr lang="ru-RU" b="1" dirty="0">
                <a:latin typeface="Times New Roman" pitchFamily="18" charset="0"/>
                <a:cs typeface="Times New Roman" pitchFamily="18" charset="0"/>
              </a:rPr>
              <a:t>Чтобы обычная одежда лучше защищала </a:t>
            </a:r>
            <a:r>
              <a:rPr lang="ru-RU" dirty="0">
                <a:latin typeface="Times New Roman" pitchFamily="18" charset="0"/>
                <a:cs typeface="Times New Roman" pitchFamily="18" charset="0"/>
              </a:rPr>
              <a:t>от паров и аэрозолей АХОВ и ОВ, ее </a:t>
            </a:r>
            <a:r>
              <a:rPr lang="ru-RU" b="1" dirty="0">
                <a:latin typeface="Times New Roman" pitchFamily="18" charset="0"/>
                <a:cs typeface="Times New Roman" pitchFamily="18" charset="0"/>
              </a:rPr>
              <a:t>нужно пропитать специальным раствором</a:t>
            </a:r>
            <a:r>
              <a:rPr lang="ru-RU" dirty="0">
                <a:latin typeface="Times New Roman" pitchFamily="18" charset="0"/>
                <a:cs typeface="Times New Roman" pitchFamily="18" charset="0"/>
              </a:rPr>
              <a:t>. Как это делается при подготовке защитной фильтрующей одежды (ЗФО). Пропитке подлежит только одежда из тканевых материалов. Для пропитки одного комплекта одежды и приспособлений к ней (нагрудного клапана, капюшона, перчаток, носок) достаточно 2,5 л раствора.</a:t>
            </a:r>
          </a:p>
          <a:p>
            <a:pPr indent="457200" algn="just"/>
            <a:r>
              <a:rPr lang="ru-RU" b="1" dirty="0">
                <a:latin typeface="Times New Roman" pitchFamily="18" charset="0"/>
                <a:cs typeface="Times New Roman" pitchFamily="18" charset="0"/>
              </a:rPr>
              <a:t>Пропиточный раствор может готовиться </a:t>
            </a:r>
            <a:r>
              <a:rPr lang="ru-RU" dirty="0">
                <a:latin typeface="Times New Roman" pitchFamily="18" charset="0"/>
                <a:cs typeface="Times New Roman" pitchFamily="18" charset="0"/>
              </a:rPr>
              <a:t>на основе водных синтетических моющих веществ (ОП-7, ОП-10, «Новость», «Дон», «Астра» и др.), применяемых для стирки белья. При другом варианте для этого можно использовать минеральные и растительные масла.</a:t>
            </a:r>
          </a:p>
          <a:p>
            <a:pPr indent="457200" algn="just"/>
            <a:r>
              <a:rPr lang="ru-RU" b="1" dirty="0">
                <a:latin typeface="Times New Roman" pitchFamily="18" charset="0"/>
                <a:cs typeface="Times New Roman" pitchFamily="18" charset="0"/>
              </a:rPr>
              <a:t>В простейших средствах защиты кожи можно преодолевать </a:t>
            </a:r>
            <a:r>
              <a:rPr lang="ru-RU" dirty="0">
                <a:latin typeface="Times New Roman" pitchFamily="18" charset="0"/>
                <a:cs typeface="Times New Roman" pitchFamily="18" charset="0"/>
              </a:rPr>
              <a:t>зараженные участки местности, выходить из зон, где произошел разлив или выброс СДЯВ. На определенный срок указанные средства предохраняют тело человека от непосредственного контакта с каплями, мазками, аэрозолями и парами вредных и ядовитых веществ, что существенно снизит вероятность поражения.</a:t>
            </a:r>
          </a:p>
          <a:p>
            <a:pPr indent="457200"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983497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58847"/>
            <a:ext cx="7920880" cy="2862322"/>
          </a:xfrm>
          <a:prstGeom prst="rect">
            <a:avLst/>
          </a:prstGeom>
        </p:spPr>
        <p:txBody>
          <a:bodyPr wrap="square">
            <a:spAutoFit/>
          </a:bodyPr>
          <a:lstStyle/>
          <a:p>
            <a:pPr indent="457200" algn="just"/>
            <a:r>
              <a:rPr lang="ru-RU" b="1" dirty="0">
                <a:latin typeface="Times New Roman" pitchFamily="18" charset="0"/>
                <a:cs typeface="Times New Roman" pitchFamily="18" charset="0"/>
              </a:rPr>
              <a:t>5. Средства для оказания первой медицинской помощи</a:t>
            </a:r>
          </a:p>
          <a:p>
            <a:pPr indent="457200" algn="just"/>
            <a:r>
              <a:rPr lang="ru-RU" dirty="0" smtClean="0">
                <a:latin typeface="Times New Roman" pitchFamily="18" charset="0"/>
                <a:cs typeface="Times New Roman" pitchFamily="18" charset="0"/>
              </a:rPr>
              <a:t>Это </a:t>
            </a:r>
            <a:r>
              <a:rPr lang="ru-RU" dirty="0">
                <a:latin typeface="Times New Roman" pitchFamily="18" charset="0"/>
                <a:cs typeface="Times New Roman" pitchFamily="18" charset="0"/>
              </a:rPr>
              <a:t>такие простейшие средства, которыми должен уметь пользоваться каждый человек, ибо они предназначены для оказания первой медицинской помощи в чрезвычайных ситуациях.</a:t>
            </a:r>
          </a:p>
          <a:p>
            <a:pPr indent="457200" algn="just"/>
            <a:r>
              <a:rPr lang="ru-RU" dirty="0" smtClean="0">
                <a:latin typeface="Times New Roman" pitchFamily="18" charset="0"/>
                <a:cs typeface="Times New Roman" pitchFamily="18" charset="0"/>
              </a:rPr>
              <a:t>Во </a:t>
            </a:r>
            <a:r>
              <a:rPr lang="ru-RU" dirty="0">
                <a:latin typeface="Times New Roman" pitchFamily="18" charset="0"/>
                <a:cs typeface="Times New Roman" pitchFamily="18" charset="0"/>
              </a:rPr>
              <a:t>всех случаях медицинские средства индивидуальной защиты будут самыми первыми, верными и надежными помощниками.</a:t>
            </a:r>
          </a:p>
          <a:p>
            <a:pPr indent="457200" algn="just"/>
            <a:r>
              <a:rPr lang="ru-RU" dirty="0">
                <a:latin typeface="Times New Roman" pitchFamily="18" charset="0"/>
                <a:cs typeface="Times New Roman" pitchFamily="18" charset="0"/>
              </a:rPr>
              <a:t>К ним относят: пакет перевязочный индивидуальный, аптечка индивидуальная (АИ-2), индивидуальный противохимический пакет (ИПП-8, ИПП-9, ИПП-10, ИПП-11). Помимо этого крайне необходимо иметь свою домашнюю аптечку.</a:t>
            </a:r>
          </a:p>
        </p:txBody>
      </p:sp>
      <p:pic>
        <p:nvPicPr>
          <p:cNvPr id="3" name="Рисунок 2" descr="http://klasnaocinka.com.ua/uploads/editor/1096/121581/blog_/dlya2.jpg"/>
          <p:cNvPicPr/>
          <p:nvPr/>
        </p:nvPicPr>
        <p:blipFill>
          <a:blip r:embed="rId2">
            <a:extLst>
              <a:ext uri="{28A0092B-C50C-407E-A947-70E740481C1C}">
                <a14:useLocalDpi xmlns:a14="http://schemas.microsoft.com/office/drawing/2010/main" val="0"/>
              </a:ext>
            </a:extLst>
          </a:blip>
          <a:srcRect/>
          <a:stretch>
            <a:fillRect/>
          </a:stretch>
        </p:blipFill>
        <p:spPr bwMode="auto">
          <a:xfrm>
            <a:off x="2051720" y="3140968"/>
            <a:ext cx="5328592" cy="2661662"/>
          </a:xfrm>
          <a:prstGeom prst="rect">
            <a:avLst/>
          </a:prstGeom>
          <a:noFill/>
          <a:ln>
            <a:noFill/>
          </a:ln>
        </p:spPr>
      </p:pic>
      <p:sp>
        <p:nvSpPr>
          <p:cNvPr id="4" name="Прямоугольник 3"/>
          <p:cNvSpPr/>
          <p:nvPr/>
        </p:nvSpPr>
        <p:spPr>
          <a:xfrm>
            <a:off x="2580556" y="2956302"/>
            <a:ext cx="4247253" cy="369332"/>
          </a:xfrm>
          <a:prstGeom prst="rect">
            <a:avLst/>
          </a:prstGeom>
        </p:spPr>
        <p:txBody>
          <a:bodyPr wrap="none">
            <a:spAutoFit/>
          </a:bodyPr>
          <a:lstStyle/>
          <a:p>
            <a:r>
              <a:rPr lang="ru-RU" b="1" dirty="0">
                <a:latin typeface="Times New Roman" pitchFamily="18" charset="0"/>
                <a:cs typeface="Times New Roman" pitchFamily="18" charset="0"/>
              </a:rPr>
              <a:t>Пакет перевязочный индивидуальный</a:t>
            </a:r>
          </a:p>
        </p:txBody>
      </p:sp>
    </p:spTree>
    <p:extLst>
      <p:ext uri="{BB962C8B-B14F-4D97-AF65-F5344CB8AC3E}">
        <p14:creationId xmlns:p14="http://schemas.microsoft.com/office/powerpoint/2010/main" val="468934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751344"/>
            <a:ext cx="7992888" cy="5355312"/>
          </a:xfrm>
          <a:prstGeom prst="rect">
            <a:avLst/>
          </a:prstGeom>
        </p:spPr>
        <p:txBody>
          <a:bodyPr wrap="square">
            <a:spAutoFit/>
          </a:bodyPr>
          <a:lstStyle/>
          <a:p>
            <a:pPr indent="457200" algn="just"/>
            <a:r>
              <a:rPr lang="ru-RU" b="1" dirty="0">
                <a:latin typeface="Times New Roman" pitchFamily="18" charset="0"/>
                <a:cs typeface="Times New Roman" pitchFamily="18" charset="0"/>
              </a:rPr>
              <a:t>Надо помнить: </a:t>
            </a:r>
            <a:r>
              <a:rPr lang="ru-RU" dirty="0">
                <a:latin typeface="Times New Roman" pitchFamily="18" charset="0"/>
                <a:cs typeface="Times New Roman" pitchFamily="18" charset="0"/>
              </a:rPr>
              <a:t>пакеты перевязочные наша медицинская промышленность выпускает четырех типов: индивидуальные, обыкновенные, первой помощи с одной подушечкой, первой помощи с двумя подушечками.</a:t>
            </a:r>
          </a:p>
          <a:p>
            <a:pPr algn="just"/>
            <a:r>
              <a:rPr lang="ru-RU" b="1" dirty="0">
                <a:latin typeface="Times New Roman" pitchFamily="18" charset="0"/>
                <a:cs typeface="Times New Roman" pitchFamily="18" charset="0"/>
              </a:rPr>
              <a:t>Пакет перевязочный индивидуальный применяется </a:t>
            </a:r>
            <a:r>
              <a:rPr lang="ru-RU" dirty="0">
                <a:latin typeface="Times New Roman" pitchFamily="18" charset="0"/>
                <a:cs typeface="Times New Roman" pitchFamily="18" charset="0"/>
              </a:rPr>
              <a:t>для наложения первичных повязок на раны. Он состоит из бинта (шириной 10 см и длиной 7 м) и двух ватно-марлевых подушечек. Одна из подушечек пришита около конца бинта неподвижно, а другую можно передвигать по бинту. Обычно подушечки и бинт завернуты в вощеную бумагу и вложены в герметичный чехол из прорезиненной ткани, целлофана или пергаментной бумаги. В пакете имеется булавка. На чехле указаны правила пользования пакетом. </a:t>
            </a:r>
            <a:r>
              <a:rPr lang="ru-RU" dirty="0">
                <a:latin typeface="Times New Roman" pitchFamily="18" charset="0"/>
                <a:cs typeface="Times New Roman" pitchFamily="18" charset="0"/>
              </a:rPr>
              <a:t>Хранится пакет в специальном кармане сумки для противогаза или в кармане одежды.</a:t>
            </a:r>
          </a:p>
          <a:p>
            <a:pPr indent="457200" algn="just"/>
            <a:r>
              <a:rPr lang="ru-RU" b="1" dirty="0">
                <a:latin typeface="Times New Roman" pitchFamily="18" charset="0"/>
                <a:cs typeface="Times New Roman" pitchFamily="18" charset="0"/>
              </a:rPr>
              <a:t>Пакет обыкновенный </a:t>
            </a:r>
            <a:r>
              <a:rPr lang="ru-RU" dirty="0">
                <a:latin typeface="Times New Roman" pitchFamily="18" charset="0"/>
                <a:cs typeface="Times New Roman" pitchFamily="18" charset="0"/>
              </a:rPr>
              <a:t>в отличие от пакета перевязочного индивидуального упаковывается в наружную пергаментную оболочку и обклеивается бандеролью из </a:t>
            </a:r>
            <a:r>
              <a:rPr lang="ru-RU" dirty="0" err="1">
                <a:latin typeface="Times New Roman" pitchFamily="18" charset="0"/>
                <a:cs typeface="Times New Roman" pitchFamily="18" charset="0"/>
              </a:rPr>
              <a:t>подпергамента</a:t>
            </a:r>
            <a:r>
              <a:rPr lang="ru-RU" dirty="0">
                <a:latin typeface="Times New Roman" pitchFamily="18" charset="0"/>
                <a:cs typeface="Times New Roman" pitchFamily="18" charset="0"/>
              </a:rPr>
              <a:t>.</a:t>
            </a:r>
          </a:p>
          <a:p>
            <a:pPr indent="457200" algn="just"/>
            <a:r>
              <a:rPr lang="ru-RU" b="1" dirty="0">
                <a:latin typeface="Times New Roman" pitchFamily="18" charset="0"/>
                <a:cs typeface="Times New Roman" pitchFamily="18" charset="0"/>
              </a:rPr>
              <a:t>Пакеты первой помощи с одной и двумя подушечками </a:t>
            </a:r>
            <a:r>
              <a:rPr lang="ru-RU" dirty="0">
                <a:latin typeface="Times New Roman" pitchFamily="18" charset="0"/>
                <a:cs typeface="Times New Roman" pitchFamily="18" charset="0"/>
              </a:rPr>
              <a:t>упаковываются в </a:t>
            </a:r>
            <a:r>
              <a:rPr lang="ru-RU" dirty="0" err="1">
                <a:latin typeface="Times New Roman" pitchFamily="18" charset="0"/>
                <a:cs typeface="Times New Roman" pitchFamily="18" charset="0"/>
              </a:rPr>
              <a:t>подпергаментную</a:t>
            </a:r>
            <a:r>
              <a:rPr lang="ru-RU" dirty="0">
                <a:latin typeface="Times New Roman" pitchFamily="18" charset="0"/>
                <a:cs typeface="Times New Roman" pitchFamily="18" charset="0"/>
              </a:rPr>
              <a:t> внутреннюю и пленочную наружную оболочки.</a:t>
            </a:r>
          </a:p>
          <a:p>
            <a:pPr indent="457200" algn="just"/>
            <a:r>
              <a:rPr lang="ru-RU" dirty="0">
                <a:latin typeface="Times New Roman" pitchFamily="18" charset="0"/>
                <a:cs typeface="Times New Roman" pitchFamily="18" charset="0"/>
              </a:rPr>
              <a:t>К каждому пакету прикрепляется рекомендация по его вскрытию и употреблению.</a:t>
            </a:r>
          </a:p>
          <a:p>
            <a:pPr indent="457200"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517140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9991" y="661338"/>
            <a:ext cx="3527953" cy="369332"/>
          </a:xfrm>
          <a:prstGeom prst="rect">
            <a:avLst/>
          </a:prstGeom>
        </p:spPr>
        <p:txBody>
          <a:bodyPr wrap="none">
            <a:spAutoFit/>
          </a:bodyPr>
          <a:lstStyle/>
          <a:p>
            <a:pPr algn="ctr"/>
            <a:r>
              <a:rPr lang="ru-RU" b="1" dirty="0">
                <a:latin typeface="Times New Roman" pitchFamily="18" charset="0"/>
                <a:cs typeface="Times New Roman" pitchFamily="18" charset="0"/>
              </a:rPr>
              <a:t>Аптечка индивидуальная АИ-2 </a:t>
            </a:r>
          </a:p>
        </p:txBody>
      </p:sp>
      <p:pic>
        <p:nvPicPr>
          <p:cNvPr id="3" name="Рисунок 2" descr="http://klasnaocinka.com.ua/uploads/editor/1096/121581/blog_/ai2.gif"/>
          <p:cNvPicPr/>
          <p:nvPr/>
        </p:nvPicPr>
        <p:blipFill>
          <a:blip r:embed="rId2">
            <a:extLst>
              <a:ext uri="{28A0092B-C50C-407E-A947-70E740481C1C}">
                <a14:useLocalDpi xmlns:a14="http://schemas.microsoft.com/office/drawing/2010/main" val="0"/>
              </a:ext>
            </a:extLst>
          </a:blip>
          <a:srcRect/>
          <a:stretch>
            <a:fillRect/>
          </a:stretch>
        </p:blipFill>
        <p:spPr bwMode="auto">
          <a:xfrm>
            <a:off x="251520" y="1395730"/>
            <a:ext cx="3738265" cy="4066540"/>
          </a:xfrm>
          <a:prstGeom prst="rect">
            <a:avLst/>
          </a:prstGeom>
          <a:noFill/>
          <a:ln>
            <a:noFill/>
          </a:ln>
        </p:spPr>
      </p:pic>
      <p:sp>
        <p:nvSpPr>
          <p:cNvPr id="4" name="Прямоугольник 3"/>
          <p:cNvSpPr/>
          <p:nvPr/>
        </p:nvSpPr>
        <p:spPr>
          <a:xfrm>
            <a:off x="4283968" y="1196752"/>
            <a:ext cx="4572000" cy="4247317"/>
          </a:xfrm>
          <a:prstGeom prst="rect">
            <a:avLst/>
          </a:prstGeom>
        </p:spPr>
        <p:txBody>
          <a:bodyPr>
            <a:spAutoFit/>
          </a:bodyPr>
          <a:lstStyle/>
          <a:p>
            <a:pPr indent="457200" algn="just"/>
            <a:r>
              <a:rPr lang="ru-RU" dirty="0">
                <a:latin typeface="Times New Roman" pitchFamily="18" charset="0"/>
                <a:cs typeface="Times New Roman" pitchFamily="18" charset="0"/>
              </a:rPr>
              <a:t>АИ-2 содержит медицинские средства защиты и предназначена для оказания самопомощи и взаимопомощи при ранениях и ожогах (для снятия боли), предупреждения или ослабления поражения радиоактивными, отравляющими или </a:t>
            </a:r>
            <a:r>
              <a:rPr lang="ru-RU" dirty="0" err="1">
                <a:latin typeface="Times New Roman" pitchFamily="18" charset="0"/>
                <a:cs typeface="Times New Roman" pitchFamily="18" charset="0"/>
              </a:rPr>
              <a:t>аварийно</a:t>
            </a:r>
            <a:r>
              <a:rPr lang="ru-RU" dirty="0">
                <a:latin typeface="Times New Roman" pitchFamily="18" charset="0"/>
                <a:cs typeface="Times New Roman" pitchFamily="18" charset="0"/>
              </a:rPr>
              <a:t> химически опасными веществами (АХОВ), а также для предупреждения заболевания инфекционными болезнями. </a:t>
            </a:r>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В </a:t>
            </a:r>
            <a:r>
              <a:rPr lang="ru-RU" dirty="0">
                <a:latin typeface="Times New Roman" pitchFamily="18" charset="0"/>
                <a:cs typeface="Times New Roman" pitchFamily="18" charset="0"/>
              </a:rPr>
              <a:t>аптечке находится набор медицинских средств, распределенных по гнездам в пластмассовой коробочке. Размер коробочки 90х100х20 мм, масса 130 г. Размер и форма коробочки позволяют носить ее в кармане и всегда иметь при себе.</a:t>
            </a:r>
          </a:p>
        </p:txBody>
      </p:sp>
    </p:spTree>
    <p:extLst>
      <p:ext uri="{BB962C8B-B14F-4D97-AF65-F5344CB8AC3E}">
        <p14:creationId xmlns:p14="http://schemas.microsoft.com/office/powerpoint/2010/main" val="637371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4415" y="188640"/>
            <a:ext cx="7920880" cy="6463308"/>
          </a:xfrm>
          <a:prstGeom prst="rect">
            <a:avLst/>
          </a:prstGeom>
        </p:spPr>
        <p:txBody>
          <a:bodyPr wrap="square">
            <a:spAutoFit/>
          </a:bodyPr>
          <a:lstStyle/>
          <a:p>
            <a:pPr indent="457200" algn="just"/>
            <a:r>
              <a:rPr lang="ru-RU" b="1" dirty="0">
                <a:latin typeface="Times New Roman" pitchFamily="18" charset="0"/>
                <a:cs typeface="Times New Roman" pitchFamily="18" charset="0"/>
              </a:rPr>
              <a:t>1. Гражданские фильтрующие противогазы. Их назначение, устройство и порядок применения.</a:t>
            </a:r>
          </a:p>
          <a:p>
            <a:pPr indent="457200" algn="just"/>
            <a:endParaRPr lang="ru-RU" dirty="0">
              <a:latin typeface="Times New Roman" pitchFamily="18" charset="0"/>
              <a:cs typeface="Times New Roman" pitchFamily="18" charset="0"/>
            </a:endParaRPr>
          </a:p>
          <a:p>
            <a:pPr indent="457200" algn="just"/>
            <a:r>
              <a:rPr lang="ru-RU" b="1" dirty="0">
                <a:latin typeface="Times New Roman" pitchFamily="18" charset="0"/>
                <a:cs typeface="Times New Roman" pitchFamily="18" charset="0"/>
              </a:rPr>
              <a:t>К средствам индивидуальной защиты органов дыхания относят фильтрующие противогазы </a:t>
            </a:r>
            <a:r>
              <a:rPr lang="ru-RU" dirty="0">
                <a:latin typeface="Times New Roman" pitchFamily="18" charset="0"/>
                <a:cs typeface="Times New Roman" pitchFamily="18" charset="0"/>
              </a:rPr>
              <a:t>(общевойсковые, гражданские, детские, промышленные), </a:t>
            </a:r>
            <a:r>
              <a:rPr lang="ru-RU" b="1" dirty="0">
                <a:latin typeface="Times New Roman" pitchFamily="18" charset="0"/>
                <a:cs typeface="Times New Roman" pitchFamily="18" charset="0"/>
              </a:rPr>
              <a:t>изолирующие противогазы, респираторы и простейшие средства. К средствам защиты кожи — изолирующие костюмы (комбинезоны, комплекты</a:t>
            </a:r>
            <a:r>
              <a:rPr lang="ru-RU" dirty="0">
                <a:latin typeface="Times New Roman" pitchFamily="18" charset="0"/>
                <a:cs typeface="Times New Roman" pitchFamily="18" charset="0"/>
              </a:rPr>
              <a:t>), защитно-фильтрующую одежду, простейшие средства (рабочая и бытовая одежда), приспособленные определенным образом.</a:t>
            </a:r>
          </a:p>
          <a:p>
            <a:pPr indent="457200" algn="just"/>
            <a:r>
              <a:rPr lang="ru-RU" b="1" dirty="0">
                <a:latin typeface="Times New Roman" pitchFamily="18" charset="0"/>
                <a:cs typeface="Times New Roman" pitchFamily="18" charset="0"/>
              </a:rPr>
              <a:t>Гражданские противогазы</a:t>
            </a:r>
          </a:p>
          <a:p>
            <a:pPr indent="457200" algn="just"/>
            <a:r>
              <a:rPr lang="ru-RU" dirty="0">
                <a:latin typeface="Times New Roman" pitchFamily="18" charset="0"/>
                <a:cs typeface="Times New Roman" pitchFamily="18" charset="0"/>
              </a:rPr>
              <a:t>Для защиты населения наибольшее распространение получили фильтрующие противогазы </a:t>
            </a:r>
            <a:r>
              <a:rPr lang="ru-RU" b="1" dirty="0">
                <a:latin typeface="Times New Roman" pitchFamily="18" charset="0"/>
                <a:cs typeface="Times New Roman" pitchFamily="18" charset="0"/>
              </a:rPr>
              <a:t>ГП-5 (ГП-5М) и ГП-7 (ГП-7В).</a:t>
            </a:r>
          </a:p>
          <a:p>
            <a:pPr indent="457200" algn="just"/>
            <a:r>
              <a:rPr lang="ru-RU" dirty="0">
                <a:latin typeface="Times New Roman" pitchFamily="18" charset="0"/>
                <a:cs typeface="Times New Roman" pitchFamily="18" charset="0"/>
              </a:rPr>
              <a:t>Гражданский противогаз ГП-5 предназначен для защиты человека от попадания в органы дыхания, на глаза и лицо радиоактивных, отравляющих, </a:t>
            </a:r>
            <a:r>
              <a:rPr lang="ru-RU" dirty="0" err="1">
                <a:latin typeface="Times New Roman" pitchFamily="18" charset="0"/>
                <a:cs typeface="Times New Roman" pitchFamily="18" charset="0"/>
              </a:rPr>
              <a:t>сильно¬действующих</a:t>
            </a:r>
            <a:r>
              <a:rPr lang="ru-RU" dirty="0">
                <a:latin typeface="Times New Roman" pitchFamily="18" charset="0"/>
                <a:cs typeface="Times New Roman" pitchFamily="18" charset="0"/>
              </a:rPr>
              <a:t> ядовитых веществ и бактериальных средств. Принцип защитного действия основан на предварительной очистке (фильтрации) вдыхаемого воздуха от вредных примесей.</a:t>
            </a:r>
          </a:p>
          <a:p>
            <a:pPr indent="457200" algn="just"/>
            <a:r>
              <a:rPr lang="ru-RU" dirty="0">
                <a:latin typeface="Times New Roman" pitchFamily="18" charset="0"/>
                <a:cs typeface="Times New Roman" pitchFamily="18" charset="0"/>
              </a:rPr>
              <a:t>Противогаз ГП-5 (рис. 1) состоит из фильтрующе-поглощающей коробки и лицевой части (шлем-маски). У него нет соединительной трубки. Кроме того, в комплект входят сумка для противогаза и </a:t>
            </a:r>
            <a:r>
              <a:rPr lang="ru-RU" dirty="0" err="1">
                <a:latin typeface="Times New Roman" pitchFamily="18" charset="0"/>
                <a:cs typeface="Times New Roman" pitchFamily="18" charset="0"/>
              </a:rPr>
              <a:t>незапотевающие</a:t>
            </a:r>
            <a:r>
              <a:rPr lang="ru-RU" dirty="0">
                <a:latin typeface="Times New Roman" pitchFamily="18" charset="0"/>
                <a:cs typeface="Times New Roman" pitchFamily="18" charset="0"/>
              </a:rPr>
              <a:t> пленки или специальный «карандаш». В комплект противогаза ГП-5М входит шлем-маска с мембранной коробкой для переговорного устройства.</a:t>
            </a:r>
          </a:p>
        </p:txBody>
      </p:sp>
    </p:spTree>
    <p:extLst>
      <p:ext uri="{BB962C8B-B14F-4D97-AF65-F5344CB8AC3E}">
        <p14:creationId xmlns:p14="http://schemas.microsoft.com/office/powerpoint/2010/main" val="53612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548680"/>
            <a:ext cx="7920880" cy="5632311"/>
          </a:xfrm>
          <a:prstGeom prst="rect">
            <a:avLst/>
          </a:prstGeom>
        </p:spPr>
        <p:txBody>
          <a:bodyPr wrap="square">
            <a:spAutoFit/>
          </a:bodyPr>
          <a:lstStyle/>
          <a:p>
            <a:r>
              <a:rPr lang="ru-RU" dirty="0">
                <a:latin typeface="Times New Roman" pitchFamily="18" charset="0"/>
                <a:cs typeface="Times New Roman" pitchFamily="18" charset="0"/>
              </a:rPr>
              <a:t>Гнездо №1 - противоболевое средство (</a:t>
            </a:r>
            <a:r>
              <a:rPr lang="ru-RU" dirty="0" err="1">
                <a:latin typeface="Times New Roman" pitchFamily="18" charset="0"/>
                <a:cs typeface="Times New Roman" pitchFamily="18" charset="0"/>
              </a:rPr>
              <a:t>промедол</a:t>
            </a:r>
            <a:r>
              <a:rPr lang="ru-RU" dirty="0">
                <a:latin typeface="Times New Roman" pitchFamily="18" charset="0"/>
                <a:cs typeface="Times New Roman" pitchFamily="18" charset="0"/>
              </a:rPr>
              <a:t>) находится в шприц-тюбике. </a:t>
            </a:r>
            <a:endParaRPr lang="ru-RU" dirty="0" smtClean="0">
              <a:latin typeface="Times New Roman" pitchFamily="18" charset="0"/>
              <a:cs typeface="Times New Roman" pitchFamily="18" charset="0"/>
            </a:endParaRPr>
          </a:p>
          <a:p>
            <a:r>
              <a:rPr lang="ru-RU" dirty="0">
                <a:latin typeface="Times New Roman" pitchFamily="18" charset="0"/>
                <a:cs typeface="Times New Roman" pitchFamily="18" charset="0"/>
              </a:rPr>
              <a:t>Гнездо №2 - средство для предупреждения отравления фосфорорганическими отравляющими веществами (0В) - антидот (</a:t>
            </a:r>
            <a:r>
              <a:rPr lang="ru-RU" dirty="0" err="1">
                <a:latin typeface="Times New Roman" pitchFamily="18" charset="0"/>
                <a:cs typeface="Times New Roman" pitchFamily="18" charset="0"/>
              </a:rPr>
              <a:t>тарен</a:t>
            </a:r>
            <a:r>
              <a:rPr lang="ru-RU" dirty="0" smtClean="0">
                <a:latin typeface="Times New Roman" pitchFamily="18" charset="0"/>
                <a:cs typeface="Times New Roman" pitchFamily="18" charset="0"/>
              </a:rPr>
              <a:t>).</a:t>
            </a:r>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Гнездо </a:t>
            </a:r>
            <a:r>
              <a:rPr lang="ru-RU" dirty="0">
                <a:latin typeface="Times New Roman" pitchFamily="18" charset="0"/>
                <a:cs typeface="Times New Roman" pitchFamily="18" charset="0"/>
              </a:rPr>
              <a:t>№3 - противобактериальное средство № 2 (</a:t>
            </a:r>
            <a:r>
              <a:rPr lang="ru-RU" dirty="0" err="1">
                <a:latin typeface="Times New Roman" pitchFamily="18" charset="0"/>
                <a:cs typeface="Times New Roman" pitchFamily="18" charset="0"/>
              </a:rPr>
              <a:t>сульфадиметоксин</a:t>
            </a:r>
            <a:r>
              <a:rPr lang="ru-RU" dirty="0" smtClean="0">
                <a:latin typeface="Times New Roman" pitchFamily="18" charset="0"/>
                <a:cs typeface="Times New Roman" pitchFamily="18" charset="0"/>
              </a:rPr>
              <a:t>).</a:t>
            </a:r>
          </a:p>
          <a:p>
            <a:r>
              <a:rPr lang="ru-RU" dirty="0">
                <a:latin typeface="Times New Roman" pitchFamily="18" charset="0"/>
                <a:cs typeface="Times New Roman" pitchFamily="18" charset="0"/>
              </a:rPr>
              <a:t>Гнездо №4 - радиозащитное средство № 1 (</a:t>
            </a:r>
            <a:r>
              <a:rPr lang="ru-RU" dirty="0" err="1">
                <a:latin typeface="Times New Roman" pitchFamily="18" charset="0"/>
                <a:cs typeface="Times New Roman" pitchFamily="18" charset="0"/>
              </a:rPr>
              <a:t>цистамин</a:t>
            </a:r>
            <a:r>
              <a:rPr lang="ru-RU" dirty="0" smtClean="0">
                <a:latin typeface="Times New Roman" pitchFamily="18" charset="0"/>
                <a:cs typeface="Times New Roman" pitchFamily="18" charset="0"/>
              </a:rPr>
              <a:t>).</a:t>
            </a:r>
          </a:p>
          <a:p>
            <a:r>
              <a:rPr lang="ru-RU" dirty="0">
                <a:latin typeface="Times New Roman" pitchFamily="18" charset="0"/>
                <a:cs typeface="Times New Roman" pitchFamily="18" charset="0"/>
              </a:rPr>
              <a:t>Гнездо №5 - противобактериальное средство №1 - антибиотик широкого спектра действия (гидрохлорид хлортетрациклина</a:t>
            </a:r>
            <a:r>
              <a:rPr lang="ru-RU" dirty="0" smtClean="0">
                <a:latin typeface="Times New Roman" pitchFamily="18" charset="0"/>
                <a:cs typeface="Times New Roman" pitchFamily="18" charset="0"/>
              </a:rPr>
              <a:t>).</a:t>
            </a:r>
          </a:p>
          <a:p>
            <a:r>
              <a:rPr lang="ru-RU" dirty="0">
                <a:latin typeface="Times New Roman" pitchFamily="18" charset="0"/>
                <a:cs typeface="Times New Roman" pitchFamily="18" charset="0"/>
              </a:rPr>
              <a:t>Гнездо № 6 - радиозащитное средство № 2 (йодистый калий</a:t>
            </a:r>
            <a:r>
              <a:rPr lang="ru-RU" dirty="0" smtClean="0">
                <a:latin typeface="Times New Roman" pitchFamily="18" charset="0"/>
                <a:cs typeface="Times New Roman" pitchFamily="18" charset="0"/>
              </a:rPr>
              <a:t>).</a:t>
            </a:r>
          </a:p>
          <a:p>
            <a:r>
              <a:rPr lang="ru-RU" dirty="0">
                <a:latin typeface="Times New Roman" pitchFamily="18" charset="0"/>
                <a:cs typeface="Times New Roman" pitchFamily="18" charset="0"/>
              </a:rPr>
              <a:t>Гнездо №7 - противорвотное средство (</a:t>
            </a:r>
            <a:r>
              <a:rPr lang="ru-RU" dirty="0" err="1">
                <a:latin typeface="Times New Roman" pitchFamily="18" charset="0"/>
                <a:cs typeface="Times New Roman" pitchFamily="18" charset="0"/>
              </a:rPr>
              <a:t>этаперазин</a:t>
            </a:r>
            <a:r>
              <a:rPr lang="ru-RU" dirty="0" smtClean="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algn="ctr"/>
            <a:r>
              <a:rPr lang="ru-RU" b="1" dirty="0">
                <a:latin typeface="Times New Roman" pitchFamily="18" charset="0"/>
                <a:cs typeface="Times New Roman" pitchFamily="18" charset="0"/>
              </a:rPr>
              <a:t>Контрольные вопросы по лекции:</a:t>
            </a:r>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1. Гражданские фильтрующие противогазы. Их назначение, устройство и порядок применения.</a:t>
            </a:r>
          </a:p>
          <a:p>
            <a:r>
              <a:rPr lang="ru-RU" dirty="0">
                <a:latin typeface="Times New Roman" pitchFamily="18" charset="0"/>
                <a:cs typeface="Times New Roman" pitchFamily="18" charset="0"/>
              </a:rPr>
              <a:t>2.</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Назначение, устройство и порядок применения респираторов.</a:t>
            </a:r>
          </a:p>
          <a:p>
            <a:r>
              <a:rPr lang="ru-RU" dirty="0">
                <a:latin typeface="Times New Roman" pitchFamily="18" charset="0"/>
                <a:cs typeface="Times New Roman" pitchFamily="18" charset="0"/>
              </a:rPr>
              <a:t>3. Практическое изготовление и применение подручных средств защиты органов </a:t>
            </a:r>
            <a:r>
              <a:rPr lang="ru-RU" dirty="0" smtClean="0">
                <a:latin typeface="Times New Roman" pitchFamily="18" charset="0"/>
                <a:cs typeface="Times New Roman" pitchFamily="18" charset="0"/>
              </a:rPr>
              <a:t>дыхания</a:t>
            </a:r>
          </a:p>
          <a:p>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4. Средства индивидуальной защиты кожи</a:t>
            </a:r>
          </a:p>
          <a:p>
            <a:r>
              <a:rPr lang="ru-RU" dirty="0" smtClean="0">
                <a:latin typeface="Times New Roman" pitchFamily="18" charset="0"/>
                <a:cs typeface="Times New Roman" pitchFamily="18" charset="0"/>
              </a:rPr>
              <a:t> 5</a:t>
            </a:r>
            <a:r>
              <a:rPr lang="ru-RU" dirty="0">
                <a:latin typeface="Times New Roman" pitchFamily="18" charset="0"/>
                <a:cs typeface="Times New Roman" pitchFamily="18" charset="0"/>
              </a:rPr>
              <a:t>. Средства для оказания первой медицинской помощи</a:t>
            </a:r>
          </a:p>
          <a:p>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726807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76672"/>
            <a:ext cx="7632848" cy="4248472"/>
          </a:xfrm>
          <a:prstGeom prst="rect">
            <a:avLst/>
          </a:prstGeom>
          <a:noFill/>
          <a:ln>
            <a:noFill/>
          </a:ln>
        </p:spPr>
      </p:pic>
      <p:sp>
        <p:nvSpPr>
          <p:cNvPr id="3" name="Прямоугольник 2"/>
          <p:cNvSpPr/>
          <p:nvPr/>
        </p:nvSpPr>
        <p:spPr>
          <a:xfrm>
            <a:off x="683568" y="5085184"/>
            <a:ext cx="7776864" cy="646331"/>
          </a:xfrm>
          <a:prstGeom prst="rect">
            <a:avLst/>
          </a:prstGeom>
        </p:spPr>
        <p:txBody>
          <a:bodyPr wrap="square">
            <a:spAutoFit/>
          </a:bodyPr>
          <a:lstStyle/>
          <a:p>
            <a:r>
              <a:rPr lang="ru-RU" dirty="0">
                <a:latin typeface="Times New Roman" pitchFamily="18" charset="0"/>
                <a:cs typeface="Times New Roman" pitchFamily="18" charset="0"/>
              </a:rPr>
              <a:t>Рис. 1. Противогаз ГП-5: 1 — фильтрующе-поглощающая коробка; 2— коробка с </a:t>
            </a:r>
            <a:r>
              <a:rPr lang="ru-RU" dirty="0" err="1">
                <a:latin typeface="Times New Roman" pitchFamily="18" charset="0"/>
                <a:cs typeface="Times New Roman" pitchFamily="18" charset="0"/>
              </a:rPr>
              <a:t>незапотевающими</a:t>
            </a:r>
            <a:r>
              <a:rPr lang="ru-RU" dirty="0">
                <a:latin typeface="Times New Roman" pitchFamily="18" charset="0"/>
                <a:cs typeface="Times New Roman" pitchFamily="18" charset="0"/>
              </a:rPr>
              <a:t> пленками; 3 — шлем-маска; 4 — сумка.</a:t>
            </a:r>
          </a:p>
        </p:txBody>
      </p:sp>
    </p:spTree>
    <p:extLst>
      <p:ext uri="{BB962C8B-B14F-4D97-AF65-F5344CB8AC3E}">
        <p14:creationId xmlns:p14="http://schemas.microsoft.com/office/powerpoint/2010/main" val="2271138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332656"/>
            <a:ext cx="6382990" cy="4288432"/>
          </a:xfrm>
          <a:prstGeom prst="rect">
            <a:avLst/>
          </a:prstGeom>
          <a:noFill/>
          <a:ln>
            <a:noFill/>
          </a:ln>
        </p:spPr>
      </p:pic>
      <p:sp>
        <p:nvSpPr>
          <p:cNvPr id="3" name="Прямоугольник 2"/>
          <p:cNvSpPr/>
          <p:nvPr/>
        </p:nvSpPr>
        <p:spPr>
          <a:xfrm>
            <a:off x="827584" y="4797152"/>
            <a:ext cx="7416824" cy="1754326"/>
          </a:xfrm>
          <a:prstGeom prst="rect">
            <a:avLst/>
          </a:prstGeom>
        </p:spPr>
        <p:txBody>
          <a:bodyPr wrap="square">
            <a:spAutoFit/>
          </a:bodyPr>
          <a:lstStyle/>
          <a:p>
            <a:pPr algn="just"/>
            <a:r>
              <a:rPr lang="ru-RU" dirty="0">
                <a:latin typeface="Times New Roman" pitchFamily="18" charset="0"/>
                <a:cs typeface="Times New Roman" pitchFamily="18" charset="0"/>
              </a:rPr>
              <a:t>Рис. 2. Противогаз ГП-7: </a:t>
            </a:r>
          </a:p>
          <a:p>
            <a:pPr algn="just"/>
            <a:r>
              <a:rPr lang="ru-RU" dirty="0">
                <a:latin typeface="Times New Roman" pitchFamily="18" charset="0"/>
                <a:cs typeface="Times New Roman" pitchFamily="18" charset="0"/>
              </a:rPr>
              <a:t>1 — лицевая часть; </a:t>
            </a:r>
            <a:r>
              <a:rPr lang="ru-RU" dirty="0" smtClean="0">
                <a:latin typeface="Times New Roman" pitchFamily="18" charset="0"/>
                <a:cs typeface="Times New Roman" pitchFamily="18" charset="0"/>
              </a:rPr>
              <a:t>2 </a:t>
            </a:r>
            <a:r>
              <a:rPr lang="ru-RU" dirty="0">
                <a:latin typeface="Times New Roman" pitchFamily="18" charset="0"/>
                <a:cs typeface="Times New Roman" pitchFamily="18" charset="0"/>
              </a:rPr>
              <a:t>— фильтрующе-поглощающая коробка</a:t>
            </a:r>
            <a:r>
              <a:rPr lang="ru-RU" dirty="0" smtClean="0">
                <a:latin typeface="Times New Roman" pitchFamily="18" charset="0"/>
                <a:cs typeface="Times New Roman" pitchFamily="18" charset="0"/>
              </a:rPr>
              <a:t>; 3 </a:t>
            </a:r>
            <a:r>
              <a:rPr lang="ru-RU" dirty="0">
                <a:latin typeface="Times New Roman" pitchFamily="18" charset="0"/>
                <a:cs typeface="Times New Roman" pitchFamily="18" charset="0"/>
              </a:rPr>
              <a:t>— трикотажный чехол; </a:t>
            </a:r>
            <a:r>
              <a:rPr lang="ru-RU" dirty="0" smtClean="0">
                <a:latin typeface="Times New Roman" pitchFamily="18" charset="0"/>
                <a:cs typeface="Times New Roman" pitchFamily="18" charset="0"/>
              </a:rPr>
              <a:t>4 </a:t>
            </a:r>
            <a:r>
              <a:rPr lang="ru-RU" dirty="0">
                <a:latin typeface="Times New Roman" pitchFamily="18" charset="0"/>
                <a:cs typeface="Times New Roman" pitchFamily="18" charset="0"/>
              </a:rPr>
              <a:t>— узел клапана вдоха; </a:t>
            </a:r>
            <a:r>
              <a:rPr lang="ru-RU" dirty="0" smtClean="0">
                <a:latin typeface="Times New Roman" pitchFamily="18" charset="0"/>
                <a:cs typeface="Times New Roman" pitchFamily="18" charset="0"/>
              </a:rPr>
              <a:t>5 </a:t>
            </a:r>
            <a:r>
              <a:rPr lang="ru-RU" dirty="0">
                <a:latin typeface="Times New Roman" pitchFamily="18" charset="0"/>
                <a:cs typeface="Times New Roman" pitchFamily="18" charset="0"/>
              </a:rPr>
              <a:t>— переговорное устройство (мембрана); </a:t>
            </a:r>
            <a:r>
              <a:rPr lang="ru-RU" dirty="0" smtClean="0">
                <a:latin typeface="Times New Roman" pitchFamily="18" charset="0"/>
                <a:cs typeface="Times New Roman" pitchFamily="18" charset="0"/>
              </a:rPr>
              <a:t>6 </a:t>
            </a:r>
            <a:r>
              <a:rPr lang="ru-RU" dirty="0">
                <a:latin typeface="Times New Roman" pitchFamily="18" charset="0"/>
                <a:cs typeface="Times New Roman" pitchFamily="18" charset="0"/>
              </a:rPr>
              <a:t>— узел клапанов выдоха; </a:t>
            </a:r>
            <a:r>
              <a:rPr lang="ru-RU" dirty="0" smtClean="0">
                <a:latin typeface="Times New Roman" pitchFamily="18" charset="0"/>
                <a:cs typeface="Times New Roman" pitchFamily="18" charset="0"/>
              </a:rPr>
              <a:t>7 </a:t>
            </a:r>
            <a:r>
              <a:rPr lang="ru-RU" dirty="0">
                <a:latin typeface="Times New Roman" pitchFamily="18" charset="0"/>
                <a:cs typeface="Times New Roman" pitchFamily="18" charset="0"/>
              </a:rPr>
              <a:t>— обтюратор; </a:t>
            </a:r>
            <a:r>
              <a:rPr lang="ru-RU" dirty="0" smtClean="0">
                <a:latin typeface="Times New Roman" pitchFamily="18" charset="0"/>
                <a:cs typeface="Times New Roman" pitchFamily="18" charset="0"/>
              </a:rPr>
              <a:t>8</a:t>
            </a:r>
            <a:r>
              <a:rPr lang="ru-RU" dirty="0">
                <a:latin typeface="Times New Roman" pitchFamily="18" charset="0"/>
                <a:cs typeface="Times New Roman" pitchFamily="18" charset="0"/>
              </a:rPr>
              <a:t>— наголовник (затылочная пластина); </a:t>
            </a:r>
            <a:r>
              <a:rPr lang="ru-RU" dirty="0" smtClean="0">
                <a:latin typeface="Times New Roman" pitchFamily="18" charset="0"/>
                <a:cs typeface="Times New Roman" pitchFamily="18" charset="0"/>
              </a:rPr>
              <a:t>9 </a:t>
            </a:r>
            <a:r>
              <a:rPr lang="ru-RU" dirty="0">
                <a:latin typeface="Times New Roman" pitchFamily="18" charset="0"/>
                <a:cs typeface="Times New Roman" pitchFamily="18" charset="0"/>
              </a:rPr>
              <a:t>— лобная лямка; </a:t>
            </a:r>
            <a:r>
              <a:rPr lang="ru-RU" dirty="0" smtClean="0">
                <a:latin typeface="Times New Roman" pitchFamily="18" charset="0"/>
                <a:cs typeface="Times New Roman" pitchFamily="18" charset="0"/>
              </a:rPr>
              <a:t>10 </a:t>
            </a:r>
            <a:r>
              <a:rPr lang="ru-RU" dirty="0">
                <a:latin typeface="Times New Roman" pitchFamily="18" charset="0"/>
                <a:cs typeface="Times New Roman" pitchFamily="18" charset="0"/>
              </a:rPr>
              <a:t>— височные лямки; </a:t>
            </a:r>
            <a:r>
              <a:rPr lang="ru-RU" dirty="0" smtClean="0">
                <a:latin typeface="Times New Roman" pitchFamily="18" charset="0"/>
                <a:cs typeface="Times New Roman" pitchFamily="18" charset="0"/>
              </a:rPr>
              <a:t>11 </a:t>
            </a:r>
            <a:r>
              <a:rPr lang="ru-RU" dirty="0">
                <a:latin typeface="Times New Roman" pitchFamily="18" charset="0"/>
                <a:cs typeface="Times New Roman" pitchFamily="18" charset="0"/>
              </a:rPr>
              <a:t>— щечные лямки; </a:t>
            </a:r>
            <a:r>
              <a:rPr lang="ru-RU" dirty="0" smtClean="0">
                <a:latin typeface="Times New Roman" pitchFamily="18" charset="0"/>
                <a:cs typeface="Times New Roman" pitchFamily="18" charset="0"/>
              </a:rPr>
              <a:t>12 </a:t>
            </a:r>
            <a:r>
              <a:rPr lang="ru-RU" dirty="0">
                <a:latin typeface="Times New Roman" pitchFamily="18" charset="0"/>
                <a:cs typeface="Times New Roman" pitchFamily="18" charset="0"/>
              </a:rPr>
              <a:t>— пряжки; </a:t>
            </a:r>
            <a:r>
              <a:rPr lang="ru-RU" dirty="0" smtClean="0">
                <a:latin typeface="Times New Roman" pitchFamily="18" charset="0"/>
                <a:cs typeface="Times New Roman" pitchFamily="18" charset="0"/>
              </a:rPr>
              <a:t>13 </a:t>
            </a:r>
            <a:r>
              <a:rPr lang="ru-RU" dirty="0">
                <a:latin typeface="Times New Roman" pitchFamily="18" charset="0"/>
                <a:cs typeface="Times New Roman" pitchFamily="18" charset="0"/>
              </a:rPr>
              <a:t>— сумка.</a:t>
            </a:r>
          </a:p>
        </p:txBody>
      </p:sp>
    </p:spTree>
    <p:extLst>
      <p:ext uri="{BB962C8B-B14F-4D97-AF65-F5344CB8AC3E}">
        <p14:creationId xmlns:p14="http://schemas.microsoft.com/office/powerpoint/2010/main" val="1926917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620688"/>
            <a:ext cx="7848872" cy="5909310"/>
          </a:xfrm>
          <a:prstGeom prst="rect">
            <a:avLst/>
          </a:prstGeom>
        </p:spPr>
        <p:txBody>
          <a:bodyPr wrap="square">
            <a:spAutoFit/>
          </a:bodyPr>
          <a:lstStyle/>
          <a:p>
            <a:pPr indent="457200" algn="just"/>
            <a:r>
              <a:rPr lang="ru-RU" b="1" dirty="0">
                <a:latin typeface="Times New Roman" pitchFamily="18" charset="0"/>
                <a:cs typeface="Times New Roman" pitchFamily="18" charset="0"/>
              </a:rPr>
              <a:t>Гражданский противогаз ГП-7</a:t>
            </a:r>
            <a:r>
              <a:rPr lang="ru-RU" dirty="0">
                <a:latin typeface="Times New Roman" pitchFamily="18" charset="0"/>
                <a:cs typeface="Times New Roman" pitchFamily="18" charset="0"/>
              </a:rPr>
              <a:t> — одна из последних и самых совершенных моделей. Он надежно защищает от отравляющих и многих сильнодействующих ядовитых веществ, радиоактивной пыли и бактериальных средств (рис. 2). </a:t>
            </a:r>
            <a:r>
              <a:rPr lang="ru-RU" dirty="0" smtClean="0">
                <a:latin typeface="Times New Roman" pitchFamily="18" charset="0"/>
                <a:cs typeface="Times New Roman" pitchFamily="18" charset="0"/>
              </a:rPr>
              <a:t>Лицевую </a:t>
            </a:r>
            <a:r>
              <a:rPr lang="ru-RU" dirty="0">
                <a:latin typeface="Times New Roman" pitchFamily="18" charset="0"/>
                <a:cs typeface="Times New Roman" pitchFamily="18" charset="0"/>
              </a:rPr>
              <a:t>часть МГП изготавливают трех ростов. Состоит из маски объемного типа с «независимым» обтюратором за одно целое с ним, очкового узла, переговорного устройства (мембраны), узлов клапана вдоха и выдоха, обтекателя, наголовника и прижимных колец для закрепления </a:t>
            </a:r>
            <a:r>
              <a:rPr lang="ru-RU" dirty="0" err="1">
                <a:latin typeface="Times New Roman" pitchFamily="18" charset="0"/>
                <a:cs typeface="Times New Roman" pitchFamily="18" charset="0"/>
              </a:rPr>
              <a:t>незапотевающих</a:t>
            </a:r>
            <a:r>
              <a:rPr lang="ru-RU" dirty="0">
                <a:latin typeface="Times New Roman" pitchFamily="18" charset="0"/>
                <a:cs typeface="Times New Roman" pitchFamily="18" charset="0"/>
              </a:rPr>
              <a:t> пленок</a:t>
            </a:r>
            <a:r>
              <a:rPr lang="ru-RU" dirty="0" smtClean="0">
                <a:latin typeface="Times New Roman" pitchFamily="18" charset="0"/>
                <a:cs typeface="Times New Roman" pitchFamily="18" charset="0"/>
              </a:rPr>
              <a:t>.</a:t>
            </a:r>
          </a:p>
          <a:p>
            <a:pPr indent="457200" algn="just"/>
            <a:r>
              <a:rPr lang="ru-RU" b="1" dirty="0">
                <a:latin typeface="Times New Roman" pitchFamily="18" charset="0"/>
                <a:cs typeface="Times New Roman" pitchFamily="18" charset="0"/>
              </a:rPr>
              <a:t>Принцип защитного действия противогаза ГП-7 и назначение его основных частей такие же, как и в ГП-5</a:t>
            </a:r>
            <a:r>
              <a:rPr lang="ru-RU" dirty="0">
                <a:latin typeface="Times New Roman" pitchFamily="18" charset="0"/>
                <a:cs typeface="Times New Roman" pitchFamily="18" charset="0"/>
              </a:rPr>
              <a:t>. Вместе с тем </a:t>
            </a:r>
            <a:r>
              <a:rPr lang="ru-RU" b="1" dirty="0">
                <a:latin typeface="Times New Roman" pitchFamily="18" charset="0"/>
                <a:cs typeface="Times New Roman" pitchFamily="18" charset="0"/>
              </a:rPr>
              <a:t>ГП-7 по сравнению с ГП-5 имеет ряд существенных преимуществ как по эксплуатационным, так и по физиологическим показателям.</a:t>
            </a:r>
            <a:r>
              <a:rPr lang="ru-RU" dirty="0">
                <a:latin typeface="Times New Roman" pitchFamily="18" charset="0"/>
                <a:cs typeface="Times New Roman" pitchFamily="18" charset="0"/>
              </a:rPr>
              <a:t> Наличие у противогаза переговорного устройства (мембраны) обеспечивает четкое понимание передаваемой речи, значительно облегчает пользование средствами связи (телефоном, радио).</a:t>
            </a:r>
          </a:p>
          <a:p>
            <a:pPr indent="457200" algn="just"/>
            <a:r>
              <a:rPr lang="ru-RU" dirty="0">
                <a:latin typeface="Times New Roman" pitchFamily="18" charset="0"/>
                <a:cs typeface="Times New Roman" pitchFamily="18" charset="0"/>
              </a:rPr>
              <a:t>С целью расширения возможностей противогазов по защите от АХОВ для них введены дополнительные патроны (ДПГ-1 и ДПГ-3). Противогазы ГП-7, ПДФ-2Д и ПДФ-2Ш, укомплектованные фильтрующе-поглощающей коробкой ГП-7К, можно применять для защиты от радионуклидов йода и его органических соединений.</a:t>
            </a:r>
          </a:p>
          <a:p>
            <a:pPr indent="457200"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121785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88640"/>
            <a:ext cx="7920880" cy="5909310"/>
          </a:xfrm>
          <a:prstGeom prst="rect">
            <a:avLst/>
          </a:prstGeom>
        </p:spPr>
        <p:txBody>
          <a:bodyPr wrap="square">
            <a:spAutoFit/>
          </a:bodyPr>
          <a:lstStyle/>
          <a:p>
            <a:pPr indent="457200" algn="just"/>
            <a:r>
              <a:rPr lang="ru-RU" b="1" dirty="0">
                <a:latin typeface="Times New Roman" pitchFamily="18" charset="0"/>
                <a:cs typeface="Times New Roman" pitchFamily="18" charset="0"/>
              </a:rPr>
              <a:t>2. Назначение, устройство и порядок применения респираторов.</a:t>
            </a:r>
          </a:p>
          <a:p>
            <a:pPr indent="457200" algn="just"/>
            <a:endParaRPr lang="ru-RU" dirty="0">
              <a:latin typeface="Times New Roman" pitchFamily="18" charset="0"/>
              <a:cs typeface="Times New Roman" pitchFamily="18" charset="0"/>
            </a:endParaRPr>
          </a:p>
          <a:p>
            <a:pPr indent="457200" algn="just"/>
            <a:r>
              <a:rPr lang="ru-RU" dirty="0">
                <a:latin typeface="Times New Roman" pitchFamily="18" charset="0"/>
                <a:cs typeface="Times New Roman" pitchFamily="18" charset="0"/>
              </a:rPr>
              <a:t>Название «респиратор» произошло от латинского слова, означающего дыхание. Оно практически хорошо знакомо всем по очень распространенному заболеванию ОРЗ (острому респираторному заболеванию дыхательных путей).</a:t>
            </a:r>
          </a:p>
          <a:p>
            <a:pPr indent="457200" algn="just"/>
            <a:r>
              <a:rPr lang="ru-RU" b="1" dirty="0">
                <a:latin typeface="Times New Roman" pitchFamily="18" charset="0"/>
                <a:cs typeface="Times New Roman" pitchFamily="18" charset="0"/>
              </a:rPr>
              <a:t>Респираторы представляют собой </a:t>
            </a:r>
            <a:r>
              <a:rPr lang="ru-RU" dirty="0">
                <a:latin typeface="Times New Roman" pitchFamily="18" charset="0"/>
                <a:cs typeface="Times New Roman" pitchFamily="18" charset="0"/>
              </a:rPr>
              <a:t>облегченное средство защиты органов дыхания от вредных газов, паров, аэрозолей и пыли. Широкое распространение они получили в шахтах, на рудниках, на химически вредных и запыленных предприятиях, при работе с удобрениями и ядохимикатами в сельском хозяйстве. Ими пользуются на АЭС, при зачистке окалин на металлургических предприятиях, при покрасочных, погрузочно-разгрузочных и других работах.</a:t>
            </a:r>
          </a:p>
          <a:p>
            <a:pPr indent="457200" algn="just"/>
            <a:r>
              <a:rPr lang="ru-RU" b="1" dirty="0">
                <a:latin typeface="Times New Roman" pitchFamily="18" charset="0"/>
                <a:cs typeface="Times New Roman" pitchFamily="18" charset="0"/>
              </a:rPr>
              <a:t>Респираторы делятся на два типа. </a:t>
            </a:r>
            <a:r>
              <a:rPr lang="ru-RU" dirty="0">
                <a:latin typeface="Times New Roman" pitchFamily="18" charset="0"/>
                <a:cs typeface="Times New Roman" pitchFamily="18" charset="0"/>
              </a:rPr>
              <a:t>Первый — это респираторы, у которых полумаска и фильтрующий элемент одновременно служат и лицевой частью. Второй — очищает вдыхаемый воздух в фильтрующих патронах, присоединяемых к полумаске.</a:t>
            </a:r>
          </a:p>
          <a:p>
            <a:pPr indent="457200" algn="just"/>
            <a:r>
              <a:rPr lang="ru-RU" b="1" dirty="0">
                <a:latin typeface="Times New Roman" pitchFamily="18" charset="0"/>
                <a:cs typeface="Times New Roman" pitchFamily="18" charset="0"/>
              </a:rPr>
              <a:t>По назначению подразделяются </a:t>
            </a:r>
            <a:r>
              <a:rPr lang="ru-RU" dirty="0">
                <a:latin typeface="Times New Roman" pitchFamily="18" charset="0"/>
                <a:cs typeface="Times New Roman" pitchFamily="18" charset="0"/>
              </a:rPr>
              <a:t>на </a:t>
            </a:r>
            <a:r>
              <a:rPr lang="ru-RU" dirty="0" err="1">
                <a:latin typeface="Times New Roman" pitchFamily="18" charset="0"/>
                <a:cs typeface="Times New Roman" pitchFamily="18" charset="0"/>
              </a:rPr>
              <a:t>противопылевые</a:t>
            </a:r>
            <a:r>
              <a:rPr lang="ru-RU" dirty="0">
                <a:latin typeface="Times New Roman" pitchFamily="18" charset="0"/>
                <a:cs typeface="Times New Roman" pitchFamily="18" charset="0"/>
              </a:rPr>
              <a:t>, противогазовые и га-</a:t>
            </a:r>
            <a:r>
              <a:rPr lang="ru-RU" dirty="0" err="1">
                <a:latin typeface="Times New Roman" pitchFamily="18" charset="0"/>
                <a:cs typeface="Times New Roman" pitchFamily="18" charset="0"/>
              </a:rPr>
              <a:t>зопылезащитные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Противопылевые</a:t>
            </a:r>
            <a:r>
              <a:rPr lang="ru-RU" dirty="0">
                <a:latin typeface="Times New Roman" pitchFamily="18" charset="0"/>
                <a:cs typeface="Times New Roman" pitchFamily="18" charset="0"/>
              </a:rPr>
              <a:t> защищают органы дыхания от аэрозолей различных видов, противогазовые — от вредных паров и газов, а </a:t>
            </a:r>
            <a:r>
              <a:rPr lang="ru-RU" dirty="0" err="1">
                <a:latin typeface="Times New Roman" pitchFamily="18" charset="0"/>
                <a:cs typeface="Times New Roman" pitchFamily="18" charset="0"/>
              </a:rPr>
              <a:t>газопылезащитные</a:t>
            </a:r>
            <a:r>
              <a:rPr lang="ru-RU" dirty="0">
                <a:latin typeface="Times New Roman" pitchFamily="18" charset="0"/>
                <a:cs typeface="Times New Roman" pitchFamily="18" charset="0"/>
              </a:rPr>
              <a:t> — от газов, паров и аэрозолей при одновременном их присутствии в воздухе.</a:t>
            </a:r>
          </a:p>
        </p:txBody>
      </p:sp>
    </p:spTree>
    <p:extLst>
      <p:ext uri="{BB962C8B-B14F-4D97-AF65-F5344CB8AC3E}">
        <p14:creationId xmlns:p14="http://schemas.microsoft.com/office/powerpoint/2010/main" val="762625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4415" y="332656"/>
            <a:ext cx="7920880" cy="6186309"/>
          </a:xfrm>
          <a:prstGeom prst="rect">
            <a:avLst/>
          </a:prstGeom>
        </p:spPr>
        <p:txBody>
          <a:bodyPr wrap="square">
            <a:spAutoFit/>
          </a:bodyPr>
          <a:lstStyle/>
          <a:p>
            <a:pPr indent="457200" algn="just"/>
            <a:r>
              <a:rPr lang="ru-RU" b="1" dirty="0">
                <a:latin typeface="Times New Roman" pitchFamily="18" charset="0"/>
                <a:cs typeface="Times New Roman" pitchFamily="18" charset="0"/>
              </a:rPr>
              <a:t>Респиратор У-2К (Р-2). </a:t>
            </a:r>
            <a:endParaRPr lang="ru-RU" b="1" dirty="0" smtClean="0">
              <a:latin typeface="Times New Roman" pitchFamily="18" charset="0"/>
              <a:cs typeface="Times New Roman" pitchFamily="18" charset="0"/>
            </a:endParaRPr>
          </a:p>
          <a:p>
            <a:pPr indent="457200" algn="just"/>
            <a:r>
              <a:rPr lang="ru-RU" dirty="0" smtClean="0">
                <a:latin typeface="Times New Roman" pitchFamily="18" charset="0"/>
                <a:cs typeface="Times New Roman" pitchFamily="18" charset="0"/>
              </a:rPr>
              <a:t>В </a:t>
            </a:r>
            <a:r>
              <a:rPr lang="ru-RU" dirty="0">
                <a:latin typeface="Times New Roman" pitchFamily="18" charset="0"/>
                <a:cs typeface="Times New Roman" pitchFamily="18" charset="0"/>
              </a:rPr>
              <a:t>гражданской обороне он получил наименование Р-2. Этот респиратор обеспечивает защиту органов дыхания от силикатной, металлургической, горнорудной, угольной, радиоактивной и другой пыли, от некоторых бактериальных средств, дустов и порошкообразных удобрений, не выделяющих токсичные газы и нары. </a:t>
            </a:r>
            <a:r>
              <a:rPr lang="ru-RU" b="1" dirty="0">
                <a:latin typeface="Times New Roman" pitchFamily="18" charset="0"/>
                <a:cs typeface="Times New Roman" pitchFamily="18" charset="0"/>
              </a:rPr>
              <a:t>Представляет соб</a:t>
            </a:r>
            <a:r>
              <a:rPr lang="ru-RU" dirty="0">
                <a:latin typeface="Times New Roman" pitchFamily="18" charset="0"/>
                <a:cs typeface="Times New Roman" pitchFamily="18" charset="0"/>
              </a:rPr>
              <a:t>ой фильтрующую полумаску, наружный фильтр которой изготовлен из полиуретанового поропласта, внутренняя его часть — из полиэтиленовой пленки. Между поропластом и полиэтиленовой пленкой расположен второй фильтрующий слой из материала ФП. Два клапана вдоха крепятся к полиэтиленовой пленке. Клапан выдоха размещен в передней части полумаски и защищен экраном.</a:t>
            </a:r>
          </a:p>
          <a:p>
            <a:pPr indent="457200" algn="just"/>
            <a:r>
              <a:rPr lang="ru-RU" b="1" dirty="0">
                <a:latin typeface="Times New Roman" pitchFamily="18" charset="0"/>
                <a:cs typeface="Times New Roman" pitchFamily="18" charset="0"/>
              </a:rPr>
              <a:t>При вдохе </a:t>
            </a:r>
            <a:r>
              <a:rPr lang="ru-RU" dirty="0">
                <a:latin typeface="Times New Roman" pitchFamily="18" charset="0"/>
                <a:cs typeface="Times New Roman" pitchFamily="18" charset="0"/>
              </a:rPr>
              <a:t>воздух проходит через всю наружную поверхность респиратора и фильтр, очищается от пыли и через клапаны вдоха попадает в органы дыхания. </a:t>
            </a:r>
            <a:r>
              <a:rPr lang="ru-RU" b="1" dirty="0">
                <a:latin typeface="Times New Roman" pitchFamily="18" charset="0"/>
                <a:cs typeface="Times New Roman" pitchFamily="18" charset="0"/>
              </a:rPr>
              <a:t>При выдохе </a:t>
            </a:r>
            <a:r>
              <a:rPr lang="ru-RU" dirty="0">
                <a:latin typeface="Times New Roman" pitchFamily="18" charset="0"/>
                <a:cs typeface="Times New Roman" pitchFamily="18" charset="0"/>
              </a:rPr>
              <a:t>воздух выходит наружу через клапан выдоха.</a:t>
            </a:r>
          </a:p>
          <a:p>
            <a:pPr indent="457200" algn="just"/>
            <a:r>
              <a:rPr lang="ru-RU" dirty="0">
                <a:latin typeface="Times New Roman" pitchFamily="18" charset="0"/>
                <a:cs typeface="Times New Roman" pitchFamily="18" charset="0"/>
              </a:rPr>
              <a:t>Для плотного прилегания респиратора к лицу в области переносицы имеется носовой зажим — фигурная алюминиевая пластина. Крепится при помощи регулируемого оголовья. Выпускается промышленностью трех ростов, которые обозначаются на внутренней подбородочной части полумаски. Определение роста производится путем измерения высоты лица человека, то есть расстояния между точкой наибольшего углубления переносья и самой нижней точкой подбородка. При величине изменения от 99 до 109 мм берут первый рост, от 109 до 119 мм — второй, от 119 мм и выше —-третий.</a:t>
            </a:r>
          </a:p>
        </p:txBody>
      </p:sp>
    </p:spTree>
    <p:extLst>
      <p:ext uri="{BB962C8B-B14F-4D97-AF65-F5344CB8AC3E}">
        <p14:creationId xmlns:p14="http://schemas.microsoft.com/office/powerpoint/2010/main" val="803941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8122" y="260648"/>
            <a:ext cx="7848872" cy="6463308"/>
          </a:xfrm>
          <a:prstGeom prst="rect">
            <a:avLst/>
          </a:prstGeom>
        </p:spPr>
        <p:txBody>
          <a:bodyPr wrap="square">
            <a:spAutoFit/>
          </a:bodyPr>
          <a:lstStyle/>
          <a:p>
            <a:pPr indent="457200" algn="just"/>
            <a:r>
              <a:rPr lang="ru-RU" b="1" dirty="0">
                <a:latin typeface="Times New Roman" pitchFamily="18" charset="0"/>
                <a:cs typeface="Times New Roman" pitchFamily="18" charset="0"/>
              </a:rPr>
              <a:t>Для примерки респиратора необходимо</a:t>
            </a:r>
            <a:r>
              <a:rPr lang="ru-RU" dirty="0">
                <a:latin typeface="Times New Roman" pitchFamily="18" charset="0"/>
                <a:cs typeface="Times New Roman" pitchFamily="18" charset="0"/>
              </a:rPr>
              <a:t>: вынуть его из полиэтиленового мешочка, в котором хранится, и проверить исправность. Затем надеть полумаску на лицо так, чтобы подбородок и нос разместились внутри нее, одна </a:t>
            </a:r>
            <a:r>
              <a:rPr lang="ru-RU" dirty="0" err="1">
                <a:latin typeface="Times New Roman" pitchFamily="18" charset="0"/>
                <a:cs typeface="Times New Roman" pitchFamily="18" charset="0"/>
              </a:rPr>
              <a:t>нерастягивающаяся</a:t>
            </a:r>
            <a:r>
              <a:rPr lang="ru-RU" dirty="0">
                <a:latin typeface="Times New Roman" pitchFamily="18" charset="0"/>
                <a:cs typeface="Times New Roman" pitchFamily="18" charset="0"/>
              </a:rPr>
              <a:t> тесьма оголовья располагалась бы на теменной части головы, а другая — на затылочной. Теперь с помощью пряжек, имеющихся на тесьмах, отрегулировать длину эластичных тесемок. На подогнанной и надетой полумаске прижать концы носового зажима к носу.</a:t>
            </a:r>
          </a:p>
          <a:p>
            <a:pPr indent="457200" algn="just"/>
            <a:r>
              <a:rPr lang="ru-RU" b="1" dirty="0">
                <a:latin typeface="Times New Roman" pitchFamily="18" charset="0"/>
                <a:cs typeface="Times New Roman" pitchFamily="18" charset="0"/>
              </a:rPr>
              <a:t>Как проверить плотность прилегания респиратора к лицу? </a:t>
            </a:r>
            <a:r>
              <a:rPr lang="ru-RU" dirty="0">
                <a:latin typeface="Times New Roman" pitchFamily="18" charset="0"/>
                <a:cs typeface="Times New Roman" pitchFamily="18" charset="0"/>
              </a:rPr>
              <a:t>Делается это так; ладонью плотно закрыть отверстия предохранительного экрана клапана выдоха и сделать легкий выдох. Если при этом по линии прилегания полумаски к лицу воздух не выходит, а лишь несколько раздувает респиратор, значит он надет герметично. Если воздух проходит в области носа, то надо плотнее прижать концы носового зажима. Негерметичный респиратор следует заменить или подобрать меньшего размера.</a:t>
            </a:r>
          </a:p>
          <a:p>
            <a:pPr indent="457200" algn="just"/>
            <a:r>
              <a:rPr lang="ru-RU" b="1" dirty="0">
                <a:latin typeface="Times New Roman" pitchFamily="18" charset="0"/>
                <a:cs typeface="Times New Roman" pitchFamily="18" charset="0"/>
              </a:rPr>
              <a:t>Для удаления влаги</a:t>
            </a:r>
            <a:r>
              <a:rPr lang="ru-RU" dirty="0">
                <a:latin typeface="Times New Roman" pitchFamily="18" charset="0"/>
                <a:cs typeface="Times New Roman" pitchFamily="18" charset="0"/>
              </a:rPr>
              <a:t>, собирающейся в </a:t>
            </a:r>
            <a:r>
              <a:rPr lang="ru-RU" dirty="0" err="1">
                <a:latin typeface="Times New Roman" pitchFamily="18" charset="0"/>
                <a:cs typeface="Times New Roman" pitchFamily="18" charset="0"/>
              </a:rPr>
              <a:t>подмасочном</a:t>
            </a:r>
            <a:r>
              <a:rPr lang="ru-RU" dirty="0">
                <a:latin typeface="Times New Roman" pitchFamily="18" charset="0"/>
                <a:cs typeface="Times New Roman" pitchFamily="18" charset="0"/>
              </a:rPr>
              <a:t> пространстве, нужно нагнуть голову вниз, чтобы влага вытекла через клапан выдоха. При обильном выделении влаги можно на 1-2 мин снять респиратор, вылить влагу из внутренней полости полумаски, протереть внутреннюю поверхность и снова надеть.</a:t>
            </a:r>
          </a:p>
          <a:p>
            <a:pPr indent="457200" algn="just"/>
            <a:r>
              <a:rPr lang="ru-RU" b="1" dirty="0">
                <a:latin typeface="Times New Roman" pitchFamily="18" charset="0"/>
                <a:cs typeface="Times New Roman" pitchFamily="18" charset="0"/>
              </a:rPr>
              <a:t>Использовать У-2К (Р-2) целесообразно </a:t>
            </a:r>
            <a:r>
              <a:rPr lang="ru-RU" dirty="0">
                <a:latin typeface="Times New Roman" pitchFamily="18" charset="0"/>
                <a:cs typeface="Times New Roman" pitchFamily="18" charset="0"/>
              </a:rPr>
              <a:t>при кратковременных работах небольшой интенсивности и запыленности воздуха. Не рекомендуется </a:t>
            </a:r>
            <a:r>
              <a:rPr lang="ru-RU" dirty="0" smtClean="0">
                <a:latin typeface="Times New Roman" pitchFamily="18" charset="0"/>
                <a:cs typeface="Times New Roman" pitchFamily="18" charset="0"/>
              </a:rPr>
              <a:t>применять</a:t>
            </a:r>
            <a:r>
              <a:rPr lang="ru-RU" dirty="0">
                <a:latin typeface="Times New Roman" pitchFamily="18" charset="0"/>
                <a:cs typeface="Times New Roman" pitchFamily="18" charset="0"/>
              </a:rPr>
              <a:t>, когда в атмосфере сильная влага. Надо остерегаться попадания на фильтрующую поверхность капель и брызг органических растворителей.</a:t>
            </a:r>
          </a:p>
        </p:txBody>
      </p:sp>
    </p:spTree>
    <p:extLst>
      <p:ext uri="{BB962C8B-B14F-4D97-AF65-F5344CB8AC3E}">
        <p14:creationId xmlns:p14="http://schemas.microsoft.com/office/powerpoint/2010/main" val="3688247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620688"/>
            <a:ext cx="7992888" cy="923330"/>
          </a:xfrm>
          <a:prstGeom prst="rect">
            <a:avLst/>
          </a:prstGeom>
        </p:spPr>
        <p:txBody>
          <a:bodyPr wrap="square">
            <a:spAutoFit/>
          </a:bodyPr>
          <a:lstStyle/>
          <a:p>
            <a:pPr indent="457200" algn="just"/>
            <a:r>
              <a:rPr lang="ru-RU" dirty="0">
                <a:latin typeface="Times New Roman" pitchFamily="18" charset="0"/>
                <a:cs typeface="Times New Roman" pitchFamily="18" charset="0"/>
              </a:rPr>
              <a:t>Для защиты детей используются камеры защитные детские и фильтрующие противогазы: КЗД-4 и КЗД-6 –для защиты детей в возрасте до 1,5 лет от ОВ, радиоактивного йода и пыли, бактериальных средств. </a:t>
            </a:r>
          </a:p>
        </p:txBody>
      </p:sp>
      <p:pic>
        <p:nvPicPr>
          <p:cNvPr id="3" name="Рисунок 2"/>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988840"/>
            <a:ext cx="6552728" cy="3621519"/>
          </a:xfrm>
          <a:prstGeom prst="rect">
            <a:avLst/>
          </a:prstGeom>
          <a:noFill/>
        </p:spPr>
      </p:pic>
    </p:spTree>
    <p:extLst>
      <p:ext uri="{BB962C8B-B14F-4D97-AF65-F5344CB8AC3E}">
        <p14:creationId xmlns:p14="http://schemas.microsoft.com/office/powerpoint/2010/main" val="97034496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2420</Words>
  <Application>Microsoft Office PowerPoint</Application>
  <PresentationFormat>Экран (4:3)</PresentationFormat>
  <Paragraphs>98</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Эйсер</dc:creator>
  <cp:lastModifiedBy>Эйсер</cp:lastModifiedBy>
  <cp:revision>24</cp:revision>
  <dcterms:created xsi:type="dcterms:W3CDTF">2023-11-21T21:01:18Z</dcterms:created>
  <dcterms:modified xsi:type="dcterms:W3CDTF">2023-11-23T08:47:04Z</dcterms:modified>
</cp:coreProperties>
</file>