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5180" r:id="rId3"/>
    <p:sldMasterId id="2147485192" r:id="rId4"/>
    <p:sldMasterId id="2147485204" r:id="rId5"/>
    <p:sldMasterId id="2147485216" r:id="rId6"/>
    <p:sldMasterId id="2147485612" r:id="rId7"/>
    <p:sldMasterId id="2147485625" r:id="rId8"/>
    <p:sldMasterId id="2147485638" r:id="rId9"/>
    <p:sldMasterId id="2147485651" r:id="rId10"/>
    <p:sldMasterId id="2147485664" r:id="rId11"/>
    <p:sldMasterId id="2147485869" r:id="rId12"/>
  </p:sldMasterIdLst>
  <p:sldIdLst>
    <p:sldId id="450" r:id="rId13"/>
    <p:sldId id="449" r:id="rId14"/>
    <p:sldId id="430" r:id="rId15"/>
    <p:sldId id="392" r:id="rId16"/>
    <p:sldId id="431" r:id="rId17"/>
    <p:sldId id="428" r:id="rId18"/>
    <p:sldId id="432" r:id="rId19"/>
    <p:sldId id="451" r:id="rId20"/>
    <p:sldId id="429" r:id="rId21"/>
    <p:sldId id="393" r:id="rId22"/>
    <p:sldId id="394" r:id="rId23"/>
    <p:sldId id="395" r:id="rId24"/>
    <p:sldId id="452" r:id="rId25"/>
    <p:sldId id="453" r:id="rId26"/>
    <p:sldId id="454" r:id="rId27"/>
    <p:sldId id="455" r:id="rId28"/>
    <p:sldId id="456" r:id="rId29"/>
    <p:sldId id="457" r:id="rId30"/>
    <p:sldId id="458" r:id="rId31"/>
    <p:sldId id="459" r:id="rId32"/>
    <p:sldId id="460" r:id="rId33"/>
    <p:sldId id="461" r:id="rId34"/>
    <p:sldId id="462" r:id="rId35"/>
    <p:sldId id="463" r:id="rId36"/>
    <p:sldId id="464" r:id="rId37"/>
    <p:sldId id="465" r:id="rId38"/>
    <p:sldId id="466" r:id="rId39"/>
    <p:sldId id="467" r:id="rId40"/>
    <p:sldId id="273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928C-EB82-4FC6-98C3-D0154E97C19E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19.05.2020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DA0C-C563-4539-A65B-8AE12CAD6B23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9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7E6A-91DE-4EBC-BBF5-611B708565F8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19.05.2020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B156-8482-4E5D-BA1B-D08EFBC2F67C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720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42D7-681A-4A11-B8AB-88CD84DB08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B9F6B-CAD3-449A-8034-6144B96024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181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FC7C-1A98-48CE-8816-3A6B8622FD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CC10-E1E1-4565-9731-0536175459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24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BEF7-63CB-4F17-A64F-053385CE5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551E-FAC1-496E-9611-AB6EA9F579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991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1E8D-C9DB-4BF4-9536-F620193391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4620-0DC7-4EC6-99CE-EF20C519E7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182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B5C5-2FEC-4D87-96A3-A94BB4F2B1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E1AC-3EBB-4D82-B37E-17028BA329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010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F583-AB7A-4C3F-AFDD-AC502B2966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2DA2D-962E-46B0-BE6B-3AA530C70B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088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7B0E-51E3-4052-9175-342E51FEA7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8C58-E692-41A4-87A4-B5A417D303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772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A89C-F70C-4848-97BF-1EE9560C60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4096-23B0-4A71-906A-3691B40E33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479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64B0-3AE2-4179-9BAC-671E6FE9DF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E002-143E-431B-8249-88C9A3C723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451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CD80-F37C-49B0-8F90-EF21044D45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96B1A-943F-4612-971F-D6A215FC12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0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3927-2CA8-46E7-ADEB-D175C8302BEA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19.05.2020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8133-E974-4300-AE28-4429855B0C3E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318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9C6FD-8A4F-4047-893C-2A53FF6203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9ACA-01D6-4904-8F55-07741F0FE3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10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A1C0-A77F-4920-B48D-93C56BAFE5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DBFD6-73C8-4857-8F72-C8EC3CEDE4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531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42D7-681A-4A11-B8AB-88CD84DB08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B9F6B-CAD3-449A-8034-6144B96024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780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FC7C-1A98-48CE-8816-3A6B8622FD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CC10-E1E1-4565-9731-0536175459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492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BEF7-63CB-4F17-A64F-053385CE5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551E-FAC1-496E-9611-AB6EA9F579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316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1E8D-C9DB-4BF4-9536-F620193391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4620-0DC7-4EC6-99CE-EF20C519E7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490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B5C5-2FEC-4D87-96A3-A94BB4F2B1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E1AC-3EBB-4D82-B37E-17028BA329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249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F583-AB7A-4C3F-AFDD-AC502B2966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2DA2D-962E-46B0-BE6B-3AA530C70B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173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7B0E-51E3-4052-9175-342E51FEA7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8C58-E692-41A4-87A4-B5A417D303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662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A89C-F70C-4848-97BF-1EE9560C60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4096-23B0-4A71-906A-3691B40E33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D03D-3000-4318-B23A-9E3F89166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12A70-9055-4D41-90A2-46943C604B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294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64B0-3AE2-4179-9BAC-671E6FE9DF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E002-143E-431B-8249-88C9A3C723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852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CD80-F37C-49B0-8F90-EF21044D45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96B1A-943F-4612-971F-D6A215FC12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012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9C6FD-8A4F-4047-893C-2A53FF6203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9ACA-01D6-4904-8F55-07741F0FE3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260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A1C0-A77F-4920-B48D-93C56BAFE5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DBFD6-73C8-4857-8F72-C8EC3CEDE4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503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42D7-681A-4A11-B8AB-88CD84DB08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B9F6B-CAD3-449A-8034-6144B96024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777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FC7C-1A98-48CE-8816-3A6B8622FD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CC10-E1E1-4565-9731-0536175459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27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BEF7-63CB-4F17-A64F-053385CE5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551E-FAC1-496E-9611-AB6EA9F579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732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21E5-4448-4967-A996-74AF92C47AE7}" type="slidenum">
              <a:rPr lang="ru-RU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593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D691-1BFA-48F6-B520-BCC37280C137}" type="slidenum">
              <a:rPr lang="ru-RU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402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66D8-5852-454A-8208-ADDD285408E2}" type="slidenum">
              <a:rPr lang="ru-RU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E2872-43C5-437B-8366-9F0AC1FD4D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1921F-B7E8-4EC0-8FCE-94248E7E6A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835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EF46B-34C9-43B3-AA8F-28F0D80B1D40}" type="slidenum">
              <a:rPr lang="ru-RU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609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+mn-cs"/>
              </a:rPr>
              <a:t>{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FB85-23DD-4064-8242-619D855C9E98}" type="slidenum">
              <a:rPr lang="ru-RU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830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DD9C-0620-4814-8CDB-EF0B71159EB9}" type="slidenum">
              <a:rPr lang="ru-RU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088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6A83-587D-4309-BEE9-13C00D429DA7}" type="slidenum">
              <a:rPr lang="ru-RU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8774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545D-6061-421F-A10B-9467DEB66F9D}" type="slidenum">
              <a:rPr lang="ru-RU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962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4B7D-2A2A-48D8-B8E1-2EF3B171758C}" type="slidenum">
              <a:rPr lang="ru-RU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392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470E-33B2-48A8-B4CF-A2D0849B9B58}" type="slidenum">
              <a:rPr lang="ru-RU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996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56CC6-00DA-4F2F-8F7F-C4C58BE625A3}" type="slidenum">
              <a:rPr lang="ru-RU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78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C232-604C-42B6-9369-6A18EEE0EE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301C-58E3-4B8C-8EA2-1699A7440F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33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933F-F2BD-45E1-8B13-D476E6355A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2B89-C41D-4603-99B2-71E6BA1A5C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15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31E45-C671-4040-8474-30BA839A8F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C9433-04D6-49D8-A747-7184E0CF3B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4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1E9C8-26D4-48AC-8B5C-441036070E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5657-CD85-4705-B862-47EACDD0C6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80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260F2-5A7C-4F54-A1DB-58A2D7568A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44C6E-F78E-422E-8E1C-3DD409E4CE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03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A4F3-6E6E-45FA-8E5B-1DCD22981B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8B44C-D231-4028-874E-1F80CDBC15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E71D-737D-4873-B54B-826AFDAE271A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19.05.2020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2D28-C00E-45F4-B64F-1B5C1CDACBB1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37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5E4ED-274A-4257-BA2E-63F6E9CD15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E93A-8F4D-4E4D-8F2A-BA8AA8B5B8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42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626F7-9C1F-42B9-9446-77632F7865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455AF-6E2B-428E-966E-0EC76C4C13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36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44A92-809D-4EEC-AB5F-2600F38028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6D75-AD9E-4C13-9242-03A5ECBA33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0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73B4-7512-46AE-B1BD-D6B0E10AA5E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2C6B-BCCA-432E-9B46-A2709CFCC17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05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64F8-41D4-41E3-8E74-83A3C389143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3B64-1C2E-4A83-8122-0441BBAA246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90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39A9-629C-4188-8D1E-F38BC047FE4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F8F67-0461-4AE7-AF94-7466DFF34F8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95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CD15D-0FC4-449C-B3B2-4940D79B82C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396A3-A35B-4EAF-9E08-61BE79CDF9B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08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C3686-591D-4731-A0FB-7D68060F8BA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E2D1E-5595-46F7-A27D-2D19F147D7E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28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29CE-C1C8-4261-AAE7-EA7101313A0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1641-AD11-4848-A68D-A16384A08C5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96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72F1-5526-4785-A249-AD2F44C787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86CE-44C8-4546-BAE7-267EBAE8A5F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3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8114-7161-44AA-9C40-5DD5DFEC60B2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19.05.2020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E9E1-C004-429E-89BC-1429DD7ECCF8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7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911D-D881-497E-9740-BAFF4791BDB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7126-0D5B-470C-9A2F-AA9ED74CEC0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88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FEEE-B96E-46CB-9EB8-B52124CDCE6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CB40-0BDF-4D3B-A453-A623A198287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13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9BEC-32FA-43B9-A9B4-09EFD3FEBA6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831A-CD9F-45ED-B44E-A9D70BD19B6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73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B0147-BADF-4C98-9080-EE528DC5329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47BF-9C46-42F3-9C9D-01A23E7AEE9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2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73B4-7512-46AE-B1BD-D6B0E10AA5E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2C6B-BCCA-432E-9B46-A2709CFCC17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65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64F8-41D4-41E3-8E74-83A3C389143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3B64-1C2E-4A83-8122-0441BBAA246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97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39A9-629C-4188-8D1E-F38BC047FE4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F8F67-0461-4AE7-AF94-7466DFF34F8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92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CD15D-0FC4-449C-B3B2-4940D79B82C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396A3-A35B-4EAF-9E08-61BE79CDF9B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62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C3686-591D-4731-A0FB-7D68060F8BA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E2D1E-5595-46F7-A27D-2D19F147D7E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614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29CE-C1C8-4261-AAE7-EA7101313A0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1641-AD11-4848-A68D-A16384A08C5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1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BC80-1BC4-44DC-9656-02E29C1632F8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19.05.2020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5CC4-C9A6-4FB6-99E9-5F8F36EC2C71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71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72F1-5526-4785-A249-AD2F44C787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86CE-44C8-4546-BAE7-267EBAE8A5F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911D-D881-497E-9740-BAFF4791BDB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7126-0D5B-470C-9A2F-AA9ED74CEC0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31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FEEE-B96E-46CB-9EB8-B52124CDCE6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CB40-0BDF-4D3B-A453-A623A198287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17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9BEC-32FA-43B9-A9B4-09EFD3FEBA6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831A-CD9F-45ED-B44E-A9D70BD19B6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85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B0147-BADF-4C98-9080-EE528DC5329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47BF-9C46-42F3-9C9D-01A23E7AEE9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76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73B4-7512-46AE-B1BD-D6B0E10AA5E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2C6B-BCCA-432E-9B46-A2709CFCC17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971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64F8-41D4-41E3-8E74-83A3C389143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3B64-1C2E-4A83-8122-0441BBAA246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83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39A9-629C-4188-8D1E-F38BC047FE4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F8F67-0461-4AE7-AF94-7466DFF34F8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29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CD15D-0FC4-449C-B3B2-4940D79B82C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396A3-A35B-4EAF-9E08-61BE79CDF9B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13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C3686-591D-4731-A0FB-7D68060F8BA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E2D1E-5595-46F7-A27D-2D19F147D7E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4C233-82C5-42E9-92D4-B5EF163746B1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19.05.2020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2C95D-A88F-44C6-9B04-712B9F24BD17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16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29CE-C1C8-4261-AAE7-EA7101313A0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1641-AD11-4848-A68D-A16384A08C5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11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72F1-5526-4785-A249-AD2F44C787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86CE-44C8-4546-BAE7-267EBAE8A5F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12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911D-D881-497E-9740-BAFF4791BDB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7126-0D5B-470C-9A2F-AA9ED74CEC0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85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FEEE-B96E-46CB-9EB8-B52124CDCE6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CB40-0BDF-4D3B-A453-A623A198287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51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9BEC-32FA-43B9-A9B4-09EFD3FEBA6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831A-CD9F-45ED-B44E-A9D70BD19B6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98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B0147-BADF-4C98-9080-EE528DC5329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47BF-9C46-42F3-9C9D-01A23E7AEE9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520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73B4-7512-46AE-B1BD-D6B0E10AA5E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2C6B-BCCA-432E-9B46-A2709CFCC17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970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64F8-41D4-41E3-8E74-83A3C389143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3B64-1C2E-4A83-8122-0441BBAA246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548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39A9-629C-4188-8D1E-F38BC047FE4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F8F67-0461-4AE7-AF94-7466DFF34F8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19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CD15D-0FC4-449C-B3B2-4940D79B82C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396A3-A35B-4EAF-9E08-61BE79CDF9B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6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61BC-94AC-4C15-85F1-2F3D7EE55BC0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19.05.2020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0E18-4192-4FF7-86B7-D14BB6C4BEEE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35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C3686-591D-4731-A0FB-7D68060F8BA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E2D1E-5595-46F7-A27D-2D19F147D7E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81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29CE-C1C8-4261-AAE7-EA7101313A0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1641-AD11-4848-A68D-A16384A08C5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007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72F1-5526-4785-A249-AD2F44C787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86CE-44C8-4546-BAE7-267EBAE8A5F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179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911D-D881-497E-9740-BAFF4791BDB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7126-0D5B-470C-9A2F-AA9ED74CEC0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672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FEEE-B96E-46CB-9EB8-B52124CDCE6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CB40-0BDF-4D3B-A453-A623A198287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756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9BEC-32FA-43B9-A9B4-09EFD3FEBA6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831A-CD9F-45ED-B44E-A9D70BD19B6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727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B0147-BADF-4C98-9080-EE528DC5329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47BF-9C46-42F3-9C9D-01A23E7AEE9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094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1E8D-C9DB-4BF4-9536-F620193391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4620-0DC7-4EC6-99CE-EF20C519E7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06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B5C5-2FEC-4D87-96A3-A94BB4F2B1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E1AC-3EBB-4D82-B37E-17028BA329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702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F583-AB7A-4C3F-AFDD-AC502B2966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2DA2D-962E-46B0-BE6B-3AA530C70B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F33C-3029-4F84-8A6F-4BF1F29C30CF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19.05.2020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EEC7-EA6C-439A-97CF-0B785EF8B29A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17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7B0E-51E3-4052-9175-342E51FEA7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8C58-E692-41A4-87A4-B5A417D303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438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A89C-F70C-4848-97BF-1EE9560C60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4096-23B0-4A71-906A-3691B40E33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798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64B0-3AE2-4179-9BAC-671E6FE9DF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E002-143E-431B-8249-88C9A3C723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806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CD80-F37C-49B0-8F90-EF21044D45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96B1A-943F-4612-971F-D6A215FC12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227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9C6FD-8A4F-4047-893C-2A53FF6203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9ACA-01D6-4904-8F55-07741F0FE3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138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A1C0-A77F-4920-B48D-93C56BAFE5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DBFD6-73C8-4857-8F72-C8EC3CEDE4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626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42D7-681A-4A11-B8AB-88CD84DB08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B9F6B-CAD3-449A-8034-6144B96024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711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FC7C-1A98-48CE-8816-3A6B8622FD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CC10-E1E1-4565-9731-0536175459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875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BEF7-63CB-4F17-A64F-053385CE5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551E-FAC1-496E-9611-AB6EA9F579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14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1E8D-C9DB-4BF4-9536-F620193391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4620-0DC7-4EC6-99CE-EF20C519E7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6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AC800-31E4-4F76-BD53-0D1230C2F7FE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19.05.2020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06C5-C602-472D-88F2-3996A73B9DF7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034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B5C5-2FEC-4D87-96A3-A94BB4F2B1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E1AC-3EBB-4D82-B37E-17028BA329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976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F583-AB7A-4C3F-AFDD-AC502B2966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2DA2D-962E-46B0-BE6B-3AA530C70B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701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7B0E-51E3-4052-9175-342E51FEA7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8C58-E692-41A4-87A4-B5A417D303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678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A89C-F70C-4848-97BF-1EE9560C60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4096-23B0-4A71-906A-3691B40E33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630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64B0-3AE2-4179-9BAC-671E6FE9DF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E002-143E-431B-8249-88C9A3C723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021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CD80-F37C-49B0-8F90-EF21044D45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96B1A-943F-4612-971F-D6A215FC12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375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9C6FD-8A4F-4047-893C-2A53FF6203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9ACA-01D6-4904-8F55-07741F0FE3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430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A1C0-A77F-4920-B48D-93C56BAFE5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DBFD6-73C8-4857-8F72-C8EC3CEDE4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068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42D7-681A-4A11-B8AB-88CD84DB08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B9F6B-CAD3-449A-8034-6144B96024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526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FC7C-1A98-48CE-8816-3A6B8622FD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CC10-E1E1-4565-9731-0536175459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6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4EC6-496B-4156-B1EC-107A71CC851F}" type="datetimeFigureOut">
              <a:rPr lang="ru-RU">
                <a:solidFill>
                  <a:srgbClr val="FF9000"/>
                </a:solidFill>
              </a:rPr>
              <a:pPr>
                <a:defRPr/>
              </a:pPr>
              <a:t>19.05.2020</a:t>
            </a:fld>
            <a:endParaRPr lang="ru-RU">
              <a:solidFill>
                <a:srgbClr val="FF9000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3AA0-6CA9-4D43-A995-B23FF168737B}" type="slidenum">
              <a:rPr lang="ru-RU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01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BEF7-63CB-4F17-A64F-053385CE51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551E-FAC1-496E-9611-AB6EA9F579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35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1E8D-C9DB-4BF4-9536-F620193391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4620-0DC7-4EC6-99CE-EF20C519E7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062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B5C5-2FEC-4D87-96A3-A94BB4F2B1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E1AC-3EBB-4D82-B37E-17028BA329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366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F583-AB7A-4C3F-AFDD-AC502B2966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2DA2D-962E-46B0-BE6B-3AA530C70B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97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7B0E-51E3-4052-9175-342E51FEA7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8C58-E692-41A4-87A4-B5A417D303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145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A89C-F70C-4848-97BF-1EE9560C60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4096-23B0-4A71-906A-3691B40E33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036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64B0-3AE2-4179-9BAC-671E6FE9DF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E002-143E-431B-8249-88C9A3C723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244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CD80-F37C-49B0-8F90-EF21044D45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96B1A-943F-4612-971F-D6A215FC12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195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9C6FD-8A4F-4047-893C-2A53FF6203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9ACA-01D6-4904-8F55-07741F0FE3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226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A1C0-A77F-4920-B48D-93C56BAFE5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DBFD6-73C8-4857-8F72-C8EC3CEDE4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7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E943382-F65C-4BBB-BEB5-6A82BCD53E43}" type="datetimeFigureOut">
              <a:rPr lang="ru-RU">
                <a:solidFill>
                  <a:srgbClr val="FF9000"/>
                </a:solidFill>
                <a:latin typeface="Century Schoolbook" pitchFamily="18" charset="0"/>
              </a:rPr>
              <a:pPr>
                <a:defRPr/>
              </a:pPr>
              <a:t>19.05.2020</a:t>
            </a:fld>
            <a:endParaRPr lang="ru-RU">
              <a:solidFill>
                <a:srgbClr val="FF9000"/>
              </a:solidFill>
              <a:latin typeface="Century Schoolbook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9000"/>
              </a:solidFill>
              <a:latin typeface="Century Schoolbook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AEE244-DEB3-4512-BBDC-7B7C83DE81AA}" type="slidenum">
              <a:rPr lang="ru-RU">
                <a:solidFill>
                  <a:srgbClr val="FF9000"/>
                </a:solidFill>
                <a:latin typeface="Century Schoolbook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FF9000"/>
              </a:solidFill>
              <a:latin typeface="Century Schoolbook" pitchFamily="18" charset="0"/>
            </a:endParaRPr>
          </a:p>
        </p:txBody>
      </p:sp>
      <p:grpSp>
        <p:nvGrpSpPr>
          <p:cNvPr id="1031" name="Group 60"/>
          <p:cNvGrpSpPr>
            <a:grpSpLocks/>
          </p:cNvGrpSpPr>
          <p:nvPr/>
        </p:nvGrpSpPr>
        <p:grpSpPr bwMode="auto">
          <a:xfrm>
            <a:off x="-33338" y="0"/>
            <a:ext cx="9177338" cy="6858000"/>
            <a:chOff x="-33595" y="0"/>
            <a:chExt cx="9177595" cy="6857999"/>
          </a:xfrm>
        </p:grpSpPr>
        <p:grpSp>
          <p:nvGrpSpPr>
            <p:cNvPr id="1032" name="Group 182"/>
            <p:cNvGrpSpPr>
              <a:grpSpLocks/>
            </p:cNvGrpSpPr>
            <p:nvPr/>
          </p:nvGrpSpPr>
          <p:grpSpPr bwMode="auto"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</p:grpSp>
        <p:grpSp>
          <p:nvGrpSpPr>
            <p:cNvPr id="1033" name="Group 189"/>
            <p:cNvGrpSpPr>
              <a:grpSpLocks/>
            </p:cNvGrpSpPr>
            <p:nvPr/>
          </p:nvGrpSpPr>
          <p:grpSpPr bwMode="auto"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</p:grpSp>
        <p:grpSp>
          <p:nvGrpSpPr>
            <p:cNvPr id="1034" name="Group 200"/>
            <p:cNvGrpSpPr>
              <a:grpSpLocks/>
            </p:cNvGrpSpPr>
            <p:nvPr/>
          </p:nvGrpSpPr>
          <p:grpSpPr bwMode="auto"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white"/>
                  </a:solidFill>
                  <a:latin typeface="Century Schoolbook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9960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579CC8-B230-4077-B75D-941685685CC2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909EB8-9747-4E0B-98DA-AED2D6FC6FBE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56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2" r:id="rId1"/>
    <p:sldLayoutId id="2147485653" r:id="rId2"/>
    <p:sldLayoutId id="2147485654" r:id="rId3"/>
    <p:sldLayoutId id="2147485655" r:id="rId4"/>
    <p:sldLayoutId id="2147485656" r:id="rId5"/>
    <p:sldLayoutId id="2147485657" r:id="rId6"/>
    <p:sldLayoutId id="2147485658" r:id="rId7"/>
    <p:sldLayoutId id="2147485659" r:id="rId8"/>
    <p:sldLayoutId id="2147485660" r:id="rId9"/>
    <p:sldLayoutId id="2147485661" r:id="rId10"/>
    <p:sldLayoutId id="2147485662" r:id="rId11"/>
    <p:sldLayoutId id="2147485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579CC8-B230-4077-B75D-941685685CC2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909EB8-9747-4E0B-98DA-AED2D6FC6FBE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62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5" r:id="rId1"/>
    <p:sldLayoutId id="2147485666" r:id="rId2"/>
    <p:sldLayoutId id="2147485667" r:id="rId3"/>
    <p:sldLayoutId id="2147485668" r:id="rId4"/>
    <p:sldLayoutId id="2147485669" r:id="rId5"/>
    <p:sldLayoutId id="2147485670" r:id="rId6"/>
    <p:sldLayoutId id="2147485671" r:id="rId7"/>
    <p:sldLayoutId id="2147485672" r:id="rId8"/>
    <p:sldLayoutId id="2147485673" r:id="rId9"/>
    <p:sldLayoutId id="2147485674" r:id="rId10"/>
    <p:sldLayoutId id="2147485675" r:id="rId11"/>
    <p:sldLayoutId id="21474856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4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4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4DD38577-FF73-4674-BA0A-3FC851876993}" type="slidenum">
              <a:rPr lang="ru-RU">
                <a:solidFill>
                  <a:prstClr val="white">
                    <a:alpha val="60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832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870" r:id="rId1"/>
    <p:sldLayoutId id="2147485871" r:id="rId2"/>
    <p:sldLayoutId id="2147485872" r:id="rId3"/>
    <p:sldLayoutId id="2147485873" r:id="rId4"/>
    <p:sldLayoutId id="2147485874" r:id="rId5"/>
    <p:sldLayoutId id="2147485875" r:id="rId6"/>
    <p:sldLayoutId id="2147485876" r:id="rId7"/>
    <p:sldLayoutId id="2147485877" r:id="rId8"/>
    <p:sldLayoutId id="2147485878" r:id="rId9"/>
    <p:sldLayoutId id="2147485879" r:id="rId10"/>
    <p:sldLayoutId id="21474858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513063-1A49-4D6D-AAD0-B7B409045E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46A9E6-7B09-4799-A535-1C0A4405BB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0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7A2320-6777-4C09-9FFD-6B112D0E47F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E5A342-32A5-43AC-9CAF-EDFFAD6E9D2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7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1" r:id="rId1"/>
    <p:sldLayoutId id="2147485182" r:id="rId2"/>
    <p:sldLayoutId id="2147485183" r:id="rId3"/>
    <p:sldLayoutId id="2147485184" r:id="rId4"/>
    <p:sldLayoutId id="2147485185" r:id="rId5"/>
    <p:sldLayoutId id="2147485186" r:id="rId6"/>
    <p:sldLayoutId id="2147485187" r:id="rId7"/>
    <p:sldLayoutId id="2147485188" r:id="rId8"/>
    <p:sldLayoutId id="2147485189" r:id="rId9"/>
    <p:sldLayoutId id="2147485190" r:id="rId10"/>
    <p:sldLayoutId id="214748519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7A2320-6777-4C09-9FFD-6B112D0E47F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E5A342-32A5-43AC-9CAF-EDFFAD6E9D2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2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3" r:id="rId1"/>
    <p:sldLayoutId id="2147485194" r:id="rId2"/>
    <p:sldLayoutId id="2147485195" r:id="rId3"/>
    <p:sldLayoutId id="2147485196" r:id="rId4"/>
    <p:sldLayoutId id="2147485197" r:id="rId5"/>
    <p:sldLayoutId id="2147485198" r:id="rId6"/>
    <p:sldLayoutId id="2147485199" r:id="rId7"/>
    <p:sldLayoutId id="2147485200" r:id="rId8"/>
    <p:sldLayoutId id="2147485201" r:id="rId9"/>
    <p:sldLayoutId id="2147485202" r:id="rId10"/>
    <p:sldLayoutId id="214748520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7A2320-6777-4C09-9FFD-6B112D0E47F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E5A342-32A5-43AC-9CAF-EDFFAD6E9D2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7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5" r:id="rId1"/>
    <p:sldLayoutId id="2147485206" r:id="rId2"/>
    <p:sldLayoutId id="2147485207" r:id="rId3"/>
    <p:sldLayoutId id="2147485208" r:id="rId4"/>
    <p:sldLayoutId id="2147485209" r:id="rId5"/>
    <p:sldLayoutId id="2147485210" r:id="rId6"/>
    <p:sldLayoutId id="2147485211" r:id="rId7"/>
    <p:sldLayoutId id="2147485212" r:id="rId8"/>
    <p:sldLayoutId id="2147485213" r:id="rId9"/>
    <p:sldLayoutId id="2147485214" r:id="rId10"/>
    <p:sldLayoutId id="214748521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7A2320-6777-4C09-9FFD-6B112D0E47F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E5A342-32A5-43AC-9CAF-EDFFAD6E9D2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4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7" r:id="rId1"/>
    <p:sldLayoutId id="2147485218" r:id="rId2"/>
    <p:sldLayoutId id="2147485219" r:id="rId3"/>
    <p:sldLayoutId id="2147485220" r:id="rId4"/>
    <p:sldLayoutId id="2147485221" r:id="rId5"/>
    <p:sldLayoutId id="2147485222" r:id="rId6"/>
    <p:sldLayoutId id="2147485223" r:id="rId7"/>
    <p:sldLayoutId id="2147485224" r:id="rId8"/>
    <p:sldLayoutId id="2147485225" r:id="rId9"/>
    <p:sldLayoutId id="2147485226" r:id="rId10"/>
    <p:sldLayoutId id="214748522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579CC8-B230-4077-B75D-941685685CC2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909EB8-9747-4E0B-98DA-AED2D6FC6FBE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3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3" r:id="rId1"/>
    <p:sldLayoutId id="2147485614" r:id="rId2"/>
    <p:sldLayoutId id="2147485615" r:id="rId3"/>
    <p:sldLayoutId id="2147485616" r:id="rId4"/>
    <p:sldLayoutId id="2147485617" r:id="rId5"/>
    <p:sldLayoutId id="2147485618" r:id="rId6"/>
    <p:sldLayoutId id="2147485619" r:id="rId7"/>
    <p:sldLayoutId id="2147485620" r:id="rId8"/>
    <p:sldLayoutId id="2147485621" r:id="rId9"/>
    <p:sldLayoutId id="2147485622" r:id="rId10"/>
    <p:sldLayoutId id="2147485623" r:id="rId11"/>
    <p:sldLayoutId id="21474856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579CC8-B230-4077-B75D-941685685CC2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909EB8-9747-4E0B-98DA-AED2D6FC6FBE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27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6" r:id="rId1"/>
    <p:sldLayoutId id="2147485627" r:id="rId2"/>
    <p:sldLayoutId id="2147485628" r:id="rId3"/>
    <p:sldLayoutId id="2147485629" r:id="rId4"/>
    <p:sldLayoutId id="2147485630" r:id="rId5"/>
    <p:sldLayoutId id="2147485631" r:id="rId6"/>
    <p:sldLayoutId id="2147485632" r:id="rId7"/>
    <p:sldLayoutId id="2147485633" r:id="rId8"/>
    <p:sldLayoutId id="2147485634" r:id="rId9"/>
    <p:sldLayoutId id="2147485635" r:id="rId10"/>
    <p:sldLayoutId id="2147485636" r:id="rId11"/>
    <p:sldLayoutId id="21474856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579CC8-B230-4077-B75D-941685685CC2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19.05.2020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909EB8-9747-4E0B-98DA-AED2D6FC6FBE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0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9" r:id="rId1"/>
    <p:sldLayoutId id="2147485640" r:id="rId2"/>
    <p:sldLayoutId id="2147485641" r:id="rId3"/>
    <p:sldLayoutId id="2147485642" r:id="rId4"/>
    <p:sldLayoutId id="2147485643" r:id="rId5"/>
    <p:sldLayoutId id="2147485644" r:id="rId6"/>
    <p:sldLayoutId id="2147485645" r:id="rId7"/>
    <p:sldLayoutId id="2147485646" r:id="rId8"/>
    <p:sldLayoutId id="2147485647" r:id="rId9"/>
    <p:sldLayoutId id="2147485648" r:id="rId10"/>
    <p:sldLayoutId id="2147485649" r:id="rId11"/>
    <p:sldLayoutId id="2147485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geu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/>
          <p:cNvSpPr txBox="1">
            <a:spLocks noChangeArrowheads="1"/>
          </p:cNvSpPr>
          <p:nvPr/>
        </p:nvSpPr>
        <p:spPr bwMode="auto">
          <a:xfrm>
            <a:off x="1462088" y="549275"/>
            <a:ext cx="591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>
                <a:solidFill>
                  <a:prstClr val="black"/>
                </a:solidFill>
              </a:rPr>
              <a:t>ФГБОУ ВПО «Казанский государственный энергетический университет»</a:t>
            </a:r>
          </a:p>
        </p:txBody>
      </p:sp>
      <p:grpSp>
        <p:nvGrpSpPr>
          <p:cNvPr id="3075" name="Группа 9"/>
          <p:cNvGrpSpPr>
            <a:grpSpLocks/>
          </p:cNvGrpSpPr>
          <p:nvPr/>
        </p:nvGrpSpPr>
        <p:grpSpPr bwMode="auto">
          <a:xfrm>
            <a:off x="7372350" y="144463"/>
            <a:ext cx="1531938" cy="1895475"/>
            <a:chOff x="7371658" y="144370"/>
            <a:chExt cx="1532654" cy="1895797"/>
          </a:xfrm>
        </p:grpSpPr>
        <p:pic>
          <p:nvPicPr>
            <p:cNvPr id="308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44370"/>
              <a:ext cx="1524000" cy="1524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371658" y="1670216"/>
              <a:ext cx="1524712" cy="36995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500" dirty="0">
                  <a:solidFill>
                    <a:srgbClr val="0066CC"/>
                  </a:solidFill>
                  <a:latin typeface="Times New Roman"/>
                </a:rPr>
                <a:t>КГЭУ</a:t>
              </a: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516063"/>
            <a:ext cx="2309813" cy="424021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3077" name="Прямоугольник 11"/>
          <p:cNvSpPr>
            <a:spLocks noChangeArrowheads="1"/>
          </p:cNvSpPr>
          <p:nvPr/>
        </p:nvSpPr>
        <p:spPr bwMode="auto">
          <a:xfrm>
            <a:off x="2541588" y="5240338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  <a:latin typeface="Century Schoolbook" pitchFamily="18" charset="0"/>
              </a:rPr>
              <a:t>Институт теплоэнергетики (ИТЭ)</a:t>
            </a:r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6096000" y="5240338"/>
            <a:ext cx="28082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prstClr val="black"/>
                </a:solidFill>
              </a:rPr>
              <a:t>г. Казань, </a:t>
            </a:r>
          </a:p>
          <a:p>
            <a:pPr eaLnBrk="1" hangingPunct="1"/>
            <a:r>
              <a:rPr lang="ru-RU">
                <a:solidFill>
                  <a:prstClr val="black"/>
                </a:solidFill>
              </a:rPr>
              <a:t>Красносельская ул., 51</a:t>
            </a:r>
          </a:p>
          <a:p>
            <a:pPr eaLnBrk="1" hangingPunct="1"/>
            <a:r>
              <a:rPr lang="en-US">
                <a:solidFill>
                  <a:srgbClr val="002060"/>
                </a:solidFill>
                <a:hlinkClick r:id="rId4"/>
              </a:rPr>
              <a:t>www.kgeu.ru</a:t>
            </a:r>
            <a:endParaRPr lang="en-US">
              <a:solidFill>
                <a:srgbClr val="002060"/>
              </a:solidFill>
            </a:endParaRPr>
          </a:p>
          <a:p>
            <a:pPr eaLnBrk="1" hangingPunct="1"/>
            <a:r>
              <a:rPr lang="ru-RU">
                <a:solidFill>
                  <a:prstClr val="black"/>
                </a:solidFill>
              </a:rPr>
              <a:t>Тел: (843) 519-43-53</a:t>
            </a:r>
          </a:p>
          <a:p>
            <a:pPr eaLnBrk="1" hangingPunct="1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541588" y="2687434"/>
            <a:ext cx="6494907" cy="2246769"/>
          </a:xfrm>
          <a:ln>
            <a:miter lim="800000"/>
            <a:headEnd/>
            <a:tailEnd/>
          </a:ln>
          <a:extLst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err="1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</a:rPr>
              <a:t>Калайда</a:t>
            </a:r>
            <a:r>
              <a:rPr lang="ru-RU" sz="2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</a:rPr>
              <a:t> М.Л. </a:t>
            </a:r>
            <a:r>
              <a:rPr lang="ru-RU" sz="20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</a:rPr>
              <a:t>Д.б.н., профессор</a:t>
            </a:r>
            <a:br>
              <a:rPr lang="ru-RU" sz="20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</a:rPr>
            </a:br>
            <a:r>
              <a:rPr lang="ru-RU" sz="20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</a:rPr>
              <a:t/>
            </a:r>
            <a:br>
              <a:rPr lang="ru-RU" sz="20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</a:rPr>
            </a:br>
            <a:r>
              <a:rPr lang="ru-RU" sz="2400" b="1" cap="all" dirty="0" err="1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</a:rPr>
              <a:t>Зав.Кафедрой</a:t>
            </a:r>
            <a:r>
              <a:rPr lang="ru-RU" sz="24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</a:rPr>
              <a:t> «Водные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</a:rPr>
              <a:t>биоресурсы и </a:t>
            </a:r>
            <a:r>
              <a:rPr lang="ru-RU" sz="2400" b="1" cap="all" dirty="0" err="1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</a:rPr>
              <a:t>аквакультура</a:t>
            </a:r>
            <a:r>
              <a:rPr lang="ru-RU" sz="4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</a:rPr>
              <a:t>»</a:t>
            </a:r>
            <a:br>
              <a:rPr lang="ru-RU" sz="4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</a:rPr>
            </a:br>
            <a:r>
              <a:rPr lang="en-US" sz="2000" b="1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</a:rPr>
              <a:t>kalayda@mi.ru</a:t>
            </a:r>
            <a:endParaRPr lang="ru-RU" sz="4800" b="1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733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sz="quarter" idx="13"/>
          </p:nvPr>
        </p:nvSpPr>
        <p:spPr>
          <a:xfrm>
            <a:off x="395288" y="333375"/>
            <a:ext cx="4968800" cy="6119813"/>
          </a:xfrm>
        </p:spPr>
        <p:txBody>
          <a:bodyPr/>
          <a:lstStyle/>
          <a:p>
            <a:pPr marL="44450" indent="0" algn="ctr" eaLnBrk="1" hangingPunct="1">
              <a:lnSpc>
                <a:spcPct val="115000"/>
              </a:lnSpc>
              <a:spcAft>
                <a:spcPct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нормативы при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выращивании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молоди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прудах: </a:t>
            </a:r>
          </a:p>
          <a:p>
            <a:pPr marL="387350" indent="-342900" algn="just" eaLnBrk="1" hangingPunct="1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незаиленное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каменистое, с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песком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невысокая донная растительность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крутые берега для затемнения. Дно с уклоном для полного спуска воды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87350" indent="-342900" algn="just" eaLnBrk="1" hangingPunct="1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выростных прудов - менее 25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м2.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Глубина прудов - 0.5-1,0 м, про-точность воды 15-20 л/мин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7350" indent="-342900" algn="just" eaLnBrk="1" hangingPunct="1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Пруды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удобряют для развития достаточного количества зоопланктона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7350" indent="-342900" algn="just" eaLnBrk="1" hangingPunct="1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Убежища для рачков - кирпичи с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отвер¬стиями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донная растительность  </a:t>
            </a: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334631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1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3"/>
          <p:cNvSpPr>
            <a:spLocks noGrp="1"/>
          </p:cNvSpPr>
          <p:nvPr>
            <p:ph sz="quarter" idx="14"/>
          </p:nvPr>
        </p:nvSpPr>
        <p:spPr>
          <a:xfrm>
            <a:off x="251520" y="333375"/>
            <a:ext cx="8641655" cy="6264275"/>
          </a:xfrm>
        </p:spPr>
        <p:txBody>
          <a:bodyPr/>
          <a:lstStyle/>
          <a:p>
            <a:pPr marL="571500" indent="-3429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Сроки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выпуска молоди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II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-Ш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стадии раз­вития - 1 декада июля. Плотность по­садки рачков - 100 шт./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ru-RU" sz="2400" baseline="30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</a:p>
          <a:p>
            <a:pPr marL="571500" indent="-3429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Питание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молоди - детрит, зоопланктон, водоросли,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бентос.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Корм­ление - 2 раза в неделю, рыбным фар­шем, обваренными овощами (морковь, картофель). Суточный рацион 1-4% от массы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тела;</a:t>
            </a:r>
          </a:p>
          <a:p>
            <a:pPr marL="571500" indent="-3429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Показатели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термического и гидрохими­ческого режима должны соответство­вать требованиям культивирования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ра­ков.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Оптимальная температура воды для роста молоди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ши­рокопалого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рака в период постэмбрио­нального развития -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18-22°С;</a:t>
            </a:r>
          </a:p>
          <a:p>
            <a:pPr marL="571500" indent="-3429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Выход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сеголетков из прудов и бассей­нов - 48-67%. При достижении массы 350-500 мг (сеголетков) раки могут быть использованы   в   качестве   посадочно­го материала для выпуска в пруды или водоемы. </a:t>
            </a:r>
            <a:endParaRPr lang="ru-RU" sz="24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60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sz="quarter" idx="13"/>
          </p:nvPr>
        </p:nvSpPr>
        <p:spPr>
          <a:xfrm>
            <a:off x="323850" y="5301208"/>
            <a:ext cx="8568630" cy="1223416"/>
          </a:xfrm>
        </p:spPr>
        <p:txBody>
          <a:bodyPr/>
          <a:lstStyle/>
          <a:p>
            <a:pPr indent="0" algn="ctr"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Модель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полуинтенсивной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аквакультуры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широкопалого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 рака </a:t>
            </a:r>
            <a:r>
              <a:rPr lang="en-US" sz="28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Astacus</a:t>
            </a:r>
            <a:r>
              <a:rPr lang="en-US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astacus</a:t>
            </a:r>
            <a:r>
              <a:rPr lang="en-US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L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В скобках - продолжительность этапов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Times New Roman"/>
              </a:rPr>
              <a:t>аквакультуры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 раков, месяцы)</a:t>
            </a:r>
            <a:endParaRPr lang="ru-RU" sz="1800" dirty="0">
              <a:latin typeface="Times New Roman"/>
              <a:ea typeface="Times New Roman"/>
            </a:endParaRPr>
          </a:p>
          <a:p>
            <a:pPr marL="44450" indent="0" algn="ctr" eaLnBrk="1" hangingPunct="1">
              <a:buFont typeface="Georgia" pitchFamily="18" charset="0"/>
              <a:buNone/>
            </a:pPr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97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3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556792"/>
            <a:ext cx="77048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i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ВЫРАЩИВАНИЯ </a:t>
            </a:r>
          </a:p>
          <a:p>
            <a:pPr algn="ctr"/>
            <a:r>
              <a:rPr lang="ru-RU" sz="4000" i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КАМЧАТСКОГО КРАБА.</a:t>
            </a:r>
            <a:endParaRPr lang="ru-RU" sz="4000" i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В последние годы проблема искусственного разведения камчатского краба приобретает все большую остроту в связи с тем, что безудержный хищнический промысел привел к подрыву его запасов. Под угрозой находится само существование этого вида как промыслового и, как следствие, существенное сокращение легального промысла в наших водах. </a:t>
            </a: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На его долю пpиходится около 60% общего вылова крабов  дальневосточными рыбаками.</a:t>
            </a: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Искусственное разведение камчатского краба делает только первые шаги, хотя промысел этого объекта имеет более чем 100-летнюю историю (Желтоножко и др., 2000 году). </a:t>
            </a:r>
          </a:p>
          <a:p>
            <a:pPr algn="just"/>
            <a:endParaRPr lang="ru-RU" dirty="0" smtClean="0"/>
          </a:p>
        </p:txBody>
      </p:sp>
      <p:pic>
        <p:nvPicPr>
          <p:cNvPr id="2051" name="Picture 3" descr="C:\Users\user\Desktop\краб\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4671744" cy="3028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0" name="Picture 2" descr="C:\Users\user\Desktop\краб\aq_pg2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52936"/>
            <a:ext cx="4536503" cy="31683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627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привести две причины столь позднего развития культивирования этого вида:</a:t>
            </a: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indent="1809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только в последние годы успехи человечества в искусственном культивировании морских организмов настолько возросли, что стало принципиально возможно выращивание самых технологически сложных объектов, к числу которых относится и камчатский краб;</a:t>
            </a:r>
          </a:p>
          <a:p>
            <a:pPr lvl="1" indent="1809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indent="1809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высокий промысловый спрос на камчатского краба и произошедшие в последние годы политические и хозяйственные перемены в нашей стране привели к утрате контроля над промыслом этого ценнейшего объекта и к быстрому подрыву его запасов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78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6764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Распpостpанен в севеpных pайонах дальневосточных моpей, где занимает выpовненные участки шельфа. В массовых количествах ловится у беpегов Камчатки, Шантаpских о-вов и в Бpистольском заливе. Встpечается на глубинах от 2 до 270 м. Совеpшает сезонные мигpации. Весной (в апpеле) подходит к беpегам для pазмножения, pаздельнополый. Питается донными беспозвоночными. Pазмах ног у взpослых особей достигает 150 см, шиpина панциpя - 26,6 см. Вес самца может достигать 7,5 кг, самки - 4,3 кг. Пpодолжительность жизни по совpеменным оценкам - 15 лет.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Размножаться начинает в возpасте 8-10 лет.  Плодовитость самок составляет 20-445 тыс. икpинок. Самка вынашивает оплодотвоpенную икpу под бpюшком, где пpоисходит pазвитие личинок в течение 11,5 мес. После этого они вылупляются и pазвиваются в планктоне до тех поp, пока не осядут на субстpат. Смеpтность личинок в пpиpоде с момента вылупления до оседания на дно достигает 96,5%.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60648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КАМЧАТСКИЙ КРАБ Paralithodes camtschatica (Tilesius)</a:t>
            </a:r>
          </a:p>
        </p:txBody>
      </p:sp>
      <p:pic>
        <p:nvPicPr>
          <p:cNvPr id="10241" name="Picture 1" descr="C:\Users\user\Desktop\краб\12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005064"/>
            <a:ext cx="4015256" cy="2522810"/>
          </a:xfrm>
          <a:prstGeom prst="rect">
            <a:avLst/>
          </a:prstGeom>
          <a:noFill/>
        </p:spPr>
      </p:pic>
      <p:pic>
        <p:nvPicPr>
          <p:cNvPr id="1026" name="Picture 2" descr="C:\Users\user\Desktop\краб\2876517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05064"/>
            <a:ext cx="4316228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96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6064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n w="31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Технология крабового фермерства</a:t>
            </a:r>
            <a:endParaRPr lang="ru-RU" sz="2400" i="1" dirty="0">
              <a:ln w="31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89844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восстановления и увеличения пpомысловых запасов могут быть пpименены комплексные меpы, к котоpым относятся: </a:t>
            </a:r>
          </a:p>
          <a:p>
            <a:endParaRPr lang="ru-RU" dirty="0" smtClean="0"/>
          </a:p>
          <a:p>
            <a:pPr lvl="1">
              <a:buFont typeface="Wingdings" pitchFamily="2" charset="2"/>
              <a:buChar char="Ø"/>
            </a:pPr>
            <a:r>
              <a:rPr lang="ru-RU" sz="2000" dirty="0" smtClean="0"/>
              <a:t> pациональная эксплуатация пpиpодных популяций кpабов; </a:t>
            </a:r>
          </a:p>
          <a:p>
            <a:pPr lvl="1"/>
            <a:endParaRPr lang="ru-RU" sz="2000" dirty="0" smtClean="0"/>
          </a:p>
          <a:p>
            <a:pPr lvl="1">
              <a:buFont typeface="Wingdings" pitchFamily="2" charset="2"/>
              <a:buChar char="Ø"/>
            </a:pPr>
            <a:r>
              <a:rPr lang="ru-RU" sz="2000" dirty="0" smtClean="0"/>
              <a:t> пеpеселение и интpодукция животных; </a:t>
            </a:r>
          </a:p>
          <a:p>
            <a:pPr lvl="1"/>
            <a:endParaRPr lang="ru-RU" sz="2000" dirty="0" smtClean="0"/>
          </a:p>
          <a:p>
            <a:pPr lvl="1">
              <a:buFont typeface="Wingdings" pitchFamily="2" charset="2"/>
              <a:buChar char="Ø"/>
            </a:pPr>
            <a:r>
              <a:rPr lang="ru-RU" sz="2000" dirty="0" smtClean="0"/>
              <a:t> подpащивание молоди на коллектоpах; </a:t>
            </a:r>
          </a:p>
          <a:p>
            <a:pPr lvl="1"/>
            <a:endParaRPr lang="ru-RU" sz="2000" dirty="0" smtClean="0"/>
          </a:p>
          <a:p>
            <a:pPr lvl="1">
              <a:buFont typeface="Wingdings" pitchFamily="2" charset="2"/>
              <a:buChar char="Ø"/>
            </a:pPr>
            <a:r>
              <a:rPr lang="ru-RU" sz="2000" dirty="0" smtClean="0"/>
              <a:t> подpащивание молоди в заводских условиях; </a:t>
            </a:r>
          </a:p>
          <a:p>
            <a:pPr lvl="1"/>
            <a:endParaRPr lang="ru-RU" sz="2000" dirty="0" smtClean="0"/>
          </a:p>
          <a:p>
            <a:pPr lvl="1">
              <a:buFont typeface="Wingdings" pitchFamily="2" charset="2"/>
              <a:buChar char="Ø"/>
            </a:pPr>
            <a:r>
              <a:rPr lang="ru-RU" sz="2000" dirty="0" smtClean="0"/>
              <a:t> введение охpанных зон в pайонах обитания молоди.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Наиболее доступным является искусственное повышение пpодуктивности пpиpодных популяций путем подpащивания молоди в коллектоpах (технология pанчиpования).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9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Технологии выpащивания основаны на контpоле pазличных фаз pазвития и pазмножения кpаба с целью снижения смеpтности путем создания комплекса оптимальных условий pазвития и pоста, отсутствующих в пpиpоде. Культивиpование может осуществляться как непосpедственно на моpской акватоpии, так и в контpолиpуемых условиях, на беpеговом комплексе (заводской метод выpащивания).</a:t>
            </a:r>
            <a:endParaRPr lang="ru-RU" dirty="0"/>
          </a:p>
        </p:txBody>
      </p:sp>
      <p:pic>
        <p:nvPicPr>
          <p:cNvPr id="4" name="Picture 2" descr="C:\Users\user\Desktop\краб\0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932040" y="2204864"/>
            <a:ext cx="3570324" cy="37128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193" name="Picture 1" descr="C:\Users\user\Desktop\краб\3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3797619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73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8471"/>
            <a:ext cx="871296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КУЛЬТИВИPОВАНИЕ КPАБА ВОЗМОЖНО НЕСКОЛЬКИМИ СПОСОБАМИ: 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Сбоp личинок на коллектоpы, подpащивание до жизнестойкого pазмеpа с последующим выpащиванием в пpиpодных условиях на естественных субстpатах. </a:t>
            </a:r>
          </a:p>
          <a:p>
            <a:pPr marL="914400" lvl="1" indent="-4572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Сбоp личинок на коллектоpы с последующим выpащиванием до жизнестойкого pазмеpа на установках маpикультуpы в поликультуpе. </a:t>
            </a:r>
          </a:p>
          <a:p>
            <a:pPr marL="914400" lvl="1" indent="-4572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Сбоp молоди с коллектоpов и установок маpикультуpы с последующим доpащиванием до жизнестойкого pазмеpа в контpолиpуемых условиях. </a:t>
            </a:r>
          </a:p>
          <a:p>
            <a:pPr marL="914400" lvl="1" indent="-4572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личинок в контpолиpуемых условиях с выпуском подpащенных личинок на стадии оседания на коллектоpы и установки маpикультуpы с последующим доpащиванием до жизнестойких pазмеpов.</a:t>
            </a:r>
          </a:p>
          <a:p>
            <a:pPr marL="914400" lvl="1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lvl="1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    Получение личинок и подpащивание молоди в контpолиpуемых условиях до жизнестойких pазмеpов с последующим выpащиванием на естественных субстpатах и установках маpикультуpы. </a:t>
            </a:r>
          </a:p>
          <a:p>
            <a:pPr marL="914400" lvl="1" indent="-4572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    Получение личинок с последующей кpиоконсеpвацией. Использование кpиобанка личинок для pеализации способов 4,5.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70000">
                        <a:srgbClr val="9D90A0">
                          <a:shade val="50000"/>
                          <a:satMod val="190000"/>
                        </a:srgbClr>
                      </a:gs>
                      <a:gs pos="0">
                        <a:srgbClr val="9D90A0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	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rgbClr val="9D90A0">
                          <a:shade val="50000"/>
                          <a:satMod val="190000"/>
                        </a:srgbClr>
                      </a:gs>
                      <a:gs pos="0">
                        <a:srgbClr val="9D90A0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Лекция 2 </a:t>
            </a:r>
            <a:r>
              <a:rPr lang="ru-RU" sz="2800" dirty="0" smtClean="0">
                <a:ln w="31550" cmpd="sng">
                  <a:gradFill>
                    <a:gsLst>
                      <a:gs pos="70000">
                        <a:srgbClr val="9D90A0">
                          <a:shade val="50000"/>
                          <a:satMod val="190000"/>
                        </a:srgbClr>
                      </a:gs>
                      <a:gs pos="0">
                        <a:srgbClr val="9D90A0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latin typeface="Arial" charset="0"/>
                <a:cs typeface="+mn-cs"/>
              </a:rPr>
              <a:t>Перспективы выращивания ракообразных </a:t>
            </a:r>
            <a:endParaRPr lang="ru-RU" sz="2800" dirty="0">
              <a:ln w="31550" cmpd="sng">
                <a:gradFill>
                  <a:gsLst>
                    <a:gs pos="70000">
                      <a:srgbClr val="9D90A0">
                        <a:shade val="50000"/>
                        <a:satMod val="190000"/>
                      </a:srgbClr>
                    </a:gs>
                    <a:gs pos="0">
                      <a:srgbClr val="9D90A0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81000" y="1295400"/>
            <a:ext cx="8458200" cy="5478423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just"/>
            <a:r>
              <a:rPr lang="ru-RU" sz="5400" dirty="0">
                <a:solidFill>
                  <a:schemeClr val="bg1"/>
                </a:solidFill>
                <a:latin typeface="Arial" pitchFamily="34" charset="0"/>
                <a:cs typeface="+mn-cs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	Мировая добыча, основанная на </a:t>
            </a:r>
            <a:r>
              <a:rPr lang="ru-RU" sz="2800" dirty="0" err="1">
                <a:solidFill>
                  <a:schemeClr val="bg1"/>
                </a:solidFill>
                <a:latin typeface="Arial" pitchFamily="34" charset="0"/>
                <a:cs typeface="+mn-cs"/>
              </a:rPr>
              <a:t>краснопалых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+mn-cs"/>
              </a:rPr>
              <a:t> раках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+mn-cs"/>
              </a:rPr>
              <a:t>Procambarus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+mn-cs"/>
              </a:rPr>
              <a:t>clarkii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 (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+mn-cs"/>
              </a:rPr>
              <a:t>Girard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, 1852), ориентировочно составляет 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+mn-cs"/>
              </a:rPr>
              <a:t>120-150 тыс. тонн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, где на долю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+mn-cs"/>
              </a:rPr>
              <a:t>Европейских стран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приходится лишь 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+mn-cs"/>
              </a:rPr>
              <a:t>4,5 тыс.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тонн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.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Прежде промысел раков в Европе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базировался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на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+mn-cs"/>
              </a:rPr>
              <a:t>широкопалых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 раках, которые являлись объектом экспорта. Высокая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ценность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раков на Европейском рынке,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огромный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спрос на них и неограниченные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экспортные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возможности вызвали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организацию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+mn-cs"/>
              </a:rPr>
              <a:t>ракоразводных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 питомников и ферм, в первую очередь, в Скандинавских странах, во Франции, в Германии и Италии (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+mn-cs"/>
              </a:rPr>
              <a:t>Skurdal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+mn-cs"/>
              </a:rPr>
              <a:t>Taugbol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, 2002). Избрание более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эффективного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и рентабельного пути воспроизводства запасов местных видов раков -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интродукции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в водоемы жизнестойкой молоди - потребовало разработки наиболее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рациональных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методов искусственного разведения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раков.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55483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Открытие технологий pанчиpования - это  возникновение замкнутых, практически безотходных технологических цепочек на базе котоpых возможен безущеpбный сбоp уpожая.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052736"/>
            <a:ext cx="18002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1340768"/>
            <a:ext cx="381642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Коллекторы (выставляемые для оседания личинок беспозвоночных и pоста молоди кpаба) пpактически не загpязняют окpужающую сpеду. Большая часть создаваемого на них оpганического вещества pасходуется на pост молоди. Коллектоpы являются убежищем и субстpатом для оседания коpмовых видов бентоса, используемых pыбами, и выполняют функцию искусственного pифа, обогащая окpужающую сpеду, за счет увеличения биоpазнообpазия и усложнения тpофической стpуктуpы экосистемы, на базе котоpых возможен  сбоp урожая. 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Подобные технологии широко применяются и внедряются в мировой практике марикультуры.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5301208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Коллектор  </a:t>
            </a:r>
            <a:r>
              <a:rPr lang="en-US" dirty="0" smtClean="0"/>
              <a:t>Donaldson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user\Desktop\краб\kollektor.jpg"/>
          <p:cNvPicPr>
            <a:picLocks noChangeAspect="1" noChangeArrowheads="1"/>
          </p:cNvPicPr>
          <p:nvPr/>
        </p:nvPicPr>
        <p:blipFill>
          <a:blip r:embed="rId3" cstate="print"/>
          <a:srcRect l="32501" t="8990"/>
          <a:stretch>
            <a:fillRect/>
          </a:stretch>
        </p:blipFill>
        <p:spPr bwMode="auto">
          <a:xfrm flipH="1">
            <a:off x="4355976" y="1268760"/>
            <a:ext cx="2448272" cy="4799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94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1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Основан на сборе личинок в коллекторы с последующим выращиванием в природных условиях на естественных субстанциях и предполагает повышение выживаемости оседающей молоди путем предоставления субстрата для оседания и развития, благоприятных условий питания и защиты от хищников.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Технологическое обеспечение: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участков для монтажа коллекторов; прогноз времени оседания личинок на коллекторы; оптимизация конструкций коллекторов; мониторинг оседания личинок и роста молоди; обеспечение биомелиорации участков дна.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Преимущества: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сравнительная простота выполнения операций; выпуск молоди состоится в течение года после монтажа коллекторов.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Ограничения: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жесткая сезонная привязка операций, неустойчивая продуктивность, водолазные работы.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Необходимые ресурсы: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коллекторы, участок акватории, флот.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участку: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достаточное оседание личинок на коллекторы.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71600" y="260648"/>
            <a:ext cx="633670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52067" tIns="45720" rIns="-33327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Способы культивирования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41627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целом технология заключается в следующем: на выставленные в моpе коллектоpы или установки маpикультуpы оседают личинки кpаба, котоpые затем pастут на коллектоpах 2-2,5 года, питаясь обpастателями. Кpоме питания коллектоpы и установки маpикультуpы обеспечивают надежное укpытие от донных хищников. В такой искусственной экологической нише молодь кpаба выpастает до pазмеpов панциpя 2 см в шиpину, затем ее выпускают в естественную сpеду.</a:t>
            </a:r>
          </a:p>
        </p:txBody>
      </p:sp>
      <p:pic>
        <p:nvPicPr>
          <p:cNvPr id="3074" name="Picture 2" descr="C:\Users\user\Desktop\краб\3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67544" y="2492896"/>
            <a:ext cx="8064896" cy="39604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69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260648"/>
            <a:ext cx="842493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Разведением камчатского краба в заводских условиях особенно интенсивно занимаются две страны ― Япония и США. </a:t>
            </a:r>
          </a:p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Японии промышленная технология разведения камчатского краба начала разрабатываться с 1971 г. (Микулич, 1984). Сейчас воспроизводством краба занимаются два научно-исследовательских центра, расположенных на юго-востоке о-ва Хоккайдо.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Искусственное культивирование камчатского краба осуществляют  и на Аляске в США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Brodersen et 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1990, и др.).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выращивание краба  проводится в Норвегии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Mortensen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Damsgard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1996). Было проведено изучение роста, смертности и пищевого предпочтения искусственно выращенного краба.</a:t>
            </a:r>
          </a:p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краб\2564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4629200" cy="30979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124" name="Picture 4" descr="C:\Users\user\Desktop\краб\aq_pg2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215766" cy="31852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141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1520" y="260648"/>
            <a:ext cx="864096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сследования проводятся и в России. Так, в марте 2000 г. отловленные в районе г. Владивосток самки с икрой были доставлены самолетом в Москву. Рост личинок и постличинок краба изучали в закрытой рециркуляционной системе в 200 и 20000-литровых танках с искусственной морской водой. В качестве пищи использовались науплий артемии.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развития подобных работ в Москве учрежден центр современных акватехнологий, в котором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Д.Н. Степановым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 культиватор крабов, позволяющий решать следующий комплекс задач: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1" indent="1809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предотвращение возможности заноса нежелательных организмов;</a:t>
            </a:r>
          </a:p>
          <a:p>
            <a:pPr lvl="1" indent="18097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1" indent="1809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регулирование численности популяции выпуском в водоем значи­тельного количества жизнестойкой молоди;</a:t>
            </a:r>
          </a:p>
          <a:p>
            <a:pPr lvl="1" indent="18097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1" indent="1809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снабжение крупной молодью товарных хозяйств, в которых крабы будут подращиваться до товарной массы.</a:t>
            </a:r>
          </a:p>
        </p:txBody>
      </p:sp>
    </p:spTree>
    <p:extLst>
      <p:ext uri="{BB962C8B-B14F-4D97-AF65-F5344CB8AC3E}">
        <p14:creationId xmlns:p14="http://schemas.microsoft.com/office/powerpoint/2010/main" val="39313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Культиватор фактически представляет собой набор оборудования для оснащения краборазводного завода. Он включает: емкости для содержания производителей и молоди, блоки очистки воды, насосы и эрлифты, осуществляющие циркуляцию и аэрацию воды, набор устройств для приготовления кормов, автоматику для поддержания необходимой температуры, солености, содержания кислорода.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краб\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3907596" cy="29314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171" name="Picture 3" descr="C:\Users\user\Desktop\краб\ris2lichink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111295" cy="348813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594928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Личинки камчатского краба в бассейнах модуля.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 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Основан на сборе личинок в коллекторы с последующим выращиванием на установках марикультуры в поликультуре и предполагает повышение выживаемости оседающей молоди краба за счет обеспечения благоприятных условий обитания: доступность пищи, отсутствие хищников, очиска среды обитания от загрязнителей.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Технологическое обеспечение: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участков для монтажа коллекторов и установок марикультуры; прогноз времени оседания личинок на коллекторы; оптимизация конструкций коллекторов и установок; мониторинг оседания и роста молоди на коллекторах; пересадка молоди на установки марикультуры; мониторинг роста краба на установках; мелиорация участков дна.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Преимущества: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уменьшение срочности сезонных работ; увеличение урожайности и улучшение прогнозируемости; снижение удельных издержек на охрану; выпуск молоди будет происходить раз в год в течение всего срока нахождения установок в море.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Необходимые ресурсы: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коллекторы, установки марикультуры, участок акватории, флот.</a:t>
            </a:r>
          </a:p>
        </p:txBody>
      </p:sp>
    </p:spTree>
    <p:extLst>
      <p:ext uri="{BB962C8B-B14F-4D97-AF65-F5344CB8AC3E}">
        <p14:creationId xmlns:p14="http://schemas.microsoft.com/office/powerpoint/2010/main" val="14311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3528" y="1124744"/>
            <a:ext cx="8441383" cy="5328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7544" y="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этапы искусственного воспроизводства камчатского краба заводским способом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Схема замкнутой системы водообеспечения комплекса по воспроизводству камчатского краба заводским способом</a:t>
            </a:r>
            <a:endParaRPr lang="ru-RU" sz="1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3528" y="548680"/>
            <a:ext cx="8496944" cy="5328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3063240"/>
          <a:ext cx="6096000" cy="73152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593467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1-бассейны для производителей, 2-выростные емкости, 3-компрессор, 4-сборная емкость, 5-насос, 6-флотатор, 7-биофильтр, 8-холодильник, 9-УФ-облучатель, 10-оксигенатор, 11-насос подачи морской воды, 12-водозабор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9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2656"/>
            <a:ext cx="8229600" cy="115212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entury" pitchFamily="18" charset="0"/>
              </a:rPr>
              <a:t>Ждем Вас на кафедре ВБА, спасибо за внимание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3427"/>
            <a:ext cx="29051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40" y="2852936"/>
            <a:ext cx="23622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90" y="3717032"/>
            <a:ext cx="3816424" cy="251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1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5" descr="photo_1007_490_367_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395288" y="273051"/>
            <a:ext cx="8291512" cy="121173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/>
                <a:ea typeface="Times New Roman"/>
              </a:rPr>
              <a:t>Широкопалый</a:t>
            </a:r>
            <a:r>
              <a:rPr lang="ru-RU" dirty="0">
                <a:latin typeface="Times New Roman"/>
                <a:ea typeface="Times New Roman"/>
              </a:rPr>
              <a:t> рак </a:t>
            </a:r>
            <a:r>
              <a:rPr lang="en-US" i="1" dirty="0" err="1">
                <a:latin typeface="Times New Roman"/>
                <a:ea typeface="Times New Roman"/>
              </a:rPr>
              <a:t>Astacus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astacus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336704" cy="428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4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sz="quarter" idx="13"/>
          </p:nvPr>
        </p:nvSpPr>
        <p:spPr>
          <a:xfrm>
            <a:off x="467544" y="188912"/>
            <a:ext cx="8280920" cy="1655911"/>
          </a:xfrm>
        </p:spPr>
        <p:txBody>
          <a:bodyPr/>
          <a:lstStyle/>
          <a:p>
            <a:pPr indent="0" algn="ctr">
              <a:lnSpc>
                <a:spcPts val="1800"/>
              </a:lnSpc>
              <a:spcAft>
                <a:spcPts val="0"/>
              </a:spcAft>
              <a:buNone/>
            </a:pPr>
            <a:endParaRPr lang="ru-RU" sz="2800" b="1" cap="all" dirty="0" smtClean="0">
              <a:latin typeface="Times New Roman"/>
              <a:ea typeface="Times New Roman"/>
            </a:endParaRPr>
          </a:p>
          <a:p>
            <a:pPr indent="0" algn="ctr">
              <a:lnSpc>
                <a:spcPts val="18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Segoe UI Semibold" pitchFamily="34" charset="0"/>
                <a:ea typeface="Times New Roman"/>
              </a:rPr>
              <a:t>Искусственное воспроизводство </a:t>
            </a:r>
          </a:p>
          <a:p>
            <a:pPr indent="457200" algn="ctr">
              <a:lnSpc>
                <a:spcPts val="1800"/>
              </a:lnSpc>
              <a:spcAft>
                <a:spcPts val="0"/>
              </a:spcAft>
            </a:pPr>
            <a:endParaRPr lang="ru-RU" sz="2800" b="1" dirty="0" smtClean="0">
              <a:latin typeface="Segoe UI Semibold" pitchFamily="34" charset="0"/>
              <a:ea typeface="Times New Roman"/>
            </a:endParaRPr>
          </a:p>
          <a:p>
            <a:pPr indent="0" algn="ctr">
              <a:lnSpc>
                <a:spcPts val="1800"/>
              </a:lnSpc>
              <a:spcAft>
                <a:spcPts val="0"/>
              </a:spcAft>
              <a:buNone/>
            </a:pPr>
            <a:r>
              <a:rPr lang="ru-RU" sz="2800" b="1" dirty="0" err="1" smtClean="0">
                <a:latin typeface="Segoe UI Semibold" pitchFamily="34" charset="0"/>
                <a:ea typeface="Times New Roman"/>
              </a:rPr>
              <a:t>Широкопалого</a:t>
            </a:r>
            <a:r>
              <a:rPr lang="ru-RU" sz="2800" b="1" dirty="0" smtClean="0">
                <a:latin typeface="Segoe UI Semibold" pitchFamily="34" charset="0"/>
                <a:ea typeface="Times New Roman"/>
              </a:rPr>
              <a:t> рака   </a:t>
            </a:r>
            <a:r>
              <a:rPr lang="en-US" sz="2800" b="1" i="1" dirty="0" err="1" smtClean="0">
                <a:latin typeface="Segoe UI Semibold" pitchFamily="34" charset="0"/>
                <a:ea typeface="Times New Roman"/>
              </a:rPr>
              <a:t>Astacus</a:t>
            </a:r>
            <a:r>
              <a:rPr lang="en-US" sz="2800" b="1" i="1" dirty="0" smtClean="0">
                <a:latin typeface="Segoe UI Semibold" pitchFamily="34" charset="0"/>
                <a:ea typeface="Times New Roman"/>
              </a:rPr>
              <a:t> </a:t>
            </a:r>
            <a:r>
              <a:rPr lang="ru-RU" sz="2800" b="1" i="1" dirty="0" smtClean="0">
                <a:latin typeface="Segoe UI Semibold" pitchFamily="34" charset="0"/>
                <a:ea typeface="Times New Roman"/>
              </a:rPr>
              <a:t>а</a:t>
            </a:r>
            <a:r>
              <a:rPr lang="en-US" sz="2800" b="1" i="1" dirty="0" err="1" smtClean="0">
                <a:latin typeface="Segoe UI Semibold" pitchFamily="34" charset="0"/>
                <a:ea typeface="Times New Roman"/>
              </a:rPr>
              <a:t>stacus</a:t>
            </a:r>
            <a:r>
              <a:rPr lang="en-US" sz="2800" b="1" i="1" dirty="0" smtClean="0">
                <a:latin typeface="Segoe UI Semibold" pitchFamily="34" charset="0"/>
                <a:ea typeface="Times New Roman"/>
              </a:rPr>
              <a:t> </a:t>
            </a:r>
            <a:r>
              <a:rPr lang="en-US" sz="2800" b="1" dirty="0" smtClean="0">
                <a:latin typeface="Segoe UI Semibold" pitchFamily="34" charset="0"/>
                <a:ea typeface="Times New Roman"/>
              </a:rPr>
              <a:t>L</a:t>
            </a:r>
            <a:r>
              <a:rPr lang="ru-RU" sz="2800" b="1" dirty="0" smtClean="0">
                <a:latin typeface="Segoe UI Semibold" pitchFamily="34" charset="0"/>
                <a:ea typeface="Times New Roman"/>
              </a:rPr>
              <a:t>.</a:t>
            </a:r>
            <a:endParaRPr lang="ru-RU" sz="2400" dirty="0">
              <a:effectLst/>
              <a:latin typeface="Segoe UI Semibold" pitchFamily="34" charset="0"/>
              <a:ea typeface="Times New Roman"/>
            </a:endParaRPr>
          </a:p>
        </p:txBody>
      </p:sp>
      <p:sp>
        <p:nvSpPr>
          <p:cNvPr id="16387" name="Объект 4"/>
          <p:cNvSpPr>
            <a:spLocks noGrp="1"/>
          </p:cNvSpPr>
          <p:nvPr>
            <p:ph sz="quarter" idx="14"/>
          </p:nvPr>
        </p:nvSpPr>
        <p:spPr>
          <a:xfrm>
            <a:off x="395288" y="1772816"/>
            <a:ext cx="8208962" cy="4680520"/>
          </a:xfrm>
        </p:spPr>
        <p:txBody>
          <a:bodyPr/>
          <a:lstStyle/>
          <a:p>
            <a:pPr marL="44450" indent="0" algn="just" eaLnBrk="1" hangingPunct="1">
              <a:lnSpc>
                <a:spcPct val="115000"/>
              </a:lnSpc>
              <a:spcAft>
                <a:spcPct val="0"/>
              </a:spcAft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b="1" i="1" dirty="0" err="1" smtClean="0">
                <a:latin typeface="Times New Roman"/>
                <a:ea typeface="Times New Roman"/>
              </a:rPr>
              <a:t>ирокопалый</a:t>
            </a:r>
            <a:r>
              <a:rPr lang="ru-RU" sz="2000" b="1" i="1" dirty="0" smtClean="0">
                <a:latin typeface="Times New Roman"/>
                <a:ea typeface="Times New Roman"/>
              </a:rPr>
              <a:t> </a:t>
            </a:r>
            <a:r>
              <a:rPr lang="ru-RU" sz="2000" b="1" i="1" dirty="0">
                <a:latin typeface="Times New Roman"/>
                <a:ea typeface="Times New Roman"/>
              </a:rPr>
              <a:t>рак </a:t>
            </a:r>
            <a:r>
              <a:rPr lang="ru-RU" sz="2000" dirty="0">
                <a:latin typeface="Times New Roman"/>
                <a:ea typeface="Times New Roman"/>
              </a:rPr>
              <a:t>(</a:t>
            </a:r>
            <a:r>
              <a:rPr lang="en-US" sz="2000" i="1" dirty="0" err="1">
                <a:latin typeface="Times New Roman"/>
                <a:ea typeface="Times New Roman"/>
              </a:rPr>
              <a:t>Astacus</a:t>
            </a:r>
            <a:r>
              <a:rPr lang="en-US" sz="2000" i="1" dirty="0"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</a:rPr>
              <a:t>astacus</a:t>
            </a:r>
            <a:r>
              <a:rPr lang="en-US" sz="2000" i="1" dirty="0"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L</a:t>
            </a:r>
            <a:r>
              <a:rPr lang="ru-RU" sz="2000" dirty="0">
                <a:latin typeface="Times New Roman"/>
                <a:ea typeface="Times New Roman"/>
              </a:rPr>
              <a:t>.) </a:t>
            </a:r>
            <a:r>
              <a:rPr lang="ru-RU" sz="2000" dirty="0" smtClean="0">
                <a:latin typeface="Times New Roman"/>
                <a:ea typeface="Times New Roman"/>
              </a:rPr>
              <a:t>обитает </a:t>
            </a:r>
            <a:r>
              <a:rPr lang="ru-RU" sz="2000" dirty="0">
                <a:latin typeface="Times New Roman"/>
                <a:ea typeface="Times New Roman"/>
              </a:rPr>
              <a:t>во внутрен­них водоемах </a:t>
            </a:r>
            <a:r>
              <a:rPr lang="ru-RU" sz="2000" dirty="0" smtClean="0">
                <a:latin typeface="Times New Roman"/>
                <a:ea typeface="Times New Roman"/>
              </a:rPr>
              <a:t>- озерах, реках, водохранили­щах. Они являются </a:t>
            </a:r>
            <a:r>
              <a:rPr lang="ru-RU" sz="2000" dirty="0">
                <a:latin typeface="Times New Roman"/>
                <a:ea typeface="Times New Roman"/>
              </a:rPr>
              <a:t>неотъемлемой частью трофической цепи пресноводных экоси­стем, выполняя санитарные </a:t>
            </a:r>
            <a:r>
              <a:rPr lang="ru-RU" sz="2000" dirty="0" smtClean="0">
                <a:latin typeface="Times New Roman"/>
                <a:ea typeface="Times New Roman"/>
              </a:rPr>
              <a:t>функции. </a:t>
            </a:r>
            <a:r>
              <a:rPr lang="ru-RU" sz="2000" dirty="0" err="1">
                <a:latin typeface="Times New Roman"/>
                <a:ea typeface="Times New Roman"/>
              </a:rPr>
              <a:t>Широкопалые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b="1" i="1" dirty="0">
                <a:latin typeface="Times New Roman"/>
                <a:ea typeface="Times New Roman"/>
              </a:rPr>
              <a:t>раки признаны биоиндикаторами </a:t>
            </a:r>
            <a:r>
              <a:rPr lang="ru-RU" sz="2000" dirty="0">
                <a:latin typeface="Times New Roman"/>
                <a:ea typeface="Times New Roman"/>
              </a:rPr>
              <a:t>чистоты окружающей среды и находятся в настоящее время под пристальным вниманием международных природоохранных организаций. </a:t>
            </a:r>
            <a:r>
              <a:rPr lang="ru-RU" sz="2000" dirty="0" err="1">
                <a:latin typeface="Times New Roman"/>
                <a:ea typeface="Times New Roman"/>
              </a:rPr>
              <a:t>Широко­палый</a:t>
            </a:r>
            <a:r>
              <a:rPr lang="ru-RU" sz="2000" dirty="0">
                <a:latin typeface="Times New Roman"/>
                <a:ea typeface="Times New Roman"/>
              </a:rPr>
              <a:t> рак </a:t>
            </a:r>
            <a:r>
              <a:rPr lang="ru-RU" sz="2000" b="1" i="1" dirty="0">
                <a:latin typeface="Times New Roman"/>
                <a:ea typeface="Times New Roman"/>
              </a:rPr>
              <a:t>включен в списки охраняемых видов </a:t>
            </a:r>
            <a:r>
              <a:rPr lang="ru-RU" sz="2000" dirty="0">
                <a:latin typeface="Times New Roman"/>
                <a:ea typeface="Times New Roman"/>
              </a:rPr>
              <a:t>Бернской Конвенции </a:t>
            </a:r>
            <a:r>
              <a:rPr lang="ru-RU" sz="2000" dirty="0" smtClean="0">
                <a:latin typeface="Times New Roman"/>
                <a:ea typeface="Times New Roman"/>
              </a:rPr>
              <a:t>и </a:t>
            </a:r>
            <a:r>
              <a:rPr lang="ru-RU" sz="2000" dirty="0">
                <a:latin typeface="Times New Roman"/>
                <a:ea typeface="Times New Roman"/>
              </a:rPr>
              <a:t>Директивы Европейского Сообщества по видам и </a:t>
            </a:r>
            <a:r>
              <a:rPr lang="ru-RU" sz="2000" dirty="0" smtClean="0">
                <a:latin typeface="Times New Roman"/>
                <a:ea typeface="Times New Roman"/>
              </a:rPr>
              <a:t>местообитаниям. </a:t>
            </a:r>
            <a:r>
              <a:rPr lang="ru-RU" sz="2000" dirty="0">
                <a:latin typeface="Times New Roman"/>
                <a:ea typeface="Times New Roman"/>
              </a:rPr>
              <a:t>Имея статус охраняемого вида в Европейских странах, </a:t>
            </a:r>
            <a:r>
              <a:rPr lang="ru-RU" sz="2000" dirty="0" err="1">
                <a:latin typeface="Times New Roman"/>
                <a:ea typeface="Times New Roman"/>
              </a:rPr>
              <a:t>широкопалый</a:t>
            </a:r>
            <a:r>
              <a:rPr lang="ru-RU" sz="2000" dirty="0">
                <a:latin typeface="Times New Roman"/>
                <a:ea typeface="Times New Roman"/>
              </a:rPr>
              <a:t> рак представляет большую коммерческую ценность. Например, на Ев­ропейском рынке, при розничной торговле в Норвегии, он оценивается в </a:t>
            </a:r>
            <a:r>
              <a:rPr lang="ru-RU" sz="2000" b="1" i="1" dirty="0">
                <a:latin typeface="Times New Roman"/>
                <a:ea typeface="Times New Roman"/>
              </a:rPr>
              <a:t>40 </a:t>
            </a:r>
            <a:r>
              <a:rPr lang="ru-RU" sz="2000" b="1" i="1" dirty="0" smtClean="0">
                <a:latin typeface="Times New Roman"/>
                <a:ea typeface="Times New Roman"/>
              </a:rPr>
              <a:t>евро за </a:t>
            </a:r>
            <a:r>
              <a:rPr lang="ru-RU" sz="2000" b="1" i="1" dirty="0">
                <a:latin typeface="Times New Roman"/>
                <a:ea typeface="Times New Roman"/>
              </a:rPr>
              <a:t>1 кг живого веса</a:t>
            </a:r>
            <a:r>
              <a:rPr lang="ru-RU" sz="2000" dirty="0">
                <a:latin typeface="Times New Roman"/>
                <a:ea typeface="Times New Roman"/>
              </a:rPr>
              <a:t>, что значительно превыша­ет стоимость других видов </a:t>
            </a:r>
            <a:r>
              <a:rPr lang="ru-RU" sz="2000" dirty="0" smtClean="0">
                <a:latin typeface="Times New Roman"/>
                <a:ea typeface="Times New Roman"/>
              </a:rPr>
              <a:t>раков.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5" descr="photo_1007_490_367_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435280" cy="6126163"/>
          </a:xfrm>
        </p:spPr>
        <p:txBody>
          <a:bodyPr/>
          <a:lstStyle/>
          <a:p>
            <a:pPr indent="457200" algn="just">
              <a:spcAft>
                <a:spcPts val="0"/>
              </a:spcAft>
            </a:pPr>
            <a:r>
              <a:rPr lang="ru-RU" b="1" dirty="0" err="1">
                <a:latin typeface="Times New Roman"/>
                <a:ea typeface="Times New Roman"/>
              </a:rPr>
              <a:t>Широкопалые</a:t>
            </a:r>
            <a:r>
              <a:rPr lang="ru-RU" b="1" dirty="0">
                <a:latin typeface="Times New Roman"/>
                <a:ea typeface="Times New Roman"/>
              </a:rPr>
              <a:t> раки </a:t>
            </a:r>
            <a:r>
              <a:rPr lang="ru-RU" sz="2400" dirty="0">
                <a:latin typeface="Times New Roman"/>
                <a:ea typeface="Times New Roman"/>
              </a:rPr>
              <a:t>по образу жизни причислены к типу «К-стратегов», которым </a:t>
            </a:r>
            <a:r>
              <a:rPr lang="ru-RU" sz="2400" b="1" dirty="0">
                <a:latin typeface="Times New Roman"/>
                <a:ea typeface="Times New Roman"/>
              </a:rPr>
              <a:t>характерны</a:t>
            </a:r>
            <a:r>
              <a:rPr lang="ru-RU" sz="2400" dirty="0">
                <a:latin typeface="Times New Roman"/>
                <a:ea typeface="Times New Roman"/>
              </a:rPr>
              <a:t> относительно </a:t>
            </a:r>
            <a:r>
              <a:rPr lang="ru-RU" sz="2400" b="1" dirty="0">
                <a:latin typeface="Times New Roman"/>
                <a:ea typeface="Times New Roman"/>
              </a:rPr>
              <a:t>низкая плодо­витость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b="1" dirty="0">
                <a:latin typeface="Times New Roman"/>
                <a:ea typeface="Times New Roman"/>
              </a:rPr>
              <a:t>медленный рост и большая про­должительность (до 20 лет) </a:t>
            </a:r>
            <a:r>
              <a:rPr lang="ru-RU" sz="2400" b="1" dirty="0" smtClean="0">
                <a:latin typeface="Times New Roman"/>
                <a:ea typeface="Times New Roman"/>
              </a:rPr>
              <a:t>жизни</a:t>
            </a:r>
            <a:r>
              <a:rPr lang="ru-RU" sz="2400" dirty="0" smtClean="0">
                <a:latin typeface="Times New Roman"/>
                <a:ea typeface="Times New Roman"/>
              </a:rPr>
              <a:t>. </a:t>
            </a:r>
            <a:r>
              <a:rPr lang="ru-RU" sz="2400" dirty="0">
                <a:latin typeface="Times New Roman"/>
                <a:ea typeface="Times New Roman"/>
              </a:rPr>
              <a:t>Крупные самцы </a:t>
            </a:r>
            <a:r>
              <a:rPr lang="ru-RU" sz="2400" dirty="0" err="1">
                <a:latin typeface="Times New Roman"/>
                <a:ea typeface="Times New Roman"/>
              </a:rPr>
              <a:t>широкопа­лого</a:t>
            </a:r>
            <a:r>
              <a:rPr lang="ru-RU" sz="2400" dirty="0">
                <a:latin typeface="Times New Roman"/>
                <a:ea typeface="Times New Roman"/>
              </a:rPr>
              <a:t> рака достигают длины тела 15 см от </a:t>
            </a:r>
            <a:r>
              <a:rPr lang="ru-RU" sz="2400" dirty="0" err="1" smtClean="0">
                <a:latin typeface="Times New Roman"/>
                <a:ea typeface="Times New Roman"/>
              </a:rPr>
              <a:t>рострума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до конца абдомена, хотя встречаются и более крупные особи, размером 17-25 см и </a:t>
            </a:r>
            <a:r>
              <a:rPr lang="ru-RU" sz="2400" b="1" dirty="0">
                <a:latin typeface="Times New Roman"/>
                <a:ea typeface="Times New Roman"/>
              </a:rPr>
              <a:t>массой 270-300 </a:t>
            </a:r>
            <a:r>
              <a:rPr lang="ru-RU" sz="2400" b="1" dirty="0" smtClean="0">
                <a:latin typeface="Times New Roman"/>
                <a:ea typeface="Times New Roman"/>
              </a:rPr>
              <a:t>г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</a:p>
          <a:p>
            <a:pPr indent="457200"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Самцы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широкопалого</a:t>
            </a:r>
            <a:r>
              <a:rPr lang="ru-RU" sz="2400" dirty="0">
                <a:latin typeface="Times New Roman"/>
                <a:ea typeface="Times New Roman"/>
              </a:rPr>
              <a:t> рака становятся </a:t>
            </a:r>
            <a:r>
              <a:rPr lang="ru-RU" sz="2400" b="1" dirty="0">
                <a:latin typeface="Times New Roman"/>
                <a:ea typeface="Times New Roman"/>
              </a:rPr>
              <a:t>половозре­лыми</a:t>
            </a:r>
            <a:r>
              <a:rPr lang="ru-RU" sz="2400" dirty="0">
                <a:latin typeface="Times New Roman"/>
                <a:ea typeface="Times New Roman"/>
              </a:rPr>
              <a:t> в </a:t>
            </a:r>
            <a:r>
              <a:rPr lang="ru-RU" sz="2400" b="1" dirty="0">
                <a:latin typeface="Times New Roman"/>
                <a:ea typeface="Times New Roman"/>
              </a:rPr>
              <a:t>конце 3-го лета в возрасте 2+, </a:t>
            </a:r>
            <a:r>
              <a:rPr lang="ru-RU" sz="2400" dirty="0">
                <a:latin typeface="Times New Roman"/>
                <a:ea typeface="Times New Roman"/>
              </a:rPr>
              <a:t>когда средняя длина их тела достигает примерно 7 см. Половая зрелость </a:t>
            </a:r>
            <a:r>
              <a:rPr lang="ru-RU" sz="2400" b="1" dirty="0">
                <a:latin typeface="Times New Roman"/>
                <a:ea typeface="Times New Roman"/>
              </a:rPr>
              <a:t>самок</a:t>
            </a:r>
            <a:r>
              <a:rPr lang="ru-RU" sz="2400" dirty="0">
                <a:latin typeface="Times New Roman"/>
                <a:ea typeface="Times New Roman"/>
              </a:rPr>
              <a:t> наступает поз­же - </a:t>
            </a:r>
            <a:r>
              <a:rPr lang="ru-RU" sz="2400" b="1" dirty="0">
                <a:latin typeface="Times New Roman"/>
                <a:ea typeface="Times New Roman"/>
              </a:rPr>
              <a:t>в конце 4-го лета жизни</a:t>
            </a:r>
            <a:r>
              <a:rPr lang="ru-RU" sz="2400" dirty="0">
                <a:latin typeface="Times New Roman"/>
                <a:ea typeface="Times New Roman"/>
              </a:rPr>
              <a:t>, в возрасте 3+, при длине тела около 8 </a:t>
            </a:r>
            <a:r>
              <a:rPr lang="ru-RU" sz="2400" dirty="0" smtClean="0">
                <a:latin typeface="Times New Roman"/>
                <a:ea typeface="Times New Roman"/>
              </a:rPr>
              <a:t>см. </a:t>
            </a:r>
            <a:r>
              <a:rPr lang="ru-RU" sz="2400" dirty="0">
                <a:latin typeface="Times New Roman"/>
                <a:ea typeface="Times New Roman"/>
              </a:rPr>
              <a:t>Спаривание </a:t>
            </a:r>
            <a:r>
              <a:rPr lang="ru-RU" sz="2400" dirty="0" err="1">
                <a:latin typeface="Times New Roman"/>
                <a:ea typeface="Times New Roman"/>
              </a:rPr>
              <a:t>широкопалых</a:t>
            </a:r>
            <a:r>
              <a:rPr lang="ru-RU" sz="2400" dirty="0">
                <a:latin typeface="Times New Roman"/>
                <a:ea typeface="Times New Roman"/>
              </a:rPr>
              <a:t> раков обычно происходит поздней осенью (октябрь - но­ябрь) при температуре воды менее 10°С и продолжается 2-3 недели. Достигшие </a:t>
            </a:r>
            <a:r>
              <a:rPr lang="ru-RU" sz="2400" dirty="0" err="1">
                <a:latin typeface="Times New Roman"/>
                <a:ea typeface="Times New Roman"/>
              </a:rPr>
              <a:t>половозрелости</a:t>
            </a:r>
            <a:r>
              <a:rPr lang="ru-RU" sz="2400" dirty="0">
                <a:latin typeface="Times New Roman"/>
                <a:ea typeface="Times New Roman"/>
              </a:rPr>
              <a:t> самцы спариваются каждый год и способны оплодотворить несколько (более 3) самок.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5268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 descr="photo_1007_490_367_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Grp="1"/>
          </p:cNvSpPr>
          <p:nvPr>
            <p:ph type="body" sz="half" idx="1"/>
          </p:nvPr>
        </p:nvSpPr>
        <p:spPr>
          <a:xfrm>
            <a:off x="454025" y="260350"/>
            <a:ext cx="8229600" cy="6409010"/>
          </a:xfrm>
        </p:spPr>
        <p:txBody>
          <a:bodyPr/>
          <a:lstStyle/>
          <a:p>
            <a:pPr indent="4572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Откладывание яиц происходит в интер­вале от нескольких часов до нескольких не­дель после спаривания. </a:t>
            </a:r>
            <a:r>
              <a:rPr lang="ru-RU" sz="2400" dirty="0" err="1">
                <a:latin typeface="Times New Roman"/>
                <a:ea typeface="Times New Roman"/>
              </a:rPr>
              <a:t>Свежеотложенные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яйца фиолетово-коричневого цвета </a:t>
            </a:r>
            <a:r>
              <a:rPr lang="ru-RU" sz="2400" dirty="0">
                <a:latin typeface="Times New Roman"/>
                <a:ea typeface="Times New Roman"/>
              </a:rPr>
              <a:t>опло­дотворяются в брюшной полости самки слизистой смесью, состоящей из сперма­тозоидов и секретов половых и цементных желез. </a:t>
            </a:r>
            <a:r>
              <a:rPr lang="ru-RU" sz="2400" b="1" dirty="0">
                <a:latin typeface="Times New Roman"/>
                <a:ea typeface="Times New Roman"/>
              </a:rPr>
              <a:t>Яйца прикрепляются </a:t>
            </a:r>
            <a:r>
              <a:rPr lang="ru-RU" sz="2400" dirty="0">
                <a:latin typeface="Times New Roman"/>
                <a:ea typeface="Times New Roman"/>
              </a:rPr>
              <a:t>на гиалиновых нитях </a:t>
            </a:r>
            <a:r>
              <a:rPr lang="ru-RU" sz="2400" b="1" dirty="0">
                <a:latin typeface="Times New Roman"/>
                <a:ea typeface="Times New Roman"/>
              </a:rPr>
              <a:t>к </a:t>
            </a:r>
            <a:r>
              <a:rPr lang="ru-RU" sz="2400" dirty="0" err="1">
                <a:latin typeface="Times New Roman"/>
                <a:ea typeface="Times New Roman"/>
              </a:rPr>
              <a:t>плеоподам</a:t>
            </a:r>
            <a:r>
              <a:rPr lang="ru-RU" sz="2400" dirty="0">
                <a:latin typeface="Times New Roman"/>
                <a:ea typeface="Times New Roman"/>
              </a:rPr>
              <a:t> (</a:t>
            </a:r>
            <a:r>
              <a:rPr lang="ru-RU" sz="2400" b="1" dirty="0">
                <a:latin typeface="Times New Roman"/>
                <a:ea typeface="Times New Roman"/>
              </a:rPr>
              <a:t>брюшным ножкам</a:t>
            </a:r>
            <a:r>
              <a:rPr lang="ru-RU" sz="2400" dirty="0">
                <a:latin typeface="Times New Roman"/>
                <a:ea typeface="Times New Roman"/>
              </a:rPr>
              <a:t>) самки благодаря отвердению секрета це­ментных желез в </a:t>
            </a:r>
            <a:r>
              <a:rPr lang="ru-RU" sz="2400" dirty="0" smtClean="0">
                <a:latin typeface="Times New Roman"/>
                <a:ea typeface="Times New Roman"/>
              </a:rPr>
              <a:t>воде.</a:t>
            </a:r>
          </a:p>
          <a:p>
            <a:pPr indent="4572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Период эмбриогенеза </a:t>
            </a:r>
            <a:r>
              <a:rPr lang="ru-RU" sz="2400" dirty="0" smtClean="0">
                <a:latin typeface="Times New Roman"/>
                <a:ea typeface="Times New Roman"/>
              </a:rPr>
              <a:t>- </a:t>
            </a:r>
            <a:r>
              <a:rPr lang="ru-RU" sz="2400" dirty="0">
                <a:latin typeface="Times New Roman"/>
                <a:ea typeface="Times New Roman"/>
              </a:rPr>
              <a:t>8 месяцев (</a:t>
            </a:r>
            <a:r>
              <a:rPr lang="ru-RU" sz="2400" dirty="0" smtClean="0">
                <a:latin typeface="Times New Roman"/>
                <a:ea typeface="Times New Roman"/>
              </a:rPr>
              <a:t>ноябрь </a:t>
            </a:r>
            <a:r>
              <a:rPr lang="ru-RU" sz="2400" dirty="0">
                <a:latin typeface="Times New Roman"/>
                <a:ea typeface="Times New Roman"/>
              </a:rPr>
              <a:t>- июнь) </a:t>
            </a:r>
            <a:r>
              <a:rPr lang="ru-RU" sz="2400" dirty="0" smtClean="0">
                <a:latin typeface="Times New Roman"/>
                <a:ea typeface="Times New Roman"/>
              </a:rPr>
              <a:t>и </a:t>
            </a:r>
            <a:r>
              <a:rPr lang="ru-RU" sz="2400" dirty="0">
                <a:latin typeface="Times New Roman"/>
                <a:ea typeface="Times New Roman"/>
              </a:rPr>
              <a:t>составляет около 1300 </a:t>
            </a:r>
            <a:r>
              <a:rPr lang="ru-RU" sz="2400" dirty="0" err="1">
                <a:latin typeface="Times New Roman"/>
                <a:ea typeface="Times New Roman"/>
              </a:rPr>
              <a:t>градусо</a:t>
            </a:r>
            <a:r>
              <a:rPr lang="ru-RU" sz="2400" dirty="0">
                <a:latin typeface="Times New Roman"/>
                <a:ea typeface="Times New Roman"/>
              </a:rPr>
              <a:t>-дней. Сроки </a:t>
            </a:r>
            <a:r>
              <a:rPr lang="ru-RU" sz="2400" dirty="0" err="1">
                <a:latin typeface="Times New Roman"/>
                <a:ea typeface="Times New Roman"/>
              </a:rPr>
              <a:t>вылупления</a:t>
            </a:r>
            <a:r>
              <a:rPr lang="ru-RU" sz="2400" dirty="0">
                <a:latin typeface="Times New Roman"/>
                <a:ea typeface="Times New Roman"/>
              </a:rPr>
              <a:t> молоди зависят от термического режима в конце </a:t>
            </a:r>
            <a:r>
              <a:rPr lang="ru-RU" sz="2400" dirty="0" smtClean="0">
                <a:latin typeface="Times New Roman"/>
                <a:ea typeface="Times New Roman"/>
              </a:rPr>
              <a:t>инкубационного </a:t>
            </a:r>
            <a:r>
              <a:rPr lang="ru-RU" sz="2400" dirty="0">
                <a:latin typeface="Times New Roman"/>
                <a:ea typeface="Times New Roman"/>
              </a:rPr>
              <a:t>периода. Рабочая плодовитость самок 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увеличивается с размерами и варьирует в пределах от 90 до 260 шт. </a:t>
            </a:r>
            <a:r>
              <a:rPr lang="ru-RU" sz="2400" dirty="0" smtClean="0">
                <a:latin typeface="Times New Roman"/>
                <a:ea typeface="Times New Roman"/>
              </a:rPr>
              <a:t>яиц. </a:t>
            </a:r>
            <a:r>
              <a:rPr lang="ru-RU" sz="2400" dirty="0">
                <a:latin typeface="Times New Roman"/>
                <a:ea typeface="Times New Roman"/>
              </a:rPr>
              <a:t>Рабочая плодовитость перед </a:t>
            </a:r>
            <a:r>
              <a:rPr lang="ru-RU" sz="2400" dirty="0" err="1">
                <a:latin typeface="Times New Roman"/>
                <a:ea typeface="Times New Roman"/>
              </a:rPr>
              <a:t>вылуплением</a:t>
            </a:r>
            <a:r>
              <a:rPr lang="ru-RU" sz="2400" dirty="0">
                <a:latin typeface="Times New Roman"/>
                <a:ea typeface="Times New Roman"/>
              </a:rPr>
              <a:t> молоди может уменьшиться от 55 до 90%, в зависимости от условий </a:t>
            </a:r>
            <a:r>
              <a:rPr lang="ru-RU" sz="2400" dirty="0" smtClean="0">
                <a:latin typeface="Times New Roman"/>
                <a:ea typeface="Times New Roman"/>
              </a:rPr>
              <a:t>обитания.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26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5" descr="photo_1007_490_367_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7132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Объект 2"/>
          <p:cNvSpPr>
            <a:spLocks noGrp="1"/>
          </p:cNvSpPr>
          <p:nvPr>
            <p:ph idx="1"/>
          </p:nvPr>
        </p:nvSpPr>
        <p:spPr>
          <a:xfrm>
            <a:off x="107504" y="273050"/>
            <a:ext cx="4968552" cy="5853113"/>
          </a:xfrm>
        </p:spPr>
        <p:txBody>
          <a:bodyPr/>
          <a:lstStyle/>
          <a:p>
            <a:r>
              <a:rPr lang="ru-RU" sz="2400" b="1" i="1" dirty="0"/>
              <a:t>При экстенсивном раковом хозяйстве </a:t>
            </a:r>
            <a:r>
              <a:rPr lang="ru-RU" sz="2400" dirty="0"/>
              <a:t>весь цикл жизнедеятельности раков проходит в </a:t>
            </a:r>
            <a:r>
              <a:rPr lang="ru-RU" sz="2400" dirty="0" smtClean="0"/>
              <a:t>естественных </a:t>
            </a:r>
            <a:r>
              <a:rPr lang="ru-RU" sz="2400" dirty="0"/>
              <a:t>водоемах или в </a:t>
            </a:r>
            <a:r>
              <a:rPr lang="ru-RU" sz="2400" dirty="0" err="1"/>
              <a:t>неспускаемых</a:t>
            </a:r>
            <a:r>
              <a:rPr lang="ru-RU" sz="2400" dirty="0"/>
              <a:t> нагульных прудах. Добыча раков из </a:t>
            </a:r>
            <a:r>
              <a:rPr lang="ru-RU" sz="2400" dirty="0" smtClean="0"/>
              <a:t>экстенсивных </a:t>
            </a:r>
            <a:r>
              <a:rPr lang="ru-RU" sz="2400" dirty="0"/>
              <a:t>раковых хозяйств и естественных популяций составляет 96-98% общей </a:t>
            </a:r>
            <a:r>
              <a:rPr lang="ru-RU" sz="2400" dirty="0" smtClean="0"/>
              <a:t>годовой продукции. </a:t>
            </a:r>
            <a:r>
              <a:rPr lang="ru-RU" sz="2400" dirty="0"/>
              <a:t>Для </a:t>
            </a:r>
            <a:r>
              <a:rPr lang="ru-RU" sz="2400" dirty="0" smtClean="0"/>
              <a:t>экстенсивного </a:t>
            </a:r>
            <a:r>
              <a:rPr lang="ru-RU" sz="2400" dirty="0"/>
              <a:t>ракового хозяйства используют небольшие, площадью (10 га), глубиной до 5 м озера или каналы, с дополнительными </a:t>
            </a:r>
            <a:r>
              <a:rPr lang="ru-RU" sz="2400" dirty="0" smtClean="0"/>
              <a:t>укрытиями </a:t>
            </a:r>
            <a:r>
              <a:rPr lang="ru-RU" sz="2400" dirty="0"/>
              <a:t>для раков.</a:t>
            </a:r>
            <a:endParaRPr lang="ru-RU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438525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54" y="3645024"/>
            <a:ext cx="39624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8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5" descr="photo_1007_490_367_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Объект 2"/>
          <p:cNvSpPr>
            <a:spLocks noGrp="1"/>
          </p:cNvSpPr>
          <p:nvPr>
            <p:ph idx="1"/>
          </p:nvPr>
        </p:nvSpPr>
        <p:spPr>
          <a:xfrm>
            <a:off x="107504" y="1"/>
            <a:ext cx="5400600" cy="3645024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Способ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интенсивной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аквакультуры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раков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связан с большими затратами на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оборудование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ракопитомника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и рабочую силу, поэтому в настоящее время находится в начальной стадии развития. В закрытых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помещениях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ракопитомников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протекают все этапы цикла размножения раков и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подращивания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полученной молоди.</a:t>
            </a:r>
            <a:endParaRPr lang="ru-RU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096344" cy="426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58764"/>
            <a:ext cx="36290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4515"/>
            <a:ext cx="34385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9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5" descr="photo_1007_490_367_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5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3348038" y="273050"/>
            <a:ext cx="5338762" cy="5853113"/>
          </a:xfrm>
        </p:spPr>
        <p:txBody>
          <a:bodyPr/>
          <a:lstStyle/>
          <a:p>
            <a:pPr marL="0" lvl="1" indent="0">
              <a:buFont typeface="Arial" pitchFamily="34" charset="0"/>
              <a:buNone/>
            </a:pPr>
            <a:endParaRPr lang="ru-RU" sz="3600" b="1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395317" cy="36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259996"/>
            <a:ext cx="87849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Бассейны для выращивания сеголетков </a:t>
            </a:r>
            <a:r>
              <a:rPr lang="ru-RU" sz="3200" dirty="0" err="1" smtClean="0"/>
              <a:t>широкопалого</a:t>
            </a:r>
            <a:r>
              <a:rPr lang="ru-RU" sz="3200" dirty="0" smtClean="0"/>
              <a:t> </a:t>
            </a:r>
            <a:r>
              <a:rPr lang="ru-RU" sz="3200" dirty="0"/>
              <a:t>рака </a:t>
            </a:r>
            <a:r>
              <a:rPr lang="ru-RU" sz="2000" dirty="0"/>
              <a:t>(</a:t>
            </a:r>
            <a:r>
              <a:rPr lang="ru-RU" sz="2000" dirty="0" err="1"/>
              <a:t>Ракопитомник</a:t>
            </a:r>
            <a:r>
              <a:rPr lang="ru-RU" sz="2000" dirty="0"/>
              <a:t> М. </a:t>
            </a:r>
            <a:r>
              <a:rPr lang="ru-RU" sz="2000" dirty="0" err="1"/>
              <a:t>Келлера</a:t>
            </a:r>
            <a:r>
              <a:rPr lang="ru-RU" sz="2000" dirty="0"/>
              <a:t>, Германия 1998 г</a:t>
            </a:r>
            <a:r>
              <a:rPr lang="ru-RU" sz="2000" dirty="0" smtClean="0"/>
              <a:t>.)</a:t>
            </a:r>
          </a:p>
          <a:p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В первый год в карповых прудах раки за 2,5-3,5 мес. После 8-9 линек достигают массы 15 г, двухлетки после 8-9 линек – 70 г при длине 12 см.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С 1 га пруда при совместном выращивании с карпом 1+ можно получить 2-10 ц двухлеток рака при плотности посадки 5экз/м2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7392882"/>
      </p:ext>
    </p:extLst>
  </p:cSld>
  <p:clrMapOvr>
    <a:masterClrMapping/>
  </p:clrMapOvr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9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1886</Words>
  <Application>Microsoft Office PowerPoint</Application>
  <PresentationFormat>Экран (4:3)</PresentationFormat>
  <Paragraphs>122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Autumn</vt:lpstr>
      <vt:lpstr>15_Тема Office</vt:lpstr>
      <vt:lpstr>19_Воздушный поток</vt:lpstr>
      <vt:lpstr>20_Воздушный поток</vt:lpstr>
      <vt:lpstr>21_Воздушный поток</vt:lpstr>
      <vt:lpstr>22_Воздушный поток</vt:lpstr>
      <vt:lpstr>16_Тема Office</vt:lpstr>
      <vt:lpstr>17_Тема Office</vt:lpstr>
      <vt:lpstr>18_Тема Office</vt:lpstr>
      <vt:lpstr>19_Тема Office</vt:lpstr>
      <vt:lpstr>20_Тема Office</vt:lpstr>
      <vt:lpstr>3_Базовая</vt:lpstr>
      <vt:lpstr>Калайда М.Л. Д.б.н., профессор  Зав.Кафедрой «Водные  биоресурсы и аквакультура» kalayda@mi.ru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Ждем Вас на кафедре ВБА,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деятельность.</dc:title>
  <dc:creator>Ефим</dc:creator>
  <cp:lastModifiedBy>130</cp:lastModifiedBy>
  <cp:revision>84</cp:revision>
  <dcterms:created xsi:type="dcterms:W3CDTF">2013-11-21T14:00:14Z</dcterms:created>
  <dcterms:modified xsi:type="dcterms:W3CDTF">2020-05-19T11:57:46Z</dcterms:modified>
</cp:coreProperties>
</file>