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6" r:id="rId11"/>
    <p:sldId id="278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7BD9A6-461F-46C7-8D36-7D5E4F63A24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077388-17EA-4B2F-BC38-F86AE5C88527}">
      <dgm:prSet phldrT="[Текст]"/>
      <dgm:spPr>
        <a:xfrm>
          <a:off x="1067653" y="246"/>
          <a:ext cx="448508" cy="224254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пар</a:t>
          </a:r>
        </a:p>
      </dgm:t>
    </dgm:pt>
    <dgm:pt modelId="{F1A9B4C6-7B1A-468A-A8FF-2366683460EA}" type="parTrans" cxnId="{F05B27D5-080E-4E43-8592-F68CF38244AF}">
      <dgm:prSet/>
      <dgm:spPr/>
      <dgm:t>
        <a:bodyPr/>
        <a:lstStyle/>
        <a:p>
          <a:pPr algn="ctr"/>
          <a:endParaRPr lang="ru-RU"/>
        </a:p>
      </dgm:t>
    </dgm:pt>
    <dgm:pt modelId="{63F4F2A0-8642-4F0E-9F2F-2FD2D2C17EF4}" type="sibTrans" cxnId="{F05B27D5-080E-4E43-8592-F68CF38244AF}">
      <dgm:prSet/>
      <dgm:spPr>
        <a:xfrm rot="3600000">
          <a:off x="1360218" y="393825"/>
          <a:ext cx="233686" cy="78489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24E49F2-9963-4B4C-B1FB-55662E107764}">
      <dgm:prSet phldrT="[Текст]"/>
      <dgm:spPr>
        <a:xfrm>
          <a:off x="1437961" y="641639"/>
          <a:ext cx="448508" cy="224254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лед</a:t>
          </a:r>
        </a:p>
      </dgm:t>
    </dgm:pt>
    <dgm:pt modelId="{46F633B3-9DFC-4C55-89AC-4EAB3100F38C}" type="parTrans" cxnId="{512848F1-819A-40E2-9FAE-9416568D1672}">
      <dgm:prSet/>
      <dgm:spPr/>
      <dgm:t>
        <a:bodyPr/>
        <a:lstStyle/>
        <a:p>
          <a:pPr algn="ctr"/>
          <a:endParaRPr lang="ru-RU"/>
        </a:p>
      </dgm:t>
    </dgm:pt>
    <dgm:pt modelId="{14146ABD-7995-4E90-8C15-1012B3F5D08A}" type="sibTrans" cxnId="{512848F1-819A-40E2-9FAE-9416568D1672}">
      <dgm:prSet/>
      <dgm:spPr>
        <a:xfrm rot="10800000">
          <a:off x="1175064" y="714521"/>
          <a:ext cx="233686" cy="78489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EA06785-021D-4427-937D-0B93F6C6B64F}">
      <dgm:prSet phldrT="[Текст]"/>
      <dgm:spPr>
        <a:xfrm>
          <a:off x="697344" y="641639"/>
          <a:ext cx="448508" cy="224254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вода</a:t>
          </a:r>
        </a:p>
      </dgm:t>
    </dgm:pt>
    <dgm:pt modelId="{E5172A59-04CA-465D-A14A-FD292B26ECCD}" type="parTrans" cxnId="{4DEA02CD-BB55-46BE-8C07-5682C498BD54}">
      <dgm:prSet/>
      <dgm:spPr/>
      <dgm:t>
        <a:bodyPr/>
        <a:lstStyle/>
        <a:p>
          <a:pPr algn="ctr"/>
          <a:endParaRPr lang="ru-RU"/>
        </a:p>
      </dgm:t>
    </dgm:pt>
    <dgm:pt modelId="{C04A77D5-20D6-4670-9B48-EE0F63573D4E}" type="sibTrans" cxnId="{4DEA02CD-BB55-46BE-8C07-5682C498BD54}">
      <dgm:prSet/>
      <dgm:spPr>
        <a:xfrm rot="18000000">
          <a:off x="989910" y="393825"/>
          <a:ext cx="233686" cy="78489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D5A235D-4AD2-4A7B-8F74-C2F30F9A149A}" type="pres">
      <dgm:prSet presAssocID="{167BD9A6-461F-46C7-8D36-7D5E4F63A2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415502-A4AB-4FE1-AFF8-66F291E9FE38}" type="pres">
      <dgm:prSet presAssocID="{0E077388-17EA-4B2F-BC38-F86AE5C88527}" presName="node" presStyleLbl="node1" presStyleIdx="0" presStyleCnt="3" custRadScaleRad="139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152FE-20B0-40BB-853A-9112C24358AA}" type="pres">
      <dgm:prSet presAssocID="{63F4F2A0-8642-4F0E-9F2F-2FD2D2C17EF4}" presName="sibTrans" presStyleLbl="sibTrans2D1" presStyleIdx="0" presStyleCnt="3"/>
      <dgm:spPr/>
      <dgm:t>
        <a:bodyPr/>
        <a:lstStyle/>
        <a:p>
          <a:endParaRPr lang="ru-RU"/>
        </a:p>
      </dgm:t>
    </dgm:pt>
    <dgm:pt modelId="{8B390B36-0F47-46CF-A2BE-CCBA3AE22668}" type="pres">
      <dgm:prSet presAssocID="{63F4F2A0-8642-4F0E-9F2F-2FD2D2C17EF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52C201F-700E-4328-88D3-1692E8B27152}" type="pres">
      <dgm:prSet presAssocID="{A24E49F2-9963-4B4C-B1FB-55662E10776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2ACEB-1FFD-404F-93F2-F40BDCAB1302}" type="pres">
      <dgm:prSet presAssocID="{14146ABD-7995-4E90-8C15-1012B3F5D08A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8D476A7-96E3-4455-A125-36A9347058D3}" type="pres">
      <dgm:prSet presAssocID="{14146ABD-7995-4E90-8C15-1012B3F5D08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7602891-986A-4582-A570-BAB56B27D01E}" type="pres">
      <dgm:prSet presAssocID="{5EA06785-021D-4427-937D-0B93F6C6B6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A12E0-AB62-411A-AF22-634F6359E18F}" type="pres">
      <dgm:prSet presAssocID="{C04A77D5-20D6-4670-9B48-EE0F63573D4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CD17EE91-E4E2-40CB-B7FC-14889D0E3CCB}" type="pres">
      <dgm:prSet presAssocID="{C04A77D5-20D6-4670-9B48-EE0F63573D4E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40BAD0F5-480F-4226-B022-26D1A56A4F4D}" type="presOf" srcId="{C04A77D5-20D6-4670-9B48-EE0F63573D4E}" destId="{323A12E0-AB62-411A-AF22-634F6359E18F}" srcOrd="0" destOrd="0" presId="urn:microsoft.com/office/officeart/2005/8/layout/cycle7"/>
    <dgm:cxn modelId="{8C6B12B9-9BE5-40DC-BDFE-7637E84D8C26}" type="presOf" srcId="{C04A77D5-20D6-4670-9B48-EE0F63573D4E}" destId="{CD17EE91-E4E2-40CB-B7FC-14889D0E3CCB}" srcOrd="1" destOrd="0" presId="urn:microsoft.com/office/officeart/2005/8/layout/cycle7"/>
    <dgm:cxn modelId="{82384A92-65B5-4EA7-96E3-375FE65A9C61}" type="presOf" srcId="{0E077388-17EA-4B2F-BC38-F86AE5C88527}" destId="{0D415502-A4AB-4FE1-AFF8-66F291E9FE38}" srcOrd="0" destOrd="0" presId="urn:microsoft.com/office/officeart/2005/8/layout/cycle7"/>
    <dgm:cxn modelId="{512848F1-819A-40E2-9FAE-9416568D1672}" srcId="{167BD9A6-461F-46C7-8D36-7D5E4F63A24D}" destId="{A24E49F2-9963-4B4C-B1FB-55662E107764}" srcOrd="1" destOrd="0" parTransId="{46F633B3-9DFC-4C55-89AC-4EAB3100F38C}" sibTransId="{14146ABD-7995-4E90-8C15-1012B3F5D08A}"/>
    <dgm:cxn modelId="{6D672C1C-F2CF-4DAE-A611-7CECC35280A3}" type="presOf" srcId="{14146ABD-7995-4E90-8C15-1012B3F5D08A}" destId="{BD82ACEB-1FFD-404F-93F2-F40BDCAB1302}" srcOrd="0" destOrd="0" presId="urn:microsoft.com/office/officeart/2005/8/layout/cycle7"/>
    <dgm:cxn modelId="{FFAF1816-B5F9-459A-A82B-D9FB276AB6EB}" type="presOf" srcId="{A24E49F2-9963-4B4C-B1FB-55662E107764}" destId="{152C201F-700E-4328-88D3-1692E8B27152}" srcOrd="0" destOrd="0" presId="urn:microsoft.com/office/officeart/2005/8/layout/cycle7"/>
    <dgm:cxn modelId="{E4E7975C-3E40-48CE-BA97-40A438F0772C}" type="presOf" srcId="{63F4F2A0-8642-4F0E-9F2F-2FD2D2C17EF4}" destId="{8B390B36-0F47-46CF-A2BE-CCBA3AE22668}" srcOrd="1" destOrd="0" presId="urn:microsoft.com/office/officeart/2005/8/layout/cycle7"/>
    <dgm:cxn modelId="{5690EE94-1CB0-48E1-86B6-AB8C4A689493}" type="presOf" srcId="{5EA06785-021D-4427-937D-0B93F6C6B64F}" destId="{A7602891-986A-4582-A570-BAB56B27D01E}" srcOrd="0" destOrd="0" presId="urn:microsoft.com/office/officeart/2005/8/layout/cycle7"/>
    <dgm:cxn modelId="{4DEA02CD-BB55-46BE-8C07-5682C498BD54}" srcId="{167BD9A6-461F-46C7-8D36-7D5E4F63A24D}" destId="{5EA06785-021D-4427-937D-0B93F6C6B64F}" srcOrd="2" destOrd="0" parTransId="{E5172A59-04CA-465D-A14A-FD292B26ECCD}" sibTransId="{C04A77D5-20D6-4670-9B48-EE0F63573D4E}"/>
    <dgm:cxn modelId="{F05B27D5-080E-4E43-8592-F68CF38244AF}" srcId="{167BD9A6-461F-46C7-8D36-7D5E4F63A24D}" destId="{0E077388-17EA-4B2F-BC38-F86AE5C88527}" srcOrd="0" destOrd="0" parTransId="{F1A9B4C6-7B1A-468A-A8FF-2366683460EA}" sibTransId="{63F4F2A0-8642-4F0E-9F2F-2FD2D2C17EF4}"/>
    <dgm:cxn modelId="{B700D887-6672-4792-8AD0-1EC0BB5CE5CA}" type="presOf" srcId="{14146ABD-7995-4E90-8C15-1012B3F5D08A}" destId="{D8D476A7-96E3-4455-A125-36A9347058D3}" srcOrd="1" destOrd="0" presId="urn:microsoft.com/office/officeart/2005/8/layout/cycle7"/>
    <dgm:cxn modelId="{3F447382-843B-42C2-8923-7446FDAA539E}" type="presOf" srcId="{167BD9A6-461F-46C7-8D36-7D5E4F63A24D}" destId="{1D5A235D-4AD2-4A7B-8F74-C2F30F9A149A}" srcOrd="0" destOrd="0" presId="urn:microsoft.com/office/officeart/2005/8/layout/cycle7"/>
    <dgm:cxn modelId="{7E7EDF16-EAC7-4C1A-9060-8D462A790395}" type="presOf" srcId="{63F4F2A0-8642-4F0E-9F2F-2FD2D2C17EF4}" destId="{3EF152FE-20B0-40BB-853A-9112C24358AA}" srcOrd="0" destOrd="0" presId="urn:microsoft.com/office/officeart/2005/8/layout/cycle7"/>
    <dgm:cxn modelId="{FE04F0F0-6432-480B-9AE7-CA5F53AAD727}" type="presParOf" srcId="{1D5A235D-4AD2-4A7B-8F74-C2F30F9A149A}" destId="{0D415502-A4AB-4FE1-AFF8-66F291E9FE38}" srcOrd="0" destOrd="0" presId="urn:microsoft.com/office/officeart/2005/8/layout/cycle7"/>
    <dgm:cxn modelId="{EE60433E-A19D-4D48-A2B2-E8AD5E0D4042}" type="presParOf" srcId="{1D5A235D-4AD2-4A7B-8F74-C2F30F9A149A}" destId="{3EF152FE-20B0-40BB-853A-9112C24358AA}" srcOrd="1" destOrd="0" presId="urn:microsoft.com/office/officeart/2005/8/layout/cycle7"/>
    <dgm:cxn modelId="{6DCC1A84-5860-4FDE-9A7D-230D4E68452E}" type="presParOf" srcId="{3EF152FE-20B0-40BB-853A-9112C24358AA}" destId="{8B390B36-0F47-46CF-A2BE-CCBA3AE22668}" srcOrd="0" destOrd="0" presId="urn:microsoft.com/office/officeart/2005/8/layout/cycle7"/>
    <dgm:cxn modelId="{6C7AEC25-6969-4BD5-B225-6D1D5AE2C7DA}" type="presParOf" srcId="{1D5A235D-4AD2-4A7B-8F74-C2F30F9A149A}" destId="{152C201F-700E-4328-88D3-1692E8B27152}" srcOrd="2" destOrd="0" presId="urn:microsoft.com/office/officeart/2005/8/layout/cycle7"/>
    <dgm:cxn modelId="{A1F17916-8E52-4C8D-A0C9-EB2BA8FBD3AD}" type="presParOf" srcId="{1D5A235D-4AD2-4A7B-8F74-C2F30F9A149A}" destId="{BD82ACEB-1FFD-404F-93F2-F40BDCAB1302}" srcOrd="3" destOrd="0" presId="urn:microsoft.com/office/officeart/2005/8/layout/cycle7"/>
    <dgm:cxn modelId="{2DFADFF9-3BFE-4EC1-A723-A1323768C9D1}" type="presParOf" srcId="{BD82ACEB-1FFD-404F-93F2-F40BDCAB1302}" destId="{D8D476A7-96E3-4455-A125-36A9347058D3}" srcOrd="0" destOrd="0" presId="urn:microsoft.com/office/officeart/2005/8/layout/cycle7"/>
    <dgm:cxn modelId="{CD94A524-866A-4C5C-94B5-0528122A00A1}" type="presParOf" srcId="{1D5A235D-4AD2-4A7B-8F74-C2F30F9A149A}" destId="{A7602891-986A-4582-A570-BAB56B27D01E}" srcOrd="4" destOrd="0" presId="urn:microsoft.com/office/officeart/2005/8/layout/cycle7"/>
    <dgm:cxn modelId="{3FB56FFC-BFDF-4D6A-9C78-F2C79734E2E4}" type="presParOf" srcId="{1D5A235D-4AD2-4A7B-8F74-C2F30F9A149A}" destId="{323A12E0-AB62-411A-AF22-634F6359E18F}" srcOrd="5" destOrd="0" presId="urn:microsoft.com/office/officeart/2005/8/layout/cycle7"/>
    <dgm:cxn modelId="{4FD8FFF3-EE35-4E6A-86BE-3D0DF8F4FFAD}" type="presParOf" srcId="{323A12E0-AB62-411A-AF22-634F6359E18F}" destId="{CD17EE91-E4E2-40CB-B7FC-14889D0E3CC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7BD9A6-461F-46C7-8D36-7D5E4F63A24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077388-17EA-4B2F-BC38-F86AE5C88527}">
      <dgm:prSet phldrT="[Текст]"/>
      <dgm:spPr>
        <a:xfrm>
          <a:off x="828804" y="0"/>
          <a:ext cx="337561" cy="16878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пар</a:t>
          </a:r>
        </a:p>
      </dgm:t>
    </dgm:pt>
    <dgm:pt modelId="{F1A9B4C6-7B1A-468A-A8FF-2366683460EA}" type="parTrans" cxnId="{F05B27D5-080E-4E43-8592-F68CF38244AF}">
      <dgm:prSet/>
      <dgm:spPr/>
      <dgm:t>
        <a:bodyPr/>
        <a:lstStyle/>
        <a:p>
          <a:pPr algn="ctr"/>
          <a:endParaRPr lang="ru-RU"/>
        </a:p>
      </dgm:t>
    </dgm:pt>
    <dgm:pt modelId="{63F4F2A0-8642-4F0E-9F2F-2FD2D2C17EF4}" type="sibTrans" cxnId="{F05B27D5-080E-4E43-8592-F68CF38244AF}">
      <dgm:prSet/>
      <dgm:spPr>
        <a:xfrm rot="3600423">
          <a:off x="1049045" y="296149"/>
          <a:ext cx="175623" cy="59073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24E49F2-9963-4B4C-B1FB-55662E107764}">
      <dgm:prSet phldrT="[Текст]"/>
      <dgm:spPr>
        <a:xfrm>
          <a:off x="1107349" y="482592"/>
          <a:ext cx="337561" cy="16878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лед</a:t>
          </a:r>
        </a:p>
      </dgm:t>
    </dgm:pt>
    <dgm:pt modelId="{46F633B3-9DFC-4C55-89AC-4EAB3100F38C}" type="parTrans" cxnId="{512848F1-819A-40E2-9FAE-9416568D1672}">
      <dgm:prSet/>
      <dgm:spPr/>
      <dgm:t>
        <a:bodyPr/>
        <a:lstStyle/>
        <a:p>
          <a:pPr algn="ctr"/>
          <a:endParaRPr lang="ru-RU"/>
        </a:p>
      </dgm:t>
    </dgm:pt>
    <dgm:pt modelId="{14146ABD-7995-4E90-8C15-1012B3F5D08A}" type="sibTrans" cxnId="{512848F1-819A-40E2-9FAE-9416568D1672}">
      <dgm:prSet/>
      <dgm:spPr>
        <a:xfrm rot="10800000">
          <a:off x="909773" y="537445"/>
          <a:ext cx="175623" cy="59073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EA06785-021D-4427-937D-0B93F6C6B64F}">
      <dgm:prSet phldrT="[Текст]"/>
      <dgm:spPr>
        <a:xfrm>
          <a:off x="550258" y="482592"/>
          <a:ext cx="337561" cy="16878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вода</a:t>
          </a:r>
        </a:p>
      </dgm:t>
    </dgm:pt>
    <dgm:pt modelId="{E5172A59-04CA-465D-A14A-FD292B26ECCD}" type="parTrans" cxnId="{4DEA02CD-BB55-46BE-8C07-5682C498BD54}">
      <dgm:prSet/>
      <dgm:spPr/>
      <dgm:t>
        <a:bodyPr/>
        <a:lstStyle/>
        <a:p>
          <a:pPr algn="ctr"/>
          <a:endParaRPr lang="ru-RU"/>
        </a:p>
      </dgm:t>
    </dgm:pt>
    <dgm:pt modelId="{C04A77D5-20D6-4670-9B48-EE0F63573D4E}" type="sibTrans" cxnId="{4DEA02CD-BB55-46BE-8C07-5682C498BD54}">
      <dgm:prSet/>
      <dgm:spPr>
        <a:xfrm rot="17999577">
          <a:off x="770500" y="296149"/>
          <a:ext cx="175623" cy="59073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D5A235D-4AD2-4A7B-8F74-C2F30F9A149A}" type="pres">
      <dgm:prSet presAssocID="{167BD9A6-461F-46C7-8D36-7D5E4F63A2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415502-A4AB-4FE1-AFF8-66F291E9FE38}" type="pres">
      <dgm:prSet presAssocID="{0E077388-17EA-4B2F-BC38-F86AE5C88527}" presName="node" presStyleLbl="node1" presStyleIdx="0" presStyleCnt="3" custRadScaleRad="10007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EF152FE-20B0-40BB-853A-9112C24358AA}" type="pres">
      <dgm:prSet presAssocID="{63F4F2A0-8642-4F0E-9F2F-2FD2D2C17EF4}" presName="sibTrans" presStyleLbl="sibTrans2D1" presStyleIdx="0" presStyleCnt="3"/>
      <dgm:spPr>
        <a:prstGeom prst="left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8B390B36-0F47-46CF-A2BE-CCBA3AE22668}" type="pres">
      <dgm:prSet presAssocID="{63F4F2A0-8642-4F0E-9F2F-2FD2D2C17EF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52C201F-700E-4328-88D3-1692E8B27152}" type="pres">
      <dgm:prSet presAssocID="{A24E49F2-9963-4B4C-B1FB-55662E107764}" presName="node" presStyleLbl="node1" presStyleIdx="1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BD82ACEB-1FFD-404F-93F2-F40BDCAB1302}" type="pres">
      <dgm:prSet presAssocID="{14146ABD-7995-4E90-8C15-1012B3F5D08A}" presName="sibTrans" presStyleLbl="sibTrans2D1" presStyleIdx="1" presStyleCnt="3"/>
      <dgm:spPr>
        <a:prstGeom prst="left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D8D476A7-96E3-4455-A125-36A9347058D3}" type="pres">
      <dgm:prSet presAssocID="{14146ABD-7995-4E90-8C15-1012B3F5D08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7602891-986A-4582-A570-BAB56B27D01E}" type="pres">
      <dgm:prSet presAssocID="{5EA06785-021D-4427-937D-0B93F6C6B64F}" presName="node" presStyleLbl="node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23A12E0-AB62-411A-AF22-634F6359E18F}" type="pres">
      <dgm:prSet presAssocID="{C04A77D5-20D6-4670-9B48-EE0F63573D4E}" presName="sibTrans" presStyleLbl="sibTrans2D1" presStyleIdx="2" presStyleCnt="3"/>
      <dgm:spPr>
        <a:prstGeom prst="left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CD17EE91-E4E2-40CB-B7FC-14889D0E3CCB}" type="pres">
      <dgm:prSet presAssocID="{C04A77D5-20D6-4670-9B48-EE0F63573D4E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D969A17-E9B0-4B21-A4F1-3EBA6526B8B1}" type="presOf" srcId="{C04A77D5-20D6-4670-9B48-EE0F63573D4E}" destId="{323A12E0-AB62-411A-AF22-634F6359E18F}" srcOrd="0" destOrd="0" presId="urn:microsoft.com/office/officeart/2005/8/layout/cycle7"/>
    <dgm:cxn modelId="{4DEA02CD-BB55-46BE-8C07-5682C498BD54}" srcId="{167BD9A6-461F-46C7-8D36-7D5E4F63A24D}" destId="{5EA06785-021D-4427-937D-0B93F6C6B64F}" srcOrd="2" destOrd="0" parTransId="{E5172A59-04CA-465D-A14A-FD292B26ECCD}" sibTransId="{C04A77D5-20D6-4670-9B48-EE0F63573D4E}"/>
    <dgm:cxn modelId="{79A14425-CF7F-4CFD-92BA-554056025A63}" type="presOf" srcId="{C04A77D5-20D6-4670-9B48-EE0F63573D4E}" destId="{CD17EE91-E4E2-40CB-B7FC-14889D0E3CCB}" srcOrd="1" destOrd="0" presId="urn:microsoft.com/office/officeart/2005/8/layout/cycle7"/>
    <dgm:cxn modelId="{8C9A12A1-74B7-485A-A26B-288EA1DB0EBF}" type="presOf" srcId="{63F4F2A0-8642-4F0E-9F2F-2FD2D2C17EF4}" destId="{8B390B36-0F47-46CF-A2BE-CCBA3AE22668}" srcOrd="1" destOrd="0" presId="urn:microsoft.com/office/officeart/2005/8/layout/cycle7"/>
    <dgm:cxn modelId="{913CAB1A-5714-4ABD-80BD-26C0AABF6C5F}" type="presOf" srcId="{14146ABD-7995-4E90-8C15-1012B3F5D08A}" destId="{D8D476A7-96E3-4455-A125-36A9347058D3}" srcOrd="1" destOrd="0" presId="urn:microsoft.com/office/officeart/2005/8/layout/cycle7"/>
    <dgm:cxn modelId="{54989EE2-7806-4EAB-8AF6-B301B70606F7}" type="presOf" srcId="{A24E49F2-9963-4B4C-B1FB-55662E107764}" destId="{152C201F-700E-4328-88D3-1692E8B27152}" srcOrd="0" destOrd="0" presId="urn:microsoft.com/office/officeart/2005/8/layout/cycle7"/>
    <dgm:cxn modelId="{54F7F063-539A-424D-A36B-BFC4897983DB}" type="presOf" srcId="{0E077388-17EA-4B2F-BC38-F86AE5C88527}" destId="{0D415502-A4AB-4FE1-AFF8-66F291E9FE38}" srcOrd="0" destOrd="0" presId="urn:microsoft.com/office/officeart/2005/8/layout/cycle7"/>
    <dgm:cxn modelId="{555E946B-CA1B-4E6E-AADD-BA49B0ED11E6}" type="presOf" srcId="{14146ABD-7995-4E90-8C15-1012B3F5D08A}" destId="{BD82ACEB-1FFD-404F-93F2-F40BDCAB1302}" srcOrd="0" destOrd="0" presId="urn:microsoft.com/office/officeart/2005/8/layout/cycle7"/>
    <dgm:cxn modelId="{1CBB0A80-5EAC-4BFC-9CD2-07D5D10ABAEB}" type="presOf" srcId="{167BD9A6-461F-46C7-8D36-7D5E4F63A24D}" destId="{1D5A235D-4AD2-4A7B-8F74-C2F30F9A149A}" srcOrd="0" destOrd="0" presId="urn:microsoft.com/office/officeart/2005/8/layout/cycle7"/>
    <dgm:cxn modelId="{5AF5DB29-5BC7-43AE-A27C-52175C0F12FE}" type="presOf" srcId="{5EA06785-021D-4427-937D-0B93F6C6B64F}" destId="{A7602891-986A-4582-A570-BAB56B27D01E}" srcOrd="0" destOrd="0" presId="urn:microsoft.com/office/officeart/2005/8/layout/cycle7"/>
    <dgm:cxn modelId="{512848F1-819A-40E2-9FAE-9416568D1672}" srcId="{167BD9A6-461F-46C7-8D36-7D5E4F63A24D}" destId="{A24E49F2-9963-4B4C-B1FB-55662E107764}" srcOrd="1" destOrd="0" parTransId="{46F633B3-9DFC-4C55-89AC-4EAB3100F38C}" sibTransId="{14146ABD-7995-4E90-8C15-1012B3F5D08A}"/>
    <dgm:cxn modelId="{F05B27D5-080E-4E43-8592-F68CF38244AF}" srcId="{167BD9A6-461F-46C7-8D36-7D5E4F63A24D}" destId="{0E077388-17EA-4B2F-BC38-F86AE5C88527}" srcOrd="0" destOrd="0" parTransId="{F1A9B4C6-7B1A-468A-A8FF-2366683460EA}" sibTransId="{63F4F2A0-8642-4F0E-9F2F-2FD2D2C17EF4}"/>
    <dgm:cxn modelId="{36428D3D-B044-4101-A062-A0A17A5BF48B}" type="presOf" srcId="{63F4F2A0-8642-4F0E-9F2F-2FD2D2C17EF4}" destId="{3EF152FE-20B0-40BB-853A-9112C24358AA}" srcOrd="0" destOrd="0" presId="urn:microsoft.com/office/officeart/2005/8/layout/cycle7"/>
    <dgm:cxn modelId="{6E51B501-6CAC-49BA-A87D-B2BE4D08C8AB}" type="presParOf" srcId="{1D5A235D-4AD2-4A7B-8F74-C2F30F9A149A}" destId="{0D415502-A4AB-4FE1-AFF8-66F291E9FE38}" srcOrd="0" destOrd="0" presId="urn:microsoft.com/office/officeart/2005/8/layout/cycle7"/>
    <dgm:cxn modelId="{D8E5046D-D6C7-48DB-8423-7209DA0CC2EF}" type="presParOf" srcId="{1D5A235D-4AD2-4A7B-8F74-C2F30F9A149A}" destId="{3EF152FE-20B0-40BB-853A-9112C24358AA}" srcOrd="1" destOrd="0" presId="urn:microsoft.com/office/officeart/2005/8/layout/cycle7"/>
    <dgm:cxn modelId="{88DDC788-D237-4F5F-85BA-429A4CC4BAC0}" type="presParOf" srcId="{3EF152FE-20B0-40BB-853A-9112C24358AA}" destId="{8B390B36-0F47-46CF-A2BE-CCBA3AE22668}" srcOrd="0" destOrd="0" presId="urn:microsoft.com/office/officeart/2005/8/layout/cycle7"/>
    <dgm:cxn modelId="{05F19C3E-E6A5-418F-825A-E3F0F8ED9B00}" type="presParOf" srcId="{1D5A235D-4AD2-4A7B-8F74-C2F30F9A149A}" destId="{152C201F-700E-4328-88D3-1692E8B27152}" srcOrd="2" destOrd="0" presId="urn:microsoft.com/office/officeart/2005/8/layout/cycle7"/>
    <dgm:cxn modelId="{A857792E-956B-45A7-85A5-5B5323F7514E}" type="presParOf" srcId="{1D5A235D-4AD2-4A7B-8F74-C2F30F9A149A}" destId="{BD82ACEB-1FFD-404F-93F2-F40BDCAB1302}" srcOrd="3" destOrd="0" presId="urn:microsoft.com/office/officeart/2005/8/layout/cycle7"/>
    <dgm:cxn modelId="{248F5F5A-DE3A-4C8E-BFB8-AF0586362464}" type="presParOf" srcId="{BD82ACEB-1FFD-404F-93F2-F40BDCAB1302}" destId="{D8D476A7-96E3-4455-A125-36A9347058D3}" srcOrd="0" destOrd="0" presId="urn:microsoft.com/office/officeart/2005/8/layout/cycle7"/>
    <dgm:cxn modelId="{CE4C0C72-397B-4F60-82A7-A3ECA6209661}" type="presParOf" srcId="{1D5A235D-4AD2-4A7B-8F74-C2F30F9A149A}" destId="{A7602891-986A-4582-A570-BAB56B27D01E}" srcOrd="4" destOrd="0" presId="urn:microsoft.com/office/officeart/2005/8/layout/cycle7"/>
    <dgm:cxn modelId="{F1303D4E-72DD-4523-A8D6-186330C1B2FA}" type="presParOf" srcId="{1D5A235D-4AD2-4A7B-8F74-C2F30F9A149A}" destId="{323A12E0-AB62-411A-AF22-634F6359E18F}" srcOrd="5" destOrd="0" presId="urn:microsoft.com/office/officeart/2005/8/layout/cycle7"/>
    <dgm:cxn modelId="{365F754C-F720-4D22-9E82-985F1DD6565A}" type="presParOf" srcId="{323A12E0-AB62-411A-AF22-634F6359E18F}" destId="{CD17EE91-E4E2-40CB-B7FC-14889D0E3CC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15502-A4AB-4FE1-AFF8-66F291E9FE38}">
      <dsp:nvSpPr>
        <dsp:cNvPr id="0" name=""/>
        <dsp:cNvSpPr/>
      </dsp:nvSpPr>
      <dsp:spPr>
        <a:xfrm>
          <a:off x="1430051" y="0"/>
          <a:ext cx="1100337" cy="55016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пар</a:t>
          </a:r>
        </a:p>
      </dsp:txBody>
      <dsp:txXfrm>
        <a:off x="1446165" y="16114"/>
        <a:ext cx="1068109" cy="517940"/>
      </dsp:txXfrm>
    </dsp:sp>
    <dsp:sp modelId="{3EF152FE-20B0-40BB-853A-9112C24358AA}">
      <dsp:nvSpPr>
        <dsp:cNvPr id="0" name=""/>
        <dsp:cNvSpPr/>
      </dsp:nvSpPr>
      <dsp:spPr>
        <a:xfrm rot="3600787">
          <a:off x="2147581" y="966649"/>
          <a:ext cx="574520" cy="192558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205348" y="1005161"/>
        <a:ext cx="458986" cy="115534"/>
      </dsp:txXfrm>
    </dsp:sp>
    <dsp:sp modelId="{152C201F-700E-4328-88D3-1692E8B27152}">
      <dsp:nvSpPr>
        <dsp:cNvPr id="0" name=""/>
        <dsp:cNvSpPr/>
      </dsp:nvSpPr>
      <dsp:spPr>
        <a:xfrm>
          <a:off x="2339295" y="1575688"/>
          <a:ext cx="1100337" cy="55016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лед</a:t>
          </a:r>
        </a:p>
      </dsp:txBody>
      <dsp:txXfrm>
        <a:off x="2355409" y="1591802"/>
        <a:ext cx="1068109" cy="517940"/>
      </dsp:txXfrm>
    </dsp:sp>
    <dsp:sp modelId="{BD82ACEB-1FFD-404F-93F2-F40BDCAB1302}">
      <dsp:nvSpPr>
        <dsp:cNvPr id="0" name=""/>
        <dsp:cNvSpPr/>
      </dsp:nvSpPr>
      <dsp:spPr>
        <a:xfrm rot="10800000">
          <a:off x="1692959" y="1754493"/>
          <a:ext cx="574520" cy="192558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750726" y="1793005"/>
        <a:ext cx="458986" cy="115534"/>
      </dsp:txXfrm>
    </dsp:sp>
    <dsp:sp modelId="{A7602891-986A-4582-A570-BAB56B27D01E}">
      <dsp:nvSpPr>
        <dsp:cNvPr id="0" name=""/>
        <dsp:cNvSpPr/>
      </dsp:nvSpPr>
      <dsp:spPr>
        <a:xfrm>
          <a:off x="520807" y="1575688"/>
          <a:ext cx="1100337" cy="55016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вода</a:t>
          </a:r>
        </a:p>
      </dsp:txBody>
      <dsp:txXfrm>
        <a:off x="536921" y="1591802"/>
        <a:ext cx="1068109" cy="517940"/>
      </dsp:txXfrm>
    </dsp:sp>
    <dsp:sp modelId="{323A12E0-AB62-411A-AF22-634F6359E18F}">
      <dsp:nvSpPr>
        <dsp:cNvPr id="0" name=""/>
        <dsp:cNvSpPr/>
      </dsp:nvSpPr>
      <dsp:spPr>
        <a:xfrm rot="17999213">
          <a:off x="1238337" y="966649"/>
          <a:ext cx="574520" cy="192558"/>
        </a:xfrm>
        <a:prstGeom prst="left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96104" y="1005161"/>
        <a:ext cx="458986" cy="115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DF226-47FA-4270-BAA0-2C1B1C5FC10D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67715-D63E-484A-A809-7F42A45F0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98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C7BD1-170D-4C70-92A8-31CC22502F79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11430-1316-489C-BC65-C03F5CEA2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2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A3CD2-C13D-49FF-BDF7-DDD64B071A7E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1EA3A-F9A0-4C45-A1E9-41CF07348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2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10C7-50AA-41BF-B20D-EC23A8A68EED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7CE4-C74D-4250-BB58-9160C3D11D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80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5F52D-CFC4-4F79-AE13-E0AB9C9AAD1A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F5672-B419-491E-8710-1EFA9E948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2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AE10-5391-4550-92C9-9DABCB1272D2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9E2D-1FAB-480E-8B3E-6B5BC0DAE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54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2E484-B305-46FA-B111-690408C2F364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6F31D-A881-4763-A632-C3D461722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62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B6091-E866-40C4-9851-2E3E0AFDDB2D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47771-11B1-4180-B4CF-132967F98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7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30F-67C6-49CF-87A5-83AC6CD0ACE8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407A-DFB7-4FBD-A6A2-231AA112F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2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6FF1A-ECC9-4CF9-BB70-F38B73BACEAB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3203C-5798-4925-B5BC-61DF83B3C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00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2D8EF-C69E-4EFA-9631-1A3AE054CF95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58A1-6B3A-4154-89C0-2A17166BF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68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46440F-60C9-4651-AA76-843A426EA98F}" type="datetimeFigureOut">
              <a:rPr lang="ru-RU"/>
              <a:pPr>
                <a:defRPr/>
              </a:pPr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460625-A58D-494E-B82C-B2132D59A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500063" y="1357313"/>
            <a:ext cx="8229600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571500" y="3143250"/>
            <a:ext cx="8229600" cy="11858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ru-RU" b="1" dirty="0" smtClean="0"/>
              <a:t>Лекция. Фазовые </a:t>
            </a:r>
            <a:r>
              <a:rPr lang="ru-RU" b="1" dirty="0" smtClean="0"/>
              <a:t>равновесия</a:t>
            </a:r>
            <a:endParaRPr lang="ru-RU" dirty="0" smtClean="0"/>
          </a:p>
          <a:p>
            <a:pPr eaLnBrk="1" hangingPunct="1">
              <a:buFont typeface="Arial" pitchFamily="34" charset="0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Фазовая диаграмма (диаграмма состояния)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Фазовая диаграмма выражает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зависимость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состояния системы (и фазовых равновесий в них) от внешних условий или состава системы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Диаграмма,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построенная в масштабе по опытным данным, позволяет определить состояние системы при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любых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заданных условиях.</a:t>
            </a:r>
            <a:endParaRPr lang="ru-RU" sz="2800" b="1" i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Диаграмма состояния воды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641379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latin typeface="Calibri" pitchFamily="34" charset="0"/>
                <a:ea typeface="Calibri"/>
                <a:cs typeface="Calibri" pitchFamily="34" charset="0"/>
              </a:rPr>
              <a:t>Любая </a:t>
            </a:r>
            <a:r>
              <a:rPr lang="ru-RU" sz="2000" b="1" i="1" dirty="0">
                <a:latin typeface="Calibri" pitchFamily="34" charset="0"/>
                <a:ea typeface="Calibri"/>
                <a:cs typeface="Calibri" pitchFamily="34" charset="0"/>
              </a:rPr>
              <a:t>точка на каждом из фазовых полей</a:t>
            </a:r>
            <a:r>
              <a:rPr lang="ru-RU" sz="2000" dirty="0">
                <a:latin typeface="Calibri" pitchFamily="34" charset="0"/>
                <a:ea typeface="Calibri"/>
                <a:cs typeface="Calibri" pitchFamily="34" charset="0"/>
              </a:rPr>
              <a:t> характеризует однофазную </a:t>
            </a:r>
            <a:r>
              <a:rPr lang="ru-RU" sz="2000" dirty="0" smtClean="0">
                <a:latin typeface="Calibri" pitchFamily="34" charset="0"/>
                <a:ea typeface="Calibri"/>
                <a:cs typeface="Calibri" pitchFamily="34" charset="0"/>
              </a:rPr>
              <a:t>систему, обладающую 2-мя </a:t>
            </a:r>
            <a:r>
              <a:rPr lang="ru-RU" sz="2000" dirty="0">
                <a:latin typeface="Calibri" pitchFamily="34" charset="0"/>
                <a:ea typeface="Calibri"/>
                <a:cs typeface="Calibri" pitchFamily="34" charset="0"/>
              </a:rPr>
              <a:t>степенями свободы</a:t>
            </a:r>
            <a:endParaRPr lang="ru-RU" sz="20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000" b="1" i="1" dirty="0">
                <a:latin typeface="Calibri" pitchFamily="34" charset="0"/>
                <a:ea typeface="Calibri"/>
                <a:cs typeface="Calibri" pitchFamily="34" charset="0"/>
              </a:rPr>
              <a:t>Точки на линиях, разделяющих фазовые поля</a:t>
            </a:r>
            <a:r>
              <a:rPr lang="ru-RU" sz="2000" dirty="0">
                <a:latin typeface="Calibri" pitchFamily="34" charset="0"/>
                <a:ea typeface="Calibri"/>
                <a:cs typeface="Calibri" pitchFamily="34" charset="0"/>
              </a:rPr>
              <a:t>, характеризуют равновесия двух фаз, при этом система </a:t>
            </a:r>
            <a:r>
              <a:rPr lang="ru-RU" sz="2000" dirty="0" err="1" smtClean="0">
                <a:latin typeface="Calibri" pitchFamily="34" charset="0"/>
                <a:ea typeface="Calibri"/>
                <a:cs typeface="Calibri" pitchFamily="34" charset="0"/>
              </a:rPr>
              <a:t>моновариантна</a:t>
            </a:r>
            <a:endParaRPr lang="ru-RU" sz="20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Calibri" pitchFamily="34" charset="0"/>
                <a:ea typeface="Calibri"/>
                <a:cs typeface="Calibri" pitchFamily="34" charset="0"/>
              </a:rPr>
              <a:t>В точке </a:t>
            </a:r>
            <a:r>
              <a:rPr lang="ru-RU" sz="2000" dirty="0">
                <a:latin typeface="Calibri" pitchFamily="34" charset="0"/>
                <a:ea typeface="Calibri"/>
                <a:cs typeface="Calibri" pitchFamily="34" charset="0"/>
              </a:rPr>
              <a:t>О, называемой </a:t>
            </a:r>
            <a:r>
              <a:rPr lang="ru-RU" sz="2000" b="1" i="1" dirty="0">
                <a:latin typeface="Calibri" pitchFamily="34" charset="0"/>
                <a:ea typeface="Calibri"/>
                <a:cs typeface="Calibri" pitchFamily="34" charset="0"/>
              </a:rPr>
              <a:t>тройной </a:t>
            </a:r>
            <a:r>
              <a:rPr lang="ru-RU" sz="2000" b="1" i="1" dirty="0" smtClean="0">
                <a:latin typeface="Calibri" pitchFamily="34" charset="0"/>
                <a:ea typeface="Calibri"/>
                <a:cs typeface="Calibri" pitchFamily="34" charset="0"/>
              </a:rPr>
              <a:t>точкой</a:t>
            </a:r>
            <a:r>
              <a:rPr lang="ru-RU" sz="2000" dirty="0" smtClean="0">
                <a:latin typeface="Calibri" pitchFamily="34" charset="0"/>
                <a:ea typeface="Calibri"/>
                <a:cs typeface="Calibri" pitchFamily="34" charset="0"/>
              </a:rPr>
              <a:t>, при </a:t>
            </a:r>
            <a:r>
              <a:rPr lang="ru-RU" sz="2000" dirty="0">
                <a:latin typeface="Calibri" pitchFamily="34" charset="0"/>
                <a:ea typeface="Calibri"/>
                <a:cs typeface="Calibri" pitchFamily="34" charset="0"/>
              </a:rPr>
              <a:t>строго заданных условиях в равновесии находятся три фазы, при этом система </a:t>
            </a:r>
            <a:r>
              <a:rPr lang="ru-RU" sz="2000" dirty="0" err="1">
                <a:latin typeface="Calibri" pitchFamily="34" charset="0"/>
                <a:ea typeface="Calibri"/>
                <a:cs typeface="Calibri" pitchFamily="34" charset="0"/>
              </a:rPr>
              <a:t>безвариантна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Объект 4" descr="http://www.nanometer.ru/2011/09/13/fazovie_ravnovesia_261704/PROP_IMG_images_1/Diag_phase_eau_ru.jp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388296" cy="3761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Равновесие в двухкомпонентных системах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2"/>
          </a:xfrm>
        </p:spPr>
        <p:txBody>
          <a:bodyPr/>
          <a:lstStyle/>
          <a:p>
            <a:pPr marL="0" lvl="0" indent="449263" algn="just" eaLnBrk="1" hangingPunct="1">
              <a:spcBef>
                <a:spcPct val="0"/>
              </a:spcBef>
              <a:buNone/>
            </a:pPr>
            <a:r>
              <a:rPr lang="ru-RU" sz="2400" b="1" i="1" dirty="0" smtClean="0">
                <a:ea typeface="Calibri" pitchFamily="34" charset="0"/>
                <a:cs typeface="Times New Roman" pitchFamily="18" charset="0"/>
              </a:rPr>
              <a:t>Примеры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: сплавы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двух металлов, расплав двух солей, любой раствор, состоящий из растворителя и одного растворенного вещества.</a:t>
            </a:r>
            <a:endParaRPr lang="ru-RU" sz="2400" dirty="0">
              <a:cs typeface="Arial" pitchFamily="34" charset="0"/>
            </a:endParaRPr>
          </a:p>
          <a:p>
            <a:pPr marL="0" indent="449263" algn="just">
              <a:spcBef>
                <a:spcPct val="0"/>
              </a:spcBef>
              <a:buNone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Для системы из двух компонентов правило фаз записывается в 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виде: К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= 2  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С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= 2 + 2 – Ф.</a:t>
            </a:r>
            <a:endParaRPr lang="ru-RU" sz="2400" dirty="0">
              <a:cs typeface="Arial" pitchFamily="34" charset="0"/>
            </a:endParaRPr>
          </a:p>
          <a:p>
            <a:pPr marL="0" lvl="0" indent="449263">
              <a:spcBef>
                <a:spcPct val="0"/>
              </a:spcBef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583875"/>
              </p:ext>
            </p:extLst>
          </p:nvPr>
        </p:nvGraphicFramePr>
        <p:xfrm>
          <a:off x="827584" y="3284984"/>
          <a:ext cx="7560840" cy="3114994"/>
        </p:xfrm>
        <a:graphic>
          <a:graphicData uri="http://schemas.openxmlformats.org/drawingml/2006/table">
            <a:tbl>
              <a:tblPr firstRow="1" firstCol="1" bandRow="1"/>
              <a:tblGrid>
                <a:gridCol w="1541239"/>
                <a:gridCol w="6019601"/>
              </a:tblGrid>
              <a:tr h="1861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2 + 2 – 1 = 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Число степеней свободы максимально – Р, Т, концентрация одного из компонентов С</a:t>
                      </a:r>
                      <a:r>
                        <a:rPr lang="ru-RU" sz="1800" baseline="-25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 Концентрация второго компонента – величина зависимая: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800" baseline="-25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= 100% - С</a:t>
                      </a:r>
                      <a:r>
                        <a:rPr lang="ru-RU" sz="1800" baseline="-25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Единицы измерения – мольные или весовые проценты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2 + 2 – 2 =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2 + 2 – 3 =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2 + 2 – 4 = 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ru-RU" sz="18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безвариантна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Диаграммы состояния двухкомпонентных систем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ea typeface="Calibri"/>
                <a:cs typeface="Times New Roman"/>
              </a:rPr>
              <a:t>	В </a:t>
            </a:r>
            <a:r>
              <a:rPr lang="ru-RU" sz="2800" dirty="0">
                <a:ea typeface="Calibri"/>
                <a:cs typeface="Times New Roman"/>
              </a:rPr>
              <a:t>общем случае для построения диаграмм состояния двухкомпонентных систем пользуются </a:t>
            </a:r>
            <a:r>
              <a:rPr lang="ru-RU" sz="2800" b="1" i="1" dirty="0">
                <a:ea typeface="Calibri"/>
                <a:cs typeface="Times New Roman"/>
              </a:rPr>
              <a:t>тремя осями координат</a:t>
            </a:r>
            <a:r>
              <a:rPr lang="ru-RU" sz="2800" dirty="0">
                <a:ea typeface="Calibri"/>
                <a:cs typeface="Times New Roman"/>
              </a:rPr>
              <a:t>: Т, Р и С.</a:t>
            </a: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ea typeface="Calibri"/>
                <a:cs typeface="Times New Roman"/>
              </a:rPr>
              <a:t>	В </a:t>
            </a:r>
            <a:r>
              <a:rPr lang="ru-RU" sz="2800" dirty="0">
                <a:ea typeface="Calibri"/>
                <a:cs typeface="Times New Roman"/>
              </a:rPr>
              <a:t>частном случае </a:t>
            </a:r>
            <a:r>
              <a:rPr lang="ru-RU" sz="2800" b="1" i="1" dirty="0">
                <a:ea typeface="Calibri"/>
                <a:cs typeface="Times New Roman"/>
              </a:rPr>
              <a:t>при изучении конденсированных систем</a:t>
            </a:r>
            <a:r>
              <a:rPr lang="ru-RU" sz="2800" dirty="0">
                <a:ea typeface="Calibri"/>
                <a:cs typeface="Times New Roman"/>
              </a:rPr>
              <a:t>, состоящих только из жидких и твердых фаз, фактор давления можно не учитывать (особенно если исследования проводят при атмосферном давлении). В этом случае фазовые диаграммы строят в координатах </a:t>
            </a:r>
            <a:r>
              <a:rPr lang="ru-RU" sz="2800" b="1" i="1" dirty="0">
                <a:ea typeface="Calibri"/>
                <a:cs typeface="Times New Roman"/>
              </a:rPr>
              <a:t>Т – С</a:t>
            </a:r>
            <a:r>
              <a:rPr lang="ru-RU" sz="2800" dirty="0">
                <a:ea typeface="Calibri"/>
                <a:cs typeface="Times New Roman"/>
              </a:rPr>
              <a:t>.</a:t>
            </a:r>
          </a:p>
          <a:p>
            <a:pPr marL="36195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ea typeface="Calibri"/>
              </a:rPr>
              <a:t>	</a:t>
            </a:r>
            <a:r>
              <a:rPr lang="ru-RU" sz="2800" b="1" i="1" dirty="0" smtClean="0">
                <a:ea typeface="Calibri"/>
              </a:rPr>
              <a:t>Пример</a:t>
            </a:r>
            <a:r>
              <a:rPr lang="ru-RU" sz="2800" dirty="0" smtClean="0">
                <a:ea typeface="Calibri"/>
              </a:rPr>
              <a:t> </a:t>
            </a:r>
            <a:r>
              <a:rPr lang="ru-RU" sz="2800" dirty="0">
                <a:ea typeface="Calibri"/>
              </a:rPr>
              <a:t>такой системы – сплав из двух  </a:t>
            </a:r>
            <a:r>
              <a:rPr lang="ru-RU" sz="2800" dirty="0" smtClean="0">
                <a:ea typeface="Calibri"/>
              </a:rPr>
              <a:t>  нелетучих </a:t>
            </a:r>
            <a:r>
              <a:rPr lang="ru-RU" sz="2800" dirty="0">
                <a:ea typeface="Calibri"/>
              </a:rPr>
              <a:t>металлов.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7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Термографический анализ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600" dirty="0" smtClean="0">
                <a:latin typeface="Calibri" pitchFamily="34" charset="0"/>
                <a:ea typeface="Calibri"/>
                <a:cs typeface="Calibri" pitchFamily="34" charset="0"/>
              </a:rPr>
              <a:t>	Основные </a:t>
            </a:r>
            <a:r>
              <a:rPr lang="ru-RU" sz="2600" dirty="0">
                <a:latin typeface="Calibri" pitchFamily="34" charset="0"/>
                <a:ea typeface="Calibri"/>
                <a:cs typeface="Calibri" pitchFamily="34" charset="0"/>
              </a:rPr>
              <a:t>методы изучения сплавов – микроскопические исследования, рентгеновский структурный анализ, термический анализ. </a:t>
            </a:r>
            <a:endParaRPr lang="ru-RU" sz="2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 algn="just">
              <a:buNone/>
            </a:pPr>
            <a:r>
              <a:rPr lang="ru-RU" sz="2600" b="1" i="1" dirty="0">
                <a:latin typeface="Calibri" pitchFamily="34" charset="0"/>
                <a:ea typeface="Calibri"/>
                <a:cs typeface="Calibri" pitchFamily="34" charset="0"/>
              </a:rPr>
              <a:t>	</a:t>
            </a:r>
            <a:r>
              <a:rPr lang="ru-RU" sz="2600" b="1" i="1" dirty="0" smtClean="0">
                <a:latin typeface="Calibri" pitchFamily="34" charset="0"/>
                <a:ea typeface="Calibri"/>
                <a:cs typeface="Calibri" pitchFamily="34" charset="0"/>
              </a:rPr>
              <a:t>Термический </a:t>
            </a:r>
            <a:r>
              <a:rPr lang="ru-RU" sz="2600" b="1" i="1" dirty="0">
                <a:latin typeface="Calibri" pitchFamily="34" charset="0"/>
                <a:ea typeface="Calibri"/>
                <a:cs typeface="Calibri" pitchFamily="34" charset="0"/>
              </a:rPr>
              <a:t>анализ</a:t>
            </a:r>
            <a:r>
              <a:rPr lang="ru-RU" sz="2600" dirty="0">
                <a:latin typeface="Calibri" pitchFamily="34" charset="0"/>
                <a:ea typeface="Calibri"/>
                <a:cs typeface="Calibri" pitchFamily="34" charset="0"/>
              </a:rPr>
              <a:t> основывается на определении температур фазовых превращений. Для проведения анализа приготовляют ряд образцов сплава известного состава. Каждый из образцов расплавляют и затем, медленно охлаждая, регистрируют температуру расплава через определенные промежутки времени. Автоматическую запись кривых охлаждения – </a:t>
            </a:r>
            <a:r>
              <a:rPr lang="ru-RU" sz="2600" b="1" i="1" dirty="0" err="1">
                <a:latin typeface="Calibri" pitchFamily="34" charset="0"/>
                <a:ea typeface="Calibri"/>
                <a:cs typeface="Calibri" pitchFamily="34" charset="0"/>
              </a:rPr>
              <a:t>термографию</a:t>
            </a:r>
            <a:r>
              <a:rPr lang="ru-RU" sz="2600" dirty="0">
                <a:latin typeface="Calibri" pitchFamily="34" charset="0"/>
                <a:ea typeface="Calibri"/>
                <a:cs typeface="Calibri" pitchFamily="34" charset="0"/>
              </a:rPr>
              <a:t> – проводят на пирометрах.</a:t>
            </a:r>
            <a:endParaRPr lang="ru-RU" sz="2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2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Calibri" pitchFamily="34" charset="0"/>
                <a:ea typeface="Calibri"/>
                <a:cs typeface="Calibri" pitchFamily="34" charset="0"/>
              </a:rPr>
              <a:t>Фазовая диаграмма сплава </a:t>
            </a:r>
            <a:r>
              <a:rPr lang="en-US" sz="3200" b="1" dirty="0">
                <a:latin typeface="Calibri" pitchFamily="34" charset="0"/>
                <a:ea typeface="Calibri"/>
                <a:cs typeface="Calibri" pitchFamily="34" charset="0"/>
              </a:rPr>
              <a:t>Bi</a:t>
            </a:r>
            <a:r>
              <a:rPr lang="ru-RU" sz="3200" b="1" dirty="0">
                <a:latin typeface="Calibri" pitchFamily="34" charset="0"/>
                <a:ea typeface="Calibri"/>
                <a:cs typeface="Calibri" pitchFamily="34" charset="0"/>
              </a:rPr>
              <a:t>-</a:t>
            </a:r>
            <a:r>
              <a:rPr lang="en-US" sz="3200" b="1" dirty="0">
                <a:latin typeface="Calibri" pitchFamily="34" charset="0"/>
                <a:ea typeface="Calibri"/>
                <a:cs typeface="Calibri" pitchFamily="34" charset="0"/>
              </a:rPr>
              <a:t>Cd </a:t>
            </a:r>
            <a:r>
              <a:rPr lang="ru-RU" sz="3200" b="1" dirty="0">
                <a:latin typeface="Calibri" pitchFamily="34" charset="0"/>
                <a:ea typeface="Calibri"/>
                <a:cs typeface="Calibri" pitchFamily="34" charset="0"/>
              </a:rPr>
              <a:t>(диаграмма плавкости) 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Объект 3" descr="http://osvarke.info/uploads/posts/2011-10/1319622092_1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911" y="1600200"/>
            <a:ext cx="4482353" cy="4637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Характерные линии и области на фазовой диаграмме </a:t>
            </a:r>
            <a:r>
              <a:rPr lang="ru-RU" sz="3200" b="1" dirty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сплава 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Bi</a:t>
            </a:r>
            <a:r>
              <a:rPr lang="ru-RU" sz="3200" b="1" dirty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-</a:t>
            </a:r>
            <a:r>
              <a:rPr lang="en-US" sz="3200" b="1" dirty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Cd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176952"/>
              </p:ext>
            </p:extLst>
          </p:nvPr>
        </p:nvGraphicFramePr>
        <p:xfrm>
          <a:off x="539552" y="1409542"/>
          <a:ext cx="8280920" cy="5283859"/>
        </p:xfrm>
        <a:graphic>
          <a:graphicData uri="http://schemas.openxmlformats.org/drawingml/2006/table">
            <a:tbl>
              <a:tblPr firstRow="1" firstCol="1" bandRow="1"/>
              <a:tblGrid>
                <a:gridCol w="2016224"/>
                <a:gridCol w="6264696"/>
              </a:tblGrid>
              <a:tr h="51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(область АЕВ)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Жидкие сплавы различного состава: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 = 1, С = 2 + 1 – 1 = 2, система </a:t>
                      </a:r>
                      <a:r>
                        <a:rPr lang="ru-RU" sz="18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бивариантна</a:t>
                      </a: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(С и Т)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2 – линия ликвидуса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Отвечает температурам начала кристаллизации: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АЕ – кристаллизация висмута, ВЕ – кристаллизация кадмия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А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Температура плавления чистого висмута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Температура плавления чистого кадмия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Область АЕС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Одновременное сосуществование в равновесии жидких расплавов переменного состава и кристаллов </a:t>
                      </a:r>
                      <a:r>
                        <a:rPr lang="ru-RU" sz="1800" b="1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висмута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 = 2, С = 1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Область ВЕ</a:t>
                      </a: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Одновременное сосуществование в равновесии жидких расплавов переменного состава и кристаллов </a:t>
                      </a:r>
                      <a:r>
                        <a:rPr lang="ru-RU" sz="1800" b="1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кадмия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 = 2, С = 1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3 – линия солидуса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Отвечает температурам полного отвердевания смесей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Механическая смесь кристаллов висмута и кадмия (твердые сплавы </a:t>
                      </a: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Bi </a:t>
                      </a: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Cd</a:t>
                      </a: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Е – </a:t>
                      </a:r>
                      <a:r>
                        <a:rPr lang="ru-RU" sz="1800" b="1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эвтектика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 = 3, С = 0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9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Точка эвтектики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latin typeface="Times New Roman"/>
                <a:ea typeface="Calibri"/>
              </a:rPr>
              <a:t>	</a:t>
            </a:r>
            <a:r>
              <a:rPr lang="ru-RU" sz="2800" b="1" i="1" dirty="0" smtClean="0">
                <a:latin typeface="Calibri" pitchFamily="34" charset="0"/>
                <a:ea typeface="Calibri"/>
                <a:cs typeface="Calibri" pitchFamily="34" charset="0"/>
              </a:rPr>
              <a:t>Эвтектика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– неоднородная механическая смесь, состоящая из мелких кристаллов одного и другого компонента. </a:t>
            </a:r>
          </a:p>
          <a:p>
            <a:pPr marL="0" indent="0" algn="just">
              <a:buNone/>
            </a:pPr>
            <a:r>
              <a:rPr lang="ru-RU" sz="2800" b="1" i="1" dirty="0" smtClean="0">
                <a:latin typeface="Calibri" pitchFamily="34" charset="0"/>
                <a:ea typeface="Calibri"/>
                <a:cs typeface="Calibri" pitchFamily="34" charset="0"/>
              </a:rPr>
              <a:t>	Эвтектический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сплав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– сплав, обладающий наиболее низкой температурой кристаллизации (по сравнению с температурой кристаллизации отдельных компонентов смеси). Кристаллизация таких сплавов от начала до конца происходит при постоянной температуре, как у чистых металлов).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8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Двухкомпонентные водно-солевые системы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ea typeface="Calibri"/>
                <a:cs typeface="Times New Roman"/>
              </a:rPr>
              <a:t>	Диаграммы </a:t>
            </a:r>
            <a:r>
              <a:rPr lang="ru-RU" sz="2800" dirty="0">
                <a:ea typeface="Calibri"/>
                <a:cs typeface="Times New Roman"/>
              </a:rPr>
              <a:t>состояния таких систем как правило являются плоскостными, их строят в координатах </a:t>
            </a:r>
            <a:r>
              <a:rPr lang="ru-RU" sz="2800" b="1" i="1" dirty="0">
                <a:ea typeface="Calibri"/>
                <a:cs typeface="Times New Roman"/>
              </a:rPr>
              <a:t>Т – С</a:t>
            </a:r>
            <a:r>
              <a:rPr lang="ru-RU" sz="2800" dirty="0">
                <a:ea typeface="Calibri"/>
                <a:cs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 smtClean="0">
                <a:ea typeface="Calibri"/>
              </a:rPr>
              <a:t>	Если </a:t>
            </a:r>
            <a:r>
              <a:rPr lang="ru-RU" sz="2800" b="1" i="1" dirty="0">
                <a:ea typeface="Calibri"/>
              </a:rPr>
              <a:t>при растворении соль не образует с водой кристаллогидрата</a:t>
            </a:r>
            <a:r>
              <a:rPr lang="ru-RU" sz="2800" dirty="0">
                <a:ea typeface="Calibri"/>
              </a:rPr>
              <a:t>, то диаграмма состояния будет подобна диаграмме состояния системы </a:t>
            </a:r>
            <a:r>
              <a:rPr lang="en-US" sz="2800" dirty="0">
                <a:ea typeface="Calibri"/>
              </a:rPr>
              <a:t>Bi</a:t>
            </a:r>
            <a:r>
              <a:rPr lang="ru-RU" sz="2800" dirty="0">
                <a:ea typeface="Calibri"/>
              </a:rPr>
              <a:t>-</a:t>
            </a:r>
            <a:r>
              <a:rPr lang="en-US" sz="2800" dirty="0">
                <a:ea typeface="Calibri"/>
              </a:rPr>
              <a:t>Cd</a:t>
            </a:r>
            <a:r>
              <a:rPr lang="ru-RU" sz="2800" dirty="0" smtClean="0">
                <a:ea typeface="Calibri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ea typeface="Calibri"/>
              </a:rPr>
              <a:t>	В </a:t>
            </a:r>
            <a:r>
              <a:rPr lang="ru-RU" sz="2800" dirty="0">
                <a:ea typeface="Calibri"/>
              </a:rPr>
              <a:t>водно-солевых системах эвтектика называется </a:t>
            </a:r>
            <a:r>
              <a:rPr lang="ru-RU" sz="2800" b="1" i="1" dirty="0">
                <a:ea typeface="Calibri"/>
              </a:rPr>
              <a:t>криогидратом</a:t>
            </a:r>
            <a:r>
              <a:rPr lang="ru-RU" sz="2800" dirty="0">
                <a:ea typeface="Calibri"/>
              </a:rPr>
              <a:t>, а температура, ей отвечающая – </a:t>
            </a:r>
            <a:r>
              <a:rPr lang="ru-RU" sz="2800" b="1" i="1" dirty="0">
                <a:ea typeface="Calibri"/>
              </a:rPr>
              <a:t>криогидратной точкой</a:t>
            </a:r>
            <a:r>
              <a:rPr lang="ru-RU" sz="2800" dirty="0">
                <a:ea typeface="Calibri"/>
              </a:rPr>
              <a:t>. Криогидрат представляет собой механическую смесь мелких кристаллов льда и соли.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040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Примеры криогидратных смесей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28707"/>
              </p:ext>
            </p:extLst>
          </p:nvPr>
        </p:nvGraphicFramePr>
        <p:xfrm>
          <a:off x="1115616" y="1772816"/>
          <a:ext cx="7272808" cy="3416400"/>
        </p:xfrm>
        <a:graphic>
          <a:graphicData uri="http://schemas.openxmlformats.org/drawingml/2006/table">
            <a:tbl>
              <a:tblPr firstRow="1" firstCol="1" bandRow="1"/>
              <a:tblGrid>
                <a:gridCol w="2088232"/>
                <a:gridCol w="2493494"/>
                <a:gridCol w="2691082"/>
              </a:tblGrid>
              <a:tr h="1296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Соль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Криогидратная температура, </a:t>
                      </a:r>
                      <a:r>
                        <a:rPr lang="ru-RU" sz="2800" baseline="300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0</a:t>
                      </a:r>
                      <a:r>
                        <a:rPr lang="ru-RU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Безводная соль в криогидрате, вес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KNO</a:t>
                      </a:r>
                      <a:r>
                        <a:rPr lang="en-US" sz="2800" baseline="-250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</a:t>
                      </a:r>
                      <a:endParaRPr lang="ru-RU" sz="28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-2</a:t>
                      </a:r>
                      <a:r>
                        <a:rPr lang="ru-RU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10,9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NaCl</a:t>
                      </a:r>
                      <a:endParaRPr lang="ru-RU" sz="28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-21,2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22,42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CaCl</a:t>
                      </a:r>
                      <a:r>
                        <a:rPr lang="en-US" sz="2800" baseline="-250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</a:t>
                      </a:r>
                      <a:r>
                        <a:rPr lang="en-US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  <a:sym typeface="Symbol"/>
                        </a:rPr>
                        <a:t></a:t>
                      </a:r>
                      <a:r>
                        <a:rPr lang="en-US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6H</a:t>
                      </a:r>
                      <a:r>
                        <a:rPr lang="en-US" sz="2800" baseline="-250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</a:t>
                      </a:r>
                      <a:r>
                        <a:rPr lang="en-US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</a:t>
                      </a:r>
                      <a:endParaRPr lang="ru-RU" sz="28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-55,0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Основные понятия фазового равновесия</a:t>
            </a:r>
            <a:endParaRPr lang="ru-RU" sz="3200" b="1" dirty="0"/>
          </a:p>
        </p:txBody>
      </p:sp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i="1" dirty="0" smtClean="0">
                <a:ea typeface="Calibri"/>
                <a:cs typeface="Calibri" pitchFamily="34" charset="0"/>
              </a:rPr>
              <a:t>Фаза -</a:t>
            </a:r>
            <a:r>
              <a:rPr lang="ru-RU" sz="2600" dirty="0" smtClean="0">
                <a:ea typeface="Calibri"/>
                <a:cs typeface="Calibri" pitchFamily="34" charset="0"/>
              </a:rPr>
              <a:t> </a:t>
            </a:r>
            <a:r>
              <a:rPr lang="ru-RU" sz="2600" dirty="0">
                <a:ea typeface="Calibri"/>
                <a:cs typeface="Calibri" pitchFamily="34" charset="0"/>
              </a:rPr>
              <a:t>совокупность гомогенных частей системы, обладающих одинаковыми термодинамическими свойствами </a:t>
            </a:r>
            <a:r>
              <a:rPr lang="ru-RU" sz="2600" dirty="0" smtClean="0">
                <a:ea typeface="Calibri"/>
                <a:cs typeface="Calibri" pitchFamily="34" charset="0"/>
              </a:rPr>
              <a:t>и отделенных </a:t>
            </a:r>
            <a:r>
              <a:rPr lang="ru-RU" sz="2600" dirty="0">
                <a:ea typeface="Calibri"/>
                <a:cs typeface="Calibri" pitchFamily="34" charset="0"/>
              </a:rPr>
              <a:t>от других частей системы видимыми поверхностями </a:t>
            </a:r>
            <a:r>
              <a:rPr lang="ru-RU" sz="2600" dirty="0" smtClean="0">
                <a:ea typeface="Calibri"/>
                <a:cs typeface="Calibri" pitchFamily="34" charset="0"/>
              </a:rPr>
              <a:t>раздела.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 smtClean="0">
              <a:ea typeface="Calibri"/>
              <a:cs typeface="Calibri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i="1" dirty="0" smtClean="0">
                <a:ea typeface="Calibri"/>
              </a:rPr>
              <a:t>Фазовые равновесия - </a:t>
            </a:r>
            <a:r>
              <a:rPr lang="ru-RU" sz="2600" dirty="0" smtClean="0">
                <a:ea typeface="Calibri"/>
              </a:rPr>
              <a:t>состояния</a:t>
            </a:r>
            <a:r>
              <a:rPr lang="ru-RU" sz="2600" dirty="0">
                <a:ea typeface="Calibri"/>
              </a:rPr>
              <a:t>, при которых процесс перехода веществ из одной фазы в другую не сопровождается изменением их химического </a:t>
            </a:r>
            <a:r>
              <a:rPr lang="ru-RU" sz="2600" dirty="0" smtClean="0">
                <a:ea typeface="Calibri"/>
              </a:rPr>
              <a:t>состава.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 smtClean="0">
              <a:ea typeface="Calibri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i="1" dirty="0" smtClean="0">
                <a:ea typeface="Calibri"/>
              </a:rPr>
              <a:t>Компонент - </a:t>
            </a:r>
            <a:r>
              <a:rPr lang="ru-RU" sz="2600" dirty="0" smtClean="0">
                <a:ea typeface="Calibri"/>
              </a:rPr>
              <a:t>химически </a:t>
            </a:r>
            <a:r>
              <a:rPr lang="ru-RU" sz="2600" dirty="0">
                <a:ea typeface="Calibri"/>
              </a:rPr>
              <a:t>однородная составная часть системы, которая при выделении из системы существует в изолированном виде как угодно </a:t>
            </a:r>
            <a:r>
              <a:rPr lang="ru-RU" sz="2600" dirty="0" smtClean="0">
                <a:ea typeface="Calibri"/>
              </a:rPr>
              <a:t>долго.</a:t>
            </a: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Примеры систем</a:t>
            </a:r>
            <a:endParaRPr lang="ru-RU" sz="3200" b="1" dirty="0"/>
          </a:p>
        </p:txBody>
      </p:sp>
      <p:sp>
        <p:nvSpPr>
          <p:cNvPr id="4099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ru-RU" dirty="0" smtClean="0"/>
          </a:p>
          <a:p>
            <a:pPr eaLnBrk="1" hangingPunct="1">
              <a:buFont typeface="Arial" pitchFamily="34" charset="0"/>
              <a:buNone/>
            </a:pPr>
            <a:endParaRPr lang="ru-RU" dirty="0" smtClean="0"/>
          </a:p>
          <a:p>
            <a:pPr eaLnBrk="1" hangingPunct="1">
              <a:buFont typeface="Arial" pitchFamily="34" charset="0"/>
              <a:buNone/>
            </a:pP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Calibri" pitchFamily="34" charset="0"/>
                <a:ea typeface="Calibri"/>
                <a:cs typeface="Calibri" pitchFamily="34" charset="0"/>
              </a:rPr>
              <a:t>Смесь газов</a:t>
            </a:r>
          </a:p>
          <a:p>
            <a:pPr marL="0" indent="0" algn="ctr">
              <a:buNone/>
            </a:pPr>
            <a:r>
              <a:rPr lang="ru-RU" dirty="0" smtClean="0">
                <a:latin typeface="Calibri" pitchFamily="34" charset="0"/>
                <a:ea typeface="Calibri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ea typeface="Calibri"/>
                <a:cs typeface="Calibri" pitchFamily="34" charset="0"/>
              </a:rPr>
              <a:t>O</a:t>
            </a:r>
            <a:r>
              <a:rPr lang="ru-RU" baseline="-25000" dirty="0">
                <a:latin typeface="Calibri" pitchFamily="34" charset="0"/>
                <a:ea typeface="Calibri"/>
                <a:cs typeface="Calibri" pitchFamily="34" charset="0"/>
              </a:rPr>
              <a:t>2</a:t>
            </a:r>
            <a:r>
              <a:rPr lang="ru-RU" dirty="0">
                <a:latin typeface="Calibri" pitchFamily="34" charset="0"/>
                <a:ea typeface="Calibri"/>
                <a:cs typeface="Calibri" pitchFamily="34" charset="0"/>
              </a:rPr>
              <a:t> + </a:t>
            </a:r>
            <a:r>
              <a:rPr lang="en-US" dirty="0">
                <a:latin typeface="Calibri" pitchFamily="34" charset="0"/>
                <a:ea typeface="Calibri"/>
                <a:cs typeface="Calibri" pitchFamily="34" charset="0"/>
              </a:rPr>
              <a:t>N</a:t>
            </a:r>
            <a:r>
              <a:rPr lang="ru-RU" baseline="-25000" dirty="0">
                <a:latin typeface="Calibri" pitchFamily="34" charset="0"/>
                <a:ea typeface="Calibri"/>
                <a:cs typeface="Calibri" pitchFamily="34" charset="0"/>
              </a:rPr>
              <a:t>2</a:t>
            </a:r>
            <a:r>
              <a:rPr lang="ru-RU" dirty="0">
                <a:latin typeface="Calibri" pitchFamily="34" charset="0"/>
                <a:ea typeface="Calibri"/>
                <a:cs typeface="Calibri" pitchFamily="34" charset="0"/>
              </a:rPr>
              <a:t> + </a:t>
            </a:r>
            <a:r>
              <a:rPr lang="en-US" dirty="0">
                <a:latin typeface="Calibri" pitchFamily="34" charset="0"/>
                <a:ea typeface="Calibri"/>
                <a:cs typeface="Calibri" pitchFamily="34" charset="0"/>
              </a:rPr>
              <a:t>H</a:t>
            </a:r>
            <a:r>
              <a:rPr lang="ru-RU" baseline="-25000" dirty="0">
                <a:latin typeface="Calibri" pitchFamily="34" charset="0"/>
                <a:ea typeface="Calibri"/>
                <a:cs typeface="Calibri" pitchFamily="34" charset="0"/>
              </a:rPr>
              <a:t>2</a:t>
            </a:r>
            <a:r>
              <a:rPr lang="ru-RU" dirty="0" smtClean="0">
                <a:latin typeface="Calibri" pitchFamily="34" charset="0"/>
                <a:ea typeface="Calibri"/>
                <a:cs typeface="Calibri" pitchFamily="34" charset="0"/>
              </a:rPr>
              <a:t>) </a:t>
            </a:r>
          </a:p>
          <a:p>
            <a:pPr marL="0" indent="0" algn="ctr">
              <a:buNone/>
            </a:pPr>
            <a:endParaRPr lang="ru-RU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 algn="ctr">
              <a:buNone/>
            </a:pP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 algn="ctr">
              <a:buNone/>
            </a:pPr>
            <a:endParaRPr lang="ru-RU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Calibri" pitchFamily="34" charset="0"/>
                <a:ea typeface="Calibri"/>
                <a:cs typeface="Calibri" pitchFamily="34" charset="0"/>
              </a:rPr>
              <a:t>Однофазная </a:t>
            </a:r>
            <a:r>
              <a:rPr lang="ru-RU" dirty="0">
                <a:latin typeface="Calibri" pitchFamily="34" charset="0"/>
                <a:ea typeface="Calibri"/>
                <a:cs typeface="Calibri" pitchFamily="34" charset="0"/>
              </a:rPr>
              <a:t>система, состоящая из трех компонентов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30" name="Прямоугольник 4"/>
          <p:cNvSpPr>
            <a:spLocks noChangeArrowheads="1"/>
          </p:cNvSpPr>
          <p:nvPr/>
        </p:nvSpPr>
        <p:spPr bwMode="auto">
          <a:xfrm>
            <a:off x="632819" y="1613551"/>
            <a:ext cx="4071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endParaRPr lang="ru-RU" sz="2400" kern="50" dirty="0" smtClean="0">
              <a:latin typeface="+mn-lt"/>
              <a:ea typeface="SimSun"/>
              <a:cs typeface="Mangal"/>
            </a:endParaRPr>
          </a:p>
          <a:p>
            <a:pPr algn="just">
              <a:spcAft>
                <a:spcPts val="0"/>
              </a:spcAft>
              <a:defRPr/>
            </a:pPr>
            <a:endParaRPr lang="ru-RU" sz="1600" kern="50" dirty="0">
              <a:latin typeface="Symbol"/>
              <a:ea typeface="SimSun"/>
              <a:cs typeface="OpenSymbol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421471041"/>
              </p:ext>
            </p:extLst>
          </p:nvPr>
        </p:nvGraphicFramePr>
        <p:xfrm>
          <a:off x="515595" y="1844824"/>
          <a:ext cx="3960440" cy="212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03576" y="4725144"/>
            <a:ext cx="34322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Трехфазная система, один компонент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/>
              <a:t>Физические системы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35768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sz="2800" dirty="0">
                <a:ea typeface="Calibri"/>
              </a:rPr>
              <a:t>В </a:t>
            </a:r>
            <a:r>
              <a:rPr lang="ru-RU" sz="2800" b="1" i="1" dirty="0">
                <a:ea typeface="Calibri"/>
              </a:rPr>
              <a:t>физических системах</a:t>
            </a:r>
            <a:r>
              <a:rPr lang="ru-RU" sz="2800" dirty="0">
                <a:ea typeface="Calibri"/>
              </a:rPr>
              <a:t> (т.е. системах, составные части которых не реагируют друг с другом) </a:t>
            </a:r>
            <a:r>
              <a:rPr lang="ru-RU" sz="2800" b="1" i="1" dirty="0">
                <a:ea typeface="Calibri"/>
              </a:rPr>
              <a:t>число независимых компонентов равно числу составных частей системы </a:t>
            </a:r>
            <a:r>
              <a:rPr lang="ru-RU" sz="2800" dirty="0">
                <a:ea typeface="Calibri"/>
              </a:rPr>
              <a:t>(</a:t>
            </a:r>
            <a:r>
              <a:rPr lang="ru-RU" sz="2800" b="1" i="1" dirty="0">
                <a:ea typeface="Calibri"/>
              </a:rPr>
              <a:t>составной частью</a:t>
            </a:r>
            <a:r>
              <a:rPr lang="ru-RU" sz="2800" dirty="0">
                <a:ea typeface="Calibri"/>
              </a:rPr>
              <a:t> называется всякое простое вещество или химическое соединение, входящее в систему</a:t>
            </a:r>
            <a:r>
              <a:rPr lang="ru-RU" sz="2800" dirty="0" smtClean="0">
                <a:ea typeface="Calibri"/>
              </a:rPr>
              <a:t>).</a:t>
            </a:r>
          </a:p>
          <a:p>
            <a:pPr>
              <a:buFont typeface="Arial" charset="0"/>
              <a:buNone/>
              <a:defRPr/>
            </a:pPr>
            <a:r>
              <a:rPr lang="ru-RU" sz="2800" dirty="0" smtClean="0">
                <a:ea typeface="Calibri"/>
              </a:rPr>
              <a:t>В </a:t>
            </a:r>
            <a:r>
              <a:rPr lang="ru-RU" sz="2800" dirty="0">
                <a:ea typeface="Calibri"/>
              </a:rPr>
              <a:t>таких системах </a:t>
            </a:r>
            <a:r>
              <a:rPr lang="ru-RU" sz="2800" b="1" i="1" dirty="0">
                <a:ea typeface="Calibri"/>
              </a:rPr>
              <a:t>можно произвольно изменять </a:t>
            </a:r>
            <a:r>
              <a:rPr lang="ru-RU" sz="2800" dirty="0">
                <a:ea typeface="Calibri"/>
              </a:rPr>
              <a:t>равновесные концентрации всех составных частей, не вызывая изменения числа и вида фаз в системе, т.е. все составные части системы являются </a:t>
            </a:r>
            <a:r>
              <a:rPr lang="ru-RU" sz="2800" b="1" i="1" dirty="0">
                <a:ea typeface="Calibri"/>
              </a:rPr>
              <a:t>независимыми</a:t>
            </a:r>
            <a:r>
              <a:rPr lang="ru-RU" sz="2800" dirty="0">
                <a:ea typeface="Calibri"/>
              </a:rPr>
              <a:t> друг от друга.</a:t>
            </a:r>
            <a:endParaRPr lang="ru-RU" sz="2800" b="1" i="1" kern="50" dirty="0">
              <a:ea typeface="SimSun"/>
              <a:cs typeface="Mangal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sz="2800" b="1" i="1" dirty="0" smtClean="0"/>
              <a:t>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endParaRPr lang="ru-RU" sz="2800" b="1" i="1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sz="2800" b="1" i="1" dirty="0" smtClean="0"/>
              <a:t>	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Химические системы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43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sz="2800" dirty="0" smtClean="0"/>
              <a:t>	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800" dirty="0" smtClean="0"/>
              <a:t>	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96752"/>
            <a:ext cx="79208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500" dirty="0" smtClean="0">
                <a:latin typeface="+mn-lt"/>
                <a:ea typeface="Calibri"/>
                <a:cs typeface="Times New Roman"/>
              </a:rPr>
              <a:t>	В 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системах, где составные части реагируют друг с другом </a:t>
            </a:r>
            <a:r>
              <a:rPr lang="ru-RU" sz="2500" b="1" i="1" dirty="0">
                <a:latin typeface="+mn-lt"/>
                <a:ea typeface="Calibri"/>
                <a:cs typeface="Times New Roman"/>
              </a:rPr>
              <a:t>(химические системы), число независимых компонентов равно числу составных частей минус число химических реакций, 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протекающих в системе при данных </a:t>
            </a:r>
            <a:r>
              <a:rPr lang="ru-RU" sz="2500" dirty="0" smtClean="0">
                <a:latin typeface="+mn-lt"/>
                <a:ea typeface="Calibri"/>
                <a:cs typeface="Times New Roman"/>
              </a:rPr>
              <a:t>условиях:</a:t>
            </a:r>
            <a:endParaRPr lang="ru-RU" sz="2500" dirty="0">
              <a:latin typeface="+mn-lt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500" dirty="0">
                <a:latin typeface="+mn-lt"/>
                <a:ea typeface="Calibri"/>
                <a:cs typeface="Times New Roman"/>
              </a:rPr>
              <a:t>	</a:t>
            </a:r>
            <a:r>
              <a:rPr lang="en-US" sz="2500" dirty="0" err="1" smtClean="0">
                <a:latin typeface="+mn-lt"/>
                <a:ea typeface="Calibri"/>
                <a:cs typeface="Times New Roman"/>
              </a:rPr>
              <a:t>CaCO</a:t>
            </a:r>
            <a:r>
              <a:rPr lang="ru-RU" sz="2500" baseline="-25000" dirty="0">
                <a:latin typeface="+mn-lt"/>
                <a:ea typeface="Calibri"/>
                <a:cs typeface="Times New Roman"/>
              </a:rPr>
              <a:t>3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 </a:t>
            </a:r>
            <a:r>
              <a:rPr lang="en-US" sz="2500" dirty="0">
                <a:latin typeface="+mn-lt"/>
                <a:ea typeface="Calibri"/>
                <a:cs typeface="Times New Roman"/>
                <a:sym typeface="Symbol"/>
              </a:rPr>
              <a:t></a:t>
            </a:r>
            <a:r>
              <a:rPr lang="en-US" sz="2500" dirty="0">
                <a:latin typeface="+mn-lt"/>
                <a:ea typeface="Calibri"/>
                <a:cs typeface="Times New Roman"/>
              </a:rPr>
              <a:t> </a:t>
            </a:r>
            <a:r>
              <a:rPr lang="en-US" sz="2500" dirty="0" err="1">
                <a:latin typeface="+mn-lt"/>
                <a:ea typeface="Calibri"/>
                <a:cs typeface="Times New Roman"/>
              </a:rPr>
              <a:t>CaO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 + </a:t>
            </a:r>
            <a:r>
              <a:rPr lang="en-US" sz="2500" dirty="0">
                <a:latin typeface="+mn-lt"/>
                <a:ea typeface="Calibri"/>
                <a:cs typeface="Times New Roman"/>
              </a:rPr>
              <a:t>CO</a:t>
            </a:r>
            <a:r>
              <a:rPr lang="ru-RU" sz="2500" baseline="-25000" dirty="0">
                <a:latin typeface="+mn-lt"/>
                <a:ea typeface="Calibri"/>
                <a:cs typeface="Times New Roman"/>
              </a:rPr>
              <a:t>2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2500" dirty="0" smtClean="0">
                <a:latin typeface="+mn-lt"/>
                <a:ea typeface="Calibri"/>
                <a:cs typeface="Times New Roman"/>
              </a:rPr>
              <a:t>3 фазы,</a:t>
            </a:r>
          </a:p>
          <a:p>
            <a:pPr>
              <a:spcAft>
                <a:spcPts val="0"/>
              </a:spcAft>
            </a:pPr>
            <a:r>
              <a:rPr lang="ru-RU" sz="2500" dirty="0" smtClean="0">
                <a:latin typeface="+mn-lt"/>
                <a:ea typeface="Calibri"/>
                <a:cs typeface="Times New Roman"/>
              </a:rPr>
              <a:t>3 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составные </a:t>
            </a:r>
            <a:r>
              <a:rPr lang="ru-RU" sz="2500" dirty="0" smtClean="0">
                <a:latin typeface="+mn-lt"/>
                <a:ea typeface="Calibri"/>
                <a:cs typeface="Times New Roman"/>
              </a:rPr>
              <a:t>части,</a:t>
            </a:r>
          </a:p>
          <a:p>
            <a:pPr>
              <a:spcAft>
                <a:spcPts val="0"/>
              </a:spcAft>
            </a:pPr>
            <a:r>
              <a:rPr lang="ru-RU" sz="2500" dirty="0" smtClean="0">
                <a:latin typeface="+mn-lt"/>
                <a:ea typeface="Calibri"/>
                <a:cs typeface="Times New Roman"/>
              </a:rPr>
              <a:t>3-1(химическая 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реакция)=2 независимых компонента.</a:t>
            </a:r>
          </a:p>
          <a:p>
            <a:pPr algn="just">
              <a:spcAft>
                <a:spcPts val="0"/>
              </a:spcAft>
            </a:pPr>
            <a:r>
              <a:rPr lang="ru-RU" sz="2500" dirty="0" smtClean="0">
                <a:latin typeface="+mn-lt"/>
                <a:ea typeface="Calibri"/>
                <a:cs typeface="Times New Roman"/>
              </a:rPr>
              <a:t>	Концентрацию 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любых </a:t>
            </a:r>
            <a:r>
              <a:rPr lang="ru-RU" sz="2500" b="1" i="1" dirty="0">
                <a:latin typeface="+mn-lt"/>
                <a:ea typeface="Calibri"/>
                <a:cs typeface="Times New Roman"/>
              </a:rPr>
              <a:t>двух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 из трех веществ, связанных одним уравнением, можно изменять произвольно. Концентрация третьего вещества – величина </a:t>
            </a:r>
            <a:r>
              <a:rPr lang="ru-RU" sz="2500" b="1" i="1" dirty="0">
                <a:latin typeface="+mn-lt"/>
                <a:ea typeface="Calibri"/>
                <a:cs typeface="Times New Roman"/>
              </a:rPr>
              <a:t>зависимая</a:t>
            </a:r>
            <a:r>
              <a:rPr lang="ru-RU" sz="2500" dirty="0">
                <a:latin typeface="+mn-lt"/>
                <a:ea typeface="Calibri"/>
                <a:cs typeface="Times New Roman"/>
              </a:rPr>
              <a:t> и определяется из уравнения реакции.</a:t>
            </a:r>
            <a:endParaRPr lang="ru-RU" sz="2500" dirty="0">
              <a:effectLst/>
              <a:latin typeface="+mn-lt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Число степеней свободы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714375" y="1484313"/>
            <a:ext cx="7943850" cy="4681537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	Под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числом степеней свободы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понимают условия (Т, Р, С), которые можно (до известного предела) произвольно изменять в системе без нарушения состояния равновесия (т.е. без изменения числа и вида фаз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	Ненасыщенный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пар 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 - система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с двумя степенями свободы (Р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и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Т), насыщенный – с одной (Р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или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Т). </a:t>
            </a:r>
            <a:endParaRPr lang="ru-RU" sz="28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	Ненасыщенный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раствор – 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система с двумя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степенями свободы (Т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и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С), насыщенный 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– с 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одной 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(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Т </a:t>
            </a:r>
            <a:r>
              <a:rPr lang="ru-RU" sz="2800" b="1" i="1" dirty="0">
                <a:latin typeface="Calibri" pitchFamily="34" charset="0"/>
                <a:ea typeface="Calibri"/>
                <a:cs typeface="Calibri" pitchFamily="34" charset="0"/>
              </a:rPr>
              <a:t>или</a:t>
            </a:r>
            <a:r>
              <a:rPr lang="ru-RU" sz="2800" dirty="0">
                <a:latin typeface="Calibri" pitchFamily="34" charset="0"/>
                <a:ea typeface="Calibri"/>
                <a:cs typeface="Calibri" pitchFamily="34" charset="0"/>
              </a:rPr>
              <a:t> С</a:t>
            </a:r>
            <a:r>
              <a:rPr lang="ru-RU" sz="2800" dirty="0" smtClean="0">
                <a:latin typeface="Calibri" pitchFamily="34" charset="0"/>
                <a:ea typeface="Calibri"/>
                <a:cs typeface="Calibri" pitchFamily="34" charset="0"/>
              </a:rPr>
              <a:t>).</a:t>
            </a:r>
            <a:endParaRPr lang="ru-RU" sz="2800" kern="50" dirty="0" smtClean="0">
              <a:latin typeface="Calibri" pitchFamily="34" charset="0"/>
              <a:ea typeface="SimSun"/>
              <a:cs typeface="Calibri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/>
              <a:t>Уравнение правила фаз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929188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ea typeface="Calibri"/>
                <a:cs typeface="Times New Roman"/>
              </a:rPr>
              <a:t>Ф + С = К + 2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a typeface="Calibri"/>
              </a:rPr>
              <a:t>Ф</a:t>
            </a:r>
            <a:r>
              <a:rPr lang="ru-RU" sz="2800" dirty="0">
                <a:ea typeface="Calibri"/>
              </a:rPr>
              <a:t> </a:t>
            </a:r>
            <a:r>
              <a:rPr lang="ru-RU" sz="2800" dirty="0" smtClean="0">
                <a:ea typeface="Calibri"/>
              </a:rPr>
              <a:t>- число фаз, К – число компонентов, С – число степеней свободы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a typeface="Calibri"/>
              </a:rPr>
              <a:t> </a:t>
            </a:r>
            <a:r>
              <a:rPr lang="ru-RU" sz="2800" dirty="0">
                <a:ea typeface="Calibri"/>
                <a:cs typeface="Times New Roman"/>
              </a:rPr>
              <a:t>Для </a:t>
            </a:r>
            <a:r>
              <a:rPr lang="ru-RU" sz="2800" b="1" i="1" dirty="0">
                <a:ea typeface="Calibri"/>
                <a:cs typeface="Times New Roman"/>
              </a:rPr>
              <a:t>конденсированных</a:t>
            </a:r>
            <a:r>
              <a:rPr lang="ru-RU" sz="2800" dirty="0">
                <a:ea typeface="Calibri"/>
                <a:cs typeface="Times New Roman"/>
              </a:rPr>
              <a:t> систем уравнение принимает вид: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a typeface="Calibri"/>
                <a:cs typeface="Times New Roman"/>
              </a:rPr>
              <a:t>Ф </a:t>
            </a:r>
            <a:r>
              <a:rPr lang="ru-RU" sz="2800" dirty="0">
                <a:ea typeface="Calibri"/>
                <a:cs typeface="Times New Roman"/>
              </a:rPr>
              <a:t>+ С = К + </a:t>
            </a:r>
            <a:r>
              <a:rPr lang="ru-RU" sz="2800" dirty="0" smtClean="0">
                <a:ea typeface="Calibri"/>
                <a:cs typeface="Times New Roman"/>
              </a:rPr>
              <a:t>1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a typeface="Calibri"/>
                <a:cs typeface="Times New Roman"/>
              </a:rPr>
              <a:t>В </a:t>
            </a:r>
            <a:r>
              <a:rPr lang="ru-RU" sz="2800" dirty="0">
                <a:ea typeface="Calibri"/>
                <a:cs typeface="Times New Roman"/>
              </a:rPr>
              <a:t>данном случае не учитывается один из факторов – внешнее давление.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500" dirty="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/>
              <a:t>Классификация гетерогенных систем</a:t>
            </a:r>
            <a:endParaRPr lang="ru-RU" sz="3200" dirty="0" smtClean="0"/>
          </a:p>
        </p:txBody>
      </p:sp>
      <p:sp>
        <p:nvSpPr>
          <p:cNvPr id="10243" name="Содержимое 5"/>
          <p:cNvSpPr>
            <a:spLocks noGrp="1"/>
          </p:cNvSpPr>
          <p:nvPr>
            <p:ph sz="half" idx="1"/>
          </p:nvPr>
        </p:nvSpPr>
        <p:spPr>
          <a:xfrm>
            <a:off x="407193" y="1556792"/>
            <a:ext cx="8329613" cy="469741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По числу </a:t>
            </a:r>
            <a:r>
              <a:rPr lang="ru-RU" dirty="0" smtClean="0">
                <a:ea typeface="Calibri"/>
                <a:cs typeface="Times New Roman"/>
              </a:rPr>
              <a:t>компонентов:</a:t>
            </a:r>
            <a:endParaRPr lang="ru-RU" dirty="0">
              <a:ea typeface="Calibri"/>
              <a:cs typeface="Times New Roman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dirty="0">
                <a:ea typeface="Calibri"/>
                <a:cs typeface="Times New Roman"/>
              </a:rPr>
              <a:t>однокомпонентные,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dirty="0">
                <a:ea typeface="Calibri"/>
                <a:cs typeface="Times New Roman"/>
              </a:rPr>
              <a:t>двухкомпонентные и т.д.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ea typeface="Calibri"/>
              <a:cs typeface="Times New Roman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ea typeface="Calibri"/>
                <a:cs typeface="Times New Roman"/>
              </a:rPr>
              <a:t>По </a:t>
            </a:r>
            <a:r>
              <a:rPr lang="ru-RU" dirty="0">
                <a:ea typeface="Calibri"/>
                <a:cs typeface="Times New Roman"/>
              </a:rPr>
              <a:t>числу степеней свободы (характеризует </a:t>
            </a:r>
            <a:r>
              <a:rPr lang="ru-RU" b="1" i="1" dirty="0">
                <a:ea typeface="Calibri"/>
                <a:cs typeface="Times New Roman"/>
              </a:rPr>
              <a:t>вариантность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smtClean="0">
                <a:ea typeface="Calibri"/>
                <a:cs typeface="Times New Roman"/>
              </a:rPr>
              <a:t>системы):</a:t>
            </a:r>
            <a:endParaRPr lang="ru-RU" dirty="0">
              <a:ea typeface="Calibri"/>
              <a:cs typeface="Times New Roman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dirty="0">
                <a:ea typeface="Calibri"/>
                <a:cs typeface="Times New Roman"/>
              </a:rPr>
              <a:t>одновариантные (моновариантные),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dirty="0">
                <a:ea typeface="Calibri"/>
                <a:cs typeface="Times New Roman"/>
              </a:rPr>
              <a:t>двухвариантные (</a:t>
            </a:r>
            <a:r>
              <a:rPr lang="ru-RU" dirty="0" err="1">
                <a:ea typeface="Calibri"/>
                <a:cs typeface="Times New Roman"/>
              </a:rPr>
              <a:t>бивариантные</a:t>
            </a:r>
            <a:r>
              <a:rPr lang="ru-RU" dirty="0">
                <a:ea typeface="Calibri"/>
                <a:cs typeface="Times New Roman"/>
              </a:rPr>
              <a:t>),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dirty="0">
                <a:ea typeface="Calibri"/>
                <a:cs typeface="Times New Roman"/>
              </a:rPr>
              <a:t>безвариантные (нонвариантные) – при отсутствии степеней свободы.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Font typeface="Arial" charset="0"/>
              <a:buNone/>
              <a:defRPr/>
            </a:pPr>
            <a:r>
              <a:rPr lang="ru-RU" kern="50" dirty="0">
                <a:ea typeface="SimSun"/>
                <a:cs typeface="Mangal"/>
              </a:rPr>
              <a:t>	</a:t>
            </a:r>
            <a:endParaRPr lang="ru-RU" b="1" i="1" dirty="0" smtClean="0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Равновесие в однородных системах</a:t>
            </a:r>
            <a:endParaRPr lang="ru-RU" sz="2400" b="1" dirty="0" smtClean="0"/>
          </a:p>
        </p:txBody>
      </p:sp>
      <p:sp>
        <p:nvSpPr>
          <p:cNvPr id="11267" name="Содержимое 5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00563"/>
          </a:xfrm>
        </p:spPr>
        <p:txBody>
          <a:bodyPr/>
          <a:lstStyle/>
          <a:p>
            <a:pPr marL="0" lvl="0" indent="450850" eaLnBrk="1" hangingPunct="1">
              <a:spcBef>
                <a:spcPct val="0"/>
              </a:spcBef>
              <a:buNone/>
            </a:pPr>
            <a:r>
              <a:rPr lang="ru-RU" sz="2500" dirty="0" smtClean="0">
                <a:effectLst/>
                <a:ea typeface="Calibri"/>
                <a:cs typeface="Times New Roman"/>
              </a:rPr>
              <a:t>Рассмотрим на примере воды:</a:t>
            </a:r>
          </a:p>
          <a:p>
            <a:pPr marL="0" lvl="0" indent="450850" eaLnBrk="1" hangingPunct="1">
              <a:spcBef>
                <a:spcPct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К </a:t>
            </a:r>
            <a:r>
              <a:rPr lang="ru-RU" sz="24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= 1                  С = 1 + 2 – Ф</a:t>
            </a:r>
            <a:endParaRPr lang="ru-RU" sz="2400" dirty="0">
              <a:solidFill>
                <a:prstClr val="black"/>
              </a:solidFill>
              <a:cs typeface="Arial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500" dirty="0" smtClean="0">
              <a:effectLst/>
              <a:ea typeface="Calibri"/>
              <a:cs typeface="Times New Roman"/>
            </a:endParaRPr>
          </a:p>
          <a:p>
            <a:pPr eaLnBrk="1" hangingPunct="1">
              <a:buFont typeface="Arial" pitchFamily="34" charset="0"/>
              <a:buNone/>
            </a:pPr>
            <a:endParaRPr lang="ru-RU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23637111"/>
              </p:ext>
            </p:extLst>
          </p:nvPr>
        </p:nvGraphicFramePr>
        <p:xfrm>
          <a:off x="6012160" y="4005064"/>
          <a:ext cx="1923162" cy="1390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29619"/>
              </p:ext>
            </p:extLst>
          </p:nvPr>
        </p:nvGraphicFramePr>
        <p:xfrm>
          <a:off x="899592" y="1916832"/>
          <a:ext cx="7641001" cy="4688294"/>
        </p:xfrm>
        <a:graphic>
          <a:graphicData uri="http://schemas.openxmlformats.org/drawingml/2006/table">
            <a:tbl>
              <a:tblPr firstRow="1" firstCol="1" bandRow="1"/>
              <a:tblGrid>
                <a:gridCol w="1557579"/>
                <a:gridCol w="6083422"/>
              </a:tblGrid>
              <a:tr h="9431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1 + 2 – 1 = 2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лед, вода или пар – 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бивариантные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системы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1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2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1 + 2 – 2 = 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лед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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вода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вода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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пар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лед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</a:t>
                      </a:r>
                      <a:r>
                        <a:rPr lang="ru-RU" sz="2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пар</a:t>
                      </a: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– моновариантные системы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6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3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1 + 2 – 2 = 0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нонвариантная система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1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Ф = 4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= 1 + 2 – 3 = -1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Отрицательная степень свободы, равновесие невозможно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812</Words>
  <Application>Microsoft Office PowerPoint</Application>
  <PresentationFormat>Экран (4:3)</PresentationFormat>
  <Paragraphs>147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Основные понятия фазового равновесия</vt:lpstr>
      <vt:lpstr>Примеры систем</vt:lpstr>
      <vt:lpstr>Физические системы</vt:lpstr>
      <vt:lpstr>Химические системы</vt:lpstr>
      <vt:lpstr>Число степеней свободы</vt:lpstr>
      <vt:lpstr>Уравнение правила фаз</vt:lpstr>
      <vt:lpstr>Классификация гетерогенных систем</vt:lpstr>
      <vt:lpstr>Равновесие в однородных системах</vt:lpstr>
      <vt:lpstr>Фазовая диаграмма (диаграмма состояния)</vt:lpstr>
      <vt:lpstr>Диаграмма состояния воды</vt:lpstr>
      <vt:lpstr>Равновесие в двухкомпонентных системах</vt:lpstr>
      <vt:lpstr>Диаграммы состояния двухкомпонентных систем</vt:lpstr>
      <vt:lpstr>Термографический анализ</vt:lpstr>
      <vt:lpstr>Фазовая диаграмма сплава Bi-Cd (диаграмма плавкости) </vt:lpstr>
      <vt:lpstr>Характерные линии и области на фазовой диаграмме сплава Bi-Cd</vt:lpstr>
      <vt:lpstr>Точка эвтектики</vt:lpstr>
      <vt:lpstr>Двухкомпонентные водно-солевые системы</vt:lpstr>
      <vt:lpstr>Примеры криогидратных смесей</vt:lpstr>
    </vt:vector>
  </TitlesOfParts>
  <Company>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Физическая и коллоидная химия</dc:title>
  <dc:creator>Nikolaeva_EA</dc:creator>
  <cp:lastModifiedBy>Сироткина Лилия Витальевна</cp:lastModifiedBy>
  <cp:revision>187</cp:revision>
  <dcterms:created xsi:type="dcterms:W3CDTF">2012-09-03T11:23:37Z</dcterms:created>
  <dcterms:modified xsi:type="dcterms:W3CDTF">2022-03-25T10:41:34Z</dcterms:modified>
</cp:coreProperties>
</file>