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3" r:id="rId13"/>
    <p:sldId id="291" r:id="rId14"/>
    <p:sldId id="292" r:id="rId15"/>
    <p:sldId id="294" r:id="rId16"/>
    <p:sldId id="295" r:id="rId17"/>
    <p:sldId id="296" r:id="rId18"/>
    <p:sldId id="297" r:id="rId19"/>
    <p:sldId id="299" r:id="rId20"/>
    <p:sldId id="300" r:id="rId21"/>
    <p:sldId id="301" r:id="rId22"/>
    <p:sldId id="304" r:id="rId23"/>
    <p:sldId id="302" r:id="rId24"/>
    <p:sldId id="30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" initials="O" lastIdx="1" clrIdx="0">
    <p:extLst>
      <p:ext uri="{19B8F6BF-5375-455C-9EA6-DF929625EA0E}">
        <p15:presenceInfo xmlns:p15="http://schemas.microsoft.com/office/powerpoint/2012/main" userId="Ol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8" autoAdjust="0"/>
    <p:restoredTop sz="94699" autoAdjust="0"/>
  </p:normalViewPr>
  <p:slideViewPr>
    <p:cSldViewPr snapToGrid="0">
      <p:cViewPr varScale="1">
        <p:scale>
          <a:sx n="82" d="100"/>
          <a:sy n="82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Интернет-программирование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8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SELECT-WHERE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4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2000" dirty="0" smtClean="0"/>
              <a:t>При поиске в </a:t>
            </a:r>
            <a:r>
              <a:rPr lang="en-US" sz="2000" dirty="0" smtClean="0"/>
              <a:t>WHERE </a:t>
            </a:r>
            <a:r>
              <a:rPr lang="ru-RU" sz="2000" dirty="0" smtClean="0"/>
              <a:t>требуются кавычки, но только для текстовых,</a:t>
            </a:r>
          </a:p>
          <a:p>
            <a:pPr marL="0" indent="0">
              <a:buNone/>
            </a:pPr>
            <a:r>
              <a:rPr lang="ru-RU" sz="2000" dirty="0" smtClean="0"/>
              <a:t>Для числовых не нужны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en-US" dirty="0"/>
              <a:t>SELECT * FROM Customers</a:t>
            </a:r>
            <a:br>
              <a:rPr lang="en-US" dirty="0"/>
            </a:br>
            <a:r>
              <a:rPr lang="en-US" dirty="0"/>
              <a:t>WHERE </a:t>
            </a:r>
            <a:r>
              <a:rPr lang="en-US" dirty="0" err="1"/>
              <a:t>CustomerID</a:t>
            </a:r>
            <a:r>
              <a:rPr lang="en-US" dirty="0"/>
              <a:t>=1;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Знаки</a:t>
            </a:r>
            <a:r>
              <a:rPr lang="en-US" b="1" dirty="0"/>
              <a:t> =, !=, </a:t>
            </a:r>
            <a:r>
              <a:rPr lang="en-US" b="1" dirty="0" smtClean="0"/>
              <a:t>&gt;,&lt;</a:t>
            </a:r>
            <a:r>
              <a:rPr lang="ru-RU" b="1" dirty="0" smtClean="0"/>
              <a:t>, </a:t>
            </a:r>
            <a:r>
              <a:rPr lang="en-US" b="1" dirty="0" smtClean="0"/>
              <a:t>&lt;=, &gt;=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SELECT salary FROM `staff` where salary!=60000</a:t>
            </a:r>
            <a:br>
              <a:rPr lang="en-US" dirty="0"/>
            </a:b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49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SELECT.LIKE.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4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err="1"/>
              <a:t>Функция</a:t>
            </a:r>
            <a:r>
              <a:rPr lang="en-US" sz="2000" dirty="0"/>
              <a:t> LIKE</a:t>
            </a:r>
          </a:p>
          <a:p>
            <a:pPr marL="0" indent="0">
              <a:buNone/>
            </a:pPr>
            <a:r>
              <a:rPr lang="en-US" sz="2000" dirty="0" smtClean="0"/>
              <a:t>% -1 </a:t>
            </a:r>
            <a:r>
              <a:rPr lang="ru-RU" sz="2000" dirty="0" smtClean="0"/>
              <a:t>и более символов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SELECT </a:t>
            </a:r>
            <a:r>
              <a:rPr lang="en-US" sz="2000" dirty="0"/>
              <a:t>* FROM table WHERE column LIKE '%</a:t>
            </a:r>
            <a:r>
              <a:rPr lang="en-US" sz="2000" dirty="0" err="1"/>
              <a:t>инфо</a:t>
            </a:r>
            <a:r>
              <a:rPr lang="en-US" sz="2000" dirty="0"/>
              <a:t>%'</a:t>
            </a:r>
          </a:p>
          <a:p>
            <a:pPr marL="0" indent="0">
              <a:buNone/>
            </a:pPr>
            <a:r>
              <a:rPr lang="en-US" sz="2000" dirty="0"/>
              <a:t>SELECT * FROM table WHERE column LIKE </a:t>
            </a:r>
            <a:r>
              <a:rPr lang="en-US" sz="2000" dirty="0" smtClean="0"/>
              <a:t>'</a:t>
            </a:r>
            <a:r>
              <a:rPr lang="en-US" sz="2000" dirty="0" err="1" smtClean="0"/>
              <a:t>инфо</a:t>
            </a:r>
            <a:r>
              <a:rPr lang="en-US" sz="2000" dirty="0"/>
              <a:t>%'</a:t>
            </a:r>
          </a:p>
          <a:p>
            <a:pPr marL="0" indent="0">
              <a:buNone/>
            </a:pPr>
            <a:r>
              <a:rPr lang="en-US" sz="2000" dirty="0"/>
              <a:t>SELECT * FROM table WHERE column LIKE '%</a:t>
            </a:r>
            <a:r>
              <a:rPr lang="en-US" sz="2000" dirty="0" err="1" smtClean="0"/>
              <a:t>инфо</a:t>
            </a:r>
            <a:r>
              <a:rPr lang="en-US" sz="2000" dirty="0" smtClean="0"/>
              <a:t>'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SELECT </a:t>
            </a:r>
            <a:r>
              <a:rPr lang="en-US" sz="2000" dirty="0"/>
              <a:t>* FROM </a:t>
            </a:r>
            <a:r>
              <a:rPr lang="en-US" sz="2000" dirty="0" err="1"/>
              <a:t>testtable</a:t>
            </a:r>
            <a:r>
              <a:rPr lang="en-US" sz="2000" dirty="0"/>
              <a:t> WHERE name NOT LIKE </a:t>
            </a:r>
            <a:r>
              <a:rPr lang="en-US" sz="2000" dirty="0" smtClean="0"/>
              <a:t>‘_____k';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_  </a:t>
            </a:r>
            <a:r>
              <a:rPr lang="en-US" dirty="0" smtClean="0"/>
              <a:t>(</a:t>
            </a:r>
            <a:r>
              <a:rPr lang="ru-RU" dirty="0" smtClean="0"/>
              <a:t>нижнее подчеркивание-1 символ</a:t>
            </a:r>
            <a:r>
              <a:rPr lang="en-US" dirty="0" smtClean="0"/>
              <a:t>)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510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SELECT.LIKE. REGEXP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4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... WHERE fieldname REGEXP 'pattern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SELECT * FROM `movies` WHERE` title` REGEXP '^ [</a:t>
            </a:r>
            <a:r>
              <a:rPr lang="en-US" dirty="0" err="1"/>
              <a:t>abcd</a:t>
            </a:r>
            <a:r>
              <a:rPr lang="en-US" dirty="0"/>
              <a:t>]';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56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5"/>
            <a:ext cx="9820191" cy="41422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2800" dirty="0" smtClean="0"/>
              <a:t>Порядок выполнения логических операторов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 smtClean="0"/>
              <a:t>1 </a:t>
            </a:r>
            <a:r>
              <a:rPr lang="ru-RU" sz="2400" dirty="0" smtClean="0"/>
              <a:t>Скобки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smtClean="0"/>
              <a:t>2  NOT</a:t>
            </a:r>
            <a:r>
              <a:rPr lang="en-US" sz="2400" dirty="0"/>
              <a:t>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  AND,</a:t>
            </a:r>
          </a:p>
          <a:p>
            <a:pPr marL="0" indent="0">
              <a:buNone/>
            </a:pPr>
            <a:r>
              <a:rPr lang="en-US" sz="2400" dirty="0" smtClean="0"/>
              <a:t>4  OR</a:t>
            </a:r>
            <a:r>
              <a:rPr lang="en-US" sz="2400" dirty="0"/>
              <a:t>. 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53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5"/>
            <a:ext cx="9820191" cy="41422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2800" dirty="0" smtClean="0"/>
              <a:t>Порядок выполнения логических операторов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 smtClean="0"/>
              <a:t>1 </a:t>
            </a:r>
            <a:r>
              <a:rPr lang="ru-RU" sz="2400" dirty="0" smtClean="0"/>
              <a:t>Скобки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smtClean="0"/>
              <a:t>2  NOT</a:t>
            </a:r>
            <a:r>
              <a:rPr lang="en-US" sz="2400" dirty="0"/>
              <a:t>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  AND,</a:t>
            </a:r>
          </a:p>
          <a:p>
            <a:pPr marL="0" indent="0">
              <a:buNone/>
            </a:pPr>
            <a:r>
              <a:rPr lang="en-US" sz="2400" dirty="0" smtClean="0"/>
              <a:t>4  OR</a:t>
            </a:r>
            <a:r>
              <a:rPr lang="en-US" sz="2400" dirty="0"/>
              <a:t>. 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62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5"/>
            <a:ext cx="9820191" cy="41422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2800" dirty="0" smtClean="0"/>
              <a:t>Порядок выполнения логических операторов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 smtClean="0"/>
              <a:t>1 </a:t>
            </a:r>
            <a:r>
              <a:rPr lang="ru-RU" sz="2400" dirty="0" smtClean="0"/>
              <a:t>Скобки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 smtClean="0"/>
              <a:t>2  NOT</a:t>
            </a:r>
            <a:r>
              <a:rPr lang="en-US" sz="2400" dirty="0"/>
              <a:t>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  AND,</a:t>
            </a:r>
          </a:p>
          <a:p>
            <a:pPr marL="0" indent="0">
              <a:buNone/>
            </a:pPr>
            <a:r>
              <a:rPr lang="en-US" sz="2400" dirty="0" smtClean="0"/>
              <a:t>4  OR</a:t>
            </a:r>
            <a:r>
              <a:rPr lang="en-US" sz="2400" dirty="0"/>
              <a:t>. 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81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5"/>
            <a:ext cx="9820191" cy="41422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SELECT </a:t>
            </a:r>
            <a:r>
              <a:rPr lang="en-US" sz="2400" i="1" dirty="0"/>
              <a:t>column1</a:t>
            </a:r>
            <a:r>
              <a:rPr lang="en-US" sz="2400" dirty="0"/>
              <a:t>,</a:t>
            </a:r>
            <a:r>
              <a:rPr lang="en-US" sz="2400" i="1" dirty="0"/>
              <a:t> column2, ...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FROM </a:t>
            </a:r>
            <a:r>
              <a:rPr lang="en-US" sz="2400" i="1" dirty="0" err="1"/>
              <a:t>table_name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WHERE </a:t>
            </a:r>
            <a:r>
              <a:rPr lang="en-US" sz="2400" i="1" dirty="0"/>
              <a:t>condition1</a:t>
            </a:r>
            <a:r>
              <a:rPr lang="en-US" sz="2400" dirty="0"/>
              <a:t> AND </a:t>
            </a:r>
            <a:r>
              <a:rPr lang="en-US" sz="2400" i="1" dirty="0"/>
              <a:t>condition2</a:t>
            </a:r>
            <a:r>
              <a:rPr lang="en-US" sz="2400" dirty="0"/>
              <a:t> AND </a:t>
            </a:r>
            <a:r>
              <a:rPr lang="en-US" sz="2400" i="1" dirty="0"/>
              <a:t>condition3 ...</a:t>
            </a:r>
            <a:r>
              <a:rPr lang="en-US" sz="2400" dirty="0"/>
              <a:t>;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4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5"/>
            <a:ext cx="9820191" cy="41422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2400" dirty="0"/>
              <a:t>В следующем запросе будут найдены модели 20 и 21 красного цвета.</a:t>
            </a:r>
          </a:p>
          <a:p>
            <a:pPr marL="0" indent="0">
              <a:buNone/>
            </a:pPr>
            <a:r>
              <a:rPr lang="en-US" sz="2400" dirty="0"/>
              <a:t>SELECT PM_ID, </a:t>
            </a:r>
            <a:r>
              <a:rPr lang="en-US" sz="2400" dirty="0" err="1"/>
              <a:t>Pname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FROM Product</a:t>
            </a:r>
            <a:br>
              <a:rPr lang="en-US" sz="2400" dirty="0"/>
            </a:br>
            <a:r>
              <a:rPr lang="en-US" sz="2400" dirty="0"/>
              <a:t>WHERE (PM_ID = 20 OR PM_ID = 21)</a:t>
            </a:r>
            <a:br>
              <a:rPr lang="en-US" sz="2400" dirty="0"/>
            </a:br>
            <a:r>
              <a:rPr lang="en-US" sz="2400" dirty="0"/>
              <a:t>AND Color = 'Red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76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4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sz="2000" dirty="0"/>
              <a:t>условие цвета относится к модели продукта 21, но не к модели продукта 20, так как у оператора AND приоритет над оператором OR.</a:t>
            </a:r>
          </a:p>
          <a:p>
            <a:pPr marL="0" indent="0">
              <a:buNone/>
            </a:pPr>
            <a:r>
              <a:rPr lang="en-US" sz="2000" dirty="0"/>
              <a:t>SELECT PM_ID, </a:t>
            </a:r>
            <a:r>
              <a:rPr lang="en-US" sz="2000" dirty="0" err="1"/>
              <a:t>Pname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FROM Product</a:t>
            </a:r>
            <a:br>
              <a:rPr lang="en-US" sz="2000" dirty="0"/>
            </a:br>
            <a:r>
              <a:rPr lang="en-US" sz="2000" dirty="0"/>
              <a:t>WHERE PM_ID = 20 OR PM_ID = 21</a:t>
            </a:r>
            <a:br>
              <a:rPr lang="en-US" sz="2000" dirty="0"/>
            </a:br>
            <a:r>
              <a:rPr lang="en-US" sz="2000" dirty="0"/>
              <a:t>AND Color = 'Red'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аналог</a:t>
            </a:r>
          </a:p>
          <a:p>
            <a:pPr marL="0" indent="0">
              <a:buNone/>
            </a:pPr>
            <a:r>
              <a:rPr lang="en-US" sz="2000" dirty="0"/>
              <a:t>SELECT </a:t>
            </a:r>
            <a:r>
              <a:rPr lang="en-US" sz="2000" dirty="0" err="1"/>
              <a:t>ProductID</a:t>
            </a:r>
            <a:r>
              <a:rPr lang="en-US" sz="2000" dirty="0"/>
              <a:t>, </a:t>
            </a:r>
            <a:r>
              <a:rPr lang="en-US" sz="2000" dirty="0" err="1" smtClean="0"/>
              <a:t>ProductModelID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FROM AdventureWorks2008R2.Production.Product</a:t>
            </a:r>
            <a:br>
              <a:rPr lang="en-US" sz="2000" dirty="0" smtClean="0"/>
            </a:br>
            <a:r>
              <a:rPr lang="en-US" sz="2000" dirty="0" smtClean="0"/>
              <a:t>WHERE </a:t>
            </a:r>
            <a:r>
              <a:rPr lang="en-US" sz="2000" dirty="0" err="1"/>
              <a:t>ProductModelID</a:t>
            </a:r>
            <a:r>
              <a:rPr lang="en-US" sz="2000" dirty="0"/>
              <a:t> = 20 OR (</a:t>
            </a:r>
            <a:r>
              <a:rPr lang="en-US" sz="2000" dirty="0" err="1"/>
              <a:t>ProductModelID</a:t>
            </a:r>
            <a:r>
              <a:rPr lang="en-US" sz="2000" dirty="0"/>
              <a:t> = </a:t>
            </a:r>
            <a:r>
              <a:rPr lang="en-US" sz="2000" dirty="0" smtClean="0"/>
              <a:t>21</a:t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/>
              <a:t>Color = 'Red')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10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4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b="1" dirty="0" smtClean="0"/>
              <a:t>ПРИМЕРЫ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salary FROM `staff` where salary&lt;60000 and </a:t>
            </a:r>
            <a:r>
              <a:rPr lang="en-US" dirty="0" smtClean="0"/>
              <a:t>salary&gt;30000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* FROM Customers</a:t>
            </a:r>
          </a:p>
          <a:p>
            <a:pPr marL="0" indent="0">
              <a:buNone/>
            </a:pPr>
            <a:r>
              <a:rPr lang="en-US" dirty="0"/>
              <a:t>WHERE Country='Germany' AND (City='Berlin' OR City='</a:t>
            </a:r>
            <a:r>
              <a:rPr lang="en-US" dirty="0" err="1"/>
              <a:t>München</a:t>
            </a:r>
            <a:r>
              <a:rPr lang="en-US" dirty="0"/>
              <a:t>');</a:t>
            </a:r>
          </a:p>
          <a:p>
            <a:pPr marL="0" indent="0">
              <a:buNone/>
            </a:pPr>
            <a:r>
              <a:rPr lang="en-US" dirty="0"/>
              <a:t>The following SQL statement selects all fields from "Customers" where country is NOT "Germany" and NOT "USA":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/>
              <a:t>SELECT * FROM Customers</a:t>
            </a:r>
          </a:p>
          <a:p>
            <a:pPr marL="0" indent="0">
              <a:buNone/>
            </a:pPr>
            <a:r>
              <a:rPr lang="en-US" dirty="0"/>
              <a:t>WHERE NOT Country='Germany' AND NOT Country='USA';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29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MYSQL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9539" y="1488831"/>
            <a:ext cx="10215074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MySQL</a:t>
            </a:r>
            <a:r>
              <a:rPr lang="ru-RU" sz="2400" dirty="0"/>
              <a:t> (МФА: [</a:t>
            </a:r>
            <a:r>
              <a:rPr lang="ru-RU" sz="2400" dirty="0" err="1"/>
              <a:t>maɪ</a:t>
            </a:r>
            <a:r>
              <a:rPr lang="ru-RU" sz="2400" dirty="0"/>
              <a:t> ˌ</a:t>
            </a:r>
            <a:r>
              <a:rPr lang="ru-RU" sz="2400" dirty="0" err="1"/>
              <a:t>ɛskju</a:t>
            </a:r>
            <a:r>
              <a:rPr lang="ru-RU" sz="2400" dirty="0"/>
              <a:t>ːˈ</a:t>
            </a:r>
            <a:r>
              <a:rPr lang="ru-RU" sz="2400" dirty="0" err="1"/>
              <a:t>ɛl</a:t>
            </a:r>
            <a:r>
              <a:rPr lang="ru-RU" sz="2400" dirty="0"/>
              <a:t>]) — свободная реляционная система управления базами </a:t>
            </a:r>
            <a:r>
              <a:rPr lang="ru-RU" sz="2400" dirty="0" smtClean="0"/>
              <a:t>данных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https</a:t>
            </a:r>
            <a:r>
              <a:rPr lang="en-US" sz="2400" dirty="0"/>
              <a:t>://www.mysql.com/</a:t>
            </a:r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39" y="3898289"/>
            <a:ext cx="4103076" cy="231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/>
              <a:t>AND</a:t>
            </a:r>
            <a:r>
              <a:rPr lang="en-US" sz="2700" dirty="0"/>
              <a:t>, OR and NOT</a:t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4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salary FROM `staff` where salary&lt;60000 and </a:t>
            </a:r>
            <a:r>
              <a:rPr lang="en-US" dirty="0" smtClean="0"/>
              <a:t>salary&gt;30000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* FROM Customers</a:t>
            </a:r>
          </a:p>
          <a:p>
            <a:pPr marL="0" indent="0">
              <a:buNone/>
            </a:pPr>
            <a:r>
              <a:rPr lang="en-US" dirty="0"/>
              <a:t>WHERE Country='Germany' AND (City='Berlin' OR City='</a:t>
            </a:r>
            <a:r>
              <a:rPr lang="en-US" dirty="0" err="1"/>
              <a:t>München</a:t>
            </a:r>
            <a:r>
              <a:rPr lang="en-US" dirty="0"/>
              <a:t>');</a:t>
            </a:r>
          </a:p>
          <a:p>
            <a:pPr marL="0" indent="0">
              <a:buNone/>
            </a:pPr>
            <a:r>
              <a:rPr lang="en-US" dirty="0"/>
              <a:t>The following SQL statement selects all fields from "Customers" where country is NOT "Germany" and NOT "USA":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/>
              <a:t>SELECT * FROM Customers</a:t>
            </a:r>
          </a:p>
          <a:p>
            <a:pPr marL="0" indent="0">
              <a:buNone/>
            </a:pPr>
            <a:r>
              <a:rPr lang="en-US" dirty="0"/>
              <a:t>WHERE NOT Country='Germany' AND NOT Country='USA';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92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ru-RU" sz="2700" dirty="0" smtClean="0"/>
              <a:t>Функции математические и т.д.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0" y="1582284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 MIN(Price) </a:t>
            </a:r>
            <a:br>
              <a:rPr lang="en-US" dirty="0"/>
            </a:br>
            <a:r>
              <a:rPr lang="en-US" dirty="0" smtClean="0"/>
              <a:t>FROM</a:t>
            </a:r>
            <a:r>
              <a:rPr lang="en-US" dirty="0"/>
              <a:t> Products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en-US" dirty="0"/>
              <a:t>MIN(Price)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2500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ПСЕВДОНИМЫ</a:t>
            </a:r>
          </a:p>
          <a:p>
            <a:pPr marL="0" indent="0">
              <a:buNone/>
            </a:pPr>
            <a:r>
              <a:rPr lang="en-US" dirty="0"/>
              <a:t>SELECT MIN(Price) AS </a:t>
            </a:r>
            <a:r>
              <a:rPr lang="en-US" dirty="0" err="1"/>
              <a:t>SmallestPrice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Products;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89759"/>
              </p:ext>
            </p:extLst>
          </p:nvPr>
        </p:nvGraphicFramePr>
        <p:xfrm>
          <a:off x="1611923" y="5111871"/>
          <a:ext cx="8915400" cy="753068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4203450277"/>
                    </a:ext>
                  </a:extLst>
                </a:gridCol>
              </a:tblGrid>
              <a:tr h="37154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SmallestPrice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537986"/>
                  </a:ext>
                </a:extLst>
              </a:tr>
              <a:tr h="37154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effectLst/>
                        </a:rPr>
                        <a:t>2.5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824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2700" dirty="0" smtClean="0">
                <a:solidFill>
                  <a:schemeClr val="tx1"/>
                </a:solidFill>
              </a:rPr>
              <a:t>SQL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ru-RU" sz="2700" dirty="0" smtClean="0">
                <a:solidFill>
                  <a:schemeClr val="tx1"/>
                </a:solidFill>
              </a:rPr>
              <a:t>Запросы.</a:t>
            </a:r>
            <a:r>
              <a:rPr lang="en-US" sz="2700" dirty="0" smtClean="0">
                <a:solidFill>
                  <a:schemeClr val="tx1"/>
                </a:solidFill>
              </a:rPr>
              <a:t> SELECT.WHERE. 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ru-RU" sz="2700" dirty="0" smtClean="0"/>
              <a:t>Псевдонимы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5723" y="1855000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 </a:t>
            </a:r>
            <a:r>
              <a:rPr lang="en-US" dirty="0" err="1"/>
              <a:t>CustomerID</a:t>
            </a:r>
            <a:r>
              <a:rPr lang="en-US" dirty="0"/>
              <a:t> AS ID, </a:t>
            </a:r>
            <a:r>
              <a:rPr lang="en-US" dirty="0" err="1"/>
              <a:t>CustomerName</a:t>
            </a:r>
            <a:r>
              <a:rPr lang="en-US" dirty="0"/>
              <a:t> AS Customer</a:t>
            </a:r>
            <a:br>
              <a:rPr lang="en-US" dirty="0"/>
            </a:br>
            <a:r>
              <a:rPr lang="en-US" dirty="0"/>
              <a:t>FROM Customers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/>
              <a:t>SELECT </a:t>
            </a:r>
            <a:r>
              <a:rPr lang="en-US" dirty="0" err="1"/>
              <a:t>CustomerName</a:t>
            </a:r>
            <a:r>
              <a:rPr lang="en-US" dirty="0"/>
              <a:t> AS Customer, </a:t>
            </a:r>
            <a:r>
              <a:rPr lang="en-US" dirty="0" err="1"/>
              <a:t>ContactName</a:t>
            </a:r>
            <a:r>
              <a:rPr lang="en-US" dirty="0"/>
              <a:t> AS [Contact Person]</a:t>
            </a:r>
            <a:br>
              <a:rPr lang="en-US" dirty="0"/>
            </a:br>
            <a:r>
              <a:rPr lang="en-US" dirty="0"/>
              <a:t>FROM Customers;</a:t>
            </a:r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9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/>
          </a:bodyPr>
          <a:lstStyle/>
          <a:p>
            <a:pPr fontAlgn="t"/>
            <a:r>
              <a:rPr lang="en-US" sz="2400" dirty="0" smtClean="0"/>
              <a:t>SQL</a:t>
            </a:r>
            <a:r>
              <a:rPr lang="en-US" sz="2400" dirty="0"/>
              <a:t> COUNT(), AVG() and SUM() Functions</a:t>
            </a:r>
            <a:br>
              <a:rPr lang="en-US" sz="2400" dirty="0"/>
            </a:br>
            <a:r>
              <a:rPr lang="en-US" sz="2400" dirty="0" smtClean="0">
                <a:solidFill>
                  <a:schemeClr val="tx1"/>
                </a:solidFill>
              </a:rPr>
              <a:t> 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276" y="1718643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AVG(Price)</a:t>
            </a:r>
          </a:p>
          <a:p>
            <a:pPr marL="0" indent="0">
              <a:buNone/>
            </a:pPr>
            <a:r>
              <a:rPr lang="en-US" dirty="0"/>
              <a:t>FROM Products;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158925"/>
              </p:ext>
            </p:extLst>
          </p:nvPr>
        </p:nvGraphicFramePr>
        <p:xfrm>
          <a:off x="1325276" y="3775428"/>
          <a:ext cx="8915400" cy="753068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506839677"/>
                    </a:ext>
                  </a:extLst>
                </a:gridCol>
              </a:tblGrid>
              <a:tr h="37154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AVG(Price)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06915"/>
                  </a:ext>
                </a:extLst>
              </a:tr>
              <a:tr h="37154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effectLst/>
                        </a:rPr>
                        <a:t>28.866363636363637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82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8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4420" y="624110"/>
            <a:ext cx="10179335" cy="958175"/>
          </a:xfrm>
        </p:spPr>
        <p:txBody>
          <a:bodyPr>
            <a:normAutofit/>
          </a:bodyPr>
          <a:lstStyle/>
          <a:p>
            <a:pPr fontAlgn="t"/>
            <a:r>
              <a:rPr lang="en-US" sz="2400" dirty="0" smtClean="0"/>
              <a:t>SQL</a:t>
            </a:r>
            <a:r>
              <a:rPr lang="en-US" sz="2400" dirty="0"/>
              <a:t> COUNT(), AVG() and SUM() Functions</a:t>
            </a:r>
            <a:br>
              <a:rPr lang="en-US" sz="2400" dirty="0"/>
            </a:br>
            <a:r>
              <a:rPr lang="en-US" sz="2400" dirty="0" smtClean="0">
                <a:solidFill>
                  <a:schemeClr val="tx1"/>
                </a:solidFill>
              </a:rPr>
              <a:t> 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276" y="1718643"/>
            <a:ext cx="9820191" cy="51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AVG(Price)</a:t>
            </a:r>
          </a:p>
          <a:p>
            <a:pPr marL="0" indent="0">
              <a:buNone/>
            </a:pPr>
            <a:r>
              <a:rPr lang="en-US" dirty="0"/>
              <a:t>FROM Products;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158925"/>
              </p:ext>
            </p:extLst>
          </p:nvPr>
        </p:nvGraphicFramePr>
        <p:xfrm>
          <a:off x="1325276" y="3775428"/>
          <a:ext cx="8915400" cy="753068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506839677"/>
                    </a:ext>
                  </a:extLst>
                </a:gridCol>
              </a:tblGrid>
              <a:tr h="37154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AVG(Price)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06915"/>
                  </a:ext>
                </a:extLst>
              </a:tr>
              <a:tr h="37154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effectLst/>
                        </a:rPr>
                        <a:t>28.866363636363637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82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2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9012" y="1371599"/>
            <a:ext cx="10515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ru-RU" sz="2000" dirty="0" smtClean="0"/>
              <a:t>SQL </a:t>
            </a:r>
            <a:r>
              <a:rPr lang="ru-RU" sz="2000" dirty="0"/>
              <a:t>(ˈ</a:t>
            </a:r>
            <a:r>
              <a:rPr lang="ru-RU" sz="2000" dirty="0" err="1"/>
              <a:t>ɛsˈkjuˈɛl</a:t>
            </a:r>
            <a:r>
              <a:rPr lang="ru-RU" sz="2000" dirty="0"/>
              <a:t>; англ. </a:t>
            </a:r>
            <a:r>
              <a:rPr lang="ru-RU" sz="2000" dirty="0" err="1"/>
              <a:t>structured</a:t>
            </a:r>
            <a:r>
              <a:rPr lang="ru-RU" sz="2000" dirty="0"/>
              <a:t> </a:t>
            </a:r>
            <a:r>
              <a:rPr lang="ru-RU" sz="2000" dirty="0" err="1"/>
              <a:t>query</a:t>
            </a:r>
            <a:r>
              <a:rPr lang="ru-RU" sz="2000" dirty="0"/>
              <a:t> </a:t>
            </a:r>
            <a:r>
              <a:rPr lang="ru-RU" sz="2000" dirty="0" err="1"/>
              <a:t>language</a:t>
            </a:r>
            <a:r>
              <a:rPr lang="ru-RU" sz="2000" dirty="0"/>
              <a:t> — «язык структурированных запросов») — декларативный язык программирования, </a:t>
            </a:r>
          </a:p>
          <a:p>
            <a:r>
              <a:rPr lang="ru-RU" sz="2000" dirty="0"/>
              <a:t>применяемый для создания, модификации и управления данными в реляционной базе данных.</a:t>
            </a:r>
          </a:p>
          <a:p>
            <a:endParaRPr lang="ru-RU" sz="2000" dirty="0"/>
          </a:p>
          <a:p>
            <a:r>
              <a:rPr lang="ru-RU" sz="2000" dirty="0"/>
              <a:t>SQL является прежде всего информационно-логическим языком, предназначенным для описания, изменения и извлечения данных, хранимых в реляционных базах данных. SQL можно назвать языком программирования, при этом он не является </a:t>
            </a:r>
            <a:r>
              <a:rPr lang="ru-RU" sz="2000" dirty="0" err="1"/>
              <a:t>тьюринг</a:t>
            </a:r>
            <a:r>
              <a:rPr lang="ru-RU" sz="2000" dirty="0"/>
              <a:t>-полным, но вместе с тем стандарт языка спецификацией SQL/PSM предусматривает возможность его процедурных расширений.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466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9012" y="1512275"/>
            <a:ext cx="10515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000" dirty="0" smtClean="0"/>
              <a:t>SELECT</a:t>
            </a:r>
          </a:p>
          <a:p>
            <a:endParaRPr lang="en-US" sz="2000" dirty="0"/>
          </a:p>
          <a:p>
            <a:r>
              <a:rPr lang="en-US" sz="2000" dirty="0" smtClean="0"/>
              <a:t>INSERT</a:t>
            </a:r>
          </a:p>
          <a:p>
            <a:endParaRPr lang="en-US" sz="2000" dirty="0"/>
          </a:p>
          <a:p>
            <a:r>
              <a:rPr lang="en-US" sz="2000" dirty="0" smtClean="0"/>
              <a:t>CREAT</a:t>
            </a:r>
          </a:p>
          <a:p>
            <a:endParaRPr lang="en-US" sz="2000" dirty="0"/>
          </a:p>
          <a:p>
            <a:r>
              <a:rPr lang="en-US" sz="2000" dirty="0" smtClean="0"/>
              <a:t>UPDATE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677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68584" y="1772757"/>
            <a:ext cx="10515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000" dirty="0" smtClean="0"/>
              <a:t>SELECT</a:t>
            </a:r>
            <a:r>
              <a:rPr lang="en-US" sz="2000" dirty="0"/>
              <a:t> * FROM </a:t>
            </a:r>
            <a:r>
              <a:rPr lang="en-US" sz="2000" i="1" dirty="0" err="1"/>
              <a:t>table_name</a:t>
            </a:r>
            <a:r>
              <a:rPr lang="en-US" sz="2000" dirty="0" smtClean="0"/>
              <a:t>;</a:t>
            </a:r>
          </a:p>
          <a:p>
            <a:endParaRPr lang="en-US" sz="2000" dirty="0"/>
          </a:p>
          <a:p>
            <a:r>
              <a:rPr lang="ru-RU" sz="2000" dirty="0" smtClean="0"/>
              <a:t>Выбирает все записи, все поля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/>
              <a:t>SELECT </a:t>
            </a:r>
            <a:r>
              <a:rPr lang="en-US" sz="2000" i="1" dirty="0"/>
              <a:t>column1</a:t>
            </a:r>
            <a:r>
              <a:rPr lang="en-US" sz="2000" dirty="0"/>
              <a:t>,</a:t>
            </a:r>
            <a:r>
              <a:rPr lang="en-US" sz="2000" i="1" dirty="0"/>
              <a:t> </a:t>
            </a:r>
            <a:r>
              <a:rPr lang="en-US" sz="2000" i="1" dirty="0" smtClean="0"/>
              <a:t>column2</a:t>
            </a:r>
            <a:endParaRPr lang="ru-RU" sz="2000" i="1" dirty="0" smtClean="0"/>
          </a:p>
          <a:p>
            <a:r>
              <a:rPr lang="en-US" sz="2000" dirty="0" smtClean="0"/>
              <a:t>FROM</a:t>
            </a:r>
            <a:r>
              <a:rPr lang="en-US" sz="2000" dirty="0"/>
              <a:t> </a:t>
            </a:r>
            <a:r>
              <a:rPr lang="en-US" sz="2000" i="1" dirty="0" err="1"/>
              <a:t>table_name</a:t>
            </a:r>
            <a:r>
              <a:rPr lang="en-US" sz="2000" dirty="0"/>
              <a:t>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ru-RU" dirty="0"/>
              <a:t>Выбирает все записи, </a:t>
            </a:r>
            <a:r>
              <a:rPr lang="ru-RU" dirty="0" smtClean="0"/>
              <a:t>поля </a:t>
            </a:r>
            <a:r>
              <a:rPr lang="en-US" dirty="0"/>
              <a:t>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89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3723" y="878320"/>
            <a:ext cx="10515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SELECT Country </a:t>
            </a:r>
            <a:r>
              <a:rPr lang="en-US" sz="2000" dirty="0"/>
              <a:t>FROM Customers;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Number of Records: 91</a:t>
            </a:r>
            <a:endParaRPr lang="en-US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68673"/>
              </p:ext>
            </p:extLst>
          </p:nvPr>
        </p:nvGraphicFramePr>
        <p:xfrm>
          <a:off x="773723" y="3069561"/>
          <a:ext cx="8915400" cy="3024582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359266354"/>
                    </a:ext>
                  </a:extLst>
                </a:gridCol>
              </a:tblGrid>
              <a:tr h="5040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Country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29007"/>
                  </a:ext>
                </a:extLst>
              </a:tr>
              <a:tr h="5040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Germany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672393"/>
                  </a:ext>
                </a:extLst>
              </a:tr>
              <a:tr h="5040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Mexico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19054"/>
                  </a:ext>
                </a:extLst>
              </a:tr>
              <a:tr h="5040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Mexico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178335"/>
                  </a:ext>
                </a:extLst>
              </a:tr>
              <a:tr h="5040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UK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70148"/>
                  </a:ext>
                </a:extLst>
              </a:tr>
              <a:tr h="50409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Sweden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631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3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SELECT-DISTINCT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8"/>
            <a:ext cx="10660550" cy="85264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629" y="834293"/>
            <a:ext cx="10515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  <a:p>
            <a:r>
              <a:rPr lang="en-US" sz="2000" dirty="0" smtClean="0"/>
              <a:t>SELECT </a:t>
            </a:r>
            <a:r>
              <a:rPr lang="en-US" sz="2000" dirty="0"/>
              <a:t>distinct Country FROM Customers</a:t>
            </a:r>
            <a:r>
              <a:rPr lang="en-US" sz="2000" dirty="0" smtClean="0"/>
              <a:t>;</a:t>
            </a:r>
            <a:endParaRPr lang="en-US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7134"/>
              </p:ext>
            </p:extLst>
          </p:nvPr>
        </p:nvGraphicFramePr>
        <p:xfrm>
          <a:off x="558434" y="2813391"/>
          <a:ext cx="8915400" cy="3012272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41419311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dirty="0">
                          <a:effectLst/>
                        </a:rPr>
                        <a:t>Country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5244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Germany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582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Mexico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70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UK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442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Sweden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74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France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17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Spain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535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Canada</a:t>
                      </a:r>
                    </a:p>
                  </a:txBody>
                  <a:tcPr marL="132694" marR="66347" marT="66347" marB="663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095651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8434" y="2037606"/>
            <a:ext cx="2285049" cy="3273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6506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Number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Records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 21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3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SELECT-WHERE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8"/>
            <a:ext cx="10660550" cy="85264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  <a:p>
            <a:r>
              <a:rPr lang="en-US" dirty="0"/>
              <a:t>SELECT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/>
              <a:t>;</a:t>
            </a:r>
            <a:r>
              <a:rPr lang="en-US" sz="2000" dirty="0" smtClean="0"/>
              <a:t>;</a:t>
            </a:r>
            <a:endParaRPr lang="en-US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558434" y="24440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 * FROM Customers</a:t>
            </a:r>
          </a:p>
          <a:p>
            <a:r>
              <a:rPr lang="en-US" dirty="0"/>
              <a:t>WHERE Country='Mexico';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47288"/>
              </p:ext>
            </p:extLst>
          </p:nvPr>
        </p:nvGraphicFramePr>
        <p:xfrm>
          <a:off x="737629" y="3482130"/>
          <a:ext cx="10587787" cy="2931458"/>
        </p:xfrm>
        <a:graphic>
          <a:graphicData uri="http://schemas.openxmlformats.org/drawingml/2006/table">
            <a:tbl>
              <a:tblPr/>
              <a:tblGrid>
                <a:gridCol w="1512541">
                  <a:extLst>
                    <a:ext uri="{9D8B030D-6E8A-4147-A177-3AD203B41FA5}">
                      <a16:colId xmlns:a16="http://schemas.microsoft.com/office/drawing/2014/main" val="2970527752"/>
                    </a:ext>
                  </a:extLst>
                </a:gridCol>
                <a:gridCol w="1512541">
                  <a:extLst>
                    <a:ext uri="{9D8B030D-6E8A-4147-A177-3AD203B41FA5}">
                      <a16:colId xmlns:a16="http://schemas.microsoft.com/office/drawing/2014/main" val="3414473994"/>
                    </a:ext>
                  </a:extLst>
                </a:gridCol>
                <a:gridCol w="1512541">
                  <a:extLst>
                    <a:ext uri="{9D8B030D-6E8A-4147-A177-3AD203B41FA5}">
                      <a16:colId xmlns:a16="http://schemas.microsoft.com/office/drawing/2014/main" val="3149535191"/>
                    </a:ext>
                  </a:extLst>
                </a:gridCol>
                <a:gridCol w="1512541">
                  <a:extLst>
                    <a:ext uri="{9D8B030D-6E8A-4147-A177-3AD203B41FA5}">
                      <a16:colId xmlns:a16="http://schemas.microsoft.com/office/drawing/2014/main" val="1913377030"/>
                    </a:ext>
                  </a:extLst>
                </a:gridCol>
                <a:gridCol w="1512541">
                  <a:extLst>
                    <a:ext uri="{9D8B030D-6E8A-4147-A177-3AD203B41FA5}">
                      <a16:colId xmlns:a16="http://schemas.microsoft.com/office/drawing/2014/main" val="551697195"/>
                    </a:ext>
                  </a:extLst>
                </a:gridCol>
                <a:gridCol w="1512541">
                  <a:extLst>
                    <a:ext uri="{9D8B030D-6E8A-4147-A177-3AD203B41FA5}">
                      <a16:colId xmlns:a16="http://schemas.microsoft.com/office/drawing/2014/main" val="1849827359"/>
                    </a:ext>
                  </a:extLst>
                </a:gridCol>
                <a:gridCol w="1512541">
                  <a:extLst>
                    <a:ext uri="{9D8B030D-6E8A-4147-A177-3AD203B41FA5}">
                      <a16:colId xmlns:a16="http://schemas.microsoft.com/office/drawing/2014/main" val="2999576900"/>
                    </a:ext>
                  </a:extLst>
                </a:gridCol>
              </a:tblGrid>
              <a:tr h="33520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CustomerID</a:t>
                      </a:r>
                    </a:p>
                  </a:txBody>
                  <a:tcPr marL="96672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CustomerName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ContactName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Address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City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PostalCode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Country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77503"/>
                  </a:ext>
                </a:extLst>
              </a:tr>
              <a:tr h="597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2</a:t>
                      </a:r>
                    </a:p>
                  </a:txBody>
                  <a:tcPr marL="96672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>
                          <a:effectLst/>
                        </a:rPr>
                        <a:t>Ana Trujillo Emparedados y helados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Ana Trujillo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>
                          <a:effectLst/>
                        </a:rPr>
                        <a:t>Avda. de la Constitución 2222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México D.F.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05021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Mexico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76851"/>
                  </a:ext>
                </a:extLst>
              </a:tr>
              <a:tr h="46637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3</a:t>
                      </a:r>
                    </a:p>
                  </a:txBody>
                  <a:tcPr marL="96672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Antonio Moreno Taquería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Antonio Moreno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Mataderos 2312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México D.F.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05023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Mexico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375453"/>
                  </a:ext>
                </a:extLst>
              </a:tr>
              <a:tr h="597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13</a:t>
                      </a:r>
                    </a:p>
                  </a:txBody>
                  <a:tcPr marL="96672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Centro comercial Moctezuma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Francisco Chang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Sierras de Granada 9993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México D.F.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05022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Mexico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031651"/>
                  </a:ext>
                </a:extLst>
              </a:tr>
              <a:tr h="46637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58</a:t>
                      </a:r>
                    </a:p>
                  </a:txBody>
                  <a:tcPr marL="96672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Pericles Comidas clásicas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Guillermo Fernández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Calle Dr. Jorge Cash 321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México D.F.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05033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Mexico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20997"/>
                  </a:ext>
                </a:extLst>
              </a:tr>
              <a:tr h="46637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80</a:t>
                      </a:r>
                    </a:p>
                  </a:txBody>
                  <a:tcPr marL="96672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Tortuga Restaurante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Miguel Angel Paolino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Avda. Azteca 123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México D.F.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>
                          <a:effectLst/>
                        </a:rPr>
                        <a:t>05033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Mexico</a:t>
                      </a:r>
                    </a:p>
                  </a:txBody>
                  <a:tcPr marL="48336" marR="48336" marT="48336" marB="4833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0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1815" y="624110"/>
            <a:ext cx="9061940" cy="888167"/>
          </a:xfrm>
        </p:spPr>
        <p:txBody>
          <a:bodyPr>
            <a:normAutofit/>
          </a:bodyPr>
          <a:lstStyle/>
          <a:p>
            <a:pPr fontAlgn="t"/>
            <a:r>
              <a:rPr lang="ru-RU" sz="2800" dirty="0" smtClean="0">
                <a:solidFill>
                  <a:schemeClr val="tx1"/>
                </a:solidFill>
              </a:rPr>
              <a:t>SQL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Запросы.</a:t>
            </a:r>
            <a:r>
              <a:rPr lang="en-US" sz="2800" dirty="0" smtClean="0">
                <a:solidFill>
                  <a:schemeClr val="tx1"/>
                </a:solidFill>
              </a:rPr>
              <a:t> SELECT-WHERE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8"/>
            <a:ext cx="10660550" cy="85264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Используется не только в </a:t>
            </a:r>
            <a:r>
              <a:rPr lang="en-US" dirty="0" smtClean="0"/>
              <a:t>select</a:t>
            </a:r>
            <a:r>
              <a:rPr lang="ru-RU" dirty="0" smtClean="0"/>
              <a:t> запросах!!!!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434" y="905177"/>
            <a:ext cx="10515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054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1470</TotalTime>
  <Words>678</Words>
  <Application>Microsoft Office PowerPoint</Application>
  <PresentationFormat>Широкоэкранный</PresentationFormat>
  <Paragraphs>252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Verdana</vt:lpstr>
      <vt:lpstr>Wingdings 3</vt:lpstr>
      <vt:lpstr>Легкий дым</vt:lpstr>
      <vt:lpstr>Интернет-программирование</vt:lpstr>
      <vt:lpstr>MYSQL</vt:lpstr>
      <vt:lpstr>SQL. </vt:lpstr>
      <vt:lpstr>SQL. Запросы. </vt:lpstr>
      <vt:lpstr>SQL. Запросы. SELECT </vt:lpstr>
      <vt:lpstr>SQL. Запросы. SELECT </vt:lpstr>
      <vt:lpstr>SQL. Запросы. SELECT-DISTINCT </vt:lpstr>
      <vt:lpstr>SQL. Запросы. SELECT-WHERE </vt:lpstr>
      <vt:lpstr>SQL. Запросы. SELECT-WHERE </vt:lpstr>
      <vt:lpstr>SQL. Запросы. SELECT-WHERE </vt:lpstr>
      <vt:lpstr>SQL. Запросы. SELECT.LIKE.   </vt:lpstr>
      <vt:lpstr>SQL. Запросы. SELECT.LIKE. REGEXP   </vt:lpstr>
      <vt:lpstr>SQL. Запросы. SELECT.WHERE.  AND, OR and NOT    </vt:lpstr>
      <vt:lpstr>SQL. Запросы. SELECT.WHERE.  AND, OR and NOT    </vt:lpstr>
      <vt:lpstr>SQL. Запросы. SELECT.WHERE.  AND, OR and NOT    </vt:lpstr>
      <vt:lpstr>SQL. Запросы. SELECT.WHERE.  AND, OR and NOT    </vt:lpstr>
      <vt:lpstr>SQL. Запросы. SELECT.WHERE.  AND, OR and NOT    </vt:lpstr>
      <vt:lpstr>SQL. Запросы. SELECT.WHERE.  AND, OR and NOT    </vt:lpstr>
      <vt:lpstr>SQL. Запросы. SELECT.WHERE.  AND, OR and NOT    </vt:lpstr>
      <vt:lpstr>SQL. Запросы. SELECT.WHERE.  AND, OR and NOT    </vt:lpstr>
      <vt:lpstr>SQL. Запросы. SELECT.WHERE.  Функции математические и т.д.    </vt:lpstr>
      <vt:lpstr>SQL. Запросы. SELECT.WHERE.  Псевдонимы    </vt:lpstr>
      <vt:lpstr>SQL COUNT(), AVG() and SUM() Functions    </vt:lpstr>
      <vt:lpstr>SQL COUNT(), AVG() and SUM() Functions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Интернет-программирование</dc:title>
  <dc:creator>Olga</dc:creator>
  <cp:lastModifiedBy>Olga</cp:lastModifiedBy>
  <cp:revision>217</cp:revision>
  <dcterms:created xsi:type="dcterms:W3CDTF">2018-09-09T16:45:51Z</dcterms:created>
  <dcterms:modified xsi:type="dcterms:W3CDTF">2019-03-03T19:25:30Z</dcterms:modified>
</cp:coreProperties>
</file>