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83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23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9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1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1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93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06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38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25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0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CDF7E-753E-4FCA-B175-0FC4A9A2FDD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E0BA-979F-409C-83E0-3973E9EB1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0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online.mospolytech.ru/pluginfile.php/30686/course/overviewfiles/kartinka-1.-obshche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65" y="1510166"/>
            <a:ext cx="6346825" cy="502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8588" y="-96837"/>
            <a:ext cx="9144000" cy="23876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речевой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387566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304" y="49378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составная часть всякого доказательства, под которым понимается мысль, истинность которой проверена и доказана и которая поэтому может быть приведена в обоснование истинности или ложности высказанного положения.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304" y="2325193"/>
            <a:ext cx="90247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бывают следующих типов: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аргументы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вызывают критики, их невозможно опровергнуть, разрушить, не принять во внимание (точно уста­новленные и взаимосвязанные факты и суждения, вытекающие из них; законы, уставы, руководящие документы, если они ис­полняются и соответствуют реальной жизни, и др.);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вызывают сомнения оппонентов (выводы из непол­ных статистических данных, умозаключения, основанные на двух, или более отдельных фактах, связь между которыми неясна без третьего, и др.);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несостоятельные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позволяют разоблачить, дискредити­ровать соперника, применившего их (суждения на основе подта­сованных фактов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1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608" y="30549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И ТАКТИКА АРГУМЕНТАЦИИ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034" y="120939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аргументации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коммуникативном намерением, целью — убедить, победить, достичь согласия, самоутвердиться и т.д. и строится на основе выбора принципа коммуникации, стиля общения и коммуникативной мзде наиболее адекватной конкретной ситуации.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687" y="3713774"/>
            <a:ext cx="7444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шаг к построению стратегии аргументирования собст­венной позиции — диагностика коммуникационного процесса. При этом определяется принцип коммуникации и выбирается стиль об­щения.</a:t>
            </a:r>
          </a:p>
          <a:p>
            <a:endParaRPr lang="ru-RU" dirty="0"/>
          </a:p>
        </p:txBody>
      </p:sp>
      <p:sp>
        <p:nvSpPr>
          <p:cNvPr id="5" name="Стрелка вверх 4"/>
          <p:cNvSpPr/>
          <p:nvPr/>
        </p:nvSpPr>
        <p:spPr>
          <a:xfrm rot="10800000">
            <a:off x="3230217" y="2653747"/>
            <a:ext cx="484632" cy="1013791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1608" y="5560737"/>
            <a:ext cx="8751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психотехнический принцип                    технологический принцип коммуникации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096655" y="4719782"/>
            <a:ext cx="535709" cy="757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51927" y="4729018"/>
            <a:ext cx="434109" cy="776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873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6322" y="2352"/>
            <a:ext cx="11647054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Стиль общения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отношением партнеров к проблеме и друг к другу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2494609"/>
            <a:ext cx="3680735" cy="745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Мягкий стиль общения</a:t>
            </a:r>
          </a:p>
        </p:txBody>
      </p:sp>
      <p:pic>
        <p:nvPicPr>
          <p:cNvPr id="7170" name="Picture 2" descr="https://avatars.mds.yandex.net/i?id=60fece09b7cece8803602314d3e8de10_l-5018153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65" y="3098607"/>
            <a:ext cx="3874201" cy="27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67549" y="2433053"/>
            <a:ext cx="293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Конструктивный стиль</a:t>
            </a:r>
          </a:p>
        </p:txBody>
      </p:sp>
      <p:pic>
        <p:nvPicPr>
          <p:cNvPr id="7172" name="Picture 4" descr="https://avatars.mds.yandex.net/i?id=5e542961fc278680464d65fa1b8dbeb9_l-3730174-images-thumbs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135" y="3098607"/>
            <a:ext cx="3868140" cy="27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28226" y="2494609"/>
            <a:ext cx="307795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Силовой стиль общения </a:t>
            </a:r>
          </a:p>
          <a:p>
            <a:endParaRPr lang="ru-RU" dirty="0"/>
          </a:p>
        </p:txBody>
      </p:sp>
      <p:pic>
        <p:nvPicPr>
          <p:cNvPr id="7174" name="Picture 6" descr="https://e7.pngegg.com/pngimages/236/25/png-clipart-computer-icons-avatar-friends-love-tex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8607"/>
            <a:ext cx="3362765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50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1083365" y="295996"/>
            <a:ext cx="9462052" cy="5180465"/>
          </a:xfrm>
          <a:prstGeom prst="wedgeRoundRectCallout">
            <a:avLst/>
          </a:prstGeom>
          <a:solidFill>
            <a:srgbClr val="FF99CC">
              <a:alpha val="36000"/>
            </a:srgbClr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47071" y="295997"/>
            <a:ext cx="10993582" cy="1357312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 аргументации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наиболее эффективной подачи аргу­ментов, формы реакции на контраргументы противника, приемы и методы достижения стратегической цели аргументации.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071" y="1911727"/>
            <a:ext cx="105851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Корректные тактические приемы:</a:t>
            </a:r>
          </a:p>
          <a:p>
            <a:r>
              <a:rPr lang="ru-RU" dirty="0"/>
              <a:t>- создание трудностей оппоненту</a:t>
            </a:r>
          </a:p>
          <a:p>
            <a:r>
              <a:rPr lang="ru-RU" dirty="0"/>
              <a:t>-применение доводов противника для опровержения его же тезиса</a:t>
            </a:r>
          </a:p>
          <a:p>
            <a:r>
              <a:rPr lang="ru-RU" dirty="0"/>
              <a:t>-концентрация аргументов </a:t>
            </a:r>
          </a:p>
          <a:p>
            <a:r>
              <a:rPr lang="ru-RU" dirty="0"/>
              <a:t>-деконцентрация аргументов оппонента по формуле «Разделяй и властвуй»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Разрушительные приёмы:</a:t>
            </a:r>
          </a:p>
          <a:p>
            <a:r>
              <a:rPr lang="ru-RU" dirty="0"/>
              <a:t>-перекладывание тягот доказательства на плечи оппонента</a:t>
            </a:r>
          </a:p>
          <a:p>
            <a:r>
              <a:rPr lang="ru-RU" dirty="0"/>
              <a:t>-представление наиболее сильного аргумента </a:t>
            </a:r>
          </a:p>
          <a:p>
            <a:r>
              <a:rPr lang="ru-RU" dirty="0"/>
              <a:t>-выдвижение обоюдоострого аргумента</a:t>
            </a:r>
          </a:p>
          <a:p>
            <a:r>
              <a:rPr lang="ru-RU" dirty="0"/>
              <a:t>-отказ от доказывания очевидного;</a:t>
            </a:r>
          </a:p>
          <a:p>
            <a:r>
              <a:rPr lang="ru-RU" dirty="0"/>
              <a:t>-возражение оппоненту не должно быть поспешным</a:t>
            </a:r>
          </a:p>
        </p:txBody>
      </p:sp>
    </p:spTree>
    <p:extLst>
      <p:ext uri="{BB962C8B-B14F-4D97-AF65-F5344CB8AC3E}">
        <p14:creationId xmlns:p14="http://schemas.microsoft.com/office/powerpoint/2010/main" val="164631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27" y="429780"/>
            <a:ext cx="10515600" cy="1325563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Диалог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8108" y="920461"/>
            <a:ext cx="98182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греч.— разговор, беседа)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форма речи, состоящая из обмена высказываниями-репликами, характеризую­щаяся ситуативностью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(зависимостью от обстановки разговора),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контекстуальностъю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(обусловленностью предыдущими высказыва­ниями),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непроизвольностью и малой степенью организованности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(неза­планированным характером).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  <a:p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08527" y="2786222"/>
            <a:ext cx="942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считают первичной, естественной формой языкового общения. Генетически он восходит к устно-разговорной сфере, для которой характерен принцип экономии средств словесного выра­жения.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Информативная полнота диалогической речи в значитель­ной степени обеспечивается интонацией, мимикой и жестами ситу­ативной обусловленностью.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диалога характерны полифункциональность форм, семанти­ческий синкретизм, экспрессивность, словотворчество. </a:t>
            </a:r>
          </a:p>
          <a:p>
            <a:endParaRPr lang="ru-RU" dirty="0"/>
          </a:p>
        </p:txBody>
      </p:sp>
      <p:pic>
        <p:nvPicPr>
          <p:cNvPr id="2051" name="Picture 3" descr="https://avatars.mds.yandex.net/i?id=52b0529402bc70a48f9035d5465de1b6be886a6d-835795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187" y="4852247"/>
            <a:ext cx="2051916" cy="176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35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2223" y="588894"/>
            <a:ext cx="5157787" cy="823912"/>
          </a:xfrm>
        </p:spPr>
        <p:txBody>
          <a:bodyPr/>
          <a:lstStyle/>
          <a:p>
            <a:r>
              <a:rPr lang="ru-RU" dirty="0"/>
              <a:t>Основные языковые особенности диалога: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73258" y="1759640"/>
            <a:ext cx="5157787" cy="3684588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повторов и переспросов в реагирующих репликах;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синтаксическая  неполнота   реплик, компенсируемая   за  счет предыдущего высказывания;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обилие вопросительных и побудительных предложений.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стимулирующих реплик.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72200" y="309562"/>
            <a:ext cx="5183188" cy="823912"/>
          </a:xfrm>
        </p:spPr>
        <p:txBody>
          <a:bodyPr/>
          <a:lstStyle/>
          <a:p>
            <a:r>
              <a:rPr lang="ru-RU" dirty="0"/>
              <a:t>Виды диалога: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092686" y="1849093"/>
            <a:ext cx="5183188" cy="36845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Информативный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Прескриптивный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— обмен мнениями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Диалог, ведущийся с целью установления/регулирования   межличностных отношений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Праздноречивый 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506278" y="745435"/>
            <a:ext cx="19879" cy="4698793"/>
          </a:xfrm>
          <a:prstGeom prst="line">
            <a:avLst/>
          </a:prstGeom>
          <a:ln>
            <a:solidFill>
              <a:schemeClr val="tx1"/>
            </a:solidFill>
            <a:headEnd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https://img.lovepik.com/free-png/20220118/lovepik-two-pink-dialogs-png-image_401460163_wh86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714" y="4479203"/>
            <a:ext cx="2304289" cy="23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2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832" y="389076"/>
            <a:ext cx="5157787" cy="82391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диалога таковы: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3562" y="1212988"/>
            <a:ext cx="5157787" cy="36845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получателю сообщения рекомендуется выслушивать обращенное к нему высказывание;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 требует ответа;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повеление требует ответа действием или словом;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повествование требует ответа повествованием или внимательным молчанием — отсутствием речи, когда слушающий извещает говорящего о том, что его речь принята и понята, выражением! лица, жестом, междометием, повтором слова.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2626" y="1074876"/>
            <a:ext cx="5183188" cy="823912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нормативные принципы, регулирующие поведе­ние собеседников (так называемых коммуникативных максим П. Грайса):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2626" y="1898788"/>
            <a:ext cx="5183188" cy="368458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кооперации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количества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качества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релевантности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   способа    коммуникации </a:t>
            </a:r>
          </a:p>
        </p:txBody>
      </p:sp>
      <p:pic>
        <p:nvPicPr>
          <p:cNvPr id="4098" name="Picture 2" descr="https://avatars.mds.yandex.net/i?id=c639294ce92ada4b3a2d915e28b0121a_l-5221549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306" y="4474404"/>
            <a:ext cx="2910854" cy="22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16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2035" y="265734"/>
            <a:ext cx="10515600" cy="1325563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Монолог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488096" y="682625"/>
            <a:ext cx="961114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b="1" i="1" dirty="0"/>
              <a:t>-</a:t>
            </a:r>
            <a:r>
              <a:rPr lang="ru-RU" i="1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речи, образуемая в результате активной речевой деятель­ности, рассчитанная на пассивное и опосредованное восприятие и практически, не связанная с речью собеседника ни в содержательном, ни в структурном отношении.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035" y="2381596"/>
            <a:ext cx="224760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коммуникативные ситуации употребления моноло­га: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-сфера искусства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-ораторские выступления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-общение по телеви­дению и радио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-ситуация обучения (речь учителя в классе и т.п.)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 бытовом общении монологическая речь встречается крайне редко. </a:t>
            </a:r>
          </a:p>
        </p:txBody>
      </p:sp>
      <p:pic>
        <p:nvPicPr>
          <p:cNvPr id="5122" name="Picture 2" descr="https://img2.freepng.ru/20180511/tre/kisspng-speech-balloon-computer-icons-person-clip-art-5af62c0a3f91b3.36676888152608257026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548" y="4120564"/>
            <a:ext cx="4145486" cy="266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25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ьная выноска 9"/>
          <p:cNvSpPr/>
          <p:nvPr/>
        </p:nvSpPr>
        <p:spPr>
          <a:xfrm>
            <a:off x="5738192" y="327990"/>
            <a:ext cx="1550504" cy="884583"/>
          </a:xfrm>
          <a:prstGeom prst="wedgeEllipseCallou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ьная выноска 8"/>
          <p:cNvSpPr/>
          <p:nvPr/>
        </p:nvSpPr>
        <p:spPr>
          <a:xfrm>
            <a:off x="99392" y="327991"/>
            <a:ext cx="1550504" cy="884583"/>
          </a:xfrm>
          <a:prstGeom prst="wedgeEllipseCallou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9392" y="211208"/>
            <a:ext cx="5157787" cy="823912"/>
          </a:xfrm>
        </p:spPr>
        <p:txBody>
          <a:bodyPr/>
          <a:lstStyle/>
          <a:p>
            <a:r>
              <a:rPr lang="ru-RU" dirty="0"/>
              <a:t>Признаки монологической речи: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73256" y="1681577"/>
            <a:ext cx="5157787" cy="36845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относи­тельно большая протяженность реплик;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композиционную слож­ность; обращенность не к собеседнику, а к самому себе;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выйти за непосредственные тематические рамки.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72200" y="508346"/>
            <a:ext cx="5183188" cy="823912"/>
          </a:xfrm>
        </p:spPr>
        <p:txBody>
          <a:bodyPr/>
          <a:lstStyle/>
          <a:p>
            <a:r>
              <a:rPr lang="ru-RU" dirty="0"/>
              <a:t>Классификация  монолога  по   цели   высказывания: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172200" y="1681577"/>
            <a:ext cx="5183188" cy="368458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 убеждающей окраски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 лирический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 драматический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 сообщающего типа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времени подготовки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сообщения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 форме сообщения и по самостоятельности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установке на воспроизведение</a:t>
            </a:r>
          </a:p>
        </p:txBody>
      </p:sp>
    </p:spTree>
    <p:extLst>
      <p:ext uri="{BB962C8B-B14F-4D97-AF65-F5344CB8AC3E}">
        <p14:creationId xmlns:p14="http://schemas.microsoft.com/office/powerpoint/2010/main" val="209988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ая прямоугольная выноска 42"/>
          <p:cNvSpPr/>
          <p:nvPr/>
        </p:nvSpPr>
        <p:spPr>
          <a:xfrm>
            <a:off x="4346468" y="4442718"/>
            <a:ext cx="1565416" cy="759189"/>
          </a:xfrm>
          <a:prstGeom prst="wedgeRoundRectCallou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9561442" y="4253948"/>
            <a:ext cx="1550506" cy="593339"/>
          </a:xfrm>
          <a:prstGeom prst="wedgeRoundRectCallou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5920358" y="2688021"/>
            <a:ext cx="1990629" cy="545648"/>
          </a:xfrm>
          <a:prstGeom prst="wedgeRoundRectCallou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9238419" y="1685943"/>
            <a:ext cx="1749287" cy="539277"/>
          </a:xfrm>
          <a:prstGeom prst="wedgeRoundRectCallou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814176" y="4113836"/>
            <a:ext cx="1590261" cy="616226"/>
          </a:xfrm>
          <a:prstGeom prst="wedgeRoundRectCallou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70284" y="2141812"/>
            <a:ext cx="1565416" cy="759189"/>
          </a:xfrm>
          <a:prstGeom prst="wedgeRoundRectCallou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flipH="1">
            <a:off x="2325755" y="212699"/>
            <a:ext cx="7235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Композиционная сложность монолога обычно характеризуется ме­тодом изложения материала.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Выделяют следующие методы: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-171452" y="2334891"/>
            <a:ext cx="4939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индуктивный </a:t>
            </a:r>
          </a:p>
          <a:p>
            <a:pPr algn="ctr"/>
            <a:endParaRPr lang="ru-RU" b="1" dirty="0"/>
          </a:p>
          <a:p>
            <a:r>
              <a:rPr lang="ru-RU" dirty="0"/>
              <a:t>   изложение материала от частного к общему </a:t>
            </a:r>
          </a:p>
          <a:p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216727" y="940314"/>
            <a:ext cx="1399507" cy="1155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4727" y="4253948"/>
            <a:ext cx="2850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дедуктивный</a:t>
            </a:r>
          </a:p>
          <a:p>
            <a:r>
              <a:rPr lang="ru-RU" dirty="0"/>
              <a:t>                                                                                                                                              изложение материала от общего к частному</a:t>
            </a:r>
          </a:p>
          <a:p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77436" y="1094212"/>
            <a:ext cx="130844" cy="32646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93760" y="1771799"/>
            <a:ext cx="28624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метод аналогии</a:t>
            </a:r>
          </a:p>
          <a:p>
            <a:pPr algn="ctr"/>
            <a:endParaRPr lang="ru-RU" dirty="0"/>
          </a:p>
          <a:p>
            <a:r>
              <a:rPr lang="ru-RU" dirty="0"/>
              <a:t>  сопоставление различных явлений, со­бытий, фактов;</a:t>
            </a:r>
          </a:p>
          <a:p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9346892" y="793210"/>
            <a:ext cx="629862" cy="854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40947" y="2726553"/>
            <a:ext cx="40404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концентрический </a:t>
            </a:r>
          </a:p>
          <a:p>
            <a:pPr algn="ctr"/>
            <a:endParaRPr lang="ru-RU" dirty="0"/>
          </a:p>
          <a:p>
            <a:r>
              <a:rPr lang="ru-RU" dirty="0"/>
              <a:t>  расположение материала вокруг глав­ной проблемы, поднимаемой оратором 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5794513" y="1465381"/>
            <a:ext cx="735035" cy="1179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746435" y="4335720"/>
            <a:ext cx="3180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ступенчатый</a:t>
            </a:r>
          </a:p>
          <a:p>
            <a:pPr algn="ctr"/>
            <a:endParaRPr lang="ru-RU" b="1" dirty="0"/>
          </a:p>
          <a:p>
            <a:r>
              <a:rPr lang="ru-RU" dirty="0"/>
              <a:t> последовательное изложение одного вопро­са за другим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40033" y="4658886"/>
            <a:ext cx="5178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исторический</a:t>
            </a:r>
          </a:p>
          <a:p>
            <a:endParaRPr lang="ru-RU" dirty="0"/>
          </a:p>
          <a:p>
            <a:r>
              <a:rPr lang="ru-RU" dirty="0"/>
              <a:t> изложение материала в хронологической последовательности,  описание и анализ изменений, которые произошли в том или ином лице, предмете с течением времени </a:t>
            </a:r>
          </a:p>
        </p:txBody>
      </p:sp>
    </p:spTree>
    <p:extLst>
      <p:ext uri="{BB962C8B-B14F-4D97-AF65-F5344CB8AC3E}">
        <p14:creationId xmlns:p14="http://schemas.microsoft.com/office/powerpoint/2010/main" val="114011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gas-kvas.com/uploads/posts/2023-02/1676841416_gas-kvas-com-p-risunok-na-temu-spor-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642" y="3269172"/>
            <a:ext cx="5416827" cy="332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913" y="345247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6948" y="772078"/>
            <a:ext cx="10419522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-</a:t>
            </a:r>
            <a:r>
              <a:rPr lang="ru-RU" i="1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всякое столкновение мнений, разных точках зрения по какому-либо вопросу, предмету, борьба, при которой одна из сторон отстаивает свою правоту.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583" y="2538093"/>
            <a:ext cx="646705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-число участников: спор-монолог; спор-диалог; спор-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полилог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-число слушателей: без слушателей; спор при слушателях, в кото­ром обязательно учитывают реакцию слушателей; спор для слу­шателей, рассчитанный только на то, чтобы произвести на слу­шателей впечатление;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-цель спора: спор из-за истины, спор для убеждения кого-либо, спор для победы, спор ради спора.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28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Овальная выноска 3"/>
          <p:cNvSpPr/>
          <p:nvPr/>
        </p:nvSpPr>
        <p:spPr>
          <a:xfrm>
            <a:off x="1739347" y="439703"/>
            <a:ext cx="8448261" cy="5287618"/>
          </a:xfrm>
          <a:prstGeom prst="wedgeEllipseCallout">
            <a:avLst/>
          </a:prstGeom>
          <a:ln>
            <a:solidFill>
              <a:schemeClr val="tx2">
                <a:lumMod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905" y="576470"/>
            <a:ext cx="11164957" cy="50140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логическое действие, в процессе которого верность какой-либо мысли обосновывается с помощью других мыслей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Всякое доказательство состоит из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частей: тезиса, докэдс демонстрации.</a:t>
            </a:r>
          </a:p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Тезис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мысль или положение, истинность которого требуется знать. Основное требование к тезису — быть истинным, т.е. соответствовать объективной действительности.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должен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следующим требованиям: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является суждением ясным и точно определенным;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остается тождественным;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 содержит логических противоречий;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 находится в логическом противоречии с суждениями ю ному вопросу, высказанными ранее;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-обоснован фактами;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 является суждением очевидным;	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-определяет собой весь ход доказательства.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21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1046</Words>
  <Application>Microsoft Office PowerPoint</Application>
  <PresentationFormat>Широкоэкранный</PresentationFormat>
  <Paragraphs>128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Формы речевой коммуникации</vt:lpstr>
      <vt:lpstr>Диалог</vt:lpstr>
      <vt:lpstr>Презентация PowerPoint</vt:lpstr>
      <vt:lpstr>Презентация PowerPoint</vt:lpstr>
      <vt:lpstr>Монолог</vt:lpstr>
      <vt:lpstr>Презентация PowerPoint</vt:lpstr>
      <vt:lpstr>Презентация PowerPoint</vt:lpstr>
      <vt:lpstr>Спор</vt:lpstr>
      <vt:lpstr>Презентация PowerPoint</vt:lpstr>
      <vt:lpstr>Презентация PowerPoint</vt:lpstr>
      <vt:lpstr>СТРАТЕГИЯ И ТАКТИКА АРГУМЕНТАЦИИ </vt:lpstr>
      <vt:lpstr>Стиль общения : определяется отношением партнеров к проблеме и друг к другу</vt:lpstr>
      <vt:lpstr>Тактика аргументации- способ наиболее эффективной подачи аргу­ментов, формы реакции на контраргументы противника, приемы и методы достижения стратегической цели аргументации.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речевой коммуникации</dc:title>
  <dc:creator>nestea</dc:creator>
  <cp:lastModifiedBy>Ольга</cp:lastModifiedBy>
  <cp:revision>17</cp:revision>
  <dcterms:created xsi:type="dcterms:W3CDTF">2024-02-17T16:53:18Z</dcterms:created>
  <dcterms:modified xsi:type="dcterms:W3CDTF">2024-02-18T09:58:19Z</dcterms:modified>
</cp:coreProperties>
</file>