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60" r:id="rId6"/>
    <p:sldId id="259" r:id="rId7"/>
    <p:sldId id="263" r:id="rId8"/>
    <p:sldId id="261" r:id="rId9"/>
    <p:sldId id="262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66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7" r:id="rId31"/>
    <p:sldId id="285" r:id="rId32"/>
    <p:sldId id="286" r:id="rId33"/>
    <p:sldId id="28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ОПЕРАЦИОННЫЕ СИСТЕМЫ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Виртуальная память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3945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002" y="365760"/>
            <a:ext cx="1195457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Размещение блоков </a:t>
            </a:r>
            <a:endParaRPr lang="ru-RU" sz="3200" b="1" dirty="0" smtClean="0"/>
          </a:p>
          <a:p>
            <a:endParaRPr lang="ru-RU" sz="2800" dirty="0"/>
          </a:p>
          <a:p>
            <a:r>
              <a:rPr lang="ru-RU" sz="2800" b="1" dirty="0" smtClean="0"/>
              <a:t>Блок </a:t>
            </a:r>
            <a:r>
              <a:rPr lang="ru-RU" sz="2800" b="1" dirty="0"/>
              <a:t>(</a:t>
            </a:r>
            <a:r>
              <a:rPr lang="ru-RU" sz="2800" b="1" dirty="0" err="1"/>
              <a:t>block</a:t>
            </a:r>
            <a:r>
              <a:rPr lang="ru-RU" sz="2800" b="1" dirty="0"/>
              <a:t>) </a:t>
            </a:r>
            <a:r>
              <a:rPr lang="ru-RU" sz="2800" dirty="0"/>
              <a:t>— область пространства памяти (реального или </a:t>
            </a:r>
            <a:r>
              <a:rPr lang="ru-RU" sz="2800" dirty="0" smtClean="0"/>
              <a:t>виртуального</a:t>
            </a:r>
            <a:r>
              <a:rPr lang="ru-RU" sz="2800" dirty="0"/>
              <a:t>), представляющая собой диапазон смежных адресов. 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b="1" dirty="0" smtClean="0"/>
              <a:t>Смещение </a:t>
            </a:r>
            <a:r>
              <a:rPr lang="ru-RU" sz="2800" b="1" dirty="0"/>
              <a:t>(</a:t>
            </a:r>
            <a:r>
              <a:rPr lang="ru-RU" sz="2800" b="1" dirty="0" err="1"/>
              <a:t>displacement</a:t>
            </a:r>
            <a:r>
              <a:rPr lang="ru-RU" sz="2800" b="1" dirty="0"/>
              <a:t> или </a:t>
            </a:r>
            <a:r>
              <a:rPr lang="ru-RU" sz="2800" b="1" dirty="0" err="1"/>
              <a:t>offset</a:t>
            </a:r>
            <a:r>
              <a:rPr lang="ru-RU" sz="2800" b="1" dirty="0"/>
              <a:t>) </a:t>
            </a:r>
            <a:r>
              <a:rPr lang="ru-RU" sz="2800" dirty="0"/>
              <a:t>— разность между адресом элемента данных и адресом начала его блока. 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b="1" dirty="0"/>
              <a:t>Таблица размещения блоков (</a:t>
            </a:r>
            <a:r>
              <a:rPr lang="ru-RU" sz="2800" b="1" dirty="0" err="1"/>
              <a:t>block</a:t>
            </a:r>
            <a:r>
              <a:rPr lang="ru-RU" sz="2800" b="1" dirty="0"/>
              <a:t> </a:t>
            </a:r>
            <a:r>
              <a:rPr lang="ru-RU" sz="2800" b="1" dirty="0" err="1"/>
              <a:t>map</a:t>
            </a:r>
            <a:r>
              <a:rPr lang="ru-RU" sz="2800" b="1" dirty="0"/>
              <a:t> </a:t>
            </a:r>
            <a:r>
              <a:rPr lang="ru-RU" sz="2800" b="1" dirty="0" err="1"/>
              <a:t>table</a:t>
            </a:r>
            <a:r>
              <a:rPr lang="ru-RU" sz="2800" b="1" dirty="0"/>
              <a:t>) </a:t>
            </a:r>
            <a:r>
              <a:rPr lang="ru-RU" sz="2800" dirty="0"/>
              <a:t>— таблица, </a:t>
            </a:r>
            <a:r>
              <a:rPr lang="ru-RU" sz="2800" dirty="0" smtClean="0"/>
              <a:t>содержащая </a:t>
            </a:r>
            <a:r>
              <a:rPr lang="ru-RU" sz="2800" dirty="0"/>
              <a:t>записи о размещении виртуальных блоков процесса в </a:t>
            </a:r>
            <a:r>
              <a:rPr lang="ru-RU" sz="2800" dirty="0" smtClean="0"/>
              <a:t>блоках </a:t>
            </a:r>
            <a:r>
              <a:rPr lang="ru-RU" sz="2800" dirty="0"/>
              <a:t>реальной памяти</a:t>
            </a:r>
          </a:p>
        </p:txBody>
      </p:sp>
    </p:spTree>
    <p:extLst>
      <p:ext uri="{BB962C8B-B14F-4D97-AF65-F5344CB8AC3E}">
        <p14:creationId xmlns:p14="http://schemas.microsoft.com/office/powerpoint/2010/main" val="1691976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127" y="654518"/>
            <a:ext cx="1184869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Таблица размещения блоков </a:t>
            </a:r>
            <a:endParaRPr lang="ru-RU" sz="2800" b="1" dirty="0" smtClean="0"/>
          </a:p>
          <a:p>
            <a:endParaRPr lang="ru-RU" sz="2800" dirty="0"/>
          </a:p>
          <a:p>
            <a:r>
              <a:rPr lang="ru-RU" sz="2800" dirty="0" smtClean="0"/>
              <a:t>• </a:t>
            </a:r>
            <a:r>
              <a:rPr lang="ru-RU" sz="2800" dirty="0"/>
              <a:t>Находится в оперативной памяти, а ее записи обычно </a:t>
            </a:r>
            <a:r>
              <a:rPr lang="ru-RU" sz="2800" dirty="0" smtClean="0"/>
              <a:t>загружаются </a:t>
            </a:r>
            <a:r>
              <a:rPr lang="ru-RU" sz="2800" dirty="0"/>
              <a:t>в кэш-память перед использованием 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• </a:t>
            </a:r>
            <a:r>
              <a:rPr lang="ru-RU" sz="2800" dirty="0"/>
              <a:t>Если бы размер блока совпадал с размером ячейки оперативной памяти, то таблица размещения блоков занимала бы больше </a:t>
            </a:r>
            <a:r>
              <a:rPr lang="ru-RU" sz="2800" dirty="0" smtClean="0"/>
              <a:t>места</a:t>
            </a:r>
            <a:r>
              <a:rPr lang="ru-RU" sz="2800" dirty="0"/>
              <a:t>, чем доступно в оперативной памяти 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• </a:t>
            </a:r>
            <a:r>
              <a:rPr lang="ru-RU" sz="2800" dirty="0"/>
              <a:t>Блоки одного размера называются страницами, разного — </a:t>
            </a:r>
            <a:r>
              <a:rPr lang="ru-RU" sz="2800" dirty="0" smtClean="0"/>
              <a:t>сегментам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54546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03" y="221381"/>
            <a:ext cx="7886700" cy="54578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040303" y="2287686"/>
            <a:ext cx="415169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Преобразование виртуальных адресов в физические в системе с блочным </a:t>
            </a:r>
            <a:r>
              <a:rPr lang="ru-RU" sz="2800" dirty="0" smtClean="0"/>
              <a:t>размещением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51509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253" y="558266"/>
            <a:ext cx="119834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Регистр адреса таблицы размещения блоков (</a:t>
            </a:r>
            <a:r>
              <a:rPr lang="ru-RU" sz="2800" b="1" dirty="0" err="1"/>
              <a:t>block</a:t>
            </a:r>
            <a:r>
              <a:rPr lang="ru-RU" sz="2800" b="1" dirty="0"/>
              <a:t> </a:t>
            </a:r>
            <a:r>
              <a:rPr lang="ru-RU" sz="2800" b="1" dirty="0" err="1"/>
              <a:t>map</a:t>
            </a:r>
            <a:r>
              <a:rPr lang="ru-RU" sz="2800" b="1" dirty="0"/>
              <a:t> </a:t>
            </a:r>
            <a:r>
              <a:rPr lang="ru-RU" sz="2800" b="1" dirty="0" err="1"/>
              <a:t>table</a:t>
            </a:r>
            <a:r>
              <a:rPr lang="ru-RU" sz="2800" b="1" dirty="0"/>
              <a:t> </a:t>
            </a:r>
            <a:r>
              <a:rPr lang="ru-RU" sz="2800" b="1" dirty="0" err="1"/>
              <a:t>origin</a:t>
            </a:r>
            <a:r>
              <a:rPr lang="ru-RU" sz="2800" b="1" dirty="0"/>
              <a:t> </a:t>
            </a:r>
            <a:r>
              <a:rPr lang="ru-RU" sz="2800" b="1" dirty="0" err="1"/>
              <a:t>register</a:t>
            </a:r>
            <a:r>
              <a:rPr lang="ru-RU" sz="2800" b="1" dirty="0"/>
              <a:t>) </a:t>
            </a:r>
            <a:r>
              <a:rPr lang="ru-RU" sz="2800" dirty="0"/>
              <a:t>— регистр, в котором хранится адрес, по которому в оперативной памяти находится таблица размещения блоков процесса. Этот быстродействующий регистр обеспечивает быструю трансляцию виртуальных адресов</a:t>
            </a:r>
          </a:p>
        </p:txBody>
      </p:sp>
    </p:spTree>
    <p:extLst>
      <p:ext uri="{BB962C8B-B14F-4D97-AF65-F5344CB8AC3E}">
        <p14:creationId xmlns:p14="http://schemas.microsoft.com/office/powerpoint/2010/main" val="177655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754" y="1270535"/>
            <a:ext cx="1205724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Вопросы для самопроверки </a:t>
            </a:r>
            <a:endParaRPr lang="ru-RU" sz="3200" b="1" dirty="0" smtClean="0"/>
          </a:p>
          <a:p>
            <a:endParaRPr lang="ru-RU" sz="2800" dirty="0"/>
          </a:p>
          <a:p>
            <a:r>
              <a:rPr lang="ru-RU" sz="2800" dirty="0" smtClean="0"/>
              <a:t>1. Значение </a:t>
            </a:r>
            <a:r>
              <a:rPr lang="ru-RU" sz="2800" dirty="0"/>
              <a:t>регистра адреса таблицы размещения блоков </a:t>
            </a:r>
            <a:r>
              <a:rPr lang="ru-RU" sz="2800" dirty="0" err="1" smtClean="0"/>
              <a:t>изменя</a:t>
            </a:r>
            <a:endParaRPr lang="ru-RU" sz="2800" dirty="0" smtClean="0"/>
          </a:p>
          <a:p>
            <a:r>
              <a:rPr lang="ru-RU" sz="2800" dirty="0" err="1" smtClean="0"/>
              <a:t>ется</a:t>
            </a:r>
            <a:r>
              <a:rPr lang="ru-RU" sz="2800" dirty="0" smtClean="0"/>
              <a:t> </a:t>
            </a:r>
            <a:r>
              <a:rPr lang="ru-RU" sz="2800" dirty="0"/>
              <a:t>при переключении контекста? (Да/Нет) 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2. </a:t>
            </a:r>
            <a:r>
              <a:rPr lang="ru-RU" sz="2800" dirty="0"/>
              <a:t>Большие блоки памяти лучше маленьких? (Да/Нет) 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3. </a:t>
            </a:r>
            <a:r>
              <a:rPr lang="ru-RU" sz="2800" dirty="0"/>
              <a:t>Должны ли все блоки памяти быть одинакового размера? (Да/Нет) </a:t>
            </a:r>
          </a:p>
        </p:txBody>
      </p:sp>
    </p:spTree>
    <p:extLst>
      <p:ext uri="{BB962C8B-B14F-4D97-AF65-F5344CB8AC3E}">
        <p14:creationId xmlns:p14="http://schemas.microsoft.com/office/powerpoint/2010/main" val="3894038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255" y="134754"/>
            <a:ext cx="12018745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Ответы на вопросы </a:t>
            </a:r>
            <a:endParaRPr lang="ru-RU" sz="2800" dirty="0"/>
          </a:p>
          <a:p>
            <a:pPr marL="342900" indent="-342900">
              <a:buAutoNum type="arabicPeriod"/>
            </a:pPr>
            <a:r>
              <a:rPr lang="ru-RU" sz="2800" dirty="0" smtClean="0"/>
              <a:t>Да</a:t>
            </a:r>
            <a:r>
              <a:rPr lang="ru-RU" sz="2800" dirty="0"/>
              <a:t>. Каждый процесс имеет свою таблицу размещения блоков. При переключении контекста система определяет реальный адрес, </a:t>
            </a:r>
            <a:r>
              <a:rPr lang="ru-RU" sz="2800" dirty="0" smtClean="0"/>
              <a:t>соответствующий </a:t>
            </a:r>
            <a:r>
              <a:rPr lang="ru-RU" sz="2800" dirty="0"/>
              <a:t>адресу таблицы размещения блоков нового процесса в оперативной памяти. </a:t>
            </a:r>
            <a:endParaRPr lang="ru-RU" sz="2800" dirty="0" smtClean="0"/>
          </a:p>
          <a:p>
            <a:pPr marL="342900" indent="-342900">
              <a:buAutoNum type="arabicPeriod"/>
            </a:pPr>
            <a:r>
              <a:rPr lang="ru-RU" sz="2800" dirty="0" smtClean="0"/>
              <a:t>Нет</a:t>
            </a:r>
            <a:r>
              <a:rPr lang="ru-RU" sz="2800" dirty="0"/>
              <a:t>. Чем больше средний размер блока, тем меньше нужно хранить информации о размещении блоков. Однако использование больших блоков может привести к значительной внутренней </a:t>
            </a:r>
            <a:r>
              <a:rPr lang="ru-RU" sz="2800" dirty="0" smtClean="0"/>
              <a:t>фрагментации</a:t>
            </a:r>
            <a:r>
              <a:rPr lang="ru-RU" sz="2800" dirty="0"/>
              <a:t>, кроме того, такие блоки требуют много времени на </a:t>
            </a:r>
            <a:r>
              <a:rPr lang="ru-RU" sz="2800" dirty="0" smtClean="0"/>
              <a:t>перемещение </a:t>
            </a:r>
            <a:r>
              <a:rPr lang="ru-RU" sz="2800" dirty="0"/>
              <a:t>между оперативной памятью и вторичными устройствами хранения. </a:t>
            </a:r>
            <a:endParaRPr lang="ru-RU" sz="2800" dirty="0" smtClean="0"/>
          </a:p>
          <a:p>
            <a:pPr marL="342900" indent="-342900">
              <a:buAutoNum type="arabicPeriod"/>
            </a:pPr>
            <a:r>
              <a:rPr lang="ru-RU" sz="2800" dirty="0" smtClean="0"/>
              <a:t>Нет</a:t>
            </a:r>
            <a:r>
              <a:rPr lang="ru-RU" sz="2800" dirty="0"/>
              <a:t>. Если размер всех блоков одинаков, то блоки называют страницами. Если блоки могут быть произвольных размеров, они </a:t>
            </a:r>
            <a:r>
              <a:rPr lang="ru-RU" sz="2800" dirty="0" smtClean="0"/>
              <a:t>называются </a:t>
            </a:r>
            <a:r>
              <a:rPr lang="ru-RU" sz="2800" dirty="0"/>
              <a:t>сегментами. В некоторых системах оба подхода </a:t>
            </a:r>
            <a:r>
              <a:rPr lang="ru-RU" sz="2800" dirty="0" smtClean="0"/>
              <a:t>совмещаются </a:t>
            </a:r>
            <a:r>
              <a:rPr lang="ru-RU" sz="2800" dirty="0"/>
              <a:t>и сегменты состоят из страниц</a:t>
            </a:r>
          </a:p>
        </p:txBody>
      </p:sp>
    </p:spTree>
    <p:extLst>
      <p:ext uri="{BB962C8B-B14F-4D97-AF65-F5344CB8AC3E}">
        <p14:creationId xmlns:p14="http://schemas.microsoft.com/office/powerpoint/2010/main" val="3783816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173" y="115505"/>
            <a:ext cx="11973827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Страничные системы </a:t>
            </a:r>
            <a:endParaRPr lang="ru-RU" sz="3200" b="1" dirty="0" smtClean="0"/>
          </a:p>
          <a:p>
            <a:endParaRPr lang="ru-RU" sz="3200" b="1" dirty="0"/>
          </a:p>
          <a:p>
            <a:r>
              <a:rPr lang="ru-RU" sz="2800" b="1" dirty="0" smtClean="0"/>
              <a:t>Страница </a:t>
            </a:r>
            <a:r>
              <a:rPr lang="ru-RU" sz="2800" b="1" dirty="0"/>
              <a:t>(</a:t>
            </a:r>
            <a:r>
              <a:rPr lang="ru-RU" sz="2800" b="1" dirty="0" err="1"/>
              <a:t>page</a:t>
            </a:r>
            <a:r>
              <a:rPr lang="ru-RU" sz="2800" b="1" dirty="0"/>
              <a:t>) </a:t>
            </a:r>
            <a:r>
              <a:rPr lang="ru-RU" sz="2800" dirty="0"/>
              <a:t>— определенного размера участок </a:t>
            </a:r>
            <a:r>
              <a:rPr lang="ru-RU" sz="2800" dirty="0" smtClean="0"/>
              <a:t>виртуального </a:t>
            </a:r>
            <a:r>
              <a:rPr lang="ru-RU" sz="2800" dirty="0"/>
              <a:t>адресного пространства процесса, который управляется как единое целое. В страницах содержатся порции данных и/или кода процесса. </a:t>
            </a:r>
            <a:endParaRPr lang="ru-RU" sz="2800" dirty="0" smtClean="0"/>
          </a:p>
          <a:p>
            <a:r>
              <a:rPr lang="ru-RU" sz="2800" b="1" dirty="0"/>
              <a:t>Кадр страницы (</a:t>
            </a:r>
            <a:r>
              <a:rPr lang="ru-RU" sz="2800" b="1" dirty="0" err="1"/>
              <a:t>page</a:t>
            </a:r>
            <a:r>
              <a:rPr lang="ru-RU" sz="2800" b="1" dirty="0"/>
              <a:t> </a:t>
            </a:r>
            <a:r>
              <a:rPr lang="ru-RU" sz="2800" b="1" dirty="0" err="1"/>
              <a:t>frame</a:t>
            </a:r>
            <a:r>
              <a:rPr lang="ru-RU" sz="2800" b="1" dirty="0"/>
              <a:t>)</a:t>
            </a:r>
            <a:r>
              <a:rPr lang="ru-RU" sz="2800" dirty="0"/>
              <a:t> — блок оперативной памяти, в </a:t>
            </a:r>
            <a:r>
              <a:rPr lang="ru-RU" sz="2800" dirty="0" smtClean="0"/>
              <a:t>котором </a:t>
            </a:r>
            <a:r>
              <a:rPr lang="ru-RU" sz="2800" dirty="0"/>
              <a:t>может размещаться страница виртуальной памяти. Страницу можно поместить в любой доступный </a:t>
            </a:r>
            <a:r>
              <a:rPr lang="ru-RU" sz="2800" dirty="0" smtClean="0"/>
              <a:t>кадр. </a:t>
            </a:r>
          </a:p>
          <a:p>
            <a:r>
              <a:rPr lang="ru-RU" sz="2800" b="1" dirty="0" smtClean="0"/>
              <a:t>Страничные </a:t>
            </a:r>
            <a:r>
              <a:rPr lang="ru-RU" sz="2800" b="1" dirty="0"/>
              <a:t>системы (</a:t>
            </a:r>
            <a:r>
              <a:rPr lang="ru-RU" sz="2800" b="1" dirty="0" err="1"/>
              <a:t>paging</a:t>
            </a:r>
            <a:r>
              <a:rPr lang="ru-RU" sz="2800" b="1" dirty="0"/>
              <a:t> </a:t>
            </a:r>
            <a:r>
              <a:rPr lang="ru-RU" sz="2800" b="1" dirty="0" err="1"/>
              <a:t>systems</a:t>
            </a:r>
            <a:r>
              <a:rPr lang="ru-RU" sz="2800" b="1" dirty="0"/>
              <a:t>)</a:t>
            </a:r>
            <a:r>
              <a:rPr lang="ru-RU" sz="2800" dirty="0"/>
              <a:t> — системы виртуальной памяти, в которых она делится на фиксированного размера </a:t>
            </a:r>
            <a:r>
              <a:rPr lang="ru-RU" sz="2800" dirty="0" smtClean="0"/>
              <a:t>непрерывные блоки. </a:t>
            </a:r>
            <a:r>
              <a:rPr lang="ru-RU" sz="2800" dirty="0"/>
              <a:t>В применении к виртуальному </a:t>
            </a:r>
            <a:r>
              <a:rPr lang="ru-RU" sz="2800" dirty="0" smtClean="0"/>
              <a:t>адресному </a:t>
            </a:r>
            <a:r>
              <a:rPr lang="ru-RU" sz="2800" dirty="0"/>
              <a:t>пространству эти блоки называются страницами. В применении к реальному адресному пространству блоки называются кадрами </a:t>
            </a:r>
            <a:r>
              <a:rPr lang="ru-RU" sz="2800" dirty="0" smtClean="0"/>
              <a:t>страниц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5080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985" y="1543801"/>
            <a:ext cx="7820025" cy="11715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41608" y="3118586"/>
            <a:ext cx="76895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Формат виртуального адреса в системе с блочным размещением</a:t>
            </a:r>
          </a:p>
        </p:txBody>
      </p:sp>
    </p:spTree>
    <p:extLst>
      <p:ext uri="{BB962C8B-B14F-4D97-AF65-F5344CB8AC3E}">
        <p14:creationId xmlns:p14="http://schemas.microsoft.com/office/powerpoint/2010/main" val="4116836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" y="-77002"/>
            <a:ext cx="1207008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Страничные системы </a:t>
            </a:r>
            <a:endParaRPr lang="ru-RU" sz="3200" b="1" dirty="0" smtClean="0"/>
          </a:p>
          <a:p>
            <a:pPr algn="ctr"/>
            <a:endParaRPr lang="ru-RU" sz="32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Страницы </a:t>
            </a:r>
            <a:r>
              <a:rPr lang="ru-RU" sz="2800" dirty="0"/>
              <a:t>хранятся на вторичных устройствах хранения и при необходимости загружаются в кадры страниц в оперативной </a:t>
            </a:r>
            <a:r>
              <a:rPr lang="ru-RU" sz="2800" dirty="0" smtClean="0"/>
              <a:t>памяти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Страничная </a:t>
            </a:r>
            <a:r>
              <a:rPr lang="ru-RU" sz="2800" dirty="0"/>
              <a:t>организация упрощает решения о распределении </a:t>
            </a:r>
            <a:r>
              <a:rPr lang="ru-RU" sz="2800" dirty="0" smtClean="0"/>
              <a:t>памяти </a:t>
            </a:r>
            <a:r>
              <a:rPr lang="ru-RU" sz="2800" dirty="0"/>
              <a:t>и не обладает внешней фрагментацией </a:t>
            </a: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В </a:t>
            </a:r>
            <a:r>
              <a:rPr lang="ru-RU" sz="2800" dirty="0"/>
              <a:t>страничных системах имеет место внутренняя фрагментация </a:t>
            </a:r>
            <a:endParaRPr lang="ru-RU" sz="2800" dirty="0" smtClean="0"/>
          </a:p>
          <a:p>
            <a:endParaRPr lang="ru-RU" sz="2800" b="1" dirty="0" smtClean="0"/>
          </a:p>
          <a:p>
            <a:r>
              <a:rPr lang="ru-RU" sz="2800" b="1" dirty="0" smtClean="0"/>
              <a:t>Страничная </a:t>
            </a:r>
            <a:r>
              <a:rPr lang="ru-RU" sz="2800" b="1" dirty="0"/>
              <a:t>таблица (</a:t>
            </a:r>
            <a:r>
              <a:rPr lang="ru-RU" sz="2800" b="1" dirty="0" err="1"/>
              <a:t>page</a:t>
            </a:r>
            <a:r>
              <a:rPr lang="ru-RU" sz="2800" b="1" dirty="0"/>
              <a:t> </a:t>
            </a:r>
            <a:r>
              <a:rPr lang="ru-RU" sz="2800" b="1" dirty="0" err="1"/>
              <a:t>table</a:t>
            </a:r>
            <a:r>
              <a:rPr lang="ru-RU" sz="2800" b="1" dirty="0"/>
              <a:t> или </a:t>
            </a:r>
            <a:r>
              <a:rPr lang="ru-RU" sz="2800" b="1" dirty="0" err="1"/>
              <a:t>page</a:t>
            </a:r>
            <a:r>
              <a:rPr lang="ru-RU" sz="2800" b="1" dirty="0"/>
              <a:t> </a:t>
            </a:r>
            <a:r>
              <a:rPr lang="ru-RU" sz="2800" b="1" dirty="0" err="1"/>
              <a:t>map</a:t>
            </a:r>
            <a:r>
              <a:rPr lang="ru-RU" sz="2800" b="1" dirty="0"/>
              <a:t> </a:t>
            </a:r>
            <a:r>
              <a:rPr lang="ru-RU" sz="2800" b="1" dirty="0" err="1"/>
              <a:t>table</a:t>
            </a:r>
            <a:r>
              <a:rPr lang="ru-RU" sz="2800" b="1" dirty="0"/>
              <a:t>) </a:t>
            </a:r>
            <a:r>
              <a:rPr lang="ru-RU" sz="2800" dirty="0"/>
              <a:t>— таблица, в которой хранятся записи о номерах кадров, в которых </a:t>
            </a:r>
            <a:r>
              <a:rPr lang="ru-RU" sz="2800" dirty="0" smtClean="0"/>
              <a:t>размещаются страницы. </a:t>
            </a:r>
            <a:r>
              <a:rPr lang="ru-RU" sz="2800" dirty="0"/>
              <a:t>В страничной </a:t>
            </a:r>
            <a:r>
              <a:rPr lang="ru-RU" sz="2800" dirty="0" smtClean="0"/>
              <a:t>таблице номер </a:t>
            </a:r>
            <a:r>
              <a:rPr lang="ru-RU" sz="2800" dirty="0"/>
              <a:t>виртуальной страницы, и такая таблица содержит по одной записи для каждой страницы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69027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878" y="336884"/>
            <a:ext cx="1195457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Запись в страничной таблице (</a:t>
            </a:r>
            <a:r>
              <a:rPr lang="ru-RU" sz="2800" b="1" dirty="0" err="1"/>
              <a:t>Page</a:t>
            </a:r>
            <a:r>
              <a:rPr lang="ru-RU" sz="2800" b="1" dirty="0"/>
              <a:t> </a:t>
            </a:r>
            <a:r>
              <a:rPr lang="ru-RU" sz="2800" b="1" dirty="0" err="1"/>
              <a:t>Table</a:t>
            </a:r>
            <a:r>
              <a:rPr lang="ru-RU" sz="2800" b="1" dirty="0"/>
              <a:t> </a:t>
            </a:r>
            <a:r>
              <a:rPr lang="ru-RU" sz="2800" b="1" dirty="0" err="1"/>
              <a:t>Entry</a:t>
            </a:r>
            <a:r>
              <a:rPr lang="ru-RU" sz="2800" b="1" dirty="0"/>
              <a:t>, PTE) </a:t>
            </a:r>
            <a:r>
              <a:rPr lang="ru-RU" sz="2800" dirty="0"/>
              <a:t>— </a:t>
            </a:r>
            <a:r>
              <a:rPr lang="ru-RU" sz="2800" dirty="0" smtClean="0"/>
              <a:t>запись</a:t>
            </a:r>
            <a:r>
              <a:rPr lang="ru-RU" sz="2800" dirty="0"/>
              <a:t>, в которой хранится номер кадра страницы, соответствующего странице виртуальной памяти. Кроме того, в этой записи хранится информация о том, находится ли эта страница в данный момент в памяти и разрешения на доступ к странице 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81239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503" y="77002"/>
            <a:ext cx="1200270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Определение виртуальной памяти </a:t>
            </a:r>
            <a:endParaRPr lang="ru-RU" sz="3200" b="1" dirty="0" smtClean="0"/>
          </a:p>
          <a:p>
            <a:endParaRPr lang="ru-RU" sz="2800" b="1" dirty="0" smtClean="0"/>
          </a:p>
          <a:p>
            <a:r>
              <a:rPr lang="ru-RU" sz="2800" b="1" dirty="0" smtClean="0"/>
              <a:t>Виртуальная </a:t>
            </a:r>
            <a:r>
              <a:rPr lang="ru-RU" sz="2800" b="1" dirty="0"/>
              <a:t>память (</a:t>
            </a:r>
            <a:r>
              <a:rPr lang="ru-RU" sz="2800" b="1" dirty="0" err="1"/>
              <a:t>virtual</a:t>
            </a:r>
            <a:r>
              <a:rPr lang="ru-RU" sz="2800" b="1" dirty="0"/>
              <a:t> </a:t>
            </a:r>
            <a:r>
              <a:rPr lang="ru-RU" sz="2800" b="1" dirty="0" err="1"/>
              <a:t>memory</a:t>
            </a:r>
            <a:r>
              <a:rPr lang="ru-RU" sz="2800" b="1" dirty="0"/>
              <a:t>) </a:t>
            </a:r>
            <a:r>
              <a:rPr lang="ru-RU" sz="2800" dirty="0"/>
              <a:t>— концепция, </a:t>
            </a:r>
            <a:r>
              <a:rPr lang="ru-RU" sz="2800" dirty="0" smtClean="0"/>
              <a:t>позволяющая </a:t>
            </a:r>
            <a:r>
              <a:rPr lang="ru-RU" sz="2800" dirty="0"/>
              <a:t>решить проблему ограниченной емкости оперативной памяти за счет предоставления каждому процессу виртуального адресного пространства (возможно, большего объема, чем объем оперативной памяти машины) для хранения данных и исполняемых инструкций. </a:t>
            </a:r>
            <a:endParaRPr lang="ru-RU" sz="2800" dirty="0" smtClean="0"/>
          </a:p>
          <a:p>
            <a:r>
              <a:rPr lang="ru-RU" sz="2800" b="1" dirty="0" smtClean="0"/>
              <a:t>Виртуальный </a:t>
            </a:r>
            <a:r>
              <a:rPr lang="ru-RU" sz="2800" b="1" dirty="0"/>
              <a:t>адрес (</a:t>
            </a:r>
            <a:r>
              <a:rPr lang="ru-RU" sz="2800" b="1" dirty="0" err="1"/>
              <a:t>virtual</a:t>
            </a:r>
            <a:r>
              <a:rPr lang="ru-RU" sz="2800" b="1" dirty="0"/>
              <a:t> </a:t>
            </a:r>
            <a:r>
              <a:rPr lang="ru-RU" sz="2800" b="1" dirty="0" err="1"/>
              <a:t>address</a:t>
            </a:r>
            <a:r>
              <a:rPr lang="ru-RU" sz="2800" b="1" dirty="0"/>
              <a:t>) </a:t>
            </a:r>
            <a:r>
              <a:rPr lang="ru-RU" sz="2800" dirty="0"/>
              <a:t>— адрес, по которому </a:t>
            </a:r>
            <a:r>
              <a:rPr lang="ru-RU" sz="2800" dirty="0" smtClean="0"/>
              <a:t>процесс </a:t>
            </a:r>
            <a:r>
              <a:rPr lang="ru-RU" sz="2800" dirty="0"/>
              <a:t>обращается к системе виртуальной памяти. </a:t>
            </a:r>
            <a:endParaRPr lang="ru-RU" sz="2800" dirty="0" smtClean="0"/>
          </a:p>
          <a:p>
            <a:r>
              <a:rPr lang="ru-RU" sz="2800" b="1" dirty="0" smtClean="0"/>
              <a:t>Виртуальное </a:t>
            </a:r>
            <a:r>
              <a:rPr lang="ru-RU" sz="2800" b="1" dirty="0"/>
              <a:t>адресное пространство (</a:t>
            </a:r>
            <a:r>
              <a:rPr lang="ru-RU" sz="2800" b="1" dirty="0" err="1"/>
              <a:t>virtual</a:t>
            </a:r>
            <a:r>
              <a:rPr lang="ru-RU" sz="2800" b="1" dirty="0"/>
              <a:t> </a:t>
            </a:r>
            <a:r>
              <a:rPr lang="ru-RU" sz="2800" b="1" dirty="0" err="1"/>
              <a:t>address</a:t>
            </a:r>
            <a:r>
              <a:rPr lang="ru-RU" sz="2800" b="1" dirty="0"/>
              <a:t> </a:t>
            </a:r>
            <a:r>
              <a:rPr lang="ru-RU" sz="2800" b="1" dirty="0" err="1"/>
              <a:t>space</a:t>
            </a:r>
            <a:r>
              <a:rPr lang="ru-RU" sz="2800" b="1" dirty="0"/>
              <a:t>) </a:t>
            </a:r>
            <a:r>
              <a:rPr lang="ru-RU" sz="2800" dirty="0"/>
              <a:t>— множество виртуальных адресов, по которым может обращаться </a:t>
            </a:r>
            <a:r>
              <a:rPr lang="ru-RU" sz="2800" dirty="0" smtClean="0"/>
              <a:t>процесс. </a:t>
            </a:r>
          </a:p>
          <a:p>
            <a:r>
              <a:rPr lang="ru-RU" sz="2800" b="1" dirty="0"/>
              <a:t>Физический адрес (</a:t>
            </a:r>
            <a:r>
              <a:rPr lang="ru-RU" sz="2800" b="1" dirty="0" err="1"/>
              <a:t>physical</a:t>
            </a:r>
            <a:r>
              <a:rPr lang="ru-RU" sz="2800" b="1" dirty="0"/>
              <a:t> </a:t>
            </a:r>
            <a:r>
              <a:rPr lang="ru-RU" sz="2800" b="1" dirty="0" err="1"/>
              <a:t>address</a:t>
            </a:r>
            <a:r>
              <a:rPr lang="ru-RU" sz="2800" b="1" dirty="0"/>
              <a:t> или </a:t>
            </a:r>
            <a:r>
              <a:rPr lang="ru-RU" sz="2800" b="1" dirty="0" err="1"/>
              <a:t>real</a:t>
            </a:r>
            <a:r>
              <a:rPr lang="ru-RU" sz="2800" b="1" dirty="0"/>
              <a:t> </a:t>
            </a:r>
            <a:r>
              <a:rPr lang="ru-RU" sz="2800" b="1" dirty="0" err="1"/>
              <a:t>address</a:t>
            </a:r>
            <a:r>
              <a:rPr lang="ru-RU" sz="2800" b="1" dirty="0"/>
              <a:t>) </a:t>
            </a:r>
            <a:r>
              <a:rPr lang="ru-RU" sz="2800" dirty="0"/>
              <a:t>— адрес ячейки в оперативной памяти. </a:t>
            </a:r>
          </a:p>
          <a:p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680376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42" y="89685"/>
            <a:ext cx="6524625" cy="65246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295299" y="1848670"/>
            <a:ext cx="48967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Оперативная память, разделенная на кадры страниц </a:t>
            </a:r>
          </a:p>
        </p:txBody>
      </p:sp>
    </p:spTree>
    <p:extLst>
      <p:ext uri="{BB962C8B-B14F-4D97-AF65-F5344CB8AC3E}">
        <p14:creationId xmlns:p14="http://schemas.microsoft.com/office/powerpoint/2010/main" val="3592709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03" y="132849"/>
            <a:ext cx="6496050" cy="64960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0728" y="2191434"/>
            <a:ext cx="51142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Соответствие между адресами виртуальной и физической памяти в страничной системе </a:t>
            </a:r>
          </a:p>
        </p:txBody>
      </p:sp>
    </p:spTree>
    <p:extLst>
      <p:ext uri="{BB962C8B-B14F-4D97-AF65-F5344CB8AC3E}">
        <p14:creationId xmlns:p14="http://schemas.microsoft.com/office/powerpoint/2010/main" val="2648996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181" y="0"/>
            <a:ext cx="8335477" cy="55322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75962" y="5532287"/>
            <a:ext cx="6942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Трансляция адресов в страничных системах</a:t>
            </a:r>
          </a:p>
        </p:txBody>
      </p:sp>
    </p:spTree>
    <p:extLst>
      <p:ext uri="{BB962C8B-B14F-4D97-AF65-F5344CB8AC3E}">
        <p14:creationId xmlns:p14="http://schemas.microsoft.com/office/powerpoint/2010/main" val="2958823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860" y="911425"/>
            <a:ext cx="9061426" cy="30739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84826" y="4611121"/>
            <a:ext cx="48201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Запись в страничной таблице </a:t>
            </a:r>
          </a:p>
        </p:txBody>
      </p:sp>
    </p:spTree>
    <p:extLst>
      <p:ext uri="{BB962C8B-B14F-4D97-AF65-F5344CB8AC3E}">
        <p14:creationId xmlns:p14="http://schemas.microsoft.com/office/powerpoint/2010/main" val="36017379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55698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257" y="423512"/>
            <a:ext cx="117331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Сегментация </a:t>
            </a:r>
            <a:endParaRPr lang="ru-RU" sz="3200" b="1" dirty="0" smtClean="0"/>
          </a:p>
          <a:p>
            <a:endParaRPr lang="ru-RU" sz="2800" dirty="0"/>
          </a:p>
          <a:p>
            <a:r>
              <a:rPr lang="ru-RU" sz="2800" b="1" dirty="0" smtClean="0"/>
              <a:t>Сегмент </a:t>
            </a:r>
            <a:r>
              <a:rPr lang="ru-RU" sz="2800" b="1" dirty="0"/>
              <a:t>(</a:t>
            </a:r>
            <a:r>
              <a:rPr lang="ru-RU" sz="2800" b="1" dirty="0" err="1"/>
              <a:t>segment</a:t>
            </a:r>
            <a:r>
              <a:rPr lang="ru-RU" sz="2800" b="1" dirty="0"/>
              <a:t>) </a:t>
            </a:r>
            <a:r>
              <a:rPr lang="ru-RU" sz="2800" dirty="0" smtClean="0"/>
              <a:t>—непрерывная </a:t>
            </a:r>
            <a:r>
              <a:rPr lang="ru-RU" sz="2800" dirty="0"/>
              <a:t>область виртуального адресного </a:t>
            </a:r>
            <a:r>
              <a:rPr lang="ru-RU" sz="2800" dirty="0" smtClean="0"/>
              <a:t>пространства </a:t>
            </a:r>
            <a:r>
              <a:rPr lang="ru-RU" sz="2800" dirty="0"/>
              <a:t>переменного размера </a:t>
            </a:r>
            <a:r>
              <a:rPr lang="ru-RU" sz="2800" dirty="0" smtClean="0"/>
              <a:t>, </a:t>
            </a:r>
            <a:r>
              <a:rPr lang="ru-RU" sz="2800" dirty="0"/>
              <a:t>управляемая как единое целое. Размер сегмента обычно соответствует размеру части программы — например, процедуры или массива, что позволяет системе защищать такие части, задавая четкие правила доступа к ним.</a:t>
            </a:r>
          </a:p>
        </p:txBody>
      </p:sp>
    </p:spTree>
    <p:extLst>
      <p:ext uri="{BB962C8B-B14F-4D97-AF65-F5344CB8AC3E}">
        <p14:creationId xmlns:p14="http://schemas.microsoft.com/office/powerpoint/2010/main" val="1481205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504" y="0"/>
            <a:ext cx="1199949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Сегменты </a:t>
            </a:r>
            <a:endParaRPr lang="ru-RU" sz="3200" b="1" dirty="0" smtClean="0"/>
          </a:p>
          <a:p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Сегменту </a:t>
            </a:r>
            <a:r>
              <a:rPr lang="ru-RU" sz="2800" dirty="0"/>
              <a:t>данных обычно назначаются права доступа только для чтения или для чтения и записи, но не для исполнения </a:t>
            </a: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Для </a:t>
            </a:r>
            <a:r>
              <a:rPr lang="ru-RU" sz="2800" dirty="0"/>
              <a:t>сегмента, содержащего исполняемые инструкции, обычно назначается доступ для чтения и исполнения, но не для </a:t>
            </a:r>
            <a:r>
              <a:rPr lang="ru-RU" sz="2800" dirty="0" smtClean="0"/>
              <a:t>записи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Использование </a:t>
            </a:r>
            <a:r>
              <a:rPr lang="ru-RU" sz="2800" dirty="0"/>
              <a:t>сегментов обычно приводит к внешней </a:t>
            </a:r>
            <a:r>
              <a:rPr lang="ru-RU" sz="2800" dirty="0" smtClean="0"/>
              <a:t>фрагментации </a:t>
            </a:r>
            <a:r>
              <a:rPr lang="ru-RU" sz="2800" dirty="0"/>
              <a:t>оперативной памяти, но не к внутренней</a:t>
            </a:r>
          </a:p>
        </p:txBody>
      </p:sp>
    </p:spTree>
    <p:extLst>
      <p:ext uri="{BB962C8B-B14F-4D97-AF65-F5344CB8AC3E}">
        <p14:creationId xmlns:p14="http://schemas.microsoft.com/office/powerpoint/2010/main" val="36376690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260" y="212908"/>
            <a:ext cx="6419850" cy="61626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244615" y="2220310"/>
            <a:ext cx="502759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Фрагментированное выделение памяти в системе реальной памяти с </a:t>
            </a:r>
            <a:r>
              <a:rPr lang="ru-RU" sz="2800" dirty="0" smtClean="0"/>
              <a:t>сегментацией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378476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79" y="125128"/>
            <a:ext cx="1189682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Системы виртуальной памяти с сегментацией </a:t>
            </a:r>
            <a:endParaRPr lang="ru-RU" sz="2800" b="1" dirty="0" smtClean="0"/>
          </a:p>
          <a:p>
            <a:pPr algn="ctr"/>
            <a:endParaRPr lang="ru-RU" sz="2800" b="1" dirty="0" smtClean="0"/>
          </a:p>
          <a:p>
            <a:r>
              <a:rPr lang="ru-RU" sz="2800" dirty="0" smtClean="0"/>
              <a:t>• </a:t>
            </a:r>
            <a:r>
              <a:rPr lang="ru-RU" sz="2800" dirty="0"/>
              <a:t>В оперативной памяти хранятся только те сегменты, которые нужны программе для работы в данный момент </a:t>
            </a:r>
            <a:endParaRPr lang="ru-RU" sz="2800" dirty="0" smtClean="0"/>
          </a:p>
          <a:p>
            <a:r>
              <a:rPr lang="ru-RU" sz="2800" dirty="0" smtClean="0"/>
              <a:t>• </a:t>
            </a:r>
            <a:r>
              <a:rPr lang="ru-RU" sz="2800" dirty="0"/>
              <a:t>Остальные сегменты могут находиться на вторичном устройстве </a:t>
            </a:r>
            <a:r>
              <a:rPr lang="ru-RU" sz="2800" dirty="0" smtClean="0"/>
              <a:t>хранения</a:t>
            </a:r>
          </a:p>
          <a:p>
            <a:r>
              <a:rPr lang="ru-RU" sz="2800" dirty="0" smtClean="0"/>
              <a:t>• </a:t>
            </a:r>
            <a:r>
              <a:rPr lang="ru-RU" sz="2800" dirty="0"/>
              <a:t>Если процесс обращается к памяти в сегменте, который </a:t>
            </a:r>
            <a:r>
              <a:rPr lang="ru-RU" sz="2800" dirty="0" smtClean="0"/>
              <a:t>находится </a:t>
            </a:r>
            <a:r>
              <a:rPr lang="ru-RU" sz="2800" dirty="0"/>
              <a:t>на вторичном устройстве, система виртуальной памяти </a:t>
            </a:r>
            <a:r>
              <a:rPr lang="ru-RU" sz="2800" dirty="0" smtClean="0"/>
              <a:t>загружает </a:t>
            </a:r>
            <a:r>
              <a:rPr lang="ru-RU" sz="2800" dirty="0"/>
              <a:t>его в основную память </a:t>
            </a:r>
            <a:endParaRPr lang="ru-RU" sz="2800" dirty="0" smtClean="0"/>
          </a:p>
          <a:p>
            <a:r>
              <a:rPr lang="ru-RU" sz="2800" dirty="0" smtClean="0"/>
              <a:t>• </a:t>
            </a:r>
            <a:r>
              <a:rPr lang="ru-RU" sz="2800" dirty="0"/>
              <a:t>Сегменты переносятся из внешней памяти как неделимые </a:t>
            </a:r>
            <a:r>
              <a:rPr lang="ru-RU" sz="2800" dirty="0" smtClean="0"/>
              <a:t>единицы </a:t>
            </a:r>
          </a:p>
          <a:p>
            <a:r>
              <a:rPr lang="ru-RU" sz="2800" dirty="0" smtClean="0"/>
              <a:t>• </a:t>
            </a:r>
            <a:r>
              <a:rPr lang="ru-RU" sz="2800" dirty="0"/>
              <a:t>Все ячейки одного сегмента размещаются в непрерывной </a:t>
            </a:r>
            <a:r>
              <a:rPr lang="ru-RU" sz="2800" dirty="0" smtClean="0"/>
              <a:t>последовательности </a:t>
            </a:r>
            <a:r>
              <a:rPr lang="ru-RU" sz="2800" dirty="0"/>
              <a:t>адресов в оперативной памяти </a:t>
            </a:r>
            <a:endParaRPr lang="ru-RU" sz="2800" dirty="0" smtClean="0"/>
          </a:p>
          <a:p>
            <a:r>
              <a:rPr lang="ru-RU" sz="2800" dirty="0" smtClean="0"/>
              <a:t>• </a:t>
            </a:r>
            <a:r>
              <a:rPr lang="ru-RU" sz="2800" dirty="0"/>
              <a:t>Стратегии размещения сегментов аналогичны используемым в мультипрограммных системах с изменяемым распределением </a:t>
            </a:r>
            <a:r>
              <a:rPr lang="ru-RU" sz="2800" dirty="0" smtClean="0"/>
              <a:t>памяти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225008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228" y="94147"/>
            <a:ext cx="6486525" cy="9715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916" y="2739240"/>
            <a:ext cx="6429375" cy="29813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41178" y="1155259"/>
            <a:ext cx="82727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Формат виртуального адреса в сегментной системе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71966" y="5601872"/>
            <a:ext cx="48154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Запись в сегментной таблице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0255" y="1857659"/>
            <a:ext cx="116946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Биты защиты (</a:t>
            </a:r>
            <a:r>
              <a:rPr lang="ru-RU" sz="2800" b="1" dirty="0" err="1"/>
              <a:t>protection</a:t>
            </a:r>
            <a:r>
              <a:rPr lang="ru-RU" sz="2800" b="1" dirty="0"/>
              <a:t> </a:t>
            </a:r>
            <a:r>
              <a:rPr lang="ru-RU" sz="2800" b="1" dirty="0" err="1"/>
              <a:t>bits</a:t>
            </a:r>
            <a:r>
              <a:rPr lang="ru-RU" sz="2800" b="1" dirty="0"/>
              <a:t>) </a:t>
            </a:r>
            <a:r>
              <a:rPr lang="ru-RU" sz="2800" dirty="0"/>
              <a:t>— биты в записи в сегментной странице, значения которых ограничивают права доступа к сегменту</a:t>
            </a:r>
          </a:p>
        </p:txBody>
      </p:sp>
    </p:spTree>
    <p:extLst>
      <p:ext uri="{BB962C8B-B14F-4D97-AF65-F5344CB8AC3E}">
        <p14:creationId xmlns:p14="http://schemas.microsoft.com/office/powerpoint/2010/main" val="2429963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002" y="827774"/>
            <a:ext cx="119545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Физическое </a:t>
            </a:r>
            <a:r>
              <a:rPr lang="ru-RU" sz="2800" b="1" dirty="0"/>
              <a:t>адресное пространство (</a:t>
            </a:r>
            <a:r>
              <a:rPr lang="ru-RU" sz="2800" b="1" dirty="0" err="1"/>
              <a:t>physical</a:t>
            </a:r>
            <a:r>
              <a:rPr lang="ru-RU" sz="2800" b="1" dirty="0"/>
              <a:t> </a:t>
            </a:r>
            <a:r>
              <a:rPr lang="ru-RU" sz="2800" b="1" dirty="0" err="1"/>
              <a:t>address</a:t>
            </a:r>
            <a:r>
              <a:rPr lang="ru-RU" sz="2800" b="1" dirty="0"/>
              <a:t> </a:t>
            </a:r>
            <a:r>
              <a:rPr lang="ru-RU" sz="2800" b="1" dirty="0" err="1"/>
              <a:t>space</a:t>
            </a:r>
            <a:r>
              <a:rPr lang="ru-RU" sz="2800" dirty="0"/>
              <a:t>) — диапазон физических адресов, соответствующий объему оперативной памяти данного компьютера. Физическое адресное пространство может быть меньше, чем виртуальное адресное пространство. </a:t>
            </a:r>
            <a:endParaRPr lang="ru-RU" sz="2800" dirty="0" smtClean="0"/>
          </a:p>
          <a:p>
            <a:r>
              <a:rPr lang="ru-RU" sz="2800" b="1" dirty="0" smtClean="0"/>
              <a:t>Динамическая </a:t>
            </a:r>
            <a:r>
              <a:rPr lang="ru-RU" sz="2800" b="1" dirty="0"/>
              <a:t>трансляция адресов (</a:t>
            </a:r>
            <a:r>
              <a:rPr lang="ru-RU" sz="2800" b="1" dirty="0" err="1"/>
              <a:t>Dynamic</a:t>
            </a:r>
            <a:r>
              <a:rPr lang="ru-RU" sz="2800" b="1" dirty="0"/>
              <a:t> </a:t>
            </a:r>
            <a:r>
              <a:rPr lang="ru-RU" sz="2800" b="1" dirty="0" err="1"/>
              <a:t>Address</a:t>
            </a:r>
            <a:r>
              <a:rPr lang="ru-RU" sz="2800" b="1" dirty="0"/>
              <a:t> </a:t>
            </a:r>
            <a:r>
              <a:rPr lang="ru-RU" sz="2800" b="1" dirty="0" err="1"/>
              <a:t>Translation</a:t>
            </a:r>
            <a:r>
              <a:rPr lang="ru-RU" sz="2800" b="1" dirty="0"/>
              <a:t>, DAT) </a:t>
            </a:r>
            <a:r>
              <a:rPr lang="ru-RU" sz="2800" dirty="0"/>
              <a:t>— механизм, преобразующий виртуальные адреса в физические во время выполнения </a:t>
            </a:r>
            <a:r>
              <a:rPr lang="ru-RU" sz="2800" dirty="0" smtClean="0"/>
              <a:t>программы. </a:t>
            </a:r>
            <a:r>
              <a:rPr lang="ru-RU" sz="2800" dirty="0"/>
              <a:t>Чтобы не замедлять выполнение, трансляция должна выполняться очень быстро. </a:t>
            </a:r>
            <a:endParaRPr lang="ru-RU" sz="2800" dirty="0" smtClean="0"/>
          </a:p>
          <a:p>
            <a:r>
              <a:rPr lang="ru-RU" sz="2800" b="1" dirty="0" smtClean="0"/>
              <a:t>Устройство </a:t>
            </a:r>
            <a:r>
              <a:rPr lang="ru-RU" sz="2800" b="1" dirty="0"/>
              <a:t>управления памятью (</a:t>
            </a:r>
            <a:r>
              <a:rPr lang="ru-RU" sz="2800" b="1" dirty="0" err="1"/>
              <a:t>Memory</a:t>
            </a:r>
            <a:r>
              <a:rPr lang="ru-RU" sz="2800" b="1" dirty="0"/>
              <a:t> </a:t>
            </a:r>
            <a:r>
              <a:rPr lang="ru-RU" sz="2800" b="1" dirty="0" err="1"/>
              <a:t>Management</a:t>
            </a:r>
            <a:r>
              <a:rPr lang="ru-RU" sz="2800" b="1" dirty="0"/>
              <a:t> </a:t>
            </a:r>
            <a:r>
              <a:rPr lang="ru-RU" sz="2800" b="1" dirty="0" err="1"/>
              <a:t>Unit</a:t>
            </a:r>
            <a:r>
              <a:rPr lang="ru-RU" sz="2800" b="1" dirty="0"/>
              <a:t>, MMU) </a:t>
            </a:r>
            <a:r>
              <a:rPr lang="ru-RU" sz="2800" dirty="0"/>
              <a:t>— специализированное аппаратное устройство, выполняющее, в частности, трансляцию виртуальных адресов в физические. </a:t>
            </a:r>
          </a:p>
        </p:txBody>
      </p:sp>
    </p:spTree>
    <p:extLst>
      <p:ext uri="{BB962C8B-B14F-4D97-AF65-F5344CB8AC3E}">
        <p14:creationId xmlns:p14="http://schemas.microsoft.com/office/powerpoint/2010/main" val="30022399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511" y="134754"/>
            <a:ext cx="7976892" cy="51212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08585" y="5256013"/>
            <a:ext cx="8757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Трансляция виртуального адреса в сегментной системе</a:t>
            </a:r>
          </a:p>
        </p:txBody>
      </p:sp>
    </p:spTree>
    <p:extLst>
      <p:ext uri="{BB962C8B-B14F-4D97-AF65-F5344CB8AC3E}">
        <p14:creationId xmlns:p14="http://schemas.microsoft.com/office/powerpoint/2010/main" val="19133571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754" y="125128"/>
            <a:ext cx="1187757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Вопросы для самопроверки </a:t>
            </a:r>
            <a:endParaRPr lang="ru-RU" sz="3200" b="1" dirty="0" smtClean="0"/>
          </a:p>
          <a:p>
            <a:endParaRPr lang="ru-RU" sz="2800" dirty="0"/>
          </a:p>
          <a:p>
            <a:pPr marL="342900" indent="-342900">
              <a:buAutoNum type="arabicPeriod"/>
            </a:pPr>
            <a:r>
              <a:rPr lang="ru-RU" sz="2800" dirty="0" smtClean="0"/>
              <a:t>В </a:t>
            </a:r>
            <a:r>
              <a:rPr lang="ru-RU" sz="2800" dirty="0"/>
              <a:t>сегментных системах виртуальной памяти отсутствует </a:t>
            </a:r>
            <a:r>
              <a:rPr lang="ru-RU" sz="2800" dirty="0" smtClean="0"/>
              <a:t>фрагментация</a:t>
            </a:r>
            <a:r>
              <a:rPr lang="ru-RU" sz="2800" dirty="0"/>
              <a:t>? (Да/Нет) </a:t>
            </a:r>
            <a:endParaRPr lang="ru-RU" sz="2800" dirty="0" smtClean="0"/>
          </a:p>
          <a:p>
            <a:pPr marL="342900" indent="-342900">
              <a:buAutoNum type="arabicPeriod"/>
            </a:pPr>
            <a:endParaRPr lang="ru-RU" sz="2800" dirty="0"/>
          </a:p>
          <a:p>
            <a:pPr marL="342900" indent="-342900">
              <a:buAutoNum type="arabicPeriod"/>
            </a:pPr>
            <a:r>
              <a:rPr lang="ru-RU" sz="2800" dirty="0" smtClean="0"/>
              <a:t>Сегментация </a:t>
            </a:r>
            <a:r>
              <a:rPr lang="ru-RU" sz="2800" dirty="0"/>
              <a:t>отличается от </a:t>
            </a:r>
            <a:r>
              <a:rPr lang="ru-RU" sz="2800" dirty="0" err="1"/>
              <a:t>мультипрограммности</a:t>
            </a:r>
            <a:r>
              <a:rPr lang="ru-RU" sz="2800" dirty="0"/>
              <a:t> с </a:t>
            </a:r>
            <a:r>
              <a:rPr lang="ru-RU" sz="2800" dirty="0" smtClean="0"/>
              <a:t>изменяемым </a:t>
            </a:r>
            <a:r>
              <a:rPr lang="ru-RU" sz="2800" dirty="0"/>
              <a:t>распределением памяти? (Да/Нет) </a:t>
            </a:r>
            <a:endParaRPr lang="ru-RU" sz="2800" dirty="0" smtClean="0"/>
          </a:p>
          <a:p>
            <a:pPr marL="342900" indent="-342900">
              <a:buAutoNum type="arabicPeriod"/>
            </a:pPr>
            <a:endParaRPr lang="ru-RU" sz="2800" dirty="0"/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FF0000"/>
                </a:solidFill>
              </a:rPr>
              <a:t>Требует </a:t>
            </a:r>
            <a:r>
              <a:rPr lang="ru-RU" sz="2800" dirty="0">
                <a:solidFill>
                  <a:srgbClr val="FF0000"/>
                </a:solidFill>
              </a:rPr>
              <a:t>ли механизм трансляции адресов в сегментной </a:t>
            </a:r>
            <a:r>
              <a:rPr lang="ru-RU" sz="2800" dirty="0" smtClean="0">
                <a:solidFill>
                  <a:srgbClr val="FF0000"/>
                </a:solidFill>
              </a:rPr>
              <a:t>системе</a:t>
            </a:r>
            <a:r>
              <a:rPr lang="ru-RU" sz="2800" dirty="0">
                <a:solidFill>
                  <a:srgbClr val="FF0000"/>
                </a:solidFill>
              </a:rPr>
              <a:t>, чтобы значения s 0 и a хранились в отдельных ячейках записи в сегментной таблице? (Да/Нет)</a:t>
            </a:r>
          </a:p>
        </p:txBody>
      </p:sp>
    </p:spTree>
    <p:extLst>
      <p:ext uri="{BB962C8B-B14F-4D97-AF65-F5344CB8AC3E}">
        <p14:creationId xmlns:p14="http://schemas.microsoft.com/office/powerpoint/2010/main" val="10703582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80" y="0"/>
            <a:ext cx="1181982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Ответы на вопросы </a:t>
            </a:r>
            <a:endParaRPr lang="ru-RU" sz="2800" b="1" dirty="0" smtClean="0"/>
          </a:p>
          <a:p>
            <a:endParaRPr lang="ru-RU" sz="2800" dirty="0" smtClean="0"/>
          </a:p>
          <a:p>
            <a:pPr marL="342900" indent="-342900">
              <a:buAutoNum type="arabicPeriod"/>
            </a:pPr>
            <a:r>
              <a:rPr lang="ru-RU" sz="2800" dirty="0" smtClean="0"/>
              <a:t>Нет</a:t>
            </a:r>
            <a:r>
              <a:rPr lang="ru-RU" sz="2800" dirty="0"/>
              <a:t>. В сегментных системах виртуальной памяти может </a:t>
            </a:r>
            <a:r>
              <a:rPr lang="ru-RU" sz="2800" dirty="0" smtClean="0"/>
              <a:t>возникнуть </a:t>
            </a:r>
            <a:r>
              <a:rPr lang="ru-RU" sz="2800" dirty="0"/>
              <a:t>внешняя фрагментация, точно так же, как в </a:t>
            </a:r>
            <a:r>
              <a:rPr lang="ru-RU" sz="2800" dirty="0" smtClean="0"/>
              <a:t>мультипрограммных </a:t>
            </a:r>
            <a:r>
              <a:rPr lang="ru-RU" sz="2800" dirty="0"/>
              <a:t>системах с изменяемым распределением памяти. </a:t>
            </a:r>
            <a:endParaRPr lang="ru-RU" sz="2800" dirty="0" smtClean="0"/>
          </a:p>
          <a:p>
            <a:pPr marL="342900" indent="-342900">
              <a:buAutoNum type="arabicPeriod"/>
            </a:pPr>
            <a:endParaRPr lang="ru-RU" sz="2800" dirty="0" smtClean="0"/>
          </a:p>
          <a:p>
            <a:pPr marL="342900" indent="-342900">
              <a:buAutoNum type="arabicPeriod"/>
            </a:pPr>
            <a:r>
              <a:rPr lang="ru-RU" sz="2800" dirty="0" smtClean="0"/>
              <a:t>Да</a:t>
            </a:r>
            <a:r>
              <a:rPr lang="ru-RU" sz="2800" dirty="0"/>
              <a:t>. В отличие от программ в мультипрограммных системах с изменяемым распределением памяти, программы в сегментных </a:t>
            </a:r>
            <a:r>
              <a:rPr lang="ru-RU" sz="2800" dirty="0" smtClean="0"/>
              <a:t>системах </a:t>
            </a:r>
            <a:r>
              <a:rPr lang="ru-RU" sz="2800" dirty="0"/>
              <a:t>виртуальной памяти могут быть большего размера, чем </a:t>
            </a:r>
            <a:r>
              <a:rPr lang="ru-RU" sz="2800" dirty="0" smtClean="0"/>
              <a:t>оперативная </a:t>
            </a:r>
            <a:r>
              <a:rPr lang="ru-RU" sz="2800" dirty="0"/>
              <a:t>память и находиться в нескольких областях памяти. </a:t>
            </a:r>
            <a:endParaRPr lang="ru-RU" sz="2800" dirty="0" smtClean="0"/>
          </a:p>
          <a:p>
            <a:pPr marL="342900" indent="-342900">
              <a:buAutoNum type="arabicPeriod"/>
            </a:pPr>
            <a:r>
              <a:rPr lang="ru-RU" sz="2800" dirty="0" smtClean="0"/>
              <a:t>Нет</a:t>
            </a:r>
            <a:r>
              <a:rPr lang="ru-RU" sz="2800" dirty="0"/>
              <a:t>. Чтобы уменьшить объем памяти, занимаемой сегментной таблицей (а она обычно хранится в кэше) эти параметры хранятся в одной ячейке содержимое которой интерпретируется в зависимости от значения бита </a:t>
            </a:r>
            <a:r>
              <a:rPr lang="ru-RU" sz="2800" dirty="0" err="1"/>
              <a:t>резидентности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22221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48939" y="0"/>
            <a:ext cx="76595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Контроль доступа в сегментных системах</a:t>
            </a:r>
          </a:p>
        </p:txBody>
      </p:sp>
    </p:spTree>
    <p:extLst>
      <p:ext uri="{BB962C8B-B14F-4D97-AF65-F5344CB8AC3E}">
        <p14:creationId xmlns:p14="http://schemas.microsoft.com/office/powerpoint/2010/main" val="3426344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41" y="160421"/>
            <a:ext cx="7715250" cy="6248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905035" y="1559913"/>
            <a:ext cx="412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Преобразование виртуальных адресов в физические</a:t>
            </a:r>
          </a:p>
        </p:txBody>
      </p:sp>
    </p:spTree>
    <p:extLst>
      <p:ext uri="{BB962C8B-B14F-4D97-AF65-F5344CB8AC3E}">
        <p14:creationId xmlns:p14="http://schemas.microsoft.com/office/powerpoint/2010/main" val="4174190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257" y="914400"/>
            <a:ext cx="117043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Искусственная непрерывность (</a:t>
            </a:r>
            <a:r>
              <a:rPr lang="ru-RU" sz="2800" b="1" dirty="0" err="1"/>
              <a:t>artificial</a:t>
            </a:r>
            <a:r>
              <a:rPr lang="ru-RU" sz="2800" b="1" dirty="0"/>
              <a:t> </a:t>
            </a:r>
            <a:r>
              <a:rPr lang="ru-RU" sz="2800" b="1" dirty="0" err="1"/>
              <a:t>contiguity</a:t>
            </a:r>
            <a:r>
              <a:rPr lang="ru-RU" sz="2800" b="1" dirty="0"/>
              <a:t>) </a:t>
            </a:r>
            <a:r>
              <a:rPr lang="ru-RU" sz="2800" dirty="0"/>
              <a:t>— подход, используемый в системах виртуальной памяти, создающий для </a:t>
            </a:r>
            <a:r>
              <a:rPr lang="ru-RU" sz="2800" dirty="0" smtClean="0"/>
              <a:t>программ </a:t>
            </a:r>
            <a:r>
              <a:rPr lang="ru-RU" sz="2800" dirty="0"/>
              <a:t>иллюзию хранения их инструкций и данных в непрерывных областях, хотя в реальности фрагменты кода и данных рассеяны по оперативной </a:t>
            </a:r>
            <a:r>
              <a:rPr lang="ru-RU" sz="2800" dirty="0" smtClean="0"/>
              <a:t>памяти. Искусственная </a:t>
            </a:r>
            <a:r>
              <a:rPr lang="ru-RU" sz="2800" dirty="0"/>
              <a:t>непрерывность </a:t>
            </a:r>
            <a:r>
              <a:rPr lang="ru-RU" sz="2800" dirty="0" smtClean="0"/>
              <a:t>упрощает </a:t>
            </a:r>
            <a:r>
              <a:rPr lang="ru-RU" sz="2800" dirty="0"/>
              <a:t>программирование.</a:t>
            </a:r>
          </a:p>
        </p:txBody>
      </p:sp>
    </p:spTree>
    <p:extLst>
      <p:ext uri="{BB962C8B-B14F-4D97-AF65-F5344CB8AC3E}">
        <p14:creationId xmlns:p14="http://schemas.microsoft.com/office/powerpoint/2010/main" val="3885569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45" y="0"/>
            <a:ext cx="8791575" cy="67151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42120" y="859085"/>
            <a:ext cx="30702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Фрагменты адресных пространств в оперативной памяти и на вторичном </a:t>
            </a:r>
            <a:r>
              <a:rPr lang="ru-RU" sz="2400" dirty="0" smtClean="0"/>
              <a:t>устройстве </a:t>
            </a:r>
            <a:r>
              <a:rPr lang="ru-RU" sz="2400" dirty="0"/>
              <a:t>хранения</a:t>
            </a:r>
          </a:p>
        </p:txBody>
      </p:sp>
    </p:spTree>
    <p:extLst>
      <p:ext uri="{BB962C8B-B14F-4D97-AF65-F5344CB8AC3E}">
        <p14:creationId xmlns:p14="http://schemas.microsoft.com/office/powerpoint/2010/main" val="377693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43" y="121218"/>
            <a:ext cx="8810625" cy="61150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182652" y="2118177"/>
            <a:ext cx="23484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Искусственная непрерывность</a:t>
            </a:r>
          </a:p>
        </p:txBody>
      </p:sp>
    </p:spTree>
    <p:extLst>
      <p:ext uri="{BB962C8B-B14F-4D97-AF65-F5344CB8AC3E}">
        <p14:creationId xmlns:p14="http://schemas.microsoft.com/office/powerpoint/2010/main" val="1569134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378" y="115504"/>
            <a:ext cx="11954577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Вопросы для </a:t>
            </a:r>
            <a:r>
              <a:rPr lang="ru-RU" sz="3200" b="1" dirty="0" smtClean="0"/>
              <a:t>самопроверки</a:t>
            </a:r>
          </a:p>
          <a:p>
            <a:endParaRPr lang="ru-RU" sz="2800" dirty="0" smtClean="0"/>
          </a:p>
          <a:p>
            <a:pPr marL="342900" indent="-342900">
              <a:buAutoNum type="arabicPeriod"/>
            </a:pPr>
            <a:r>
              <a:rPr lang="ru-RU" sz="2800" dirty="0" smtClean="0"/>
              <a:t>Существуют </a:t>
            </a:r>
            <a:r>
              <a:rPr lang="ru-RU" sz="2800" dirty="0"/>
              <a:t>ли программы, которые неэффективно загружать в память целиком перед исполнением? (Да/Нет) </a:t>
            </a:r>
            <a:endParaRPr lang="ru-RU" sz="2800" dirty="0" smtClean="0"/>
          </a:p>
          <a:p>
            <a:pPr marL="342900" indent="-342900">
              <a:buAutoNum type="arabicPeriod"/>
            </a:pPr>
            <a:endParaRPr lang="ru-RU" sz="2800" dirty="0" smtClean="0"/>
          </a:p>
          <a:p>
            <a:pPr marL="342900" indent="-342900">
              <a:buAutoNum type="arabicPeriod"/>
            </a:pPr>
            <a:r>
              <a:rPr lang="ru-RU" sz="2800" dirty="0" smtClean="0"/>
              <a:t>Эффективно </a:t>
            </a:r>
            <a:r>
              <a:rPr lang="ru-RU" sz="2800" dirty="0"/>
              <a:t>ли решение проблемы ограниченности </a:t>
            </a:r>
            <a:r>
              <a:rPr lang="ru-RU" sz="2800" dirty="0" smtClean="0"/>
              <a:t>оперативной </a:t>
            </a:r>
            <a:r>
              <a:rPr lang="ru-RU" sz="2800" dirty="0"/>
              <a:t>памяти наращиванием ее объема? (Да/Нет) </a:t>
            </a:r>
            <a:endParaRPr lang="ru-RU" sz="2800" dirty="0" smtClean="0"/>
          </a:p>
          <a:p>
            <a:pPr marL="342900" indent="-342900">
              <a:buAutoNum type="arabicPeriod"/>
            </a:pPr>
            <a:endParaRPr lang="ru-RU" sz="2800" dirty="0"/>
          </a:p>
          <a:p>
            <a:pPr marL="342900" indent="-342900">
              <a:buAutoNum type="arabicPeriod"/>
            </a:pPr>
            <a:r>
              <a:rPr lang="ru-RU" sz="2800" dirty="0" smtClean="0"/>
              <a:t>Совпадают </a:t>
            </a:r>
            <a:r>
              <a:rPr lang="ru-RU" sz="2800" dirty="0"/>
              <a:t>ли виртуальное адресное пространство процесса и физическое адресное пространство системы? (Да/Нет) </a:t>
            </a:r>
            <a:endParaRPr lang="ru-RU" sz="2800" dirty="0" smtClean="0"/>
          </a:p>
          <a:p>
            <a:pPr marL="342900" indent="-342900">
              <a:buAutoNum type="arabicPeriod"/>
            </a:pPr>
            <a:endParaRPr lang="ru-RU" sz="2800" dirty="0" smtClean="0"/>
          </a:p>
          <a:p>
            <a:pPr marL="342900" indent="-342900">
              <a:buAutoNum type="arabicPeriod"/>
            </a:pPr>
            <a:r>
              <a:rPr lang="ru-RU" sz="2800" dirty="0" smtClean="0"/>
              <a:t>Искусственная </a:t>
            </a:r>
            <a:r>
              <a:rPr lang="ru-RU" sz="2800" dirty="0"/>
              <a:t>непрерывность решает проблему </a:t>
            </a:r>
            <a:r>
              <a:rPr lang="ru-RU" sz="2800" dirty="0" smtClean="0"/>
              <a:t>ограниченности </a:t>
            </a:r>
            <a:r>
              <a:rPr lang="ru-RU" sz="2800" dirty="0"/>
              <a:t>оперативной памяти? (Да/Нет) </a:t>
            </a:r>
          </a:p>
        </p:txBody>
      </p:sp>
    </p:spTree>
    <p:extLst>
      <p:ext uri="{BB962C8B-B14F-4D97-AF65-F5344CB8AC3E}">
        <p14:creationId xmlns:p14="http://schemas.microsoft.com/office/powerpoint/2010/main" val="4092918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133" y="77002"/>
            <a:ext cx="1173319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Ответы на вопросы </a:t>
            </a:r>
            <a:endParaRPr lang="ru-RU" sz="2800" b="1" dirty="0" smtClean="0"/>
          </a:p>
          <a:p>
            <a:pPr marL="514350" indent="-514350">
              <a:buAutoNum type="arabicPeriod"/>
            </a:pPr>
            <a:r>
              <a:rPr lang="ru-RU" sz="2400" dirty="0" smtClean="0"/>
              <a:t>Да</a:t>
            </a:r>
            <a:r>
              <a:rPr lang="ru-RU" sz="2400" dirty="0"/>
              <a:t>. Во многих программах есть функции обработки ошибок, которые редко используются, если используются вообще. Загрузка этих функций в память уменьшает объем памяти, доступный </a:t>
            </a:r>
            <a:r>
              <a:rPr lang="ru-RU" sz="2400" dirty="0" smtClean="0"/>
              <a:t>процессам</a:t>
            </a:r>
            <a:r>
              <a:rPr lang="ru-RU" sz="2400" dirty="0"/>
              <a:t>. </a:t>
            </a:r>
            <a:endParaRPr lang="ru-RU" sz="2400" dirty="0" smtClean="0"/>
          </a:p>
          <a:p>
            <a:pPr marL="514350" indent="-514350">
              <a:buAutoNum type="arabicPeriod"/>
            </a:pPr>
            <a:r>
              <a:rPr lang="ru-RU" sz="2400" dirty="0" smtClean="0"/>
              <a:t>Нет</a:t>
            </a:r>
            <a:r>
              <a:rPr lang="ru-RU" sz="2400" dirty="0"/>
              <a:t>. Покупка дополнительной оперативной памяти не всегда экономически оправдана. Лучше создать иллюзию наличия в </a:t>
            </a:r>
            <a:r>
              <a:rPr lang="ru-RU" sz="2400" dirty="0" smtClean="0"/>
              <a:t>системе </a:t>
            </a:r>
            <a:r>
              <a:rPr lang="ru-RU" sz="2400" dirty="0"/>
              <a:t>объема памяти, заведомо большего, чем может понадобиться </a:t>
            </a:r>
            <a:r>
              <a:rPr lang="ru-RU" sz="2400" dirty="0" smtClean="0"/>
              <a:t>программам</a:t>
            </a:r>
            <a:r>
              <a:rPr lang="ru-RU" sz="2400" dirty="0"/>
              <a:t>. </a:t>
            </a:r>
            <a:endParaRPr lang="ru-RU" sz="2400" dirty="0" smtClean="0"/>
          </a:p>
          <a:p>
            <a:pPr marL="514350" indent="-514350">
              <a:buAutoNum type="arabicPeriod"/>
            </a:pPr>
            <a:r>
              <a:rPr lang="ru-RU" sz="2400" dirty="0" smtClean="0"/>
              <a:t>Нет</a:t>
            </a:r>
            <a:r>
              <a:rPr lang="ru-RU" sz="2400" dirty="0"/>
              <a:t>. Виртуальное адресное пространство процесса — это </a:t>
            </a:r>
            <a:r>
              <a:rPr lang="ru-RU" sz="2400" dirty="0" smtClean="0"/>
              <a:t>множество </a:t>
            </a:r>
            <a:r>
              <a:rPr lang="ru-RU" sz="2400" dirty="0"/>
              <a:t>адресов, по которым процесс может обращаться к памяти, работая под управлением системы виртуальной памяти. Процессы не используют физических адресов, соответствующих реальным </a:t>
            </a:r>
            <a:r>
              <a:rPr lang="ru-RU" sz="2400" dirty="0" smtClean="0"/>
              <a:t>ячейкам </a:t>
            </a:r>
            <a:r>
              <a:rPr lang="ru-RU" sz="2400" dirty="0"/>
              <a:t>физической памяти. </a:t>
            </a:r>
            <a:endParaRPr lang="ru-RU" sz="2400" dirty="0" smtClean="0"/>
          </a:p>
          <a:p>
            <a:pPr marL="514350" indent="-514350">
              <a:buAutoNum type="arabicPeriod"/>
            </a:pPr>
            <a:r>
              <a:rPr lang="ru-RU" sz="2400" dirty="0" smtClean="0"/>
              <a:t>Нет</a:t>
            </a:r>
            <a:r>
              <a:rPr lang="ru-RU" sz="2400" dirty="0"/>
              <a:t>. Искусственная непрерывность упрощает </a:t>
            </a:r>
            <a:r>
              <a:rPr lang="ru-RU" sz="2400" dirty="0" smtClean="0"/>
              <a:t>программирование</a:t>
            </a:r>
            <a:r>
              <a:rPr lang="ru-RU" sz="2400" dirty="0"/>
              <a:t>, позволяя процессу работать с его памятью как с непрерывной областью, даже если данные и код рассеяны по оперативной памяти.</a:t>
            </a:r>
          </a:p>
        </p:txBody>
      </p:sp>
    </p:spTree>
    <p:extLst>
      <p:ext uri="{BB962C8B-B14F-4D97-AF65-F5344CB8AC3E}">
        <p14:creationId xmlns:p14="http://schemas.microsoft.com/office/powerpoint/2010/main" val="200699629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200</TotalTime>
  <Words>1425</Words>
  <Application>Microsoft Office PowerPoint</Application>
  <PresentationFormat>Широкоэкранный</PresentationFormat>
  <Paragraphs>112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6" baseType="lpstr">
      <vt:lpstr>Arial</vt:lpstr>
      <vt:lpstr>Gill Sans MT</vt:lpstr>
      <vt:lpstr>Gallery</vt:lpstr>
      <vt:lpstr>ОПЕРАЦИОННЫЕ СИСТЕМЫ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kis</dc:creator>
  <cp:lastModifiedBy>kis</cp:lastModifiedBy>
  <cp:revision>36</cp:revision>
  <dcterms:created xsi:type="dcterms:W3CDTF">2022-03-30T20:42:29Z</dcterms:created>
  <dcterms:modified xsi:type="dcterms:W3CDTF">2022-04-07T08:19:26Z</dcterms:modified>
</cp:coreProperties>
</file>