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028343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Тема: Требования безопасности к производственным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помещениям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Ознакомиться с требования безопасности к производственным помещениям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Основные требования безопасности по содержанию производственных территорий.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Основные требования безопасности при эксплуатации производственных зданий и помещений.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Проведение планово-предупредительных осмотров и ремонтов помещений, зданий и сооружений.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Искусственное освещение производственных территорий, зданий и помещений</a:t>
            </a:r>
          </a:p>
        </p:txBody>
      </p:sp>
    </p:spTree>
    <p:extLst>
      <p:ext uri="{BB962C8B-B14F-4D97-AF65-F5344CB8AC3E}">
        <p14:creationId xmlns:p14="http://schemas.microsoft.com/office/powerpoint/2010/main" val="68579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9567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Оборудование, работающее с выделением пыли или шума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должно устанавливаться в отдельном помещении, изолированном от других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шумо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и пыленепроницаемыми перегородками (стенами). Эти помещения должны быть оборудованы вентиляцией и местными отсосами в каждом месте выделения пыли. Каждое производственное помещение должно иметь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основной проход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шириной не менее 2 м, выходящий на лестничную клетку или непосредственно наружу.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крупных цехов ширина главного (центрального) проезда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должна быть не менее 6 м. В цехе (участке) надо иметь не менее двух выходов, устроенных в местах, наиболее не целесообразных для выхода персонала. Границы проходов и проездов нужно отмечать контрастными по отношению к цвету пола полосами шириной не менее 50 мм или другими техническими средствами.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Дверные проемы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транспортировки грузов должны соответствовать габаритам применяющихся транспортных средств с грузом и обеспечивать свободные проходы по обе стороны этих габаритов шириной не менее 0,7 м.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Проемы в стенах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производственных помещений, цехов и участков, предназначенные для движения транспорта и прохода людей, следует оборудовать приспособлениями и устройствами (коридоры, тамбуры, завесы и т.п.), исключающими сквозняки и возможность распространения пожара. </a:t>
            </a:r>
          </a:p>
        </p:txBody>
      </p:sp>
    </p:spTree>
    <p:extLst>
      <p:ext uri="{BB962C8B-B14F-4D97-AF65-F5344CB8AC3E}">
        <p14:creationId xmlns:p14="http://schemas.microsoft.com/office/powerpoint/2010/main" val="130160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704" y="548680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Загромождение проходов и проездов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использование их для складирования грузов запрещается.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Размещение складских помещений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одном здании с производственными помещениями не должно противоречить условиям технологического процесса, санитарным и противопожарным требованиям. Складские помещения, отнесенные 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взрыво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или пожароопасным помещениям, следует располагать в отдельно стоящих одноэтажных зданиях или сооружениях, примыкающих к производственному зданию.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Подвальные помещения и тоннели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иметь не менее двух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выходов.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помещениях с теплопроводными полами (каменными, плиточными, бетонными и т.п.) на постоянных рабочих местах должны быть оборудованы настилы, решетки. Хранение сырья возле рабочих мест допускается в пределах потребности на одну смену. Использованный обтирочный материал следует вкладывать в специальные металлические ящики с крышками и ежедневно удалять в безопасное в пожарном отношении место.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Уборка рабочих мест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проездов и проходов должна проводиться в течение всего рабочего дня и после каждой смены. Стекла окон и светоаэрационных фонарей подлежат регулярной очистке от пыли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грязи.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Побелку потолков и окраску стен помещений цехов рекомендуется производить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реже одного раза в год. Генеральная уборка помещений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должна производиться не реже одного раза в месяц. </a:t>
            </a:r>
          </a:p>
        </p:txBody>
      </p:sp>
    </p:spTree>
    <p:extLst>
      <p:ext uri="{BB962C8B-B14F-4D97-AF65-F5344CB8AC3E}">
        <p14:creationId xmlns:p14="http://schemas.microsoft.com/office/powerpoint/2010/main" val="2749311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Проведение планово-предупредительных осмотров и ремонтов помещений, зданий и сооружений.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Проведение планово-предупредительных осмотров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ремонтов зданий и сооружений возлагается приказом (распоряжением) работодателя на соответствующую службу. Все здания, сооружения и строения в процессе их эксплуатации должны находиться под постоянным техническим надзором, подвергаться периодическим осмотрам и целевым проверкам состояния отдельных конструктивных элементов.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Общие комиссионные технические осмотры зданий, сооружений и строений с прилегающими к ним подъездными путями и территорий проводятся два раза в год весной и осенью комиссией, назначенной руководителем организации.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весеннем осмотре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определяются объемы работ по текущему ремонту, проводимому в летний период, а также капитальному ремонту и реконструкции для включения в план следующего года.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ходе осеннего осмотра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проверяются качество выполненных работ по текущему ремонту зданий, сооружений и строений, готовность их к работе в холодный период года.</a:t>
            </a:r>
          </a:p>
        </p:txBody>
      </p:sp>
    </p:spTree>
    <p:extLst>
      <p:ext uri="{BB962C8B-B14F-4D97-AF65-F5344CB8AC3E}">
        <p14:creationId xmlns:p14="http://schemas.microsoft.com/office/powerpoint/2010/main" val="4273443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704" y="126876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Целевые проверки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технического состояния отдельных конструктивных элементов зданий и сооружений проводятся по мере необходимости специально назначенными комиссиями с участием специалистов-экспертов. При реконструкции, производстве капитального ремонта необходимо одновременно осуществлять работы по благоустройству, улучшению производственных и санитарно-бытовых условий работников, и том числе создание комнат для приема пищи, комнат гигиены женщин, расширение гардеробных, душевых, санитарных узлов, а также улучшения освещения, отопления и вентиляции помещений.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ремонта зданий и помещений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чистки и ремонта крыш, фонарей, остекления окон и осветительной арматуры, стен и потолков должны быть предусмотрены специальные механизмы, устройства и приспособления, обеспечивающие удобное и безопасное выполнение указанных работ на высоте. </a:t>
            </a:r>
          </a:p>
        </p:txBody>
      </p:sp>
    </p:spTree>
    <p:extLst>
      <p:ext uri="{BB962C8B-B14F-4D97-AF65-F5344CB8AC3E}">
        <p14:creationId xmlns:p14="http://schemas.microsoft.com/office/powerpoint/2010/main" val="357995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704" y="620688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4. Искусственное освещение производственных территорий, зданий и помещений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соответствующем технико-экономическом обосновании в целях безопасного производства работ, сохранения жизни и здоровья работников, минимизации последствий аварий, инцидентов и других происшествий, охраны объектов экономики на их территориях, в зданиях и помещениях должно монтироваться и надежно функционировать искусственное освещение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Виды искусственного освещения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Рабочее освещение;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Аварийное освещение;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Дежурное освещение;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Охранное освещение;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5. Ремонтное освещение.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Рабочее освещение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освещение, обеспечивающее нормируемые осветительные условия (освещенность, качество освещения) в помещениях и в местах производства работ вне зданий и создающее благоприятные условия труда, возможность передвижения людей и транспорта во время отсутствия или недостатка естественного освещения. Рабочее освещение устанавливается в виде общего освещения или комбинированного освещения. </a:t>
            </a:r>
          </a:p>
        </p:txBody>
      </p:sp>
    </p:spTree>
    <p:extLst>
      <p:ext uri="{BB962C8B-B14F-4D97-AF65-F5344CB8AC3E}">
        <p14:creationId xmlns:p14="http://schemas.microsoft.com/office/powerpoint/2010/main" val="2705897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50" y="1124744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Общее освещение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освещение, при котором светильники размещаются в верхней лоне помещения равномерно (общее равномерное освещение) или применительно к расположению оборудования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Комбинированное освещение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освещение, при котором к общему освещению добавляется местное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Местным освещением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называют освещение, дополнительное к общему, создаваемое светильниками, концентрирующими световой поток непосредственно на рабочих местах. Общее освещение производственных помещений устраивается так, чтобы исключалось ослепление крановщиков в кабинах кранов. Для рабочего освещения площадок и мест производства работ, расположенных вне зданий, высота установки осветительных приборов должна быть: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для автомобильных дорог – не менее 6,5 м;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для территории – не менее 3,5 м. </a:t>
            </a:r>
          </a:p>
        </p:txBody>
      </p:sp>
    </p:spTree>
    <p:extLst>
      <p:ext uri="{BB962C8B-B14F-4D97-AF65-F5344CB8AC3E}">
        <p14:creationId xmlns:p14="http://schemas.microsoft.com/office/powerpoint/2010/main" val="4205914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7561" y="260648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Аварийное освещение разделяется на освещение безопасности и эвакуационное освещение.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Освещение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безопасности предназначено для продолжения работы при аварийном отключении рабочего освещения. Светильники рабочего освещения и светильники освещения безопасности в производственных и общественных зданиях и на открытых пространствах должны питаться от независимых источников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Светильники и световые указатели эвакуационного освещения в производственных зданиях с естественным освещением присоединяются к сети, не связанной с сетью рабочего освещения, начиная от щита подстанции (распределительного пункта освещения) или, при наличии только одного ввода, начиная от вводного распределительного устройства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производственных зданиях без естественного света в помещениях, где может одновременно находиться 20 человек и более, независимо от наличия освещения безопасности должно предусматриваться эвакуационное освещение по основным проходам и световые указатели «выход», автоматически переключаемые при прекращении их питания на третий независимый внешний или местный источник (аккумуляторная батарея, дизель-генераторная установка и т.п.), не используемый в нормальном режиме для питания рабочего освещения, освещения безопасности и эвакуационного освещения, или светильники эвакуационного освещения и указатели «выход» должны иметь автономный источник питания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154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Дежурное освещение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следует устраивать для охраны и осмотра помещений в нерабочее время. Для этой цели следует выделять часть светильников рабочего или аварийного освещения. В помещениях с непрерывным технологическим процессом дежурное освещение не требуется.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4. Ремонтное (переносное) освещ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ение предусматривают на таких операциях, где стационарным освещением невозможно создать нормируемый уровень освещенности, а также для осмотра, ремонта и наладки производственного (технологического) оборудования. Переносные ручные светильники ремонтного освещения должны питаться от сети напряжения не выше 50 В, а при повышенной опасности поражения электротоком – не выше 12 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5. Охранное освещение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предусматриваться при отсутствии специальных технических средств охраны вдоль границ и территорий промышленных объектов в ночное время. Общее освещение территории организации допускается с помощью прожекторов и (или) светильников напряжением 127 либо 220 В.</a:t>
            </a:r>
          </a:p>
        </p:txBody>
      </p:sp>
    </p:spTree>
    <p:extLst>
      <p:ext uri="{BB962C8B-B14F-4D97-AF65-F5344CB8AC3E}">
        <p14:creationId xmlns:p14="http://schemas.microsoft.com/office/powerpoint/2010/main" val="254090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82341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Контрольные вопросы по лекции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Основные требования безопасности по содержанию производственных территорий.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Основные требования безопасности при эксплуатации производственных зданий и помещений.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Проведение планово-предупредительных осмотров и ремонтов помещений, зданий и сооружений.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Искусственное освещение производственных территорий, зданий и помещений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Виды искусственного освещения.</a:t>
            </a:r>
          </a:p>
        </p:txBody>
      </p:sp>
    </p:spTree>
    <p:extLst>
      <p:ext uri="{BB962C8B-B14F-4D97-AF65-F5344CB8AC3E}">
        <p14:creationId xmlns:p14="http://schemas.microsoft.com/office/powerpoint/2010/main" val="421345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9567" y="332656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безопасности по содержанию производственных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территорий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безопасности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обустройству, содержанию и эксплуатации производственных территорий регламентированы межотраслевыми и отраслевыми правилами по охране труда, санитарными правилами и иными нормативными правовыми актами с учетом специфики и особенностей производственной деятельности хозяйствующих субъектов.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Территория объекта экономики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расположение зданий, сооружений и строений на ней должны удовлетворять технологическому процессу производства, требованиям строительных норм и правил, санитарных правил, правил противопожарного режима, соответствующих технических регламентов. Территория любой организации независимо от организационно-правовых форм и форм собственности должна быть обустроена, содержаться в чистоте, а также выровнена и спланирована так, чтобы обеспечить отвод сточных вод от зданий, площадок, проездов и пешеходных дорожек к водостокам.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Мусор и отходы производства необходимо регулярно собирать и вывозить или утилизировать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временном их хранении следует принимать меры против загрязнения ими почвы, воды, воздуха. В этих целях разрабатывается проект нормативов образования отходов и лимитов их размещения и паспорта опасных отходов. </a:t>
            </a:r>
          </a:p>
        </p:txBody>
      </p:sp>
    </p:spTree>
    <p:extLst>
      <p:ext uri="{BB962C8B-B14F-4D97-AF65-F5344CB8AC3E}">
        <p14:creationId xmlns:p14="http://schemas.microsoft.com/office/powerpoint/2010/main" val="342031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территории промышленного объекта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зоне с наименьшим влиянием производственных вредностей следует устраивать озеленение площадки для отдыха работающих. Заводоуправления, лаборатории, столовые, здравпункты и другие вспомогательные здания необходимо окружать полосой древесно-кустарниковых насаждений.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производственной территории должны быть устроены и обозначены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указателями и дорожными знаками проходы и проезды для внутризаводского и технологического транспорта. Скорость движения автотранспортных средств вблизи мест производства работ и маршрутов движения людей не должна превышать 10 км/ч на прямых участках и 5 км/ч на поворотах. Скорость движения железнодорожного транспорта не должна превышать 5 км/ч.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пешеходов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территории организации устраиваются тротуары шириной не менее 1,5 м. При пешеходном движении менее 100 человек в обоих направлениях допускается устройство тротуаров шириной 1 м.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Вход работников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территорию организации должен осуществляться через проходные помещения. Проход через транспортные ворота запрещается. Не допускается пребывание на территории организации лиц, находящихся в состоянии алкогольного, наркотического или токсического опьянения и в нездоровом (физически или психически) состоянии, а также нахождение на территории посторонних лиц без сопровождающего или специального разрешения. </a:t>
            </a:r>
          </a:p>
        </p:txBody>
      </p:sp>
    </p:spTree>
    <p:extLst>
      <p:ext uri="{BB962C8B-B14F-4D97-AF65-F5344CB8AC3E}">
        <p14:creationId xmlns:p14="http://schemas.microsoft.com/office/powerpoint/2010/main" val="96646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0137" y="260648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Защита от несанкционированного проникновения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посторонних лиц на территорию объекта экономики достигается устройством необходимых ограждений, введением соответствующего пропускного режима, установкой систем видеонаблюдения и осуществлением других организационных, инженерно-технических решений. Выходы из помещений, расположенных вблизи железнодорожного пути, должны быть параллельны пути. Если выходы из помещения устроены в направлении, перпендикулярном к железнодорожному пути, то перед выходом должны быть установлены ограждающие барьеры длиной не менее 5 м в каждую сторону от выхода. Ограждающие барьеры надо устанавливать также в местах выхода на железнодорожные пути из-за зданий и сооружений, препятствующих нормальной видимости.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Переход через железнодорожные пути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разрешается только в местах, обозначенных специальными указателями.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Переезды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иметь твердое покрытие. Для деревянных покрытий доски следует настилать вдоль движения транспорта. Поверхности стыкуемых досок настила должны быть в одной плоскости. Штыри, гвозди, нагели и другие крепежные детали заделываются заподлицо с поверхностью пастила. На территории должны быть устроены автомобильные дороги, ширина которых определяется в зависимости от типа автотранспортных средств и категории дороги.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 всех случаях ширина проезжей части должна быть не менее чем на 1 м больше ширины габарита используемого на объекте транспорта. </a:t>
            </a:r>
          </a:p>
        </p:txBody>
      </p:sp>
    </p:spTree>
    <p:extLst>
      <p:ext uri="{BB962C8B-B14F-4D97-AF65-F5344CB8AC3E}">
        <p14:creationId xmlns:p14="http://schemas.microsoft.com/office/powerpoint/2010/main" val="312142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133" y="98072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Дороги, тротуары, проходы к местам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быть свободными для движения, выровнены (без рытвин, ям). Зимой их нужно очищать от снега и льда, а в случае гололедицы посыпать противоскользящими средствами. Углубления (перепады высотой более 1,3 м) на территории, предназначенные для технических целей, должны быть ограждены. Конденсационные и другие технические колодцы необходимо закрывать прочными крышками, вставленными в гнезда или закрепленными на шарнирах. Состояние крышек технических колодцев следует регулярно проверять.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хранения машин, ремонтного фонда и других материалов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территории объекта экономики следует предусматривать специальные площадки. Площадки для хранения техники должны иметь твердое и ровное покрытие с уклоном для стока воды, водоотводные каналы, снегозащитные устройства и быть оборудованы средствами противопожарной защиты. Поверхность площадок необходимо очищать (летом от грязи, зимой от снега и льда). </a:t>
            </a:r>
          </a:p>
        </p:txBody>
      </p:sp>
    </p:spTree>
    <p:extLst>
      <p:ext uri="{BB962C8B-B14F-4D97-AF65-F5344CB8AC3E}">
        <p14:creationId xmlns:p14="http://schemas.microsoft.com/office/powerpoint/2010/main" val="251774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Запрещается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устройство площадок, складирование материалов, строительство различных сооружений, стоянки техники в охранной зоне высоковольтной линии электропередачи. Открытые площадки и полы в помещениях надо размечать несмываемой краской или другим способом для определения места установки техники и проездов. Производственные водоемы должны регулярно очищаться и содержаться в незахламленном виде.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Курение на территории хозяйствующего субъекта разрешается только в специально отведенных для этого местах, оборудованных таким образом, чтобы исключить опасность возникновения пожара.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ночное время и в условиях плохой видимости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территория объекта экономики должна иметь систему электроосвещения.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Светоограждение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дымовых труб и других высоких сооружений должно соответствовать установленным правилам. </a:t>
            </a:r>
          </a:p>
        </p:txBody>
      </p:sp>
    </p:spTree>
    <p:extLst>
      <p:ext uri="{BB962C8B-B14F-4D97-AF65-F5344CB8AC3E}">
        <p14:creationId xmlns:p14="http://schemas.microsoft.com/office/powerpoint/2010/main" val="3478847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производственных объектов с технологическими процессами, являющимися источниками неблагоприятного воздействия на среду обитания и здоровье человека, устанавливаются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санитарно-защитные зоны (далее – СЗЗ)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санитарной классификацией промышленных объектов и производств: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1 класса – 1000 м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2 класса – 500 м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3 класса – 300 м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4 класса – 100м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5 класса – 50 м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Достаточность размера ширины СЗЗ подтверждается расчетами прогнозируемых уровней загрязнения атмосферного воздуха, распределением шума, вибрации, электромагнитных полей и других факторов с учетом фонового загрязнения среды обитания, а также лабораторных исследований в районах размещения аналогичных действующих объектов. СЗЗ или какая-либо ее часть не могут рассматриваться как резервная территория объекта и использоваться для расширения производственной или жилой зоны. </a:t>
            </a:r>
          </a:p>
        </p:txBody>
      </p:sp>
    </p:spTree>
    <p:extLst>
      <p:ext uri="{BB962C8B-B14F-4D97-AF65-F5344CB8AC3E}">
        <p14:creationId xmlns:p14="http://schemas.microsoft.com/office/powerpoint/2010/main" val="209537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Основные требования безопасности при эксплуатации производственных зданий и помещений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и эксплуатация производственных и вспомогательных зданий и помещений должна соответствовать требованиям действующих нормативных документов.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В зданиях и помещениях должны быть в достаточном количестве первичные средства пожаротушения в соответствии с требованиями Правил противопожарного режима в Российской Федерации.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 входов в производственные, административные и бытовые здания должны быть решетки или другие устройства для очистки обуви. Объем, планировка и строительные решения производственных зданий должны обеспечивать возможность выполнения мероприятий, необходимых для соблюдения допустимых уровней вредных факторов в рабочей зоне производственных помещений и атмосферном воздухе населенных мест.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Объем производственных помещений на одного работающего должен составлять не менее: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15 м3 при выполнении легкой физической работы с категорией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энергозатрат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1а – 1б; 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• 25 м3 при выполнении работ средней тяжести с категорией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энергозатрат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IIа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IIб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• 30 м3 при выполнении тяжелой работы с категорией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энергозатрат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III. </a:t>
            </a:r>
          </a:p>
        </p:txBody>
      </p:sp>
    </p:spTree>
    <p:extLst>
      <p:ext uri="{BB962C8B-B14F-4D97-AF65-F5344CB8AC3E}">
        <p14:creationId xmlns:p14="http://schemas.microsoft.com/office/powerpoint/2010/main" val="1610937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50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Площадь помещений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одного работника должна составлять не менее 4,5 м2 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высота помещения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не менее 3,25 м.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Помещения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 значительными избытками тепла (более 23 Вт/м2 ), а также помещения со значительными выделениями вредных тазов, паров, пыли следует размещать у наружных стен здания. Наибольшая сторона этих помещений должна примыкать к наружной стене здания.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объединении в одном здании или сооружении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отдельных производств и производственных участков с различными санитарно-гигиеническими условиями следует предусматривать мероприятия по предупреждению воздействия вредных факторов на работающих, а также перетеканию их на соседние участки, где выполняются работы, не связанные с этими производственными факторами (изоляция, воздушные завесы и т.п.).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отделки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стен, потолков и других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поверхностей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помещениях, где размещены участки с применением вредных и агрессивных веществ, следует использовать материалы, предотвращающие сорбцию и допускающие систематическую очистку, влажную и вакуумную уборку, а при необходимости и обезвреживание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В местах возможного воздействия агрессивных жидкостей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(кислот, щелочей и др.) и таких вредных веществ как ртуть, растворители, биологически активные вещества применяются покрытия полов, устойчивые к действию указанных веществ, не допускающие их сорбцию и хорошо поддающиеся очистке и обезвреживанию. </a:t>
            </a:r>
          </a:p>
        </p:txBody>
      </p:sp>
    </p:spTree>
    <p:extLst>
      <p:ext uri="{BB962C8B-B14F-4D97-AF65-F5344CB8AC3E}">
        <p14:creationId xmlns:p14="http://schemas.microsoft.com/office/powerpoint/2010/main" val="1492902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2613</Words>
  <Application>Microsoft Office PowerPoint</Application>
  <PresentationFormat>Экран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Эйсер</dc:creator>
  <cp:lastModifiedBy>Эйсер</cp:lastModifiedBy>
  <cp:revision>22</cp:revision>
  <dcterms:created xsi:type="dcterms:W3CDTF">2023-11-19T19:56:25Z</dcterms:created>
  <dcterms:modified xsi:type="dcterms:W3CDTF">2023-11-19T20:37:46Z</dcterms:modified>
</cp:coreProperties>
</file>